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0" r:id="rId1"/>
  </p:sldMasterIdLst>
  <p:notesMasterIdLst>
    <p:notesMasterId r:id="rId53"/>
  </p:notesMasterIdLst>
  <p:sldIdLst>
    <p:sldId id="342" r:id="rId2"/>
    <p:sldId id="275" r:id="rId3"/>
    <p:sldId id="276" r:id="rId4"/>
    <p:sldId id="285" r:id="rId5"/>
    <p:sldId id="290" r:id="rId6"/>
    <p:sldId id="289" r:id="rId7"/>
    <p:sldId id="288" r:id="rId8"/>
    <p:sldId id="287" r:id="rId9"/>
    <p:sldId id="286" r:id="rId10"/>
    <p:sldId id="318" r:id="rId11"/>
    <p:sldId id="360" r:id="rId12"/>
    <p:sldId id="362" r:id="rId13"/>
    <p:sldId id="365" r:id="rId14"/>
    <p:sldId id="322" r:id="rId15"/>
    <p:sldId id="268" r:id="rId16"/>
    <p:sldId id="269" r:id="rId17"/>
    <p:sldId id="270" r:id="rId18"/>
    <p:sldId id="393" r:id="rId19"/>
    <p:sldId id="267" r:id="rId20"/>
    <p:sldId id="260" r:id="rId21"/>
    <p:sldId id="274" r:id="rId22"/>
    <p:sldId id="266" r:id="rId23"/>
    <p:sldId id="272" r:id="rId24"/>
    <p:sldId id="323" r:id="rId25"/>
    <p:sldId id="308" r:id="rId26"/>
    <p:sldId id="335" r:id="rId27"/>
    <p:sldId id="371" r:id="rId28"/>
    <p:sldId id="300" r:id="rId29"/>
    <p:sldId id="391" r:id="rId30"/>
    <p:sldId id="395" r:id="rId31"/>
    <p:sldId id="392" r:id="rId32"/>
    <p:sldId id="370" r:id="rId33"/>
    <p:sldId id="397" r:id="rId34"/>
    <p:sldId id="388" r:id="rId35"/>
    <p:sldId id="389" r:id="rId36"/>
    <p:sldId id="390" r:id="rId37"/>
    <p:sldId id="330" r:id="rId38"/>
    <p:sldId id="315" r:id="rId39"/>
    <p:sldId id="343" r:id="rId40"/>
    <p:sldId id="307" r:id="rId41"/>
    <p:sldId id="375" r:id="rId42"/>
    <p:sldId id="325" r:id="rId43"/>
    <p:sldId id="398" r:id="rId44"/>
    <p:sldId id="399" r:id="rId45"/>
    <p:sldId id="400" r:id="rId46"/>
    <p:sldId id="401" r:id="rId47"/>
    <p:sldId id="402" r:id="rId48"/>
    <p:sldId id="403" r:id="rId49"/>
    <p:sldId id="404" r:id="rId50"/>
    <p:sldId id="405" r:id="rId51"/>
    <p:sldId id="406" r:id="rId52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54"/>
      <p:bold r:id="rId55"/>
      <p:italic r:id="rId56"/>
      <p:boldItalic r:id="rId57"/>
    </p:embeddedFont>
    <p:embeddedFont>
      <p:font typeface="Cambria Math" panose="02040503050406030204" pitchFamily="18" charset="0"/>
      <p:regular r:id="rId5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AFC"/>
    <a:srgbClr val="002F87"/>
    <a:srgbClr val="F3B6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21"/>
    <p:restoredTop sz="94663"/>
  </p:normalViewPr>
  <p:slideViewPr>
    <p:cSldViewPr snapToGrid="0">
      <p:cViewPr varScale="1">
        <p:scale>
          <a:sx n="110" d="100"/>
          <a:sy n="110" d="100"/>
        </p:scale>
        <p:origin x="176" y="328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font" Target="fonts/font2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font" Target="fonts/font5.fntdata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3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1.fntdata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4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27953989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cef1d0a961_2_4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cef1d0a961_2_4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gcef1d0a961_2_45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gcef1d0a961_2_3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1" name="Google Shape;691;gcef1d0a961_2_3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2" name="Google Shape;692;gcef1d0a961_2_3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38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gce2054f096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9" name="Google Shape;489;gce2054f096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Google Shape;636;gcef1d0a961_2_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7" name="Google Shape;637;gcef1d0a961_2_1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8" name="Google Shape;638;gcef1d0a961_2_13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42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cef1d0a961_2_2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cef1d0a961_2_2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gcef1d0a961_2_27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14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cef1d0a961_2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6" name="Google Shape;466;gcef1d0a961_2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7" name="Google Shape;467;gcef1d0a961_2_1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24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gce2054f096_2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5" name="Google Shape;505;gce2054f096_2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gce2054f096_2_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3" name="Google Shape;573;gce2054f096_2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cef1d0a961_2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6" name="Google Shape;466;gcef1d0a961_2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7" name="Google Shape;467;gcef1d0a961_2_1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063465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gcc37004ee3_1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2" name="Google Shape;682;gcc37004ee3_1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3" name="Google Shape;683;gcc37004ee3_1_5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37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ogo Bottom: Comparison">
  <p:cSld name="Logo Bottom: Comparison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1200"/>
              <a:buFont typeface="Arial"/>
              <a:buNone/>
              <a:defRPr sz="2600" b="1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dirty="0"/>
          </a:p>
        </p:txBody>
      </p:sp>
      <p:pic>
        <p:nvPicPr>
          <p:cNvPr id="18" name="Google Shape;18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218449" y="174775"/>
            <a:ext cx="696949" cy="5818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922B3FE2-BB0E-B635-2303-D7D8D4367734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6507126" y="6495686"/>
            <a:ext cx="2551813" cy="18754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 </a:t>
            </a:r>
            <a:r>
              <a:rPr lang="en-GB" dirty="0">
                <a:solidFill>
                  <a:srgbClr val="002F87"/>
                </a:solidFill>
              </a:rPr>
              <a:t>WIN2025</a:t>
            </a:r>
            <a:r>
              <a:rPr lang="mr-IN" dirty="0">
                <a:solidFill>
                  <a:srgbClr val="002F87"/>
                </a:solidFill>
              </a:rPr>
              <a:t>: </a:t>
            </a:r>
            <a:r>
              <a:rPr lang="en-GB" dirty="0">
                <a:solidFill>
                  <a:srgbClr val="002F87"/>
                </a:solidFill>
              </a:rPr>
              <a:t>09</a:t>
            </a:r>
            <a:r>
              <a:rPr lang="mr-IN" dirty="0">
                <a:solidFill>
                  <a:srgbClr val="002F87"/>
                </a:solidFill>
              </a:rPr>
              <a:t>/</a:t>
            </a:r>
            <a:r>
              <a:rPr lang="en-GB" dirty="0">
                <a:solidFill>
                  <a:srgbClr val="002F87"/>
                </a:solidFill>
              </a:rPr>
              <a:t>06</a:t>
            </a:r>
            <a:r>
              <a:rPr lang="mr-IN" dirty="0">
                <a:solidFill>
                  <a:srgbClr val="002F87"/>
                </a:solidFill>
              </a:rPr>
              <a:t>/202</a:t>
            </a:r>
            <a:r>
              <a:rPr lang="en-GB" dirty="0">
                <a:solidFill>
                  <a:srgbClr val="002F87"/>
                </a:solidFill>
              </a:rPr>
              <a:t>5</a:t>
            </a:r>
            <a:r>
              <a:rPr lang="mr-IN" dirty="0">
                <a:solidFill>
                  <a:srgbClr val="002F87"/>
                </a:solidFill>
              </a:rPr>
              <a:t>: </a:t>
            </a:r>
            <a:fld id="{00000000-1234-1234-1234-123412341234}" type="slidenum">
              <a:rPr lang="mr-IN" smtClean="0">
                <a:solidFill>
                  <a:srgbClr val="002F87"/>
                </a:solidFill>
              </a:rPr>
              <a:pPr/>
              <a:t>‹#›</a:t>
            </a:fld>
            <a:endParaRPr lang="mr-IN" dirty="0">
              <a:solidFill>
                <a:srgbClr val="002F87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0"/>
          </a:scheme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1"/>
          <p:cNvSpPr txBox="1"/>
          <p:nvPr/>
        </p:nvSpPr>
        <p:spPr>
          <a:xfrm>
            <a:off x="6450013" y="4477484"/>
            <a:ext cx="1076325" cy="2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" name="Google Shape;12;p1"/>
          <p:cNvCxnSpPr/>
          <p:nvPr/>
        </p:nvCxnSpPr>
        <p:spPr>
          <a:xfrm rot="10800000" flipH="1">
            <a:off x="215888" y="6336803"/>
            <a:ext cx="8750700" cy="25800"/>
          </a:xfrm>
          <a:prstGeom prst="straightConnector1">
            <a:avLst/>
          </a:prstGeom>
          <a:noFill/>
          <a:ln w="76200" cap="flat" cmpd="sng">
            <a:solidFill>
              <a:srgbClr val="003087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Google Shape;13;p1"/>
          <p:cNvSpPr txBox="1"/>
          <p:nvPr/>
        </p:nvSpPr>
        <p:spPr>
          <a:xfrm>
            <a:off x="176400" y="6428025"/>
            <a:ext cx="5895900" cy="3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bg2"/>
                </a:solidFill>
              </a:rPr>
              <a:t>Joe Price: Muon g-2 experiment </a:t>
            </a:r>
            <a:endParaRPr dirty="0">
              <a:solidFill>
                <a:schemeClr val="bg2"/>
              </a:solidFill>
            </a:endParaRPr>
          </a:p>
        </p:txBody>
      </p:sp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C2703899-7742-8873-470E-65CA27555B28}"/>
              </a:ext>
            </a:extLst>
          </p:cNvPr>
          <p:cNvSpPr>
            <a:spLocks noGrp="1"/>
          </p:cNvSpPr>
          <p:nvPr>
            <p:ph type="sldNum" idx="4"/>
          </p:nvPr>
        </p:nvSpPr>
        <p:spPr>
          <a:xfrm>
            <a:off x="6450013" y="6495685"/>
            <a:ext cx="2608926" cy="260239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 </a:t>
            </a:r>
            <a:r>
              <a:rPr lang="en-GB" dirty="0">
                <a:solidFill>
                  <a:srgbClr val="002F87"/>
                </a:solidFill>
              </a:rPr>
              <a:t>WIN2025</a:t>
            </a:r>
            <a:r>
              <a:rPr lang="mr-IN" dirty="0">
                <a:solidFill>
                  <a:srgbClr val="002F87"/>
                </a:solidFill>
              </a:rPr>
              <a:t>: </a:t>
            </a:r>
            <a:r>
              <a:rPr lang="en-GB" dirty="0">
                <a:solidFill>
                  <a:srgbClr val="002F87"/>
                </a:solidFill>
              </a:rPr>
              <a:t>09</a:t>
            </a:r>
            <a:r>
              <a:rPr lang="mr-IN" dirty="0">
                <a:solidFill>
                  <a:srgbClr val="002F87"/>
                </a:solidFill>
              </a:rPr>
              <a:t>/</a:t>
            </a:r>
            <a:r>
              <a:rPr lang="en-GB" dirty="0">
                <a:solidFill>
                  <a:srgbClr val="002F87"/>
                </a:solidFill>
              </a:rPr>
              <a:t>06</a:t>
            </a:r>
            <a:r>
              <a:rPr lang="mr-IN" dirty="0">
                <a:solidFill>
                  <a:srgbClr val="002F87"/>
                </a:solidFill>
              </a:rPr>
              <a:t>/202</a:t>
            </a:r>
            <a:r>
              <a:rPr lang="en-GB" dirty="0">
                <a:solidFill>
                  <a:srgbClr val="002F87"/>
                </a:solidFill>
              </a:rPr>
              <a:t>5</a:t>
            </a:r>
            <a:r>
              <a:rPr lang="mr-IN" dirty="0">
                <a:solidFill>
                  <a:srgbClr val="002F87"/>
                </a:solidFill>
              </a:rPr>
              <a:t>: </a:t>
            </a:r>
            <a:fld id="{00000000-1234-1234-1234-123412341234}" type="slidenum">
              <a:rPr lang="mr-IN" smtClean="0">
                <a:solidFill>
                  <a:srgbClr val="002F87"/>
                </a:solidFill>
              </a:rPr>
              <a:pPr/>
              <a:t>‹#›</a:t>
            </a:fld>
            <a:endParaRPr lang="mr-IN" dirty="0">
              <a:solidFill>
                <a:srgbClr val="002F87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5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38.png"/><Relationship Id="rId5" Type="http://schemas.openxmlformats.org/officeDocument/2006/relationships/image" Target="../media/image37.gif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7" Type="http://schemas.openxmlformats.org/officeDocument/2006/relationships/image" Target="../media/image43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44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5" Type="http://schemas.openxmlformats.org/officeDocument/2006/relationships/image" Target="../media/image46.png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5" Type="http://schemas.openxmlformats.org/officeDocument/2006/relationships/image" Target="../media/image53.emf"/><Relationship Id="rId4" Type="http://schemas.openxmlformats.org/officeDocument/2006/relationships/image" Target="../media/image5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13" Type="http://schemas.openxmlformats.org/officeDocument/2006/relationships/image" Target="../media/image57.png"/><Relationship Id="rId18" Type="http://schemas.openxmlformats.org/officeDocument/2006/relationships/image" Target="../media/image62.png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12" Type="http://schemas.openxmlformats.org/officeDocument/2006/relationships/image" Target="../media/image56.png"/><Relationship Id="rId17" Type="http://schemas.openxmlformats.org/officeDocument/2006/relationships/image" Target="../media/image61.png"/><Relationship Id="rId2" Type="http://schemas.openxmlformats.org/officeDocument/2006/relationships/tags" Target="../tags/tag11.xml"/><Relationship Id="rId16" Type="http://schemas.openxmlformats.org/officeDocument/2006/relationships/image" Target="../media/image60.png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11" Type="http://schemas.openxmlformats.org/officeDocument/2006/relationships/image" Target="../media/image55.png"/><Relationship Id="rId5" Type="http://schemas.openxmlformats.org/officeDocument/2006/relationships/tags" Target="../tags/tag14.xml"/><Relationship Id="rId15" Type="http://schemas.openxmlformats.org/officeDocument/2006/relationships/image" Target="../media/image59.png"/><Relationship Id="rId10" Type="http://schemas.openxmlformats.org/officeDocument/2006/relationships/image" Target="../media/image54.gif"/><Relationship Id="rId19" Type="http://schemas.openxmlformats.org/officeDocument/2006/relationships/image" Target="../media/image63.png"/><Relationship Id="rId4" Type="http://schemas.openxmlformats.org/officeDocument/2006/relationships/tags" Target="../tags/tag13.xml"/><Relationship Id="rId9" Type="http://schemas.openxmlformats.org/officeDocument/2006/relationships/slideLayout" Target="../slideLayouts/slideLayout1.xml"/><Relationship Id="rId1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7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gif"/><Relationship Id="rId2" Type="http://schemas.openxmlformats.org/officeDocument/2006/relationships/image" Target="../media/image7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5.png"/><Relationship Id="rId4" Type="http://schemas.openxmlformats.org/officeDocument/2006/relationships/image" Target="../media/image67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9.png"/><Relationship Id="rId5" Type="http://schemas.openxmlformats.org/officeDocument/2006/relationships/image" Target="../media/image81.png"/><Relationship Id="rId4" Type="http://schemas.openxmlformats.org/officeDocument/2006/relationships/image" Target="../media/image7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74.png"/><Relationship Id="rId7" Type="http://schemas.openxmlformats.org/officeDocument/2006/relationships/image" Target="../media/image85.png"/><Relationship Id="rId12" Type="http://schemas.openxmlformats.org/officeDocument/2006/relationships/image" Target="../media/image8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Relationship Id="rId6" Type="http://schemas.openxmlformats.org/officeDocument/2006/relationships/image" Target="../media/image84.png"/><Relationship Id="rId5" Type="http://schemas.openxmlformats.org/officeDocument/2006/relationships/image" Target="../media/image83.emf"/><Relationship Id="rId4" Type="http://schemas.openxmlformats.org/officeDocument/2006/relationships/image" Target="../media/image82.png"/><Relationship Id="rId9" Type="http://schemas.openxmlformats.org/officeDocument/2006/relationships/image" Target="../media/image87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em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em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506.03069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8.png"/><Relationship Id="rId4" Type="http://schemas.openxmlformats.org/officeDocument/2006/relationships/image" Target="../media/image94.e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openxmlformats.org/officeDocument/2006/relationships/image" Target="../media/image100.png"/><Relationship Id="rId7" Type="http://schemas.openxmlformats.org/officeDocument/2006/relationships/image" Target="../media/image10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3.png"/><Relationship Id="rId11" Type="http://schemas.openxmlformats.org/officeDocument/2006/relationships/image" Target="../media/image108.jpeg"/><Relationship Id="rId5" Type="http://schemas.openxmlformats.org/officeDocument/2006/relationships/image" Target="../media/image102.png"/><Relationship Id="rId10" Type="http://schemas.openxmlformats.org/officeDocument/2006/relationships/image" Target="../media/image107.png"/><Relationship Id="rId4" Type="http://schemas.openxmlformats.org/officeDocument/2006/relationships/image" Target="../media/image101.png"/><Relationship Id="rId9" Type="http://schemas.openxmlformats.org/officeDocument/2006/relationships/image" Target="../media/image10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microsoft.com/office/2007/relationships/hdphoto" Target="../media/hdphoto1.wdp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6.png"/><Relationship Id="rId5" Type="http://schemas.openxmlformats.org/officeDocument/2006/relationships/image" Target="../media/image115.png"/><Relationship Id="rId4" Type="http://schemas.openxmlformats.org/officeDocument/2006/relationships/image" Target="../media/image114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0.pn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Relationship Id="rId9" Type="http://schemas.openxmlformats.org/officeDocument/2006/relationships/image" Target="../media/image16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0.png"/><Relationship Id="rId7" Type="http://schemas.openxmlformats.org/officeDocument/2006/relationships/image" Target="../media/image15.png"/><Relationship Id="rId12" Type="http://schemas.openxmlformats.org/officeDocument/2006/relationships/image" Target="../media/image1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14.jpeg"/><Relationship Id="rId11" Type="http://schemas.microsoft.com/office/2007/relationships/hdphoto" Target="../media/hdphoto2.wdp"/><Relationship Id="rId5" Type="http://schemas.openxmlformats.org/officeDocument/2006/relationships/image" Target="../media/image17.png"/><Relationship Id="rId10" Type="http://schemas.openxmlformats.org/officeDocument/2006/relationships/image" Target="../media/image18.png"/><Relationship Id="rId4" Type="http://schemas.openxmlformats.org/officeDocument/2006/relationships/image" Target="../media/image13.png"/><Relationship Id="rId9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21.png"/><Relationship Id="rId3" Type="http://schemas.openxmlformats.org/officeDocument/2006/relationships/image" Target="../media/image10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17" Type="http://schemas.openxmlformats.org/officeDocument/2006/relationships/image" Target="../media/image25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4.png"/><Relationship Id="rId1" Type="http://schemas.openxmlformats.org/officeDocument/2006/relationships/tags" Target="../tags/tag4.xml"/><Relationship Id="rId6" Type="http://schemas.openxmlformats.org/officeDocument/2006/relationships/image" Target="../media/image14.jpeg"/><Relationship Id="rId11" Type="http://schemas.microsoft.com/office/2007/relationships/hdphoto" Target="../media/hdphoto2.wdp"/><Relationship Id="rId5" Type="http://schemas.openxmlformats.org/officeDocument/2006/relationships/image" Target="../media/image17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13.png"/><Relationship Id="rId9" Type="http://schemas.microsoft.com/office/2007/relationships/hdphoto" Target="../media/hdphoto1.wdp"/><Relationship Id="rId1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microsoft.com/office/2007/relationships/hdphoto" Target="../media/hdphoto1.wdp"/><Relationship Id="rId18" Type="http://schemas.openxmlformats.org/officeDocument/2006/relationships/image" Target="../media/image30.png"/><Relationship Id="rId3" Type="http://schemas.openxmlformats.org/officeDocument/2006/relationships/image" Target="../media/image26.png"/><Relationship Id="rId21" Type="http://schemas.openxmlformats.org/officeDocument/2006/relationships/image" Target="../media/image24.png"/><Relationship Id="rId7" Type="http://schemas.openxmlformats.org/officeDocument/2006/relationships/image" Target="../media/image17.png"/><Relationship Id="rId12" Type="http://schemas.openxmlformats.org/officeDocument/2006/relationships/image" Target="../media/image11.png"/><Relationship Id="rId17" Type="http://schemas.openxmlformats.org/officeDocument/2006/relationships/image" Target="../media/image21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0.png"/><Relationship Id="rId20" Type="http://schemas.openxmlformats.org/officeDocument/2006/relationships/image" Target="../media/image23.png"/><Relationship Id="rId1" Type="http://schemas.openxmlformats.org/officeDocument/2006/relationships/tags" Target="../tags/tag5.xml"/><Relationship Id="rId6" Type="http://schemas.openxmlformats.org/officeDocument/2006/relationships/image" Target="../media/image13.png"/><Relationship Id="rId11" Type="http://schemas.openxmlformats.org/officeDocument/2006/relationships/image" Target="../media/image29.png"/><Relationship Id="rId5" Type="http://schemas.openxmlformats.org/officeDocument/2006/relationships/image" Target="../media/image10.png"/><Relationship Id="rId15" Type="http://schemas.microsoft.com/office/2007/relationships/hdphoto" Target="../media/hdphoto2.wdp"/><Relationship Id="rId10" Type="http://schemas.openxmlformats.org/officeDocument/2006/relationships/image" Target="../media/image15.png"/><Relationship Id="rId19" Type="http://schemas.openxmlformats.org/officeDocument/2006/relationships/image" Target="../media/image22.png"/><Relationship Id="rId4" Type="http://schemas.openxmlformats.org/officeDocument/2006/relationships/image" Target="../media/image27.png"/><Relationship Id="rId9" Type="http://schemas.openxmlformats.org/officeDocument/2006/relationships/image" Target="../media/image14.jpeg"/><Relationship Id="rId1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microsoft.com/office/2007/relationships/hdphoto" Target="../media/hdphoto1.wdp"/><Relationship Id="rId18" Type="http://schemas.openxmlformats.org/officeDocument/2006/relationships/image" Target="../media/image30.png"/><Relationship Id="rId3" Type="http://schemas.openxmlformats.org/officeDocument/2006/relationships/image" Target="../media/image31.png"/><Relationship Id="rId21" Type="http://schemas.openxmlformats.org/officeDocument/2006/relationships/image" Target="../media/image24.png"/><Relationship Id="rId7" Type="http://schemas.openxmlformats.org/officeDocument/2006/relationships/image" Target="../media/image17.png"/><Relationship Id="rId12" Type="http://schemas.openxmlformats.org/officeDocument/2006/relationships/image" Target="../media/image11.png"/><Relationship Id="rId17" Type="http://schemas.openxmlformats.org/officeDocument/2006/relationships/image" Target="../media/image21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0.png"/><Relationship Id="rId20" Type="http://schemas.openxmlformats.org/officeDocument/2006/relationships/image" Target="../media/image23.png"/><Relationship Id="rId1" Type="http://schemas.openxmlformats.org/officeDocument/2006/relationships/tags" Target="../tags/tag6.xml"/><Relationship Id="rId6" Type="http://schemas.openxmlformats.org/officeDocument/2006/relationships/image" Target="../media/image13.png"/><Relationship Id="rId11" Type="http://schemas.openxmlformats.org/officeDocument/2006/relationships/image" Target="../media/image29.png"/><Relationship Id="rId5" Type="http://schemas.openxmlformats.org/officeDocument/2006/relationships/image" Target="../media/image10.png"/><Relationship Id="rId15" Type="http://schemas.microsoft.com/office/2007/relationships/hdphoto" Target="../media/hdphoto2.wdp"/><Relationship Id="rId10" Type="http://schemas.openxmlformats.org/officeDocument/2006/relationships/image" Target="../media/image15.png"/><Relationship Id="rId19" Type="http://schemas.openxmlformats.org/officeDocument/2006/relationships/image" Target="../media/image22.png"/><Relationship Id="rId4" Type="http://schemas.openxmlformats.org/officeDocument/2006/relationships/image" Target="../media/image27.png"/><Relationship Id="rId9" Type="http://schemas.openxmlformats.org/officeDocument/2006/relationships/image" Target="../media/image14.jpeg"/><Relationship Id="rId1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alphaModFix amt="4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7" r="-193" b="30816"/>
          <a:stretch/>
        </p:blipFill>
        <p:spPr>
          <a:xfrm>
            <a:off x="-431800" y="1"/>
            <a:ext cx="10045700" cy="4330700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4" name="Google Shape;35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40850" y="5409199"/>
            <a:ext cx="2393226" cy="511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37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51717" y="5257569"/>
            <a:ext cx="3308793" cy="84021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66700" y="1409700"/>
            <a:ext cx="8305800" cy="1035229"/>
          </a:xfrm>
        </p:spPr>
        <p:txBody>
          <a:bodyPr/>
          <a:lstStyle/>
          <a:p>
            <a:pPr algn="ctr"/>
            <a:r>
              <a:rPr lang="en-US" dirty="0"/>
              <a:t>Latest results from the g-2 experiment at Fermilab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17800" y="4381501"/>
            <a:ext cx="383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Joe Price </a:t>
            </a:r>
          </a:p>
          <a:p>
            <a:pPr algn="ctr"/>
            <a:r>
              <a:rPr lang="en-US" sz="2000" dirty="0"/>
              <a:t>on behalf of the g-2 experiment</a:t>
            </a:r>
          </a:p>
        </p:txBody>
      </p:sp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94BFA102-C399-EC1B-0FE2-E67E485803B2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1</a:t>
            </a:fld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23937423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>
            <a:spLocks noGrp="1"/>
          </p:cNvSpPr>
          <p:nvPr>
            <p:ph type="title"/>
          </p:nvPr>
        </p:nvSpPr>
        <p:spPr>
          <a:xfrm>
            <a:off x="228600" y="1137927"/>
            <a:ext cx="8686800" cy="427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The Fermilab Muon g-2 Experiment</a:t>
            </a:r>
            <a:endParaRPr sz="3000"/>
          </a:p>
        </p:txBody>
      </p:sp>
      <p:pic>
        <p:nvPicPr>
          <p:cNvPr id="142" name="Google Shape;14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42250" y="1874950"/>
            <a:ext cx="5659500" cy="37748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666478-6FED-61BB-701F-1D68B0DB730F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10</a:t>
            </a:fld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5321834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F0A26-B7D6-D4CF-E37A-97AED5B1B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FNAL: Muon Campus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E18A1113-FDDE-49CC-4FA6-BAEB1575571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714917" y="922309"/>
                <a:ext cx="5457371" cy="339830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800" dirty="0">
                    <a:latin typeface="+mn-lt"/>
                  </a:rPr>
                  <a:t>Recycler ring: 8 GeV protons</a:t>
                </a:r>
              </a:p>
              <a:p>
                <a:pPr lvl="1"/>
                <a:r>
                  <a:rPr lang="en-GB" sz="1800" dirty="0">
                    <a:latin typeface="+mn-lt"/>
                  </a:rPr>
                  <a:t>10</a:t>
                </a:r>
                <a:r>
                  <a:rPr lang="en-GB" sz="1800" baseline="30000" dirty="0">
                    <a:latin typeface="+mn-lt"/>
                  </a:rPr>
                  <a:t>12</a:t>
                </a:r>
                <a:r>
                  <a:rPr lang="en-GB" sz="1800" dirty="0">
                    <a:latin typeface="+mn-lt"/>
                  </a:rPr>
                  <a:t> protons/bunch, 10k stored muons/bunch</a:t>
                </a:r>
              </a:p>
              <a:p>
                <a:r>
                  <a:rPr lang="en-GB" sz="1800" dirty="0">
                    <a:latin typeface="+mn-lt"/>
                  </a:rPr>
                  <a:t>8 GeV protons </a:t>
                </a:r>
                <a14:m>
                  <m:oMath xmlns:m="http://schemas.openxmlformats.org/officeDocument/2006/math">
                    <m:r>
                      <a:rPr lang="en-GB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→</m:t>
                    </m:r>
                  </m:oMath>
                </a14:m>
                <a:r>
                  <a:rPr lang="en-GB" sz="1800" dirty="0">
                    <a:latin typeface="+mn-lt"/>
                    <a:sym typeface="Wingdings" panose="05000000000000000000" pitchFamily="2" charset="2"/>
                  </a:rPr>
                  <a:t> pion production target </a:t>
                </a:r>
              </a:p>
              <a:p>
                <a:r>
                  <a:rPr lang="en-GB" sz="1800" dirty="0" err="1">
                    <a:latin typeface="+mn-lt"/>
                    <a:sym typeface="Wingdings" panose="05000000000000000000" pitchFamily="2" charset="2"/>
                  </a:rPr>
                  <a:t>Pions</a:t>
                </a:r>
                <a:r>
                  <a:rPr lang="en-GB" sz="1800" dirty="0">
                    <a:latin typeface="+mn-lt"/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GB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→ </m:t>
                    </m:r>
                  </m:oMath>
                </a14:m>
                <a:r>
                  <a:rPr lang="en-GB" sz="1800" dirty="0">
                    <a:latin typeface="+mn-lt"/>
                    <a:sym typeface="Wingdings" panose="05000000000000000000" pitchFamily="2" charset="2"/>
                  </a:rPr>
                  <a:t>delivery ring </a:t>
                </a:r>
                <a14:m>
                  <m:oMath xmlns:m="http://schemas.openxmlformats.org/officeDocument/2006/math">
                    <m:r>
                      <a:rPr lang="en-GB" sz="18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→</m:t>
                    </m:r>
                  </m:oMath>
                </a14:m>
                <a:r>
                  <a:rPr lang="en-GB" sz="1800" dirty="0">
                    <a:latin typeface="+mn-lt"/>
                    <a:sym typeface="Wingdings" panose="05000000000000000000" pitchFamily="2" charset="2"/>
                  </a:rPr>
                  <a:t> decay to </a:t>
                </a:r>
                <a:r>
                  <a:rPr lang="el-GR" sz="1800" dirty="0">
                    <a:latin typeface="+mn-lt"/>
                    <a:sym typeface="Wingdings" panose="05000000000000000000" pitchFamily="2" charset="2"/>
                  </a:rPr>
                  <a:t>μ</a:t>
                </a:r>
                <a:r>
                  <a:rPr lang="en-GB" sz="1800" baseline="30000" dirty="0">
                    <a:latin typeface="+mn-lt"/>
                    <a:sym typeface="Wingdings" panose="05000000000000000000" pitchFamily="2" charset="2"/>
                  </a:rPr>
                  <a:t>+</a:t>
                </a:r>
                <a:r>
                  <a:rPr lang="en-GB" sz="1800" dirty="0">
                    <a:latin typeface="+mn-lt"/>
                    <a:sym typeface="Wingdings" panose="05000000000000000000" pitchFamily="2" charset="2"/>
                  </a:rPr>
                  <a:t>, </a:t>
                </a:r>
              </a:p>
              <a:p>
                <a:r>
                  <a:rPr lang="en-GB" sz="1800" dirty="0">
                    <a:latin typeface="+mn-lt"/>
                    <a:sym typeface="Wingdings" panose="05000000000000000000" pitchFamily="2" charset="2"/>
                  </a:rPr>
                  <a:t>3.09 GeV </a:t>
                </a:r>
                <a:r>
                  <a:rPr lang="el-GR" sz="1800" dirty="0">
                    <a:latin typeface="+mn-lt"/>
                    <a:sym typeface="Wingdings" panose="05000000000000000000" pitchFamily="2" charset="2"/>
                  </a:rPr>
                  <a:t>μ</a:t>
                </a:r>
                <a:r>
                  <a:rPr lang="en-GB" sz="1800" baseline="30000" dirty="0">
                    <a:latin typeface="+mn-lt"/>
                    <a:sym typeface="Wingdings" panose="05000000000000000000" pitchFamily="2" charset="2"/>
                  </a:rPr>
                  <a:t>+</a:t>
                </a:r>
                <a:r>
                  <a:rPr lang="en-GB" sz="1800" dirty="0">
                    <a:latin typeface="+mn-lt"/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GB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→</m:t>
                    </m:r>
                  </m:oMath>
                </a14:m>
                <a:r>
                  <a:rPr lang="en-GB" sz="1800" dirty="0">
                    <a:latin typeface="+mn-lt"/>
                    <a:sym typeface="Wingdings" panose="05000000000000000000" pitchFamily="2" charset="2"/>
                  </a:rPr>
                  <a:t> g-2 storage ring magnet</a:t>
                </a:r>
              </a:p>
              <a:p>
                <a:r>
                  <a:rPr lang="en-GB" sz="1800" dirty="0">
                    <a:latin typeface="+mn-lt"/>
                    <a:sym typeface="Wingdings" panose="05000000000000000000" pitchFamily="2" charset="2"/>
                  </a:rPr>
                  <a:t>Beam arrives in 120 ns wide bunches</a:t>
                </a:r>
              </a:p>
              <a:p>
                <a:r>
                  <a:rPr lang="en-GB" sz="1800" dirty="0">
                    <a:latin typeface="+mn-lt"/>
                    <a:sym typeface="Wingdings" panose="05000000000000000000" pitchFamily="2" charset="2"/>
                  </a:rPr>
                  <a:t>Each bunch corresponds to a “fill” </a:t>
                </a:r>
                <a14:m>
                  <m:oMath xmlns:m="http://schemas.openxmlformats.org/officeDocument/2006/math">
                    <m:r>
                      <a:rPr lang="en-GB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→</m:t>
                    </m:r>
                  </m:oMath>
                </a14:m>
                <a:r>
                  <a:rPr lang="en-GB" sz="1800" dirty="0">
                    <a:latin typeface="+mn-lt"/>
                    <a:sym typeface="Wingdings" panose="05000000000000000000" pitchFamily="2" charset="2"/>
                  </a:rPr>
                  <a:t> 1 </a:t>
                </a:r>
                <a:r>
                  <a:rPr lang="en-GB" sz="1800" dirty="0" err="1">
                    <a:latin typeface="+mn-lt"/>
                    <a:sym typeface="Wingdings" panose="05000000000000000000" pitchFamily="2" charset="2"/>
                  </a:rPr>
                  <a:t>ms</a:t>
                </a:r>
                <a:endParaRPr lang="en-GB" sz="1800" dirty="0">
                  <a:latin typeface="+mn-lt"/>
                </a:endParaRPr>
              </a:p>
              <a:p>
                <a:endParaRPr lang="en-GB" sz="1800" dirty="0">
                  <a:latin typeface="+mn-lt"/>
                </a:endParaRPr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E18A1113-FDDE-49CC-4FA6-BAEB157557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4917" y="922309"/>
                <a:ext cx="5457371" cy="3398306"/>
              </a:xfrm>
              <a:prstGeom prst="rect">
                <a:avLst/>
              </a:prstGeom>
              <a:blipFill>
                <a:blip r:embed="rId2"/>
                <a:stretch>
                  <a:fillRect l="-696" t="-1859" r="-4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5A82A93A-7B85-17FC-4EB1-D77089CC60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31" y="1128779"/>
            <a:ext cx="3554033" cy="4386911"/>
          </a:xfrm>
          <a:prstGeom prst="rect">
            <a:avLst/>
          </a:prstGeom>
        </p:spPr>
      </p:pic>
      <p:pic>
        <p:nvPicPr>
          <p:cNvPr id="6" name="TimingStructure.png" descr="TimingStructure.png">
            <a:extLst>
              <a:ext uri="{FF2B5EF4-FFF2-40B4-BE49-F238E27FC236}">
                <a16:creationId xmlns:a16="http://schemas.microsoft.com/office/drawing/2014/main" id="{565B7C97-8FBD-31FE-0650-634EBF717E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7380" y="3838770"/>
            <a:ext cx="5252443" cy="1235136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F30A424-50E5-4578-6FBA-EBFD864FA645}"/>
                  </a:ext>
                </a:extLst>
              </p:cNvPr>
              <p:cNvSpPr txBox="1"/>
              <p:nvPr/>
            </p:nvSpPr>
            <p:spPr>
              <a:xfrm>
                <a:off x="4125686" y="5627914"/>
                <a:ext cx="478971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>
                    <a:latin typeface="+mn-lt"/>
                    <a:sym typeface="Wingdings" panose="05000000000000000000" pitchFamily="2" charset="2"/>
                  </a:rPr>
                  <a:t>3.09 GeV </a:t>
                </a:r>
                <a:r>
                  <a:rPr lang="el-GR" sz="1400" dirty="0">
                    <a:latin typeface="+mn-lt"/>
                    <a:sym typeface="Wingdings" panose="05000000000000000000" pitchFamily="2" charset="2"/>
                  </a:rPr>
                  <a:t>μ</a:t>
                </a:r>
                <a:r>
                  <a:rPr lang="en-GB" sz="1400" baseline="30000" dirty="0">
                    <a:latin typeface="+mn-lt"/>
                    <a:sym typeface="Wingdings" panose="05000000000000000000" pitchFamily="2" charset="2"/>
                  </a:rPr>
                  <a:t>+</a:t>
                </a:r>
                <a:r>
                  <a:rPr lang="en-GB" sz="1400" dirty="0">
                    <a:latin typeface="+mn-lt"/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GB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→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r>
                  <a:rPr lang="en-GB" dirty="0"/>
                  <a:t>Ɣ = 29.3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→</m:t>
                    </m:r>
                  </m:oMath>
                </a14:m>
                <a:r>
                  <a:rPr lang="en-GB" dirty="0"/>
                  <a:t> ~64μs lifetime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F30A424-50E5-4578-6FBA-EBFD864FA6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5686" y="5627914"/>
                <a:ext cx="4789714" cy="307777"/>
              </a:xfrm>
              <a:prstGeom prst="rect">
                <a:avLst/>
              </a:prstGeom>
              <a:blipFill>
                <a:blip r:embed="rId5"/>
                <a:stretch>
                  <a:fillRect l="-264" t="-400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3A6D34E7-048A-DD0A-B83C-26BD40744701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11</a:t>
            </a:fld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18068134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65E34-A4FB-8304-68AC-FF7AD87F5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Measurement Principle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73359C-0B3C-EE8C-E30A-D205DE7F9843}"/>
              </a:ext>
            </a:extLst>
          </p:cNvPr>
          <p:cNvSpPr/>
          <p:nvPr/>
        </p:nvSpPr>
        <p:spPr>
          <a:xfrm>
            <a:off x="346955" y="865074"/>
            <a:ext cx="401821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Muons orbit the ring with cyclotron frequency </a:t>
            </a:r>
            <a:r>
              <a:rPr lang="el-GR" sz="16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ω</a:t>
            </a:r>
            <a:r>
              <a:rPr lang="en-GB" sz="1600" baseline="-25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accent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Spin precesses with frequency </a:t>
            </a:r>
            <a:r>
              <a:rPr lang="el-GR" sz="1600" dirty="0">
                <a:solidFill>
                  <a:schemeClr val="accent6"/>
                </a:solidFill>
              </a:rPr>
              <a:t>ω</a:t>
            </a:r>
            <a:r>
              <a:rPr lang="en-GB" sz="1600" baseline="-25000" dirty="0">
                <a:solidFill>
                  <a:schemeClr val="accent6"/>
                </a:solidFill>
              </a:rPr>
              <a:t>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baseline="-25000" dirty="0">
              <a:solidFill>
                <a:schemeClr val="accent6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Both </a:t>
            </a:r>
            <a:r>
              <a:rPr lang="en-US" sz="1600" b="1" dirty="0">
                <a:solidFill>
                  <a:srgbClr val="FF0000"/>
                </a:solidFill>
              </a:rPr>
              <a:t>spin</a:t>
            </a:r>
            <a:r>
              <a:rPr lang="en-US" sz="1600" dirty="0">
                <a:solidFill>
                  <a:srgbClr val="000000"/>
                </a:solidFill>
              </a:rPr>
              <a:t> and </a:t>
            </a:r>
            <a:r>
              <a:rPr lang="en-US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cyclotron</a:t>
            </a:r>
            <a:r>
              <a:rPr lang="en-US" sz="1600" dirty="0">
                <a:solidFill>
                  <a:srgbClr val="000000"/>
                </a:solidFill>
              </a:rPr>
              <a:t> frequencies are proportional to </a:t>
            </a:r>
            <a:r>
              <a:rPr lang="en-US" sz="1600" b="1" dirty="0">
                <a:solidFill>
                  <a:srgbClr val="000000"/>
                </a:solidFill>
              </a:rPr>
              <a:t>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b="1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</a:rPr>
              <a:t>Difference frequency </a:t>
            </a:r>
            <a:r>
              <a:rPr lang="el-GR" sz="1600" dirty="0">
                <a:solidFill>
                  <a:srgbClr val="000000"/>
                </a:solidFill>
              </a:rPr>
              <a:t>ω</a:t>
            </a:r>
            <a:r>
              <a:rPr lang="en-GB" sz="1600" baseline="-25000" dirty="0">
                <a:solidFill>
                  <a:srgbClr val="000000"/>
                </a:solidFill>
              </a:rPr>
              <a:t>a</a:t>
            </a:r>
            <a:r>
              <a:rPr lang="en-GB" sz="1600" dirty="0">
                <a:solidFill>
                  <a:srgbClr val="000000"/>
                </a:solidFill>
              </a:rPr>
              <a:t> is proportional to a</a:t>
            </a:r>
            <a:r>
              <a:rPr lang="el-GR" sz="1600" baseline="-25000" dirty="0">
                <a:solidFill>
                  <a:srgbClr val="000000"/>
                </a:solidFill>
              </a:rPr>
              <a:t>μ</a:t>
            </a:r>
            <a:r>
              <a:rPr lang="en-GB" sz="1600" dirty="0">
                <a:solidFill>
                  <a:srgbClr val="000000"/>
                </a:solidFill>
              </a:rPr>
              <a:t> and 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b="1" baseline="-25000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b="1" baseline="-25000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b="1" baseline="-25000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b="1" baseline="-25000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b="1" baseline="-25000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Spin rotates ahead of momentum as the muon orbits the 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If g = 2 there would be no precession</a:t>
            </a:r>
            <a:endParaRPr lang="en-US" sz="1600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00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F63C42C-2C73-84B8-7B74-F6CC09F9889E}"/>
              </a:ext>
            </a:extLst>
          </p:cNvPr>
          <p:cNvGrpSpPr/>
          <p:nvPr/>
        </p:nvGrpSpPr>
        <p:grpSpPr>
          <a:xfrm>
            <a:off x="850550" y="3429000"/>
            <a:ext cx="2992582" cy="647517"/>
            <a:chOff x="981178" y="3636952"/>
            <a:chExt cx="2992582" cy="64751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049B9B4-67E4-72B4-F5A1-340F30B33907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4"/>
            <a:srcRect/>
            <a:stretch/>
          </p:blipFill>
          <p:spPr bwMode="auto">
            <a:xfrm>
              <a:off x="981178" y="3636952"/>
              <a:ext cx="2992582" cy="647517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="" xmlns:a14="http://schemas.microsoft.com/office/drawing/2010/main">
                  <a:pattFill prst="pct5">
                    <a:fgClr>
                      <a:srgbClr val="FFFFFF">
                        <a:alpha val="0"/>
                      </a:srgbClr>
                    </a:fgClr>
                    <a:bgClr>
                      <a:srgbClr val="FFFFFF">
                        <a:alpha val="0"/>
                      </a:srgbClr>
                    </a:bgClr>
                  </a:patt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=""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=""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="" xmlns:a14="http://schemas.microsoft.com/office/drawing/2010/main"/>
              </a:ext>
            </a:extLst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B7F0F3B4-DEF1-9D45-50D1-9F798250C946}"/>
                </a:ext>
              </a:extLst>
            </p:cNvPr>
            <p:cNvSpPr/>
            <p:nvPr/>
          </p:nvSpPr>
          <p:spPr>
            <a:xfrm>
              <a:off x="1712698" y="3828123"/>
              <a:ext cx="381000" cy="381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Helvetica" pitchFamily="2" charset="0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45DB274-D667-75C4-5EBB-3C5365178859}"/>
                </a:ext>
              </a:extLst>
            </p:cNvPr>
            <p:cNvSpPr/>
            <p:nvPr/>
          </p:nvSpPr>
          <p:spPr>
            <a:xfrm>
              <a:off x="2416786" y="3828123"/>
              <a:ext cx="381000" cy="381000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Helvetica" pitchFamily="2" charset="0"/>
              </a:endParaRP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940B474-19E5-C936-0683-663941FE58B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950" t="3661" r="11951" b="6495"/>
          <a:stretch/>
        </p:blipFill>
        <p:spPr>
          <a:xfrm>
            <a:off x="4582886" y="1159330"/>
            <a:ext cx="4413927" cy="440870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F5A8557-C4EF-520E-B302-398178F03CF5}"/>
              </a:ext>
            </a:extLst>
          </p:cNvPr>
          <p:cNvSpPr txBox="1"/>
          <p:nvPr/>
        </p:nvSpPr>
        <p:spPr>
          <a:xfrm>
            <a:off x="1265940" y="4013870"/>
            <a:ext cx="139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baseline="-25000" dirty="0">
                <a:solidFill>
                  <a:srgbClr val="FF0000"/>
                </a:solidFill>
              </a:rPr>
              <a:t>s</a:t>
            </a:r>
            <a:r>
              <a:rPr lang="en-US" dirty="0">
                <a:solidFill>
                  <a:srgbClr val="FF0000"/>
                </a:solidFill>
              </a:rPr>
              <a:t>≈138ns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8971E3E-75E9-DE54-1016-AC27469BBF05}"/>
              </a:ext>
            </a:extLst>
          </p:cNvPr>
          <p:cNvSpPr txBox="1"/>
          <p:nvPr/>
        </p:nvSpPr>
        <p:spPr>
          <a:xfrm>
            <a:off x="2078740" y="4001171"/>
            <a:ext cx="977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</a:t>
            </a:r>
            <a:r>
              <a:rPr lang="en-US" baseline="-25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</a:t>
            </a:r>
            <a:r>
              <a:rPr lang="en-US" dirty="0">
                <a:solidFill>
                  <a:srgbClr val="1E6EFF"/>
                </a:solidFill>
              </a:rPr>
              <a:t>≈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149ns</a:t>
            </a:r>
          </a:p>
        </p:txBody>
      </p:sp>
      <p:pic>
        <p:nvPicPr>
          <p:cNvPr id="13" name="Picture 12" descr="TP_tmp.png">
            <a:extLst>
              <a:ext uri="{FF2B5EF4-FFF2-40B4-BE49-F238E27FC236}">
                <a16:creationId xmlns:a16="http://schemas.microsoft.com/office/drawing/2014/main" id="{96209A34-801F-F34A-FD49-64384A8C8DA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480498" y="355586"/>
            <a:ext cx="1757493" cy="696365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=""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=""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=""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C9BACD22-0554-AE3A-7790-916DB5D98AA5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12</a:t>
            </a:fld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19910932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: abgerundete Ecken 6">
            <a:extLst>
              <a:ext uri="{FF2B5EF4-FFF2-40B4-BE49-F238E27FC236}">
                <a16:creationId xmlns:a16="http://schemas.microsoft.com/office/drawing/2014/main" id="{1E45830D-3DC5-DAA1-537C-8C94AF4CBB68}"/>
              </a:ext>
            </a:extLst>
          </p:cNvPr>
          <p:cNvSpPr/>
          <p:nvPr/>
        </p:nvSpPr>
        <p:spPr>
          <a:xfrm>
            <a:off x="2604336" y="968051"/>
            <a:ext cx="551033" cy="44082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40000"/>
                  <a:lumOff val="60000"/>
                </a:schemeClr>
              </a:solidFill>
              <a:highlight>
                <a:srgbClr val="0000FF"/>
              </a:highlight>
            </a:endParaRPr>
          </a:p>
        </p:txBody>
      </p:sp>
      <p:sp>
        <p:nvSpPr>
          <p:cNvPr id="13" name="Rechteck: abgerundete Ecken 8">
            <a:extLst>
              <a:ext uri="{FF2B5EF4-FFF2-40B4-BE49-F238E27FC236}">
                <a16:creationId xmlns:a16="http://schemas.microsoft.com/office/drawing/2014/main" id="{2E5B61B5-3BC8-5A58-C2C8-4AB1D69C342A}"/>
              </a:ext>
            </a:extLst>
          </p:cNvPr>
          <p:cNvSpPr/>
          <p:nvPr/>
        </p:nvSpPr>
        <p:spPr>
          <a:xfrm>
            <a:off x="6186114" y="834874"/>
            <a:ext cx="2537114" cy="772746"/>
          </a:xfrm>
          <a:prstGeom prst="roundRect">
            <a:avLst/>
          </a:prstGeom>
          <a:solidFill>
            <a:srgbClr val="F3B6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hteck: abgerundete Ecken 7">
            <a:extLst>
              <a:ext uri="{FF2B5EF4-FFF2-40B4-BE49-F238E27FC236}">
                <a16:creationId xmlns:a16="http://schemas.microsoft.com/office/drawing/2014/main" id="{E0DF7A26-19FD-9356-13D3-7269C8F00CEF}"/>
              </a:ext>
            </a:extLst>
          </p:cNvPr>
          <p:cNvSpPr/>
          <p:nvPr/>
        </p:nvSpPr>
        <p:spPr>
          <a:xfrm>
            <a:off x="3409601" y="846523"/>
            <a:ext cx="2502479" cy="683882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Multiplikationszeichen 2">
            <a:extLst>
              <a:ext uri="{FF2B5EF4-FFF2-40B4-BE49-F238E27FC236}">
                <a16:creationId xmlns:a16="http://schemas.microsoft.com/office/drawing/2014/main" id="{618CF913-91EE-BCAA-3D4D-2C30AB69BED9}"/>
              </a:ext>
            </a:extLst>
          </p:cNvPr>
          <p:cNvSpPr/>
          <p:nvPr/>
        </p:nvSpPr>
        <p:spPr>
          <a:xfrm>
            <a:off x="5734400" y="569778"/>
            <a:ext cx="2635738" cy="1325563"/>
          </a:xfrm>
          <a:prstGeom prst="mathMultiply">
            <a:avLst>
              <a:gd name="adj1" fmla="val 1022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10FCFF-6EB4-6AF0-8A8E-4011A8348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Relativistic equation</a:t>
            </a:r>
          </a:p>
        </p:txBody>
      </p:sp>
      <p:sp>
        <p:nvSpPr>
          <p:cNvPr id="4" name="Textfeld 10">
            <a:extLst>
              <a:ext uri="{FF2B5EF4-FFF2-40B4-BE49-F238E27FC236}">
                <a16:creationId xmlns:a16="http://schemas.microsoft.com/office/drawing/2014/main" id="{E6F4170C-397C-8D60-2FBD-0EDE4C709863}"/>
              </a:ext>
            </a:extLst>
          </p:cNvPr>
          <p:cNvSpPr txBox="1"/>
          <p:nvPr/>
        </p:nvSpPr>
        <p:spPr>
          <a:xfrm>
            <a:off x="212485" y="2495808"/>
            <a:ext cx="3162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non-relativistic limit</a:t>
            </a:r>
          </a:p>
        </p:txBody>
      </p:sp>
      <p:cxnSp>
        <p:nvCxnSpPr>
          <p:cNvPr id="5" name="Gerade Verbindung mit Pfeil 12">
            <a:extLst>
              <a:ext uri="{FF2B5EF4-FFF2-40B4-BE49-F238E27FC236}">
                <a16:creationId xmlns:a16="http://schemas.microsoft.com/office/drawing/2014/main" id="{A5DD1CE5-F004-0420-4E9F-BDBC683AF64E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1793635" y="1613674"/>
            <a:ext cx="619833" cy="882134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feld 13">
            <a:extLst>
              <a:ext uri="{FF2B5EF4-FFF2-40B4-BE49-F238E27FC236}">
                <a16:creationId xmlns:a16="http://schemas.microsoft.com/office/drawing/2014/main" id="{7BF1FDB4-9C5F-0A98-2A80-3FFCB9500EFE}"/>
              </a:ext>
            </a:extLst>
          </p:cNvPr>
          <p:cNvSpPr txBox="1"/>
          <p:nvPr/>
        </p:nvSpPr>
        <p:spPr>
          <a:xfrm>
            <a:off x="1994368" y="2772628"/>
            <a:ext cx="33396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electron motion </a:t>
            </a:r>
            <a:br>
              <a:rPr lang="en-US" dirty="0">
                <a:solidFill>
                  <a:srgbClr val="002060"/>
                </a:solidFill>
              </a:rPr>
            </a:br>
            <a:r>
              <a:rPr lang="en-US" dirty="0">
                <a:solidFill>
                  <a:srgbClr val="002060"/>
                </a:solidFill>
              </a:rPr>
              <a:t>non-perpendicular </a:t>
            </a:r>
          </a:p>
          <a:p>
            <a:pPr algn="ctr"/>
            <a:r>
              <a:rPr lang="en-US" dirty="0">
                <a:solidFill>
                  <a:srgbClr val="002060"/>
                </a:solidFill>
              </a:rPr>
              <a:t>to magnetic field</a:t>
            </a:r>
          </a:p>
          <a:p>
            <a:pPr algn="ctr"/>
            <a:endParaRPr lang="en-US" dirty="0">
              <a:solidFill>
                <a:srgbClr val="002060"/>
              </a:solidFill>
            </a:endParaRPr>
          </a:p>
          <a:p>
            <a:pPr algn="ctr"/>
            <a:r>
              <a:rPr lang="en-US" dirty="0">
                <a:solidFill>
                  <a:srgbClr val="002060"/>
                </a:solidFill>
              </a:rPr>
              <a:t>cyclotron motion assumed motion perpendicular to magnetic field</a:t>
            </a:r>
          </a:p>
          <a:p>
            <a:pPr algn="ctr"/>
            <a:endParaRPr lang="en-US" dirty="0">
              <a:solidFill>
                <a:srgbClr val="002060"/>
              </a:solidFill>
            </a:endParaRPr>
          </a:p>
          <a:p>
            <a:pPr algn="ctr"/>
            <a:r>
              <a:rPr lang="en-US" dirty="0">
                <a:solidFill>
                  <a:srgbClr val="002060"/>
                </a:solidFill>
              </a:rPr>
              <a:t>pitch of electron</a:t>
            </a:r>
          </a:p>
        </p:txBody>
      </p:sp>
      <p:cxnSp>
        <p:nvCxnSpPr>
          <p:cNvPr id="7" name="Gerade Verbindung mit Pfeil 15">
            <a:extLst>
              <a:ext uri="{FF2B5EF4-FFF2-40B4-BE49-F238E27FC236}">
                <a16:creationId xmlns:a16="http://schemas.microsoft.com/office/drawing/2014/main" id="{C8B2CD48-54ED-196F-857F-6A7EED86CD62}"/>
              </a:ext>
            </a:extLst>
          </p:cNvPr>
          <p:cNvCxnSpPr>
            <a:cxnSpLocks/>
            <a:stCxn id="6" idx="0"/>
          </p:cNvCxnSpPr>
          <p:nvPr/>
        </p:nvCxnSpPr>
        <p:spPr>
          <a:xfrm flipV="1">
            <a:off x="3664184" y="1755293"/>
            <a:ext cx="479017" cy="1017335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16">
                <a:extLst>
                  <a:ext uri="{FF2B5EF4-FFF2-40B4-BE49-F238E27FC236}">
                    <a16:creationId xmlns:a16="http://schemas.microsoft.com/office/drawing/2014/main" id="{64946254-27DF-D08E-3928-22CBAB084AD5}"/>
                  </a:ext>
                </a:extLst>
              </p:cNvPr>
              <p:cNvSpPr txBox="1"/>
              <p:nvPr/>
            </p:nvSpPr>
            <p:spPr>
              <a:xfrm>
                <a:off x="5457747" y="1981414"/>
                <a:ext cx="3525196" cy="35689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C00000"/>
                    </a:solidFill>
                  </a:rPr>
                  <a:t>relativistically generated </a:t>
                </a:r>
                <a:br>
                  <a:rPr lang="en-US" dirty="0">
                    <a:solidFill>
                      <a:srgbClr val="C00000"/>
                    </a:solidFill>
                  </a:rPr>
                </a:br>
                <a:r>
                  <a:rPr lang="en-US" dirty="0">
                    <a:solidFill>
                      <a:srgbClr val="C00000"/>
                    </a:solidFill>
                  </a:rPr>
                  <a:t>motional magnetic field</a:t>
                </a:r>
              </a:p>
              <a:p>
                <a:pPr algn="ctr"/>
                <a:endParaRPr lang="en-US" dirty="0">
                  <a:solidFill>
                    <a:srgbClr val="C00000"/>
                  </a:solidFill>
                </a:endParaRPr>
              </a:p>
              <a:p>
                <a:pPr algn="ctr"/>
                <a:r>
                  <a:rPr lang="en-US" dirty="0">
                    <a:solidFill>
                      <a:srgbClr val="C00000"/>
                    </a:solidFill>
                  </a:rPr>
                  <a:t>proportional to electric field</a:t>
                </a:r>
              </a:p>
              <a:p>
                <a:pPr/>
                <a:br>
                  <a:rPr lang="en-US" sz="1800" i="1" dirty="0">
                    <a:solidFill>
                      <a:srgbClr val="C00000"/>
                    </a:solidFill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8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1800" b="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1800" b="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de-DE" sz="1800" b="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𝑆𝑀</m:t>
                          </m:r>
                        </m:sup>
                      </m:sSubSup>
                      <m:r>
                        <a:rPr lang="de-DE" sz="1800" b="0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=116591810</m:t>
                      </m:r>
                      <m:d>
                        <m:dPr>
                          <m:ctrlPr>
                            <a:rPr lang="de-DE" sz="18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800" b="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43</m:t>
                          </m:r>
                        </m:e>
                      </m:d>
                      <m:r>
                        <a:rPr lang="de-DE" sz="1800" b="0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de-DE" sz="18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1800" b="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de-DE" sz="1800" b="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−11</m:t>
                          </m:r>
                        </m:sup>
                      </m:sSup>
                    </m:oMath>
                  </m:oMathPara>
                </a14:m>
                <a:endParaRPr lang="de-DE" sz="1800" i="1" dirty="0">
                  <a:solidFill>
                    <a:srgbClr val="C00000"/>
                  </a:solidFill>
                  <a:ea typeface="Cambria Math" panose="02040503050406030204" pitchFamily="18" charset="0"/>
                </a:endParaRPr>
              </a:p>
              <a:p>
                <a:pPr algn="ctr"/>
                <a:endParaRPr lang="de-DE" dirty="0">
                  <a:solidFill>
                    <a:srgbClr val="C00000"/>
                  </a:solidFill>
                  <a:ea typeface="Cambria Math" panose="02040503050406030204" pitchFamily="18" charset="0"/>
                </a:endParaRPr>
              </a:p>
              <a:p>
                <a:pPr algn="ctr"/>
                <a:r>
                  <a:rPr lang="de-DE" dirty="0" err="1">
                    <a:solidFill>
                      <a:srgbClr val="C00000"/>
                    </a:solidFill>
                    <a:ea typeface="Cambria Math" panose="02040503050406030204" pitchFamily="18" charset="0"/>
                    <a:sym typeface="Wingdings" panose="05000000000000000000" pitchFamily="2" charset="2"/>
                  </a:rPr>
                  <a:t>disappears</a:t>
                </a:r>
                <a:r>
                  <a:rPr lang="de-DE" dirty="0">
                    <a:solidFill>
                      <a:srgbClr val="C00000"/>
                    </a:solidFill>
                    <a:ea typeface="Cambria Math" panose="02040503050406030204" pitchFamily="18" charset="0"/>
                    <a:sym typeface="Wingdings" panose="05000000000000000000" pitchFamily="2" charset="2"/>
                  </a:rPr>
                  <a:t> </a:t>
                </a:r>
                <a:r>
                  <a:rPr lang="de-DE" dirty="0" err="1">
                    <a:solidFill>
                      <a:srgbClr val="C00000"/>
                    </a:solidFill>
                    <a:ea typeface="Cambria Math" panose="02040503050406030204" pitchFamily="18" charset="0"/>
                    <a:sym typeface="Wingdings" panose="05000000000000000000" pitchFamily="2" charset="2"/>
                  </a:rPr>
                  <a:t>for</a:t>
                </a:r>
                <a:r>
                  <a:rPr lang="de-DE" sz="1800" dirty="0">
                    <a:solidFill>
                      <a:srgbClr val="C00000"/>
                    </a:solidFill>
                    <a:ea typeface="Cambria Math" panose="02040503050406030204" pitchFamily="18" charset="0"/>
                    <a:sym typeface="Wingdings" panose="05000000000000000000" pitchFamily="2" charset="2"/>
                  </a:rPr>
                  <a:t> </a:t>
                </a:r>
                <a:r>
                  <a:rPr lang="el-GR" sz="1800" dirty="0">
                    <a:solidFill>
                      <a:srgbClr val="C00000"/>
                    </a:solidFill>
                    <a:ea typeface="Cambria Math" panose="02040503050406030204" pitchFamily="18" charset="0"/>
                    <a:sym typeface="Wingdings" panose="05000000000000000000" pitchFamily="2" charset="2"/>
                  </a:rPr>
                  <a:t>γ</a:t>
                </a:r>
                <a:r>
                  <a:rPr lang="en-GB" sz="1800" dirty="0">
                    <a:solidFill>
                      <a:srgbClr val="C00000"/>
                    </a:solidFill>
                    <a:ea typeface="Cambria Math" panose="02040503050406030204" pitchFamily="18" charset="0"/>
                    <a:sym typeface="Wingdings" panose="05000000000000000000" pitchFamily="2" charset="2"/>
                  </a:rPr>
                  <a:t> </a:t>
                </a:r>
                <a:r>
                  <a:rPr lang="el-GR" sz="1800" dirty="0">
                    <a:solidFill>
                      <a:srgbClr val="C00000"/>
                    </a:solidFill>
                    <a:ea typeface="Cambria Math" panose="02040503050406030204" pitchFamily="18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≈</a:t>
                </a:r>
                <a:r>
                  <a:rPr lang="de-DE" sz="1800" dirty="0">
                    <a:solidFill>
                      <a:srgbClr val="C00000"/>
                    </a:solidFill>
                    <a:ea typeface="Cambria Math" panose="02040503050406030204" pitchFamily="18" charset="0"/>
                    <a:sym typeface="Wingdings" panose="05000000000000000000" pitchFamily="2" charset="2"/>
                  </a:rPr>
                  <a:t> 29.3</a:t>
                </a:r>
              </a:p>
              <a:p>
                <a:pPr algn="ctr"/>
                <a:endParaRPr lang="de-DE" i="1" dirty="0">
                  <a:solidFill>
                    <a:srgbClr val="C00000"/>
                  </a:solidFill>
                  <a:ea typeface="Cambria Math" panose="02040503050406030204" pitchFamily="18" charset="0"/>
                  <a:cs typeface="Calibri" panose="020F0502020204030204" pitchFamily="34" charset="0"/>
                  <a:sym typeface="Wingdings" panose="05000000000000000000" pitchFamily="2" charset="2"/>
                </a:endParaRPr>
              </a:p>
              <a:p>
                <a:pPr algn="ctr"/>
                <a:r>
                  <a:rPr lang="de-DE" sz="1800" b="1" i="1" dirty="0" err="1">
                    <a:solidFill>
                      <a:srgbClr val="C00000"/>
                    </a:solidFill>
                    <a:ea typeface="Cambria Math" panose="02040503050406030204" pitchFamily="18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magic</a:t>
                </a:r>
                <a:r>
                  <a:rPr lang="de-DE" sz="1800" b="1" i="1" dirty="0">
                    <a:solidFill>
                      <a:srgbClr val="C00000"/>
                    </a:solidFill>
                    <a:ea typeface="Cambria Math" panose="02040503050406030204" pitchFamily="18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de-DE" sz="1800" b="1" i="1" dirty="0" err="1">
                    <a:solidFill>
                      <a:srgbClr val="C00000"/>
                    </a:solidFill>
                    <a:ea typeface="Cambria Math" panose="02040503050406030204" pitchFamily="18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momentum</a:t>
                </a:r>
                <a:endParaRPr lang="de-DE" sz="1800" b="1" i="1" dirty="0">
                  <a:solidFill>
                    <a:srgbClr val="C00000"/>
                  </a:solidFill>
                  <a:ea typeface="Cambria Math" panose="02040503050406030204" pitchFamily="18" charset="0"/>
                  <a:cs typeface="Calibri" panose="020F0502020204030204" pitchFamily="34" charset="0"/>
                  <a:sym typeface="Wingdings" panose="05000000000000000000" pitchFamily="2" charset="2"/>
                </a:endParaRPr>
              </a:p>
              <a:p>
                <a:pPr algn="ctr"/>
                <a:r>
                  <a:rPr lang="de-DE" i="1" dirty="0">
                    <a:solidFill>
                      <a:srgbClr val="C00000"/>
                    </a:solidFill>
                    <a:ea typeface="Cambria Math" panose="02040503050406030204" pitchFamily="18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p</a:t>
                </a:r>
                <a:r>
                  <a:rPr lang="de-DE" sz="1800" i="1" baseline="-25000" dirty="0">
                    <a:solidFill>
                      <a:srgbClr val="C00000"/>
                    </a:solidFill>
                    <a:ea typeface="Cambria Math" panose="02040503050406030204" pitchFamily="18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µ</a:t>
                </a:r>
                <a:r>
                  <a:rPr lang="de-DE" sz="1800" i="1" dirty="0">
                    <a:solidFill>
                      <a:srgbClr val="C00000"/>
                    </a:solidFill>
                    <a:ea typeface="Cambria Math" panose="02040503050406030204" pitchFamily="18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=3.094 </a:t>
                </a:r>
                <a:r>
                  <a:rPr lang="de-DE" sz="1800" i="1" dirty="0" err="1">
                    <a:solidFill>
                      <a:srgbClr val="C00000"/>
                    </a:solidFill>
                    <a:ea typeface="Cambria Math" panose="02040503050406030204" pitchFamily="18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GeV</a:t>
                </a:r>
                <a:r>
                  <a:rPr lang="de-DE" sz="1800" i="1" dirty="0">
                    <a:solidFill>
                      <a:srgbClr val="C00000"/>
                    </a:solidFill>
                    <a:ea typeface="Cambria Math" panose="02040503050406030204" pitchFamily="18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/c</a:t>
                </a:r>
                <a:br>
                  <a:rPr lang="de-DE" sz="1800" i="1" dirty="0">
                    <a:solidFill>
                      <a:schemeClr val="accent1"/>
                    </a:solidFill>
                    <a:ea typeface="Cambria Math" panose="02040503050406030204" pitchFamily="18" charset="0"/>
                  </a:rPr>
                </a:br>
                <a:endParaRPr lang="de-DE" sz="1800" i="1" dirty="0">
                  <a:solidFill>
                    <a:schemeClr val="accent1"/>
                  </a:solidFill>
                  <a:ea typeface="Cambria Math" panose="02040503050406030204" pitchFamily="18" charset="0"/>
                </a:endParaRPr>
              </a:p>
              <a:p>
                <a:endParaRPr lang="en-US" sz="1800" dirty="0">
                  <a:solidFill>
                    <a:schemeClr val="accent1"/>
                  </a:solidFill>
                </a:endParaRPr>
              </a:p>
              <a:p>
                <a:pPr algn="ctr"/>
                <a:endParaRPr lang="en-US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8" name="Textfeld 16">
                <a:extLst>
                  <a:ext uri="{FF2B5EF4-FFF2-40B4-BE49-F238E27FC236}">
                    <a16:creationId xmlns:a16="http://schemas.microsoft.com/office/drawing/2014/main" id="{64946254-27DF-D08E-3928-22CBAB084A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7747" y="1981414"/>
                <a:ext cx="3525196" cy="3568990"/>
              </a:xfrm>
              <a:prstGeom prst="rect">
                <a:avLst/>
              </a:prstGeom>
              <a:blipFill>
                <a:blip r:embed="rId2"/>
                <a:stretch>
                  <a:fillRect t="-3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Gerade Verbindung mit Pfeil 18">
            <a:extLst>
              <a:ext uri="{FF2B5EF4-FFF2-40B4-BE49-F238E27FC236}">
                <a16:creationId xmlns:a16="http://schemas.microsoft.com/office/drawing/2014/main" id="{4CAC05A6-0572-B509-9C5F-E18094A62318}"/>
              </a:ext>
            </a:extLst>
          </p:cNvPr>
          <p:cNvCxnSpPr>
            <a:cxnSpLocks/>
          </p:cNvCxnSpPr>
          <p:nvPr/>
        </p:nvCxnSpPr>
        <p:spPr>
          <a:xfrm flipV="1">
            <a:off x="7137363" y="1694361"/>
            <a:ext cx="0" cy="2659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E2C4A4FB-C329-17F1-D297-107B4FB7F7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217" y="807570"/>
            <a:ext cx="8369566" cy="78153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BE342E5-7386-41EB-1F0A-F43AE635B30A}"/>
              </a:ext>
            </a:extLst>
          </p:cNvPr>
          <p:cNvSpPr txBox="1"/>
          <p:nvPr/>
        </p:nvSpPr>
        <p:spPr>
          <a:xfrm>
            <a:off x="228600" y="5106229"/>
            <a:ext cx="85527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Not all </a:t>
            </a:r>
            <a:r>
              <a:rPr lang="en-US" sz="2000" dirty="0" err="1">
                <a:solidFill>
                  <a:srgbClr val="FF0000"/>
                </a:solidFill>
              </a:rPr>
              <a:t>muons</a:t>
            </a:r>
            <a:r>
              <a:rPr lang="en-US" sz="2000" dirty="0">
                <a:solidFill>
                  <a:srgbClr val="FF0000"/>
                </a:solidFill>
              </a:rPr>
              <a:t> are at the ‘magic’ momentum of 3.1GeV </a:t>
            </a:r>
          </a:p>
          <a:p>
            <a:endParaRPr lang="en-US" sz="2000" dirty="0">
              <a:solidFill>
                <a:srgbClr val="FF0000"/>
              </a:solidFill>
            </a:endParaRPr>
          </a:p>
          <a:p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Vertical momentum component aligned with B field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13EE8D-CC70-D52F-12B4-943BB6936441}"/>
              </a:ext>
            </a:extLst>
          </p:cNvPr>
          <p:cNvSpPr txBox="1"/>
          <p:nvPr/>
        </p:nvSpPr>
        <p:spPr>
          <a:xfrm rot="19058990">
            <a:off x="6555075" y="4897931"/>
            <a:ext cx="1008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E-field correction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14F309E-C712-F24F-27A1-8DC5EA46F0F5}"/>
              </a:ext>
            </a:extLst>
          </p:cNvPr>
          <p:cNvSpPr txBox="1"/>
          <p:nvPr/>
        </p:nvSpPr>
        <p:spPr>
          <a:xfrm rot="19058990">
            <a:off x="6178615" y="5615193"/>
            <a:ext cx="995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3366FF"/>
                </a:solidFill>
              </a:rPr>
              <a:t>Pitch correction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6451C29-44DF-814E-66DB-304EBDEEFB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4181" y="4914189"/>
            <a:ext cx="1092200" cy="6096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E8F32F8-A643-39F5-AE00-BFDE2FBFD1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0447" y="5678708"/>
            <a:ext cx="1016000" cy="609600"/>
          </a:xfrm>
          <a:prstGeom prst="rect">
            <a:avLst/>
          </a:prstGeom>
        </p:spPr>
      </p:pic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C6D688AD-E8CA-7058-7E0B-7E7B847D7F97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13</a:t>
            </a:fld>
            <a:endParaRPr lang="mr-I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90AB08B-C156-2022-9FBA-91B7A56767E5}"/>
                  </a:ext>
                </a:extLst>
              </p:cNvPr>
              <p:cNvSpPr txBox="1"/>
              <p:nvPr/>
            </p:nvSpPr>
            <p:spPr>
              <a:xfrm>
                <a:off x="7459171" y="5050517"/>
                <a:ext cx="38253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GB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 sz="1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90AB08B-C156-2022-9FBA-91B7A56767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9171" y="5050517"/>
                <a:ext cx="382530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E058E19-26ED-71B0-D760-C153C71939F1}"/>
                  </a:ext>
                </a:extLst>
              </p:cNvPr>
              <p:cNvSpPr txBox="1"/>
              <p:nvPr/>
            </p:nvSpPr>
            <p:spPr>
              <a:xfrm>
                <a:off x="7374103" y="5778762"/>
                <a:ext cx="467598" cy="39074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i="1" smtClean="0">
                              <a:solidFill>
                                <a:srgbClr val="274AF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 smtClean="0">
                              <a:solidFill>
                                <a:srgbClr val="274AFC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GB" sz="1800" b="0" i="1" smtClean="0">
                              <a:solidFill>
                                <a:srgbClr val="274AFC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en-GB" sz="1800" dirty="0">
                  <a:solidFill>
                    <a:srgbClr val="274AFC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E058E19-26ED-71B0-D760-C153C71939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4103" y="5778762"/>
                <a:ext cx="467598" cy="390748"/>
              </a:xfrm>
              <a:prstGeom prst="rect">
                <a:avLst/>
              </a:prstGeom>
              <a:blipFill>
                <a:blip r:embed="rId7"/>
                <a:stretch>
                  <a:fillRect b="-64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6049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C8CF0F3-5B1F-C231-4E3C-73298D1FFB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1306" y="1817453"/>
            <a:ext cx="3232485" cy="1049255"/>
          </a:xfrm>
          <a:prstGeom prst="rect">
            <a:avLst/>
          </a:prstGeom>
        </p:spPr>
      </p:pic>
      <p:sp>
        <p:nvSpPr>
          <p:cNvPr id="240" name="Google Shape;240;p19"/>
          <p:cNvSpPr txBox="1">
            <a:spLocks noGrp="1"/>
          </p:cNvSpPr>
          <p:nvPr>
            <p:ph type="title"/>
          </p:nvPr>
        </p:nvSpPr>
        <p:spPr>
          <a:xfrm>
            <a:off x="228600" y="251752"/>
            <a:ext cx="8686800" cy="427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Measurement Components</a:t>
            </a:r>
            <a:endParaRPr dirty="0"/>
          </a:p>
        </p:txBody>
      </p:sp>
      <p:sp>
        <p:nvSpPr>
          <p:cNvPr id="244" name="Google Shape;244;p19"/>
          <p:cNvSpPr txBox="1"/>
          <p:nvPr/>
        </p:nvSpPr>
        <p:spPr>
          <a:xfrm>
            <a:off x="354259" y="1079908"/>
            <a:ext cx="37896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/>
              <a:t>The experiment actually measures </a:t>
            </a:r>
            <a:r>
              <a:rPr lang="en-GB" sz="2000" b="1" dirty="0">
                <a:solidFill>
                  <a:srgbClr val="7030A0"/>
                </a:solidFill>
              </a:rPr>
              <a:t>two</a:t>
            </a:r>
            <a:r>
              <a:rPr lang="en-GB" sz="2000" dirty="0">
                <a:solidFill>
                  <a:srgbClr val="7030A0"/>
                </a:solidFill>
              </a:rPr>
              <a:t> </a:t>
            </a:r>
            <a:r>
              <a:rPr lang="en-GB" sz="2000" b="1" dirty="0">
                <a:solidFill>
                  <a:srgbClr val="7030A0"/>
                </a:solidFill>
              </a:rPr>
              <a:t>frequencies</a:t>
            </a:r>
            <a:endParaRPr sz="2000" b="1" dirty="0">
              <a:solidFill>
                <a:srgbClr val="7030A0"/>
              </a:solidFill>
            </a:endParaRPr>
          </a:p>
        </p:txBody>
      </p:sp>
      <p:sp>
        <p:nvSpPr>
          <p:cNvPr id="16" name="왼쪽 중괄호 20">
            <a:extLst>
              <a:ext uri="{FF2B5EF4-FFF2-40B4-BE49-F238E27FC236}">
                <a16:creationId xmlns:a16="http://schemas.microsoft.com/office/drawing/2014/main" id="{8374049A-6B67-4135-B227-290780AAB07F}"/>
              </a:ext>
            </a:extLst>
          </p:cNvPr>
          <p:cNvSpPr/>
          <p:nvPr/>
        </p:nvSpPr>
        <p:spPr>
          <a:xfrm rot="16200000">
            <a:off x="7311771" y="4548918"/>
            <a:ext cx="312134" cy="1217200"/>
          </a:xfrm>
          <a:prstGeom prst="leftBrace">
            <a:avLst>
              <a:gd name="adj1" fmla="val 49353"/>
              <a:gd name="adj2" fmla="val 50000"/>
            </a:avLst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21">
            <a:extLst>
              <a:ext uri="{FF2B5EF4-FFF2-40B4-BE49-F238E27FC236}">
                <a16:creationId xmlns:a16="http://schemas.microsoft.com/office/drawing/2014/main" id="{9B9CBB4E-2D88-4E83-8FCA-573D1F88B0F8}"/>
              </a:ext>
            </a:extLst>
          </p:cNvPr>
          <p:cNvSpPr/>
          <p:nvPr/>
        </p:nvSpPr>
        <p:spPr>
          <a:xfrm>
            <a:off x="6422307" y="5485382"/>
            <a:ext cx="24174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dirty="0">
                <a:solidFill>
                  <a:srgbClr val="FF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Corrections from</a:t>
            </a:r>
            <a:br>
              <a:rPr lang="en-US" altLang="ko-KR" sz="1600" dirty="0">
                <a:solidFill>
                  <a:srgbClr val="FF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</a:br>
            <a:r>
              <a:rPr lang="en-US" altLang="ko-KR" sz="1600" dirty="0">
                <a:solidFill>
                  <a:srgbClr val="FF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the transient magnetic field</a:t>
            </a:r>
          </a:p>
        </p:txBody>
      </p:sp>
      <p:sp>
        <p:nvSpPr>
          <p:cNvPr id="18" name="직사각형 22">
            <a:extLst>
              <a:ext uri="{FF2B5EF4-FFF2-40B4-BE49-F238E27FC236}">
                <a16:creationId xmlns:a16="http://schemas.microsoft.com/office/drawing/2014/main" id="{A5A3CBDF-1A0D-4D0D-A6EC-BC5C7ED859F5}"/>
              </a:ext>
            </a:extLst>
          </p:cNvPr>
          <p:cNvSpPr/>
          <p:nvPr/>
        </p:nvSpPr>
        <p:spPr>
          <a:xfrm>
            <a:off x="2632289" y="5356429"/>
            <a:ext cx="286918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dirty="0">
                <a:solidFill>
                  <a:srgbClr val="FF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Magnetic field weighted over</a:t>
            </a:r>
            <a:br>
              <a:rPr lang="en-US" altLang="ko-KR" sz="1600" dirty="0">
                <a:solidFill>
                  <a:srgbClr val="FF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</a:br>
            <a:r>
              <a:rPr lang="en-US" altLang="ko-KR" sz="1600" dirty="0">
                <a:solidFill>
                  <a:srgbClr val="FF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the muon distribution and</a:t>
            </a:r>
            <a:br>
              <a:rPr lang="en-US" altLang="ko-KR" sz="1600" dirty="0">
                <a:solidFill>
                  <a:srgbClr val="FF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</a:br>
            <a:r>
              <a:rPr lang="en-US" altLang="ko-KR" sz="1600" dirty="0">
                <a:solidFill>
                  <a:srgbClr val="FF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azimuthally averaged</a:t>
            </a:r>
          </a:p>
        </p:txBody>
      </p:sp>
      <p:sp>
        <p:nvSpPr>
          <p:cNvPr id="19" name="왼쪽 중괄호 23">
            <a:extLst>
              <a:ext uri="{FF2B5EF4-FFF2-40B4-BE49-F238E27FC236}">
                <a16:creationId xmlns:a16="http://schemas.microsoft.com/office/drawing/2014/main" id="{51FCB1C3-45AE-4FD3-B536-B2D8B09842CC}"/>
              </a:ext>
            </a:extLst>
          </p:cNvPr>
          <p:cNvSpPr/>
          <p:nvPr/>
        </p:nvSpPr>
        <p:spPr>
          <a:xfrm rot="16200000">
            <a:off x="3993106" y="3425404"/>
            <a:ext cx="257962" cy="3430466"/>
          </a:xfrm>
          <a:prstGeom prst="leftBrace">
            <a:avLst>
              <a:gd name="adj1" fmla="val 49353"/>
              <a:gd name="adj2" fmla="val 50000"/>
            </a:avLst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직선 화살표 연결선 24">
            <a:extLst>
              <a:ext uri="{FF2B5EF4-FFF2-40B4-BE49-F238E27FC236}">
                <a16:creationId xmlns:a16="http://schemas.microsoft.com/office/drawing/2014/main" id="{298BB6CC-8811-479F-BCA9-8855D6E28CBE}"/>
              </a:ext>
            </a:extLst>
          </p:cNvPr>
          <p:cNvCxnSpPr>
            <a:cxnSpLocks/>
          </p:cNvCxnSpPr>
          <p:nvPr/>
        </p:nvCxnSpPr>
        <p:spPr>
          <a:xfrm flipV="1">
            <a:off x="1088571" y="5011656"/>
            <a:ext cx="729370" cy="497059"/>
          </a:xfrm>
          <a:prstGeom prst="straightConnector1">
            <a:avLst/>
          </a:prstGeom>
          <a:ln w="127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직사각형 26">
            <a:extLst>
              <a:ext uri="{FF2B5EF4-FFF2-40B4-BE49-F238E27FC236}">
                <a16:creationId xmlns:a16="http://schemas.microsoft.com/office/drawing/2014/main" id="{6774A3F8-9B8C-4B0D-98F8-698B7BA3089D}"/>
              </a:ext>
            </a:extLst>
          </p:cNvPr>
          <p:cNvSpPr/>
          <p:nvPr/>
        </p:nvSpPr>
        <p:spPr>
          <a:xfrm>
            <a:off x="113924" y="5508715"/>
            <a:ext cx="15975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dirty="0">
                <a:solidFill>
                  <a:srgbClr val="FF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NMR probe calibration factor</a:t>
            </a:r>
          </a:p>
        </p:txBody>
      </p:sp>
      <p:sp>
        <p:nvSpPr>
          <p:cNvPr id="23" name="직사각형 14">
            <a:extLst>
              <a:ext uri="{FF2B5EF4-FFF2-40B4-BE49-F238E27FC236}">
                <a16:creationId xmlns:a16="http://schemas.microsoft.com/office/drawing/2014/main" id="{097C6E76-986A-4F40-AA81-F972A6C9DC3D}"/>
              </a:ext>
            </a:extLst>
          </p:cNvPr>
          <p:cNvSpPr/>
          <p:nvPr/>
        </p:nvSpPr>
        <p:spPr>
          <a:xfrm>
            <a:off x="138535" y="2967662"/>
            <a:ext cx="28590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Unblinding conversion factor</a:t>
            </a:r>
          </a:p>
        </p:txBody>
      </p:sp>
      <p:cxnSp>
        <p:nvCxnSpPr>
          <p:cNvPr id="24" name="직선 화살표 연결선 15">
            <a:extLst>
              <a:ext uri="{FF2B5EF4-FFF2-40B4-BE49-F238E27FC236}">
                <a16:creationId xmlns:a16="http://schemas.microsoft.com/office/drawing/2014/main" id="{8881F4B0-6B29-456C-97CE-478E77F9CA56}"/>
              </a:ext>
            </a:extLst>
          </p:cNvPr>
          <p:cNvCxnSpPr>
            <a:cxnSpLocks/>
          </p:cNvCxnSpPr>
          <p:nvPr/>
        </p:nvCxnSpPr>
        <p:spPr>
          <a:xfrm>
            <a:off x="1711455" y="3363075"/>
            <a:ext cx="0" cy="597662"/>
          </a:xfrm>
          <a:prstGeom prst="straightConnector1">
            <a:avLst/>
          </a:prstGeom>
          <a:ln w="12700">
            <a:solidFill>
              <a:srgbClr val="0000FF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직사각형 18">
            <a:extLst>
              <a:ext uri="{FF2B5EF4-FFF2-40B4-BE49-F238E27FC236}">
                <a16:creationId xmlns:a16="http://schemas.microsoft.com/office/drawing/2014/main" id="{BAB4B314-E246-4560-A095-10D784BF347B}"/>
              </a:ext>
            </a:extLst>
          </p:cNvPr>
          <p:cNvSpPr/>
          <p:nvPr/>
        </p:nvSpPr>
        <p:spPr>
          <a:xfrm>
            <a:off x="5025200" y="3004114"/>
            <a:ext cx="3467100" cy="589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dirty="0">
                <a:solidFill>
                  <a:srgbClr val="1E6EFF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Corrections from beam dynamics systematic effects</a:t>
            </a:r>
          </a:p>
        </p:txBody>
      </p:sp>
      <p:sp>
        <p:nvSpPr>
          <p:cNvPr id="26" name="왼쪽 중괄호 19">
            <a:extLst>
              <a:ext uri="{FF2B5EF4-FFF2-40B4-BE49-F238E27FC236}">
                <a16:creationId xmlns:a16="http://schemas.microsoft.com/office/drawing/2014/main" id="{3A2B794C-B7F9-45FA-92A2-09063576019F}"/>
              </a:ext>
            </a:extLst>
          </p:cNvPr>
          <p:cNvSpPr/>
          <p:nvPr/>
        </p:nvSpPr>
        <p:spPr>
          <a:xfrm rot="5400000">
            <a:off x="5831872" y="1662370"/>
            <a:ext cx="377682" cy="4443175"/>
          </a:xfrm>
          <a:prstGeom prst="leftBrace">
            <a:avLst>
              <a:gd name="adj1" fmla="val 49353"/>
              <a:gd name="adj2" fmla="val 36599"/>
            </a:avLst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8" name="직선 화살표 연결선 28">
            <a:extLst>
              <a:ext uri="{FF2B5EF4-FFF2-40B4-BE49-F238E27FC236}">
                <a16:creationId xmlns:a16="http://schemas.microsoft.com/office/drawing/2014/main" id="{60619862-1ED4-450F-93AF-7E8FC6466DD0}"/>
              </a:ext>
            </a:extLst>
          </p:cNvPr>
          <p:cNvCxnSpPr>
            <a:cxnSpLocks/>
          </p:cNvCxnSpPr>
          <p:nvPr/>
        </p:nvCxnSpPr>
        <p:spPr>
          <a:xfrm flipH="1">
            <a:off x="2806714" y="3552438"/>
            <a:ext cx="448115" cy="408299"/>
          </a:xfrm>
          <a:prstGeom prst="straightConnector1">
            <a:avLst/>
          </a:prstGeom>
          <a:ln w="12700">
            <a:solidFill>
              <a:srgbClr val="0000FF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직사각형 14">
            <a:extLst>
              <a:ext uri="{FF2B5EF4-FFF2-40B4-BE49-F238E27FC236}">
                <a16:creationId xmlns:a16="http://schemas.microsoft.com/office/drawing/2014/main" id="{097C6E76-986A-4F40-AA81-F972A6C9DC3D}"/>
              </a:ext>
            </a:extLst>
          </p:cNvPr>
          <p:cNvSpPr/>
          <p:nvPr/>
        </p:nvSpPr>
        <p:spPr>
          <a:xfrm>
            <a:off x="2755045" y="2899042"/>
            <a:ext cx="2113956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Measured precession frequency</a:t>
            </a:r>
          </a:p>
        </p:txBody>
      </p:sp>
      <p:pic>
        <p:nvPicPr>
          <p:cNvPr id="3" name="Grafik 16">
            <a:extLst>
              <a:ext uri="{FF2B5EF4-FFF2-40B4-BE49-F238E27FC236}">
                <a16:creationId xmlns:a16="http://schemas.microsoft.com/office/drawing/2014/main" id="{9B678FDA-5C54-4742-03FE-9E04A960495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736" y="4066890"/>
            <a:ext cx="8359126" cy="944766"/>
          </a:xfrm>
          <a:prstGeom prst="rect">
            <a:avLst/>
          </a:prstGeom>
        </p:spPr>
      </p:pic>
      <p:sp>
        <p:nvSpPr>
          <p:cNvPr id="10" name="Rechteck: abgerundete Ecken 31">
            <a:extLst>
              <a:ext uri="{FF2B5EF4-FFF2-40B4-BE49-F238E27FC236}">
                <a16:creationId xmlns:a16="http://schemas.microsoft.com/office/drawing/2014/main" id="{4F3CEDD6-D141-729C-00D7-824E2D32ECF8}"/>
              </a:ext>
            </a:extLst>
          </p:cNvPr>
          <p:cNvSpPr/>
          <p:nvPr/>
        </p:nvSpPr>
        <p:spPr>
          <a:xfrm>
            <a:off x="3810952" y="1865518"/>
            <a:ext cx="1014895" cy="953125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DA45A293-9FDE-6CCE-E1CF-91372859FB4B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14</a:t>
            </a:fld>
            <a:endParaRPr lang="mr-I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966F4D8-A624-E9B4-4DD1-25B842B148D3}"/>
                  </a:ext>
                </a:extLst>
              </p:cNvPr>
              <p:cNvSpPr txBox="1"/>
              <p:nvPr/>
            </p:nvSpPr>
            <p:spPr>
              <a:xfrm>
                <a:off x="4828035" y="1017154"/>
                <a:ext cx="3467100" cy="7552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rgbClr val="7030A0"/>
                    </a:solidFill>
                  </a:rPr>
                  <a:t>Each with a dedicated talk @ WIN2025!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GB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  <m:r>
                      <a:rPr lang="en-GB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en-GB" b="1" dirty="0" err="1">
                    <a:solidFill>
                      <a:srgbClr val="7030A0"/>
                    </a:solidFill>
                  </a:rPr>
                  <a:t>Yonghao</a:t>
                </a:r>
                <a:r>
                  <a:rPr lang="en-GB" b="1" dirty="0">
                    <a:solidFill>
                      <a:srgbClr val="7030A0"/>
                    </a:solidFill>
                  </a:rPr>
                  <a:t> Zeng (Tues 3.00pm)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GB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𝝎</m:t>
                            </m:r>
                          </m:e>
                        </m:acc>
                      </m:e>
                      <m:sub>
                        <m:r>
                          <a:rPr lang="en-GB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  <m:sup>
                        <m:r>
                          <a:rPr lang="en-GB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GB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GB" b="1" dirty="0">
                    <a:solidFill>
                      <a:srgbClr val="7030A0"/>
                    </a:solidFill>
                  </a:rPr>
                  <a:t> René Reiman (Tues 3.15pm)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966F4D8-A624-E9B4-4DD1-25B842B148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8035" y="1017154"/>
                <a:ext cx="3467100" cy="755271"/>
              </a:xfrm>
              <a:prstGeom prst="rect">
                <a:avLst/>
              </a:prstGeom>
              <a:blipFill>
                <a:blip r:embed="rId7"/>
                <a:stretch>
                  <a:fillRect l="-730" t="-1667" r="-1460" b="-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30E198A-1A38-E9EF-6E6B-4146C132A9EF}"/>
              </a:ext>
            </a:extLst>
          </p:cNvPr>
          <p:cNvCxnSpPr>
            <a:cxnSpLocks/>
          </p:cNvCxnSpPr>
          <p:nvPr/>
        </p:nvCxnSpPr>
        <p:spPr>
          <a:xfrm>
            <a:off x="3347121" y="1472153"/>
            <a:ext cx="1388079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9F83BA9-6FC7-E223-29B5-0500D5C34B0F}"/>
              </a:ext>
            </a:extLst>
          </p:cNvPr>
          <p:cNvSpPr txBox="1"/>
          <p:nvPr/>
        </p:nvSpPr>
        <p:spPr>
          <a:xfrm>
            <a:off x="6658961" y="1962412"/>
            <a:ext cx="24850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Both external ratios from CODATA 2022</a:t>
            </a:r>
          </a:p>
          <a:p>
            <a:r>
              <a:rPr lang="en-GB" dirty="0"/>
              <a:t>Rev. Mod. Phys. </a:t>
            </a:r>
            <a:r>
              <a:rPr lang="en-GB" b="1" dirty="0"/>
              <a:t>97</a:t>
            </a:r>
            <a:r>
              <a:rPr lang="en-GB" dirty="0"/>
              <a:t>, 025002</a:t>
            </a:r>
          </a:p>
        </p:txBody>
      </p:sp>
    </p:spTree>
    <p:extLst>
      <p:ext uri="{BB962C8B-B14F-4D97-AF65-F5344CB8AC3E}">
        <p14:creationId xmlns:p14="http://schemas.microsoft.com/office/powerpoint/2010/main" val="1454600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606" y="2851452"/>
            <a:ext cx="2543194" cy="212222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920423" y="461897"/>
            <a:ext cx="2982278" cy="58467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01600" tIns="101600" rIns="101600" bIns="101600" numCol="1" spcCol="38100" rtlCol="0" anchor="ctr">
            <a:spAutoFit/>
          </a:bodyPr>
          <a:lstStyle/>
          <a:p>
            <a:pPr marL="285750" marR="0" indent="-28575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lang="en-US" sz="1800" dirty="0">
                <a:solidFill>
                  <a:srgbClr val="151618"/>
                </a:solidFill>
              </a:rPr>
              <a:t>Monitor beam profile before entrance with scintillating X and Y </a:t>
            </a:r>
            <a:r>
              <a:rPr lang="en-US" sz="1800" dirty="0" err="1">
                <a:solidFill>
                  <a:srgbClr val="151618"/>
                </a:solidFill>
              </a:rPr>
              <a:t>fibres</a:t>
            </a:r>
            <a:endParaRPr lang="en-US" sz="1800" dirty="0">
              <a:solidFill>
                <a:srgbClr val="151618"/>
              </a:solidFill>
            </a:endParaRPr>
          </a:p>
          <a:p>
            <a:pPr marL="285750" marR="0" indent="-28575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lang="en-US" sz="1800" dirty="0">
                <a:solidFill>
                  <a:srgbClr val="151618"/>
                </a:solidFill>
              </a:rPr>
              <a:t>Get time profile of beam using scintillating pad</a:t>
            </a:r>
          </a:p>
          <a:p>
            <a:pPr marL="285750" marR="0" indent="-28575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lang="en-US" sz="1800" dirty="0">
                <a:solidFill>
                  <a:srgbClr val="151618"/>
                </a:solidFill>
              </a:rPr>
              <a:t>~125ns wide </a:t>
            </a:r>
          </a:p>
          <a:p>
            <a:pPr marR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1800" dirty="0">
              <a:solidFill>
                <a:srgbClr val="151618"/>
              </a:solidFill>
            </a:endParaRPr>
          </a:p>
          <a:p>
            <a:pPr marR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1800" dirty="0">
              <a:solidFill>
                <a:srgbClr val="151618"/>
              </a:solidFill>
            </a:endParaRPr>
          </a:p>
          <a:p>
            <a:pPr marR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1800" dirty="0">
              <a:solidFill>
                <a:srgbClr val="151618"/>
              </a:solidFill>
            </a:endParaRPr>
          </a:p>
          <a:p>
            <a:pPr marR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1800" dirty="0">
              <a:solidFill>
                <a:srgbClr val="151618"/>
              </a:solidFill>
            </a:endParaRPr>
          </a:p>
          <a:p>
            <a:pPr marR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1800" dirty="0">
              <a:solidFill>
                <a:srgbClr val="151618"/>
              </a:solidFill>
            </a:endParaRPr>
          </a:p>
          <a:p>
            <a:pPr marR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1800" dirty="0">
              <a:solidFill>
                <a:srgbClr val="151618"/>
              </a:solidFill>
            </a:endParaRPr>
          </a:p>
          <a:p>
            <a:pPr marL="285750" marR="0" indent="-28575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lang="en-US" sz="1800" dirty="0">
                <a:solidFill>
                  <a:srgbClr val="151618"/>
                </a:solidFill>
              </a:rPr>
              <a:t>Cancel B-field during injection using Inflector, so </a:t>
            </a:r>
            <a:r>
              <a:rPr lang="en-US" sz="1800" dirty="0" err="1">
                <a:solidFill>
                  <a:srgbClr val="151618"/>
                </a:solidFill>
              </a:rPr>
              <a:t>muons</a:t>
            </a:r>
            <a:r>
              <a:rPr lang="en-US" sz="1800" dirty="0">
                <a:solidFill>
                  <a:srgbClr val="151618"/>
                </a:solidFill>
              </a:rPr>
              <a:t> can get into the ring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injection</a:t>
            </a:r>
          </a:p>
        </p:txBody>
      </p:sp>
      <p:grpSp>
        <p:nvGrpSpPr>
          <p:cNvPr id="4" name="Group"/>
          <p:cNvGrpSpPr/>
          <p:nvPr/>
        </p:nvGrpSpPr>
        <p:grpSpPr>
          <a:xfrm>
            <a:off x="12119" y="908168"/>
            <a:ext cx="5919641" cy="4924181"/>
            <a:chOff x="0" y="448259"/>
            <a:chExt cx="12689274" cy="10555420"/>
          </a:xfrm>
        </p:grpSpPr>
        <p:pic>
          <p:nvPicPr>
            <p:cNvPr id="5" name="17-0066-03.hr.jpg" descr="17-0066-03.hr.jp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547016"/>
              <a:ext cx="12689274" cy="104566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" name="Rounded Rectangle"/>
            <p:cNvSpPr/>
            <p:nvPr/>
          </p:nvSpPr>
          <p:spPr>
            <a:xfrm>
              <a:off x="6888731" y="697690"/>
              <a:ext cx="975101" cy="945103"/>
            </a:xfrm>
            <a:prstGeom prst="roundRect">
              <a:avLst>
                <a:gd name="adj" fmla="val 15000"/>
              </a:avLst>
            </a:prstGeom>
            <a:solidFill>
              <a:srgbClr val="FF93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defRPr sz="3200">
                  <a:solidFill>
                    <a:srgbClr val="FFFFFF"/>
                  </a:solidFill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7" name="Arrow"/>
            <p:cNvSpPr/>
            <p:nvPr/>
          </p:nvSpPr>
          <p:spPr>
            <a:xfrm rot="1737940">
              <a:off x="4956113" y="1645870"/>
              <a:ext cx="3373666" cy="632458"/>
            </a:xfrm>
            <a:prstGeom prst="rightArrow">
              <a:avLst>
                <a:gd name="adj1" fmla="val 32000"/>
                <a:gd name="adj2" fmla="val 77226"/>
              </a:avLst>
            </a:prstGeom>
            <a:solidFill>
              <a:srgbClr val="FF93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defRPr sz="3200">
                  <a:solidFill>
                    <a:srgbClr val="FFFFFF"/>
                  </a:solidFill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9" name="μ+"/>
            <p:cNvSpPr txBox="1"/>
            <p:nvPr/>
          </p:nvSpPr>
          <p:spPr>
            <a:xfrm>
              <a:off x="6866826" y="448259"/>
              <a:ext cx="1124654" cy="11619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defRPr sz="8000" b="1">
                  <a:solidFill>
                    <a:srgbClr val="FFFFFF"/>
                  </a:solidFill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2000" dirty="0"/>
                <a:t>μ</a:t>
              </a:r>
              <a:r>
                <a:rPr sz="2000" baseline="31999" dirty="0"/>
                <a:t>+</a:t>
              </a:r>
            </a:p>
          </p:txBody>
        </p:sp>
      </p:grp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C27D5C2C-E25C-684A-274C-ED0A07471220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15</a:t>
            </a:fld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28051711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‘Kick’ onto correct orbit</a:t>
            </a:r>
          </a:p>
        </p:txBody>
      </p:sp>
      <p:grpSp>
        <p:nvGrpSpPr>
          <p:cNvPr id="4" name="Group"/>
          <p:cNvGrpSpPr/>
          <p:nvPr/>
        </p:nvGrpSpPr>
        <p:grpSpPr>
          <a:xfrm>
            <a:off x="12119" y="908168"/>
            <a:ext cx="5919641" cy="4924181"/>
            <a:chOff x="0" y="448259"/>
            <a:chExt cx="12689274" cy="10555420"/>
          </a:xfrm>
        </p:grpSpPr>
        <p:pic>
          <p:nvPicPr>
            <p:cNvPr id="5" name="17-0066-03.hr.jpg" descr="17-0066-03.hr.jp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547016"/>
              <a:ext cx="12689274" cy="104566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" name="Rounded Rectangle"/>
            <p:cNvSpPr/>
            <p:nvPr/>
          </p:nvSpPr>
          <p:spPr>
            <a:xfrm>
              <a:off x="6888731" y="697690"/>
              <a:ext cx="975101" cy="945103"/>
            </a:xfrm>
            <a:prstGeom prst="roundRect">
              <a:avLst>
                <a:gd name="adj" fmla="val 15000"/>
              </a:avLst>
            </a:prstGeom>
            <a:solidFill>
              <a:srgbClr val="FF93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defRPr sz="3200">
                  <a:solidFill>
                    <a:srgbClr val="FFFFFF"/>
                  </a:solidFill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7" name="Arrow"/>
            <p:cNvSpPr/>
            <p:nvPr/>
          </p:nvSpPr>
          <p:spPr>
            <a:xfrm rot="1737940">
              <a:off x="4956113" y="1645870"/>
              <a:ext cx="3373666" cy="632458"/>
            </a:xfrm>
            <a:prstGeom prst="rightArrow">
              <a:avLst>
                <a:gd name="adj1" fmla="val 32000"/>
                <a:gd name="adj2" fmla="val 77226"/>
              </a:avLst>
            </a:prstGeom>
            <a:solidFill>
              <a:srgbClr val="FF93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defRPr sz="3200">
                  <a:solidFill>
                    <a:srgbClr val="FFFFFF"/>
                  </a:solidFill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8" name="Line"/>
            <p:cNvSpPr/>
            <p:nvPr/>
          </p:nvSpPr>
          <p:spPr>
            <a:xfrm rot="2349770">
              <a:off x="8287945" y="4021532"/>
              <a:ext cx="4154800" cy="5050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89" extrusionOk="0">
                  <a:moveTo>
                    <a:pt x="0" y="11741"/>
                  </a:moveTo>
                  <a:cubicBezTo>
                    <a:pt x="2744" y="2977"/>
                    <a:pt x="7365" y="-1411"/>
                    <a:pt x="11940" y="404"/>
                  </a:cubicBezTo>
                  <a:cubicBezTo>
                    <a:pt x="16495" y="2211"/>
                    <a:pt x="20229" y="9859"/>
                    <a:pt x="21600" y="20189"/>
                  </a:cubicBezTo>
                </a:path>
              </a:pathLst>
            </a:custGeom>
            <a:noFill/>
            <a:ln w="76200" cap="flat" cmpd="sng">
              <a:solidFill>
                <a:srgbClr val="FF93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defRPr sz="3200">
                  <a:solidFill>
                    <a:srgbClr val="FFFFFF"/>
                  </a:solidFill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9" name="μ+"/>
            <p:cNvSpPr txBox="1"/>
            <p:nvPr/>
          </p:nvSpPr>
          <p:spPr>
            <a:xfrm>
              <a:off x="6866826" y="448259"/>
              <a:ext cx="1124654" cy="11619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defRPr sz="8000" b="1">
                  <a:solidFill>
                    <a:srgbClr val="FFFFFF"/>
                  </a:solidFill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2000" dirty="0"/>
                <a:t>μ</a:t>
              </a:r>
              <a:r>
                <a:rPr sz="2000" baseline="31999" dirty="0"/>
                <a:t>+</a:t>
              </a: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4501" y="2760045"/>
            <a:ext cx="3701336" cy="34846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948055" y="829309"/>
            <a:ext cx="3066358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/>
              <a:t>After Inflector </a:t>
            </a:r>
            <a:r>
              <a:rPr lang="en-US" sz="2000" dirty="0" err="1"/>
              <a:t>muons</a:t>
            </a:r>
            <a:r>
              <a:rPr lang="en-US" sz="2000" dirty="0"/>
              <a:t> are 77mm away from ideal radius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Apply short magnetic pulse to ‘kick’ </a:t>
            </a:r>
            <a:r>
              <a:rPr lang="en-US" sz="2000" dirty="0" err="1"/>
              <a:t>muons</a:t>
            </a:r>
            <a:r>
              <a:rPr lang="en-US" sz="2000" dirty="0"/>
              <a:t> onto the correct orbit</a:t>
            </a:r>
          </a:p>
          <a:p>
            <a:endParaRPr lang="en-US" dirty="0"/>
          </a:p>
        </p:txBody>
      </p:sp>
      <p:sp>
        <p:nvSpPr>
          <p:cNvPr id="14" name="Oval 13"/>
          <p:cNvSpPr/>
          <p:nvPr/>
        </p:nvSpPr>
        <p:spPr>
          <a:xfrm rot="2065140">
            <a:off x="4821915" y="3239490"/>
            <a:ext cx="386225" cy="1541997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ine"/>
          <p:cNvSpPr/>
          <p:nvPr/>
        </p:nvSpPr>
        <p:spPr>
          <a:xfrm rot="10255257">
            <a:off x="2484619" y="4740077"/>
            <a:ext cx="2096404" cy="2418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189" extrusionOk="0">
                <a:moveTo>
                  <a:pt x="0" y="11741"/>
                </a:moveTo>
                <a:cubicBezTo>
                  <a:pt x="2744" y="2977"/>
                  <a:pt x="7365" y="-1411"/>
                  <a:pt x="11940" y="404"/>
                </a:cubicBezTo>
                <a:cubicBezTo>
                  <a:pt x="16495" y="2211"/>
                  <a:pt x="20229" y="9859"/>
                  <a:pt x="21600" y="20189"/>
                </a:cubicBezTo>
              </a:path>
            </a:pathLst>
          </a:custGeom>
          <a:noFill/>
          <a:ln w="76200" cap="flat" cmpd="sng">
            <a:solidFill>
              <a:srgbClr val="FF93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" name="Line"/>
          <p:cNvSpPr/>
          <p:nvPr/>
        </p:nvSpPr>
        <p:spPr>
          <a:xfrm flipV="1">
            <a:off x="4911357" y="2806699"/>
            <a:ext cx="511543" cy="1041814"/>
          </a:xfrm>
          <a:prstGeom prst="lin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7" name="Line"/>
          <p:cNvSpPr/>
          <p:nvPr/>
        </p:nvSpPr>
        <p:spPr>
          <a:xfrm>
            <a:off x="4535555" y="4625991"/>
            <a:ext cx="912745" cy="1609709"/>
          </a:xfrm>
          <a:prstGeom prst="lin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" name="Rectangle"/>
          <p:cNvSpPr/>
          <p:nvPr/>
        </p:nvSpPr>
        <p:spPr>
          <a:xfrm>
            <a:off x="5449596" y="2782430"/>
            <a:ext cx="3642568" cy="3450348"/>
          </a:xfrm>
          <a:prstGeom prst="rect">
            <a:avLst/>
          </a:prstGeom>
          <a:ln w="101600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520EAE41-2FD1-A00A-0280-00E408986138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16</a:t>
            </a:fld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4461082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focusing</a:t>
            </a:r>
          </a:p>
        </p:txBody>
      </p:sp>
      <p:grpSp>
        <p:nvGrpSpPr>
          <p:cNvPr id="4" name="Group"/>
          <p:cNvGrpSpPr/>
          <p:nvPr/>
        </p:nvGrpSpPr>
        <p:grpSpPr>
          <a:xfrm>
            <a:off x="12119" y="908168"/>
            <a:ext cx="5919641" cy="4924181"/>
            <a:chOff x="0" y="448259"/>
            <a:chExt cx="12689274" cy="10555420"/>
          </a:xfrm>
        </p:grpSpPr>
        <p:pic>
          <p:nvPicPr>
            <p:cNvPr id="5" name="17-0066-03.hr.jpg" descr="17-0066-03.hr.jp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547016"/>
              <a:ext cx="12689274" cy="104566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" name="Rounded Rectangle"/>
            <p:cNvSpPr/>
            <p:nvPr/>
          </p:nvSpPr>
          <p:spPr>
            <a:xfrm>
              <a:off x="6888731" y="697690"/>
              <a:ext cx="975101" cy="945103"/>
            </a:xfrm>
            <a:prstGeom prst="roundRect">
              <a:avLst>
                <a:gd name="adj" fmla="val 15000"/>
              </a:avLst>
            </a:prstGeom>
            <a:solidFill>
              <a:srgbClr val="FF93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defRPr sz="3200">
                  <a:solidFill>
                    <a:srgbClr val="FFFFFF"/>
                  </a:solidFill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7" name="Arrow"/>
            <p:cNvSpPr/>
            <p:nvPr/>
          </p:nvSpPr>
          <p:spPr>
            <a:xfrm rot="1737940">
              <a:off x="4956113" y="1645870"/>
              <a:ext cx="3373666" cy="632458"/>
            </a:xfrm>
            <a:prstGeom prst="rightArrow">
              <a:avLst>
                <a:gd name="adj1" fmla="val 32000"/>
                <a:gd name="adj2" fmla="val 77226"/>
              </a:avLst>
            </a:prstGeom>
            <a:solidFill>
              <a:srgbClr val="FF93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defRPr sz="3200">
                  <a:solidFill>
                    <a:srgbClr val="FFFFFF"/>
                  </a:solidFill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8" name="Line"/>
            <p:cNvSpPr/>
            <p:nvPr/>
          </p:nvSpPr>
          <p:spPr>
            <a:xfrm rot="6213521">
              <a:off x="8668339" y="6000496"/>
              <a:ext cx="3826084" cy="10431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89" extrusionOk="0">
                  <a:moveTo>
                    <a:pt x="0" y="11741"/>
                  </a:moveTo>
                  <a:cubicBezTo>
                    <a:pt x="2744" y="2977"/>
                    <a:pt x="7365" y="-1411"/>
                    <a:pt x="11940" y="404"/>
                  </a:cubicBezTo>
                  <a:cubicBezTo>
                    <a:pt x="16495" y="2211"/>
                    <a:pt x="20229" y="9859"/>
                    <a:pt x="21600" y="20189"/>
                  </a:cubicBezTo>
                </a:path>
              </a:pathLst>
            </a:custGeom>
            <a:noFill/>
            <a:ln w="76200" cap="flat" cmpd="sng">
              <a:solidFill>
                <a:srgbClr val="FF93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defRPr sz="3200">
                  <a:solidFill>
                    <a:srgbClr val="FFFFFF"/>
                  </a:solidFill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9" name="μ+"/>
            <p:cNvSpPr txBox="1"/>
            <p:nvPr/>
          </p:nvSpPr>
          <p:spPr>
            <a:xfrm>
              <a:off x="6866826" y="448259"/>
              <a:ext cx="1124654" cy="11619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defRPr sz="8000" b="1">
                  <a:solidFill>
                    <a:srgbClr val="FFFFFF"/>
                  </a:solidFill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2000" dirty="0"/>
                <a:t>μ</a:t>
              </a:r>
              <a:r>
                <a:rPr sz="2000" baseline="31999" dirty="0"/>
                <a:t>+</a:t>
              </a:r>
            </a:p>
          </p:txBody>
        </p:sp>
      </p:grpSp>
      <p:pic>
        <p:nvPicPr>
          <p:cNvPr id="10" name="Screen Shot 2018-06-09 at 7.35.26 PM.png" descr="Screen Shot 2018-06-09 at 7.35.26 PM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696" t="-692" r="5452" b="1"/>
          <a:stretch/>
        </p:blipFill>
        <p:spPr>
          <a:xfrm>
            <a:off x="5521158" y="3716420"/>
            <a:ext cx="3435684" cy="2447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E-field.png" descr="E-field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9247" y="4194364"/>
            <a:ext cx="1614365" cy="1578816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TextBox 11"/>
          <p:cNvSpPr txBox="1"/>
          <p:nvPr/>
        </p:nvSpPr>
        <p:spPr>
          <a:xfrm>
            <a:off x="6149473" y="1096211"/>
            <a:ext cx="320842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/>
              <a:t>Focus the </a:t>
            </a:r>
            <a:r>
              <a:rPr lang="en-US" sz="2000" dirty="0" err="1"/>
              <a:t>muons</a:t>
            </a:r>
            <a:r>
              <a:rPr lang="en-US" sz="2000" dirty="0"/>
              <a:t> vertically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Aluminum electrodes cover ~43% of total circumference </a:t>
            </a:r>
          </a:p>
          <a:p>
            <a:endParaRPr lang="en-US" sz="2000" dirty="0"/>
          </a:p>
        </p:txBody>
      </p:sp>
      <p:sp>
        <p:nvSpPr>
          <p:cNvPr id="13" name="Oval 12"/>
          <p:cNvSpPr/>
          <p:nvPr/>
        </p:nvSpPr>
        <p:spPr>
          <a:xfrm rot="5037409">
            <a:off x="2985940" y="3966344"/>
            <a:ext cx="386225" cy="2002739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 rot="5037409">
            <a:off x="2335331" y="1146617"/>
            <a:ext cx="249087" cy="1663702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 rot="19997570">
            <a:off x="4789299" y="2156210"/>
            <a:ext cx="289145" cy="1476895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 rot="19997570">
            <a:off x="703177" y="2915572"/>
            <a:ext cx="345917" cy="1929975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"/>
          <p:cNvSpPr/>
          <p:nvPr/>
        </p:nvSpPr>
        <p:spPr>
          <a:xfrm>
            <a:off x="5481540" y="3680060"/>
            <a:ext cx="3537732" cy="2552718"/>
          </a:xfrm>
          <a:prstGeom prst="rect">
            <a:avLst/>
          </a:prstGeom>
          <a:ln w="101600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" name="Line"/>
          <p:cNvSpPr/>
          <p:nvPr/>
        </p:nvSpPr>
        <p:spPr>
          <a:xfrm>
            <a:off x="2837961" y="5170226"/>
            <a:ext cx="2617662" cy="1101426"/>
          </a:xfrm>
          <a:prstGeom prst="lin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9" name="Line"/>
          <p:cNvSpPr/>
          <p:nvPr/>
        </p:nvSpPr>
        <p:spPr>
          <a:xfrm flipV="1">
            <a:off x="3029237" y="3705976"/>
            <a:ext cx="2439345" cy="1085374"/>
          </a:xfrm>
          <a:prstGeom prst="lin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" name="Slide Number Placeholder 2">
            <a:extLst>
              <a:ext uri="{FF2B5EF4-FFF2-40B4-BE49-F238E27FC236}">
                <a16:creationId xmlns:a16="http://schemas.microsoft.com/office/drawing/2014/main" id="{912DA812-4981-3A95-E2C8-6B7466F9F6A8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17</a:t>
            </a:fld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28171764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focusing</a:t>
            </a:r>
          </a:p>
        </p:txBody>
      </p:sp>
      <p:grpSp>
        <p:nvGrpSpPr>
          <p:cNvPr id="4" name="Group"/>
          <p:cNvGrpSpPr/>
          <p:nvPr/>
        </p:nvGrpSpPr>
        <p:grpSpPr>
          <a:xfrm>
            <a:off x="12119" y="908168"/>
            <a:ext cx="5919641" cy="4924181"/>
            <a:chOff x="0" y="448259"/>
            <a:chExt cx="12689274" cy="10555420"/>
          </a:xfrm>
        </p:grpSpPr>
        <p:pic>
          <p:nvPicPr>
            <p:cNvPr id="5" name="17-0066-03.hr.jpg" descr="17-0066-03.hr.jp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547016"/>
              <a:ext cx="12689274" cy="104566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" name="Rounded Rectangle"/>
            <p:cNvSpPr/>
            <p:nvPr/>
          </p:nvSpPr>
          <p:spPr>
            <a:xfrm>
              <a:off x="6888731" y="697690"/>
              <a:ext cx="975101" cy="945103"/>
            </a:xfrm>
            <a:prstGeom prst="roundRect">
              <a:avLst>
                <a:gd name="adj" fmla="val 15000"/>
              </a:avLst>
            </a:prstGeom>
            <a:solidFill>
              <a:srgbClr val="FF93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defRPr sz="3200">
                  <a:solidFill>
                    <a:srgbClr val="FFFFFF"/>
                  </a:solidFill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7" name="Arrow"/>
            <p:cNvSpPr/>
            <p:nvPr/>
          </p:nvSpPr>
          <p:spPr>
            <a:xfrm rot="1737940">
              <a:off x="4956113" y="1645870"/>
              <a:ext cx="3373666" cy="632458"/>
            </a:xfrm>
            <a:prstGeom prst="rightArrow">
              <a:avLst>
                <a:gd name="adj1" fmla="val 32000"/>
                <a:gd name="adj2" fmla="val 77226"/>
              </a:avLst>
            </a:prstGeom>
            <a:solidFill>
              <a:srgbClr val="FF93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defRPr sz="3200">
                  <a:solidFill>
                    <a:srgbClr val="FFFFFF"/>
                  </a:solidFill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8" name="Line"/>
            <p:cNvSpPr/>
            <p:nvPr/>
          </p:nvSpPr>
          <p:spPr>
            <a:xfrm rot="6213521">
              <a:off x="8668339" y="6000496"/>
              <a:ext cx="3826084" cy="10431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89" extrusionOk="0">
                  <a:moveTo>
                    <a:pt x="0" y="11741"/>
                  </a:moveTo>
                  <a:cubicBezTo>
                    <a:pt x="2744" y="2977"/>
                    <a:pt x="7365" y="-1411"/>
                    <a:pt x="11940" y="404"/>
                  </a:cubicBezTo>
                  <a:cubicBezTo>
                    <a:pt x="16495" y="2211"/>
                    <a:pt x="20229" y="9859"/>
                    <a:pt x="21600" y="20189"/>
                  </a:cubicBezTo>
                </a:path>
              </a:pathLst>
            </a:custGeom>
            <a:noFill/>
            <a:ln w="76200" cap="flat" cmpd="sng">
              <a:solidFill>
                <a:srgbClr val="FF93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defRPr sz="3200">
                  <a:solidFill>
                    <a:srgbClr val="FFFFFF"/>
                  </a:solidFill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9" name="μ+"/>
            <p:cNvSpPr txBox="1"/>
            <p:nvPr/>
          </p:nvSpPr>
          <p:spPr>
            <a:xfrm>
              <a:off x="6866826" y="448259"/>
              <a:ext cx="1124654" cy="11619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defRPr sz="8000" b="1">
                  <a:solidFill>
                    <a:srgbClr val="FFFFFF"/>
                  </a:solidFill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2000" dirty="0"/>
                <a:t>μ</a:t>
              </a:r>
              <a:r>
                <a:rPr sz="2000" baseline="31999" dirty="0"/>
                <a:t>+</a:t>
              </a:r>
            </a:p>
          </p:txBody>
        </p:sp>
      </p:grpSp>
      <p:pic>
        <p:nvPicPr>
          <p:cNvPr id="10" name="Screen Shot 2018-06-09 at 7.35.26 PM.png" descr="Screen Shot 2018-06-09 at 7.35.26 PM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696" t="-692" r="5452" b="1"/>
          <a:stretch/>
        </p:blipFill>
        <p:spPr>
          <a:xfrm>
            <a:off x="5521158" y="3716420"/>
            <a:ext cx="3435684" cy="2447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E-field.png" descr="E-field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9247" y="4194364"/>
            <a:ext cx="1614365" cy="1578816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TextBox 11"/>
          <p:cNvSpPr txBox="1"/>
          <p:nvPr/>
        </p:nvSpPr>
        <p:spPr>
          <a:xfrm>
            <a:off x="6149473" y="1096211"/>
            <a:ext cx="320842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/>
              <a:t>Focus the </a:t>
            </a:r>
            <a:r>
              <a:rPr lang="en-US" sz="2000" dirty="0" err="1"/>
              <a:t>muons</a:t>
            </a:r>
            <a:r>
              <a:rPr lang="en-US" sz="2000" dirty="0"/>
              <a:t> vertically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Aluminum electrodes cover ~43% of total circumference </a:t>
            </a:r>
          </a:p>
          <a:p>
            <a:endParaRPr lang="en-US" sz="2000" dirty="0"/>
          </a:p>
        </p:txBody>
      </p:sp>
      <p:sp>
        <p:nvSpPr>
          <p:cNvPr id="13" name="Oval 12"/>
          <p:cNvSpPr/>
          <p:nvPr/>
        </p:nvSpPr>
        <p:spPr>
          <a:xfrm rot="5037409">
            <a:off x="2985940" y="3966344"/>
            <a:ext cx="386225" cy="2002739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 rot="5037409">
            <a:off x="2335331" y="1146617"/>
            <a:ext cx="249087" cy="1663702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 rot="19997570">
            <a:off x="4789299" y="2156210"/>
            <a:ext cx="289145" cy="1476895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 rot="19997570">
            <a:off x="703177" y="2915572"/>
            <a:ext cx="345917" cy="1929975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"/>
          <p:cNvSpPr/>
          <p:nvPr/>
        </p:nvSpPr>
        <p:spPr>
          <a:xfrm>
            <a:off x="5481540" y="3680060"/>
            <a:ext cx="3537732" cy="2552718"/>
          </a:xfrm>
          <a:prstGeom prst="rect">
            <a:avLst/>
          </a:prstGeom>
          <a:ln w="101600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" name="Line"/>
          <p:cNvSpPr/>
          <p:nvPr/>
        </p:nvSpPr>
        <p:spPr>
          <a:xfrm>
            <a:off x="2837961" y="5170226"/>
            <a:ext cx="2617662" cy="1101426"/>
          </a:xfrm>
          <a:prstGeom prst="lin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9" name="Line"/>
          <p:cNvSpPr/>
          <p:nvPr/>
        </p:nvSpPr>
        <p:spPr>
          <a:xfrm flipV="1">
            <a:off x="3029237" y="3705976"/>
            <a:ext cx="2439345" cy="1085374"/>
          </a:xfrm>
          <a:prstGeom prst="lin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" name="Slide Number Placeholder 2">
            <a:extLst>
              <a:ext uri="{FF2B5EF4-FFF2-40B4-BE49-F238E27FC236}">
                <a16:creationId xmlns:a16="http://schemas.microsoft.com/office/drawing/2014/main" id="{912DA812-4981-3A95-E2C8-6B7466F9F6A8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18</a:t>
            </a:fld>
            <a:endParaRPr lang="mr-IN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9CBE10A-5AB0-093A-233A-B998C82CA770}"/>
              </a:ext>
            </a:extLst>
          </p:cNvPr>
          <p:cNvSpPr/>
          <p:nvPr/>
        </p:nvSpPr>
        <p:spPr>
          <a:xfrm>
            <a:off x="80360" y="1220918"/>
            <a:ext cx="8410497" cy="43362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8164B6-D2E5-EF6E-EA4C-B29646B928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3277" y="1566927"/>
            <a:ext cx="5128688" cy="347494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D8AE42E-CE03-FCC7-C4F1-841D1A9C7E17}"/>
                  </a:ext>
                </a:extLst>
              </p:cNvPr>
              <p:cNvSpPr txBox="1"/>
              <p:nvPr/>
            </p:nvSpPr>
            <p:spPr>
              <a:xfrm>
                <a:off x="119101" y="1634820"/>
                <a:ext cx="2618423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/>
                  <a:buChar char="•"/>
                </a:pPr>
                <a:r>
                  <a:rPr lang="en-US" sz="2000" dirty="0"/>
                  <a:t>Added 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new quad RF </a:t>
                </a:r>
                <a:r>
                  <a:rPr lang="en-US" sz="2000" dirty="0"/>
                  <a:t>modulation (~1kV) for first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6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dirty="0"/>
                  <a:t> of storage </a:t>
                </a:r>
              </a:p>
              <a:p>
                <a:pPr marL="285750" indent="-285750">
                  <a:buFont typeface="Arial"/>
                  <a:buChar char="•"/>
                </a:pPr>
                <a:endParaRPr lang="en-US" sz="800" dirty="0"/>
              </a:p>
              <a:p>
                <a:pPr marL="285750" indent="-285750">
                  <a:buFont typeface="Arial"/>
                  <a:buChar char="•"/>
                </a:pPr>
                <a:r>
                  <a:rPr lang="en-US" sz="2000" dirty="0"/>
                  <a:t>Reduces harmonic motion of beam</a:t>
                </a:r>
              </a:p>
              <a:p>
                <a:pPr marL="285750" indent="-285750">
                  <a:buFont typeface="Arial"/>
                  <a:buChar char="•"/>
                </a:pPr>
                <a:endParaRPr lang="en-US" sz="800" dirty="0"/>
              </a:p>
              <a:p>
                <a:pPr marL="285750" indent="-285750">
                  <a:buFont typeface="Arial"/>
                  <a:buChar char="•"/>
                </a:pPr>
                <a:r>
                  <a:rPr lang="en-US" sz="2000" dirty="0"/>
                  <a:t>Run 4/5/6 split into </a:t>
                </a:r>
                <a:r>
                  <a:rPr lang="en-US" sz="2000" dirty="0" err="1"/>
                  <a:t>noRF</a:t>
                </a:r>
                <a:r>
                  <a:rPr lang="en-US" sz="2000" dirty="0"/>
                  <a:t>, </a:t>
                </a:r>
                <a:r>
                  <a:rPr lang="en-US" sz="2000" dirty="0" err="1"/>
                  <a:t>xRF</a:t>
                </a:r>
                <a:r>
                  <a:rPr lang="en-US" sz="2000" dirty="0"/>
                  <a:t>, xyRF5 and xyRF6 datasets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D8AE42E-CE03-FCC7-C4F1-841D1A9C7E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101" y="1634820"/>
                <a:ext cx="2618423" cy="3416320"/>
              </a:xfrm>
              <a:prstGeom prst="rect">
                <a:avLst/>
              </a:prstGeom>
              <a:blipFill>
                <a:blip r:embed="rId6"/>
                <a:stretch>
                  <a:fillRect l="-1932" t="-741" r="-3382" b="-25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">
            <a:extLst>
              <a:ext uri="{FF2B5EF4-FFF2-40B4-BE49-F238E27FC236}">
                <a16:creationId xmlns:a16="http://schemas.microsoft.com/office/drawing/2014/main" id="{19C99365-7C08-FCBC-D045-6AD1800FEF29}"/>
              </a:ext>
            </a:extLst>
          </p:cNvPr>
          <p:cNvSpPr/>
          <p:nvPr/>
        </p:nvSpPr>
        <p:spPr>
          <a:xfrm>
            <a:off x="2884579" y="1300816"/>
            <a:ext cx="5366796" cy="3990257"/>
          </a:xfrm>
          <a:prstGeom prst="rect">
            <a:avLst/>
          </a:prstGeom>
          <a:ln w="101600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943881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</a:t>
            </a:r>
            <a:r>
              <a:rPr lang="en-US" sz="2800" dirty="0" err="1"/>
              <a:t>ω</a:t>
            </a:r>
            <a:r>
              <a:rPr lang="en-US" sz="2800" baseline="-25000" dirty="0" err="1"/>
              <a:t>a</a:t>
            </a:r>
            <a:r>
              <a:rPr lang="en-US" dirty="0"/>
              <a:t>  </a:t>
            </a:r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371308" y="2194297"/>
            <a:ext cx="3540292" cy="1603003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800" dirty="0"/>
              <a:t>The number of high momentum positrons above a fixed energy threshold oscillates at precession frequency</a:t>
            </a:r>
          </a:p>
        </p:txBody>
      </p:sp>
      <p:sp>
        <p:nvSpPr>
          <p:cNvPr id="17" name="Text Placeholder 2"/>
          <p:cNvSpPr txBox="1">
            <a:spLocks/>
          </p:cNvSpPr>
          <p:nvPr/>
        </p:nvSpPr>
        <p:spPr>
          <a:xfrm>
            <a:off x="13888173" y="9125155"/>
            <a:ext cx="7354447" cy="23005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t">
            <a:noAutofit/>
          </a:bodyPr>
          <a:lstStyle>
            <a:lvl1pPr marL="457200" marR="0" indent="-457200" algn="l" defTabSz="642937" rtl="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50505F"/>
              </a:buClr>
              <a:buSzPct val="100000"/>
              <a:buFont typeface="Arial"/>
              <a:buChar char="•"/>
              <a:tabLst/>
              <a:defRPr sz="5200" b="0" i="0" u="none" strike="noStrike" cap="none" spc="0" baseline="0">
                <a:ln>
                  <a:noFill/>
                </a:ln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1pPr>
            <a:lvl2pPr marL="914400" marR="0" indent="-457200" algn="l" defTabSz="642937" rtl="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Pct val="100000"/>
              <a:buFont typeface="Arial"/>
              <a:buChar char="-"/>
              <a:tabLst/>
              <a:defRPr sz="4400" b="0" i="0" u="none" strike="noStrike" cap="none" spc="0" baseline="0">
                <a:ln>
                  <a:noFill/>
                </a:ln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2pPr>
            <a:lvl3pPr marL="1371600" marR="0" indent="-457200" algn="l" defTabSz="642937" rtl="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50505F"/>
              </a:buClr>
              <a:buSzPct val="100000"/>
              <a:buFont typeface="Arial"/>
              <a:buChar char="•"/>
              <a:tabLst/>
              <a:defRPr sz="4000" b="0" i="0" u="none" strike="noStrike" cap="none" spc="0" baseline="0">
                <a:ln>
                  <a:noFill/>
                </a:ln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3pPr>
            <a:lvl4pPr marL="1828800" marR="0" indent="-457200" algn="l" defTabSz="642937" rtl="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Pct val="100000"/>
              <a:buFont typeface="Arial"/>
              <a:buChar char="-"/>
              <a:tabLst/>
              <a:defRPr sz="3600" b="0" i="0" u="none" strike="noStrike" cap="none" spc="0" baseline="0">
                <a:ln>
                  <a:noFill/>
                </a:ln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4pPr>
            <a:lvl5pPr marL="2286000" marR="0" indent="-457200" algn="l" defTabSz="642937" rtl="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50505F"/>
              </a:buClr>
              <a:buSzPct val="100000"/>
              <a:buFont typeface="Arial"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5pPr>
            <a:lvl6pPr marL="381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44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508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71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US" dirty="0"/>
              <a:t>Simply measure the time and energy of decay positrons and count the number above an energy threshold</a:t>
            </a:r>
          </a:p>
          <a:p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9915291" y="11568343"/>
            <a:ext cx="2781502" cy="11001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01600" tIns="101600" rIns="101600" bIns="101600" numCol="1" spcCol="38100" rtlCol="0" anchor="ctr">
            <a:spAutoFit/>
          </a:bodyPr>
          <a:lstStyle/>
          <a:p>
            <a:endParaRPr lang="en-US" sz="4400" i="1" dirty="0">
              <a:solidFill>
                <a:srgbClr val="151618"/>
              </a:solidFill>
            </a:endParaRPr>
          </a:p>
          <a:p>
            <a:pPr marL="0" marR="0" indent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spc="0" normalizeH="0" baseline="0" dirty="0">
              <a:ln>
                <a:noFill/>
              </a:ln>
              <a:solidFill>
                <a:srgbClr val="0061A8"/>
              </a:solidFill>
              <a:effectLst/>
              <a:uFill>
                <a:solidFill>
                  <a:srgbClr val="074184"/>
                </a:solidFill>
              </a:uFill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4292600" y="4673600"/>
            <a:ext cx="4851400" cy="11430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800" dirty="0"/>
              <a:t>Simply measure the time and energy of decay positrons and count the number above an energy threshold</a:t>
            </a:r>
          </a:p>
        </p:txBody>
      </p:sp>
      <p:pic>
        <p:nvPicPr>
          <p:cNvPr id="62" name="그림 5">
            <a:extLst>
              <a:ext uri="{FF2B5EF4-FFF2-40B4-BE49-F238E27FC236}">
                <a16:creationId xmlns:a16="http://schemas.microsoft.com/office/drawing/2014/main" id="{4C4C6DDF-27B6-453D-83F6-7C10A177B0C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912" y="812807"/>
            <a:ext cx="4956687" cy="3604862"/>
          </a:xfrm>
          <a:prstGeom prst="rect">
            <a:avLst/>
          </a:prstGeom>
        </p:spPr>
      </p:pic>
      <p:pic>
        <p:nvPicPr>
          <p:cNvPr id="52" name="Google Shape;418;p26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264688" y="3459363"/>
            <a:ext cx="2905125" cy="28289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6" name="Group 55"/>
          <p:cNvGrpSpPr/>
          <p:nvPr/>
        </p:nvGrpSpPr>
        <p:grpSpPr>
          <a:xfrm>
            <a:off x="558409" y="846861"/>
            <a:ext cx="2963586" cy="1333550"/>
            <a:chOff x="1219200" y="4648200"/>
            <a:chExt cx="2743200" cy="1295400"/>
          </a:xfrm>
        </p:grpSpPr>
        <p:sp>
          <p:nvSpPr>
            <p:cNvPr id="57" name="Oval 56"/>
            <p:cNvSpPr/>
            <p:nvPr/>
          </p:nvSpPr>
          <p:spPr>
            <a:xfrm>
              <a:off x="2362200" y="4953000"/>
              <a:ext cx="533400" cy="533400"/>
            </a:xfrm>
            <a:prstGeom prst="ellipse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9" name="Picture 58" descr="TP_tmp.pn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2514600" y="4648200"/>
              <a:ext cx="330200" cy="27940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="" xmlns:a14="http://schemas.microsoft.com/office/drawing/2010/main">
                  <a:pattFill prst="pct5">
                    <a:fgClr>
                      <a:srgbClr val="FFFFFF">
                        <a:alpha val="0"/>
                      </a:srgbClr>
                    </a:fgClr>
                    <a:bgClr>
                      <a:srgbClr val="FFFFFF">
                        <a:alpha val="0"/>
                      </a:srgbClr>
                    </a:bgClr>
                  </a:patt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=""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=""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="" xmlns:a14="http://schemas.microsoft.com/office/drawing/2010/main"/>
              </a:ext>
            </a:extLst>
          </p:spPr>
        </p:pic>
        <p:grpSp>
          <p:nvGrpSpPr>
            <p:cNvPr id="60" name="Group 59"/>
            <p:cNvGrpSpPr/>
            <p:nvPr/>
          </p:nvGrpSpPr>
          <p:grpSpPr>
            <a:xfrm>
              <a:off x="1219200" y="4648200"/>
              <a:ext cx="914400" cy="584200"/>
              <a:chOff x="1219200" y="4724400"/>
              <a:chExt cx="914400" cy="584200"/>
            </a:xfrm>
          </p:grpSpPr>
          <p:cxnSp>
            <p:nvCxnSpPr>
              <p:cNvPr id="73" name="Straight Arrow Connector 72"/>
              <p:cNvCxnSpPr/>
              <p:nvPr/>
            </p:nvCxnSpPr>
            <p:spPr>
              <a:xfrm flipH="1">
                <a:off x="1219200" y="5029200"/>
                <a:ext cx="914400" cy="0"/>
              </a:xfrm>
              <a:prstGeom prst="straightConnector1">
                <a:avLst/>
              </a:prstGeom>
              <a:ln w="28575" cmpd="sng">
                <a:solidFill>
                  <a:srgbClr val="FF0000"/>
                </a:solidFill>
                <a:headEnd type="non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4" name="Straight Arrow Connector 73"/>
              <p:cNvCxnSpPr/>
              <p:nvPr/>
            </p:nvCxnSpPr>
            <p:spPr>
              <a:xfrm flipH="1">
                <a:off x="1219200" y="4953000"/>
                <a:ext cx="685800" cy="0"/>
              </a:xfrm>
              <a:prstGeom prst="straightConnector1">
                <a:avLst/>
              </a:prstGeom>
              <a:ln w="28575" cmpd="sng">
                <a:solidFill>
                  <a:srgbClr val="0000FF"/>
                </a:solidFill>
                <a:headEnd type="triangl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75" name="Picture 74" descr="TP_tmp.png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1409700" y="4724400"/>
                <a:ext cx="304800" cy="203200"/>
              </a:xfrm>
              <a:prstGeom prst="rect">
                <a:avLst/>
              </a:prstGeom>
              <a:noFill/>
              <a:ln/>
              <a:effectLst/>
              <a:extLst>
                <a:ext uri="{909E8E84-426E-40dd-AFC4-6F175D3DCCD1}">
                  <a14:hiddenFill xmlns="" xmlns:a14="http://schemas.microsoft.com/office/drawing/2010/main">
                    <a:pattFill prst="pct5">
                      <a:fgClr>
                        <a:srgbClr val="FFFFFF">
                          <a:alpha val="0"/>
                        </a:srgbClr>
                      </a:fgClr>
                      <a:bgClr>
                        <a:srgbClr val="FFFFFF">
                          <a:alpha val="0"/>
                        </a:srgbClr>
                      </a:bgClr>
                    </a:patt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7357" dir="2700000" rotWithShape="0">
                        <a:scrgbClr r="0" g="0" b="0"/>
                      </a:outerShdw>
                    </a:effectLst>
                  </a14:hiddenEffects>
                </a:ext>
                <a:ext uri="{31F19639-BCED-4a60-ADC4-E9642A236FB7}">
                  <a14:hiddenScene3d xmlns="" xmlns:a14="http://schemas.microsoft.com/office/drawing/2010/main">
                    <a:camera prst="orthographicFront">
                      <a:rot lat="0" lon="0" rev="0"/>
                    </a:camera>
                    <a:lightRig rig="threePt" dir="t">
                      <a:rot lat="0" lon="0" rev="0"/>
                    </a:lightRig>
                  </a14:hiddenScene3d>
                </a:ext>
                <a:ext uri="{E45631CC-5BF2-4c18-A39C-3461C7D3F71A}">
                  <a14:hiddenSp3d xmlns="" xmlns:a14="http://schemas.microsoft.com/office/drawing/2010/main" extrusionH="457200">
                    <a:contourClr>
                      <a:srgbClr val="000000"/>
                    </a:contourClr>
                  </a14:hiddenSp3d>
                </a:ext>
                <a:ext uri="{53640926-AAD7-44d8-BBD7-CCE9431645EC}">
                  <a14:shadowObscured xmlns="" xmlns:a14="http://schemas.microsoft.com/office/drawing/2010/main"/>
                </a:ext>
              </a:extLst>
            </p:spPr>
          </p:pic>
          <p:pic>
            <p:nvPicPr>
              <p:cNvPr id="76" name="Picture 75" descr="TP_tmp.png"/>
              <p:cNvPicPr>
                <a:picLocks noChangeAspect="1"/>
              </p:cNvPicPr>
              <p:nvPr>
                <p:custDataLst>
                  <p:tags r:id="rId8"/>
                </p:custDataLst>
              </p:nvPr>
            </p:nvPicPr>
            <p:blipFill>
              <a:blip r:embed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1384300" y="5105400"/>
                <a:ext cx="330200" cy="203200"/>
              </a:xfrm>
              <a:prstGeom prst="rect">
                <a:avLst/>
              </a:prstGeom>
              <a:noFill/>
              <a:ln/>
              <a:effectLst/>
              <a:extLst>
                <a:ext uri="{909E8E84-426E-40dd-AFC4-6F175D3DCCD1}">
                  <a14:hiddenFill xmlns="" xmlns:a14="http://schemas.microsoft.com/office/drawing/2010/main">
                    <a:pattFill prst="pct5">
                      <a:fgClr>
                        <a:srgbClr val="FFFFFF">
                          <a:alpha val="0"/>
                        </a:srgbClr>
                      </a:fgClr>
                      <a:bgClr>
                        <a:srgbClr val="FFFFFF">
                          <a:alpha val="0"/>
                        </a:srgbClr>
                      </a:bgClr>
                    </a:patt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7357" dir="2700000" rotWithShape="0">
                        <a:scrgbClr r="0" g="0" b="0"/>
                      </a:outerShdw>
                    </a:effectLst>
                  </a14:hiddenEffects>
                </a:ext>
                <a:ext uri="{31F19639-BCED-4a60-ADC4-E9642A236FB7}">
                  <a14:hiddenScene3d xmlns="" xmlns:a14="http://schemas.microsoft.com/office/drawing/2010/main">
                    <a:camera prst="orthographicFront">
                      <a:rot lat="0" lon="0" rev="0"/>
                    </a:camera>
                    <a:lightRig rig="threePt" dir="t">
                      <a:rot lat="0" lon="0" rev="0"/>
                    </a:lightRig>
                  </a14:hiddenScene3d>
                </a:ext>
                <a:ext uri="{E45631CC-5BF2-4c18-A39C-3461C7D3F71A}">
                  <a14:hiddenSp3d xmlns="" xmlns:a14="http://schemas.microsoft.com/office/drawing/2010/main" extrusionH="457200">
                    <a:contourClr>
                      <a:srgbClr val="000000"/>
                    </a:contourClr>
                  </a14:hiddenSp3d>
                </a:ext>
                <a:ext uri="{53640926-AAD7-44d8-BBD7-CCE9431645EC}">
                  <a14:shadowObscured xmlns="" xmlns:a14="http://schemas.microsoft.com/office/drawing/2010/main"/>
                </a:ext>
              </a:extLst>
            </p:spPr>
          </p:pic>
        </p:grpSp>
        <p:grpSp>
          <p:nvGrpSpPr>
            <p:cNvPr id="61" name="Group 60"/>
            <p:cNvGrpSpPr/>
            <p:nvPr/>
          </p:nvGrpSpPr>
          <p:grpSpPr>
            <a:xfrm>
              <a:off x="3048000" y="4927600"/>
              <a:ext cx="914400" cy="584200"/>
              <a:chOff x="3048000" y="4927600"/>
              <a:chExt cx="914400" cy="584200"/>
            </a:xfrm>
          </p:grpSpPr>
          <p:cxnSp>
            <p:nvCxnSpPr>
              <p:cNvPr id="69" name="Straight Arrow Connector 68"/>
              <p:cNvCxnSpPr/>
              <p:nvPr/>
            </p:nvCxnSpPr>
            <p:spPr>
              <a:xfrm>
                <a:off x="3048000" y="5257800"/>
                <a:ext cx="914400" cy="0"/>
              </a:xfrm>
              <a:prstGeom prst="straightConnector1">
                <a:avLst/>
              </a:prstGeom>
              <a:ln w="28575" cmpd="sng">
                <a:solidFill>
                  <a:srgbClr val="FF0000"/>
                </a:solidFill>
                <a:headEnd type="non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0" name="Straight Arrow Connector 69"/>
              <p:cNvCxnSpPr/>
              <p:nvPr/>
            </p:nvCxnSpPr>
            <p:spPr>
              <a:xfrm>
                <a:off x="3276600" y="5181600"/>
                <a:ext cx="685800" cy="0"/>
              </a:xfrm>
              <a:prstGeom prst="straightConnector1">
                <a:avLst/>
              </a:prstGeom>
              <a:ln w="28575" cmpd="sng">
                <a:solidFill>
                  <a:srgbClr val="0000FF"/>
                </a:solidFill>
                <a:headEnd type="non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71" name="Picture 70" descr="TP_tmp.png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1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3467100" y="4927600"/>
                <a:ext cx="330200" cy="177800"/>
              </a:xfrm>
              <a:prstGeom prst="rect">
                <a:avLst/>
              </a:prstGeom>
              <a:noFill/>
              <a:ln/>
              <a:effectLst/>
              <a:extLst>
                <a:ext uri="{909E8E84-426E-40dd-AFC4-6F175D3DCCD1}">
                  <a14:hiddenFill xmlns="" xmlns:a14="http://schemas.microsoft.com/office/drawing/2010/main">
                    <a:pattFill prst="pct5">
                      <a:fgClr>
                        <a:srgbClr val="FFFFFF">
                          <a:alpha val="0"/>
                        </a:srgbClr>
                      </a:fgClr>
                      <a:bgClr>
                        <a:srgbClr val="FFFFFF">
                          <a:alpha val="0"/>
                        </a:srgbClr>
                      </a:bgClr>
                    </a:patt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7357" dir="2700000" rotWithShape="0">
                        <a:scrgbClr r="0" g="0" b="0"/>
                      </a:outerShdw>
                    </a:effectLst>
                  </a14:hiddenEffects>
                </a:ext>
                <a:ext uri="{31F19639-BCED-4a60-ADC4-E9642A236FB7}">
                  <a14:hiddenScene3d xmlns="" xmlns:a14="http://schemas.microsoft.com/office/drawing/2010/main">
                    <a:camera prst="orthographicFront">
                      <a:rot lat="0" lon="0" rev="0"/>
                    </a:camera>
                    <a:lightRig rig="threePt" dir="t">
                      <a:rot lat="0" lon="0" rev="0"/>
                    </a:lightRig>
                  </a14:hiddenScene3d>
                </a:ext>
                <a:ext uri="{E45631CC-5BF2-4c18-A39C-3461C7D3F71A}">
                  <a14:hiddenSp3d xmlns="" xmlns:a14="http://schemas.microsoft.com/office/drawing/2010/main" extrusionH="457200">
                    <a:contourClr>
                      <a:srgbClr val="000000"/>
                    </a:contourClr>
                  </a14:hiddenSp3d>
                </a:ext>
                <a:ext uri="{53640926-AAD7-44d8-BBD7-CCE9431645EC}">
                  <a14:shadowObscured xmlns="" xmlns:a14="http://schemas.microsoft.com/office/drawing/2010/main"/>
                </a:ext>
              </a:extLst>
            </p:spPr>
          </p:pic>
          <p:pic>
            <p:nvPicPr>
              <p:cNvPr id="72" name="Picture 71" descr="TP_tmp.png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1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3441700" y="5334000"/>
                <a:ext cx="381000" cy="177800"/>
              </a:xfrm>
              <a:prstGeom prst="rect">
                <a:avLst/>
              </a:prstGeom>
              <a:noFill/>
              <a:ln/>
              <a:effectLst/>
              <a:extLst>
                <a:ext uri="{909E8E84-426E-40dd-AFC4-6F175D3DCCD1}">
                  <a14:hiddenFill xmlns="" xmlns:a14="http://schemas.microsoft.com/office/drawing/2010/main">
                    <a:pattFill prst="pct5">
                      <a:fgClr>
                        <a:srgbClr val="FFFFFF">
                          <a:alpha val="0"/>
                        </a:srgbClr>
                      </a:fgClr>
                      <a:bgClr>
                        <a:srgbClr val="FFFFFF">
                          <a:alpha val="0"/>
                        </a:srgbClr>
                      </a:bgClr>
                    </a:patt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7357" dir="2700000" rotWithShape="0">
                        <a:scrgbClr r="0" g="0" b="0"/>
                      </a:outerShdw>
                    </a:effectLst>
                  </a14:hiddenEffects>
                </a:ext>
                <a:ext uri="{31F19639-BCED-4a60-ADC4-E9642A236FB7}">
                  <a14:hiddenScene3d xmlns="" xmlns:a14="http://schemas.microsoft.com/office/drawing/2010/main">
                    <a:camera prst="orthographicFront">
                      <a:rot lat="0" lon="0" rev="0"/>
                    </a:camera>
                    <a:lightRig rig="threePt" dir="t">
                      <a:rot lat="0" lon="0" rev="0"/>
                    </a:lightRig>
                  </a14:hiddenScene3d>
                </a:ext>
                <a:ext uri="{E45631CC-5BF2-4c18-A39C-3461C7D3F71A}">
                  <a14:hiddenSp3d xmlns="" xmlns:a14="http://schemas.microsoft.com/office/drawing/2010/main" extrusionH="457200">
                    <a:contourClr>
                      <a:srgbClr val="000000"/>
                    </a:contourClr>
                  </a14:hiddenSp3d>
                </a:ext>
                <a:ext uri="{53640926-AAD7-44d8-BBD7-CCE9431645EC}">
                  <a14:shadowObscured xmlns="" xmlns:a14="http://schemas.microsoft.com/office/drawing/2010/main"/>
                </a:ext>
              </a:extLst>
            </p:spPr>
          </p:pic>
        </p:grpSp>
        <p:cxnSp>
          <p:nvCxnSpPr>
            <p:cNvPr id="63" name="Straight Arrow Connector 62"/>
            <p:cNvCxnSpPr/>
            <p:nvPr/>
          </p:nvCxnSpPr>
          <p:spPr>
            <a:xfrm flipH="1">
              <a:off x="2438400" y="5562600"/>
              <a:ext cx="457200" cy="0"/>
            </a:xfrm>
            <a:prstGeom prst="straightConnector1">
              <a:avLst/>
            </a:prstGeom>
            <a:ln w="28575" cmpd="sng">
              <a:solidFill>
                <a:srgbClr val="0000FF"/>
              </a:solidFill>
              <a:headEnd type="triangl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64" name="Picture 63" descr="TP_tmp.pn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2501900" y="5638800"/>
              <a:ext cx="355600" cy="22860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="" xmlns:a14="http://schemas.microsoft.com/office/drawing/2010/main">
                  <a:pattFill prst="pct5">
                    <a:fgClr>
                      <a:srgbClr val="FFFFFF">
                        <a:alpha val="0"/>
                      </a:srgbClr>
                    </a:fgClr>
                    <a:bgClr>
                      <a:srgbClr val="FFFFFF">
                        <a:alpha val="0"/>
                      </a:srgbClr>
                    </a:bgClr>
                  </a:patt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=""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=""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="" xmlns:a14="http://schemas.microsoft.com/office/drawing/2010/main"/>
              </a:ext>
            </a:extLst>
          </p:spPr>
        </p:pic>
        <p:cxnSp>
          <p:nvCxnSpPr>
            <p:cNvPr id="65" name="Straight Arrow Connector 64"/>
            <p:cNvCxnSpPr/>
            <p:nvPr/>
          </p:nvCxnSpPr>
          <p:spPr>
            <a:xfrm flipH="1">
              <a:off x="1219200" y="5638800"/>
              <a:ext cx="914400" cy="0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66" name="Picture 65" descr="TP_tmp.pn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397000" y="5334000"/>
              <a:ext cx="330200" cy="22860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="" xmlns:a14="http://schemas.microsoft.com/office/drawing/2010/main">
                  <a:pattFill prst="pct5">
                    <a:fgClr>
                      <a:srgbClr val="FFFFFF">
                        <a:alpha val="0"/>
                      </a:srgbClr>
                    </a:fgClr>
                    <a:bgClr>
                      <a:srgbClr val="FFFFFF">
                        <a:alpha val="0"/>
                      </a:srgbClr>
                    </a:bgClr>
                  </a:patt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=""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=""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="" xmlns:a14="http://schemas.microsoft.com/office/drawing/2010/main"/>
              </a:ext>
            </a:extLst>
          </p:spPr>
        </p:pic>
        <p:pic>
          <p:nvPicPr>
            <p:cNvPr id="67" name="Picture 66" descr="TP_tmp.pn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371600" y="5715000"/>
              <a:ext cx="355600" cy="22860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="" xmlns:a14="http://schemas.microsoft.com/office/drawing/2010/main">
                  <a:pattFill prst="pct5">
                    <a:fgClr>
                      <a:srgbClr val="FFFFFF">
                        <a:alpha val="0"/>
                      </a:srgbClr>
                    </a:fgClr>
                    <a:bgClr>
                      <a:srgbClr val="FFFFFF">
                        <a:alpha val="0"/>
                      </a:srgbClr>
                    </a:bgClr>
                  </a:patt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=""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=""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="" xmlns:a14="http://schemas.microsoft.com/office/drawing/2010/main"/>
              </a:ext>
            </a:extLst>
          </p:spPr>
        </p:pic>
        <p:cxnSp>
          <p:nvCxnSpPr>
            <p:cNvPr id="68" name="Straight Arrow Connector 67"/>
            <p:cNvCxnSpPr/>
            <p:nvPr/>
          </p:nvCxnSpPr>
          <p:spPr>
            <a:xfrm flipH="1">
              <a:off x="1219200" y="5562600"/>
              <a:ext cx="685800" cy="0"/>
            </a:xfrm>
            <a:prstGeom prst="straightConnector1">
              <a:avLst/>
            </a:prstGeom>
            <a:ln w="28575" cmpd="sng">
              <a:solidFill>
                <a:srgbClr val="0000FF"/>
              </a:solidFill>
              <a:headEnd type="non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75F77FB4-32BC-9337-7E62-FE5FF00EA8D4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19</a:t>
            </a:fld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3146269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5587473" y="2659898"/>
            <a:ext cx="3483418" cy="3533009"/>
            <a:chOff x="8763000" y="1905000"/>
            <a:chExt cx="3688073" cy="3759199"/>
          </a:xfrm>
        </p:grpSpPr>
        <p:pic>
          <p:nvPicPr>
            <p:cNvPr id="8" name="Picture 7" descr="magnetic_spin_precession.jp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981254" y="1905000"/>
              <a:ext cx="3469819" cy="3759199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8763000" y="2046797"/>
              <a:ext cx="1981200" cy="6202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moments</a:t>
            </a:r>
          </a:p>
        </p:txBody>
      </p:sp>
      <p:pic>
        <p:nvPicPr>
          <p:cNvPr id="4" name="Picture 3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379192" y="2142560"/>
            <a:ext cx="2231872" cy="90928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=""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=""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=""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6" name="Text Placeholder 2"/>
          <p:cNvSpPr txBox="1">
            <a:spLocks/>
          </p:cNvSpPr>
          <p:nvPr/>
        </p:nvSpPr>
        <p:spPr>
          <a:xfrm>
            <a:off x="323232" y="1259132"/>
            <a:ext cx="8127329" cy="4742975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/>
              <a:t>The </a:t>
            </a:r>
            <a:r>
              <a:rPr lang="en-US" sz="2000" dirty="0" err="1"/>
              <a:t>muon</a:t>
            </a:r>
            <a:r>
              <a:rPr lang="en-US" sz="2000" dirty="0"/>
              <a:t> has an intrinsic magnetic moment that is coupled to its spin via the gyromagnetic ratio </a:t>
            </a:r>
            <a:r>
              <a:rPr lang="en-US" sz="2000" i="1" dirty="0"/>
              <a:t>g</a:t>
            </a:r>
            <a:r>
              <a:rPr lang="en-US" sz="2000" dirty="0"/>
              <a:t>: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Magnetic moment (spin) interacts with external B-fields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Makes spin </a:t>
            </a:r>
            <a:r>
              <a:rPr lang="en-US" sz="2000" dirty="0" err="1"/>
              <a:t>precess</a:t>
            </a:r>
            <a:r>
              <a:rPr lang="en-US" sz="2000" dirty="0"/>
              <a:t> at frequency determined by </a:t>
            </a:r>
            <a:r>
              <a:rPr lang="en-US" sz="2000" i="1" dirty="0"/>
              <a:t>g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10" name="Picture 9" descr="latex-image-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2072" y="4079175"/>
            <a:ext cx="1099042" cy="51444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210002-8E55-4EE8-A2AE-3A79B5FC3569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2</a:t>
            </a:fld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4887796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228600" y="251752"/>
            <a:ext cx="8686800" cy="427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Calorimeters</a:t>
            </a:r>
            <a:endParaRPr dirty="0"/>
          </a:p>
        </p:txBody>
      </p:sp>
      <p:grpSp>
        <p:nvGrpSpPr>
          <p:cNvPr id="54" name="Group"/>
          <p:cNvGrpSpPr/>
          <p:nvPr/>
        </p:nvGrpSpPr>
        <p:grpSpPr>
          <a:xfrm>
            <a:off x="12119" y="908168"/>
            <a:ext cx="5919641" cy="4924181"/>
            <a:chOff x="0" y="448259"/>
            <a:chExt cx="12689274" cy="10555420"/>
          </a:xfrm>
        </p:grpSpPr>
        <p:pic>
          <p:nvPicPr>
            <p:cNvPr id="55" name="17-0066-03.hr.jpg" descr="17-0066-03.hr.jp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547016"/>
              <a:ext cx="12689274" cy="104566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6" name="Rounded Rectangle"/>
            <p:cNvSpPr/>
            <p:nvPr/>
          </p:nvSpPr>
          <p:spPr>
            <a:xfrm>
              <a:off x="6888731" y="697690"/>
              <a:ext cx="975101" cy="945103"/>
            </a:xfrm>
            <a:prstGeom prst="roundRect">
              <a:avLst>
                <a:gd name="adj" fmla="val 15000"/>
              </a:avLst>
            </a:prstGeom>
            <a:solidFill>
              <a:srgbClr val="FF93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defRPr sz="3200">
                  <a:solidFill>
                    <a:srgbClr val="FFFFFF"/>
                  </a:solidFill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57" name="Arrow"/>
            <p:cNvSpPr/>
            <p:nvPr/>
          </p:nvSpPr>
          <p:spPr>
            <a:xfrm rot="1737940">
              <a:off x="4956113" y="1645870"/>
              <a:ext cx="3373666" cy="632458"/>
            </a:xfrm>
            <a:prstGeom prst="rightArrow">
              <a:avLst>
                <a:gd name="adj1" fmla="val 32000"/>
                <a:gd name="adj2" fmla="val 77226"/>
              </a:avLst>
            </a:prstGeom>
            <a:solidFill>
              <a:srgbClr val="FF93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defRPr sz="3200">
                  <a:solidFill>
                    <a:srgbClr val="FFFFFF"/>
                  </a:solidFill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58" name="Line"/>
            <p:cNvSpPr/>
            <p:nvPr/>
          </p:nvSpPr>
          <p:spPr>
            <a:xfrm rot="6213521">
              <a:off x="8668339" y="6000496"/>
              <a:ext cx="3826084" cy="10431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89" extrusionOk="0">
                  <a:moveTo>
                    <a:pt x="0" y="11741"/>
                  </a:moveTo>
                  <a:cubicBezTo>
                    <a:pt x="2744" y="2977"/>
                    <a:pt x="7365" y="-1411"/>
                    <a:pt x="11940" y="404"/>
                  </a:cubicBezTo>
                  <a:cubicBezTo>
                    <a:pt x="16495" y="2211"/>
                    <a:pt x="20229" y="9859"/>
                    <a:pt x="21600" y="20189"/>
                  </a:cubicBezTo>
                </a:path>
              </a:pathLst>
            </a:custGeom>
            <a:noFill/>
            <a:ln w="76200" cap="flat" cmpd="sng">
              <a:solidFill>
                <a:srgbClr val="FF93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defRPr sz="3200">
                  <a:solidFill>
                    <a:srgbClr val="FFFFFF"/>
                  </a:solidFill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59" name="μ+"/>
            <p:cNvSpPr txBox="1"/>
            <p:nvPr/>
          </p:nvSpPr>
          <p:spPr>
            <a:xfrm>
              <a:off x="6866826" y="448259"/>
              <a:ext cx="1124654" cy="11619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defRPr sz="8000" b="1">
                  <a:solidFill>
                    <a:srgbClr val="FFFFFF"/>
                  </a:solidFill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2000" dirty="0"/>
                <a:t>μ</a:t>
              </a:r>
              <a:r>
                <a:rPr sz="2000" baseline="31999" dirty="0"/>
                <a:t>+</a:t>
              </a:r>
            </a:p>
          </p:txBody>
        </p:sp>
      </p:grpSp>
      <p:sp>
        <p:nvSpPr>
          <p:cNvPr id="64" name="Rectangle 63"/>
          <p:cNvSpPr/>
          <p:nvPr/>
        </p:nvSpPr>
        <p:spPr>
          <a:xfrm>
            <a:off x="6162026" y="3666838"/>
            <a:ext cx="2441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21531">
              <a:lnSpc>
                <a:spcPct val="100000"/>
              </a:lnSpc>
              <a:spcBef>
                <a:spcPts val="4500"/>
              </a:spcBef>
              <a:defRPr sz="3400" b="1">
                <a:solidFill>
                  <a:srgbClr val="EE220C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US" sz="1800" dirty="0"/>
              <a:t>24 Calorimeters</a:t>
            </a:r>
            <a:endParaRPr lang="en-US" sz="1800" dirty="0">
              <a:solidFill>
                <a:srgbClr val="00A89D"/>
              </a:solidFill>
            </a:endParaRPr>
          </a:p>
        </p:txBody>
      </p:sp>
      <p:pic>
        <p:nvPicPr>
          <p:cNvPr id="70" name="Screen Shot 2018-06-09 at 2.13.11 PM.png" descr="Screen Shot 2018-06-09 at 2.13.11 PM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3257" y="895673"/>
            <a:ext cx="1812918" cy="2201896"/>
          </a:xfrm>
          <a:prstGeom prst="rect">
            <a:avLst/>
          </a:prstGeom>
          <a:ln w="12700">
            <a:miter lim="400000"/>
          </a:ln>
        </p:spPr>
      </p:pic>
      <p:pic>
        <p:nvPicPr>
          <p:cNvPr id="71" name="Screen Shot 2018-06-09 at 2.15.04 PM.png" descr="Screen Shot 2018-06-09 at 2.15.04 PM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2925" y="762375"/>
            <a:ext cx="1779171" cy="1133977"/>
          </a:xfrm>
          <a:prstGeom prst="rect">
            <a:avLst/>
          </a:prstGeom>
          <a:ln w="12700">
            <a:miter lim="400000"/>
          </a:ln>
        </p:spPr>
      </p:pic>
      <p:pic>
        <p:nvPicPr>
          <p:cNvPr id="72" name="Picture 71" descr="Screen Shot 2016-09-14 at 4.29.01 PM.png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7026782" y="1838933"/>
            <a:ext cx="1410324" cy="1941800"/>
          </a:xfrm>
          <a:prstGeom prst="rect">
            <a:avLst/>
          </a:prstGeom>
        </p:spPr>
      </p:pic>
      <p:sp>
        <p:nvSpPr>
          <p:cNvPr id="63" name="Rectangle"/>
          <p:cNvSpPr/>
          <p:nvPr/>
        </p:nvSpPr>
        <p:spPr>
          <a:xfrm>
            <a:off x="4840204" y="942400"/>
            <a:ext cx="1750447" cy="2145693"/>
          </a:xfrm>
          <a:prstGeom prst="rect">
            <a:avLst/>
          </a:prstGeom>
          <a:ln w="101600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73" name="TextBox 72"/>
          <p:cNvSpPr txBox="1"/>
          <p:nvPr/>
        </p:nvSpPr>
        <p:spPr>
          <a:xfrm>
            <a:off x="5913076" y="4093780"/>
            <a:ext cx="3137345" cy="202106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01600" tIns="101600" rIns="101600" bIns="101600" numCol="1" spcCol="38100" rtlCol="0" anchor="ctr">
            <a:spAutoFit/>
          </a:bodyPr>
          <a:lstStyle/>
          <a:p>
            <a:r>
              <a:rPr lang="en-US" sz="1800" dirty="0">
                <a:solidFill>
                  <a:srgbClr val="151618"/>
                </a:solidFill>
              </a:rPr>
              <a:t>Each crystal array of 6 x 9 PbF</a:t>
            </a:r>
            <a:r>
              <a:rPr lang="en-US" sz="1800" baseline="-25000" dirty="0">
                <a:solidFill>
                  <a:srgbClr val="151618"/>
                </a:solidFill>
              </a:rPr>
              <a:t>2</a:t>
            </a:r>
            <a:r>
              <a:rPr lang="en-US" sz="1800" dirty="0">
                <a:solidFill>
                  <a:srgbClr val="151618"/>
                </a:solidFill>
              </a:rPr>
              <a:t> crystals - 2.5 x 2.5 cm</a:t>
            </a:r>
            <a:r>
              <a:rPr lang="en-US" sz="1800" baseline="30000" dirty="0">
                <a:solidFill>
                  <a:srgbClr val="151618"/>
                </a:solidFill>
              </a:rPr>
              <a:t>2</a:t>
            </a:r>
            <a:r>
              <a:rPr lang="en-US" sz="1800" dirty="0">
                <a:solidFill>
                  <a:srgbClr val="151618"/>
                </a:solidFill>
              </a:rPr>
              <a:t> x 14 cm (15X</a:t>
            </a:r>
            <a:r>
              <a:rPr lang="en-US" sz="1800" baseline="-25000" dirty="0">
                <a:solidFill>
                  <a:srgbClr val="151618"/>
                </a:solidFill>
              </a:rPr>
              <a:t>0</a:t>
            </a:r>
            <a:r>
              <a:rPr lang="en-US" sz="1800" dirty="0">
                <a:solidFill>
                  <a:srgbClr val="151618"/>
                </a:solidFill>
              </a:rPr>
              <a:t>)</a:t>
            </a:r>
          </a:p>
          <a:p>
            <a:endParaRPr lang="en-US" sz="1000" dirty="0">
              <a:solidFill>
                <a:srgbClr val="151618"/>
              </a:solidFill>
            </a:endParaRPr>
          </a:p>
          <a:p>
            <a:r>
              <a:rPr lang="en-US" sz="1800" dirty="0">
                <a:solidFill>
                  <a:srgbClr val="151618"/>
                </a:solidFill>
              </a:rPr>
              <a:t>Readout by </a:t>
            </a:r>
            <a:r>
              <a:rPr lang="en-US" sz="1800" dirty="0" err="1">
                <a:solidFill>
                  <a:srgbClr val="151618"/>
                </a:solidFill>
              </a:rPr>
              <a:t>SiPMs</a:t>
            </a:r>
            <a:r>
              <a:rPr lang="en-US" sz="1800" dirty="0">
                <a:solidFill>
                  <a:srgbClr val="151618"/>
                </a:solidFill>
              </a:rPr>
              <a:t> to 800 MHz WFDs (1296 channels in total)</a:t>
            </a:r>
          </a:p>
        </p:txBody>
      </p:sp>
      <p:sp>
        <p:nvSpPr>
          <p:cNvPr id="74" name="Rectangle"/>
          <p:cNvSpPr/>
          <p:nvPr/>
        </p:nvSpPr>
        <p:spPr>
          <a:xfrm>
            <a:off x="6850813" y="748632"/>
            <a:ext cx="1704976" cy="1137698"/>
          </a:xfrm>
          <a:prstGeom prst="rect">
            <a:avLst/>
          </a:prstGeom>
          <a:ln w="101600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75" name="Rectangle"/>
          <p:cNvSpPr/>
          <p:nvPr/>
        </p:nvSpPr>
        <p:spPr>
          <a:xfrm>
            <a:off x="6789319" y="2125579"/>
            <a:ext cx="1886786" cy="1356939"/>
          </a:xfrm>
          <a:prstGeom prst="rect">
            <a:avLst/>
          </a:prstGeom>
          <a:ln w="101600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76" name="Circle"/>
          <p:cNvSpPr/>
          <p:nvPr/>
        </p:nvSpPr>
        <p:spPr>
          <a:xfrm>
            <a:off x="5781702" y="1189789"/>
            <a:ext cx="474719" cy="531029"/>
          </a:xfrm>
          <a:prstGeom prst="ellips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77" name="Circle"/>
          <p:cNvSpPr/>
          <p:nvPr/>
        </p:nvSpPr>
        <p:spPr>
          <a:xfrm>
            <a:off x="1585764" y="2246566"/>
            <a:ext cx="294764" cy="299752"/>
          </a:xfrm>
          <a:prstGeom prst="ellips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78" name="Circle"/>
          <p:cNvSpPr/>
          <p:nvPr/>
        </p:nvSpPr>
        <p:spPr>
          <a:xfrm>
            <a:off x="1938690" y="2118227"/>
            <a:ext cx="294764" cy="299752"/>
          </a:xfrm>
          <a:prstGeom prst="ellips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79" name="Circle"/>
          <p:cNvSpPr/>
          <p:nvPr/>
        </p:nvSpPr>
        <p:spPr>
          <a:xfrm>
            <a:off x="2318353" y="2043364"/>
            <a:ext cx="294764" cy="299752"/>
          </a:xfrm>
          <a:prstGeom prst="ellips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80" name="Circle"/>
          <p:cNvSpPr/>
          <p:nvPr/>
        </p:nvSpPr>
        <p:spPr>
          <a:xfrm>
            <a:off x="2671279" y="2021974"/>
            <a:ext cx="294764" cy="299752"/>
          </a:xfrm>
          <a:prstGeom prst="ellips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81" name="Circle"/>
          <p:cNvSpPr/>
          <p:nvPr/>
        </p:nvSpPr>
        <p:spPr>
          <a:xfrm>
            <a:off x="3045595" y="2035343"/>
            <a:ext cx="294764" cy="299752"/>
          </a:xfrm>
          <a:prstGeom prst="ellips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82" name="Circle"/>
          <p:cNvSpPr/>
          <p:nvPr/>
        </p:nvSpPr>
        <p:spPr>
          <a:xfrm>
            <a:off x="3393174" y="2102184"/>
            <a:ext cx="294764" cy="299752"/>
          </a:xfrm>
          <a:prstGeom prst="ellips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83" name="Circle"/>
          <p:cNvSpPr/>
          <p:nvPr/>
        </p:nvSpPr>
        <p:spPr>
          <a:xfrm>
            <a:off x="3754121" y="2209132"/>
            <a:ext cx="294764" cy="299752"/>
          </a:xfrm>
          <a:prstGeom prst="ellips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84" name="Circle"/>
          <p:cNvSpPr/>
          <p:nvPr/>
        </p:nvSpPr>
        <p:spPr>
          <a:xfrm>
            <a:off x="4074963" y="2382921"/>
            <a:ext cx="294764" cy="299752"/>
          </a:xfrm>
          <a:prstGeom prst="ellips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85" name="Circle"/>
          <p:cNvSpPr/>
          <p:nvPr/>
        </p:nvSpPr>
        <p:spPr>
          <a:xfrm>
            <a:off x="4369065" y="2623555"/>
            <a:ext cx="294764" cy="299752"/>
          </a:xfrm>
          <a:prstGeom prst="ellips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86" name="Circle"/>
          <p:cNvSpPr/>
          <p:nvPr/>
        </p:nvSpPr>
        <p:spPr>
          <a:xfrm>
            <a:off x="4582957" y="2904293"/>
            <a:ext cx="294764" cy="299752"/>
          </a:xfrm>
          <a:prstGeom prst="ellips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88" name="Circle"/>
          <p:cNvSpPr/>
          <p:nvPr/>
        </p:nvSpPr>
        <p:spPr>
          <a:xfrm>
            <a:off x="4641777" y="3270587"/>
            <a:ext cx="294764" cy="299752"/>
          </a:xfrm>
          <a:prstGeom prst="ellips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89" name="Circle"/>
          <p:cNvSpPr/>
          <p:nvPr/>
        </p:nvSpPr>
        <p:spPr>
          <a:xfrm>
            <a:off x="4534831" y="3671639"/>
            <a:ext cx="294764" cy="299752"/>
          </a:xfrm>
          <a:prstGeom prst="ellips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90" name="Circle"/>
          <p:cNvSpPr/>
          <p:nvPr/>
        </p:nvSpPr>
        <p:spPr>
          <a:xfrm>
            <a:off x="4246074" y="3997827"/>
            <a:ext cx="294764" cy="299752"/>
          </a:xfrm>
          <a:prstGeom prst="ellips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91" name="Circle"/>
          <p:cNvSpPr/>
          <p:nvPr/>
        </p:nvSpPr>
        <p:spPr>
          <a:xfrm>
            <a:off x="3871760" y="4238460"/>
            <a:ext cx="294764" cy="299752"/>
          </a:xfrm>
          <a:prstGeom prst="ellips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92" name="Circle"/>
          <p:cNvSpPr/>
          <p:nvPr/>
        </p:nvSpPr>
        <p:spPr>
          <a:xfrm>
            <a:off x="3430600" y="4358777"/>
            <a:ext cx="294764" cy="299752"/>
          </a:xfrm>
          <a:prstGeom prst="ellips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93" name="Circle"/>
          <p:cNvSpPr/>
          <p:nvPr/>
        </p:nvSpPr>
        <p:spPr>
          <a:xfrm>
            <a:off x="2869126" y="4479093"/>
            <a:ext cx="294764" cy="299752"/>
          </a:xfrm>
          <a:prstGeom prst="ellips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94" name="Circle"/>
          <p:cNvSpPr/>
          <p:nvPr/>
        </p:nvSpPr>
        <p:spPr>
          <a:xfrm>
            <a:off x="2334389" y="4425619"/>
            <a:ext cx="294764" cy="299752"/>
          </a:xfrm>
          <a:prstGeom prst="ellips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95" name="Circle"/>
          <p:cNvSpPr/>
          <p:nvPr/>
        </p:nvSpPr>
        <p:spPr>
          <a:xfrm>
            <a:off x="1813021" y="4291935"/>
            <a:ext cx="294764" cy="299752"/>
          </a:xfrm>
          <a:prstGeom prst="ellips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96" name="Circle"/>
          <p:cNvSpPr/>
          <p:nvPr/>
        </p:nvSpPr>
        <p:spPr>
          <a:xfrm>
            <a:off x="1331758" y="4037935"/>
            <a:ext cx="294764" cy="299752"/>
          </a:xfrm>
          <a:prstGeom prst="ellips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97" name="Circle"/>
          <p:cNvSpPr/>
          <p:nvPr/>
        </p:nvSpPr>
        <p:spPr>
          <a:xfrm>
            <a:off x="997547" y="3703724"/>
            <a:ext cx="294764" cy="299752"/>
          </a:xfrm>
          <a:prstGeom prst="ellips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98" name="Circle"/>
          <p:cNvSpPr/>
          <p:nvPr/>
        </p:nvSpPr>
        <p:spPr>
          <a:xfrm>
            <a:off x="890599" y="3342776"/>
            <a:ext cx="294764" cy="299752"/>
          </a:xfrm>
          <a:prstGeom prst="ellips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99" name="Circle"/>
          <p:cNvSpPr/>
          <p:nvPr/>
        </p:nvSpPr>
        <p:spPr>
          <a:xfrm>
            <a:off x="930704" y="2981829"/>
            <a:ext cx="294764" cy="299752"/>
          </a:xfrm>
          <a:prstGeom prst="ellips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00" name="Circle"/>
          <p:cNvSpPr/>
          <p:nvPr/>
        </p:nvSpPr>
        <p:spPr>
          <a:xfrm>
            <a:off x="1037652" y="2647619"/>
            <a:ext cx="294764" cy="299752"/>
          </a:xfrm>
          <a:prstGeom prst="ellips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01" name="Circle"/>
          <p:cNvSpPr/>
          <p:nvPr/>
        </p:nvSpPr>
        <p:spPr>
          <a:xfrm>
            <a:off x="1291652" y="2420356"/>
            <a:ext cx="294764" cy="299752"/>
          </a:xfrm>
          <a:prstGeom prst="ellips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02" name="Line"/>
          <p:cNvSpPr/>
          <p:nvPr/>
        </p:nvSpPr>
        <p:spPr>
          <a:xfrm flipV="1">
            <a:off x="3796906" y="932972"/>
            <a:ext cx="997822" cy="1295795"/>
          </a:xfrm>
          <a:prstGeom prst="lin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03" name="Line"/>
          <p:cNvSpPr/>
          <p:nvPr/>
        </p:nvSpPr>
        <p:spPr>
          <a:xfrm>
            <a:off x="3848741" y="2487928"/>
            <a:ext cx="984863" cy="609023"/>
          </a:xfrm>
          <a:prstGeom prst="lin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04" name="Line"/>
          <p:cNvSpPr/>
          <p:nvPr/>
        </p:nvSpPr>
        <p:spPr>
          <a:xfrm>
            <a:off x="5880157" y="1668481"/>
            <a:ext cx="975008" cy="210423"/>
          </a:xfrm>
          <a:prstGeom prst="lin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05" name="Line"/>
          <p:cNvSpPr/>
          <p:nvPr/>
        </p:nvSpPr>
        <p:spPr>
          <a:xfrm flipV="1">
            <a:off x="5993681" y="725646"/>
            <a:ext cx="835567" cy="460295"/>
          </a:xfrm>
          <a:prstGeom prst="lin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06" name="Line"/>
          <p:cNvSpPr/>
          <p:nvPr/>
        </p:nvSpPr>
        <p:spPr>
          <a:xfrm>
            <a:off x="6207229" y="1308754"/>
            <a:ext cx="583143" cy="803392"/>
          </a:xfrm>
          <a:prstGeom prst="lin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07" name="Line"/>
          <p:cNvSpPr/>
          <p:nvPr/>
        </p:nvSpPr>
        <p:spPr>
          <a:xfrm>
            <a:off x="5854239" y="1616649"/>
            <a:ext cx="884298" cy="1856083"/>
          </a:xfrm>
          <a:prstGeom prst="lin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39B0F1-DA0C-F713-8139-1874F276AC34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20</a:t>
            </a:fld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36988856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Fitting </a:t>
            </a:r>
            <a:r>
              <a:rPr lang="en-US" sz="2400" dirty="0" err="1"/>
              <a:t>ω</a:t>
            </a:r>
            <a:r>
              <a:rPr lang="en-US" sz="2400" baseline="-25000" dirty="0" err="1"/>
              <a:t>a</a:t>
            </a:r>
            <a:r>
              <a:rPr lang="en-US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28600" y="4545716"/>
                <a:ext cx="8696481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/>
                  <a:buChar char="•"/>
                </a:pPr>
                <a:r>
                  <a:rPr lang="en-US" sz="2000" dirty="0"/>
                  <a:t>Beam frequencies show up in the residuals of a simple 5 parameter fit</a:t>
                </a:r>
              </a:p>
              <a:p>
                <a:pPr marL="285750" indent="-285750">
                  <a:buFont typeface="Arial"/>
                  <a:buChar char="•"/>
                </a:pPr>
                <a:endParaRPr lang="en-US" sz="800" dirty="0"/>
              </a:p>
              <a:p>
                <a:pPr marL="285750" indent="-285750">
                  <a:buFont typeface="Arial"/>
                  <a:buChar char="•"/>
                </a:pPr>
                <a:r>
                  <a:rPr lang="en-US" sz="2000" dirty="0"/>
                  <a:t>After accounting for these frequencies in the final fit, the residuals are removed</a:t>
                </a:r>
              </a:p>
              <a:p>
                <a:pPr marL="285750" indent="-285750">
                  <a:buFont typeface="Arial"/>
                  <a:buChar char="•"/>
                </a:pPr>
                <a:endParaRPr lang="en-US" sz="800" dirty="0"/>
              </a:p>
              <a:p>
                <a:pPr marL="285750" indent="-285750">
                  <a:buFont typeface="Arial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𝑁𝐷𝐹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=4007/4097</m:t>
                    </m:r>
                  </m:oMath>
                </a14:m>
                <a:r>
                  <a:rPr lang="en-US" sz="2000" dirty="0"/>
                  <a:t> for highest statistics dataset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4545716"/>
                <a:ext cx="8696481" cy="1569660"/>
              </a:xfrm>
              <a:prstGeom prst="rect">
                <a:avLst/>
              </a:prstGeom>
              <a:blipFill>
                <a:blip r:embed="rId2"/>
                <a:stretch>
                  <a:fillRect l="-730" t="-2419" b="-64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C75DEE86-9523-2CCF-B3DA-2B63602819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84" y="1435888"/>
            <a:ext cx="4338192" cy="2907511"/>
          </a:xfrm>
          <a:prstGeom prst="rect">
            <a:avLst/>
          </a:prstGeom>
        </p:spPr>
      </p:pic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F1C395AE-F94B-87F3-3A40-212878735628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21</a:t>
            </a:fld>
            <a:endParaRPr lang="mr-IN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9CB8C9-5112-1DF5-25FF-101AA17A26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0654" y="1435888"/>
            <a:ext cx="4531826" cy="300548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E16587-ACD3-0C67-1E0A-65454D070C1E}"/>
                  </a:ext>
                </a:extLst>
              </p:cNvPr>
              <p:cNvSpPr txBox="1"/>
              <p:nvPr/>
            </p:nvSpPr>
            <p:spPr>
              <a:xfrm>
                <a:off x="2080052" y="477006"/>
                <a:ext cx="5387548" cy="5312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en-US" dirty="0"/>
                  <a:t>Simplest fit model captures </a:t>
                </a:r>
                <a:r>
                  <a:rPr lang="en-US" b="1" dirty="0"/>
                  <a:t>exponential decay </a:t>
                </a:r>
                <a:r>
                  <a:rPr lang="en-US" dirty="0"/>
                  <a:t>&amp;</a:t>
                </a:r>
                <a:r>
                  <a:rPr lang="en-US" b="1" dirty="0"/>
                  <a:t> g-2 oscillation</a:t>
                </a:r>
              </a:p>
              <a:p>
                <a:pPr marL="0" indent="0">
                  <a:buNone/>
                </a:pPr>
                <a:r>
                  <a:rPr lang="en-US" b="1" dirty="0"/>
                  <a:t>      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𝑵</m:t>
                    </m:r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𝝉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𝑨</m:t>
                        </m:r>
                        <m:func>
                          <m:func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b="1" i="1" smtClean="0">
                                    <a:solidFill>
                                      <a:schemeClr val="accent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solidFill>
                                      <a:schemeClr val="accent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𝝎</m:t>
                                </m:r>
                              </m:e>
                              <m:sub>
                                <m:r>
                                  <a:rPr lang="en-US" b="1" i="1" smtClean="0">
                                    <a:solidFill>
                                      <a:schemeClr val="accent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𝒂</m:t>
                                </m:r>
                              </m:sub>
                            </m:sSub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 −</m:t>
                            </m:r>
                            <m:sSub>
                              <m:sSubPr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𝝓</m:t>
                                </m:r>
                              </m:e>
                              <m:sub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</m:e>
                    </m:d>
                  </m:oMath>
                </a14:m>
                <a:r>
                  <a:rPr lang="en-US" b="1" dirty="0"/>
                  <a:t>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E16587-ACD3-0C67-1E0A-65454D070C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0052" y="477006"/>
                <a:ext cx="5387548" cy="531236"/>
              </a:xfrm>
              <a:prstGeom prst="rect">
                <a:avLst/>
              </a:prstGeom>
              <a:blipFill>
                <a:blip r:embed="rId5"/>
                <a:stretch>
                  <a:fillRect l="-235" t="-2326" b="-69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>
            <a:extLst>
              <a:ext uri="{FF2B5EF4-FFF2-40B4-BE49-F238E27FC236}">
                <a16:creationId xmlns:a16="http://schemas.microsoft.com/office/drawing/2014/main" id="{15453417-E783-BC2C-538C-F6D5E164F112}"/>
              </a:ext>
            </a:extLst>
          </p:cNvPr>
          <p:cNvGrpSpPr/>
          <p:nvPr/>
        </p:nvGrpSpPr>
        <p:grpSpPr>
          <a:xfrm>
            <a:off x="7716608" y="1719943"/>
            <a:ext cx="1198792" cy="523220"/>
            <a:chOff x="7716608" y="1719943"/>
            <a:chExt cx="1198792" cy="523220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1688EAD-A361-A18C-1D21-EBC6A6E39F72}"/>
                </a:ext>
              </a:extLst>
            </p:cNvPr>
            <p:cNvCxnSpPr/>
            <p:nvPr/>
          </p:nvCxnSpPr>
          <p:spPr>
            <a:xfrm>
              <a:off x="7716608" y="1883229"/>
              <a:ext cx="184155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0753E08-BB9A-78C1-F67F-5051FE011045}"/>
                </a:ext>
              </a:extLst>
            </p:cNvPr>
            <p:cNvSpPr txBox="1"/>
            <p:nvPr/>
          </p:nvSpPr>
          <p:spPr>
            <a:xfrm>
              <a:off x="7892143" y="1719943"/>
              <a:ext cx="10232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Simple fit</a:t>
              </a:r>
            </a:p>
            <a:p>
              <a:r>
                <a:rPr lang="en-GB" dirty="0"/>
                <a:t>Full fit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12793F8-315E-378B-7222-2E780B882725}"/>
                </a:ext>
              </a:extLst>
            </p:cNvPr>
            <p:cNvCxnSpPr/>
            <p:nvPr/>
          </p:nvCxnSpPr>
          <p:spPr>
            <a:xfrm>
              <a:off x="7716608" y="2079171"/>
              <a:ext cx="184155" cy="0"/>
            </a:xfrm>
            <a:prstGeom prst="line">
              <a:avLst/>
            </a:prstGeom>
            <a:ln w="254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E4A809B-4FE6-82E4-EC6C-6DD86297CD88}"/>
              </a:ext>
            </a:extLst>
          </p:cNvPr>
          <p:cNvGrpSpPr/>
          <p:nvPr/>
        </p:nvGrpSpPr>
        <p:grpSpPr>
          <a:xfrm>
            <a:off x="4981900" y="1209167"/>
            <a:ext cx="757539" cy="2786097"/>
            <a:chOff x="4947175" y="984783"/>
            <a:chExt cx="757539" cy="3064703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7C843271-BA34-6C24-8001-CAA6604408F2}"/>
                </a:ext>
              </a:extLst>
            </p:cNvPr>
            <p:cNvCxnSpPr>
              <a:cxnSpLocks/>
            </p:cNvCxnSpPr>
            <p:nvPr/>
          </p:nvCxnSpPr>
          <p:spPr>
            <a:xfrm>
              <a:off x="5325944" y="1314843"/>
              <a:ext cx="0" cy="2734643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 Placeholder 1">
                  <a:extLst>
                    <a:ext uri="{FF2B5EF4-FFF2-40B4-BE49-F238E27FC236}">
                      <a16:creationId xmlns:a16="http://schemas.microsoft.com/office/drawing/2014/main" id="{ECB3D31D-7F8F-DC1B-ED5A-F037DF6E8B42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4947175" y="984783"/>
                  <a:ext cx="757539" cy="361981"/>
                </a:xfrm>
                <a:prstGeom prst="rect">
                  <a:avLst/>
                </a:prstGeom>
              </p:spPr>
              <p:txBody>
                <a:bodyPr vert="horz" lIns="0" tIns="0" rIns="0" bIns="0" rtlCol="0">
                  <a:noAutofit/>
                </a:bodyPr>
                <a:lstStyle>
                  <a:lvl1pPr marL="2286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tabLst/>
                    <a:defRPr sz="20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defRPr sz="16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defRPr sz="14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defRPr sz="14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defRPr sz="14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Font typeface="Arial" panose="020B0604020202020204" pitchFamily="34" charset="0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FF7F0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FF7F0F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FF7F0F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  <m:r>
                          <a:rPr lang="en-US" sz="1600" b="0" i="1" smtClean="0">
                            <a:solidFill>
                              <a:srgbClr val="FF7F0F"/>
                            </a:solidFill>
                            <a:latin typeface="Cambria Math" panose="02040503050406030204" pitchFamily="18" charset="0"/>
                          </a:rPr>
                          <m:t>/2</m:t>
                        </m:r>
                        <m:r>
                          <a:rPr lang="en-US" sz="1600" b="0" i="1" smtClean="0">
                            <a:solidFill>
                              <a:srgbClr val="FF7F0F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oMath>
                    </m:oMathPara>
                  </a14:m>
                  <a:endParaRPr lang="en-US" sz="1600" dirty="0">
                    <a:solidFill>
                      <a:srgbClr val="FF7F0F"/>
                    </a:solidFill>
                  </a:endParaRPr>
                </a:p>
              </p:txBody>
            </p:sp>
          </mc:Choice>
          <mc:Fallback xmlns="">
            <p:sp>
              <p:nvSpPr>
                <p:cNvPr id="5" name="Text Placeholder 1">
                  <a:extLst>
                    <a:ext uri="{FF2B5EF4-FFF2-40B4-BE49-F238E27FC236}">
                      <a16:creationId xmlns:a16="http://schemas.microsoft.com/office/drawing/2014/main" id="{ECB3D31D-7F8F-DC1B-ED5A-F037DF6E8B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47175" y="984783"/>
                  <a:ext cx="757539" cy="361981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186473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228600" y="251752"/>
            <a:ext cx="8686800" cy="427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Tracking Detectors</a:t>
            </a:r>
            <a:endParaRPr dirty="0"/>
          </a:p>
        </p:txBody>
      </p:sp>
      <p:grpSp>
        <p:nvGrpSpPr>
          <p:cNvPr id="54" name="Group"/>
          <p:cNvGrpSpPr/>
          <p:nvPr/>
        </p:nvGrpSpPr>
        <p:grpSpPr>
          <a:xfrm>
            <a:off x="15459" y="908168"/>
            <a:ext cx="5919641" cy="4924181"/>
            <a:chOff x="0" y="448259"/>
            <a:chExt cx="12689274" cy="10555420"/>
          </a:xfrm>
        </p:grpSpPr>
        <p:pic>
          <p:nvPicPr>
            <p:cNvPr id="55" name="17-0066-03.hr.jpg" descr="17-0066-03.hr.jp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547016"/>
              <a:ext cx="12689274" cy="104566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6" name="Rounded Rectangle"/>
            <p:cNvSpPr/>
            <p:nvPr/>
          </p:nvSpPr>
          <p:spPr>
            <a:xfrm>
              <a:off x="6888731" y="697690"/>
              <a:ext cx="975101" cy="945103"/>
            </a:xfrm>
            <a:prstGeom prst="roundRect">
              <a:avLst>
                <a:gd name="adj" fmla="val 15000"/>
              </a:avLst>
            </a:prstGeom>
            <a:solidFill>
              <a:srgbClr val="FF93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defRPr sz="3200">
                  <a:solidFill>
                    <a:srgbClr val="FFFFFF"/>
                  </a:solidFill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57" name="Arrow"/>
            <p:cNvSpPr/>
            <p:nvPr/>
          </p:nvSpPr>
          <p:spPr>
            <a:xfrm rot="1737940">
              <a:off x="4956113" y="1645870"/>
              <a:ext cx="3373666" cy="632458"/>
            </a:xfrm>
            <a:prstGeom prst="rightArrow">
              <a:avLst>
                <a:gd name="adj1" fmla="val 32000"/>
                <a:gd name="adj2" fmla="val 77226"/>
              </a:avLst>
            </a:prstGeom>
            <a:solidFill>
              <a:srgbClr val="FF93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defRPr sz="3200">
                  <a:solidFill>
                    <a:srgbClr val="FFFFFF"/>
                  </a:solidFill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58" name="Line"/>
            <p:cNvSpPr/>
            <p:nvPr/>
          </p:nvSpPr>
          <p:spPr>
            <a:xfrm rot="6213521">
              <a:off x="8668339" y="6000496"/>
              <a:ext cx="3826084" cy="10431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89" extrusionOk="0">
                  <a:moveTo>
                    <a:pt x="0" y="11741"/>
                  </a:moveTo>
                  <a:cubicBezTo>
                    <a:pt x="2744" y="2977"/>
                    <a:pt x="7365" y="-1411"/>
                    <a:pt x="11940" y="404"/>
                  </a:cubicBezTo>
                  <a:cubicBezTo>
                    <a:pt x="16495" y="2211"/>
                    <a:pt x="20229" y="9859"/>
                    <a:pt x="21600" y="20189"/>
                  </a:cubicBezTo>
                </a:path>
              </a:pathLst>
            </a:custGeom>
            <a:noFill/>
            <a:ln w="76200" cap="flat" cmpd="sng">
              <a:solidFill>
                <a:srgbClr val="FF93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defRPr sz="3200">
                  <a:solidFill>
                    <a:srgbClr val="FFFFFF"/>
                  </a:solidFill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59" name="μ+"/>
            <p:cNvSpPr txBox="1"/>
            <p:nvPr/>
          </p:nvSpPr>
          <p:spPr>
            <a:xfrm>
              <a:off x="6866826" y="448259"/>
              <a:ext cx="1124654" cy="11619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defRPr sz="8000" b="1">
                  <a:solidFill>
                    <a:srgbClr val="FFFFFF"/>
                  </a:solidFill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2000" dirty="0"/>
                <a:t>μ</a:t>
              </a:r>
              <a:r>
                <a:rPr sz="2000" baseline="31999" dirty="0"/>
                <a:t>+</a:t>
              </a:r>
            </a:p>
          </p:txBody>
        </p:sp>
      </p:grpSp>
      <p:sp>
        <p:nvSpPr>
          <p:cNvPr id="60" name="Line"/>
          <p:cNvSpPr/>
          <p:nvPr/>
        </p:nvSpPr>
        <p:spPr>
          <a:xfrm flipV="1">
            <a:off x="1166284" y="2993289"/>
            <a:ext cx="4587389" cy="894098"/>
          </a:xfrm>
          <a:prstGeom prst="lin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61" name="Circle"/>
          <p:cNvSpPr/>
          <p:nvPr/>
        </p:nvSpPr>
        <p:spPr>
          <a:xfrm>
            <a:off x="841993" y="3353145"/>
            <a:ext cx="538605" cy="538604"/>
          </a:xfrm>
          <a:prstGeom prst="ellipse">
            <a:avLst/>
          </a:prstGeom>
          <a:ln w="57150" cmpd="sng">
            <a:solidFill>
              <a:srgbClr val="EE22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62" name="Line"/>
          <p:cNvSpPr/>
          <p:nvPr/>
        </p:nvSpPr>
        <p:spPr>
          <a:xfrm flipV="1">
            <a:off x="933027" y="971846"/>
            <a:ext cx="4807687" cy="2436095"/>
          </a:xfrm>
          <a:prstGeom prst="lin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64" name="Rectangle 63"/>
          <p:cNvSpPr/>
          <p:nvPr/>
        </p:nvSpPr>
        <p:spPr>
          <a:xfrm>
            <a:off x="6389378" y="3966985"/>
            <a:ext cx="2441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21531">
              <a:lnSpc>
                <a:spcPct val="100000"/>
              </a:lnSpc>
              <a:spcBef>
                <a:spcPts val="4500"/>
              </a:spcBef>
              <a:defRPr sz="3400" b="1">
                <a:solidFill>
                  <a:srgbClr val="EE220C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US" sz="1800" dirty="0"/>
              <a:t>2 Tracking stations</a:t>
            </a:r>
            <a:endParaRPr lang="en-US" sz="1800" dirty="0">
              <a:solidFill>
                <a:srgbClr val="00A89D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972775" y="4260141"/>
            <a:ext cx="3288632" cy="18979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01600" tIns="101600" rIns="101600" bIns="101600" numCol="1" spcCol="38100" rtlCol="0" anchor="ctr">
            <a:spAutoFit/>
          </a:bodyPr>
          <a:lstStyle/>
          <a:p>
            <a:r>
              <a:rPr lang="en-US" sz="1800" dirty="0">
                <a:solidFill>
                  <a:srgbClr val="151618"/>
                </a:solidFill>
              </a:rPr>
              <a:t>Each contain 8 modules</a:t>
            </a:r>
          </a:p>
          <a:p>
            <a:endParaRPr lang="en-US" sz="1000" dirty="0">
              <a:solidFill>
                <a:srgbClr val="151618"/>
              </a:solidFill>
            </a:endParaRPr>
          </a:p>
          <a:p>
            <a:r>
              <a:rPr lang="en-US" sz="1800" dirty="0">
                <a:solidFill>
                  <a:srgbClr val="151618"/>
                </a:solidFill>
              </a:rPr>
              <a:t>128 gas filled straws in each module</a:t>
            </a:r>
          </a:p>
          <a:p>
            <a:endParaRPr lang="en-US" sz="1000" dirty="0">
              <a:solidFill>
                <a:srgbClr val="151618"/>
              </a:solidFill>
            </a:endParaRPr>
          </a:p>
          <a:p>
            <a:r>
              <a:rPr lang="en-US" sz="1800" dirty="0" err="1">
                <a:solidFill>
                  <a:srgbClr val="151618"/>
                </a:solidFill>
              </a:rPr>
              <a:t>Traceback</a:t>
            </a:r>
            <a:r>
              <a:rPr lang="en-US" sz="1800" dirty="0">
                <a:solidFill>
                  <a:srgbClr val="151618"/>
                </a:solidFill>
              </a:rPr>
              <a:t> positrons to their decay point</a:t>
            </a:r>
          </a:p>
        </p:txBody>
      </p:sp>
      <p:pic>
        <p:nvPicPr>
          <p:cNvPr id="66" name="Picture 65" descr="Module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0585" y="3011150"/>
            <a:ext cx="2051834" cy="931889"/>
          </a:xfrm>
          <a:prstGeom prst="rect">
            <a:avLst/>
          </a:prstGeom>
          <a:scene3d>
            <a:camera prst="orthographicFront">
              <a:rot lat="0" lon="0" rev="21378000"/>
            </a:camera>
            <a:lightRig rig="threePt" dir="t"/>
          </a:scene3d>
        </p:spPr>
      </p:pic>
      <p:sp>
        <p:nvSpPr>
          <p:cNvPr id="67" name="Circle"/>
          <p:cNvSpPr/>
          <p:nvPr/>
        </p:nvSpPr>
        <p:spPr>
          <a:xfrm>
            <a:off x="1531634" y="2030186"/>
            <a:ext cx="538605" cy="538604"/>
          </a:xfrm>
          <a:prstGeom prst="ellipse">
            <a:avLst/>
          </a:prstGeom>
          <a:ln w="57150" cmpd="sng">
            <a:solidFill>
              <a:srgbClr val="EE22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68" name="Line"/>
          <p:cNvSpPr/>
          <p:nvPr/>
        </p:nvSpPr>
        <p:spPr>
          <a:xfrm>
            <a:off x="1710552" y="2565676"/>
            <a:ext cx="3991287" cy="388739"/>
          </a:xfrm>
          <a:prstGeom prst="lin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69" name="Line"/>
          <p:cNvSpPr/>
          <p:nvPr/>
        </p:nvSpPr>
        <p:spPr>
          <a:xfrm flipV="1">
            <a:off x="1801264" y="971847"/>
            <a:ext cx="3965368" cy="1062552"/>
          </a:xfrm>
          <a:prstGeom prst="line">
            <a:avLst/>
          </a:prstGeom>
          <a:ln w="57150" cmpd="sng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55441" y="1002035"/>
            <a:ext cx="3163153" cy="1977331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63" name="Rectangle"/>
          <p:cNvSpPr/>
          <p:nvPr/>
        </p:nvSpPr>
        <p:spPr>
          <a:xfrm>
            <a:off x="5735869" y="974895"/>
            <a:ext cx="3173312" cy="1991324"/>
          </a:xfrm>
          <a:prstGeom prst="rect">
            <a:avLst/>
          </a:prstGeom>
          <a:ln w="101600">
            <a:solidFill>
              <a:srgbClr val="FF0D0C"/>
            </a:solidFill>
            <a:miter lim="400000"/>
          </a:ln>
        </p:spPr>
        <p:txBody>
          <a:bodyPr lIns="0" tIns="0" rIns="0" bIns="0" anchor="ctr"/>
          <a:lstStyle/>
          <a:p>
            <a:pPr algn="ctr" defTabSz="825500">
              <a:lnSpc>
                <a:spcPct val="100000"/>
              </a:lnSpc>
              <a:defRPr sz="3200">
                <a:solidFill>
                  <a:srgbClr val="FFFFFF"/>
                </a:solidFill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82709C4-ED00-89E6-BE28-80E42FAE256A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22</a:t>
            </a:fld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13286004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Measurements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0494" y="5021437"/>
            <a:ext cx="84009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/>
              <a:t>Use the tracking detectors to measure the decay positrons to infer the decay position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Muons oscillate radially and vertically at different frequencies, according to the quadrupole strength, and RF conditions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2D6190AA-E5BF-F807-684C-FEE10D909661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23</a:t>
            </a:fld>
            <a:endParaRPr lang="mr-IN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3FBF34-A0AF-86B9-FF17-92889A8506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424" y="887823"/>
            <a:ext cx="3231527" cy="40209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69CBB8D-D363-2CD8-BA7C-CE38FC44A4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8735" y="919182"/>
            <a:ext cx="3181123" cy="395827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A71175D-6457-10A5-2420-AAF126EA2501}"/>
              </a:ext>
            </a:extLst>
          </p:cNvPr>
          <p:cNvSpPr txBox="1"/>
          <p:nvPr/>
        </p:nvSpPr>
        <p:spPr>
          <a:xfrm>
            <a:off x="1099458" y="3275111"/>
            <a:ext cx="75111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No RF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4A687F-AB1F-2E1C-F9AF-16F8FBEDB8BC}"/>
              </a:ext>
            </a:extLst>
          </p:cNvPr>
          <p:cNvSpPr txBox="1"/>
          <p:nvPr/>
        </p:nvSpPr>
        <p:spPr>
          <a:xfrm>
            <a:off x="5312230" y="3279069"/>
            <a:ext cx="7620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RF on</a:t>
            </a:r>
          </a:p>
        </p:txBody>
      </p:sp>
    </p:spTree>
    <p:extLst>
      <p:ext uri="{BB962C8B-B14F-4D97-AF65-F5344CB8AC3E}">
        <p14:creationId xmlns:p14="http://schemas.microsoft.com/office/powerpoint/2010/main" val="4940674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C7C7435-9611-D593-1086-6ECA8A0101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546" y="2846360"/>
            <a:ext cx="7772400" cy="9935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CA4C495-A420-C490-EDA5-ECD302F7E5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18395"/>
            <a:ext cx="3553437" cy="2381559"/>
          </a:xfrm>
          <a:prstGeom prst="rect">
            <a:avLst/>
          </a:prstGeom>
          <a:ln w="25400">
            <a:solidFill>
              <a:srgbClr val="0000FF"/>
            </a:solidFill>
          </a:ln>
        </p:spPr>
      </p:pic>
      <p:sp>
        <p:nvSpPr>
          <p:cNvPr id="469" name="Google Shape;469;p31"/>
          <p:cNvSpPr txBox="1">
            <a:spLocks noGrp="1"/>
          </p:cNvSpPr>
          <p:nvPr>
            <p:ph type="title"/>
          </p:nvPr>
        </p:nvSpPr>
        <p:spPr>
          <a:xfrm>
            <a:off x="228600" y="251752"/>
            <a:ext cx="8686800" cy="427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Field measurement</a:t>
            </a:r>
            <a:endParaRPr/>
          </a:p>
        </p:txBody>
      </p:sp>
      <p:cxnSp>
        <p:nvCxnSpPr>
          <p:cNvPr id="474" name="Google Shape;474;p31"/>
          <p:cNvCxnSpPr>
            <a:cxnSpLocks/>
          </p:cNvCxnSpPr>
          <p:nvPr/>
        </p:nvCxnSpPr>
        <p:spPr>
          <a:xfrm>
            <a:off x="5181603" y="3712526"/>
            <a:ext cx="550016" cy="401105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75" name="Google Shape;475;p31"/>
          <p:cNvCxnSpPr>
            <a:cxnSpLocks/>
          </p:cNvCxnSpPr>
          <p:nvPr/>
        </p:nvCxnSpPr>
        <p:spPr>
          <a:xfrm flipV="1">
            <a:off x="3135086" y="1937657"/>
            <a:ext cx="1360714" cy="77812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76" name="Google Shape;476;p31"/>
          <p:cNvSpPr/>
          <p:nvPr/>
        </p:nvSpPr>
        <p:spPr>
          <a:xfrm>
            <a:off x="3483429" y="3236860"/>
            <a:ext cx="1012371" cy="569402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77" name="Google Shape;477;p31"/>
          <p:cNvCxnSpPr>
            <a:cxnSpLocks/>
          </p:cNvCxnSpPr>
          <p:nvPr/>
        </p:nvCxnSpPr>
        <p:spPr>
          <a:xfrm flipH="1">
            <a:off x="1915886" y="3986281"/>
            <a:ext cx="1219200" cy="1038271"/>
          </a:xfrm>
          <a:prstGeom prst="straightConnector1">
            <a:avLst/>
          </a:prstGeom>
          <a:noFill/>
          <a:ln w="38100" cap="flat" cmpd="sng">
            <a:solidFill>
              <a:srgbClr val="38761D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78" name="Google Shape;478;p31"/>
          <p:cNvSpPr txBox="1"/>
          <p:nvPr/>
        </p:nvSpPr>
        <p:spPr>
          <a:xfrm>
            <a:off x="801306" y="5024552"/>
            <a:ext cx="34218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rgbClr val="38761D"/>
                </a:solidFill>
              </a:rPr>
              <a:t>Measuring the magnetic field</a:t>
            </a:r>
            <a:endParaRPr sz="2000" dirty="0">
              <a:solidFill>
                <a:srgbClr val="38761D"/>
              </a:solidFill>
            </a:endParaRPr>
          </a:p>
        </p:txBody>
      </p:sp>
      <p:grpSp>
        <p:nvGrpSpPr>
          <p:cNvPr id="10" name="Group 13">
            <a:extLst>
              <a:ext uri="{FF2B5EF4-FFF2-40B4-BE49-F238E27FC236}">
                <a16:creationId xmlns:a16="http://schemas.microsoft.com/office/drawing/2014/main" id="{321685FB-169A-FA0E-C95D-F179186407F6}"/>
              </a:ext>
            </a:extLst>
          </p:cNvPr>
          <p:cNvGrpSpPr/>
          <p:nvPr/>
        </p:nvGrpSpPr>
        <p:grpSpPr>
          <a:xfrm>
            <a:off x="5873071" y="3869424"/>
            <a:ext cx="2710085" cy="2310256"/>
            <a:chOff x="5512976" y="393609"/>
            <a:chExt cx="2207589" cy="1974295"/>
          </a:xfrm>
        </p:grpSpPr>
        <p:pic>
          <p:nvPicPr>
            <p:cNvPr id="11" name="Picture 14">
              <a:extLst>
                <a:ext uri="{FF2B5EF4-FFF2-40B4-BE49-F238E27FC236}">
                  <a16:creationId xmlns:a16="http://schemas.microsoft.com/office/drawing/2014/main" id="{EBD9D4B0-71EB-4E54-4463-B2DD64F0D9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12976" y="660006"/>
              <a:ext cx="2207589" cy="1707898"/>
            </a:xfrm>
            <a:prstGeom prst="rect">
              <a:avLst/>
            </a:prstGeom>
            <a:ln w="38100">
              <a:noFill/>
            </a:ln>
          </p:spPr>
        </p:pic>
        <p:sp>
          <p:nvSpPr>
            <p:cNvPr id="13" name="TextBox 15">
              <a:extLst>
                <a:ext uri="{FF2B5EF4-FFF2-40B4-BE49-F238E27FC236}">
                  <a16:creationId xmlns:a16="http://schemas.microsoft.com/office/drawing/2014/main" id="{73F84C82-376F-100D-653E-033DEDF8C4B6}"/>
                </a:ext>
              </a:extLst>
            </p:cNvPr>
            <p:cNvSpPr txBox="1"/>
            <p:nvPr/>
          </p:nvSpPr>
          <p:spPr>
            <a:xfrm>
              <a:off x="5584015" y="393609"/>
              <a:ext cx="2091248" cy="2630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Muon beam profile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240BB29C-5329-C338-E00C-91D25DB03575}"/>
              </a:ext>
            </a:extLst>
          </p:cNvPr>
          <p:cNvSpPr/>
          <p:nvPr/>
        </p:nvSpPr>
        <p:spPr>
          <a:xfrm>
            <a:off x="5873071" y="3837247"/>
            <a:ext cx="2710085" cy="2375091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62E9A013-2C37-2A1E-7A0D-F682492E2AC2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24</a:t>
            </a:fld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586632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p34"/>
          <p:cNvSpPr txBox="1">
            <a:spLocks noGrp="1"/>
          </p:cNvSpPr>
          <p:nvPr>
            <p:ph type="title"/>
          </p:nvPr>
        </p:nvSpPr>
        <p:spPr>
          <a:xfrm>
            <a:off x="228600" y="251752"/>
            <a:ext cx="8686800" cy="427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Measuring the field: the NMR Trolley</a:t>
            </a:r>
            <a:endParaRPr/>
          </a:p>
        </p:txBody>
      </p:sp>
      <p:sp>
        <p:nvSpPr>
          <p:cNvPr id="509" name="Google Shape;509;p34"/>
          <p:cNvSpPr txBox="1"/>
          <p:nvPr/>
        </p:nvSpPr>
        <p:spPr>
          <a:xfrm>
            <a:off x="0" y="742500"/>
            <a:ext cx="91440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sz="1800" dirty="0"/>
              <a:t>An in-vacuum trolley with 17 NMR probes drives around the ring every ~3-7 days, mapping out the field components</a:t>
            </a:r>
            <a:endParaRPr sz="1800" dirty="0"/>
          </a:p>
        </p:txBody>
      </p:sp>
      <p:grpSp>
        <p:nvGrpSpPr>
          <p:cNvPr id="513" name="Google Shape;513;p34"/>
          <p:cNvGrpSpPr/>
          <p:nvPr/>
        </p:nvGrpSpPr>
        <p:grpSpPr>
          <a:xfrm>
            <a:off x="0" y="1544350"/>
            <a:ext cx="2989275" cy="4111575"/>
            <a:chOff x="1135650" y="2117600"/>
            <a:chExt cx="2989275" cy="4111575"/>
          </a:xfrm>
        </p:grpSpPr>
        <p:pic>
          <p:nvPicPr>
            <p:cNvPr id="514" name="Google Shape;514;p34"/>
            <p:cNvPicPr preferRelativeResize="0"/>
            <p:nvPr/>
          </p:nvPicPr>
          <p:blipFill rotWithShape="1">
            <a:blip r:embed="rId3">
              <a:alphaModFix/>
            </a:blip>
            <a:srcRect l="2912"/>
            <a:stretch/>
          </p:blipFill>
          <p:spPr>
            <a:xfrm>
              <a:off x="1135650" y="2270550"/>
              <a:ext cx="2989275" cy="39586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15" name="Google Shape;515;p34"/>
            <p:cNvSpPr txBox="1"/>
            <p:nvPr/>
          </p:nvSpPr>
          <p:spPr>
            <a:xfrm>
              <a:off x="2340700" y="2117600"/>
              <a:ext cx="13425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>
                  <a:solidFill>
                    <a:srgbClr val="FF9900"/>
                  </a:solidFill>
                </a:rPr>
                <a:t>Fixed probes </a:t>
              </a:r>
              <a:endParaRPr sz="1000">
                <a:solidFill>
                  <a:srgbClr val="FF9900"/>
                </a:solidFill>
              </a:endParaRPr>
            </a:p>
          </p:txBody>
        </p:sp>
        <p:sp>
          <p:nvSpPr>
            <p:cNvPr id="516" name="Google Shape;516;p34"/>
            <p:cNvSpPr/>
            <p:nvPr/>
          </p:nvSpPr>
          <p:spPr>
            <a:xfrm>
              <a:off x="1754075" y="2418825"/>
              <a:ext cx="2140800" cy="427800"/>
            </a:xfrm>
            <a:prstGeom prst="flowChartAlternateProcess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34"/>
            <p:cNvSpPr/>
            <p:nvPr/>
          </p:nvSpPr>
          <p:spPr>
            <a:xfrm>
              <a:off x="1754075" y="5858825"/>
              <a:ext cx="2140800" cy="338700"/>
            </a:xfrm>
            <a:prstGeom prst="flowChartAlternateProcess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34"/>
            <p:cNvSpPr txBox="1"/>
            <p:nvPr/>
          </p:nvSpPr>
          <p:spPr>
            <a:xfrm>
              <a:off x="1830275" y="3013800"/>
              <a:ext cx="17820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>
                  <a:solidFill>
                    <a:schemeClr val="accent5"/>
                  </a:solidFill>
                </a:rPr>
                <a:t>Trolley probes</a:t>
              </a:r>
              <a:endParaRPr sz="1000">
                <a:solidFill>
                  <a:schemeClr val="accent5"/>
                </a:solidFill>
              </a:endParaRPr>
            </a:p>
          </p:txBody>
        </p:sp>
        <p:sp>
          <p:nvSpPr>
            <p:cNvPr id="519" name="Google Shape;519;p34"/>
            <p:cNvSpPr/>
            <p:nvPr/>
          </p:nvSpPr>
          <p:spPr>
            <a:xfrm>
              <a:off x="1754075" y="3316825"/>
              <a:ext cx="2140800" cy="2071800"/>
            </a:xfrm>
            <a:prstGeom prst="flowChartAlternateProcess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34"/>
            <p:cNvSpPr txBox="1"/>
            <p:nvPr/>
          </p:nvSpPr>
          <p:spPr>
            <a:xfrm>
              <a:off x="2050025" y="5550850"/>
              <a:ext cx="13425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>
                  <a:solidFill>
                    <a:srgbClr val="FF9900"/>
                  </a:solidFill>
                </a:rPr>
                <a:t>Fixed probes </a:t>
              </a:r>
              <a:endParaRPr sz="1000">
                <a:solidFill>
                  <a:srgbClr val="FF9900"/>
                </a:solidFill>
              </a:endParaRPr>
            </a:p>
          </p:txBody>
        </p:sp>
      </p:grpSp>
      <p:pic>
        <p:nvPicPr>
          <p:cNvPr id="521" name="Google Shape;521;p34"/>
          <p:cNvPicPr preferRelativeResize="0"/>
          <p:nvPr/>
        </p:nvPicPr>
        <p:blipFill rotWithShape="1">
          <a:blip r:embed="rId4">
            <a:alphaModFix/>
          </a:blip>
          <a:srcRect l="5015" b="3595"/>
          <a:stretch/>
        </p:blipFill>
        <p:spPr>
          <a:xfrm>
            <a:off x="3057213" y="2580125"/>
            <a:ext cx="3075825" cy="2040014"/>
          </a:xfrm>
          <a:prstGeom prst="rect">
            <a:avLst/>
          </a:prstGeom>
          <a:noFill/>
          <a:ln>
            <a:noFill/>
          </a:ln>
        </p:spPr>
      </p:pic>
      <p:sp>
        <p:nvSpPr>
          <p:cNvPr id="522" name="Google Shape;522;p34"/>
          <p:cNvSpPr txBox="1"/>
          <p:nvPr/>
        </p:nvSpPr>
        <p:spPr>
          <a:xfrm>
            <a:off x="3390726" y="4695550"/>
            <a:ext cx="2695200" cy="7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Field measured by extracting frequency from a Free Induction Decay (FID) spectrum</a:t>
            </a:r>
            <a:endParaRPr sz="1300"/>
          </a:p>
        </p:txBody>
      </p:sp>
      <p:sp>
        <p:nvSpPr>
          <p:cNvPr id="523" name="Google Shape;523;p34"/>
          <p:cNvSpPr txBox="1"/>
          <p:nvPr/>
        </p:nvSpPr>
        <p:spPr>
          <a:xfrm>
            <a:off x="6411176" y="4712650"/>
            <a:ext cx="2695200" cy="7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At ~8000 azimuthal locations, obtain a field contour plot from the 17 probes</a:t>
            </a:r>
            <a:endParaRPr sz="1300"/>
          </a:p>
        </p:txBody>
      </p:sp>
      <p:sp>
        <p:nvSpPr>
          <p:cNvPr id="524" name="Google Shape;524;p34"/>
          <p:cNvSpPr/>
          <p:nvPr/>
        </p:nvSpPr>
        <p:spPr>
          <a:xfrm>
            <a:off x="2928852" y="4874200"/>
            <a:ext cx="539700" cy="427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5" name="Google Shape;525;p34"/>
          <p:cNvSpPr/>
          <p:nvPr/>
        </p:nvSpPr>
        <p:spPr>
          <a:xfrm>
            <a:off x="5999625" y="4847125"/>
            <a:ext cx="461100" cy="427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26" name="Google Shape;526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17875" y="1420725"/>
            <a:ext cx="1754503" cy="9715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F38BF4-95B8-D871-5FD6-E1883BC725EF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25</a:t>
            </a:fld>
            <a:endParaRPr lang="mr-I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B0E26F-2424-00C1-B369-15D35FDC35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1461" y="2103675"/>
            <a:ext cx="2865541" cy="2366454"/>
          </a:xfrm>
          <a:prstGeom prst="rect">
            <a:avLst/>
          </a:prstGeom>
        </p:spPr>
      </p:pic>
      <p:sp>
        <p:nvSpPr>
          <p:cNvPr id="5" name="Google Shape;509;p34">
            <a:extLst>
              <a:ext uri="{FF2B5EF4-FFF2-40B4-BE49-F238E27FC236}">
                <a16:creationId xmlns:a16="http://schemas.microsoft.com/office/drawing/2014/main" id="{A82E8950-8122-C495-C3C0-B140B414F3DF}"/>
              </a:ext>
            </a:extLst>
          </p:cNvPr>
          <p:cNvSpPr txBox="1"/>
          <p:nvPr/>
        </p:nvSpPr>
        <p:spPr>
          <a:xfrm>
            <a:off x="166326" y="5632225"/>
            <a:ext cx="9144000" cy="738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sz="1800" dirty="0"/>
              <a:t>Use fixed probe to tie together field from bookended trolley run to interpolate field during muons fills</a:t>
            </a:r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val="8964918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38"/>
          <p:cNvSpPr txBox="1">
            <a:spLocks noGrp="1"/>
          </p:cNvSpPr>
          <p:nvPr>
            <p:ph type="title"/>
          </p:nvPr>
        </p:nvSpPr>
        <p:spPr>
          <a:xfrm>
            <a:off x="228600" y="251752"/>
            <a:ext cx="8686800" cy="427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muon-weighted field </a:t>
            </a:r>
            <a:endParaRPr/>
          </a:p>
        </p:txBody>
      </p:sp>
      <p:sp>
        <p:nvSpPr>
          <p:cNvPr id="577" name="Google Shape;577;p38"/>
          <p:cNvSpPr txBox="1"/>
          <p:nvPr/>
        </p:nvSpPr>
        <p:spPr>
          <a:xfrm>
            <a:off x="0" y="742500"/>
            <a:ext cx="90747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sz="1800"/>
              <a:t>To obtain the field experience by the muons, the magnetic field distribution as a function of time must be weighted by: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GB" sz="1800"/>
              <a:t>The number of muons as a function of time, N(t)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GB" sz="1800"/>
              <a:t>The beam distribution as a function of time</a:t>
            </a:r>
            <a:endParaRPr sz="1800"/>
          </a:p>
        </p:txBody>
      </p:sp>
      <p:grpSp>
        <p:nvGrpSpPr>
          <p:cNvPr id="579" name="Google Shape;579;p38"/>
          <p:cNvGrpSpPr/>
          <p:nvPr/>
        </p:nvGrpSpPr>
        <p:grpSpPr>
          <a:xfrm>
            <a:off x="4775325" y="2098450"/>
            <a:ext cx="3782901" cy="3664625"/>
            <a:chOff x="5101575" y="1909525"/>
            <a:chExt cx="3782901" cy="3664625"/>
          </a:xfrm>
        </p:grpSpPr>
        <p:pic>
          <p:nvPicPr>
            <p:cNvPr id="580" name="Google Shape;580;p3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5101575" y="1909525"/>
              <a:ext cx="3701926" cy="36646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81" name="Google Shape;581;p38"/>
            <p:cNvSpPr txBox="1"/>
            <p:nvPr/>
          </p:nvSpPr>
          <p:spPr>
            <a:xfrm>
              <a:off x="6005701" y="2098450"/>
              <a:ext cx="26952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300">
                  <a:solidFill>
                    <a:schemeClr val="accent2"/>
                  </a:solidFill>
                </a:rPr>
                <a:t>Number of e</a:t>
              </a:r>
              <a:r>
                <a:rPr lang="en-GB" sz="1300" baseline="30000">
                  <a:solidFill>
                    <a:schemeClr val="accent2"/>
                  </a:solidFill>
                </a:rPr>
                <a:t>+</a:t>
              </a:r>
              <a:r>
                <a:rPr lang="en-GB" sz="1300">
                  <a:solidFill>
                    <a:schemeClr val="accent2"/>
                  </a:solidFill>
                </a:rPr>
                <a:t> vs time N(t)</a:t>
              </a:r>
              <a:endParaRPr sz="1300">
                <a:solidFill>
                  <a:schemeClr val="accent2"/>
                </a:solidFill>
              </a:endParaRPr>
            </a:p>
          </p:txBody>
        </p:sp>
        <p:sp>
          <p:nvSpPr>
            <p:cNvPr id="582" name="Google Shape;582;p38"/>
            <p:cNvSpPr txBox="1"/>
            <p:nvPr/>
          </p:nvSpPr>
          <p:spPr>
            <a:xfrm>
              <a:off x="6189276" y="3729350"/>
              <a:ext cx="26952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300">
                  <a:solidFill>
                    <a:schemeClr val="accent2"/>
                  </a:solidFill>
                </a:rPr>
                <a:t>Dipole field vs time m1(t)</a:t>
              </a:r>
              <a:endParaRPr sz="1300">
                <a:solidFill>
                  <a:schemeClr val="accent2"/>
                </a:solidFill>
              </a:endParaRPr>
            </a:p>
          </p:txBody>
        </p:sp>
      </p:grpSp>
      <p:sp>
        <p:nvSpPr>
          <p:cNvPr id="583" name="Google Shape;583;p38"/>
          <p:cNvSpPr txBox="1"/>
          <p:nvPr/>
        </p:nvSpPr>
        <p:spPr>
          <a:xfrm>
            <a:off x="490175" y="5519725"/>
            <a:ext cx="3462000" cy="7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chemeClr val="dk2"/>
                </a:solidFill>
              </a:rPr>
              <a:t>The field is weighted by the 2D beam distribution. An average beam distribution for every 3 hours is used.</a:t>
            </a:r>
            <a:endParaRPr sz="1300">
              <a:solidFill>
                <a:schemeClr val="dk2"/>
              </a:solidFill>
            </a:endParaRPr>
          </a:p>
        </p:txBody>
      </p:sp>
      <p:sp>
        <p:nvSpPr>
          <p:cNvPr id="584" name="Google Shape;584;p38"/>
          <p:cNvSpPr txBox="1"/>
          <p:nvPr/>
        </p:nvSpPr>
        <p:spPr>
          <a:xfrm>
            <a:off x="5096225" y="5609650"/>
            <a:ext cx="34620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chemeClr val="dk2"/>
                </a:solidFill>
              </a:rPr>
              <a:t>Measured field (every 1.7 s) is weighted by the number of detected e</a:t>
            </a:r>
            <a:r>
              <a:rPr lang="en-GB" sz="1300" baseline="30000">
                <a:solidFill>
                  <a:schemeClr val="dk2"/>
                </a:solidFill>
              </a:rPr>
              <a:t>+ </a:t>
            </a:r>
            <a:endParaRPr sz="1300" baseline="30000">
              <a:solidFill>
                <a:schemeClr val="dk2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BDC7C2-E737-59D1-2DBC-7BCC34E653E3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26</a:t>
            </a:fld>
            <a:endParaRPr lang="mr-IN" dirty="0"/>
          </a:p>
        </p:txBody>
      </p:sp>
      <p:pic>
        <p:nvPicPr>
          <p:cNvPr id="4" name="Picture 3" descr="A circular object with a gradient and a yellow center&#10;&#10;Description automatically generated with medium confidence">
            <a:extLst>
              <a:ext uri="{FF2B5EF4-FFF2-40B4-BE49-F238E27FC236}">
                <a16:creationId xmlns:a16="http://schemas.microsoft.com/office/drawing/2014/main" id="{37A8F8CF-EE32-DD66-F69F-C02FABAFF4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1949479"/>
            <a:ext cx="4726186" cy="3570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8842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431EDDA-48D8-159B-140A-7E6ACFDDD4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988" y="679552"/>
            <a:ext cx="2936725" cy="1968231"/>
          </a:xfrm>
          <a:prstGeom prst="rect">
            <a:avLst/>
          </a:prstGeom>
          <a:ln w="25400">
            <a:solidFill>
              <a:srgbClr val="0000FF"/>
            </a:solidFill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F2831CA-5A03-F76B-ECAA-5A83737A64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546" y="2846360"/>
            <a:ext cx="7772400" cy="993515"/>
          </a:xfrm>
          <a:prstGeom prst="rect">
            <a:avLst/>
          </a:prstGeom>
        </p:spPr>
      </p:pic>
      <p:sp>
        <p:nvSpPr>
          <p:cNvPr id="469" name="Google Shape;469;p31"/>
          <p:cNvSpPr txBox="1">
            <a:spLocks noGrp="1"/>
          </p:cNvSpPr>
          <p:nvPr>
            <p:ph type="title"/>
          </p:nvPr>
        </p:nvSpPr>
        <p:spPr>
          <a:xfrm>
            <a:off x="228600" y="251752"/>
            <a:ext cx="8686800" cy="427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Corrections</a:t>
            </a:r>
            <a:endParaRPr dirty="0"/>
          </a:p>
        </p:txBody>
      </p:sp>
      <p:cxnSp>
        <p:nvCxnSpPr>
          <p:cNvPr id="474" name="Google Shape;474;p31"/>
          <p:cNvCxnSpPr>
            <a:cxnSpLocks/>
          </p:cNvCxnSpPr>
          <p:nvPr/>
        </p:nvCxnSpPr>
        <p:spPr>
          <a:xfrm>
            <a:off x="5232604" y="3743925"/>
            <a:ext cx="569858" cy="359923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75" name="Google Shape;475;p31"/>
          <p:cNvCxnSpPr>
            <a:cxnSpLocks/>
          </p:cNvCxnSpPr>
          <p:nvPr/>
        </p:nvCxnSpPr>
        <p:spPr>
          <a:xfrm flipH="1" flipV="1">
            <a:off x="2395959" y="2715777"/>
            <a:ext cx="520861" cy="219566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77" name="Google Shape;477;p31"/>
          <p:cNvCxnSpPr>
            <a:cxnSpLocks/>
          </p:cNvCxnSpPr>
          <p:nvPr/>
        </p:nvCxnSpPr>
        <p:spPr>
          <a:xfrm flipH="1">
            <a:off x="3321516" y="3772628"/>
            <a:ext cx="302978" cy="331220"/>
          </a:xfrm>
          <a:prstGeom prst="straightConnector1">
            <a:avLst/>
          </a:prstGeom>
          <a:noFill/>
          <a:ln w="38100" cap="flat" cmpd="sng">
            <a:solidFill>
              <a:srgbClr val="38761D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" name="Google Shape;476;p31">
            <a:extLst>
              <a:ext uri="{FF2B5EF4-FFF2-40B4-BE49-F238E27FC236}">
                <a16:creationId xmlns:a16="http://schemas.microsoft.com/office/drawing/2014/main" id="{885B666F-4EAE-775A-DF08-DE1314952530}"/>
              </a:ext>
            </a:extLst>
          </p:cNvPr>
          <p:cNvSpPr/>
          <p:nvPr/>
        </p:nvSpPr>
        <p:spPr>
          <a:xfrm>
            <a:off x="3984172" y="2812381"/>
            <a:ext cx="4141266" cy="407975"/>
          </a:xfrm>
          <a:prstGeom prst="rect">
            <a:avLst/>
          </a:prstGeom>
          <a:noFill/>
          <a:ln w="38100" cap="flat" cmpd="sng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476;p31">
            <a:extLst>
              <a:ext uri="{FF2B5EF4-FFF2-40B4-BE49-F238E27FC236}">
                <a16:creationId xmlns:a16="http://schemas.microsoft.com/office/drawing/2014/main" id="{9C009CE9-AF8C-146F-B718-E9B4D138F710}"/>
              </a:ext>
            </a:extLst>
          </p:cNvPr>
          <p:cNvSpPr/>
          <p:nvPr/>
        </p:nvSpPr>
        <p:spPr>
          <a:xfrm>
            <a:off x="6112576" y="3324321"/>
            <a:ext cx="1477818" cy="407975"/>
          </a:xfrm>
          <a:prstGeom prst="rect">
            <a:avLst/>
          </a:prstGeom>
          <a:noFill/>
          <a:ln w="38100" cap="flat" cmpd="sng">
            <a:solidFill>
              <a:srgbClr val="F6AA6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" name="Google Shape;475;p31">
            <a:extLst>
              <a:ext uri="{FF2B5EF4-FFF2-40B4-BE49-F238E27FC236}">
                <a16:creationId xmlns:a16="http://schemas.microsoft.com/office/drawing/2014/main" id="{BCF9655E-CDAD-54E2-6460-9DE2F64A6C88}"/>
              </a:ext>
            </a:extLst>
          </p:cNvPr>
          <p:cNvCxnSpPr>
            <a:cxnSpLocks/>
          </p:cNvCxnSpPr>
          <p:nvPr/>
        </p:nvCxnSpPr>
        <p:spPr>
          <a:xfrm flipV="1">
            <a:off x="5832286" y="2245528"/>
            <a:ext cx="445037" cy="470249"/>
          </a:xfrm>
          <a:prstGeom prst="straightConnector1">
            <a:avLst/>
          </a:prstGeom>
          <a:noFill/>
          <a:ln w="38100" cap="flat" cmpd="sng">
            <a:solidFill>
              <a:srgbClr val="F6AA6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" name="Google Shape;478;p31">
            <a:extLst>
              <a:ext uri="{FF2B5EF4-FFF2-40B4-BE49-F238E27FC236}">
                <a16:creationId xmlns:a16="http://schemas.microsoft.com/office/drawing/2014/main" id="{B4901A1C-A563-CFDB-0C1D-B1270F555AD8}"/>
              </a:ext>
            </a:extLst>
          </p:cNvPr>
          <p:cNvSpPr txBox="1"/>
          <p:nvPr/>
        </p:nvSpPr>
        <p:spPr>
          <a:xfrm>
            <a:off x="4703638" y="1469562"/>
            <a:ext cx="3421800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accent2"/>
                </a:solidFill>
              </a:rPr>
              <a:t>Beam and Field Corrections</a:t>
            </a:r>
            <a:endParaRPr lang="x-none" sz="2000" dirty="0">
              <a:solidFill>
                <a:schemeClr val="accent2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54498-F6A2-8B7A-20CB-55C7D430405B}"/>
              </a:ext>
            </a:extLst>
          </p:cNvPr>
          <p:cNvGrpSpPr/>
          <p:nvPr/>
        </p:nvGrpSpPr>
        <p:grpSpPr>
          <a:xfrm>
            <a:off x="5932714" y="3836261"/>
            <a:ext cx="2982686" cy="2375091"/>
            <a:chOff x="2688773" y="4635021"/>
            <a:chExt cx="2982686" cy="2375091"/>
          </a:xfrm>
        </p:grpSpPr>
        <p:pic>
          <p:nvPicPr>
            <p:cNvPr id="12" name="Picture 11" descr="A circular object with a gradient and a yellow center&#10;&#10;Description automatically generated with medium confidence">
              <a:extLst>
                <a:ext uri="{FF2B5EF4-FFF2-40B4-BE49-F238E27FC236}">
                  <a16:creationId xmlns:a16="http://schemas.microsoft.com/office/drawing/2014/main" id="{AF52FE10-A517-0750-905A-C6EFA08778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36869" y="4709717"/>
              <a:ext cx="2934590" cy="2216841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C5739F1-E9BB-67BD-28FC-163718A093D1}"/>
                </a:ext>
              </a:extLst>
            </p:cNvPr>
            <p:cNvSpPr/>
            <p:nvPr/>
          </p:nvSpPr>
          <p:spPr>
            <a:xfrm>
              <a:off x="2688773" y="4635021"/>
              <a:ext cx="2982686" cy="2375091"/>
            </a:xfrm>
            <a:prstGeom prst="rect">
              <a:avLst/>
            </a:prstGeom>
            <a:noFill/>
            <a:ln w="635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EDB9619C-91C1-CB13-CC3F-3A3FA2FF1350}"/>
              </a:ext>
            </a:extLst>
          </p:cNvPr>
          <p:cNvSpPr/>
          <p:nvPr/>
        </p:nvSpPr>
        <p:spPr>
          <a:xfrm>
            <a:off x="360759" y="3895626"/>
            <a:ext cx="2859133" cy="2375091"/>
          </a:xfrm>
          <a:prstGeom prst="rect">
            <a:avLst/>
          </a:prstGeom>
          <a:noFill/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FDC6DFA2-7A4A-9A6D-250F-9E17F107B0FA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27</a:t>
            </a:fld>
            <a:endParaRPr lang="mr-IN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C46EDAD-ECA1-2222-49D5-20F4105579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4603" y="4034208"/>
            <a:ext cx="2605037" cy="2151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932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566CC04-7DD7-6FDF-F847-A766974374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2636" y="221503"/>
            <a:ext cx="4387317" cy="560814"/>
          </a:xfrm>
          <a:prstGeom prst="rect">
            <a:avLst/>
          </a:prstGeom>
        </p:spPr>
      </p:pic>
      <p:pic>
        <p:nvPicPr>
          <p:cNvPr id="25" name="Picture 18">
            <a:extLst>
              <a:ext uri="{FF2B5EF4-FFF2-40B4-BE49-F238E27FC236}">
                <a16:creationId xmlns:a16="http://schemas.microsoft.com/office/drawing/2014/main" id="{41E818EA-1182-5416-F128-0C4CD09DA37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031" t="7466" r="17259" b="27296"/>
          <a:stretch/>
        </p:blipFill>
        <p:spPr>
          <a:xfrm>
            <a:off x="55368" y="3582809"/>
            <a:ext cx="2808195" cy="20623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E-field Correction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5382253" y="187890"/>
            <a:ext cx="266700" cy="25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010" y="1095139"/>
            <a:ext cx="6872649" cy="59672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073400" y="1016000"/>
            <a:ext cx="2387600" cy="711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2108201"/>
            <a:ext cx="4038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/>
              <a:t>~0.1% spread in momentum in the ring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&lt;R&gt; of stored </a:t>
            </a:r>
            <a:r>
              <a:rPr lang="en-US" sz="1600" dirty="0" err="1"/>
              <a:t>muons</a:t>
            </a:r>
            <a:r>
              <a:rPr lang="en-US" sz="1600" dirty="0"/>
              <a:t> depends on </a:t>
            </a:r>
            <a:r>
              <a:rPr lang="en-US" sz="1600" i="1" dirty="0"/>
              <a:t>p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Fourier analysis to determine equilibrium positions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86061" y="1815528"/>
            <a:ext cx="3211735" cy="2086112"/>
          </a:xfrm>
          <a:prstGeom prst="rect">
            <a:avLst/>
          </a:prstGeom>
        </p:spPr>
      </p:pic>
      <p:pic>
        <p:nvPicPr>
          <p:cNvPr id="21" name="Grafik 6">
            <a:extLst>
              <a:ext uri="{FF2B5EF4-FFF2-40B4-BE49-F238E27FC236}">
                <a16:creationId xmlns:a16="http://schemas.microsoft.com/office/drawing/2014/main" id="{B35C6012-9785-00F5-555C-0A167FAF4CB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7417" y="4378668"/>
            <a:ext cx="2369084" cy="562434"/>
          </a:xfrm>
          <a:prstGeom prst="rect">
            <a:avLst/>
          </a:prstGeom>
        </p:spPr>
      </p:pic>
      <p:pic>
        <p:nvPicPr>
          <p:cNvPr id="22" name="Picture 2">
            <a:extLst>
              <a:ext uri="{FF2B5EF4-FFF2-40B4-BE49-F238E27FC236}">
                <a16:creationId xmlns:a16="http://schemas.microsoft.com/office/drawing/2014/main" id="{F5ACD3F6-D31F-DC2C-7293-B47D6AAF724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2338" y="4097247"/>
            <a:ext cx="1153727" cy="114820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F508D9E-5026-61AC-0878-49919AC2C4CC}"/>
              </a:ext>
            </a:extLst>
          </p:cNvPr>
          <p:cNvSpPr txBox="1"/>
          <p:nvPr/>
        </p:nvSpPr>
        <p:spPr>
          <a:xfrm>
            <a:off x="6691608" y="5210942"/>
            <a:ext cx="25679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Correction is ~0.4ppm (!)</a:t>
            </a:r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09B51D85-63CC-E270-07DD-8911193FB920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28</a:t>
            </a:fld>
            <a:endParaRPr lang="mr-IN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6D83FF1-CE01-2465-DCFF-A53CD8CDDDEA}"/>
              </a:ext>
            </a:extLst>
          </p:cNvPr>
          <p:cNvGrpSpPr/>
          <p:nvPr/>
        </p:nvGrpSpPr>
        <p:grpSpPr>
          <a:xfrm>
            <a:off x="3002863" y="3808335"/>
            <a:ext cx="3205254" cy="2586959"/>
            <a:chOff x="6505188" y="1312461"/>
            <a:chExt cx="5162093" cy="4166323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F05B3140-30A4-8B31-D855-2754953FD2F8}"/>
                </a:ext>
              </a:extLst>
            </p:cNvPr>
            <p:cNvSpPr/>
            <p:nvPr/>
          </p:nvSpPr>
          <p:spPr>
            <a:xfrm>
              <a:off x="6505188" y="1312461"/>
              <a:ext cx="5162093" cy="4166323"/>
            </a:xfrm>
            <a:prstGeom prst="roundRect">
              <a:avLst>
                <a:gd name="adj" fmla="val 1609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81D13A5-BE54-208A-0682-A5CB71A922D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624154" y="1379216"/>
              <a:ext cx="4941278" cy="3953022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 Placeholder 4">
                  <a:extLst>
                    <a:ext uri="{FF2B5EF4-FFF2-40B4-BE49-F238E27FC236}">
                      <a16:creationId xmlns:a16="http://schemas.microsoft.com/office/drawing/2014/main" id="{41CE9099-C125-5D47-D3EA-8DC9EA23EDC3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7522941" y="4746913"/>
                  <a:ext cx="3681634" cy="5969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vert="horz" lIns="0" tIns="0" rIns="0" bIns="0" rtlCol="0" anchor="t" anchorCtr="0">
                  <a:noAutofit/>
                </a:bodyPr>
                <a:lstStyle>
                  <a:lvl1pPr marL="0" indent="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None/>
                    <a:tabLst/>
                    <a:defRPr sz="16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defRPr sz="16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defRPr sz="14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defRPr sz="14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defRPr sz="14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spcAft>
                      <a:spcPts val="6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120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2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sz="12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2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sz="12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m:rPr>
                                <m:nor/>
                              </m:rPr>
                              <a:rPr lang="en-US" sz="1200" b="0" i="0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magic</m:t>
                            </m:r>
                            <m:r>
                              <a:rPr lang="en-US" sz="12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en-US" sz="12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sz="12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m:rPr>
                                <m:nor/>
                              </m:rPr>
                              <a:rPr lang="en-US" sz="1200" b="0" i="0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magic</m:t>
                            </m:r>
                            <m:r>
                              <a:rPr lang="en-US" sz="12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oMath>
                    </m:oMathPara>
                  </a14:m>
                  <a:endParaRPr lang="en-US" sz="12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8" name="Text Placeholder 4">
                  <a:extLst>
                    <a:ext uri="{FF2B5EF4-FFF2-40B4-BE49-F238E27FC236}">
                      <a16:creationId xmlns:a16="http://schemas.microsoft.com/office/drawing/2014/main" id="{41CE9099-C125-5D47-D3EA-8DC9EA23EDC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22941" y="4746913"/>
                  <a:ext cx="3681634" cy="596900"/>
                </a:xfrm>
                <a:prstGeom prst="rect">
                  <a:avLst/>
                </a:prstGeom>
                <a:blipFill>
                  <a:blip r:embed="rId12"/>
                  <a:stretch>
                    <a:fillRect t="-6897" b="-24138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11492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C26EC-B397-1FEB-DD8B-C620A42D4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E-field Correction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43457E-FDD5-EEE0-C230-2A1E0B849F0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 </a:t>
            </a:r>
            <a:r>
              <a:rPr lang="en-GB">
                <a:solidFill>
                  <a:srgbClr val="002F87"/>
                </a:solidFill>
              </a:rPr>
              <a:t>WIN2025</a:t>
            </a:r>
            <a:r>
              <a:rPr lang="mr-IN">
                <a:solidFill>
                  <a:srgbClr val="002F87"/>
                </a:solidFill>
              </a:rPr>
              <a:t>: </a:t>
            </a:r>
            <a:r>
              <a:rPr lang="en-GB">
                <a:solidFill>
                  <a:srgbClr val="002F87"/>
                </a:solidFill>
              </a:rPr>
              <a:t>09</a:t>
            </a:r>
            <a:r>
              <a:rPr lang="mr-IN">
                <a:solidFill>
                  <a:srgbClr val="002F87"/>
                </a:solidFill>
              </a:rPr>
              <a:t>/</a:t>
            </a:r>
            <a:r>
              <a:rPr lang="en-GB">
                <a:solidFill>
                  <a:srgbClr val="002F87"/>
                </a:solidFill>
              </a:rPr>
              <a:t>06</a:t>
            </a:r>
            <a:r>
              <a:rPr lang="mr-IN">
                <a:solidFill>
                  <a:srgbClr val="002F87"/>
                </a:solidFill>
              </a:rPr>
              <a:t>/202</a:t>
            </a:r>
            <a:r>
              <a:rPr lang="en-GB">
                <a:solidFill>
                  <a:srgbClr val="002F87"/>
                </a:solidFill>
              </a:rPr>
              <a:t>5</a:t>
            </a:r>
            <a:r>
              <a:rPr lang="mr-IN">
                <a:solidFill>
                  <a:srgbClr val="002F87"/>
                </a:solidFill>
              </a:rPr>
              <a:t>: </a:t>
            </a:r>
            <a:fld id="{00000000-1234-1234-1234-123412341234}" type="slidenum">
              <a:rPr lang="mr-IN" smtClean="0">
                <a:solidFill>
                  <a:srgbClr val="002F87"/>
                </a:solidFill>
              </a:rPr>
              <a:pPr/>
              <a:t>29</a:t>
            </a:fld>
            <a:endParaRPr lang="mr-IN" dirty="0">
              <a:solidFill>
                <a:srgbClr val="002F87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D49B5D-60CD-10C7-166C-720787D33C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042911"/>
            <a:ext cx="8301182" cy="4102045"/>
          </a:xfrm>
          <a:prstGeom prst="rect">
            <a:avLst/>
          </a:prstGeom>
        </p:spPr>
      </p:pic>
      <p:sp>
        <p:nvSpPr>
          <p:cNvPr id="5" name="Google Shape;509;p34">
            <a:extLst>
              <a:ext uri="{FF2B5EF4-FFF2-40B4-BE49-F238E27FC236}">
                <a16:creationId xmlns:a16="http://schemas.microsoft.com/office/drawing/2014/main" id="{F39F2EEC-626A-C66F-ECE1-326C66D376F0}"/>
              </a:ext>
            </a:extLst>
          </p:cNvPr>
          <p:cNvSpPr txBox="1"/>
          <p:nvPr/>
        </p:nvSpPr>
        <p:spPr>
          <a:xfrm>
            <a:off x="76200" y="5292729"/>
            <a:ext cx="9144000" cy="101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sz="1800" dirty="0"/>
              <a:t>As is typical with all corrections, multiple methods were used to extract the size of the correction, and the corresponding uncertainty. Good agreement between all cross checks</a:t>
            </a:r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val="2873056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Moments &amp; Virtual Loops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203938" y="1404386"/>
            <a:ext cx="8940062" cy="356346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/>
              <a:t>For a pure Dirac spin-½ charged fermion, g is exactly 2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Interactions between the muon and virtual loops change the value - virtual particles could be SM or new physics:</a:t>
            </a:r>
          </a:p>
          <a:p>
            <a:endParaRPr lang="en-US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C0C167-6F41-C087-A65F-94960A1F7CAE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3</a:t>
            </a:fld>
            <a:endParaRPr lang="mr-IN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6381782-219E-A1B4-F454-6370EBFE41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9327" y="1950007"/>
            <a:ext cx="1635760" cy="144940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3CC1083-300E-A677-1063-3BCF374CB4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327" y="4523335"/>
            <a:ext cx="1635760" cy="144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1934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6B5F4-8A40-38F5-754C-31431DEA1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Corrections - summary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857DE8-816E-5B8F-F2D5-191BF9D389F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 </a:t>
            </a:r>
            <a:r>
              <a:rPr lang="en-GB">
                <a:solidFill>
                  <a:srgbClr val="002F87"/>
                </a:solidFill>
              </a:rPr>
              <a:t>WIN2025</a:t>
            </a:r>
            <a:r>
              <a:rPr lang="mr-IN">
                <a:solidFill>
                  <a:srgbClr val="002F87"/>
                </a:solidFill>
              </a:rPr>
              <a:t>: </a:t>
            </a:r>
            <a:r>
              <a:rPr lang="en-GB">
                <a:solidFill>
                  <a:srgbClr val="002F87"/>
                </a:solidFill>
              </a:rPr>
              <a:t>09</a:t>
            </a:r>
            <a:r>
              <a:rPr lang="mr-IN">
                <a:solidFill>
                  <a:srgbClr val="002F87"/>
                </a:solidFill>
              </a:rPr>
              <a:t>/</a:t>
            </a:r>
            <a:r>
              <a:rPr lang="en-GB">
                <a:solidFill>
                  <a:srgbClr val="002F87"/>
                </a:solidFill>
              </a:rPr>
              <a:t>06</a:t>
            </a:r>
            <a:r>
              <a:rPr lang="mr-IN">
                <a:solidFill>
                  <a:srgbClr val="002F87"/>
                </a:solidFill>
              </a:rPr>
              <a:t>/202</a:t>
            </a:r>
            <a:r>
              <a:rPr lang="en-GB">
                <a:solidFill>
                  <a:srgbClr val="002F87"/>
                </a:solidFill>
              </a:rPr>
              <a:t>5</a:t>
            </a:r>
            <a:r>
              <a:rPr lang="mr-IN">
                <a:solidFill>
                  <a:srgbClr val="002F87"/>
                </a:solidFill>
              </a:rPr>
              <a:t>: </a:t>
            </a:r>
            <a:fld id="{00000000-1234-1234-1234-123412341234}" type="slidenum">
              <a:rPr lang="mr-IN" smtClean="0">
                <a:solidFill>
                  <a:srgbClr val="002F87"/>
                </a:solidFill>
              </a:rPr>
              <a:pPr/>
              <a:t>30</a:t>
            </a:fld>
            <a:endParaRPr lang="mr-IN" dirty="0">
              <a:solidFill>
                <a:srgbClr val="002F87"/>
              </a:solidFill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A2383D23-D002-5F84-BA39-71C229A27458}"/>
              </a:ext>
            </a:extLst>
          </p:cNvPr>
          <p:cNvSpPr txBox="1">
            <a:spLocks/>
          </p:cNvSpPr>
          <p:nvPr/>
        </p:nvSpPr>
        <p:spPr>
          <a:xfrm>
            <a:off x="1188567" y="2402259"/>
            <a:ext cx="3822032" cy="1227716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-US" sz="2000" dirty="0">
                <a:solidFill>
                  <a:srgbClr val="002F87"/>
                </a:solidFill>
                <a:latin typeface="Helvetica" pitchFamily="2" charset="0"/>
              </a:rPr>
              <a:t>Electric-field &amp; Up/Down motion</a:t>
            </a:r>
            <a:br>
              <a:rPr lang="en-US" sz="2000" dirty="0">
                <a:solidFill>
                  <a:srgbClr val="002F87"/>
                </a:solidFill>
                <a:latin typeface="Helvetica" pitchFamily="2" charset="0"/>
              </a:rPr>
            </a:br>
            <a:r>
              <a:rPr lang="en-US" sz="2000" dirty="0">
                <a:solidFill>
                  <a:srgbClr val="002F87"/>
                </a:solidFill>
                <a:latin typeface="Helvetica" pitchFamily="2" charset="0"/>
              </a:rPr>
              <a:t> Spin </a:t>
            </a:r>
            <a:r>
              <a:rPr lang="en-US" sz="2000" dirty="0" err="1">
                <a:solidFill>
                  <a:srgbClr val="002F87"/>
                </a:solidFill>
                <a:latin typeface="Helvetica" pitchFamily="2" charset="0"/>
              </a:rPr>
              <a:t>precesses</a:t>
            </a:r>
            <a:r>
              <a:rPr lang="en-US" sz="2000" dirty="0">
                <a:solidFill>
                  <a:srgbClr val="002F87"/>
                </a:solidFill>
                <a:latin typeface="Helvetica" pitchFamily="2" charset="0"/>
              </a:rPr>
              <a:t> slower than</a:t>
            </a:r>
            <a:br>
              <a:rPr lang="en-US" sz="2000" dirty="0">
                <a:solidFill>
                  <a:srgbClr val="002F87"/>
                </a:solidFill>
                <a:latin typeface="Helvetica" pitchFamily="2" charset="0"/>
              </a:rPr>
            </a:br>
            <a:r>
              <a:rPr lang="en-US" sz="2000" dirty="0">
                <a:solidFill>
                  <a:srgbClr val="002F87"/>
                </a:solidFill>
                <a:latin typeface="Helvetica" pitchFamily="2" charset="0"/>
              </a:rPr>
              <a:t> in basic equation</a:t>
            </a:r>
          </a:p>
          <a:p>
            <a:endParaRPr lang="en-US" sz="2000" dirty="0">
              <a:solidFill>
                <a:srgbClr val="002F8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1">
                <a:extLst>
                  <a:ext uri="{FF2B5EF4-FFF2-40B4-BE49-F238E27FC236}">
                    <a16:creationId xmlns:a16="http://schemas.microsoft.com/office/drawing/2014/main" id="{270A98F8-BAF2-0530-E388-4ADCE098CCE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83149" y="1718778"/>
                <a:ext cx="7726833" cy="625033"/>
              </a:xfrm>
              <a:prstGeom prst="rect">
                <a:avLst/>
              </a:prstGeom>
            </p:spPr>
            <p:txBody>
              <a:bodyPr/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sub>
                      </m:sSub>
                      <m:r>
                        <a:rPr lang="en-US" sz="2800" b="1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sub>
                        <m:sup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𝒎</m:t>
                          </m:r>
                        </m:sup>
                      </m:sSubSup>
                      <m:d>
                        <m:d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GB" sz="28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28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800" b="1" i="1" smtClean="0">
                                  <a:solidFill>
                                    <a:srgbClr val="002F8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 smtClean="0">
                                  <a:solidFill>
                                    <a:srgbClr val="002F87"/>
                                  </a:solidFill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sz="2800" b="1" i="1" smtClean="0">
                                  <a:solidFill>
                                    <a:srgbClr val="002F87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sub>
                          </m:sSub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800" i="1" smtClean="0">
                                  <a:solidFill>
                                    <a:srgbClr val="002F8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rgbClr val="002F87"/>
                                  </a:solidFill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sz="2800" b="1" i="1" smtClean="0">
                                  <a:solidFill>
                                    <a:srgbClr val="002F87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sub>
                          </m:sSub>
                          <m:r>
                            <a:rPr lang="en-GB" sz="2800" b="1" i="1" smtClean="0">
                              <a:solidFill>
                                <a:srgbClr val="002F8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80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sz="28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𝒑𝒂</m:t>
                              </m:r>
                            </m:sub>
                          </m:sSub>
                          <m:r>
                            <a:rPr lang="en-GB" sz="28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80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sz="28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𝒅𝒅</m:t>
                              </m:r>
                            </m:sub>
                          </m:sSub>
                          <m:r>
                            <a:rPr lang="en-GB" sz="28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28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80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sz="28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𝒎𝒍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5" name="Text Placeholder 1">
                <a:extLst>
                  <a:ext uri="{FF2B5EF4-FFF2-40B4-BE49-F238E27FC236}">
                    <a16:creationId xmlns:a16="http://schemas.microsoft.com/office/drawing/2014/main" id="{270A98F8-BAF2-0530-E388-4ADCE098CC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3149" y="1718778"/>
                <a:ext cx="7726833" cy="625033"/>
              </a:xfrm>
              <a:prstGeom prst="rect">
                <a:avLst/>
              </a:prstGeom>
              <a:blipFill>
                <a:blip r:embed="rId2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93F3A393-9121-9245-36DE-7670AAC93E28}"/>
              </a:ext>
            </a:extLst>
          </p:cNvPr>
          <p:cNvSpPr txBox="1">
            <a:spLocks/>
          </p:cNvSpPr>
          <p:nvPr/>
        </p:nvSpPr>
        <p:spPr>
          <a:xfrm>
            <a:off x="5359215" y="2456689"/>
            <a:ext cx="3699724" cy="1227716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None/>
              <a:tabLst/>
              <a:defRPr lang="en-US" sz="1600" kern="1200" spc="-20" baseline="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accent2"/>
                </a:solidFill>
                <a:effectLst/>
                <a:latin typeface="Helvetica" pitchFamily="2" charset="0"/>
              </a:rPr>
              <a:t>Phase changes over each fill:</a:t>
            </a:r>
            <a:br>
              <a:rPr lang="en-US" sz="2000" dirty="0">
                <a:solidFill>
                  <a:schemeClr val="accent2"/>
                </a:solidFill>
                <a:effectLst/>
                <a:latin typeface="Helvetica" pitchFamily="2" charset="0"/>
              </a:rPr>
            </a:br>
            <a:r>
              <a:rPr lang="en-US" sz="2000" dirty="0">
                <a:solidFill>
                  <a:schemeClr val="accent2"/>
                </a:solidFill>
                <a:effectLst/>
                <a:latin typeface="Helvetica" pitchFamily="2" charset="0"/>
              </a:rPr>
              <a:t>Phase-Acceptance, Differential </a:t>
            </a:r>
            <a:br>
              <a:rPr lang="en-US" sz="2000" dirty="0">
                <a:solidFill>
                  <a:schemeClr val="accent2"/>
                </a:solidFill>
                <a:effectLst/>
                <a:latin typeface="Helvetica" pitchFamily="2" charset="0"/>
              </a:rPr>
            </a:br>
            <a:r>
              <a:rPr lang="en-US" sz="2000" dirty="0">
                <a:solidFill>
                  <a:schemeClr val="accent2"/>
                </a:solidFill>
                <a:effectLst/>
                <a:latin typeface="Helvetica" pitchFamily="2" charset="0"/>
              </a:rPr>
              <a:t>Decay, Muon Losses 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74542EA0-3EF5-514B-72F5-4DA786F91542}"/>
              </a:ext>
            </a:extLst>
          </p:cNvPr>
          <p:cNvSpPr txBox="1">
            <a:spLocks/>
          </p:cNvSpPr>
          <p:nvPr/>
        </p:nvSpPr>
        <p:spPr>
          <a:xfrm>
            <a:off x="3049958" y="1399501"/>
            <a:ext cx="1333500" cy="404258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None/>
              <a:tabLst/>
              <a:defRPr lang="en-US" sz="1600" kern="1200" spc="-20" baseline="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002F87"/>
                </a:solidFill>
              </a:rPr>
              <a:t>347ppb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AD6F25CB-D219-500A-59B9-F6B2EE1CDA10}"/>
              </a:ext>
            </a:extLst>
          </p:cNvPr>
          <p:cNvSpPr txBox="1">
            <a:spLocks/>
          </p:cNvSpPr>
          <p:nvPr/>
        </p:nvSpPr>
        <p:spPr>
          <a:xfrm>
            <a:off x="4039770" y="1398842"/>
            <a:ext cx="1333500" cy="404258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None/>
              <a:tabLst/>
              <a:defRPr lang="en-US" sz="1600" kern="1200" spc="-20" baseline="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002F87"/>
                </a:solidFill>
              </a:rPr>
              <a:t>175ppb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F6E6F291-EED6-0C2C-7843-C637813A34E9}"/>
              </a:ext>
            </a:extLst>
          </p:cNvPr>
          <p:cNvSpPr txBox="1">
            <a:spLocks/>
          </p:cNvSpPr>
          <p:nvPr/>
        </p:nvSpPr>
        <p:spPr>
          <a:xfrm>
            <a:off x="5588847" y="1425684"/>
            <a:ext cx="902345" cy="404258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None/>
              <a:tabLst/>
              <a:defRPr lang="en-US" sz="1600" kern="1200" spc="-20" baseline="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chemeClr val="accent2"/>
                </a:solidFill>
              </a:rPr>
              <a:t>-33ppb</a:t>
            </a:r>
          </a:p>
          <a:p>
            <a:endParaRPr lang="en-US" sz="2000" dirty="0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Placeholder 1">
                <a:extLst>
                  <a:ext uri="{FF2B5EF4-FFF2-40B4-BE49-F238E27FC236}">
                    <a16:creationId xmlns:a16="http://schemas.microsoft.com/office/drawing/2014/main" id="{F07AFD83-803B-D14A-98A2-57FC5405482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33520" y="4041187"/>
                <a:ext cx="7233843" cy="625033"/>
              </a:xfrm>
              <a:prstGeom prst="rect">
                <a:avLst/>
              </a:prstGeom>
            </p:spPr>
            <p:txBody>
              <a:bodyPr/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</m:acc>
                        </m:e>
                        <m:sub>
                          <m:r>
                            <a:rPr lang="en-GB" sz="2800" b="1" i="1" smtClean="0">
                              <a:latin typeface="Cambria Math" panose="02040503050406030204" pitchFamily="18" charset="0"/>
                            </a:rPr>
                            <m:t>𝒑</m:t>
                          </m:r>
                        </m:sub>
                        <m:sup>
                          <m:r>
                            <a:rPr lang="en-GB" sz="2800" b="1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sz="2800" b="1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800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en-GB" sz="2800" b="1" i="1">
                              <a:latin typeface="Cambria Math" panose="02040503050406030204" pitchFamily="18" charset="0"/>
                            </a:rPr>
                            <m:t>𝒑</m:t>
                          </m:r>
                        </m:sub>
                        <m:sup>
                          <m:r>
                            <a:rPr lang="en-GB" sz="2800" b="1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d>
                        <m:d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+ </m:t>
                          </m:r>
                          <m:sSub>
                            <m:sSubPr>
                              <m:ctrlPr>
                                <a:rPr lang="en-US" sz="2800" b="1" i="1" smtClean="0">
                                  <a:solidFill>
                                    <a:srgbClr val="002F8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1" i="1" smtClean="0">
                                  <a:solidFill>
                                    <a:srgbClr val="002F87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2800" b="1" i="1" smtClean="0">
                                  <a:solidFill>
                                    <a:srgbClr val="002F87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en-GB" sz="2800" b="1" i="1" smtClean="0">
                                  <a:solidFill>
                                    <a:srgbClr val="002F87"/>
                                  </a:solidFill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sub>
                          </m:sSub>
                          <m:r>
                            <a:rPr lang="en-GB" sz="2800" b="1" i="1" smtClean="0">
                              <a:solidFill>
                                <a:srgbClr val="002F87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2800" b="1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sSub>
                            <m:sSubPr>
                              <m:ctrlPr>
                                <a:rPr lang="en-US" sz="280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28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sz="28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0" name="Text Placeholder 1">
                <a:extLst>
                  <a:ext uri="{FF2B5EF4-FFF2-40B4-BE49-F238E27FC236}">
                    <a16:creationId xmlns:a16="http://schemas.microsoft.com/office/drawing/2014/main" id="{F07AFD83-803B-D14A-98A2-57FC540548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3520" y="4041187"/>
                <a:ext cx="7233843" cy="625033"/>
              </a:xfrm>
              <a:prstGeom prst="rect">
                <a:avLst/>
              </a:prstGeom>
              <a:blipFill>
                <a:blip r:embed="rId3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BE89690-368C-558F-EFFC-9228266FD71F}"/>
              </a:ext>
            </a:extLst>
          </p:cNvPr>
          <p:cNvSpPr/>
          <p:nvPr/>
        </p:nvSpPr>
        <p:spPr>
          <a:xfrm>
            <a:off x="1188567" y="1066800"/>
            <a:ext cx="7726833" cy="2563175"/>
          </a:xfrm>
          <a:prstGeom prst="round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53066EC4-41A7-ED2D-9575-B18C1095FFF3}"/>
              </a:ext>
            </a:extLst>
          </p:cNvPr>
          <p:cNvSpPr/>
          <p:nvPr/>
        </p:nvSpPr>
        <p:spPr>
          <a:xfrm>
            <a:off x="1147182" y="3693456"/>
            <a:ext cx="7726833" cy="1988888"/>
          </a:xfrm>
          <a:prstGeom prst="round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6696E673-8D8B-1FBF-E66B-D0E624B2F308}"/>
              </a:ext>
            </a:extLst>
          </p:cNvPr>
          <p:cNvSpPr txBox="1">
            <a:spLocks/>
          </p:cNvSpPr>
          <p:nvPr/>
        </p:nvSpPr>
        <p:spPr>
          <a:xfrm>
            <a:off x="4706520" y="3828663"/>
            <a:ext cx="1333500" cy="404258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None/>
              <a:tabLst/>
              <a:defRPr lang="en-US" sz="1600" kern="1200" spc="-20" baseline="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002F87"/>
                </a:solidFill>
              </a:rPr>
              <a:t>-37ppb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BBA22618-7D8C-1486-EB44-132EF43FBA71}"/>
              </a:ext>
            </a:extLst>
          </p:cNvPr>
          <p:cNvSpPr txBox="1">
            <a:spLocks/>
          </p:cNvSpPr>
          <p:nvPr/>
        </p:nvSpPr>
        <p:spPr>
          <a:xfrm>
            <a:off x="5977427" y="3828663"/>
            <a:ext cx="1333500" cy="404258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None/>
              <a:tabLst/>
              <a:defRPr lang="en-US" sz="1600" kern="1200" spc="-20" baseline="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chemeClr val="accent2"/>
                </a:solidFill>
              </a:rPr>
              <a:t>-21ppb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AFE49BC6-7435-8E8D-8334-AF832ECEE887}"/>
              </a:ext>
            </a:extLst>
          </p:cNvPr>
          <p:cNvSpPr txBox="1">
            <a:spLocks/>
          </p:cNvSpPr>
          <p:nvPr/>
        </p:nvSpPr>
        <p:spPr>
          <a:xfrm>
            <a:off x="6690822" y="1426436"/>
            <a:ext cx="902345" cy="404258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None/>
              <a:tabLst/>
              <a:defRPr lang="en-US" sz="1600" kern="1200" spc="-20" baseline="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chemeClr val="accent2"/>
                </a:solidFill>
              </a:rPr>
              <a:t>26ppb</a:t>
            </a:r>
          </a:p>
          <a:p>
            <a:endParaRPr lang="en-US" sz="2000" dirty="0">
              <a:solidFill>
                <a:schemeClr val="accent2"/>
              </a:solidFill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AE7C5A2-7DF3-5258-60F0-22780F74AB97}"/>
              </a:ext>
            </a:extLst>
          </p:cNvPr>
          <p:cNvSpPr txBox="1">
            <a:spLocks/>
          </p:cNvSpPr>
          <p:nvPr/>
        </p:nvSpPr>
        <p:spPr>
          <a:xfrm>
            <a:off x="7820393" y="1428897"/>
            <a:ext cx="902345" cy="404258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None/>
              <a:tabLst/>
              <a:defRPr lang="en-US" sz="1600" kern="1200" spc="-20" baseline="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chemeClr val="accent2"/>
                </a:solidFill>
              </a:rPr>
              <a:t>0ppb</a:t>
            </a:r>
          </a:p>
          <a:p>
            <a:endParaRPr lang="en-US" sz="2000" dirty="0">
              <a:solidFill>
                <a:schemeClr val="accent2"/>
              </a:solidFill>
            </a:endParaRP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2C3D9878-1C67-179E-EA0B-B7E065ACF1D3}"/>
              </a:ext>
            </a:extLst>
          </p:cNvPr>
          <p:cNvSpPr txBox="1">
            <a:spLocks/>
          </p:cNvSpPr>
          <p:nvPr/>
        </p:nvSpPr>
        <p:spPr>
          <a:xfrm>
            <a:off x="1766815" y="4816926"/>
            <a:ext cx="3822032" cy="1227716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-US" sz="2000" dirty="0">
                <a:solidFill>
                  <a:srgbClr val="002F87"/>
                </a:solidFill>
                <a:latin typeface="Helvetica" pitchFamily="2" charset="0"/>
              </a:rPr>
              <a:t>Eddy currents from the kicker</a:t>
            </a:r>
          </a:p>
          <a:p>
            <a:pPr algn="r"/>
            <a:r>
              <a:rPr lang="en-US" sz="2000" dirty="0">
                <a:solidFill>
                  <a:srgbClr val="002F87"/>
                </a:solidFill>
                <a:latin typeface="Helvetica" pitchFamily="2" charset="0"/>
              </a:rPr>
              <a:t>Last into fill time</a:t>
            </a:r>
            <a:endParaRPr lang="en-US" sz="2000" dirty="0">
              <a:solidFill>
                <a:srgbClr val="002F87"/>
              </a:solidFill>
            </a:endParaRP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57340F62-4C67-3998-93E0-D5EF908178AC}"/>
              </a:ext>
            </a:extLst>
          </p:cNvPr>
          <p:cNvSpPr txBox="1">
            <a:spLocks/>
          </p:cNvSpPr>
          <p:nvPr/>
        </p:nvSpPr>
        <p:spPr>
          <a:xfrm>
            <a:off x="5743305" y="4875527"/>
            <a:ext cx="2979433" cy="1227716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None/>
              <a:tabLst/>
              <a:defRPr lang="en-US" sz="1600" kern="1200" spc="-20" baseline="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accent2"/>
                </a:solidFill>
              </a:rPr>
              <a:t>Vibrations in quadrupoles disturb the B-field</a:t>
            </a:r>
            <a:endParaRPr lang="en-US" sz="2000" dirty="0">
              <a:solidFill>
                <a:schemeClr val="accent2"/>
              </a:solidFill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7252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A0B-D1D9-4112-5044-44B7E3B14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Uncertainties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9C873C-E6F6-2F1F-6C4D-1AEE4C387FA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 </a:t>
            </a:r>
            <a:r>
              <a:rPr lang="en-GB">
                <a:solidFill>
                  <a:srgbClr val="002F87"/>
                </a:solidFill>
              </a:rPr>
              <a:t>WIN2025</a:t>
            </a:r>
            <a:r>
              <a:rPr lang="mr-IN">
                <a:solidFill>
                  <a:srgbClr val="002F87"/>
                </a:solidFill>
              </a:rPr>
              <a:t>: </a:t>
            </a:r>
            <a:r>
              <a:rPr lang="en-GB">
                <a:solidFill>
                  <a:srgbClr val="002F87"/>
                </a:solidFill>
              </a:rPr>
              <a:t>09</a:t>
            </a:r>
            <a:r>
              <a:rPr lang="mr-IN">
                <a:solidFill>
                  <a:srgbClr val="002F87"/>
                </a:solidFill>
              </a:rPr>
              <a:t>/</a:t>
            </a:r>
            <a:r>
              <a:rPr lang="en-GB">
                <a:solidFill>
                  <a:srgbClr val="002F87"/>
                </a:solidFill>
              </a:rPr>
              <a:t>06</a:t>
            </a:r>
            <a:r>
              <a:rPr lang="mr-IN">
                <a:solidFill>
                  <a:srgbClr val="002F87"/>
                </a:solidFill>
              </a:rPr>
              <a:t>/202</a:t>
            </a:r>
            <a:r>
              <a:rPr lang="en-GB">
                <a:solidFill>
                  <a:srgbClr val="002F87"/>
                </a:solidFill>
              </a:rPr>
              <a:t>5</a:t>
            </a:r>
            <a:r>
              <a:rPr lang="mr-IN">
                <a:solidFill>
                  <a:srgbClr val="002F87"/>
                </a:solidFill>
              </a:rPr>
              <a:t>: </a:t>
            </a:r>
            <a:fld id="{00000000-1234-1234-1234-123412341234}" type="slidenum">
              <a:rPr lang="mr-IN" smtClean="0">
                <a:solidFill>
                  <a:srgbClr val="002F87"/>
                </a:solidFill>
              </a:rPr>
              <a:pPr/>
              <a:t>31</a:t>
            </a:fld>
            <a:endParaRPr lang="mr-IN" dirty="0">
              <a:solidFill>
                <a:srgbClr val="002F87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5F5BE9F-FCFF-BB93-F49D-22DB2872062F}"/>
              </a:ext>
            </a:extLst>
          </p:cNvPr>
          <p:cNvGrpSpPr/>
          <p:nvPr/>
        </p:nvGrpSpPr>
        <p:grpSpPr>
          <a:xfrm>
            <a:off x="-1351" y="697292"/>
            <a:ext cx="6377845" cy="5541239"/>
            <a:chOff x="628917" y="1180236"/>
            <a:chExt cx="6377845" cy="554123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4DC2E30-A48E-3F63-AF97-E020F1A475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679"/>
            <a:stretch/>
          </p:blipFill>
          <p:spPr>
            <a:xfrm>
              <a:off x="628917" y="1567155"/>
              <a:ext cx="6377845" cy="5154320"/>
            </a:xfrm>
            <a:prstGeom prst="rect">
              <a:avLst/>
            </a:prstGeom>
          </p:spPr>
        </p:pic>
        <p:sp>
          <p:nvSpPr>
            <p:cNvPr id="6" name="Text Placeholder 1">
              <a:extLst>
                <a:ext uri="{FF2B5EF4-FFF2-40B4-BE49-F238E27FC236}">
                  <a16:creationId xmlns:a16="http://schemas.microsoft.com/office/drawing/2014/main" id="{9094C088-4696-0B58-86C7-475BEF73D444}"/>
                </a:ext>
              </a:extLst>
            </p:cNvPr>
            <p:cNvSpPr txBox="1">
              <a:spLocks/>
            </p:cNvSpPr>
            <p:nvPr/>
          </p:nvSpPr>
          <p:spPr>
            <a:xfrm>
              <a:off x="643183" y="1180236"/>
              <a:ext cx="1818788" cy="510288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tabLst/>
                <a:defRPr sz="20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400" dirty="0"/>
                <a:t>Run-4/5/6</a:t>
              </a:r>
              <a:endParaRPr lang="en-US" sz="3000" b="1" dirty="0"/>
            </a:p>
          </p:txBody>
        </p:sp>
        <p:sp>
          <p:nvSpPr>
            <p:cNvPr id="7" name="Text Placeholder 1">
              <a:extLst>
                <a:ext uri="{FF2B5EF4-FFF2-40B4-BE49-F238E27FC236}">
                  <a16:creationId xmlns:a16="http://schemas.microsoft.com/office/drawing/2014/main" id="{CD9D2184-F5B1-36B4-ACFC-B396881EAD78}"/>
                </a:ext>
              </a:extLst>
            </p:cNvPr>
            <p:cNvSpPr txBox="1">
              <a:spLocks/>
            </p:cNvSpPr>
            <p:nvPr/>
          </p:nvSpPr>
          <p:spPr>
            <a:xfrm>
              <a:off x="1348460" y="2812267"/>
              <a:ext cx="2227017" cy="32144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tabLst/>
                <a:defRPr sz="20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dirty="0">
                  <a:solidFill>
                    <a:schemeClr val="accent6">
                      <a:lumMod val="50000"/>
                    </a:schemeClr>
                  </a:solidFill>
                </a:rPr>
                <a:t>Electric Field</a:t>
              </a:r>
              <a:endParaRPr lang="en-US" sz="1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8" name="Text Placeholder 1">
              <a:extLst>
                <a:ext uri="{FF2B5EF4-FFF2-40B4-BE49-F238E27FC236}">
                  <a16:creationId xmlns:a16="http://schemas.microsoft.com/office/drawing/2014/main" id="{E74A3D81-9B57-18ED-1C0F-9D9A0DA275F4}"/>
                </a:ext>
              </a:extLst>
            </p:cNvPr>
            <p:cNvSpPr txBox="1">
              <a:spLocks/>
            </p:cNvSpPr>
            <p:nvPr/>
          </p:nvSpPr>
          <p:spPr>
            <a:xfrm>
              <a:off x="1348461" y="3070094"/>
              <a:ext cx="2227017" cy="32144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tabLst/>
                <a:defRPr sz="20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dirty="0">
                  <a:solidFill>
                    <a:schemeClr val="accent6">
                      <a:lumMod val="50000"/>
                    </a:schemeClr>
                  </a:solidFill>
                </a:rPr>
                <a:t>Pitch</a:t>
              </a:r>
              <a:endParaRPr lang="en-US" sz="1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9" name="Text Placeholder 1">
              <a:extLst>
                <a:ext uri="{FF2B5EF4-FFF2-40B4-BE49-F238E27FC236}">
                  <a16:creationId xmlns:a16="http://schemas.microsoft.com/office/drawing/2014/main" id="{126BC80D-8FA7-384E-1CDB-B48AC1053938}"/>
                </a:ext>
              </a:extLst>
            </p:cNvPr>
            <p:cNvSpPr txBox="1">
              <a:spLocks/>
            </p:cNvSpPr>
            <p:nvPr/>
          </p:nvSpPr>
          <p:spPr>
            <a:xfrm>
              <a:off x="1348461" y="3335061"/>
              <a:ext cx="2227017" cy="32144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tabLst/>
                <a:defRPr sz="20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dirty="0">
                  <a:solidFill>
                    <a:schemeClr val="accent6">
                      <a:lumMod val="50000"/>
                    </a:schemeClr>
                  </a:solidFill>
                </a:rPr>
                <a:t>Phase Acceptance</a:t>
              </a:r>
              <a:endParaRPr lang="en-US" sz="1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0" name="Text Placeholder 1">
              <a:extLst>
                <a:ext uri="{FF2B5EF4-FFF2-40B4-BE49-F238E27FC236}">
                  <a16:creationId xmlns:a16="http://schemas.microsoft.com/office/drawing/2014/main" id="{BAAF86F7-8C0D-7C25-62DE-CA193FA752F2}"/>
                </a:ext>
              </a:extLst>
            </p:cNvPr>
            <p:cNvSpPr txBox="1">
              <a:spLocks/>
            </p:cNvSpPr>
            <p:nvPr/>
          </p:nvSpPr>
          <p:spPr>
            <a:xfrm>
              <a:off x="1348461" y="3605035"/>
              <a:ext cx="2227017" cy="32144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tabLst/>
                <a:defRPr sz="20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dirty="0">
                  <a:solidFill>
                    <a:schemeClr val="accent6">
                      <a:lumMod val="50000"/>
                    </a:schemeClr>
                  </a:solidFill>
                </a:rPr>
                <a:t>Differential Decay</a:t>
              </a:r>
              <a:endParaRPr lang="en-US" sz="1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1" name="Text Placeholder 1">
              <a:extLst>
                <a:ext uri="{FF2B5EF4-FFF2-40B4-BE49-F238E27FC236}">
                  <a16:creationId xmlns:a16="http://schemas.microsoft.com/office/drawing/2014/main" id="{CD21A5FD-4668-D711-2C99-E5D3C7E90E05}"/>
                </a:ext>
              </a:extLst>
            </p:cNvPr>
            <p:cNvSpPr txBox="1">
              <a:spLocks/>
            </p:cNvSpPr>
            <p:nvPr/>
          </p:nvSpPr>
          <p:spPr>
            <a:xfrm>
              <a:off x="1348461" y="3860225"/>
              <a:ext cx="2227017" cy="32144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tabLst/>
                <a:defRPr sz="20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dirty="0">
                  <a:solidFill>
                    <a:schemeClr val="accent6">
                      <a:lumMod val="50000"/>
                    </a:schemeClr>
                  </a:solidFill>
                </a:rPr>
                <a:t>Muon Loss</a:t>
              </a:r>
              <a:endParaRPr lang="en-US" sz="1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2" name="Text Placeholder 1">
              <a:extLst>
                <a:ext uri="{FF2B5EF4-FFF2-40B4-BE49-F238E27FC236}">
                  <a16:creationId xmlns:a16="http://schemas.microsoft.com/office/drawing/2014/main" id="{BF137A54-38A6-EF21-BE6D-208FCCCD2BF5}"/>
                </a:ext>
              </a:extLst>
            </p:cNvPr>
            <p:cNvSpPr txBox="1">
              <a:spLocks/>
            </p:cNvSpPr>
            <p:nvPr/>
          </p:nvSpPr>
          <p:spPr>
            <a:xfrm>
              <a:off x="1348461" y="4655764"/>
              <a:ext cx="2227017" cy="32144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tabLst/>
                <a:defRPr sz="20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dirty="0">
                  <a:solidFill>
                    <a:schemeClr val="accent6">
                      <a:lumMod val="50000"/>
                    </a:schemeClr>
                  </a:solidFill>
                </a:rPr>
                <a:t>Transient Kicker</a:t>
              </a:r>
            </a:p>
          </p:txBody>
        </p:sp>
        <p:sp>
          <p:nvSpPr>
            <p:cNvPr id="13" name="Text Placeholder 1">
              <a:extLst>
                <a:ext uri="{FF2B5EF4-FFF2-40B4-BE49-F238E27FC236}">
                  <a16:creationId xmlns:a16="http://schemas.microsoft.com/office/drawing/2014/main" id="{7EB39035-1AC2-EACB-A5C2-40ABCE020704}"/>
                </a:ext>
              </a:extLst>
            </p:cNvPr>
            <p:cNvSpPr txBox="1">
              <a:spLocks/>
            </p:cNvSpPr>
            <p:nvPr/>
          </p:nvSpPr>
          <p:spPr>
            <a:xfrm>
              <a:off x="1348461" y="4905780"/>
              <a:ext cx="2227017" cy="32144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tabLst/>
                <a:defRPr sz="20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dirty="0">
                  <a:solidFill>
                    <a:schemeClr val="accent6">
                      <a:lumMod val="50000"/>
                    </a:schemeClr>
                  </a:solidFill>
                </a:rPr>
                <a:t>Transient ESQ</a:t>
              </a: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76E26E4E-7D39-2AF2-DD29-D5436184E5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9781" y="1920247"/>
            <a:ext cx="2668690" cy="240368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78DDE6D-0F37-689A-26CF-B8CF0F8061BC}"/>
              </a:ext>
            </a:extLst>
          </p:cNvPr>
          <p:cNvSpPr txBox="1"/>
          <p:nvPr/>
        </p:nvSpPr>
        <p:spPr>
          <a:xfrm>
            <a:off x="6489781" y="4323934"/>
            <a:ext cx="256915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1400" dirty="0"/>
              <a:t>TDR goal of 100ppb reached!</a:t>
            </a:r>
          </a:p>
          <a:p>
            <a:pPr lvl="1"/>
            <a:endParaRPr lang="en-US" sz="14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No dominant source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Further improving would require to reduce in many categories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29551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68BE9-8D21-BFCC-D614-D0924E9BE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Statistical Improvement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60AB20-449B-353D-A9B0-1DC7C6F67C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215" y="905990"/>
            <a:ext cx="8401522" cy="2869655"/>
          </a:xfrm>
          <a:prstGeom prst="rect">
            <a:avLst/>
          </a:prstGeom>
        </p:spPr>
      </p:pic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CA68E9AF-6F34-2FB7-834C-A2F2D4C3BCA0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32</a:t>
            </a:fld>
            <a:endParaRPr lang="mr-IN" dirty="0"/>
          </a:p>
        </p:txBody>
      </p:sp>
      <p:graphicFrame>
        <p:nvGraphicFramePr>
          <p:cNvPr id="8" name="Table Placeholder 4">
            <a:extLst>
              <a:ext uri="{FF2B5EF4-FFF2-40B4-BE49-F238E27FC236}">
                <a16:creationId xmlns:a16="http://schemas.microsoft.com/office/drawing/2014/main" id="{53BB05C3-A4E4-F006-5329-3FAB8B4A7B8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8842291"/>
              </p:ext>
            </p:extLst>
          </p:nvPr>
        </p:nvGraphicFramePr>
        <p:xfrm>
          <a:off x="228599" y="4069365"/>
          <a:ext cx="8320137" cy="2187398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080034">
                  <a:extLst>
                    <a:ext uri="{9D8B030D-6E8A-4147-A177-3AD203B41FA5}">
                      <a16:colId xmlns:a16="http://schemas.microsoft.com/office/drawing/2014/main" val="50639562"/>
                    </a:ext>
                  </a:extLst>
                </a:gridCol>
                <a:gridCol w="2303201">
                  <a:extLst>
                    <a:ext uri="{9D8B030D-6E8A-4147-A177-3AD203B41FA5}">
                      <a16:colId xmlns:a16="http://schemas.microsoft.com/office/drawing/2014/main" val="3682552290"/>
                    </a:ext>
                  </a:extLst>
                </a:gridCol>
                <a:gridCol w="1856868">
                  <a:extLst>
                    <a:ext uri="{9D8B030D-6E8A-4147-A177-3AD203B41FA5}">
                      <a16:colId xmlns:a16="http://schemas.microsoft.com/office/drawing/2014/main" val="116228716"/>
                    </a:ext>
                  </a:extLst>
                </a:gridCol>
                <a:gridCol w="2080034">
                  <a:extLst>
                    <a:ext uri="{9D8B030D-6E8A-4147-A177-3AD203B41FA5}">
                      <a16:colId xmlns:a16="http://schemas.microsoft.com/office/drawing/2014/main" val="595897341"/>
                    </a:ext>
                  </a:extLst>
                </a:gridCol>
              </a:tblGrid>
              <a:tr h="7243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85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</a:rPr>
                        <a:t>Analyzed Positrons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</a:rPr>
                        <a:t>(10</a:t>
                      </a:r>
                      <a:r>
                        <a:rPr lang="en-US" sz="1600" baseline="30000" dirty="0">
                          <a:latin typeface="+mn-lt"/>
                        </a:rPr>
                        <a:t>9</a:t>
                      </a:r>
                      <a:r>
                        <a:rPr lang="en-US" sz="1600" dirty="0">
                          <a:latin typeface="+mn-lt"/>
                        </a:rPr>
                        <a:t>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85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</a:rPr>
                        <a:t>Fraction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</a:rPr>
                        <a:t>(%)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85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</a:rPr>
                        <a:t>Stat. Uncertainty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</a:rPr>
                        <a:t>(ppb)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8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014726"/>
                  </a:ext>
                </a:extLst>
              </a:tr>
              <a:tr h="3192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Run-1</a:t>
                      </a:r>
                    </a:p>
                  </a:txBody>
                  <a:tcPr marL="0" marR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15.4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434</a:t>
                      </a:r>
                      <a:endParaRPr 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720292"/>
                  </a:ext>
                </a:extLst>
              </a:tr>
              <a:tr h="3192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Run-2/3</a:t>
                      </a:r>
                    </a:p>
                  </a:txBody>
                  <a:tcPr marL="0" marR="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70.9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23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</a:t>
                      </a:r>
                      <a:endParaRPr 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2715827"/>
                  </a:ext>
                </a:extLst>
              </a:tr>
              <a:tr h="3192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latin typeface="+mn-lt"/>
                        </a:rPr>
                        <a:t>Run-4/5/6</a:t>
                      </a:r>
                    </a:p>
                  </a:txBody>
                  <a:tcPr marL="0" marR="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222.2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72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114</a:t>
                      </a:r>
                      <a:endParaRPr 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8308793"/>
                  </a:ext>
                </a:extLst>
              </a:tr>
              <a:tr h="3192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Run-1-6</a:t>
                      </a:r>
                    </a:p>
                  </a:txBody>
                  <a:tcPr marL="0" marR="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308.5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…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98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797870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901A76A-AC76-B996-D5CB-9B22DF25BA6E}"/>
              </a:ext>
            </a:extLst>
          </p:cNvPr>
          <p:cNvSpPr txBox="1"/>
          <p:nvPr/>
        </p:nvSpPr>
        <p:spPr>
          <a:xfrm>
            <a:off x="7975600" y="5733543"/>
            <a:ext cx="957943" cy="523220"/>
          </a:xfrm>
          <a:prstGeom prst="rect">
            <a:avLst/>
          </a:prstGeom>
          <a:solidFill>
            <a:schemeClr val="bg1"/>
          </a:solidFill>
          <a:ln w="317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TDR goal – 100ppb</a:t>
            </a:r>
          </a:p>
        </p:txBody>
      </p:sp>
    </p:spTree>
    <p:extLst>
      <p:ext uri="{BB962C8B-B14F-4D97-AF65-F5344CB8AC3E}">
        <p14:creationId xmlns:p14="http://schemas.microsoft.com/office/powerpoint/2010/main" val="33191330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68BE9-8D21-BFCC-D614-D0924E9BE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Statistical Improvement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60AB20-449B-353D-A9B0-1DC7C6F67C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215" y="905991"/>
            <a:ext cx="8401522" cy="2869655"/>
          </a:xfrm>
          <a:prstGeom prst="rect">
            <a:avLst/>
          </a:prstGeom>
        </p:spPr>
      </p:pic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CA68E9AF-6F34-2FB7-834C-A2F2D4C3BCA0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33</a:t>
            </a:fld>
            <a:endParaRPr lang="mr-IN" dirty="0"/>
          </a:p>
        </p:txBody>
      </p:sp>
      <p:graphicFrame>
        <p:nvGraphicFramePr>
          <p:cNvPr id="3" name="Table Placeholder 4">
            <a:extLst>
              <a:ext uri="{FF2B5EF4-FFF2-40B4-BE49-F238E27FC236}">
                <a16:creationId xmlns:a16="http://schemas.microsoft.com/office/drawing/2014/main" id="{9358D106-6644-D29E-997F-9164993A073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4781692"/>
              </p:ext>
            </p:extLst>
          </p:nvPr>
        </p:nvGraphicFramePr>
        <p:xfrm>
          <a:off x="228599" y="4008582"/>
          <a:ext cx="8401524" cy="2272373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100381">
                  <a:extLst>
                    <a:ext uri="{9D8B030D-6E8A-4147-A177-3AD203B41FA5}">
                      <a16:colId xmlns:a16="http://schemas.microsoft.com/office/drawing/2014/main" val="50639562"/>
                    </a:ext>
                  </a:extLst>
                </a:gridCol>
                <a:gridCol w="2100381">
                  <a:extLst>
                    <a:ext uri="{9D8B030D-6E8A-4147-A177-3AD203B41FA5}">
                      <a16:colId xmlns:a16="http://schemas.microsoft.com/office/drawing/2014/main" val="595897341"/>
                    </a:ext>
                  </a:extLst>
                </a:gridCol>
                <a:gridCol w="2100381">
                  <a:extLst>
                    <a:ext uri="{9D8B030D-6E8A-4147-A177-3AD203B41FA5}">
                      <a16:colId xmlns:a16="http://schemas.microsoft.com/office/drawing/2014/main" val="3126196002"/>
                    </a:ext>
                  </a:extLst>
                </a:gridCol>
                <a:gridCol w="2100381">
                  <a:extLst>
                    <a:ext uri="{9D8B030D-6E8A-4147-A177-3AD203B41FA5}">
                      <a16:colId xmlns:a16="http://schemas.microsoft.com/office/drawing/2014/main" val="994907584"/>
                    </a:ext>
                  </a:extLst>
                </a:gridCol>
              </a:tblGrid>
              <a:tr h="8421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90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85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</a:rPr>
                        <a:t>Stat.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</a:rPr>
                        <a:t>Uncertainty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</a:rPr>
                        <a:t>(ppb)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85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</a:rPr>
                        <a:t>Syst.</a:t>
                      </a:r>
                      <a:br>
                        <a:rPr lang="en-US" sz="1600" dirty="0">
                          <a:latin typeface="+mn-lt"/>
                        </a:rPr>
                      </a:br>
                      <a:r>
                        <a:rPr lang="en-US" sz="1600" dirty="0">
                          <a:latin typeface="+mn-lt"/>
                        </a:rPr>
                        <a:t>Uncertainty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</a:rPr>
                        <a:t>(ppb)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85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</a:rPr>
                        <a:t>Total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</a:rPr>
                        <a:t>Uncertainty</a:t>
                      </a:r>
                      <a:br>
                        <a:rPr lang="en-US" sz="1600" dirty="0">
                          <a:latin typeface="+mn-lt"/>
                        </a:rPr>
                      </a:br>
                      <a:r>
                        <a:rPr lang="en-US" sz="1600" dirty="0">
                          <a:latin typeface="+mn-lt"/>
                        </a:rPr>
                        <a:t>(ppb)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8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014726"/>
                  </a:ext>
                </a:extLst>
              </a:tr>
              <a:tr h="3575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Run-1</a:t>
                      </a:r>
                    </a:p>
                  </a:txBody>
                  <a:tcPr marL="0" marR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434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159*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462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720292"/>
                  </a:ext>
                </a:extLst>
              </a:tr>
              <a:tr h="3575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Run-2/3</a:t>
                      </a:r>
                    </a:p>
                  </a:txBody>
                  <a:tcPr marL="0" marR="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78*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216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2715827"/>
                  </a:ext>
                </a:extLst>
              </a:tr>
              <a:tr h="3575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latin typeface="+mn-lt"/>
                        </a:rPr>
                        <a:t>Run-4/5/6</a:t>
                      </a:r>
                    </a:p>
                  </a:txBody>
                  <a:tcPr marL="0" marR="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114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76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137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8308793"/>
                  </a:ext>
                </a:extLst>
              </a:tr>
              <a:tr h="3575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Run-1-6</a:t>
                      </a:r>
                    </a:p>
                  </a:txBody>
                  <a:tcPr marL="0" marR="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98</a:t>
                      </a:r>
                      <a:endParaRPr lang="en-US" sz="16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78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125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797870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901A76A-AC76-B996-D5CB-9B22DF25BA6E}"/>
              </a:ext>
            </a:extLst>
          </p:cNvPr>
          <p:cNvSpPr txBox="1"/>
          <p:nvPr/>
        </p:nvSpPr>
        <p:spPr>
          <a:xfrm>
            <a:off x="7975600" y="5733543"/>
            <a:ext cx="957943" cy="523220"/>
          </a:xfrm>
          <a:prstGeom prst="rect">
            <a:avLst/>
          </a:prstGeom>
          <a:solidFill>
            <a:schemeClr val="bg1"/>
          </a:solidFill>
          <a:ln w="317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TDR goal – 140ppb</a:t>
            </a:r>
          </a:p>
        </p:txBody>
      </p:sp>
    </p:spTree>
    <p:extLst>
      <p:ext uri="{BB962C8B-B14F-4D97-AF65-F5344CB8AC3E}">
        <p14:creationId xmlns:p14="http://schemas.microsoft.com/office/powerpoint/2010/main" val="10032778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4D6CB-48EC-B034-65F7-0CFC357F4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Result - 2023</a:t>
            </a:r>
          </a:p>
        </p:txBody>
      </p:sp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9DB2EF82-44CB-3959-2259-4C0A1C8A45B5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34</a:t>
            </a:fld>
            <a:endParaRPr lang="mr-IN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7537A7-5921-8501-48C7-093AAFBEA67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49580" y="948690"/>
            <a:ext cx="8549640" cy="4274820"/>
          </a:xfrm>
          <a:prstGeom prst="rect">
            <a:avLst/>
          </a:prstGeom>
        </p:spPr>
      </p:pic>
      <p:sp>
        <p:nvSpPr>
          <p:cNvPr id="3" name="Google Shape;509;p34">
            <a:extLst>
              <a:ext uri="{FF2B5EF4-FFF2-40B4-BE49-F238E27FC236}">
                <a16:creationId xmlns:a16="http://schemas.microsoft.com/office/drawing/2014/main" id="{D431EEB2-1300-CE38-3332-7E385FB344E5}"/>
              </a:ext>
            </a:extLst>
          </p:cNvPr>
          <p:cNvSpPr txBox="1"/>
          <p:nvPr/>
        </p:nvSpPr>
        <p:spPr>
          <a:xfrm>
            <a:off x="144780" y="5167449"/>
            <a:ext cx="9144000" cy="101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sz="1800" dirty="0"/>
              <a:t>Before the result on June 3</a:t>
            </a:r>
            <a:r>
              <a:rPr lang="en-GB" sz="1800" baseline="30000" dirty="0"/>
              <a:t>rd</a:t>
            </a:r>
            <a:r>
              <a:rPr lang="en-GB" sz="1800" dirty="0"/>
              <a:t> the experimental uncertainty was ~200ppb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sz="1800" dirty="0"/>
              <a:t>This is using the latest CODATA external measurements, and contains small corrections found in the latest analysis </a:t>
            </a:r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val="38073043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4D6CB-48EC-B034-65F7-0CFC357F4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Result - 2025</a:t>
            </a:r>
          </a:p>
        </p:txBody>
      </p:sp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9DB2EF82-44CB-3959-2259-4C0A1C8A45B5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35</a:t>
            </a:fld>
            <a:endParaRPr lang="mr-IN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7537A7-5921-8501-48C7-093AAFBEA67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49580" y="948690"/>
            <a:ext cx="8549640" cy="42748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Google Shape;509;p34">
                <a:extLst>
                  <a:ext uri="{FF2B5EF4-FFF2-40B4-BE49-F238E27FC236}">
                    <a16:creationId xmlns:a16="http://schemas.microsoft.com/office/drawing/2014/main" id="{CB479A28-A168-6BCC-51C2-0F2936F5F1E3}"/>
                  </a:ext>
                </a:extLst>
              </p:cNvPr>
              <p:cNvSpPr txBox="1"/>
              <p:nvPr/>
            </p:nvSpPr>
            <p:spPr>
              <a:xfrm>
                <a:off x="76200" y="5292729"/>
                <a:ext cx="9144000" cy="88957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457200" lvl="0" indent="-34290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Char char="●"/>
                </a:pPr>
                <a:r>
                  <a:rPr lang="en-GB" sz="1800" dirty="0"/>
                  <a:t>Including the latest result the </a:t>
                </a:r>
                <a:r>
                  <a:rPr lang="en-GB" sz="1800" b="1" dirty="0"/>
                  <a:t>Fermilab</a:t>
                </a:r>
                <a:r>
                  <a:rPr lang="en-GB" sz="1800" dirty="0"/>
                  <a:t> average is:</a:t>
                </a:r>
              </a:p>
              <a:p>
                <a:pPr marL="114300" lvl="0" algn="l" rtl="0">
                  <a:spcBef>
                    <a:spcPts val="0"/>
                  </a:spcBef>
                  <a:spcAft>
                    <a:spcPts val="0"/>
                  </a:spcAft>
                  <a:buSzPts val="1800"/>
                </a:pPr>
                <a:endParaRPr lang="en-GB" sz="800" dirty="0"/>
              </a:p>
              <a:p>
                <a:pPr marL="114300" lvl="0" algn="l" rtl="0">
                  <a:spcBef>
                    <a:spcPts val="0"/>
                  </a:spcBef>
                  <a:spcAft>
                    <a:spcPts val="0"/>
                  </a:spcAft>
                  <a:buSzPts val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GB" sz="1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lang="en-GB" sz="1800" b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sz="18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FNAL</m:t>
                          </m:r>
                        </m:e>
                      </m:d>
                      <m:r>
                        <a:rPr lang="en-GB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8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116 592 0705</m:t>
                      </m:r>
                      <m:d>
                        <m:dPr>
                          <m:ctrlPr>
                            <a:rPr lang="en-GB" sz="18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8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148</m:t>
                          </m:r>
                        </m:e>
                      </m:d>
                      <m:r>
                        <a:rPr lang="en-GB" sz="18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 </m:t>
                      </m:r>
                      <m:sSup>
                        <m:sSupPr>
                          <m:ctrlPr>
                            <a:rPr lang="en-GB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−12</m:t>
                          </m:r>
                        </m:sup>
                      </m:sSup>
                      <m:r>
                        <a:rPr lang="en-GB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(127</m:t>
                      </m:r>
                      <m:r>
                        <m:rPr>
                          <m:sty m:val="p"/>
                        </m:rPr>
                        <a:rPr lang="en-GB" sz="18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ppb</m:t>
                      </m:r>
                      <m:r>
                        <a:rPr lang="en-GB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sz="1800" dirty="0"/>
              </a:p>
            </p:txBody>
          </p:sp>
        </mc:Choice>
        <mc:Fallback>
          <p:sp>
            <p:nvSpPr>
              <p:cNvPr id="3" name="Google Shape;509;p34">
                <a:extLst>
                  <a:ext uri="{FF2B5EF4-FFF2-40B4-BE49-F238E27FC236}">
                    <a16:creationId xmlns:a16="http://schemas.microsoft.com/office/drawing/2014/main" id="{CB479A28-A168-6BCC-51C2-0F2936F5F1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5292729"/>
                <a:ext cx="9144000" cy="88957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799468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4D6CB-48EC-B034-65F7-0CFC357F4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Result - 2025</a:t>
            </a:r>
          </a:p>
        </p:txBody>
      </p:sp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9DB2EF82-44CB-3959-2259-4C0A1C8A45B5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36</a:t>
            </a:fld>
            <a:endParaRPr lang="mr-IN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7537A7-5921-8501-48C7-093AAFBEA67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49580" y="948690"/>
            <a:ext cx="8549640" cy="42748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Google Shape;509;p34">
                <a:extLst>
                  <a:ext uri="{FF2B5EF4-FFF2-40B4-BE49-F238E27FC236}">
                    <a16:creationId xmlns:a16="http://schemas.microsoft.com/office/drawing/2014/main" id="{764D5F54-075C-9D79-4C16-0D361B5BEE0B}"/>
                  </a:ext>
                </a:extLst>
              </p:cNvPr>
              <p:cNvSpPr txBox="1"/>
              <p:nvPr/>
            </p:nvSpPr>
            <p:spPr>
              <a:xfrm>
                <a:off x="76200" y="5292729"/>
                <a:ext cx="9144000" cy="88957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457200" lvl="0" indent="-34290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Char char="●"/>
                </a:pPr>
                <a:r>
                  <a:rPr lang="en-GB" sz="1800" dirty="0"/>
                  <a:t>Including the latest result the </a:t>
                </a:r>
                <a:r>
                  <a:rPr lang="en-GB" sz="1800" b="1" dirty="0"/>
                  <a:t>Experiment</a:t>
                </a:r>
                <a:r>
                  <a:rPr lang="en-GB" sz="1800" dirty="0"/>
                  <a:t> average is:</a:t>
                </a:r>
              </a:p>
              <a:p>
                <a:pPr marL="114300" lvl="0" algn="l" rtl="0">
                  <a:spcBef>
                    <a:spcPts val="0"/>
                  </a:spcBef>
                  <a:spcAft>
                    <a:spcPts val="0"/>
                  </a:spcAft>
                  <a:buSzPts val="1800"/>
                </a:pPr>
                <a:endParaRPr lang="en-GB" sz="800" dirty="0"/>
              </a:p>
              <a:p>
                <a:pPr marL="114300" lvl="0" algn="l" rtl="0">
                  <a:spcBef>
                    <a:spcPts val="0"/>
                  </a:spcBef>
                  <a:spcAft>
                    <a:spcPts val="0"/>
                  </a:spcAft>
                  <a:buSzPts val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GB" sz="1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lang="en-GB" sz="1800" b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sz="18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EXP</m:t>
                          </m:r>
                        </m:e>
                      </m:d>
                      <m:r>
                        <a:rPr lang="en-GB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8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116 592 07</m:t>
                      </m:r>
                      <m:r>
                        <a:rPr lang="en-GB" sz="18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GB" sz="18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5</m:t>
                      </m:r>
                      <m:d>
                        <m:dPr>
                          <m:ctrlPr>
                            <a:rPr lang="en-GB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8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14</m:t>
                          </m:r>
                          <m:r>
                            <a:rPr lang="en-GB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d>
                      <m:r>
                        <a:rPr lang="en-GB" sz="18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 </m:t>
                      </m:r>
                      <m:sSup>
                        <m:sSupPr>
                          <m:ctrlPr>
                            <a:rPr lang="en-GB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−12</m:t>
                          </m:r>
                        </m:sup>
                      </m:sSup>
                      <m:r>
                        <a:rPr lang="en-GB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(12</m:t>
                      </m:r>
                      <m:r>
                        <a:rPr lang="en-GB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>
                        <m:rPr>
                          <m:sty m:val="p"/>
                        </m:rPr>
                        <a:rPr lang="en-GB" sz="18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ppb</m:t>
                      </m:r>
                      <m:r>
                        <a:rPr lang="en-GB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sz="1800" dirty="0"/>
              </a:p>
            </p:txBody>
          </p:sp>
        </mc:Choice>
        <mc:Fallback>
          <p:sp>
            <p:nvSpPr>
              <p:cNvPr id="3" name="Google Shape;509;p34">
                <a:extLst>
                  <a:ext uri="{FF2B5EF4-FFF2-40B4-BE49-F238E27FC236}">
                    <a16:creationId xmlns:a16="http://schemas.microsoft.com/office/drawing/2014/main" id="{764D5F54-075C-9D79-4C16-0D361B5BEE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5292729"/>
                <a:ext cx="9144000" cy="88957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494540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p46"/>
          <p:cNvSpPr txBox="1">
            <a:spLocks noGrp="1"/>
          </p:cNvSpPr>
          <p:nvPr>
            <p:ph type="title"/>
          </p:nvPr>
        </p:nvSpPr>
        <p:spPr>
          <a:xfrm>
            <a:off x="228600" y="251752"/>
            <a:ext cx="8686800" cy="427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Conclusions</a:t>
            </a:r>
            <a:endParaRPr/>
          </a:p>
        </p:txBody>
      </p:sp>
      <p:sp>
        <p:nvSpPr>
          <p:cNvPr id="687" name="Google Shape;687;p46"/>
          <p:cNvSpPr txBox="1"/>
          <p:nvPr/>
        </p:nvSpPr>
        <p:spPr>
          <a:xfrm>
            <a:off x="0" y="1182708"/>
            <a:ext cx="4372223" cy="48628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High precision measurement of Muon g-2 is a stringent test of SM theory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Full FNAL dataset </a:t>
            </a:r>
            <a:r>
              <a:rPr lang="en-US" sz="1600" dirty="0" err="1"/>
              <a:t>analysed</a:t>
            </a:r>
            <a:r>
              <a:rPr lang="en-US" sz="1600" dirty="0"/>
              <a:t> and published:</a:t>
            </a:r>
          </a:p>
          <a:p>
            <a:pPr algn="ctr"/>
            <a:endParaRPr lang="en-US" sz="1600" dirty="0"/>
          </a:p>
          <a:p>
            <a:pPr algn="ctr"/>
            <a:r>
              <a:rPr lang="en-US" sz="1600" b="1" dirty="0" err="1"/>
              <a:t>arXiv</a:t>
            </a:r>
            <a:r>
              <a:rPr lang="en-US" sz="1600" b="1" dirty="0"/>
              <a:t>: </a:t>
            </a:r>
            <a:r>
              <a:rPr lang="en-US" sz="1600" b="1" dirty="0">
                <a:hlinkClick r:id="rId3"/>
              </a:rPr>
              <a:t>2506.03069</a:t>
            </a:r>
            <a:endParaRPr lang="en-US" sz="1600" b="1" dirty="0"/>
          </a:p>
          <a:p>
            <a:pPr algn="ctr"/>
            <a:r>
              <a:rPr lang="en-US" sz="1600" b="1" dirty="0"/>
              <a:t>PRL pending…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FNAL measurement surpassed TDR goals in statistics and systematics! More than 4 times more precise than BNL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Run-4/5/6 data consistent with previous Run-1/2/3 result, and BNL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More to come from FNAL g-2 experiment:</a:t>
            </a:r>
          </a:p>
          <a:p>
            <a:pPr lvl="2" algn="ctr"/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EDM measurement</a:t>
            </a:r>
          </a:p>
          <a:p>
            <a:pPr lvl="1" algn="ctr"/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CPT/Lorentz violation searches</a:t>
            </a:r>
          </a:p>
          <a:p>
            <a:pPr lvl="1" algn="ctr"/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Dark Matter search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D02A874-681D-0A11-B103-AAD2E0D707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1161" y="1527373"/>
            <a:ext cx="4544239" cy="1552147"/>
          </a:xfrm>
          <a:prstGeom prst="rect">
            <a:avLst/>
          </a:prstGeom>
        </p:spPr>
      </p:pic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C03643FF-5B35-64A2-D933-94C5A9A21CD2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37</a:t>
            </a:fld>
            <a:endParaRPr lang="mr-IN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0FEADE5-C49A-D049-D4D7-DA5192C4715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4429670" y="3491017"/>
            <a:ext cx="4427220" cy="2213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7700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p47"/>
          <p:cNvSpPr txBox="1">
            <a:spLocks noGrp="1"/>
          </p:cNvSpPr>
          <p:nvPr>
            <p:ph type="title"/>
          </p:nvPr>
        </p:nvSpPr>
        <p:spPr>
          <a:xfrm>
            <a:off x="3130382" y="31586"/>
            <a:ext cx="4419600" cy="510248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Thank you! </a:t>
            </a:r>
            <a:endParaRPr dirty="0"/>
          </a:p>
        </p:txBody>
      </p:sp>
      <p:pic>
        <p:nvPicPr>
          <p:cNvPr id="4" name="Image" descr="Image">
            <a:extLst>
              <a:ext uri="{FF2B5EF4-FFF2-40B4-BE49-F238E27FC236}">
                <a16:creationId xmlns:a16="http://schemas.microsoft.com/office/drawing/2014/main" id="{BCFA1AF4-8466-E1F7-D9D1-A0085DA4A8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3902" y="3429000"/>
            <a:ext cx="3152468" cy="1805784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EDC0F57B-AE22-B228-97A5-E84D9FAF61AC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38</a:t>
            </a:fld>
            <a:endParaRPr lang="mr-IN" dirty="0"/>
          </a:p>
        </p:txBody>
      </p:sp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C7577DF9-265A-8170-9160-EC6BED16595E}"/>
              </a:ext>
            </a:extLst>
          </p:cNvPr>
          <p:cNvSpPr txBox="1">
            <a:spLocks/>
          </p:cNvSpPr>
          <p:nvPr/>
        </p:nvSpPr>
        <p:spPr>
          <a:xfrm>
            <a:off x="617589" y="701098"/>
            <a:ext cx="3336995" cy="506841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0000FF"/>
                </a:solidFill>
                <a:latin typeface="Chalkboard"/>
                <a:ea typeface="+mn-ea"/>
                <a:cs typeface="Chalkboard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FF0000"/>
                </a:solidFill>
                <a:latin typeface="Chalkboard"/>
                <a:ea typeface="+mn-ea"/>
                <a:cs typeface="Chalkboard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halkboard"/>
                <a:ea typeface="+mn-ea"/>
                <a:cs typeface="Chalkboard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FF"/>
                </a:solidFill>
                <a:latin typeface="Chalkboard"/>
                <a:ea typeface="+mn-ea"/>
                <a:cs typeface="Chalkboard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FF"/>
                </a:solidFill>
                <a:latin typeface="Chalkboard"/>
                <a:ea typeface="+mn-ea"/>
                <a:cs typeface="Chalkboar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Clr>
                <a:srgbClr val="000000"/>
              </a:buClr>
              <a:buNone/>
              <a:defRPr/>
            </a:pPr>
            <a:r>
              <a:rPr lang="en-US" sz="1600" b="1" kern="0" dirty="0">
                <a:solidFill>
                  <a:srgbClr val="FF0000"/>
                </a:solidFill>
                <a:latin typeface="+mn-lt"/>
              </a:rPr>
              <a:t>US Universities</a:t>
            </a:r>
          </a:p>
          <a:p>
            <a:pPr lvl="1">
              <a:lnSpc>
                <a:spcPct val="95000"/>
              </a:lnSpc>
              <a:buClr>
                <a:srgbClr val="000000"/>
              </a:buClr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Boston</a:t>
            </a:r>
          </a:p>
          <a:p>
            <a:pPr lvl="1">
              <a:lnSpc>
                <a:spcPct val="95000"/>
              </a:lnSpc>
              <a:buClr>
                <a:srgbClr val="000000"/>
              </a:buClr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Cornell</a:t>
            </a:r>
          </a:p>
          <a:p>
            <a:pPr lvl="1">
              <a:lnSpc>
                <a:spcPct val="95000"/>
              </a:lnSpc>
              <a:buClr>
                <a:srgbClr val="000000"/>
              </a:buClr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UIUC </a:t>
            </a:r>
          </a:p>
          <a:p>
            <a:pPr lvl="1">
              <a:lnSpc>
                <a:spcPct val="95000"/>
              </a:lnSpc>
              <a:buClr>
                <a:srgbClr val="000000"/>
              </a:buClr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James Madison</a:t>
            </a:r>
          </a:p>
          <a:p>
            <a:pPr lvl="1">
              <a:lnSpc>
                <a:spcPct val="95000"/>
              </a:lnSpc>
              <a:buClr>
                <a:srgbClr val="000000"/>
              </a:buClr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Kentucky </a:t>
            </a:r>
          </a:p>
          <a:p>
            <a:pPr lvl="1">
              <a:lnSpc>
                <a:spcPct val="95000"/>
              </a:lnSpc>
              <a:buClr>
                <a:srgbClr val="000000"/>
              </a:buClr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Massachusetts</a:t>
            </a:r>
          </a:p>
          <a:p>
            <a:pPr lvl="1">
              <a:lnSpc>
                <a:spcPct val="95000"/>
              </a:lnSpc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Michigan</a:t>
            </a:r>
          </a:p>
          <a:p>
            <a:pPr lvl="1">
              <a:lnSpc>
                <a:spcPct val="95000"/>
              </a:lnSpc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Michigan State</a:t>
            </a:r>
          </a:p>
          <a:p>
            <a:pPr lvl="1">
              <a:lnSpc>
                <a:spcPct val="95000"/>
              </a:lnSpc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Mississippi</a:t>
            </a:r>
          </a:p>
          <a:p>
            <a:pPr lvl="1">
              <a:lnSpc>
                <a:spcPct val="95000"/>
              </a:lnSpc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North Central College</a:t>
            </a:r>
          </a:p>
          <a:p>
            <a:pPr lvl="1">
              <a:lnSpc>
                <a:spcPct val="95000"/>
              </a:lnSpc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Regis</a:t>
            </a:r>
          </a:p>
          <a:p>
            <a:pPr lvl="1">
              <a:lnSpc>
                <a:spcPct val="95000"/>
              </a:lnSpc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Trinity</a:t>
            </a:r>
          </a:p>
          <a:p>
            <a:pPr lvl="1">
              <a:lnSpc>
                <a:spcPct val="95000"/>
              </a:lnSpc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Virginia</a:t>
            </a:r>
          </a:p>
          <a:p>
            <a:pPr lvl="1">
              <a:lnSpc>
                <a:spcPct val="95000"/>
              </a:lnSpc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Washington</a:t>
            </a:r>
          </a:p>
          <a:p>
            <a:pPr lvl="1">
              <a:lnSpc>
                <a:spcPct val="95000"/>
              </a:lnSpc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York CUNY</a:t>
            </a:r>
          </a:p>
          <a:p>
            <a:pPr marL="0" indent="0">
              <a:buClr>
                <a:srgbClr val="000000"/>
              </a:buClr>
              <a:buNone/>
              <a:defRPr/>
            </a:pPr>
            <a:r>
              <a:rPr lang="en-US" sz="1600" b="1" kern="0" dirty="0">
                <a:solidFill>
                  <a:srgbClr val="FF0000"/>
                </a:solidFill>
                <a:latin typeface="+mn-lt"/>
              </a:rPr>
              <a:t>US National Labs</a:t>
            </a:r>
          </a:p>
          <a:p>
            <a:pPr lvl="1">
              <a:lnSpc>
                <a:spcPct val="95000"/>
              </a:lnSpc>
              <a:buClr>
                <a:srgbClr val="000000"/>
              </a:buClr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Argonne</a:t>
            </a:r>
          </a:p>
          <a:p>
            <a:pPr lvl="1">
              <a:lnSpc>
                <a:spcPct val="95000"/>
              </a:lnSpc>
              <a:buClr>
                <a:srgbClr val="000000"/>
              </a:buClr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Brookhaven</a:t>
            </a:r>
          </a:p>
          <a:p>
            <a:pPr lvl="1">
              <a:lnSpc>
                <a:spcPct val="95000"/>
              </a:lnSpc>
              <a:buClr>
                <a:srgbClr val="000000"/>
              </a:buClr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Fermilab</a:t>
            </a:r>
          </a:p>
          <a:p>
            <a:pPr>
              <a:buClr>
                <a:srgbClr val="000000"/>
              </a:buClr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>
              <a:buClr>
                <a:srgbClr val="000000"/>
              </a:buClr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>
              <a:defRPr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Clr>
                <a:srgbClr val="000000"/>
              </a:buClr>
              <a:buNone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marL="0" indent="0">
              <a:buClr>
                <a:srgbClr val="000000"/>
              </a:buClr>
              <a:buNone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>
              <a:defRPr/>
            </a:pPr>
            <a:endParaRPr lang="en-US" sz="1600" kern="0" dirty="0">
              <a:solidFill>
                <a:srgbClr val="000000"/>
              </a:solidFill>
            </a:endParaRPr>
          </a:p>
        </p:txBody>
      </p:sp>
      <p:pic>
        <p:nvPicPr>
          <p:cNvPr id="5" name="Picture 10" descr="us_flag">
            <a:extLst>
              <a:ext uri="{FF2B5EF4-FFF2-40B4-BE49-F238E27FC236}">
                <a16:creationId xmlns:a16="http://schemas.microsoft.com/office/drawing/2014/main" id="{3BEAD901-C4F0-2173-3AE4-7AA9724F03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53" y="775133"/>
            <a:ext cx="451067" cy="30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771E8C24-59E3-39DE-A21E-3D9D29271FCB}"/>
              </a:ext>
            </a:extLst>
          </p:cNvPr>
          <p:cNvSpPr txBox="1">
            <a:spLocks/>
          </p:cNvSpPr>
          <p:nvPr/>
        </p:nvSpPr>
        <p:spPr>
          <a:xfrm>
            <a:off x="3290509" y="801350"/>
            <a:ext cx="2851151" cy="5439081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0000FF"/>
                </a:solidFill>
                <a:latin typeface="Chalkboard"/>
                <a:ea typeface="+mn-ea"/>
                <a:cs typeface="Chalkboard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FF0000"/>
                </a:solidFill>
                <a:latin typeface="Chalkboard"/>
                <a:ea typeface="+mn-ea"/>
                <a:cs typeface="Chalkboard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halkboard"/>
                <a:ea typeface="+mn-ea"/>
                <a:cs typeface="Chalkboard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FF"/>
                </a:solidFill>
                <a:latin typeface="Chalkboard"/>
                <a:ea typeface="+mn-ea"/>
                <a:cs typeface="Chalkboard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FF"/>
                </a:solidFill>
                <a:latin typeface="Chalkboard"/>
                <a:ea typeface="+mn-ea"/>
                <a:cs typeface="Chalkboar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Clr>
                <a:srgbClr val="000000"/>
              </a:buClr>
              <a:defRPr/>
            </a:pPr>
            <a:r>
              <a:rPr lang="en-US" sz="1600" b="1" kern="0" dirty="0">
                <a:solidFill>
                  <a:srgbClr val="FF0000"/>
                </a:solidFill>
                <a:latin typeface="Arial"/>
              </a:rPr>
              <a:t>China</a:t>
            </a:r>
            <a:r>
              <a:rPr lang="en-US" sz="1600" kern="0" dirty="0">
                <a:solidFill>
                  <a:srgbClr val="000000"/>
                </a:solidFill>
                <a:latin typeface="Arial"/>
              </a:rPr>
              <a:t>  </a:t>
            </a:r>
          </a:p>
          <a:p>
            <a:pPr lvl="1">
              <a:buClr>
                <a:srgbClr val="000000"/>
              </a:buClr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Shanghai </a:t>
            </a:r>
            <a:r>
              <a:rPr lang="en-GB" sz="1200" b="1" kern="0" dirty="0">
                <a:solidFill>
                  <a:srgbClr val="000000"/>
                </a:solidFill>
                <a:latin typeface="Arial"/>
              </a:rPr>
              <a:t>Jiao Tong</a:t>
            </a:r>
            <a:endParaRPr lang="en-US" sz="1200" b="1" kern="0" dirty="0">
              <a:solidFill>
                <a:srgbClr val="000000"/>
              </a:solidFill>
              <a:latin typeface="Arial"/>
            </a:endParaRPr>
          </a:p>
          <a:p>
            <a:pPr>
              <a:buClr>
                <a:srgbClr val="000000"/>
              </a:buClr>
              <a:defRPr/>
            </a:pPr>
            <a:r>
              <a:rPr lang="en-US" sz="1600" b="1" kern="0" dirty="0">
                <a:solidFill>
                  <a:srgbClr val="FF0000"/>
                </a:solidFill>
                <a:latin typeface="Arial"/>
              </a:rPr>
              <a:t>Germany</a:t>
            </a:r>
            <a:r>
              <a:rPr lang="en-US" sz="1600" kern="0" dirty="0">
                <a:solidFill>
                  <a:srgbClr val="000000"/>
                </a:solidFill>
                <a:latin typeface="Arial"/>
              </a:rPr>
              <a:t>  </a:t>
            </a:r>
          </a:p>
          <a:p>
            <a:pPr lvl="1">
              <a:buClr>
                <a:srgbClr val="000000"/>
              </a:buClr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Dresden</a:t>
            </a:r>
          </a:p>
          <a:p>
            <a:pPr lvl="1">
              <a:buClr>
                <a:srgbClr val="000000"/>
              </a:buClr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Mainz</a:t>
            </a:r>
            <a:endParaRPr lang="en-US" sz="1600" b="1" kern="0" dirty="0">
              <a:solidFill>
                <a:srgbClr val="000000"/>
              </a:solidFill>
              <a:latin typeface="Arial"/>
            </a:endParaRPr>
          </a:p>
          <a:p>
            <a:pPr>
              <a:buClr>
                <a:srgbClr val="000000"/>
              </a:buClr>
              <a:defRPr/>
            </a:pPr>
            <a:r>
              <a:rPr lang="en-US" sz="1600" b="1" kern="0" dirty="0">
                <a:solidFill>
                  <a:srgbClr val="FF0000"/>
                </a:solidFill>
                <a:latin typeface="Arial"/>
              </a:rPr>
              <a:t>Italy</a:t>
            </a:r>
            <a:r>
              <a:rPr lang="en-US" sz="1600" kern="0" dirty="0">
                <a:solidFill>
                  <a:srgbClr val="FF0000"/>
                </a:solidFill>
                <a:latin typeface="Arial"/>
              </a:rPr>
              <a:t> </a:t>
            </a:r>
          </a:p>
          <a:p>
            <a:pPr lvl="1">
              <a:buClr>
                <a:srgbClr val="000000"/>
              </a:buClr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Frascati </a:t>
            </a:r>
          </a:p>
          <a:p>
            <a:pPr lvl="1">
              <a:buClr>
                <a:srgbClr val="000000"/>
              </a:buClr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Molise</a:t>
            </a:r>
          </a:p>
          <a:p>
            <a:pPr lvl="1">
              <a:buClr>
                <a:srgbClr val="000000"/>
              </a:buClr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Naples</a:t>
            </a:r>
          </a:p>
          <a:p>
            <a:pPr lvl="1">
              <a:buClr>
                <a:srgbClr val="000000"/>
              </a:buClr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Pisa</a:t>
            </a:r>
          </a:p>
          <a:p>
            <a:pPr lvl="1">
              <a:buClr>
                <a:srgbClr val="000000"/>
              </a:buClr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Roma Tor Vergata</a:t>
            </a:r>
          </a:p>
          <a:p>
            <a:pPr lvl="1">
              <a:buClr>
                <a:srgbClr val="000000"/>
              </a:buClr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Trieste</a:t>
            </a:r>
          </a:p>
          <a:p>
            <a:pPr lvl="1">
              <a:buClr>
                <a:srgbClr val="000000"/>
              </a:buClr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Udine</a:t>
            </a:r>
          </a:p>
          <a:p>
            <a:pPr>
              <a:buClr>
                <a:srgbClr val="000000"/>
              </a:buClr>
              <a:defRPr/>
            </a:pPr>
            <a:r>
              <a:rPr lang="en-US" sz="1600" b="1" kern="0" dirty="0">
                <a:solidFill>
                  <a:srgbClr val="FF0000"/>
                </a:solidFill>
                <a:latin typeface="Arial"/>
              </a:rPr>
              <a:t>Korea</a:t>
            </a:r>
            <a:r>
              <a:rPr lang="en-US" sz="1600" b="1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600" kern="0" dirty="0">
                <a:solidFill>
                  <a:srgbClr val="000000"/>
                </a:solidFill>
                <a:latin typeface="Arial"/>
              </a:rPr>
              <a:t> </a:t>
            </a:r>
          </a:p>
          <a:p>
            <a:pPr lvl="1">
              <a:buClr>
                <a:srgbClr val="000000"/>
              </a:buClr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CAPP/IBS/KAIST</a:t>
            </a:r>
            <a:endParaRPr lang="en-US" sz="1400" b="1" dirty="0">
              <a:solidFill>
                <a:srgbClr val="000000"/>
              </a:solidFill>
              <a:latin typeface="Arial"/>
            </a:endParaRPr>
          </a:p>
          <a:p>
            <a:pPr>
              <a:buClr>
                <a:srgbClr val="000000"/>
              </a:buClr>
              <a:defRPr/>
            </a:pPr>
            <a:r>
              <a:rPr lang="en-US" sz="1600" b="1" kern="0" dirty="0">
                <a:solidFill>
                  <a:srgbClr val="FF0000"/>
                </a:solidFill>
                <a:latin typeface="Arial"/>
              </a:rPr>
              <a:t>Russia</a:t>
            </a:r>
            <a:r>
              <a:rPr lang="en-US" sz="1600" kern="0" dirty="0">
                <a:solidFill>
                  <a:srgbClr val="FF0000"/>
                </a:solidFill>
                <a:latin typeface="Arial"/>
              </a:rPr>
              <a:t>  </a:t>
            </a:r>
          </a:p>
          <a:p>
            <a:pPr lvl="1">
              <a:buClr>
                <a:srgbClr val="000000"/>
              </a:buClr>
              <a:defRPr/>
            </a:pPr>
            <a:r>
              <a:rPr lang="en-US" sz="1200" b="1" dirty="0">
                <a:solidFill>
                  <a:srgbClr val="000000"/>
                </a:solidFill>
                <a:latin typeface="Arial"/>
              </a:rPr>
              <a:t>Budker/Novosibirsk</a:t>
            </a:r>
          </a:p>
          <a:p>
            <a:pPr>
              <a:buClr>
                <a:srgbClr val="000000"/>
              </a:buClr>
              <a:defRPr/>
            </a:pPr>
            <a:r>
              <a:rPr lang="en-US" sz="1600" b="1" kern="0" dirty="0">
                <a:solidFill>
                  <a:srgbClr val="FF0000"/>
                </a:solidFill>
                <a:latin typeface="Arial"/>
              </a:rPr>
              <a:t>United Kingdom</a:t>
            </a:r>
            <a:endParaRPr lang="en-US" sz="1600" b="1" kern="0" dirty="0">
              <a:solidFill>
                <a:srgbClr val="000000"/>
              </a:solidFill>
              <a:latin typeface="Arial"/>
            </a:endParaRPr>
          </a:p>
          <a:p>
            <a:pPr lvl="1">
              <a:buClr>
                <a:srgbClr val="000000"/>
              </a:buClr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Lancaster/Cockcroft</a:t>
            </a:r>
          </a:p>
          <a:p>
            <a:pPr lvl="1">
              <a:buClr>
                <a:srgbClr val="000000"/>
              </a:buClr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Liverpool</a:t>
            </a:r>
          </a:p>
          <a:p>
            <a:pPr lvl="1">
              <a:buClr>
                <a:srgbClr val="000000"/>
              </a:buClr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Manchester</a:t>
            </a:r>
          </a:p>
          <a:p>
            <a:pPr lvl="1">
              <a:buClr>
                <a:srgbClr val="000000"/>
              </a:buClr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</a:rPr>
              <a:t>University College London</a:t>
            </a:r>
          </a:p>
          <a:p>
            <a:pPr>
              <a:buClr>
                <a:srgbClr val="000000"/>
              </a:buClr>
              <a:defRPr/>
            </a:pPr>
            <a:endParaRPr lang="en-US" sz="1600" dirty="0">
              <a:solidFill>
                <a:srgbClr val="000000"/>
              </a:solidFill>
              <a:latin typeface="Arial"/>
            </a:endParaRPr>
          </a:p>
          <a:p>
            <a:pPr marL="0" indent="0">
              <a:buClr>
                <a:srgbClr val="000000"/>
              </a:buClr>
              <a:buNone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>
              <a:defRPr/>
            </a:pPr>
            <a:endParaRPr lang="en-US" sz="1600" kern="0" dirty="0"/>
          </a:p>
        </p:txBody>
      </p:sp>
      <p:pic>
        <p:nvPicPr>
          <p:cNvPr id="7" name="Picture 8" descr="russia_flag">
            <a:extLst>
              <a:ext uri="{FF2B5EF4-FFF2-40B4-BE49-F238E27FC236}">
                <a16:creationId xmlns:a16="http://schemas.microsoft.com/office/drawing/2014/main" id="{F5C04186-043D-7987-D119-80DC978C5C2E}"/>
              </a:ext>
            </a:extLst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899" y="4429990"/>
            <a:ext cx="471619" cy="3687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 descr="it-lgflag">
            <a:extLst>
              <a:ext uri="{FF2B5EF4-FFF2-40B4-BE49-F238E27FC236}">
                <a16:creationId xmlns:a16="http://schemas.microsoft.com/office/drawing/2014/main" id="{D40341DF-802F-1E8D-7C9B-5B3A147D37F2}"/>
              </a:ext>
            </a:extLst>
          </p:cNvPr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58" y="1929676"/>
            <a:ext cx="466672" cy="3541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3" descr="large_flag_of_germany">
            <a:extLst>
              <a:ext uri="{FF2B5EF4-FFF2-40B4-BE49-F238E27FC236}">
                <a16:creationId xmlns:a16="http://schemas.microsoft.com/office/drawing/2014/main" id="{05327461-85BF-5C32-6BCB-FF480B0A5270}"/>
              </a:ext>
            </a:extLst>
          </p:cNvPr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833" y="1345733"/>
            <a:ext cx="468321" cy="3541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88FCEDF3-B130-33E9-5341-51A87E5D5D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0246" y="4994117"/>
            <a:ext cx="497156" cy="38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>
            <a:extLst>
              <a:ext uri="{FF2B5EF4-FFF2-40B4-BE49-F238E27FC236}">
                <a16:creationId xmlns:a16="http://schemas.microsoft.com/office/drawing/2014/main" id="{57771537-3B95-0B70-0211-69C7E0E563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59" y="788114"/>
            <a:ext cx="527593" cy="350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>
            <a:extLst>
              <a:ext uri="{FF2B5EF4-FFF2-40B4-BE49-F238E27FC236}">
                <a16:creationId xmlns:a16="http://schemas.microsoft.com/office/drawing/2014/main" id="{FD0F89C7-99D6-28B3-C1B3-41AD84FC8B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9639" y="3867002"/>
            <a:ext cx="513781" cy="35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12766E0-9E5A-E5AF-4006-A65A2AE32EC4}"/>
              </a:ext>
            </a:extLst>
          </p:cNvPr>
          <p:cNvSpPr txBox="1"/>
          <p:nvPr/>
        </p:nvSpPr>
        <p:spPr>
          <a:xfrm>
            <a:off x="5555464" y="5335036"/>
            <a:ext cx="3491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2B8282"/>
                </a:solidFill>
                <a:latin typeface="Helvetica Neue"/>
              </a:rPr>
              <a:t>Muon g-2 Collaboration Meeting @ Liverpool </a:t>
            </a:r>
            <a:endParaRPr lang="en-US" sz="1200" b="1" dirty="0">
              <a:solidFill>
                <a:srgbClr val="444444"/>
              </a:solidFill>
              <a:latin typeface="Helvetica Neue"/>
            </a:endParaRPr>
          </a:p>
          <a:p>
            <a:pPr algn="ctr"/>
            <a:r>
              <a:rPr lang="en-US" sz="1200" b="1" dirty="0">
                <a:solidFill>
                  <a:srgbClr val="2B8282"/>
                </a:solidFill>
                <a:latin typeface="Helvetica Neue"/>
              </a:rPr>
              <a:t>July 2023</a:t>
            </a:r>
          </a:p>
        </p:txBody>
      </p:sp>
      <p:sp>
        <p:nvSpPr>
          <p:cNvPr id="14" name="TextBox 11">
            <a:extLst>
              <a:ext uri="{FF2B5EF4-FFF2-40B4-BE49-F238E27FC236}">
                <a16:creationId xmlns:a16="http://schemas.microsoft.com/office/drawing/2014/main" id="{0E931A16-C0FF-6D44-25E7-540018972985}"/>
              </a:ext>
            </a:extLst>
          </p:cNvPr>
          <p:cNvSpPr txBox="1"/>
          <p:nvPr/>
        </p:nvSpPr>
        <p:spPr>
          <a:xfrm>
            <a:off x="248357" y="5135022"/>
            <a:ext cx="2882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176 collaborators</a:t>
            </a:r>
          </a:p>
          <a:p>
            <a:r>
              <a:rPr lang="en-GB" sz="2400" dirty="0"/>
              <a:t>34 Institutions</a:t>
            </a:r>
          </a:p>
          <a:p>
            <a:r>
              <a:rPr lang="en-GB" sz="2400" dirty="0"/>
              <a:t>7 countries </a:t>
            </a:r>
          </a:p>
        </p:txBody>
      </p:sp>
      <p:pic>
        <p:nvPicPr>
          <p:cNvPr id="16" name="图片 3">
            <a:extLst>
              <a:ext uri="{FF2B5EF4-FFF2-40B4-BE49-F238E27FC236}">
                <a16:creationId xmlns:a16="http://schemas.microsoft.com/office/drawing/2014/main" id="{7000C47D-35A6-E084-6C77-FDF1FD2488D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247" y="1277429"/>
            <a:ext cx="3148760" cy="2101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42502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0" y="2829853"/>
            <a:ext cx="2400300" cy="421348"/>
          </a:xfrm>
        </p:spPr>
        <p:txBody>
          <a:bodyPr/>
          <a:lstStyle/>
          <a:p>
            <a:r>
              <a:rPr lang="en-US" dirty="0"/>
              <a:t>Backups</a:t>
            </a:r>
            <a:r>
              <a:rPr lang="mr-IN" dirty="0"/>
              <a:t>…</a:t>
            </a:r>
            <a:endParaRPr lang="en-US" dirty="0"/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5C7BBCB5-3378-801E-FFD3-8FEDC7350AB2}"/>
              </a:ext>
            </a:extLst>
          </p:cNvPr>
          <p:cNvSpPr txBox="1">
            <a:spLocks/>
          </p:cNvSpPr>
          <p:nvPr/>
        </p:nvSpPr>
        <p:spPr>
          <a:xfrm>
            <a:off x="6662057" y="6489699"/>
            <a:ext cx="2469243" cy="215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Queen Mary</a:t>
            </a:r>
            <a:r>
              <a:rPr lang="mr-IN" dirty="0"/>
              <a:t>: 1</a:t>
            </a:r>
            <a:r>
              <a:rPr lang="en-GB" dirty="0"/>
              <a:t>8</a:t>
            </a:r>
            <a:r>
              <a:rPr lang="mr-IN" dirty="0"/>
              <a:t>/</a:t>
            </a:r>
            <a:r>
              <a:rPr lang="en-GB" dirty="0"/>
              <a:t>10</a:t>
            </a:r>
            <a:r>
              <a:rPr lang="mr-IN" dirty="0"/>
              <a:t>/202</a:t>
            </a:r>
            <a:r>
              <a:rPr lang="en-GB" dirty="0"/>
              <a:t>3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39</a:t>
            </a:fld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3782644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Model components of </a:t>
            </a:r>
            <a:r>
              <a:rPr lang="en-US" dirty="0" err="1"/>
              <a:t>g</a:t>
            </a:r>
            <a:r>
              <a:rPr lang="en-US" baseline="-25000" dirty="0" err="1"/>
              <a:t>μ</a:t>
            </a:r>
            <a:endParaRPr lang="en-US" dirty="0"/>
          </a:p>
        </p:txBody>
      </p:sp>
      <p:pic>
        <p:nvPicPr>
          <p:cNvPr id="6" name="Picture 5" descr="g_equals_two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23" r="26647"/>
          <a:stretch/>
        </p:blipFill>
        <p:spPr>
          <a:xfrm>
            <a:off x="1271242" y="1364065"/>
            <a:ext cx="1470135" cy="1619787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</p:spPr>
      </p:pic>
      <p:sp>
        <p:nvSpPr>
          <p:cNvPr id="9" name="Rectangle 8"/>
          <p:cNvSpPr/>
          <p:nvPr/>
        </p:nvSpPr>
        <p:spPr>
          <a:xfrm>
            <a:off x="9024251" y="1246142"/>
            <a:ext cx="1183463" cy="6355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Brace 12"/>
          <p:cNvSpPr/>
          <p:nvPr/>
        </p:nvSpPr>
        <p:spPr>
          <a:xfrm rot="16200000" flipH="1">
            <a:off x="2537632" y="2932711"/>
            <a:ext cx="189533" cy="433665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80581" y="851048"/>
            <a:ext cx="791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0000"/>
                </a:solidFill>
              </a:rPr>
              <a:t>Dirac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255997" y="795317"/>
            <a:ext cx="148799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b="0" dirty="0">
                <a:solidFill>
                  <a:srgbClr val="000000"/>
                </a:solidFill>
              </a:rPr>
              <a:t>Charged,</a:t>
            </a:r>
          </a:p>
          <a:p>
            <a:pPr>
              <a:spcBef>
                <a:spcPts val="0"/>
              </a:spcBef>
            </a:pPr>
            <a:r>
              <a:rPr lang="en-US" sz="1600" b="0" dirty="0">
                <a:solidFill>
                  <a:srgbClr val="000000"/>
                </a:solidFill>
              </a:rPr>
              <a:t>spin ½ </a:t>
            </a:r>
          </a:p>
        </p:txBody>
      </p:sp>
      <p:pic>
        <p:nvPicPr>
          <p:cNvPr id="26" name="Picture 25" descr="tea_dirac_color.jpg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" y="1189439"/>
            <a:ext cx="1153179" cy="1601560"/>
          </a:xfrm>
          <a:prstGeom prst="rect">
            <a:avLst/>
          </a:prstGeom>
        </p:spPr>
      </p:pic>
      <p:sp>
        <p:nvSpPr>
          <p:cNvPr id="30" name="Footer Placeholder 4"/>
          <p:cNvSpPr txBox="1">
            <a:spLocks/>
          </p:cNvSpPr>
          <p:nvPr/>
        </p:nvSpPr>
        <p:spPr>
          <a:xfrm>
            <a:off x="7397840" y="6580142"/>
            <a:ext cx="4036754" cy="63551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1pPr>
            <a:lvl2pPr marL="0" marR="0" indent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2pPr>
            <a:lvl3pPr marL="0" marR="0" indent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3pPr>
            <a:lvl4pPr marL="0" marR="0" indent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4pPr>
            <a:lvl5pPr marL="0" marR="0" indent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5pPr>
            <a:lvl6pPr marL="0" marR="0" indent="45720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6pPr>
            <a:lvl7pPr marL="0" marR="0" indent="91440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7pPr>
            <a:lvl8pPr marL="0" marR="0" indent="137160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8pPr>
            <a:lvl9pPr marL="0" marR="0" indent="182880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9pPr>
          </a:lstStyle>
          <a:p>
            <a:pPr>
              <a:spcBef>
                <a:spcPct val="0"/>
              </a:spcBef>
            </a:pPr>
            <a:endParaRPr lang="en-US" dirty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2082800" y="2768600"/>
            <a:ext cx="469900" cy="266700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A2E2F3F-5AF9-B7DC-3DBF-FB942E696991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4</a:t>
            </a:fld>
            <a:endParaRPr lang="mr-I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53AFEA7-325C-5FBB-220C-FFAD6F719F75}"/>
                  </a:ext>
                </a:extLst>
              </p:cNvPr>
              <p:cNvSpPr txBox="1"/>
              <p:nvPr/>
            </p:nvSpPr>
            <p:spPr>
              <a:xfrm>
                <a:off x="-14154" y="3025024"/>
                <a:ext cx="9143994" cy="11142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600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6000" b="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GB" sz="600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n-GB" sz="6000" b="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𝑆𝑀</m:t>
                          </m:r>
                        </m:sup>
                      </m:sSubSup>
                      <m:r>
                        <a:rPr lang="en-GB" sz="6000" b="0" i="1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GB" sz="6000" b="0" i="1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6000" dirty="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53AFEA7-325C-5FBB-220C-FFAD6F719F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4154" y="3025024"/>
                <a:ext cx="9143994" cy="1114279"/>
              </a:xfrm>
              <a:prstGeom prst="rect">
                <a:avLst/>
              </a:prstGeom>
              <a:blipFill>
                <a:blip r:embed="rId5"/>
                <a:stretch>
                  <a:fillRect l="-2080" b="-215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565594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" name="Google Shape;491;p33"/>
          <p:cNvGrpSpPr/>
          <p:nvPr/>
        </p:nvGrpSpPr>
        <p:grpSpPr>
          <a:xfrm>
            <a:off x="5993750" y="634850"/>
            <a:ext cx="3167826" cy="3161599"/>
            <a:chOff x="5765150" y="634850"/>
            <a:chExt cx="3167826" cy="3161599"/>
          </a:xfrm>
        </p:grpSpPr>
        <p:grpSp>
          <p:nvGrpSpPr>
            <p:cNvPr id="492" name="Google Shape;492;p33"/>
            <p:cNvGrpSpPr/>
            <p:nvPr/>
          </p:nvGrpSpPr>
          <p:grpSpPr>
            <a:xfrm>
              <a:off x="5978575" y="634850"/>
              <a:ext cx="2954401" cy="3161599"/>
              <a:chOff x="5673775" y="634850"/>
              <a:chExt cx="2954401" cy="3161599"/>
            </a:xfrm>
          </p:grpSpPr>
          <p:pic>
            <p:nvPicPr>
              <p:cNvPr id="493" name="Google Shape;493;p33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5673775" y="885300"/>
                <a:ext cx="2954401" cy="2911149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94" name="Google Shape;494;p33"/>
              <p:cNvSpPr txBox="1"/>
              <p:nvPr/>
            </p:nvSpPr>
            <p:spPr>
              <a:xfrm>
                <a:off x="6103875" y="634850"/>
                <a:ext cx="22479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FF9900"/>
                    </a:solidFill>
                  </a:rPr>
                  <a:t>Magnet cross-section</a:t>
                </a:r>
                <a:endParaRPr>
                  <a:solidFill>
                    <a:srgbClr val="FF9900"/>
                  </a:solidFill>
                </a:endParaRPr>
              </a:p>
            </p:txBody>
          </p:sp>
        </p:grpSp>
        <p:sp>
          <p:nvSpPr>
            <p:cNvPr id="495" name="Google Shape;495;p33"/>
            <p:cNvSpPr/>
            <p:nvPr/>
          </p:nvSpPr>
          <p:spPr>
            <a:xfrm>
              <a:off x="5765150" y="1605125"/>
              <a:ext cx="309600" cy="1097400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6" name="Google Shape;496;p33"/>
          <p:cNvSpPr txBox="1">
            <a:spLocks noGrp="1"/>
          </p:cNvSpPr>
          <p:nvPr>
            <p:ph type="title"/>
          </p:nvPr>
        </p:nvSpPr>
        <p:spPr>
          <a:xfrm>
            <a:off x="228600" y="251752"/>
            <a:ext cx="8686800" cy="427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g-2 storage ring magnet</a:t>
            </a:r>
            <a:endParaRPr/>
          </a:p>
        </p:txBody>
      </p:sp>
      <p:sp>
        <p:nvSpPr>
          <p:cNvPr id="498" name="Google Shape;498;p33"/>
          <p:cNvSpPr txBox="1"/>
          <p:nvPr/>
        </p:nvSpPr>
        <p:spPr>
          <a:xfrm>
            <a:off x="0" y="945700"/>
            <a:ext cx="5918200" cy="2677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sz="1800" dirty="0"/>
              <a:t>7.112 m radius ‘C’-shape magnet with vertically-aligned field B = 1.45 T</a:t>
            </a:r>
            <a:endParaRPr sz="1800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sz="1800" dirty="0"/>
              <a:t>Dipole field has ppm-level uniformity</a:t>
            </a:r>
          </a:p>
          <a:p>
            <a:pPr marL="114300" lvl="0" algn="l" rtl="0">
              <a:spcBef>
                <a:spcPts val="0"/>
              </a:spcBef>
              <a:spcAft>
                <a:spcPts val="0"/>
              </a:spcAft>
              <a:buSzPts val="1800"/>
            </a:pP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sz="1800" dirty="0">
                <a:solidFill>
                  <a:srgbClr val="000000"/>
                </a:solidFill>
              </a:rPr>
              <a:t>Tiny (ppm) changes in magnet geometry, driven by temperature</a:t>
            </a:r>
            <a:r>
              <a:rPr lang="en-GB" sz="1800" dirty="0"/>
              <a:t> changes</a:t>
            </a:r>
            <a:r>
              <a:rPr lang="en-GB" sz="1800" dirty="0">
                <a:solidFill>
                  <a:srgbClr val="000000"/>
                </a:solidFill>
              </a:rPr>
              <a:t>, </a:t>
            </a:r>
            <a:r>
              <a:rPr lang="en-GB" sz="1800" b="1" dirty="0">
                <a:solidFill>
                  <a:srgbClr val="282828"/>
                </a:solidFill>
              </a:rPr>
              <a:t>cause the field to drift over time</a:t>
            </a:r>
            <a:endParaRPr sz="1800" b="1" dirty="0">
              <a:solidFill>
                <a:srgbClr val="282828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499" name="Google Shape;499;p33"/>
          <p:cNvSpPr txBox="1"/>
          <p:nvPr/>
        </p:nvSpPr>
        <p:spPr>
          <a:xfrm>
            <a:off x="0" y="3583075"/>
            <a:ext cx="6285900" cy="21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sz="1800" dirty="0"/>
              <a:t>378 ‘fixed’ NMR probes, built for this experiment, around the ring measure the drift continuously, and provide </a:t>
            </a:r>
            <a:r>
              <a:rPr lang="en-GB" sz="1800" dirty="0">
                <a:solidFill>
                  <a:srgbClr val="282828"/>
                </a:solidFill>
              </a:rPr>
              <a:t>feedback</a:t>
            </a:r>
            <a:r>
              <a:rPr lang="en-GB" sz="1800" dirty="0">
                <a:solidFill>
                  <a:srgbClr val="1155CC"/>
                </a:solidFill>
              </a:rPr>
              <a:t> </a:t>
            </a:r>
            <a:r>
              <a:rPr lang="en-GB" sz="1800" dirty="0"/>
              <a:t>to the magnet power supply to </a:t>
            </a:r>
            <a:r>
              <a:rPr lang="en-GB" sz="1800" b="1" dirty="0">
                <a:solidFill>
                  <a:schemeClr val="accent6">
                    <a:lumMod val="50000"/>
                  </a:schemeClr>
                </a:solidFill>
              </a:rPr>
              <a:t>keep the dipole (vertical) term constant</a:t>
            </a:r>
            <a:endParaRPr sz="18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sz="1800" dirty="0"/>
              <a:t>Shimming devices minimise </a:t>
            </a:r>
            <a:r>
              <a:rPr lang="en-GB" sz="1800" dirty="0">
                <a:solidFill>
                  <a:srgbClr val="282828"/>
                </a:solidFill>
              </a:rPr>
              <a:t>gradients</a:t>
            </a:r>
            <a:r>
              <a:rPr lang="en-GB" sz="1800" dirty="0"/>
              <a:t> (transverse and azimuthal field components). </a:t>
            </a:r>
            <a:endParaRPr sz="1800" dirty="0"/>
          </a:p>
        </p:txBody>
      </p:sp>
      <p:grpSp>
        <p:nvGrpSpPr>
          <p:cNvPr id="500" name="Google Shape;500;p33"/>
          <p:cNvGrpSpPr/>
          <p:nvPr/>
        </p:nvGrpSpPr>
        <p:grpSpPr>
          <a:xfrm>
            <a:off x="6360875" y="3585025"/>
            <a:ext cx="2800700" cy="2744350"/>
            <a:chOff x="5827475" y="3585025"/>
            <a:chExt cx="2800700" cy="2744350"/>
          </a:xfrm>
        </p:grpSpPr>
        <p:pic>
          <p:nvPicPr>
            <p:cNvPr id="501" name="Google Shape;501;p3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827475" y="3585025"/>
              <a:ext cx="2800700" cy="25871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02" name="Google Shape;502;p33"/>
            <p:cNvSpPr txBox="1"/>
            <p:nvPr/>
          </p:nvSpPr>
          <p:spPr>
            <a:xfrm>
              <a:off x="6507725" y="5929175"/>
              <a:ext cx="14784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FF9900"/>
                  </a:solidFill>
                </a:rPr>
                <a:t>Top-down view</a:t>
              </a:r>
              <a:endParaRPr>
                <a:solidFill>
                  <a:srgbClr val="FF9900"/>
                </a:solidFill>
              </a:endParaRP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00F956-3917-2DAF-8083-0C39369201C3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40</a:t>
            </a:fld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9270690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603A0-F661-B55C-24B3-F5F8C78C3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EDM analysis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2B493C-84A6-1C28-9321-F0D9009D1F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 </a:t>
            </a:r>
            <a:r>
              <a:rPr lang="en-GB">
                <a:solidFill>
                  <a:srgbClr val="002F87"/>
                </a:solidFill>
              </a:rPr>
              <a:t>Queen Mary</a:t>
            </a:r>
            <a:r>
              <a:rPr lang="mr-IN">
                <a:solidFill>
                  <a:srgbClr val="002F87"/>
                </a:solidFill>
              </a:rPr>
              <a:t>: 1</a:t>
            </a:r>
            <a:r>
              <a:rPr lang="en-GB">
                <a:solidFill>
                  <a:srgbClr val="002F87"/>
                </a:solidFill>
              </a:rPr>
              <a:t>8</a:t>
            </a:r>
            <a:r>
              <a:rPr lang="mr-IN">
                <a:solidFill>
                  <a:srgbClr val="002F87"/>
                </a:solidFill>
              </a:rPr>
              <a:t>/</a:t>
            </a:r>
            <a:r>
              <a:rPr lang="en-GB">
                <a:solidFill>
                  <a:srgbClr val="002F87"/>
                </a:solidFill>
              </a:rPr>
              <a:t>10</a:t>
            </a:r>
            <a:r>
              <a:rPr lang="mr-IN">
                <a:solidFill>
                  <a:srgbClr val="002F87"/>
                </a:solidFill>
              </a:rPr>
              <a:t>/202</a:t>
            </a:r>
            <a:r>
              <a:rPr lang="en-GB">
                <a:solidFill>
                  <a:srgbClr val="002F87"/>
                </a:solidFill>
              </a:rPr>
              <a:t>3</a:t>
            </a:r>
            <a:r>
              <a:rPr lang="mr-IN">
                <a:solidFill>
                  <a:srgbClr val="002F87"/>
                </a:solidFill>
              </a:rPr>
              <a:t>: </a:t>
            </a:r>
            <a:fld id="{00000000-1234-1234-1234-123412341234}" type="slidenum">
              <a:rPr lang="mr-IN" smtClean="0">
                <a:solidFill>
                  <a:srgbClr val="002F87"/>
                </a:solidFill>
              </a:rPr>
              <a:pPr/>
              <a:t>41</a:t>
            </a:fld>
            <a:endParaRPr lang="mr-IN" dirty="0">
              <a:solidFill>
                <a:srgbClr val="002F87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47C8F2-DE45-190B-86EC-E45F85F05A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4338" y="734059"/>
            <a:ext cx="5500021" cy="2895599"/>
          </a:xfrm>
          <a:prstGeom prst="rect">
            <a:avLst/>
          </a:prstGeom>
        </p:spPr>
      </p:pic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5A106D1F-AEA7-0F99-CAFF-FDFC8CC34758}"/>
              </a:ext>
            </a:extLst>
          </p:cNvPr>
          <p:cNvSpPr txBox="1">
            <a:spLocks/>
          </p:cNvSpPr>
          <p:nvPr/>
        </p:nvSpPr>
        <p:spPr>
          <a:xfrm>
            <a:off x="85061" y="3938376"/>
            <a:ext cx="4773387" cy="21298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US" sz="1800" dirty="0">
                <a:solidFill>
                  <a:srgbClr val="002F87"/>
                </a:solidFill>
              </a:rPr>
              <a:t>Run 1 analysis still blinded. Assuming zero signal expecting limit of:</a:t>
            </a:r>
          </a:p>
          <a:p>
            <a:pPr marL="0" indent="0">
              <a:buClrTx/>
              <a:buNone/>
            </a:pPr>
            <a:r>
              <a:rPr lang="en-US" sz="1800" b="1" i="1" dirty="0">
                <a:solidFill>
                  <a:schemeClr val="bg2">
                    <a:lumMod val="50000"/>
                  </a:schemeClr>
                </a:solidFill>
              </a:rPr>
              <a:t>          </a:t>
            </a:r>
            <a:r>
              <a:rPr lang="en-US" sz="1800" b="1" i="1" dirty="0">
                <a:solidFill>
                  <a:srgbClr val="FF0000"/>
                </a:solidFill>
              </a:rPr>
              <a:t>|</a:t>
            </a:r>
            <a:r>
              <a:rPr lang="en-US" sz="1800" b="1" i="1" dirty="0" err="1">
                <a:solidFill>
                  <a:srgbClr val="FF0000"/>
                </a:solidFill>
              </a:rPr>
              <a:t>d</a:t>
            </a:r>
            <a:r>
              <a:rPr lang="en-US" sz="1800" b="1" i="1" baseline="-25000" dirty="0" err="1">
                <a:solidFill>
                  <a:srgbClr val="FF0000"/>
                </a:solidFill>
              </a:rPr>
              <a:t>μ</a:t>
            </a:r>
            <a:r>
              <a:rPr lang="en-US" sz="1800" b="1" i="1" dirty="0">
                <a:solidFill>
                  <a:srgbClr val="FF0000"/>
                </a:solidFill>
              </a:rPr>
              <a:t>| &lt; 2.0 × 10</a:t>
            </a:r>
            <a:r>
              <a:rPr lang="en-US" sz="1800" b="1" i="1" baseline="30000" dirty="0">
                <a:solidFill>
                  <a:srgbClr val="FF0000"/>
                </a:solidFill>
              </a:rPr>
              <a:t>-19</a:t>
            </a:r>
            <a:r>
              <a:rPr lang="en-US" sz="1800" b="1" i="1" dirty="0">
                <a:solidFill>
                  <a:srgbClr val="FF0000"/>
                </a:solidFill>
              </a:rPr>
              <a:t>e</a:t>
            </a:r>
            <a:r>
              <a:rPr lang="en-US" sz="1800" b="1" dirty="0">
                <a:solidFill>
                  <a:srgbClr val="FF0000"/>
                </a:solidFill>
              </a:rPr>
              <a:t>.cm (95% C.L.)</a:t>
            </a:r>
          </a:p>
          <a:p>
            <a:pPr>
              <a:buClrTx/>
            </a:pPr>
            <a:r>
              <a:rPr lang="en-US" sz="1800" dirty="0">
                <a:solidFill>
                  <a:srgbClr val="002F87"/>
                </a:solidFill>
              </a:rPr>
              <a:t>Still statistically limited in tracker analysis</a:t>
            </a:r>
          </a:p>
          <a:p>
            <a:pPr>
              <a:buClrTx/>
            </a:pPr>
            <a:r>
              <a:rPr lang="en-US" sz="1800" dirty="0">
                <a:solidFill>
                  <a:srgbClr val="002F87"/>
                </a:solidFill>
              </a:rPr>
              <a:t>Factor of </a:t>
            </a:r>
            <a:r>
              <a:rPr lang="en-US" sz="1800" b="1" dirty="0">
                <a:solidFill>
                  <a:srgbClr val="FF0000"/>
                </a:solidFill>
              </a:rPr>
              <a:t>~10 improvement </a:t>
            </a:r>
            <a:r>
              <a:rPr lang="en-US" sz="1800" dirty="0">
                <a:solidFill>
                  <a:srgbClr val="002F87"/>
                </a:solidFill>
              </a:rPr>
              <a:t>for statistics accumulated so far, with tracking improvements</a:t>
            </a:r>
          </a:p>
          <a:p>
            <a:pPr>
              <a:buClrTx/>
            </a:pPr>
            <a:endParaRPr lang="en-US" sz="18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B233BA5-8F23-E826-E501-932B0688D8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601" y="3846538"/>
            <a:ext cx="4296338" cy="2390704"/>
          </a:xfrm>
          <a:prstGeom prst="rect">
            <a:avLst/>
          </a:prstGeom>
        </p:spPr>
      </p:pic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F6C8B12E-8738-B7E8-6201-028840185736}"/>
              </a:ext>
            </a:extLst>
          </p:cNvPr>
          <p:cNvSpPr txBox="1">
            <a:spLocks/>
          </p:cNvSpPr>
          <p:nvPr/>
        </p:nvSpPr>
        <p:spPr>
          <a:xfrm>
            <a:off x="105439" y="988347"/>
            <a:ext cx="3008899" cy="2973132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2F87"/>
                </a:solidFill>
              </a:rPr>
              <a:t>Muon EDM causes tilt in precession plane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2F87"/>
                </a:solidFill>
              </a:rPr>
              <a:t>Asymmetry in vertical decay angle of positrons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2F87"/>
                </a:solidFill>
              </a:rPr>
              <a:t>Vertical angle measured by tracking detectors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2F87"/>
                </a:solidFill>
              </a:rPr>
              <a:t>Momentum binned analysis for maximum sensitivity</a:t>
            </a:r>
          </a:p>
        </p:txBody>
      </p:sp>
    </p:spTree>
    <p:extLst>
      <p:ext uri="{BB962C8B-B14F-4D97-AF65-F5344CB8AC3E}">
        <p14:creationId xmlns:p14="http://schemas.microsoft.com/office/powerpoint/2010/main" val="20914738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Google Shape;640;p42"/>
          <p:cNvSpPr txBox="1">
            <a:spLocks noGrp="1"/>
          </p:cNvSpPr>
          <p:nvPr>
            <p:ph type="title"/>
          </p:nvPr>
        </p:nvSpPr>
        <p:spPr>
          <a:xfrm>
            <a:off x="228600" y="251752"/>
            <a:ext cx="8686800" cy="427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Clock Blinding</a:t>
            </a:r>
            <a:endParaRPr/>
          </a:p>
        </p:txBody>
      </p:sp>
      <p:sp>
        <p:nvSpPr>
          <p:cNvPr id="642" name="Google Shape;642;p42"/>
          <p:cNvSpPr txBox="1"/>
          <p:nvPr/>
        </p:nvSpPr>
        <p:spPr>
          <a:xfrm>
            <a:off x="0" y="728225"/>
            <a:ext cx="85620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The clock is hardware blinded to have a frequency of (40 ± ε) MHz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Only 2 people outside of the collaboration set and know the number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Blinding offset was ± 25 ppm (approx </a:t>
            </a:r>
            <a:r>
              <a:rPr lang="en-GB"/>
              <a:t>⨉</a:t>
            </a:r>
            <a:r>
              <a:rPr lang="en-GB" sz="2000"/>
              <a:t>10 BNL-SM difference) </a:t>
            </a:r>
            <a:endParaRPr sz="2000"/>
          </a:p>
        </p:txBody>
      </p:sp>
      <p:sp>
        <p:nvSpPr>
          <p:cNvPr id="643" name="Google Shape;643;p42"/>
          <p:cNvSpPr txBox="1"/>
          <p:nvPr/>
        </p:nvSpPr>
        <p:spPr>
          <a:xfrm>
            <a:off x="397050" y="5751700"/>
            <a:ext cx="83499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Additionally each analysis is blinded in software</a:t>
            </a:r>
            <a:endParaRPr sz="2000"/>
          </a:p>
        </p:txBody>
      </p:sp>
      <p:pic>
        <p:nvPicPr>
          <p:cNvPr id="644" name="Google Shape;644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13025" y="3329550"/>
            <a:ext cx="2939100" cy="1902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5" name="Google Shape;645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3400" y="2018625"/>
            <a:ext cx="3114675" cy="2114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6" name="Google Shape;646;p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82713" y="2018625"/>
            <a:ext cx="2315675" cy="239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7" name="Google Shape;647;p4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53412" y="4240150"/>
            <a:ext cx="2114550" cy="14001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356631AF-3CB2-B3B4-8417-1A176E98FE14}"/>
              </a:ext>
            </a:extLst>
          </p:cNvPr>
          <p:cNvSpPr txBox="1">
            <a:spLocks/>
          </p:cNvSpPr>
          <p:nvPr/>
        </p:nvSpPr>
        <p:spPr>
          <a:xfrm>
            <a:off x="6662057" y="6489699"/>
            <a:ext cx="2469243" cy="215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Queen Mary</a:t>
            </a:r>
            <a:r>
              <a:rPr lang="mr-IN" dirty="0"/>
              <a:t>: 1</a:t>
            </a:r>
            <a:r>
              <a:rPr lang="en-GB" dirty="0"/>
              <a:t>8</a:t>
            </a:r>
            <a:r>
              <a:rPr lang="mr-IN" dirty="0"/>
              <a:t>/</a:t>
            </a:r>
            <a:r>
              <a:rPr lang="en-GB" dirty="0"/>
              <a:t>10</a:t>
            </a:r>
            <a:r>
              <a:rPr lang="mr-IN" dirty="0"/>
              <a:t>/202</a:t>
            </a:r>
            <a:r>
              <a:rPr lang="en-GB" dirty="0"/>
              <a:t>3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42</a:t>
            </a:fld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38440444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2DE17-57DB-5E37-6BD6-9A92A6EA0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Additional measurements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CCF408-EB19-B682-BDB7-F5180EC996D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 </a:t>
            </a:r>
            <a:r>
              <a:rPr lang="en-GB">
                <a:solidFill>
                  <a:srgbClr val="002F87"/>
                </a:solidFill>
              </a:rPr>
              <a:t>WIN2025</a:t>
            </a:r>
            <a:r>
              <a:rPr lang="mr-IN">
                <a:solidFill>
                  <a:srgbClr val="002F87"/>
                </a:solidFill>
              </a:rPr>
              <a:t>: </a:t>
            </a:r>
            <a:r>
              <a:rPr lang="en-GB">
                <a:solidFill>
                  <a:srgbClr val="002F87"/>
                </a:solidFill>
              </a:rPr>
              <a:t>09</a:t>
            </a:r>
            <a:r>
              <a:rPr lang="mr-IN">
                <a:solidFill>
                  <a:srgbClr val="002F87"/>
                </a:solidFill>
              </a:rPr>
              <a:t>/</a:t>
            </a:r>
            <a:r>
              <a:rPr lang="en-GB">
                <a:solidFill>
                  <a:srgbClr val="002F87"/>
                </a:solidFill>
              </a:rPr>
              <a:t>06</a:t>
            </a:r>
            <a:r>
              <a:rPr lang="mr-IN">
                <a:solidFill>
                  <a:srgbClr val="002F87"/>
                </a:solidFill>
              </a:rPr>
              <a:t>/202</a:t>
            </a:r>
            <a:r>
              <a:rPr lang="en-GB">
                <a:solidFill>
                  <a:srgbClr val="002F87"/>
                </a:solidFill>
              </a:rPr>
              <a:t>5</a:t>
            </a:r>
            <a:r>
              <a:rPr lang="mr-IN">
                <a:solidFill>
                  <a:srgbClr val="002F87"/>
                </a:solidFill>
              </a:rPr>
              <a:t>: </a:t>
            </a:r>
            <a:fld id="{00000000-1234-1234-1234-123412341234}" type="slidenum">
              <a:rPr lang="mr-IN" smtClean="0">
                <a:solidFill>
                  <a:srgbClr val="002F87"/>
                </a:solidFill>
              </a:rPr>
              <a:pPr/>
              <a:t>43</a:t>
            </a:fld>
            <a:endParaRPr lang="mr-IN" dirty="0">
              <a:solidFill>
                <a:srgbClr val="002F87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E71518-25F6-1E00-D30E-848F62D216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923509"/>
            <a:ext cx="8815818" cy="5085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7024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48A9A-ADCF-CB13-AD95-5DA18922A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Multiple datasets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10C949-DB39-E119-2366-105989ACF82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 </a:t>
            </a:r>
            <a:r>
              <a:rPr lang="en-GB">
                <a:solidFill>
                  <a:srgbClr val="002F87"/>
                </a:solidFill>
              </a:rPr>
              <a:t>WIN2025</a:t>
            </a:r>
            <a:r>
              <a:rPr lang="mr-IN">
                <a:solidFill>
                  <a:srgbClr val="002F87"/>
                </a:solidFill>
              </a:rPr>
              <a:t>: </a:t>
            </a:r>
            <a:r>
              <a:rPr lang="en-GB">
                <a:solidFill>
                  <a:srgbClr val="002F87"/>
                </a:solidFill>
              </a:rPr>
              <a:t>09</a:t>
            </a:r>
            <a:r>
              <a:rPr lang="mr-IN">
                <a:solidFill>
                  <a:srgbClr val="002F87"/>
                </a:solidFill>
              </a:rPr>
              <a:t>/</a:t>
            </a:r>
            <a:r>
              <a:rPr lang="en-GB">
                <a:solidFill>
                  <a:srgbClr val="002F87"/>
                </a:solidFill>
              </a:rPr>
              <a:t>06</a:t>
            </a:r>
            <a:r>
              <a:rPr lang="mr-IN">
                <a:solidFill>
                  <a:srgbClr val="002F87"/>
                </a:solidFill>
              </a:rPr>
              <a:t>/202</a:t>
            </a:r>
            <a:r>
              <a:rPr lang="en-GB">
                <a:solidFill>
                  <a:srgbClr val="002F87"/>
                </a:solidFill>
              </a:rPr>
              <a:t>5</a:t>
            </a:r>
            <a:r>
              <a:rPr lang="mr-IN">
                <a:solidFill>
                  <a:srgbClr val="002F87"/>
                </a:solidFill>
              </a:rPr>
              <a:t>: </a:t>
            </a:r>
            <a:fld id="{00000000-1234-1234-1234-123412341234}" type="slidenum">
              <a:rPr lang="mr-IN" smtClean="0">
                <a:solidFill>
                  <a:srgbClr val="002F87"/>
                </a:solidFill>
              </a:rPr>
              <a:pPr/>
              <a:t>44</a:t>
            </a:fld>
            <a:endParaRPr lang="mr-IN" dirty="0">
              <a:solidFill>
                <a:srgbClr val="002F87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DEC5FA-C1B7-DE40-1FB6-015D2FFC29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577" y="943254"/>
            <a:ext cx="4322389" cy="512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45339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947C1-76DF-6F3B-DEAC-17C60C902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Theory comparison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1B61CF-5F01-27CB-4E0E-659803909D7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 </a:t>
            </a:r>
            <a:r>
              <a:rPr lang="en-GB">
                <a:solidFill>
                  <a:srgbClr val="002F87"/>
                </a:solidFill>
              </a:rPr>
              <a:t>WIN2025</a:t>
            </a:r>
            <a:r>
              <a:rPr lang="mr-IN">
                <a:solidFill>
                  <a:srgbClr val="002F87"/>
                </a:solidFill>
              </a:rPr>
              <a:t>: </a:t>
            </a:r>
            <a:r>
              <a:rPr lang="en-GB">
                <a:solidFill>
                  <a:srgbClr val="002F87"/>
                </a:solidFill>
              </a:rPr>
              <a:t>09</a:t>
            </a:r>
            <a:r>
              <a:rPr lang="mr-IN">
                <a:solidFill>
                  <a:srgbClr val="002F87"/>
                </a:solidFill>
              </a:rPr>
              <a:t>/</a:t>
            </a:r>
            <a:r>
              <a:rPr lang="en-GB">
                <a:solidFill>
                  <a:srgbClr val="002F87"/>
                </a:solidFill>
              </a:rPr>
              <a:t>06</a:t>
            </a:r>
            <a:r>
              <a:rPr lang="mr-IN">
                <a:solidFill>
                  <a:srgbClr val="002F87"/>
                </a:solidFill>
              </a:rPr>
              <a:t>/202</a:t>
            </a:r>
            <a:r>
              <a:rPr lang="en-GB">
                <a:solidFill>
                  <a:srgbClr val="002F87"/>
                </a:solidFill>
              </a:rPr>
              <a:t>5</a:t>
            </a:r>
            <a:r>
              <a:rPr lang="mr-IN">
                <a:solidFill>
                  <a:srgbClr val="002F87"/>
                </a:solidFill>
              </a:rPr>
              <a:t>: </a:t>
            </a:r>
            <a:fld id="{00000000-1234-1234-1234-123412341234}" type="slidenum">
              <a:rPr lang="mr-IN" smtClean="0">
                <a:solidFill>
                  <a:srgbClr val="002F87"/>
                </a:solidFill>
              </a:rPr>
              <a:pPr/>
              <a:t>45</a:t>
            </a:fld>
            <a:endParaRPr lang="mr-IN" dirty="0">
              <a:solidFill>
                <a:srgbClr val="002F87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3D02D1-D18E-DC9F-6ED5-B9C04F97D3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845" y="1088571"/>
            <a:ext cx="8569555" cy="442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66759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DD8FD-5A05-6FF5-8A6D-C689C867D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Effect of RF on the beam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2764DE-0344-0BAD-CFFE-D9F089056B9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 </a:t>
            </a:r>
            <a:r>
              <a:rPr lang="en-GB">
                <a:solidFill>
                  <a:srgbClr val="002F87"/>
                </a:solidFill>
              </a:rPr>
              <a:t>WIN2025</a:t>
            </a:r>
            <a:r>
              <a:rPr lang="mr-IN">
                <a:solidFill>
                  <a:srgbClr val="002F87"/>
                </a:solidFill>
              </a:rPr>
              <a:t>: </a:t>
            </a:r>
            <a:r>
              <a:rPr lang="en-GB">
                <a:solidFill>
                  <a:srgbClr val="002F87"/>
                </a:solidFill>
              </a:rPr>
              <a:t>09</a:t>
            </a:r>
            <a:r>
              <a:rPr lang="mr-IN">
                <a:solidFill>
                  <a:srgbClr val="002F87"/>
                </a:solidFill>
              </a:rPr>
              <a:t>/</a:t>
            </a:r>
            <a:r>
              <a:rPr lang="en-GB">
                <a:solidFill>
                  <a:srgbClr val="002F87"/>
                </a:solidFill>
              </a:rPr>
              <a:t>06</a:t>
            </a:r>
            <a:r>
              <a:rPr lang="mr-IN">
                <a:solidFill>
                  <a:srgbClr val="002F87"/>
                </a:solidFill>
              </a:rPr>
              <a:t>/202</a:t>
            </a:r>
            <a:r>
              <a:rPr lang="en-GB">
                <a:solidFill>
                  <a:srgbClr val="002F87"/>
                </a:solidFill>
              </a:rPr>
              <a:t>5</a:t>
            </a:r>
            <a:r>
              <a:rPr lang="mr-IN">
                <a:solidFill>
                  <a:srgbClr val="002F87"/>
                </a:solidFill>
              </a:rPr>
              <a:t>: </a:t>
            </a:r>
            <a:fld id="{00000000-1234-1234-1234-123412341234}" type="slidenum">
              <a:rPr lang="mr-IN" smtClean="0">
                <a:solidFill>
                  <a:srgbClr val="002F87"/>
                </a:solidFill>
              </a:rPr>
              <a:pPr/>
              <a:t>46</a:t>
            </a:fld>
            <a:endParaRPr lang="mr-IN" dirty="0">
              <a:solidFill>
                <a:srgbClr val="002F87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B3BEB8-6ECB-1CBA-BEFA-D82BD2D483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538" r="22399"/>
          <a:stretch/>
        </p:blipFill>
        <p:spPr>
          <a:xfrm>
            <a:off x="1284790" y="734326"/>
            <a:ext cx="6377651" cy="5389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59076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D95DB-1157-24E3-012E-766B3B25A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Magnetic field calibration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06BC09-18B3-08D7-6F55-AAF24AB2D8B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 </a:t>
            </a:r>
            <a:r>
              <a:rPr lang="en-GB">
                <a:solidFill>
                  <a:srgbClr val="002F87"/>
                </a:solidFill>
              </a:rPr>
              <a:t>WIN2025</a:t>
            </a:r>
            <a:r>
              <a:rPr lang="mr-IN">
                <a:solidFill>
                  <a:srgbClr val="002F87"/>
                </a:solidFill>
              </a:rPr>
              <a:t>: </a:t>
            </a:r>
            <a:r>
              <a:rPr lang="en-GB">
                <a:solidFill>
                  <a:srgbClr val="002F87"/>
                </a:solidFill>
              </a:rPr>
              <a:t>09</a:t>
            </a:r>
            <a:r>
              <a:rPr lang="mr-IN">
                <a:solidFill>
                  <a:srgbClr val="002F87"/>
                </a:solidFill>
              </a:rPr>
              <a:t>/</a:t>
            </a:r>
            <a:r>
              <a:rPr lang="en-GB">
                <a:solidFill>
                  <a:srgbClr val="002F87"/>
                </a:solidFill>
              </a:rPr>
              <a:t>06</a:t>
            </a:r>
            <a:r>
              <a:rPr lang="mr-IN">
                <a:solidFill>
                  <a:srgbClr val="002F87"/>
                </a:solidFill>
              </a:rPr>
              <a:t>/202</a:t>
            </a:r>
            <a:r>
              <a:rPr lang="en-GB">
                <a:solidFill>
                  <a:srgbClr val="002F87"/>
                </a:solidFill>
              </a:rPr>
              <a:t>5</a:t>
            </a:r>
            <a:r>
              <a:rPr lang="mr-IN">
                <a:solidFill>
                  <a:srgbClr val="002F87"/>
                </a:solidFill>
              </a:rPr>
              <a:t>: </a:t>
            </a:r>
            <a:fld id="{00000000-1234-1234-1234-123412341234}" type="slidenum">
              <a:rPr lang="mr-IN" smtClean="0">
                <a:solidFill>
                  <a:srgbClr val="002F87"/>
                </a:solidFill>
              </a:rPr>
              <a:pPr/>
              <a:t>47</a:t>
            </a:fld>
            <a:endParaRPr lang="mr-IN" dirty="0">
              <a:solidFill>
                <a:srgbClr val="002F87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FA15A0-C860-F2C3-ED24-52911B670B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51" y="1088020"/>
            <a:ext cx="9174440" cy="4734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03772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0E8E56-FC32-DCFD-CE73-9EDAFEF3B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 4/5/6 start time scan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3D9324-2C9C-F159-9228-FA7F4ED3CEF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 </a:t>
            </a:r>
            <a:r>
              <a:rPr lang="en-GB">
                <a:solidFill>
                  <a:srgbClr val="002F87"/>
                </a:solidFill>
              </a:rPr>
              <a:t>WIN2025</a:t>
            </a:r>
            <a:r>
              <a:rPr lang="mr-IN">
                <a:solidFill>
                  <a:srgbClr val="002F87"/>
                </a:solidFill>
              </a:rPr>
              <a:t>: </a:t>
            </a:r>
            <a:r>
              <a:rPr lang="en-GB">
                <a:solidFill>
                  <a:srgbClr val="002F87"/>
                </a:solidFill>
              </a:rPr>
              <a:t>09</a:t>
            </a:r>
            <a:r>
              <a:rPr lang="mr-IN">
                <a:solidFill>
                  <a:srgbClr val="002F87"/>
                </a:solidFill>
              </a:rPr>
              <a:t>/</a:t>
            </a:r>
            <a:r>
              <a:rPr lang="en-GB">
                <a:solidFill>
                  <a:srgbClr val="002F87"/>
                </a:solidFill>
              </a:rPr>
              <a:t>06</a:t>
            </a:r>
            <a:r>
              <a:rPr lang="mr-IN">
                <a:solidFill>
                  <a:srgbClr val="002F87"/>
                </a:solidFill>
              </a:rPr>
              <a:t>/202</a:t>
            </a:r>
            <a:r>
              <a:rPr lang="en-GB">
                <a:solidFill>
                  <a:srgbClr val="002F87"/>
                </a:solidFill>
              </a:rPr>
              <a:t>5</a:t>
            </a:r>
            <a:r>
              <a:rPr lang="mr-IN">
                <a:solidFill>
                  <a:srgbClr val="002F87"/>
                </a:solidFill>
              </a:rPr>
              <a:t>: </a:t>
            </a:r>
            <a:fld id="{00000000-1234-1234-1234-123412341234}" type="slidenum">
              <a:rPr lang="mr-IN" smtClean="0">
                <a:solidFill>
                  <a:srgbClr val="002F87"/>
                </a:solidFill>
              </a:rPr>
              <a:pPr/>
              <a:t>48</a:t>
            </a:fld>
            <a:endParaRPr lang="mr-IN" dirty="0">
              <a:solidFill>
                <a:srgbClr val="002F87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C882EB-B640-79B1-8379-4E38AED92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550" y="692150"/>
            <a:ext cx="7708900" cy="547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24362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3992FC-B2F7-76C1-68DD-BD0494C3600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 </a:t>
            </a:r>
            <a:r>
              <a:rPr lang="en-GB">
                <a:solidFill>
                  <a:srgbClr val="002F87"/>
                </a:solidFill>
              </a:rPr>
              <a:t>WIN2025</a:t>
            </a:r>
            <a:r>
              <a:rPr lang="mr-IN">
                <a:solidFill>
                  <a:srgbClr val="002F87"/>
                </a:solidFill>
              </a:rPr>
              <a:t>: </a:t>
            </a:r>
            <a:r>
              <a:rPr lang="en-GB">
                <a:solidFill>
                  <a:srgbClr val="002F87"/>
                </a:solidFill>
              </a:rPr>
              <a:t>09</a:t>
            </a:r>
            <a:r>
              <a:rPr lang="mr-IN">
                <a:solidFill>
                  <a:srgbClr val="002F87"/>
                </a:solidFill>
              </a:rPr>
              <a:t>/</a:t>
            </a:r>
            <a:r>
              <a:rPr lang="en-GB">
                <a:solidFill>
                  <a:srgbClr val="002F87"/>
                </a:solidFill>
              </a:rPr>
              <a:t>06</a:t>
            </a:r>
            <a:r>
              <a:rPr lang="mr-IN">
                <a:solidFill>
                  <a:srgbClr val="002F87"/>
                </a:solidFill>
              </a:rPr>
              <a:t>/202</a:t>
            </a:r>
            <a:r>
              <a:rPr lang="en-GB">
                <a:solidFill>
                  <a:srgbClr val="002F87"/>
                </a:solidFill>
              </a:rPr>
              <a:t>5</a:t>
            </a:r>
            <a:r>
              <a:rPr lang="mr-IN">
                <a:solidFill>
                  <a:srgbClr val="002F87"/>
                </a:solidFill>
              </a:rPr>
              <a:t>: </a:t>
            </a:r>
            <a:fld id="{00000000-1234-1234-1234-123412341234}" type="slidenum">
              <a:rPr lang="mr-IN" smtClean="0">
                <a:solidFill>
                  <a:srgbClr val="002F87"/>
                </a:solidFill>
              </a:rPr>
              <a:pPr/>
              <a:t>49</a:t>
            </a:fld>
            <a:endParaRPr lang="mr-IN" dirty="0">
              <a:solidFill>
                <a:srgbClr val="002F87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A32145-1895-D518-7820-F8AABBDE6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693" y="830463"/>
            <a:ext cx="8618613" cy="5346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626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Model components of </a:t>
            </a:r>
            <a:r>
              <a:rPr lang="en-US" dirty="0" err="1"/>
              <a:t>g</a:t>
            </a:r>
            <a:r>
              <a:rPr lang="en-US" baseline="-25000" dirty="0" err="1"/>
              <a:t>μ</a:t>
            </a:r>
            <a:endParaRPr lang="en-US" dirty="0"/>
          </a:p>
        </p:txBody>
      </p:sp>
      <p:pic>
        <p:nvPicPr>
          <p:cNvPr id="6" name="Picture 5" descr="g_equals_two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23" r="26647"/>
          <a:stretch/>
        </p:blipFill>
        <p:spPr>
          <a:xfrm>
            <a:off x="1271242" y="1364065"/>
            <a:ext cx="1470135" cy="1619787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8838" y="4714080"/>
            <a:ext cx="1557358" cy="1408657"/>
          </a:xfrm>
          <a:prstGeom prst="rect">
            <a:avLst/>
          </a:prstGeom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9024251" y="1246142"/>
            <a:ext cx="1183463" cy="6355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Brace 12"/>
          <p:cNvSpPr/>
          <p:nvPr/>
        </p:nvSpPr>
        <p:spPr>
          <a:xfrm rot="16200000" flipH="1">
            <a:off x="2537632" y="2932711"/>
            <a:ext cx="189533" cy="433665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80581" y="851048"/>
            <a:ext cx="791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0000"/>
                </a:solidFill>
              </a:rPr>
              <a:t>Dirac</a:t>
            </a:r>
          </a:p>
        </p:txBody>
      </p:sp>
      <p:pic>
        <p:nvPicPr>
          <p:cNvPr id="15" name="Picture 14" descr="schwinger2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751" y="4777409"/>
            <a:ext cx="1153179" cy="147090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1237" y="4414777"/>
            <a:ext cx="1472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0000"/>
                </a:solidFill>
              </a:rPr>
              <a:t>Schwinger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362006" y="5992270"/>
            <a:ext cx="18603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>
                <a:solidFill>
                  <a:srgbClr val="000000"/>
                </a:solidFill>
              </a:rPr>
              <a:t>1</a:t>
            </a:r>
            <a:r>
              <a:rPr lang="en-US" sz="1600" b="0" baseline="30000" dirty="0">
                <a:solidFill>
                  <a:srgbClr val="000000"/>
                </a:solidFill>
              </a:rPr>
              <a:t>st</a:t>
            </a:r>
            <a:r>
              <a:rPr lang="en-US" sz="1600" b="0" dirty="0">
                <a:solidFill>
                  <a:srgbClr val="000000"/>
                </a:solidFill>
              </a:rPr>
              <a:t> Order QED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255997" y="795317"/>
            <a:ext cx="148799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b="0" dirty="0">
                <a:solidFill>
                  <a:srgbClr val="000000"/>
                </a:solidFill>
              </a:rPr>
              <a:t>Charged,</a:t>
            </a:r>
          </a:p>
          <a:p>
            <a:pPr>
              <a:spcBef>
                <a:spcPts val="0"/>
              </a:spcBef>
            </a:pPr>
            <a:r>
              <a:rPr lang="en-US" sz="1600" b="0" dirty="0">
                <a:solidFill>
                  <a:srgbClr val="000000"/>
                </a:solidFill>
              </a:rPr>
              <a:t>spin ½ </a:t>
            </a:r>
          </a:p>
        </p:txBody>
      </p:sp>
      <p:pic>
        <p:nvPicPr>
          <p:cNvPr id="20" name="Picture 19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0995" y="5160208"/>
            <a:ext cx="1730754" cy="566967"/>
          </a:xfrm>
          <a:prstGeom prst="rect">
            <a:avLst/>
          </a:prstGeom>
        </p:spPr>
      </p:pic>
      <p:pic>
        <p:nvPicPr>
          <p:cNvPr id="26" name="Picture 25" descr="tea_dirac_color.jpg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" y="1189439"/>
            <a:ext cx="1153179" cy="1601560"/>
          </a:xfrm>
          <a:prstGeom prst="rect">
            <a:avLst/>
          </a:prstGeom>
        </p:spPr>
      </p:pic>
      <p:sp>
        <p:nvSpPr>
          <p:cNvPr id="30" name="Footer Placeholder 4"/>
          <p:cNvSpPr txBox="1">
            <a:spLocks/>
          </p:cNvSpPr>
          <p:nvPr/>
        </p:nvSpPr>
        <p:spPr>
          <a:xfrm>
            <a:off x="7397840" y="6580142"/>
            <a:ext cx="4036754" cy="63551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1pPr>
            <a:lvl2pPr marL="0" marR="0" indent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2pPr>
            <a:lvl3pPr marL="0" marR="0" indent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3pPr>
            <a:lvl4pPr marL="0" marR="0" indent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4pPr>
            <a:lvl5pPr marL="0" marR="0" indent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5pPr>
            <a:lvl6pPr marL="0" marR="0" indent="45720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6pPr>
            <a:lvl7pPr marL="0" marR="0" indent="91440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7pPr>
            <a:lvl8pPr marL="0" marR="0" indent="137160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8pPr>
            <a:lvl9pPr marL="0" marR="0" indent="182880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9pPr>
          </a:lstStyle>
          <a:p>
            <a:pPr>
              <a:spcBef>
                <a:spcPct val="0"/>
              </a:spcBef>
            </a:pPr>
            <a:endParaRPr lang="en-US" dirty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35" name="Left Brace 34"/>
          <p:cNvSpPr/>
          <p:nvPr/>
        </p:nvSpPr>
        <p:spPr>
          <a:xfrm rot="5400000" flipH="1">
            <a:off x="3747305" y="3152979"/>
            <a:ext cx="217740" cy="1548988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2082800" y="2768600"/>
            <a:ext cx="469900" cy="266700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6" name="Straight Arrow Connector 65"/>
          <p:cNvCxnSpPr/>
          <p:nvPr/>
        </p:nvCxnSpPr>
        <p:spPr>
          <a:xfrm flipV="1">
            <a:off x="2273300" y="4140200"/>
            <a:ext cx="1549400" cy="749300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58A7DD-E479-2FA3-5DD1-B255733EB3F9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5</a:t>
            </a:fld>
            <a:endParaRPr lang="mr-I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B6FAEE2-DB71-9139-9FD2-876DC998B70F}"/>
                  </a:ext>
                </a:extLst>
              </p:cNvPr>
              <p:cNvSpPr txBox="1"/>
              <p:nvPr/>
            </p:nvSpPr>
            <p:spPr>
              <a:xfrm>
                <a:off x="-14154" y="3025024"/>
                <a:ext cx="9143994" cy="11142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600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6000" b="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GB" sz="600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n-GB" sz="6000" b="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𝑆𝑀</m:t>
                          </m:r>
                        </m:sup>
                      </m:sSubSup>
                      <m:r>
                        <a:rPr lang="en-GB" sz="6000" b="0" i="1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=2.0023 </m:t>
                      </m:r>
                      <m:r>
                        <a:rPr lang="en-GB" sz="6000" b="0" i="1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6000" dirty="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B6FAEE2-DB71-9139-9FD2-876DC998B7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4154" y="3025024"/>
                <a:ext cx="9143994" cy="1114279"/>
              </a:xfrm>
              <a:prstGeom prst="rect">
                <a:avLst/>
              </a:prstGeom>
              <a:blipFill>
                <a:blip r:embed="rId9"/>
                <a:stretch>
                  <a:fillRect l="-2080" b="-215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691702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1B3BDC-3235-0E76-48AF-F073364C65F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 </a:t>
            </a:r>
            <a:r>
              <a:rPr lang="en-GB">
                <a:solidFill>
                  <a:srgbClr val="002F87"/>
                </a:solidFill>
              </a:rPr>
              <a:t>WIN2025</a:t>
            </a:r>
            <a:r>
              <a:rPr lang="mr-IN">
                <a:solidFill>
                  <a:srgbClr val="002F87"/>
                </a:solidFill>
              </a:rPr>
              <a:t>: </a:t>
            </a:r>
            <a:r>
              <a:rPr lang="en-GB">
                <a:solidFill>
                  <a:srgbClr val="002F87"/>
                </a:solidFill>
              </a:rPr>
              <a:t>09</a:t>
            </a:r>
            <a:r>
              <a:rPr lang="mr-IN">
                <a:solidFill>
                  <a:srgbClr val="002F87"/>
                </a:solidFill>
              </a:rPr>
              <a:t>/</a:t>
            </a:r>
            <a:r>
              <a:rPr lang="en-GB">
                <a:solidFill>
                  <a:srgbClr val="002F87"/>
                </a:solidFill>
              </a:rPr>
              <a:t>06</a:t>
            </a:r>
            <a:r>
              <a:rPr lang="mr-IN">
                <a:solidFill>
                  <a:srgbClr val="002F87"/>
                </a:solidFill>
              </a:rPr>
              <a:t>/202</a:t>
            </a:r>
            <a:r>
              <a:rPr lang="en-GB">
                <a:solidFill>
                  <a:srgbClr val="002F87"/>
                </a:solidFill>
              </a:rPr>
              <a:t>5</a:t>
            </a:r>
            <a:r>
              <a:rPr lang="mr-IN">
                <a:solidFill>
                  <a:srgbClr val="002F87"/>
                </a:solidFill>
              </a:rPr>
              <a:t>: </a:t>
            </a:r>
            <a:fld id="{00000000-1234-1234-1234-123412341234}" type="slidenum">
              <a:rPr lang="mr-IN" smtClean="0">
                <a:solidFill>
                  <a:srgbClr val="002F87"/>
                </a:solidFill>
              </a:rPr>
              <a:pPr/>
              <a:t>50</a:t>
            </a:fld>
            <a:endParaRPr lang="mr-IN" dirty="0">
              <a:solidFill>
                <a:srgbClr val="002F87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5D26DD-AAC3-D5D8-E8C6-1575DDF715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069" y="899969"/>
            <a:ext cx="8675862" cy="5058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06217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EE397C-D3CF-326D-DC67-E973BC3CB53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 </a:t>
            </a:r>
            <a:r>
              <a:rPr lang="en-GB">
                <a:solidFill>
                  <a:srgbClr val="002F87"/>
                </a:solidFill>
              </a:rPr>
              <a:t>WIN2025</a:t>
            </a:r>
            <a:r>
              <a:rPr lang="mr-IN">
                <a:solidFill>
                  <a:srgbClr val="002F87"/>
                </a:solidFill>
              </a:rPr>
              <a:t>: </a:t>
            </a:r>
            <a:r>
              <a:rPr lang="en-GB">
                <a:solidFill>
                  <a:srgbClr val="002F87"/>
                </a:solidFill>
              </a:rPr>
              <a:t>09</a:t>
            </a:r>
            <a:r>
              <a:rPr lang="mr-IN">
                <a:solidFill>
                  <a:srgbClr val="002F87"/>
                </a:solidFill>
              </a:rPr>
              <a:t>/</a:t>
            </a:r>
            <a:r>
              <a:rPr lang="en-GB">
                <a:solidFill>
                  <a:srgbClr val="002F87"/>
                </a:solidFill>
              </a:rPr>
              <a:t>06</a:t>
            </a:r>
            <a:r>
              <a:rPr lang="mr-IN">
                <a:solidFill>
                  <a:srgbClr val="002F87"/>
                </a:solidFill>
              </a:rPr>
              <a:t>/202</a:t>
            </a:r>
            <a:r>
              <a:rPr lang="en-GB">
                <a:solidFill>
                  <a:srgbClr val="002F87"/>
                </a:solidFill>
              </a:rPr>
              <a:t>5</a:t>
            </a:r>
            <a:r>
              <a:rPr lang="mr-IN">
                <a:solidFill>
                  <a:srgbClr val="002F87"/>
                </a:solidFill>
              </a:rPr>
              <a:t>: </a:t>
            </a:r>
            <a:fld id="{00000000-1234-1234-1234-123412341234}" type="slidenum">
              <a:rPr lang="mr-IN" smtClean="0">
                <a:solidFill>
                  <a:srgbClr val="002F87"/>
                </a:solidFill>
              </a:rPr>
              <a:pPr/>
              <a:t>51</a:t>
            </a:fld>
            <a:endParaRPr lang="mr-IN" dirty="0">
              <a:solidFill>
                <a:srgbClr val="002F87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7AB3F5-38C9-5B41-1E97-00418BB0AC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750" y="1032492"/>
            <a:ext cx="8318499" cy="4849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209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Model components of </a:t>
            </a:r>
            <a:r>
              <a:rPr lang="en-US" dirty="0" err="1"/>
              <a:t>g</a:t>
            </a:r>
            <a:r>
              <a:rPr lang="en-US" baseline="-25000" dirty="0" err="1"/>
              <a:t>μ</a:t>
            </a:r>
            <a:endParaRPr lang="en-US" dirty="0"/>
          </a:p>
        </p:txBody>
      </p:sp>
      <p:pic>
        <p:nvPicPr>
          <p:cNvPr id="6" name="Picture 5" descr="g_equals_two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23" r="26647"/>
          <a:stretch/>
        </p:blipFill>
        <p:spPr>
          <a:xfrm>
            <a:off x="1271242" y="1364065"/>
            <a:ext cx="1470135" cy="1619787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8838" y="4714080"/>
            <a:ext cx="1557358" cy="1408657"/>
          </a:xfrm>
          <a:prstGeom prst="rect">
            <a:avLst/>
          </a:prstGeom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40836" y="1371916"/>
            <a:ext cx="1342104" cy="1431846"/>
          </a:xfrm>
          <a:prstGeom prst="rect">
            <a:avLst/>
          </a:prstGeom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9024251" y="1246142"/>
            <a:ext cx="1183463" cy="6355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Brace 12"/>
          <p:cNvSpPr/>
          <p:nvPr/>
        </p:nvSpPr>
        <p:spPr>
          <a:xfrm rot="16200000" flipH="1">
            <a:off x="2537632" y="2932711"/>
            <a:ext cx="189533" cy="433665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80581" y="851048"/>
            <a:ext cx="791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0000"/>
                </a:solidFill>
              </a:rPr>
              <a:t>Dirac</a:t>
            </a:r>
          </a:p>
        </p:txBody>
      </p:sp>
      <p:pic>
        <p:nvPicPr>
          <p:cNvPr id="15" name="Picture 14" descr="schwinger2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751" y="4777409"/>
            <a:ext cx="1153179" cy="147090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1237" y="4414777"/>
            <a:ext cx="1472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0000"/>
                </a:solidFill>
              </a:rPr>
              <a:t>Schwinger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16768" y="874156"/>
            <a:ext cx="2053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0000"/>
                </a:solidFill>
              </a:rPr>
              <a:t>Kinoshita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362006" y="5992270"/>
            <a:ext cx="18603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>
                <a:solidFill>
                  <a:srgbClr val="000000"/>
                </a:solidFill>
              </a:rPr>
              <a:t>1</a:t>
            </a:r>
            <a:r>
              <a:rPr lang="en-US" sz="1600" b="0" baseline="30000" dirty="0">
                <a:solidFill>
                  <a:srgbClr val="000000"/>
                </a:solidFill>
              </a:rPr>
              <a:t>st</a:t>
            </a:r>
            <a:r>
              <a:rPr lang="en-US" sz="1600" b="0" dirty="0">
                <a:solidFill>
                  <a:srgbClr val="000000"/>
                </a:solidFill>
              </a:rPr>
              <a:t> Order QED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255997" y="795317"/>
            <a:ext cx="148799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b="0" dirty="0">
                <a:solidFill>
                  <a:srgbClr val="000000"/>
                </a:solidFill>
              </a:rPr>
              <a:t>Charged,</a:t>
            </a:r>
          </a:p>
          <a:p>
            <a:pPr>
              <a:spcBef>
                <a:spcPts val="0"/>
              </a:spcBef>
            </a:pPr>
            <a:r>
              <a:rPr lang="en-US" sz="1600" b="0" dirty="0">
                <a:solidFill>
                  <a:srgbClr val="000000"/>
                </a:solidFill>
              </a:rPr>
              <a:t>spin ½</a:t>
            </a:r>
          </a:p>
        </p:txBody>
      </p:sp>
      <p:pic>
        <p:nvPicPr>
          <p:cNvPr id="20" name="Picture 19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0995" y="5160208"/>
            <a:ext cx="1730754" cy="56696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736806" y="1512707"/>
            <a:ext cx="147346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>
                <a:solidFill>
                  <a:srgbClr val="000000"/>
                </a:solidFill>
              </a:rPr>
              <a:t>+12671 diagrams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801000" y="779744"/>
            <a:ext cx="151368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>
                <a:solidFill>
                  <a:srgbClr val="000000"/>
                </a:solidFill>
              </a:rPr>
              <a:t>Up to 10</a:t>
            </a:r>
            <a:r>
              <a:rPr lang="en-US" sz="1600" b="0" baseline="30000" dirty="0">
                <a:solidFill>
                  <a:srgbClr val="000000"/>
                </a:solidFill>
              </a:rPr>
              <a:t>th</a:t>
            </a:r>
            <a:r>
              <a:rPr lang="en-US" sz="1600" b="0" dirty="0">
                <a:solidFill>
                  <a:srgbClr val="000000"/>
                </a:solidFill>
              </a:rPr>
              <a:t> Order QED</a:t>
            </a:r>
          </a:p>
        </p:txBody>
      </p:sp>
      <p:pic>
        <p:nvPicPr>
          <p:cNvPr id="26" name="Picture 25" descr="tea_dirac_color.jpg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" y="1189439"/>
            <a:ext cx="1153179" cy="1601560"/>
          </a:xfrm>
          <a:prstGeom prst="rect">
            <a:avLst/>
          </a:prstGeom>
        </p:spPr>
      </p:pic>
      <p:pic>
        <p:nvPicPr>
          <p:cNvPr id="27" name="Picture 26" descr="1488169_10152580236362673_4741441370080517851_n.jpg"/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79777" y="1199187"/>
            <a:ext cx="1236702" cy="1619998"/>
          </a:xfrm>
          <a:prstGeom prst="rect">
            <a:avLst/>
          </a:prstGeom>
        </p:spPr>
      </p:pic>
      <p:sp>
        <p:nvSpPr>
          <p:cNvPr id="30" name="Footer Placeholder 4"/>
          <p:cNvSpPr txBox="1">
            <a:spLocks/>
          </p:cNvSpPr>
          <p:nvPr/>
        </p:nvSpPr>
        <p:spPr>
          <a:xfrm>
            <a:off x="7397840" y="6580142"/>
            <a:ext cx="4036754" cy="63551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1pPr>
            <a:lvl2pPr marL="0" marR="0" indent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2pPr>
            <a:lvl3pPr marL="0" marR="0" indent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3pPr>
            <a:lvl4pPr marL="0" marR="0" indent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4pPr>
            <a:lvl5pPr marL="0" marR="0" indent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5pPr>
            <a:lvl6pPr marL="0" marR="0" indent="45720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6pPr>
            <a:lvl7pPr marL="0" marR="0" indent="91440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7pPr>
            <a:lvl8pPr marL="0" marR="0" indent="137160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8pPr>
            <a:lvl9pPr marL="0" marR="0" indent="182880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9pPr>
          </a:lstStyle>
          <a:p>
            <a:pPr>
              <a:spcBef>
                <a:spcPct val="0"/>
              </a:spcBef>
            </a:pPr>
            <a:endParaRPr lang="en-US" dirty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33" name="Left Brace 32"/>
          <p:cNvSpPr/>
          <p:nvPr/>
        </p:nvSpPr>
        <p:spPr>
          <a:xfrm rot="5400000">
            <a:off x="4989726" y="2777630"/>
            <a:ext cx="170815" cy="656922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Left Brace 34"/>
          <p:cNvSpPr/>
          <p:nvPr/>
        </p:nvSpPr>
        <p:spPr>
          <a:xfrm rot="5400000" flipH="1">
            <a:off x="3747305" y="3152979"/>
            <a:ext cx="217740" cy="1548988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2082800" y="2768600"/>
            <a:ext cx="469900" cy="266700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6" name="Straight Arrow Connector 65"/>
          <p:cNvCxnSpPr/>
          <p:nvPr/>
        </p:nvCxnSpPr>
        <p:spPr>
          <a:xfrm flipV="1">
            <a:off x="2273300" y="4140200"/>
            <a:ext cx="1549400" cy="749300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9" name="Straight Arrow Connector 78"/>
          <p:cNvCxnSpPr/>
          <p:nvPr/>
        </p:nvCxnSpPr>
        <p:spPr>
          <a:xfrm>
            <a:off x="4699000" y="2794000"/>
            <a:ext cx="348193" cy="230857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58ECBE-F3C7-07F4-C54C-A53F8684C1A7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6</a:t>
            </a:fld>
            <a:endParaRPr lang="mr-I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D08E8C5-9AA2-1371-AA44-CE1329DC5508}"/>
                  </a:ext>
                </a:extLst>
              </p:cNvPr>
              <p:cNvSpPr txBox="1"/>
              <p:nvPr/>
            </p:nvSpPr>
            <p:spPr>
              <a:xfrm>
                <a:off x="-14154" y="3025024"/>
                <a:ext cx="9143994" cy="11142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600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6000" b="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GB" sz="600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n-GB" sz="6000" b="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𝑆𝑀</m:t>
                          </m:r>
                        </m:sup>
                      </m:sSubSup>
                      <m:r>
                        <a:rPr lang="en-GB" sz="6000" b="0" i="1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=2.002331 </m:t>
                      </m:r>
                      <m:r>
                        <a:rPr lang="en-GB" sz="6000" b="0" i="1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6000" dirty="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D08E8C5-9AA2-1371-AA44-CE1329DC55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4154" y="3025024"/>
                <a:ext cx="9143994" cy="1114279"/>
              </a:xfrm>
              <a:prstGeom prst="rect">
                <a:avLst/>
              </a:prstGeom>
              <a:blipFill>
                <a:blip r:embed="rId12"/>
                <a:stretch>
                  <a:fillRect l="-2080" b="-215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0839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Model components of </a:t>
            </a:r>
            <a:r>
              <a:rPr lang="en-US" dirty="0" err="1"/>
              <a:t>g</a:t>
            </a:r>
            <a:r>
              <a:rPr lang="en-US" baseline="-25000" dirty="0" err="1"/>
              <a:t>μ</a:t>
            </a:r>
            <a:endParaRPr lang="en-US" dirty="0"/>
          </a:p>
        </p:txBody>
      </p:sp>
      <p:pic>
        <p:nvPicPr>
          <p:cNvPr id="6" name="Picture 5" descr="g_equals_two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23" r="26647"/>
          <a:stretch/>
        </p:blipFill>
        <p:spPr>
          <a:xfrm>
            <a:off x="1271242" y="1364065"/>
            <a:ext cx="1470135" cy="1619787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8838" y="4714080"/>
            <a:ext cx="1557358" cy="1408657"/>
          </a:xfrm>
          <a:prstGeom prst="rect">
            <a:avLst/>
          </a:prstGeom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40836" y="1371916"/>
            <a:ext cx="1342104" cy="1431846"/>
          </a:xfrm>
          <a:prstGeom prst="rect">
            <a:avLst/>
          </a:prstGeom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9024251" y="1246142"/>
            <a:ext cx="1183463" cy="6355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88691" y="3947380"/>
            <a:ext cx="1355009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</a:rPr>
              <a:t>Hadronic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Left Brace 12"/>
          <p:cNvSpPr/>
          <p:nvPr/>
        </p:nvSpPr>
        <p:spPr>
          <a:xfrm rot="16200000" flipH="1">
            <a:off x="2537632" y="2932711"/>
            <a:ext cx="189533" cy="433665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80581" y="851048"/>
            <a:ext cx="791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0000"/>
                </a:solidFill>
              </a:rPr>
              <a:t>Dirac</a:t>
            </a:r>
          </a:p>
        </p:txBody>
      </p:sp>
      <p:pic>
        <p:nvPicPr>
          <p:cNvPr id="15" name="Picture 14" descr="schwinger2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751" y="4777409"/>
            <a:ext cx="1153179" cy="147090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1237" y="4414777"/>
            <a:ext cx="1472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0000"/>
                </a:solidFill>
              </a:rPr>
              <a:t>Schwinger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16768" y="874156"/>
            <a:ext cx="2053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0000"/>
                </a:solidFill>
              </a:rPr>
              <a:t>Kinoshita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362006" y="5992270"/>
            <a:ext cx="18603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>
                <a:solidFill>
                  <a:srgbClr val="000000"/>
                </a:solidFill>
              </a:rPr>
              <a:t>1</a:t>
            </a:r>
            <a:r>
              <a:rPr lang="en-US" sz="1600" b="0" baseline="30000" dirty="0">
                <a:solidFill>
                  <a:srgbClr val="000000"/>
                </a:solidFill>
              </a:rPr>
              <a:t>st</a:t>
            </a:r>
            <a:r>
              <a:rPr lang="en-US" sz="1600" b="0" dirty="0">
                <a:solidFill>
                  <a:srgbClr val="000000"/>
                </a:solidFill>
              </a:rPr>
              <a:t> Order QED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255997" y="795317"/>
            <a:ext cx="148799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b="0" dirty="0">
                <a:solidFill>
                  <a:srgbClr val="000000"/>
                </a:solidFill>
              </a:rPr>
              <a:t>Charged,</a:t>
            </a:r>
          </a:p>
          <a:p>
            <a:pPr>
              <a:spcBef>
                <a:spcPts val="0"/>
              </a:spcBef>
            </a:pPr>
            <a:r>
              <a:rPr lang="en-US" sz="1600" b="0" dirty="0">
                <a:solidFill>
                  <a:srgbClr val="000000"/>
                </a:solidFill>
              </a:rPr>
              <a:t>spin ½ </a:t>
            </a:r>
          </a:p>
        </p:txBody>
      </p:sp>
      <p:pic>
        <p:nvPicPr>
          <p:cNvPr id="20" name="Picture 19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0995" y="5160208"/>
            <a:ext cx="1730754" cy="56696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736806" y="1512707"/>
            <a:ext cx="147346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>
                <a:solidFill>
                  <a:srgbClr val="000000"/>
                </a:solidFill>
              </a:rPr>
              <a:t>+12671 diagrams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801000" y="779744"/>
            <a:ext cx="151368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>
                <a:solidFill>
                  <a:srgbClr val="000000"/>
                </a:solidFill>
              </a:rPr>
              <a:t>Up to 10</a:t>
            </a:r>
            <a:r>
              <a:rPr lang="en-US" sz="1600" b="0" baseline="30000" dirty="0">
                <a:solidFill>
                  <a:srgbClr val="000000"/>
                </a:solidFill>
              </a:rPr>
              <a:t>th</a:t>
            </a:r>
            <a:r>
              <a:rPr lang="en-US" sz="1600" b="0" dirty="0">
                <a:solidFill>
                  <a:srgbClr val="000000"/>
                </a:solidFill>
              </a:rPr>
              <a:t> Order QED</a:t>
            </a:r>
          </a:p>
        </p:txBody>
      </p:sp>
      <p:pic>
        <p:nvPicPr>
          <p:cNvPr id="26" name="Picture 25" descr="tea_dirac_color.jpg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" y="1189439"/>
            <a:ext cx="1153179" cy="1601560"/>
          </a:xfrm>
          <a:prstGeom prst="rect">
            <a:avLst/>
          </a:prstGeom>
        </p:spPr>
      </p:pic>
      <p:pic>
        <p:nvPicPr>
          <p:cNvPr id="27" name="Picture 26" descr="1488169_10152580236362673_4741441370080517851_n.jpg"/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79777" y="1199187"/>
            <a:ext cx="1236702" cy="1619998"/>
          </a:xfrm>
          <a:prstGeom prst="rect">
            <a:avLst/>
          </a:prstGeom>
        </p:spPr>
      </p:pic>
      <p:sp>
        <p:nvSpPr>
          <p:cNvPr id="30" name="Footer Placeholder 4"/>
          <p:cNvSpPr txBox="1">
            <a:spLocks/>
          </p:cNvSpPr>
          <p:nvPr/>
        </p:nvSpPr>
        <p:spPr>
          <a:xfrm>
            <a:off x="7397840" y="6580142"/>
            <a:ext cx="4036754" cy="63551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1pPr>
            <a:lvl2pPr marL="0" marR="0" indent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2pPr>
            <a:lvl3pPr marL="0" marR="0" indent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3pPr>
            <a:lvl4pPr marL="0" marR="0" indent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4pPr>
            <a:lvl5pPr marL="0" marR="0" indent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5pPr>
            <a:lvl6pPr marL="0" marR="0" indent="45720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6pPr>
            <a:lvl7pPr marL="0" marR="0" indent="91440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7pPr>
            <a:lvl8pPr marL="0" marR="0" indent="137160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8pPr>
            <a:lvl9pPr marL="0" marR="0" indent="182880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9pPr>
          </a:lstStyle>
          <a:p>
            <a:pPr>
              <a:spcBef>
                <a:spcPct val="0"/>
              </a:spcBef>
            </a:pPr>
            <a:endParaRPr lang="en-US" dirty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63117" y="5320048"/>
            <a:ext cx="839049" cy="972638"/>
          </a:xfrm>
          <a:prstGeom prst="rect">
            <a:avLst/>
          </a:prstGeom>
          <a:ln>
            <a:noFill/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88128" y="4947861"/>
            <a:ext cx="943516" cy="913153"/>
          </a:xfrm>
          <a:prstGeom prst="rect">
            <a:avLst/>
          </a:prstGeom>
          <a:ln>
            <a:noFill/>
          </a:ln>
        </p:spPr>
      </p:pic>
      <p:sp>
        <p:nvSpPr>
          <p:cNvPr id="33" name="Left Brace 32"/>
          <p:cNvSpPr/>
          <p:nvPr/>
        </p:nvSpPr>
        <p:spPr>
          <a:xfrm rot="5400000">
            <a:off x="4989726" y="2777630"/>
            <a:ext cx="170815" cy="656922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Left Brace 34"/>
          <p:cNvSpPr/>
          <p:nvPr/>
        </p:nvSpPr>
        <p:spPr>
          <a:xfrm rot="5400000" flipH="1">
            <a:off x="3747305" y="3152979"/>
            <a:ext cx="217740" cy="1548988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8631" y="4262940"/>
            <a:ext cx="952782" cy="913153"/>
          </a:xfrm>
          <a:prstGeom prst="rect">
            <a:avLst/>
          </a:prstGeom>
          <a:ln>
            <a:noFill/>
          </a:ln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63"/>
          <a:stretch/>
        </p:blipFill>
        <p:spPr>
          <a:xfrm>
            <a:off x="5903636" y="4278026"/>
            <a:ext cx="975697" cy="913153"/>
          </a:xfrm>
          <a:prstGeom prst="rect">
            <a:avLst/>
          </a:prstGeom>
          <a:ln>
            <a:noFill/>
          </a:ln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4494" y="5405547"/>
            <a:ext cx="851222" cy="769691"/>
          </a:xfrm>
          <a:prstGeom prst="rect">
            <a:avLst/>
          </a:prstGeom>
          <a:ln>
            <a:noFill/>
          </a:ln>
        </p:spPr>
      </p:pic>
      <p:sp>
        <p:nvSpPr>
          <p:cNvPr id="39" name="Left Brace 38"/>
          <p:cNvSpPr/>
          <p:nvPr/>
        </p:nvSpPr>
        <p:spPr>
          <a:xfrm rot="16200000">
            <a:off x="5804748" y="3499269"/>
            <a:ext cx="185314" cy="748295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2082800" y="2768600"/>
            <a:ext cx="469900" cy="266700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6" name="Straight Arrow Connector 65"/>
          <p:cNvCxnSpPr/>
          <p:nvPr/>
        </p:nvCxnSpPr>
        <p:spPr>
          <a:xfrm flipV="1">
            <a:off x="2273300" y="4140200"/>
            <a:ext cx="1549400" cy="749300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9" name="Straight Arrow Connector 78"/>
          <p:cNvCxnSpPr/>
          <p:nvPr/>
        </p:nvCxnSpPr>
        <p:spPr>
          <a:xfrm>
            <a:off x="4699000" y="2794000"/>
            <a:ext cx="348193" cy="230857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FE4E37B-53E0-451E-8221-0FC3FF77CE70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7</a:t>
            </a:fld>
            <a:endParaRPr lang="mr-I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4156646-B1A0-222F-41AB-D1F573C70164}"/>
                  </a:ext>
                </a:extLst>
              </p:cNvPr>
              <p:cNvSpPr txBox="1"/>
              <p:nvPr/>
            </p:nvSpPr>
            <p:spPr>
              <a:xfrm>
                <a:off x="-14154" y="3025024"/>
                <a:ext cx="9143994" cy="11142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600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6000" b="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GB" sz="600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n-GB" sz="6000" b="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𝑆𝑀</m:t>
                          </m:r>
                        </m:sup>
                      </m:sSubSup>
                      <m:r>
                        <a:rPr lang="en-GB" sz="6000" b="0" i="1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=2.00233184 </m:t>
                      </m:r>
                      <m:r>
                        <a:rPr lang="en-GB" sz="6000" b="0" i="1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6000" dirty="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4156646-B1A0-222F-41AB-D1F573C701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4154" y="3025024"/>
                <a:ext cx="9143994" cy="1114279"/>
              </a:xfrm>
              <a:prstGeom prst="rect">
                <a:avLst/>
              </a:prstGeom>
              <a:blipFill>
                <a:blip r:embed="rId17"/>
                <a:stretch>
                  <a:fillRect l="-2080" b="-215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10684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96425AC-F499-EF24-F4E5-0930F5DFDBAF}"/>
                  </a:ext>
                </a:extLst>
              </p:cNvPr>
              <p:cNvSpPr txBox="1"/>
              <p:nvPr/>
            </p:nvSpPr>
            <p:spPr>
              <a:xfrm>
                <a:off x="-14154" y="3025024"/>
                <a:ext cx="9143994" cy="11142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600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6000" b="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GB" sz="600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n-GB" sz="6000" b="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𝑆𝑀</m:t>
                          </m:r>
                        </m:sup>
                      </m:sSubSup>
                      <m:r>
                        <a:rPr lang="en-GB" sz="6000" b="0" i="1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=2.0023318407 </m:t>
                      </m:r>
                      <m:r>
                        <a:rPr lang="en-GB" sz="6000" b="0" i="1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6000" dirty="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96425AC-F499-EF24-F4E5-0930F5DFDB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4154" y="3025024"/>
                <a:ext cx="9143994" cy="1114279"/>
              </a:xfrm>
              <a:prstGeom prst="rect">
                <a:avLst/>
              </a:prstGeom>
              <a:blipFill>
                <a:blip r:embed="rId3"/>
                <a:stretch>
                  <a:fillRect l="-2080" b="-215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Model components of </a:t>
            </a:r>
            <a:r>
              <a:rPr lang="en-US" dirty="0" err="1"/>
              <a:t>g</a:t>
            </a:r>
            <a:r>
              <a:rPr lang="en-US" baseline="-25000" dirty="0" err="1"/>
              <a:t>μ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25912" y="1693491"/>
            <a:ext cx="1060683" cy="1179165"/>
          </a:xfrm>
          <a:prstGeom prst="rect">
            <a:avLst/>
          </a:prstGeom>
        </p:spPr>
      </p:pic>
      <p:pic>
        <p:nvPicPr>
          <p:cNvPr id="6" name="Picture 5" descr="g_equals_two.pn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23" r="26647"/>
          <a:stretch/>
        </p:blipFill>
        <p:spPr>
          <a:xfrm>
            <a:off x="1271242" y="1364065"/>
            <a:ext cx="1470135" cy="1619787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8838" y="4714080"/>
            <a:ext cx="1557358" cy="1408657"/>
          </a:xfrm>
          <a:prstGeom prst="rect">
            <a:avLst/>
          </a:prstGeom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40836" y="1371916"/>
            <a:ext cx="1342104" cy="1431846"/>
          </a:xfrm>
          <a:prstGeom prst="rect">
            <a:avLst/>
          </a:prstGeom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9024251" y="1246142"/>
            <a:ext cx="1183463" cy="6355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36918" y="657846"/>
            <a:ext cx="1014159" cy="1082319"/>
          </a:xfrm>
          <a:prstGeom prst="rect">
            <a:avLst/>
          </a:prstGeom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5388691" y="3947380"/>
            <a:ext cx="1355009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</a:rPr>
              <a:t>Hadronic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Left Brace 11"/>
          <p:cNvSpPr/>
          <p:nvPr/>
        </p:nvSpPr>
        <p:spPr>
          <a:xfrm rot="5400000">
            <a:off x="6658246" y="2679962"/>
            <a:ext cx="151467" cy="821051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Brace 12"/>
          <p:cNvSpPr/>
          <p:nvPr/>
        </p:nvSpPr>
        <p:spPr>
          <a:xfrm rot="16200000" flipH="1">
            <a:off x="2537632" y="2932711"/>
            <a:ext cx="189533" cy="433665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80581" y="851048"/>
            <a:ext cx="791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0000"/>
                </a:solidFill>
              </a:rPr>
              <a:t>Dirac</a:t>
            </a:r>
          </a:p>
        </p:txBody>
      </p:sp>
      <p:pic>
        <p:nvPicPr>
          <p:cNvPr id="15" name="Picture 14" descr="schwinger2.jpg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751" y="4777409"/>
            <a:ext cx="1153179" cy="147090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1237" y="4414777"/>
            <a:ext cx="1472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0000"/>
                </a:solidFill>
              </a:rPr>
              <a:t>Schwinger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16768" y="874156"/>
            <a:ext cx="2053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0000"/>
                </a:solidFill>
              </a:rPr>
              <a:t>Kinoshita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362006" y="5992270"/>
            <a:ext cx="18603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>
                <a:solidFill>
                  <a:srgbClr val="000000"/>
                </a:solidFill>
              </a:rPr>
              <a:t>1</a:t>
            </a:r>
            <a:r>
              <a:rPr lang="en-US" sz="1600" b="0" baseline="30000" dirty="0">
                <a:solidFill>
                  <a:srgbClr val="000000"/>
                </a:solidFill>
              </a:rPr>
              <a:t>st</a:t>
            </a:r>
            <a:r>
              <a:rPr lang="en-US" sz="1600" b="0" dirty="0">
                <a:solidFill>
                  <a:srgbClr val="000000"/>
                </a:solidFill>
              </a:rPr>
              <a:t> Order QED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255997" y="795317"/>
            <a:ext cx="148799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b="0" dirty="0">
                <a:solidFill>
                  <a:srgbClr val="000000"/>
                </a:solidFill>
              </a:rPr>
              <a:t>Charged,</a:t>
            </a:r>
          </a:p>
          <a:p>
            <a:pPr>
              <a:spcBef>
                <a:spcPts val="0"/>
              </a:spcBef>
            </a:pPr>
            <a:r>
              <a:rPr lang="en-US" sz="1600" b="0" dirty="0">
                <a:solidFill>
                  <a:srgbClr val="000000"/>
                </a:solidFill>
              </a:rPr>
              <a:t>spin ½ </a:t>
            </a:r>
          </a:p>
        </p:txBody>
      </p:sp>
      <p:pic>
        <p:nvPicPr>
          <p:cNvPr id="20" name="Picture 19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0995" y="5160208"/>
            <a:ext cx="1730754" cy="56696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736806" y="1512707"/>
            <a:ext cx="147346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>
                <a:solidFill>
                  <a:srgbClr val="000000"/>
                </a:solidFill>
              </a:rPr>
              <a:t>+12671 diagrams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801000" y="779744"/>
            <a:ext cx="151368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>
                <a:solidFill>
                  <a:srgbClr val="000000"/>
                </a:solidFill>
              </a:rPr>
              <a:t>Up to 10</a:t>
            </a:r>
            <a:r>
              <a:rPr lang="en-US" sz="1600" b="0" baseline="30000" dirty="0">
                <a:solidFill>
                  <a:srgbClr val="000000"/>
                </a:solidFill>
              </a:rPr>
              <a:t>th</a:t>
            </a:r>
            <a:r>
              <a:rPr lang="en-US" sz="1600" b="0" dirty="0">
                <a:solidFill>
                  <a:srgbClr val="000000"/>
                </a:solidFill>
              </a:rPr>
              <a:t> Order QED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4735" y="1649648"/>
            <a:ext cx="1098729" cy="1057051"/>
          </a:xfrm>
          <a:prstGeom prst="rect">
            <a:avLst/>
          </a:prstGeom>
          <a:ln>
            <a:noFill/>
          </a:ln>
        </p:spPr>
      </p:pic>
      <p:sp>
        <p:nvSpPr>
          <p:cNvPr id="25" name="TextBox 24"/>
          <p:cNvSpPr txBox="1"/>
          <p:nvPr/>
        </p:nvSpPr>
        <p:spPr>
          <a:xfrm>
            <a:off x="6016149" y="2696270"/>
            <a:ext cx="2079039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282828"/>
                </a:solidFill>
              </a:rPr>
              <a:t>Electroweak</a:t>
            </a:r>
          </a:p>
        </p:txBody>
      </p:sp>
      <p:pic>
        <p:nvPicPr>
          <p:cNvPr id="26" name="Picture 25" descr="tea_dirac_color.jpg"/>
          <p:cNvPicPr>
            <a:picLocks noChangeAspect="1"/>
          </p:cNvPicPr>
          <p:nvPr/>
        </p:nvPicPr>
        <p:blipFill rotWithShape="1"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" y="1189439"/>
            <a:ext cx="1153179" cy="1601560"/>
          </a:xfrm>
          <a:prstGeom prst="rect">
            <a:avLst/>
          </a:prstGeom>
        </p:spPr>
      </p:pic>
      <p:pic>
        <p:nvPicPr>
          <p:cNvPr id="27" name="Picture 26" descr="1488169_10152580236362673_4741441370080517851_n.jpg"/>
          <p:cNvPicPr>
            <a:picLocks noChangeAspect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79777" y="1199187"/>
            <a:ext cx="1236702" cy="1619998"/>
          </a:xfrm>
          <a:prstGeom prst="rect">
            <a:avLst/>
          </a:prstGeom>
        </p:spPr>
      </p:pic>
      <p:sp>
        <p:nvSpPr>
          <p:cNvPr id="30" name="Footer Placeholder 4"/>
          <p:cNvSpPr txBox="1">
            <a:spLocks/>
          </p:cNvSpPr>
          <p:nvPr/>
        </p:nvSpPr>
        <p:spPr>
          <a:xfrm>
            <a:off x="7397840" y="6580142"/>
            <a:ext cx="4036754" cy="63551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1pPr>
            <a:lvl2pPr marL="0" marR="0" indent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2pPr>
            <a:lvl3pPr marL="0" marR="0" indent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3pPr>
            <a:lvl4pPr marL="0" marR="0" indent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4pPr>
            <a:lvl5pPr marL="0" marR="0" indent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5pPr>
            <a:lvl6pPr marL="0" marR="0" indent="45720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6pPr>
            <a:lvl7pPr marL="0" marR="0" indent="91440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7pPr>
            <a:lvl8pPr marL="0" marR="0" indent="137160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8pPr>
            <a:lvl9pPr marL="0" marR="0" indent="182880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9pPr>
          </a:lstStyle>
          <a:p>
            <a:pPr>
              <a:spcBef>
                <a:spcPct val="0"/>
              </a:spcBef>
            </a:pPr>
            <a:endParaRPr lang="en-US" dirty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63117" y="5320048"/>
            <a:ext cx="839049" cy="972638"/>
          </a:xfrm>
          <a:prstGeom prst="rect">
            <a:avLst/>
          </a:prstGeom>
          <a:ln>
            <a:noFill/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88128" y="4947861"/>
            <a:ext cx="943516" cy="913153"/>
          </a:xfrm>
          <a:prstGeom prst="rect">
            <a:avLst/>
          </a:prstGeom>
          <a:ln>
            <a:noFill/>
          </a:ln>
        </p:spPr>
      </p:pic>
      <p:sp>
        <p:nvSpPr>
          <p:cNvPr id="33" name="Left Brace 32"/>
          <p:cNvSpPr/>
          <p:nvPr/>
        </p:nvSpPr>
        <p:spPr>
          <a:xfrm rot="5400000">
            <a:off x="4989726" y="2777630"/>
            <a:ext cx="170815" cy="656922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08984" y="681094"/>
            <a:ext cx="1161552" cy="1052505"/>
          </a:xfrm>
          <a:prstGeom prst="rect">
            <a:avLst/>
          </a:prstGeom>
          <a:ln>
            <a:noFill/>
          </a:ln>
        </p:spPr>
      </p:pic>
      <p:sp>
        <p:nvSpPr>
          <p:cNvPr id="35" name="Left Brace 34"/>
          <p:cNvSpPr/>
          <p:nvPr/>
        </p:nvSpPr>
        <p:spPr>
          <a:xfrm rot="5400000" flipH="1">
            <a:off x="3747305" y="3152979"/>
            <a:ext cx="217740" cy="1548988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8631" y="4262940"/>
            <a:ext cx="952782" cy="913153"/>
          </a:xfrm>
          <a:prstGeom prst="rect">
            <a:avLst/>
          </a:prstGeom>
          <a:ln>
            <a:noFill/>
          </a:ln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63"/>
          <a:stretch/>
        </p:blipFill>
        <p:spPr>
          <a:xfrm>
            <a:off x="5903636" y="4278026"/>
            <a:ext cx="975697" cy="913153"/>
          </a:xfrm>
          <a:prstGeom prst="rect">
            <a:avLst/>
          </a:prstGeom>
          <a:ln>
            <a:noFill/>
          </a:ln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4494" y="5405547"/>
            <a:ext cx="851222" cy="769691"/>
          </a:xfrm>
          <a:prstGeom prst="rect">
            <a:avLst/>
          </a:prstGeom>
          <a:ln>
            <a:noFill/>
          </a:ln>
        </p:spPr>
      </p:pic>
      <p:sp>
        <p:nvSpPr>
          <p:cNvPr id="39" name="Left Brace 38"/>
          <p:cNvSpPr/>
          <p:nvPr/>
        </p:nvSpPr>
        <p:spPr>
          <a:xfrm rot="16200000">
            <a:off x="5804748" y="3499269"/>
            <a:ext cx="185314" cy="748295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2082800" y="2768600"/>
            <a:ext cx="469900" cy="266700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6" name="Straight Arrow Connector 65"/>
          <p:cNvCxnSpPr/>
          <p:nvPr/>
        </p:nvCxnSpPr>
        <p:spPr>
          <a:xfrm flipV="1">
            <a:off x="2273300" y="4140200"/>
            <a:ext cx="1549400" cy="749300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9" name="Straight Arrow Connector 78"/>
          <p:cNvCxnSpPr/>
          <p:nvPr/>
        </p:nvCxnSpPr>
        <p:spPr>
          <a:xfrm>
            <a:off x="4699000" y="2794000"/>
            <a:ext cx="348193" cy="230857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C77280-E16F-87AB-14D7-586033A8C48E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8</a:t>
            </a:fld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28561273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DCA6795-0BC1-DC4D-0806-7CA6F2BCF375}"/>
                  </a:ext>
                </a:extLst>
              </p:cNvPr>
              <p:cNvSpPr txBox="1"/>
              <p:nvPr/>
            </p:nvSpPr>
            <p:spPr>
              <a:xfrm>
                <a:off x="-12694" y="3026409"/>
                <a:ext cx="9143994" cy="11142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600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6000" b="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GB" sz="600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n-GB" sz="6000" b="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𝑆𝑀</m:t>
                          </m:r>
                        </m:sup>
                      </m:sSubSup>
                      <m:r>
                        <a:rPr lang="en-GB" sz="6000" b="0" i="1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=2.0023318407(12) </m:t>
                      </m:r>
                      <m:r>
                        <a:rPr lang="en-GB" sz="6000" b="0" i="1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6000" dirty="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DCA6795-0BC1-DC4D-0806-7CA6F2BCF3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2694" y="3026409"/>
                <a:ext cx="9143994" cy="1114279"/>
              </a:xfrm>
              <a:prstGeom prst="rect">
                <a:avLst/>
              </a:prstGeom>
              <a:blipFill>
                <a:blip r:embed="rId3"/>
                <a:stretch>
                  <a:fillRect l="-1942" r="-2913" b="-215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Model components of </a:t>
            </a:r>
            <a:r>
              <a:rPr lang="en-US" dirty="0" err="1"/>
              <a:t>g</a:t>
            </a:r>
            <a:r>
              <a:rPr lang="en-US" baseline="-25000" dirty="0" err="1"/>
              <a:t>μ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25912" y="1693491"/>
            <a:ext cx="1060683" cy="1179165"/>
          </a:xfrm>
          <a:prstGeom prst="rect">
            <a:avLst/>
          </a:prstGeom>
        </p:spPr>
      </p:pic>
      <p:pic>
        <p:nvPicPr>
          <p:cNvPr id="6" name="Picture 5" descr="g_equals_two.pn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23" r="26647"/>
          <a:stretch/>
        </p:blipFill>
        <p:spPr>
          <a:xfrm>
            <a:off x="1271242" y="1364065"/>
            <a:ext cx="1470135" cy="1619787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8838" y="4714080"/>
            <a:ext cx="1557358" cy="1408657"/>
          </a:xfrm>
          <a:prstGeom prst="rect">
            <a:avLst/>
          </a:prstGeom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40836" y="1371916"/>
            <a:ext cx="1342104" cy="1431846"/>
          </a:xfrm>
          <a:prstGeom prst="rect">
            <a:avLst/>
          </a:prstGeom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9024251" y="1246142"/>
            <a:ext cx="1183463" cy="6355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36918" y="657846"/>
            <a:ext cx="1014159" cy="1082319"/>
          </a:xfrm>
          <a:prstGeom prst="rect">
            <a:avLst/>
          </a:prstGeom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5388691" y="3947380"/>
            <a:ext cx="1355009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</a:rPr>
              <a:t>Hadronic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Left Brace 11"/>
          <p:cNvSpPr/>
          <p:nvPr/>
        </p:nvSpPr>
        <p:spPr>
          <a:xfrm rot="5400000">
            <a:off x="6658246" y="2679962"/>
            <a:ext cx="151467" cy="821051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Brace 12"/>
          <p:cNvSpPr/>
          <p:nvPr/>
        </p:nvSpPr>
        <p:spPr>
          <a:xfrm rot="16200000" flipH="1">
            <a:off x="2537632" y="2932711"/>
            <a:ext cx="189533" cy="433665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80581" y="851048"/>
            <a:ext cx="791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0000"/>
                </a:solidFill>
              </a:rPr>
              <a:t>Dirac</a:t>
            </a:r>
          </a:p>
        </p:txBody>
      </p:sp>
      <p:pic>
        <p:nvPicPr>
          <p:cNvPr id="15" name="Picture 14" descr="schwinger2.jpg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751" y="4777409"/>
            <a:ext cx="1153179" cy="147090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1237" y="4414777"/>
            <a:ext cx="1472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0000"/>
                </a:solidFill>
              </a:rPr>
              <a:t>Schwinger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16768" y="874156"/>
            <a:ext cx="2053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0000"/>
                </a:solidFill>
              </a:rPr>
              <a:t>Kinoshita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362006" y="5992270"/>
            <a:ext cx="18603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>
                <a:solidFill>
                  <a:srgbClr val="000000"/>
                </a:solidFill>
              </a:rPr>
              <a:t>1</a:t>
            </a:r>
            <a:r>
              <a:rPr lang="en-US" sz="1600" b="0" baseline="30000" dirty="0">
                <a:solidFill>
                  <a:srgbClr val="000000"/>
                </a:solidFill>
              </a:rPr>
              <a:t>st</a:t>
            </a:r>
            <a:r>
              <a:rPr lang="en-US" sz="1600" b="0" dirty="0">
                <a:solidFill>
                  <a:srgbClr val="000000"/>
                </a:solidFill>
              </a:rPr>
              <a:t> Order QED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255997" y="795317"/>
            <a:ext cx="148799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b="0" dirty="0">
                <a:solidFill>
                  <a:srgbClr val="000000"/>
                </a:solidFill>
              </a:rPr>
              <a:t>Charged,</a:t>
            </a:r>
          </a:p>
          <a:p>
            <a:pPr>
              <a:spcBef>
                <a:spcPts val="0"/>
              </a:spcBef>
            </a:pPr>
            <a:r>
              <a:rPr lang="en-US" sz="1600" b="0" dirty="0">
                <a:solidFill>
                  <a:srgbClr val="000000"/>
                </a:solidFill>
              </a:rPr>
              <a:t>spin ½ </a:t>
            </a:r>
          </a:p>
        </p:txBody>
      </p:sp>
      <p:pic>
        <p:nvPicPr>
          <p:cNvPr id="20" name="Picture 19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0995" y="5160208"/>
            <a:ext cx="1730754" cy="56696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736806" y="1512707"/>
            <a:ext cx="147346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>
                <a:solidFill>
                  <a:srgbClr val="000000"/>
                </a:solidFill>
              </a:rPr>
              <a:t>+12671 diagrams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801000" y="779744"/>
            <a:ext cx="151368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>
                <a:solidFill>
                  <a:srgbClr val="000000"/>
                </a:solidFill>
              </a:rPr>
              <a:t>Up to 10</a:t>
            </a:r>
            <a:r>
              <a:rPr lang="en-US" sz="1600" b="0" baseline="30000" dirty="0">
                <a:solidFill>
                  <a:srgbClr val="000000"/>
                </a:solidFill>
              </a:rPr>
              <a:t>th</a:t>
            </a:r>
            <a:r>
              <a:rPr lang="en-US" sz="1600" b="0" dirty="0">
                <a:solidFill>
                  <a:srgbClr val="000000"/>
                </a:solidFill>
              </a:rPr>
              <a:t> Order QED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4735" y="1649648"/>
            <a:ext cx="1098729" cy="1057051"/>
          </a:xfrm>
          <a:prstGeom prst="rect">
            <a:avLst/>
          </a:prstGeom>
          <a:ln>
            <a:noFill/>
          </a:ln>
        </p:spPr>
      </p:pic>
      <p:sp>
        <p:nvSpPr>
          <p:cNvPr id="25" name="TextBox 24"/>
          <p:cNvSpPr txBox="1"/>
          <p:nvPr/>
        </p:nvSpPr>
        <p:spPr>
          <a:xfrm>
            <a:off x="6016149" y="2696270"/>
            <a:ext cx="2079039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282828"/>
                </a:solidFill>
              </a:rPr>
              <a:t>Electroweak</a:t>
            </a:r>
          </a:p>
        </p:txBody>
      </p:sp>
      <p:pic>
        <p:nvPicPr>
          <p:cNvPr id="26" name="Picture 25" descr="tea_dirac_color.jpg"/>
          <p:cNvPicPr>
            <a:picLocks noChangeAspect="1"/>
          </p:cNvPicPr>
          <p:nvPr/>
        </p:nvPicPr>
        <p:blipFill rotWithShape="1"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" y="1189439"/>
            <a:ext cx="1153179" cy="1601560"/>
          </a:xfrm>
          <a:prstGeom prst="rect">
            <a:avLst/>
          </a:prstGeom>
        </p:spPr>
      </p:pic>
      <p:pic>
        <p:nvPicPr>
          <p:cNvPr id="27" name="Picture 26" descr="1488169_10152580236362673_4741441370080517851_n.jpg"/>
          <p:cNvPicPr>
            <a:picLocks noChangeAspect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79777" y="1199187"/>
            <a:ext cx="1236702" cy="1619998"/>
          </a:xfrm>
          <a:prstGeom prst="rect">
            <a:avLst/>
          </a:prstGeom>
        </p:spPr>
      </p:pic>
      <p:sp>
        <p:nvSpPr>
          <p:cNvPr id="28" name="Left Brace 27"/>
          <p:cNvSpPr/>
          <p:nvPr/>
        </p:nvSpPr>
        <p:spPr>
          <a:xfrm rot="16200000">
            <a:off x="7656819" y="2820651"/>
            <a:ext cx="241329" cy="2397768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7210076" y="4217668"/>
            <a:ext cx="12643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BSM?</a:t>
            </a:r>
          </a:p>
        </p:txBody>
      </p:sp>
      <p:sp>
        <p:nvSpPr>
          <p:cNvPr id="30" name="Footer Placeholder 4"/>
          <p:cNvSpPr txBox="1">
            <a:spLocks/>
          </p:cNvSpPr>
          <p:nvPr/>
        </p:nvSpPr>
        <p:spPr>
          <a:xfrm>
            <a:off x="7397840" y="6580142"/>
            <a:ext cx="4036754" cy="63551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1pPr>
            <a:lvl2pPr marL="0" marR="0" indent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2pPr>
            <a:lvl3pPr marL="0" marR="0" indent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3pPr>
            <a:lvl4pPr marL="0" marR="0" indent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4pPr>
            <a:lvl5pPr marL="0" marR="0" indent="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5pPr>
            <a:lvl6pPr marL="0" marR="0" indent="45720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6pPr>
            <a:lvl7pPr marL="0" marR="0" indent="91440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7pPr>
            <a:lvl8pPr marL="0" marR="0" indent="137160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8pPr>
            <a:lvl9pPr marL="0" marR="0" indent="1828800" algn="l" defTabSz="642937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61A8"/>
                </a:solidFill>
                <a:effectLst/>
                <a:uFill>
                  <a:solidFill>
                    <a:srgbClr val="074184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9pPr>
          </a:lstStyle>
          <a:p>
            <a:pPr>
              <a:spcBef>
                <a:spcPct val="0"/>
              </a:spcBef>
            </a:pPr>
            <a:endParaRPr lang="en-US" dirty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63117" y="5320048"/>
            <a:ext cx="839049" cy="972638"/>
          </a:xfrm>
          <a:prstGeom prst="rect">
            <a:avLst/>
          </a:prstGeom>
          <a:ln>
            <a:noFill/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88128" y="4947861"/>
            <a:ext cx="943516" cy="913153"/>
          </a:xfrm>
          <a:prstGeom prst="rect">
            <a:avLst/>
          </a:prstGeom>
          <a:ln>
            <a:noFill/>
          </a:ln>
        </p:spPr>
      </p:pic>
      <p:sp>
        <p:nvSpPr>
          <p:cNvPr id="33" name="Left Brace 32"/>
          <p:cNvSpPr/>
          <p:nvPr/>
        </p:nvSpPr>
        <p:spPr>
          <a:xfrm rot="5400000">
            <a:off x="4989726" y="2777630"/>
            <a:ext cx="170815" cy="656922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08984" y="681094"/>
            <a:ext cx="1161552" cy="1052505"/>
          </a:xfrm>
          <a:prstGeom prst="rect">
            <a:avLst/>
          </a:prstGeom>
          <a:ln>
            <a:noFill/>
          </a:ln>
        </p:spPr>
      </p:pic>
      <p:sp>
        <p:nvSpPr>
          <p:cNvPr id="35" name="Left Brace 34"/>
          <p:cNvSpPr/>
          <p:nvPr/>
        </p:nvSpPr>
        <p:spPr>
          <a:xfrm rot="5400000" flipH="1">
            <a:off x="3747305" y="3152979"/>
            <a:ext cx="217740" cy="1548988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8631" y="4262940"/>
            <a:ext cx="952782" cy="913153"/>
          </a:xfrm>
          <a:prstGeom prst="rect">
            <a:avLst/>
          </a:prstGeom>
          <a:ln>
            <a:noFill/>
          </a:ln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63"/>
          <a:stretch/>
        </p:blipFill>
        <p:spPr>
          <a:xfrm>
            <a:off x="5903636" y="4278026"/>
            <a:ext cx="975697" cy="913153"/>
          </a:xfrm>
          <a:prstGeom prst="rect">
            <a:avLst/>
          </a:prstGeom>
          <a:ln>
            <a:noFill/>
          </a:ln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4494" y="5405547"/>
            <a:ext cx="851222" cy="769691"/>
          </a:xfrm>
          <a:prstGeom prst="rect">
            <a:avLst/>
          </a:prstGeom>
          <a:ln>
            <a:noFill/>
          </a:ln>
        </p:spPr>
      </p:pic>
      <p:sp>
        <p:nvSpPr>
          <p:cNvPr id="39" name="Left Brace 38"/>
          <p:cNvSpPr/>
          <p:nvPr/>
        </p:nvSpPr>
        <p:spPr>
          <a:xfrm rot="16200000">
            <a:off x="5804748" y="3499269"/>
            <a:ext cx="185314" cy="748295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2082800" y="2768600"/>
            <a:ext cx="469900" cy="266700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6" name="Straight Arrow Connector 65"/>
          <p:cNvCxnSpPr/>
          <p:nvPr/>
        </p:nvCxnSpPr>
        <p:spPr>
          <a:xfrm flipV="1">
            <a:off x="2273300" y="4140200"/>
            <a:ext cx="1549400" cy="749300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9" name="Straight Arrow Connector 78"/>
          <p:cNvCxnSpPr/>
          <p:nvPr/>
        </p:nvCxnSpPr>
        <p:spPr>
          <a:xfrm>
            <a:off x="4699000" y="2794000"/>
            <a:ext cx="348193" cy="230857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92D9BD98-2DA7-4622-4FD9-5F48085EDD20}"/>
              </a:ext>
            </a:extLst>
          </p:cNvPr>
          <p:cNvSpPr txBox="1">
            <a:spLocks/>
          </p:cNvSpPr>
          <p:nvPr/>
        </p:nvSpPr>
        <p:spPr>
          <a:xfrm>
            <a:off x="6819900" y="6489699"/>
            <a:ext cx="2311400" cy="22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0030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400" b="0" i="0" u="none" strike="noStrike" cap="none">
                <a:solidFill>
                  <a:srgbClr val="FF99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GB" dirty="0"/>
              <a:t> WIN2025</a:t>
            </a:r>
            <a:r>
              <a:rPr lang="mr-IN" dirty="0"/>
              <a:t>: </a:t>
            </a:r>
            <a:r>
              <a:rPr lang="en-GB" dirty="0"/>
              <a:t>09</a:t>
            </a:r>
            <a:r>
              <a:rPr lang="mr-IN" dirty="0"/>
              <a:t>/</a:t>
            </a:r>
            <a:r>
              <a:rPr lang="en-GB" dirty="0"/>
              <a:t>06</a:t>
            </a:r>
            <a:r>
              <a:rPr lang="mr-IN" dirty="0"/>
              <a:t>/202</a:t>
            </a:r>
            <a:r>
              <a:rPr lang="en-GB" dirty="0"/>
              <a:t>5</a:t>
            </a:r>
            <a:r>
              <a:rPr lang="mr-IN" dirty="0"/>
              <a:t>: </a:t>
            </a:r>
            <a:fld id="{00000000-1234-1234-1234-123412341234}" type="slidenum">
              <a:rPr lang="mr-IN" smtClean="0"/>
              <a:pPr/>
              <a:t>9</a:t>
            </a:fld>
            <a:endParaRPr lang="mr-IN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A6F10B7-FE59-1DD8-6719-F1403DFB3535}"/>
              </a:ext>
            </a:extLst>
          </p:cNvPr>
          <p:cNvSpPr txBox="1"/>
          <p:nvPr/>
        </p:nvSpPr>
        <p:spPr>
          <a:xfrm>
            <a:off x="7225912" y="5176093"/>
            <a:ext cx="17983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WP2025: </a:t>
            </a:r>
          </a:p>
          <a:p>
            <a:pPr algn="ctr"/>
            <a:r>
              <a:rPr lang="en-GB" dirty="0" err="1"/>
              <a:t>arXiv</a:t>
            </a:r>
            <a:r>
              <a:rPr lang="en-GB" dirty="0"/>
              <a:t> 2505.21476</a:t>
            </a:r>
          </a:p>
        </p:txBody>
      </p:sp>
    </p:spTree>
    <p:extLst>
      <p:ext uri="{BB962C8B-B14F-4D97-AF65-F5344CB8AC3E}">
        <p14:creationId xmlns:p14="http://schemas.microsoft.com/office/powerpoint/2010/main" val="10756559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\vec{\mu} = g \frac{e}{2m_{\mu}}\vec{S}  template TPT1  env TPENV2  fore 0  back 16777215  eqnno 1"/>
  <p:tag name="FILENAME" val="TP_tmp"/>
  <p:tag name="ORIGWIDTH" val="54"/>
  <p:tag name="PICTUREFILESIZE" val="589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\mu^{+}  template TPT1  env TPENV1  fore 0  back 16777215  eqnno 1"/>
  <p:tag name="FILENAME" val="TP_tmp"/>
  <p:tag name="ORIGWIDTH" val="13"/>
  <p:tag name="PICTUREFILESIZE" val="120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s_{\mu^{+}}  template TPT1  env TPENV1  fore 0  back 16777215  eqnno 2"/>
  <p:tag name="FILENAME" val="TP_tmp"/>
  <p:tag name="ORIGWIDTH" val="14"/>
  <p:tag name="PICTUREFILESIZE" val="135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s_{\bar{\nu}_\mu}  template TPT1  env TPENV1  fore 0  back 16777215  eqnno 2"/>
  <p:tag name="FILENAME" val="TP_tmp"/>
  <p:tag name="ORIGWIDTH" val="13"/>
  <p:tag name="PICTUREFILESIZE" val="147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p_{\bar{\nu}_\mu}  template TPT1  env TPENV1  fore 0  back 16777215  eqnno 2"/>
  <p:tag name="FILENAME" val="TP_tmp"/>
  <p:tag name="ORIGWIDTH" val="14"/>
  <p:tag name="PICTUREFILESIZE" val="158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s_{e^{+}}  template TPT1  env TPENV1  fore 0  back 16777215  eqnno 2"/>
  <p:tag name="FILENAME" val="TP_tmp"/>
  <p:tag name="ORIGWIDTH" val="13"/>
  <p:tag name="PICTUREFILESIZE" val="120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p_{e^{+}}  template TPT1  env TPENV1  fore 0  back 16777215  eqnno 2"/>
  <p:tag name="FILENAME" val="TP_tmp"/>
  <p:tag name="ORIGWIDTH" val="15"/>
  <p:tag name="PICTUREFILESIZE" val="130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s_{\nu_e}  template TPT1  env TPENV1  fore 0  back 16777215  eqnno 2"/>
  <p:tag name="FILENAME" val="TP_tmp"/>
  <p:tag name="ORIGWIDTH" val="12"/>
  <p:tag name="PICTUREFILESIZE" val="135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p_{\nu_e}  template TPT1  env TPENV1  fore 0  back 16777215  eqnno 2"/>
  <p:tag name="FILENAME" val="TP_tmp"/>
  <p:tag name="ORIGWIDTH" val="13"/>
  <p:tag name="PICTUREFILESIZE" val="144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7,5429"/>
  <p:tag name="ORIGINALWIDTH" val="1295,431"/>
  <p:tag name="LATEXADDIN" val="\documentclass{article}&#10;\usepackage{amsmath}&#10;\pagestyle{empty}&#10;\begin{document}&#10;&#10;&#10;$$ C_e = -2n(1-n)\beta^2\frac{\langle x_e^2\rangle}{R_0^2} $$&#10;&#10;\end{document}"/>
  <p:tag name="IGUANATEXSIZE" val="18"/>
  <p:tag name="IGUANATEXCURSOR" val="82"/>
  <p:tag name="TRANSPARENCY" val="Wahr"/>
  <p:tag name="LATEXENGINEID" val="1"/>
  <p:tag name="TEMPFOLDER" val="c:\temp\"/>
  <p:tag name="LATEXFORMHEIGHT" val="312"/>
  <p:tag name="LATEXFORMWIDTH" val="384"/>
  <p:tag name="LATEXFORMWRAP" val="Wahr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\frac{\alpha}{2\pi}=0.00232  template TPT1  env TPENV2  fore 0  back 16777215  eqnno 1"/>
  <p:tag name="FILENAME" val="TP_tmp"/>
  <p:tag name="ORIGWIDTH" val="58"/>
  <p:tag name="PICTUREFILESIZE" val="528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\frac{\alpha}{2\pi}=0.00232  template TPT1  env TPENV2  fore 0  back 16777215  eqnno 1"/>
  <p:tag name="FILENAME" val="TP_tmp"/>
  <p:tag name="ORIGWIDTH" val="58"/>
  <p:tag name="PICTUREFILESIZE" val="528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\frac{\alpha}{2\pi}=0.00232  template TPT1  env TPENV2  fore 0  back 16777215  eqnno 1"/>
  <p:tag name="FILENAME" val="TP_tmp"/>
  <p:tag name="ORIGWIDTH" val="58"/>
  <p:tag name="PICTUREFILESIZE" val="528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\frac{\alpha}{2\pi}=0.00232  template TPT1  env TPENV2  fore 0  back 16777215  eqnno 1"/>
  <p:tag name="FILENAME" val="TP_tmp"/>
  <p:tag name="ORIGWIDTH" val="58"/>
  <p:tag name="PICTUREFILESIZE" val="528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\frac{\alpha}{2\pi}=0.00232  template TPT1  env TPENV2  fore 0  back 16777215  eqnno 1"/>
  <p:tag name="FILENAME" val="TP_tmp"/>
  <p:tag name="ORIGWIDTH" val="58"/>
  <p:tag name="PICTUREFILESIZE" val="528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a_{\mu} = \frac{g_{\mu}-2}{2}  template TPT1  env TPENV2  fore 0  back 16777215  eqnno 3"/>
  <p:tag name="FILENAME" val="TP_tmp"/>
  <p:tag name="ORIGWIDTH" val="53"/>
  <p:tag name="PICTUREFILESIZE" val="471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\omega_a = \omega_s - \omega_c = a_\mu\frac{eB}{mc}  template TPT1  env TPENV2  fore 0  back 16777215  eqnno 8"/>
  <p:tag name="FILENAME" val="TP_tmp"/>
  <p:tag name="ORIGWIDTH" val="96"/>
  <p:tag name="PICTUREFILESIZE" val="771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0,5433"/>
  <p:tag name="ORIGINALWIDTH" val="2747,633"/>
  <p:tag name="LATEXADDIN" val="\documentclass{article}&#10;\usepackage{amsmath}&#10;\pagestyle{empty}&#10;\begin{document}&#10;&#10;$$ \frac{\omega_a}{\tilde{\omega}_p'} = \frac{f_\mathrm{clock} \omega_a^\mathrm{meas}(1+C_e + C_p + C_{ml} + C_{pa} + C_{dd}) }{f_\mathrm{calib} \langle M(x,y,\phi) \omega_p'(x,y,\phi)\rangle (1 + B_k + B_q)}$$&#10;&#10;&#10;\end{document}&#10;"/>
  <p:tag name="IGUANATEXSIZE" val="20"/>
  <p:tag name="IGUANATEXCURSOR" val="0"/>
  <p:tag name="TRANSPARENCY" val="Wahr"/>
  <p:tag name="LATEXENGINEID" val="1"/>
  <p:tag name="TEMPFOLDER" val="c:\temp\"/>
  <p:tag name="LATEXFORMHEIGHT" val="312"/>
  <p:tag name="LATEXFORMWIDTH" val="384"/>
  <p:tag name="LATEXFORMWRAP" val="Wahr"/>
  <p:tag name="BITMAPVECTOR" val="0"/>
</p:tagLst>
</file>

<file path=ppt/theme/theme1.xml><?xml version="1.0" encoding="utf-8"?>
<a:theme xmlns:a="http://schemas.openxmlformats.org/drawingml/2006/main" name="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23507</TotalTime>
  <Words>2339</Words>
  <Application>Microsoft Macintosh PowerPoint</Application>
  <PresentationFormat>On-screen Show (4:3)</PresentationFormat>
  <Paragraphs>492</Paragraphs>
  <Slides>51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60" baseType="lpstr">
      <vt:lpstr>Helvetica Neue Medium</vt:lpstr>
      <vt:lpstr>Chalkboard</vt:lpstr>
      <vt:lpstr>Helvetica Neue</vt:lpstr>
      <vt:lpstr>Calibri</vt:lpstr>
      <vt:lpstr>나눔스퀘어</vt:lpstr>
      <vt:lpstr>Cambria Math</vt:lpstr>
      <vt:lpstr>Arial</vt:lpstr>
      <vt:lpstr>Helvetica</vt:lpstr>
      <vt:lpstr>Fermilab_PPT_090815</vt:lpstr>
      <vt:lpstr>Latest results from the g-2 experiment at Fermilab</vt:lpstr>
      <vt:lpstr>Magnetic moments</vt:lpstr>
      <vt:lpstr>Magnetic Moments &amp; Virtual Loops</vt:lpstr>
      <vt:lpstr>Standard Model components of gμ</vt:lpstr>
      <vt:lpstr>Standard Model components of gμ</vt:lpstr>
      <vt:lpstr>Standard Model components of gμ</vt:lpstr>
      <vt:lpstr>Standard Model components of gμ</vt:lpstr>
      <vt:lpstr>Standard Model components of gμ</vt:lpstr>
      <vt:lpstr>Standard Model components of gμ</vt:lpstr>
      <vt:lpstr>The Fermilab Muon g-2 Experiment</vt:lpstr>
      <vt:lpstr>FNAL: Muon Campus</vt:lpstr>
      <vt:lpstr>Measurement Principle</vt:lpstr>
      <vt:lpstr>Relativistic equation</vt:lpstr>
      <vt:lpstr>Measurement Components</vt:lpstr>
      <vt:lpstr>Beam injection</vt:lpstr>
      <vt:lpstr>‘Kick’ onto correct orbit</vt:lpstr>
      <vt:lpstr>Beam focusing</vt:lpstr>
      <vt:lpstr>Beam focusing</vt:lpstr>
      <vt:lpstr>Measuring ωa  </vt:lpstr>
      <vt:lpstr>Calorimeters</vt:lpstr>
      <vt:lpstr>Fitting ωa </vt:lpstr>
      <vt:lpstr>Tracking Detectors</vt:lpstr>
      <vt:lpstr>Beam Measurements</vt:lpstr>
      <vt:lpstr>Field measurement</vt:lpstr>
      <vt:lpstr>Measuring the field: the NMR Trolley</vt:lpstr>
      <vt:lpstr>The muon-weighted field </vt:lpstr>
      <vt:lpstr>Corrections</vt:lpstr>
      <vt:lpstr>E-field Correction</vt:lpstr>
      <vt:lpstr>E-field Correction</vt:lpstr>
      <vt:lpstr>Corrections - summary</vt:lpstr>
      <vt:lpstr>Uncertainties</vt:lpstr>
      <vt:lpstr>Statistical Improvement</vt:lpstr>
      <vt:lpstr>Statistical Improvement</vt:lpstr>
      <vt:lpstr>Experimental Result - 2023</vt:lpstr>
      <vt:lpstr>Experimental Result - 2025</vt:lpstr>
      <vt:lpstr>Experimental Result - 2025</vt:lpstr>
      <vt:lpstr>Conclusions</vt:lpstr>
      <vt:lpstr>Thank you! </vt:lpstr>
      <vt:lpstr>Backups…</vt:lpstr>
      <vt:lpstr>The g-2 storage ring magnet</vt:lpstr>
      <vt:lpstr>EDM analysis</vt:lpstr>
      <vt:lpstr>Clock Blinding</vt:lpstr>
      <vt:lpstr>Additional measurements</vt:lpstr>
      <vt:lpstr>Multiple datasets</vt:lpstr>
      <vt:lpstr>Theory comparison</vt:lpstr>
      <vt:lpstr>Effect of RF on the beam</vt:lpstr>
      <vt:lpstr>Magnetic field calibration</vt:lpstr>
      <vt:lpstr>Run 4/5/6 start time scan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Price, Joe</cp:lastModifiedBy>
  <cp:revision>158</cp:revision>
  <dcterms:modified xsi:type="dcterms:W3CDTF">2025-06-08T21:42:06Z</dcterms:modified>
</cp:coreProperties>
</file>