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omments/modernComment_B48_EA6E76A0.xml" ContentType="application/vnd.ms-powerpoint.comments+xml"/>
  <Override PartName="/ppt/notesSlides/notesSlide18.xml" ContentType="application/vnd.openxmlformats-officedocument.presentationml.notesSlide+xml"/>
  <Override PartName="/ppt/comments/modernComment_B58_544C033B.xml" ContentType="application/vnd.ms-powerpoint.comments+xml"/>
  <Override PartName="/ppt/notesSlides/notesSlide19.xml" ContentType="application/vnd.openxmlformats-officedocument.presentationml.notesSlide+xml"/>
  <Override PartName="/ppt/comments/modernComment_B69_7C32199D.xml" ContentType="application/vnd.ms-powerpoint.comments+xml"/>
  <Override PartName="/ppt/notesSlides/notesSlide20.xml" ContentType="application/vnd.openxmlformats-officedocument.presentationml.notesSlide+xml"/>
  <Override PartName="/ppt/comments/modernComment_B64_A6B05712.xml" ContentType="application/vnd.ms-powerpoint.comments+xml"/>
  <Override PartName="/ppt/notesSlides/notesSlide21.xml" ContentType="application/vnd.openxmlformats-officedocument.presentationml.notesSlide+xml"/>
  <Override PartName="/ppt/comments/modernComment_B61_206832A3.xml" ContentType="application/vnd.ms-powerpoint.comment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omments/modernComment_B49_A3FC0A1F.xml" ContentType="application/vnd.ms-powerpoint.comments+xml"/>
  <Override PartName="/ppt/notesSlides/notesSlide27.xml" ContentType="application/vnd.openxmlformats-officedocument.presentationml.notesSlide+xml"/>
  <Override PartName="/ppt/comments/modernComment_B57_420817AB.xml" ContentType="application/vnd.ms-powerpoint.comments+xml"/>
  <Override PartName="/ppt/notesSlides/notesSlide28.xml" ContentType="application/vnd.openxmlformats-officedocument.presentationml.notesSlide+xml"/>
  <Override PartName="/ppt/comments/modernComment_B59_9882AC07.xml" ContentType="application/vnd.ms-powerpoint.comment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1"/>
  </p:notesMasterIdLst>
  <p:sldIdLst>
    <p:sldId id="2890" r:id="rId2"/>
    <p:sldId id="1149" r:id="rId3"/>
    <p:sldId id="2894" r:id="rId4"/>
    <p:sldId id="259" r:id="rId5"/>
    <p:sldId id="1240" r:id="rId6"/>
    <p:sldId id="1242" r:id="rId7"/>
    <p:sldId id="1243" r:id="rId8"/>
    <p:sldId id="1241" r:id="rId9"/>
    <p:sldId id="2878" r:id="rId10"/>
    <p:sldId id="2885" r:id="rId11"/>
    <p:sldId id="1250" r:id="rId12"/>
    <p:sldId id="2896" r:id="rId13"/>
    <p:sldId id="2902" r:id="rId14"/>
    <p:sldId id="2884" r:id="rId15"/>
    <p:sldId id="2886" r:id="rId16"/>
    <p:sldId id="2887" r:id="rId17"/>
    <p:sldId id="2888" r:id="rId18"/>
    <p:sldId id="2904" r:id="rId19"/>
    <p:sldId id="2921" r:id="rId20"/>
    <p:sldId id="2916" r:id="rId21"/>
    <p:sldId id="2913" r:id="rId22"/>
    <p:sldId id="2917" r:id="rId23"/>
    <p:sldId id="2918" r:id="rId24"/>
    <p:sldId id="733" r:id="rId25"/>
    <p:sldId id="2892" r:id="rId26"/>
    <p:sldId id="275" r:id="rId27"/>
    <p:sldId id="2889" r:id="rId28"/>
    <p:sldId id="2922" r:id="rId29"/>
    <p:sldId id="2915" r:id="rId30"/>
    <p:sldId id="2900" r:id="rId31"/>
    <p:sldId id="2914" r:id="rId32"/>
    <p:sldId id="2903" r:id="rId33"/>
    <p:sldId id="2908" r:id="rId34"/>
    <p:sldId id="2907" r:id="rId35"/>
    <p:sldId id="2909" r:id="rId36"/>
    <p:sldId id="2912" r:id="rId37"/>
    <p:sldId id="2905" r:id="rId38"/>
    <p:sldId id="2919" r:id="rId39"/>
    <p:sldId id="2920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A85A841-F334-CD42-033D-984314805902}" name="mo li" initials="ml" userId="5b38663b13c22799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198"/>
    <a:srgbClr val="00009A"/>
    <a:srgbClr val="FFCC08"/>
    <a:srgbClr val="0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5920"/>
    <p:restoredTop sz="74306"/>
  </p:normalViewPr>
  <p:slideViewPr>
    <p:cSldViewPr snapToGrid="0">
      <p:cViewPr varScale="1">
        <p:scale>
          <a:sx n="88" d="100"/>
          <a:sy n="88" d="100"/>
        </p:scale>
        <p:origin x="208" y="248"/>
      </p:cViewPr>
      <p:guideLst/>
    </p:cSldViewPr>
  </p:slideViewPr>
  <p:notesTextViewPr>
    <p:cViewPr>
      <p:scale>
        <a:sx n="170" d="100"/>
        <a:sy n="170" d="100"/>
      </p:scale>
      <p:origin x="0" y="-258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8/10/relationships/authors" Target="author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omments/modernComment_B48_EA6E76A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C8CAC48-6F24-4897-9ABD-3E18A176CB4B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case.</a:t>
        </a:r>
      </a:p>
    </p188:txBody>
  </p188:cm>
</p188:cmLst>
</file>

<file path=ppt/comments/modernComment_B49_A3FC0A1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FC8CD00-A595-454F-BE0C-4B2CD8B4DF12}" authorId="{4A85A841-F334-CD42-033D-984314805902}" created="2026-02-05T00:40:16.270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FBPIC mode number Nm=4 is not enough to resolve LG03 component. Needs Nm = 5. So the previous spot is correct for Nm = 5 simulation on the right.
But that's two lobes anyway.</a:t>
        </a:r>
      </a:p>
    </p188:txBody>
  </p188:cm>
  <p188:cm id="{7AFCE9A7-FBC7-40C9-BFA2-76377799E02A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</a:t>
        </a:r>
      </a:p>
    </p188:txBody>
  </p188:cm>
</p188:cmLst>
</file>

<file path=ppt/comments/modernComment_B57_420817A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61D52871-4F8A-BA4C-B6AB-925E1F8B91C5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case.</a:t>
        </a:r>
      </a:p>
    </p188:txBody>
  </p188:cm>
</p188:cmLst>
</file>

<file path=ppt/comments/modernComment_B58_544C033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8B0E91A-E449-9549-8051-6DB2497F2F93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case.</a:t>
        </a:r>
      </a:p>
    </p188:txBody>
  </p188:cm>
</p188:cmLst>
</file>

<file path=ppt/comments/modernComment_B59_9882AC0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0FC0F73-981F-B04A-83B1-DE5422340EDC}" authorId="{4A85A841-F334-CD42-033D-984314805902}" created="2026-02-05T00:40:16.270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FBPIC mode number Nm=4 is not enough to resolve LG03 component. Needs Nm = 5. So the previous spot is correct for Nm = 5 simulation on the right.
But that's two lobes anyway.</a:t>
        </a:r>
      </a:p>
    </p188:txBody>
  </p188:cm>
  <p188:cm id="{71482A17-FF07-014A-BA91-498F8C5BAA13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</a:t>
        </a:r>
      </a:p>
    </p188:txBody>
  </p188:cm>
</p188:cmLst>
</file>

<file path=ppt/comments/modernComment_B61_206832A3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B1274C6D-C73C-094D-AE62-7DFAF5D6E402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case.</a:t>
        </a:r>
      </a:p>
    </p188:txBody>
  </p188:cm>
</p188:cmLst>
</file>

<file path=ppt/comments/modernComment_B64_A6B05712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ABEEA92-F139-8B45-9FAB-20DDEA2C5A1C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case.</a:t>
        </a:r>
      </a:p>
    </p188:txBody>
  </p188:cm>
</p188:cmLst>
</file>

<file path=ppt/comments/modernComment_B69_7C32199D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EE541EE-3DFC-D044-876C-6E41FE71FC75}" authorId="{4A85A841-F334-CD42-033D-984314805902}" created="2026-02-05T01:03:55.849">
    <pc:sldMkLst xmlns:pc="http://schemas.microsoft.com/office/powerpoint/2013/main/command">
      <pc:docMk/>
      <pc:sldMk cId="1097357075" sldId="2873"/>
    </pc:sldMkLst>
    <p188:txBody>
      <a:bodyPr/>
      <a:lstStyle/>
      <a:p>
        <a:r>
          <a:rPr lang="zh-CN" altLang="en-US"/>
          <a:t>Note that the split here is on x direction, which is different from perfect ring case.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A2A4C0-9551-2D44-A713-547CD0303AF2}" type="datetimeFigureOut">
              <a:rPr lang="en-US" smtClean="0"/>
              <a:t>7/27/26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51896-A3C2-B844-AB72-4960D3A2F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750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74DDA8-8AA7-C340-B50B-3642AA33E0C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666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74DDA8-8AA7-C340-B50B-3642AA33E0C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857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7D0D3-5635-9D8D-C037-2419AC1D9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34104A-213D-34D2-2FCF-AD319A0260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BB3C1-4C24-ABB9-A27B-BDA7F6625E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1DC7FD-5CC6-65F0-B4EB-EBA6B66303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74DDA8-8AA7-C340-B50B-3642AA33E0C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024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8" name="Shape 15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1. Expression – two index p is radial mode num</a:t>
            </a:r>
            <a:r>
              <a:rPr lang="en-US" altLang="zh-CN" dirty="0"/>
              <a:t>b</a:t>
            </a:r>
            <a:r>
              <a:rPr lang="en-US" dirty="0"/>
              <a:t>er and m is azimuthal mode number, or topological charge</a:t>
            </a:r>
          </a:p>
          <a:p>
            <a:r>
              <a:rPr lang="en-US" dirty="0"/>
              <a:t>This is Laguerre polynomial…This here is Gaussian term…And this is the vortex with topological charge </a:t>
            </a:r>
            <a:r>
              <a:rPr lang="en-US" b="1" dirty="0"/>
              <a:t>m.</a:t>
            </a:r>
            <a:r>
              <a:rPr lang="zh-CN" altLang="en-US" b="1" dirty="0"/>
              <a:t> </a:t>
            </a:r>
            <a:r>
              <a:rPr lang="en-US" altLang="zh-CN" b="1" dirty="0"/>
              <a:t>T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absolute value 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|m|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controls the on-axis phase singularity and vortex structure</a:t>
            </a:r>
            <a:endParaRPr lang="en-US" b="1" dirty="0"/>
          </a:p>
          <a:p>
            <a:endParaRPr lang="en-US" b="1" dirty="0"/>
          </a:p>
          <a:p>
            <a:r>
              <a:rPr lang="en-US" dirty="0"/>
              <a:t>So for m = 0 we have a typical Gaussian beam.</a:t>
            </a:r>
          </a:p>
          <a:p>
            <a:endParaRPr lang="en-US" dirty="0"/>
          </a:p>
          <a:p>
            <a:r>
              <a:rPr lang="en-US" dirty="0"/>
              <a:t>As the topological charge increases….the ring-shaped profile gets wider…and its intensity decreases!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dirty="0"/>
              <a:t>3. If we take the Fourier transform of vortex phase distribution we will get the annular intensity distribution.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4. Interfering such a beam with a plane or a spherical wave, gives us information about the topological charge.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wavefront of the light twists like a helix around the singularity</a:t>
            </a:r>
          </a:p>
          <a:p>
            <a:r>
              <a:rPr lang="en-US" dirty="0"/>
              <a:t>And the OAM means that azimuthal phase turns one turn per wavelength in either forward or backward direction, and that the Poynting vector is not a straight line.</a:t>
            </a:r>
          </a:p>
          <a:p>
            <a:endParaRPr lang="en-US" dirty="0"/>
          </a:p>
          <a:p>
            <a:r>
              <a:rPr lang="en-US" dirty="0"/>
              <a:t>From a practical standpoint, each of these modes can carry independent information on the very same transmission frequency…they do not interfere because they are orthogonal. - this is why they are extensively used in communications. </a:t>
            </a:r>
          </a:p>
          <a:p>
            <a:endParaRPr lang="en-US" dirty="0"/>
          </a:p>
          <a:p>
            <a:r>
              <a:rPr lang="en-US" dirty="0"/>
              <a:t>If we take the Fourier transform of vortex phase distribution we will get the annular intensity distribution.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Interfering such a beam with a plane or a spherical wave, gives us information about the topological charge.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IF THIS SEEMS INTENDED TO HYPNOTIZE, IT IS.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So these vortex beams are nothing else than a subset of the Laguerre–Gaussian modes.</a:t>
            </a:r>
          </a:p>
          <a:p>
            <a:pPr>
              <a:defRPr>
                <a:solidFill>
                  <a:schemeClr val="accent6">
                    <a:lumOff val="-8741"/>
                  </a:schemeClr>
                </a:solidFill>
              </a:defRPr>
            </a:pPr>
            <a:r>
              <a:rPr lang="en-US" dirty="0"/>
              <a:t>(These modes are solutions of the paraxial wave equation.)</a:t>
            </a:r>
          </a:p>
          <a:p>
            <a:endParaRPr lang="en-US" dirty="0"/>
          </a:p>
          <a:p>
            <a:r>
              <a:rPr lang="en-US" dirty="0"/>
              <a:t>They have circular symmetry and can be written in terms of the Laguerre polynomials, </a:t>
            </a:r>
          </a:p>
          <a:p>
            <a:r>
              <a:rPr lang="en-US" dirty="0"/>
              <a:t>where p is the radial index and m is the azimuthal index.</a:t>
            </a:r>
          </a:p>
          <a:p>
            <a:endParaRPr lang="en-US" dirty="0"/>
          </a:p>
          <a:p>
            <a:r>
              <a:rPr lang="en-US" dirty="0"/>
              <a:t>This is Laguerre polynomial…This here is Gaussian term…And this is the vortex with topological charge </a:t>
            </a:r>
            <a:r>
              <a:rPr lang="en-US" b="1" dirty="0"/>
              <a:t>m.</a:t>
            </a:r>
          </a:p>
          <a:p>
            <a:endParaRPr lang="en-US" b="1" dirty="0"/>
          </a:p>
          <a:p>
            <a:r>
              <a:rPr lang="en-US" dirty="0"/>
              <a:t>So for m = 0 we have a typical Gaussian beam.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As the topological charge increases….the ring-shaped profile gets wider…and its intensity decreases!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4028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E7A2E-9C1E-5033-AE0C-A9F9B3481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D302FB-8372-7D0A-B7FC-B5AAE74534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7773DE-103B-F2B2-BAE1-B4FB5075D7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Application: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	Optical communication: each of these modes can carry independent information on the very same transmission frequency…they do not interfere because they are orthogonal. - this is why they are extensively used in communications.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	Optics tweezer: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trapping particles that are optically reflective and absorptive</a:t>
            </a:r>
            <a:endParaRPr lang="en-US" dirty="0"/>
          </a:p>
          <a:p>
            <a:endParaRPr lang="en-US" dirty="0"/>
          </a:p>
          <a:p>
            <a:r>
              <a:rPr lang="en-US" dirty="0"/>
              <a:t>However, not with high intensity. </a:t>
            </a:r>
          </a:p>
          <a:p>
            <a:endParaRPr lang="en-US" dirty="0"/>
          </a:p>
          <a:p>
            <a:r>
              <a:rPr lang="en-US" dirty="0"/>
              <a:t>Recent simulation work: Virtue current loop – Generate strong KT longitudinal magnetic field</a:t>
            </a:r>
          </a:p>
          <a:p>
            <a:r>
              <a:rPr lang="en-US" dirty="0"/>
              <a:t>	Generate Highly collimated and energetic proton beam</a:t>
            </a:r>
          </a:p>
          <a:p>
            <a:r>
              <a:rPr lang="en-US" dirty="0"/>
              <a:t>	Ideal for positron acceleration </a:t>
            </a:r>
          </a:p>
          <a:p>
            <a:endParaRPr lang="en-US" dirty="0"/>
          </a:p>
          <a:p>
            <a:r>
              <a:rPr lang="en-US" altLang="zh-CN" dirty="0"/>
              <a:t>However,</a:t>
            </a:r>
            <a:r>
              <a:rPr lang="zh-CN" altLang="en-US" dirty="0"/>
              <a:t> </a:t>
            </a:r>
            <a:r>
              <a:rPr lang="en-US" altLang="zh-CN" dirty="0"/>
              <a:t>not</a:t>
            </a:r>
            <a:r>
              <a:rPr lang="zh-CN" altLang="en-US" dirty="0"/>
              <a:t> </a:t>
            </a:r>
            <a:r>
              <a:rPr lang="en-US" altLang="zh-CN" dirty="0"/>
              <a:t>many</a:t>
            </a:r>
            <a:r>
              <a:rPr lang="zh-CN" altLang="en-US" dirty="0"/>
              <a:t> </a:t>
            </a:r>
            <a:r>
              <a:rPr lang="en-US" altLang="zh-CN" dirty="0"/>
              <a:t>experimental</a:t>
            </a:r>
            <a:r>
              <a:rPr lang="zh-CN" altLang="en-US" dirty="0"/>
              <a:t> </a:t>
            </a:r>
            <a:r>
              <a:rPr lang="en-US" altLang="zh-CN" dirty="0"/>
              <a:t>work</a:t>
            </a:r>
            <a:r>
              <a:rPr lang="zh-CN" altLang="en-US" dirty="0"/>
              <a:t> </a:t>
            </a:r>
            <a:endParaRPr lang="en-US" altLang="zh-CN" dirty="0"/>
          </a:p>
          <a:p>
            <a:endParaRPr lang="en-US" dirty="0"/>
          </a:p>
          <a:p>
            <a:r>
              <a:rPr lang="en-US" altLang="zh-CN" dirty="0"/>
              <a:t>Experiment</a:t>
            </a:r>
            <a:r>
              <a:rPr lang="zh-CN" altLang="en-US" dirty="0"/>
              <a:t> </a:t>
            </a:r>
            <a:r>
              <a:rPr lang="en-US" altLang="zh-CN" dirty="0"/>
              <a:t>challenge:</a:t>
            </a:r>
            <a:r>
              <a:rPr lang="zh-CN" altLang="en-US" dirty="0"/>
              <a:t> </a:t>
            </a:r>
            <a:r>
              <a:rPr lang="en-US" altLang="zh-CN" dirty="0"/>
              <a:t>for</a:t>
            </a:r>
            <a:r>
              <a:rPr lang="zh-CN" altLang="en-US" dirty="0"/>
              <a:t> </a:t>
            </a:r>
            <a:r>
              <a:rPr lang="en-US" altLang="zh-CN" dirty="0"/>
              <a:t>experimentally</a:t>
            </a:r>
            <a:r>
              <a:rPr lang="zh-CN" altLang="en-US" dirty="0"/>
              <a:t> </a:t>
            </a:r>
            <a:r>
              <a:rPr lang="en-US" altLang="zh-CN" dirty="0"/>
              <a:t>study</a:t>
            </a:r>
            <a:r>
              <a:rPr lang="zh-CN" altLang="en-US" dirty="0"/>
              <a:t> </a:t>
            </a:r>
            <a:r>
              <a:rPr lang="en-US" altLang="zh-CN" dirty="0"/>
              <a:t>the</a:t>
            </a:r>
            <a:r>
              <a:rPr lang="zh-CN" altLang="en-US" dirty="0"/>
              <a:t> </a:t>
            </a:r>
            <a:r>
              <a:rPr lang="en-US" altLang="zh-CN" dirty="0" err="1"/>
              <a:t>highintensity</a:t>
            </a:r>
            <a:r>
              <a:rPr lang="zh-CN" altLang="en-US" dirty="0"/>
              <a:t> </a:t>
            </a:r>
            <a:r>
              <a:rPr lang="en-US" altLang="zh-CN" dirty="0"/>
              <a:t>OAM</a:t>
            </a:r>
            <a:r>
              <a:rPr lang="zh-CN" altLang="en-US" dirty="0"/>
              <a:t> </a:t>
            </a:r>
            <a:r>
              <a:rPr lang="en-US" altLang="zh-CN" dirty="0"/>
              <a:t>beam</a:t>
            </a:r>
            <a:r>
              <a:rPr lang="zh-CN" altLang="en-US" dirty="0"/>
              <a:t> </a:t>
            </a:r>
            <a:r>
              <a:rPr lang="en-US" altLang="zh-CN" dirty="0"/>
              <a:t>interaction</a:t>
            </a:r>
            <a:r>
              <a:rPr lang="zh-CN" altLang="en-US" dirty="0"/>
              <a:t> </a:t>
            </a:r>
            <a:r>
              <a:rPr lang="en-US" altLang="zh-CN" dirty="0"/>
              <a:t>with</a:t>
            </a:r>
            <a:r>
              <a:rPr lang="zh-CN" altLang="en-US" dirty="0"/>
              <a:t> </a:t>
            </a:r>
            <a:r>
              <a:rPr lang="en-US" altLang="zh-CN" dirty="0"/>
              <a:t>plasma:</a:t>
            </a:r>
            <a:r>
              <a:rPr lang="zh-CN" altLang="en-US" dirty="0"/>
              <a:t> </a:t>
            </a:r>
            <a:r>
              <a:rPr lang="en-US" altLang="zh-CN" dirty="0"/>
              <a:t>Optic</a:t>
            </a:r>
            <a:r>
              <a:rPr lang="zh-CN" altLang="en-US" dirty="0"/>
              <a:t> </a:t>
            </a:r>
            <a:r>
              <a:rPr lang="en-US" altLang="zh-CN" dirty="0"/>
              <a:t>element</a:t>
            </a:r>
            <a:r>
              <a:rPr lang="zh-CN" altLang="en-US" dirty="0"/>
              <a:t> </a:t>
            </a:r>
            <a:r>
              <a:rPr lang="en-US" altLang="zh-CN" dirty="0"/>
              <a:t>with</a:t>
            </a:r>
            <a:r>
              <a:rPr lang="zh-CN" altLang="en-US" dirty="0"/>
              <a:t> </a:t>
            </a:r>
            <a:r>
              <a:rPr lang="en-US" altLang="zh-CN" dirty="0"/>
              <a:t>high</a:t>
            </a:r>
            <a:r>
              <a:rPr lang="zh-CN" altLang="en-US" dirty="0"/>
              <a:t> </a:t>
            </a:r>
            <a:r>
              <a:rPr lang="en-US" altLang="zh-CN" dirty="0"/>
              <a:t>optics</a:t>
            </a:r>
            <a:r>
              <a:rPr lang="zh-CN" altLang="en-US" dirty="0"/>
              <a:t> </a:t>
            </a:r>
            <a:r>
              <a:rPr lang="en-US" altLang="zh-CN" dirty="0"/>
              <a:t>damage</a:t>
            </a:r>
            <a:r>
              <a:rPr lang="zh-CN" altLang="en-US" dirty="0"/>
              <a:t> </a:t>
            </a:r>
            <a:r>
              <a:rPr lang="en-US" altLang="zh-CN" dirty="0"/>
              <a:t>threshold,</a:t>
            </a:r>
            <a:r>
              <a:rPr lang="zh-CN" altLang="en-US" dirty="0"/>
              <a:t> </a:t>
            </a:r>
            <a:r>
              <a:rPr lang="en-US" altLang="zh-CN" dirty="0"/>
              <a:t>large</a:t>
            </a:r>
            <a:r>
              <a:rPr lang="zh-CN" altLang="en-US" dirty="0"/>
              <a:t> </a:t>
            </a:r>
            <a:r>
              <a:rPr lang="en-US" altLang="zh-CN" dirty="0"/>
              <a:t>size,</a:t>
            </a:r>
            <a:r>
              <a:rPr lang="zh-CN" altLang="en-US" dirty="0"/>
              <a:t> </a:t>
            </a:r>
            <a:r>
              <a:rPr lang="en-US" altLang="zh-CN" dirty="0" err="1"/>
              <a:t>mitigatenonlinear</a:t>
            </a:r>
            <a:r>
              <a:rPr lang="zh-CN" altLang="en-US" dirty="0"/>
              <a:t> </a:t>
            </a:r>
            <a:r>
              <a:rPr lang="en-US" altLang="zh-CN" dirty="0"/>
              <a:t>effect.</a:t>
            </a:r>
            <a:r>
              <a:rPr lang="zh-CN" altLang="en-US" dirty="0"/>
              <a:t>  </a:t>
            </a:r>
            <a:r>
              <a:rPr lang="en-US" altLang="zh-CN" dirty="0"/>
              <a:t>--</a:t>
            </a:r>
            <a:r>
              <a:rPr lang="zh-CN" altLang="en-US" dirty="0"/>
              <a:t> </a:t>
            </a:r>
            <a:r>
              <a:rPr lang="en-US" altLang="zh-CN" dirty="0"/>
              <a:t>Spiral</a:t>
            </a:r>
            <a:r>
              <a:rPr lang="zh-CN" altLang="en-US" dirty="0"/>
              <a:t> </a:t>
            </a:r>
            <a:r>
              <a:rPr lang="en-US" altLang="zh-CN" dirty="0"/>
              <a:t>phase</a:t>
            </a:r>
            <a:r>
              <a:rPr lang="zh-CN" altLang="en-US" dirty="0"/>
              <a:t> </a:t>
            </a:r>
            <a:r>
              <a:rPr lang="en-US" altLang="zh-CN" dirty="0"/>
              <a:t>mirror</a:t>
            </a:r>
            <a:r>
              <a:rPr lang="zh-CN" altLang="en-US" dirty="0"/>
              <a:t> </a:t>
            </a:r>
            <a:r>
              <a:rPr lang="en-US" altLang="zh-CN" dirty="0"/>
              <a:t>will</a:t>
            </a:r>
            <a:r>
              <a:rPr lang="zh-CN" altLang="en-US" dirty="0"/>
              <a:t> </a:t>
            </a:r>
            <a:r>
              <a:rPr lang="en-US" altLang="zh-CN" dirty="0"/>
              <a:t>be</a:t>
            </a:r>
            <a:r>
              <a:rPr lang="zh-CN" altLang="en-US" dirty="0"/>
              <a:t> </a:t>
            </a:r>
            <a:r>
              <a:rPr lang="en-US" altLang="zh-CN" dirty="0"/>
              <a:t>ideal.</a:t>
            </a:r>
            <a:r>
              <a:rPr lang="zh-CN" altLang="en-US" dirty="0"/>
              <a:t> </a:t>
            </a:r>
            <a:r>
              <a:rPr lang="en-US" altLang="zh-CN" dirty="0"/>
              <a:t>Thanks</a:t>
            </a:r>
            <a:r>
              <a:rPr lang="zh-CN" altLang="en-US" dirty="0"/>
              <a:t> </a:t>
            </a:r>
            <a:r>
              <a:rPr lang="en-US" altLang="zh-CN" dirty="0"/>
              <a:t>to</a:t>
            </a:r>
            <a:r>
              <a:rPr lang="zh-CN" altLang="en-US" dirty="0"/>
              <a:t> </a:t>
            </a:r>
            <a:r>
              <a:rPr lang="en-US" altLang="zh-CN" dirty="0"/>
              <a:t>our</a:t>
            </a:r>
            <a:r>
              <a:rPr lang="zh-CN" altLang="en-US" dirty="0"/>
              <a:t> </a:t>
            </a:r>
            <a:r>
              <a:rPr lang="en-US" altLang="zh-CN" dirty="0"/>
              <a:t>collaborator</a:t>
            </a:r>
            <a:r>
              <a:rPr lang="zh-CN" altLang="en-US" dirty="0"/>
              <a:t> </a:t>
            </a:r>
            <a:r>
              <a:rPr lang="en-US" altLang="zh-CN" dirty="0"/>
              <a:t>Andrew,</a:t>
            </a:r>
            <a:r>
              <a:rPr lang="zh-CN" altLang="en-US" dirty="0"/>
              <a:t> </a:t>
            </a:r>
            <a:r>
              <a:rPr lang="en-US" altLang="zh-CN" dirty="0"/>
              <a:t>fabricate</a:t>
            </a:r>
            <a:r>
              <a:rPr lang="zh-CN" altLang="en-US" dirty="0"/>
              <a:t> </a:t>
            </a:r>
            <a:r>
              <a:rPr lang="en-US" altLang="zh-CN" dirty="0"/>
              <a:t>and</a:t>
            </a:r>
            <a:r>
              <a:rPr lang="zh-CN" altLang="en-US" dirty="0"/>
              <a:t> </a:t>
            </a:r>
            <a:r>
              <a:rPr lang="en-US" altLang="zh-CN" dirty="0"/>
              <a:t>borrow</a:t>
            </a:r>
            <a:r>
              <a:rPr lang="zh-CN" altLang="en-US" dirty="0"/>
              <a:t> </a:t>
            </a:r>
            <a:r>
              <a:rPr lang="en-US" altLang="zh-CN" dirty="0"/>
              <a:t>us</a:t>
            </a:r>
            <a:r>
              <a:rPr lang="zh-CN" altLang="en-US" dirty="0"/>
              <a:t> </a:t>
            </a:r>
            <a:r>
              <a:rPr lang="en-US" altLang="zh-CN" dirty="0"/>
              <a:t>these</a:t>
            </a:r>
            <a:r>
              <a:rPr lang="zh-CN" altLang="en-US" dirty="0"/>
              <a:t> </a:t>
            </a:r>
            <a:r>
              <a:rPr lang="en-US" altLang="zh-CN" dirty="0"/>
              <a:t>dielectric</a:t>
            </a:r>
            <a:r>
              <a:rPr lang="zh-CN" altLang="en-US" dirty="0"/>
              <a:t> </a:t>
            </a:r>
            <a:r>
              <a:rPr lang="en-US" altLang="zh-CN" dirty="0"/>
              <a:t>spiral</a:t>
            </a:r>
            <a:r>
              <a:rPr lang="zh-CN" altLang="en-US" dirty="0"/>
              <a:t> </a:t>
            </a:r>
            <a:r>
              <a:rPr lang="en-US" altLang="zh-CN" dirty="0"/>
              <a:t>phase</a:t>
            </a:r>
            <a:r>
              <a:rPr lang="zh-CN" altLang="en-US" dirty="0"/>
              <a:t> </a:t>
            </a:r>
            <a:r>
              <a:rPr lang="en-US" altLang="zh-CN" dirty="0"/>
              <a:t>mirrors,</a:t>
            </a:r>
            <a:r>
              <a:rPr lang="zh-CN" altLang="en-US" dirty="0"/>
              <a:t> </a:t>
            </a:r>
            <a:r>
              <a:rPr lang="en-US" altLang="zh-CN" dirty="0"/>
              <a:t>enable</a:t>
            </a:r>
            <a:r>
              <a:rPr lang="zh-CN" altLang="en-US" dirty="0"/>
              <a:t> </a:t>
            </a:r>
            <a:r>
              <a:rPr lang="en-US" altLang="zh-CN" dirty="0"/>
              <a:t>this</a:t>
            </a:r>
            <a:r>
              <a:rPr lang="zh-CN" altLang="en-US" dirty="0"/>
              <a:t> </a:t>
            </a:r>
            <a:r>
              <a:rPr lang="en-US" altLang="zh-CN" dirty="0"/>
              <a:t>experiment.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altLang="zh-CN" sz="1800" dirty="0">
                <a:solidFill>
                  <a:srgbClr val="211E1E"/>
                </a:solidFill>
                <a:effectLst/>
                <a:latin typeface="AdvOT483a8203"/>
              </a:rPr>
              <a:t>###</a:t>
            </a:r>
            <a:r>
              <a:rPr lang="zh-CN" altLang="en-US" sz="1800" dirty="0">
                <a:solidFill>
                  <a:srgbClr val="211E1E"/>
                </a:solidFill>
                <a:effectLst/>
                <a:latin typeface="AdvOT483a8203"/>
              </a:rPr>
              <a:t> </a:t>
            </a:r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OSIRIS simulation result illustrating positron acceleration in the wake driven by a laser pulse with OAM. (a)</a:t>
            </a:r>
            <a:r>
              <a:rPr lang="en-US" sz="1800" dirty="0">
                <a:solidFill>
                  <a:srgbClr val="211E1E"/>
                </a:solidFill>
                <a:effectLst/>
                <a:latin typeface="AdvTTd877c31c+20"/>
              </a:rPr>
              <a:t>–</a:t>
            </a:r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(c) Plasma density (gray), laser pulse electric field (orange), and witness positron bunch (blue) colored according to energy gain at 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z </a:t>
            </a:r>
            <a:r>
              <a:rPr lang="en-US" sz="1800" dirty="0">
                <a:solidFill>
                  <a:srgbClr val="211E1E"/>
                </a:solidFill>
                <a:effectLst/>
                <a:latin typeface="AdvP4C4E74"/>
              </a:rPr>
              <a:t>1⁄4 </a:t>
            </a:r>
            <a:r>
              <a:rPr lang="en-US" sz="1800" dirty="0">
                <a:solidFill>
                  <a:srgbClr val="211E1E"/>
                </a:solidFill>
                <a:effectLst/>
                <a:latin typeface="AdvTTbdb21c9e"/>
              </a:rPr>
              <a:t>40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c=</a:t>
            </a:r>
            <a:r>
              <a:rPr lang="el-GR" sz="1800" dirty="0">
                <a:solidFill>
                  <a:srgbClr val="211E1E"/>
                </a:solidFill>
                <a:effectLst/>
                <a:latin typeface="AdvOTdd3b7348.I+03"/>
              </a:rPr>
              <a:t>ω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p </a:t>
            </a:r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(a), 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z </a:t>
            </a:r>
            <a:r>
              <a:rPr lang="en-US" sz="1800" dirty="0">
                <a:solidFill>
                  <a:srgbClr val="211E1E"/>
                </a:solidFill>
                <a:effectLst/>
                <a:latin typeface="AdvP4C4E74"/>
              </a:rPr>
              <a:t>1⁄4 </a:t>
            </a:r>
            <a:r>
              <a:rPr lang="en-US" sz="1800" dirty="0">
                <a:solidFill>
                  <a:srgbClr val="211E1E"/>
                </a:solidFill>
                <a:effectLst/>
                <a:latin typeface="AdvTTbdb21c9e"/>
              </a:rPr>
              <a:t>400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c=</a:t>
            </a:r>
            <a:r>
              <a:rPr lang="el-GR" sz="1800" dirty="0">
                <a:solidFill>
                  <a:srgbClr val="211E1E"/>
                </a:solidFill>
                <a:effectLst/>
                <a:latin typeface="AdvOTdd3b7348.I+03"/>
              </a:rPr>
              <a:t>ω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p </a:t>
            </a:r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(b), and 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z </a:t>
            </a:r>
            <a:r>
              <a:rPr lang="en-US" sz="1800" dirty="0">
                <a:solidFill>
                  <a:srgbClr val="211E1E"/>
                </a:solidFill>
                <a:effectLst/>
                <a:latin typeface="AdvP4C4E74"/>
              </a:rPr>
              <a:t>1⁄4 </a:t>
            </a:r>
            <a:r>
              <a:rPr lang="en-US" sz="1800" dirty="0">
                <a:solidFill>
                  <a:srgbClr val="211E1E"/>
                </a:solidFill>
                <a:effectLst/>
                <a:latin typeface="AdvTTbdb21c9e"/>
              </a:rPr>
              <a:t>518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c=</a:t>
            </a:r>
            <a:r>
              <a:rPr lang="el-GR" sz="1800" dirty="0">
                <a:solidFill>
                  <a:srgbClr val="211E1E"/>
                </a:solidFill>
                <a:effectLst/>
                <a:latin typeface="AdvOTdd3b7348.I+03"/>
              </a:rPr>
              <a:t>ω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p </a:t>
            </a:r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(c). </a:t>
            </a:r>
            <a:r>
              <a:rPr lang="en-US" sz="1800" dirty="0" err="1">
                <a:solidFill>
                  <a:srgbClr val="211E1E"/>
                </a:solidFill>
                <a:effectLst/>
                <a:latin typeface="AdvP4C4E74"/>
              </a:rPr>
              <a:t>ð</a:t>
            </a:r>
            <a:r>
              <a:rPr lang="el-GR" sz="1800" dirty="0">
                <a:solidFill>
                  <a:srgbClr val="211E1E"/>
                </a:solidFill>
                <a:effectLst/>
                <a:latin typeface="AdvTTd877c31c+03"/>
              </a:rPr>
              <a:t>Δ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E=E</a:t>
            </a:r>
            <a:r>
              <a:rPr lang="en-US" sz="1800" dirty="0">
                <a:solidFill>
                  <a:srgbClr val="211E1E"/>
                </a:solidFill>
                <a:effectLst/>
                <a:latin typeface="AdvP4C4E74"/>
              </a:rPr>
              <a:t>Þ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L </a:t>
            </a:r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indicates the fraction of the depleted laser energy. The arrow indicates the laser propagation direction. (d) Longitudinal phase space and spectrum (red line) of the witness positron bunch at 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z </a:t>
            </a:r>
            <a:r>
              <a:rPr lang="en-US" sz="1800" dirty="0">
                <a:solidFill>
                  <a:srgbClr val="211E1E"/>
                </a:solidFill>
                <a:effectLst/>
                <a:latin typeface="AdvP4C4E74"/>
              </a:rPr>
              <a:t>1⁄4 </a:t>
            </a:r>
            <a:r>
              <a:rPr lang="en-US" sz="1800" dirty="0">
                <a:solidFill>
                  <a:srgbClr val="211E1E"/>
                </a:solidFill>
                <a:effectLst/>
                <a:latin typeface="AdvTTbdb21c9e"/>
              </a:rPr>
              <a:t>518 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c=</a:t>
            </a:r>
            <a:r>
              <a:rPr lang="el-GR" sz="1800" dirty="0">
                <a:solidFill>
                  <a:srgbClr val="211E1E"/>
                </a:solidFill>
                <a:effectLst/>
                <a:latin typeface="AdvOTdd3b7348.I+03"/>
              </a:rPr>
              <a:t>ω</a:t>
            </a:r>
            <a:r>
              <a:rPr lang="en-US" sz="1800" dirty="0">
                <a:solidFill>
                  <a:srgbClr val="211E1E"/>
                </a:solidFill>
                <a:effectLst/>
                <a:latin typeface="AdvTTd0b5fdba.I"/>
              </a:rPr>
              <a:t>p</a:t>
            </a:r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. The inset shows the maximum positron energy as a function of the propagation distance. </a:t>
            </a:r>
            <a:endParaRPr lang="en-US" dirty="0"/>
          </a:p>
          <a:p>
            <a:r>
              <a:rPr lang="en-US" sz="1800" dirty="0">
                <a:solidFill>
                  <a:srgbClr val="211E1E"/>
                </a:solidFill>
                <a:effectLst/>
                <a:latin typeface="AdvOT483a8203"/>
              </a:rPr>
              <a:t>PHYSICAL REVIEW LETTERS week ending 30 MAY 2014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5D8BD4-66AF-90BD-4B20-C3ADC292D4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B73423-3F93-674B-B2F8-E1F7F5CC3CC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760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0234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2331-FDF6-98AA-8179-BF1378EF7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131580-B01E-01C8-3DB6-99C196A76E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93FF9-57B2-E88D-9989-4C1EC04464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B776F-4A7E-B0CD-0451-CDF6692E9D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B73423-3F93-674B-B2F8-E1F7F5CC3CC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298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2331-FDF6-98AA-8179-BF1378EF7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131580-B01E-01C8-3DB6-99C196A76E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93FF9-57B2-E88D-9989-4C1EC04464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Illustration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Spiral</a:t>
            </a:r>
            <a:r>
              <a:rPr lang="zh-CN" altLang="en-US" dirty="0"/>
              <a:t> </a:t>
            </a:r>
            <a:r>
              <a:rPr lang="en-US" altLang="zh-CN" dirty="0"/>
              <a:t>Phase</a:t>
            </a:r>
            <a:r>
              <a:rPr lang="zh-CN" altLang="en-US" dirty="0"/>
              <a:t> </a:t>
            </a:r>
            <a:r>
              <a:rPr lang="en-US" altLang="zh-CN" dirty="0"/>
              <a:t>mirror:</a:t>
            </a:r>
            <a:r>
              <a:rPr lang="zh-CN" altLang="en-US" dirty="0"/>
              <a:t> </a:t>
            </a:r>
            <a:endParaRPr lang="en-US" altLang="zh-CN" dirty="0"/>
          </a:p>
          <a:p>
            <a:r>
              <a:rPr lang="en-US" altLang="zh-CN" dirty="0"/>
              <a:t>Mirror</a:t>
            </a:r>
            <a:r>
              <a:rPr lang="zh-CN" altLang="en-US" dirty="0"/>
              <a:t> </a:t>
            </a:r>
            <a:r>
              <a:rPr lang="en-US" altLang="zh-CN" dirty="0"/>
              <a:t>with</a:t>
            </a:r>
            <a:r>
              <a:rPr lang="zh-CN" altLang="en-US" dirty="0"/>
              <a:t> </a:t>
            </a:r>
            <a:r>
              <a:rPr lang="en-US" altLang="zh-CN" dirty="0"/>
              <a:t>helical</a:t>
            </a:r>
            <a:r>
              <a:rPr lang="zh-CN" altLang="en-US" dirty="0"/>
              <a:t> </a:t>
            </a:r>
            <a:r>
              <a:rPr lang="en-US" altLang="zh-CN" dirty="0"/>
              <a:t>surface.</a:t>
            </a:r>
            <a:r>
              <a:rPr lang="zh-CN" altLang="en-US" dirty="0"/>
              <a:t> </a:t>
            </a:r>
            <a:r>
              <a:rPr lang="en-US" altLang="zh-CN" dirty="0"/>
              <a:t>When</a:t>
            </a:r>
            <a:r>
              <a:rPr lang="zh-CN" altLang="en-US" dirty="0"/>
              <a:t> </a:t>
            </a:r>
            <a:r>
              <a:rPr lang="en-US" altLang="zh-CN" dirty="0"/>
              <a:t>a</a:t>
            </a:r>
            <a:r>
              <a:rPr lang="zh-CN" altLang="en-US" dirty="0"/>
              <a:t> </a:t>
            </a:r>
            <a:r>
              <a:rPr lang="en-US" altLang="zh-CN" dirty="0"/>
              <a:t>plane</a:t>
            </a:r>
            <a:r>
              <a:rPr lang="zh-CN" altLang="en-US" dirty="0"/>
              <a:t> </a:t>
            </a:r>
            <a:r>
              <a:rPr lang="en-US" altLang="zh-CN" dirty="0"/>
              <a:t>wavefront</a:t>
            </a:r>
            <a:r>
              <a:rPr lang="zh-CN" altLang="en-US" dirty="0"/>
              <a:t> </a:t>
            </a:r>
            <a:r>
              <a:rPr lang="en-US" altLang="zh-CN" dirty="0"/>
              <a:t>laser</a:t>
            </a:r>
            <a:r>
              <a:rPr lang="zh-CN" altLang="en-US" dirty="0"/>
              <a:t> </a:t>
            </a:r>
            <a:r>
              <a:rPr lang="en-US" altLang="zh-CN" dirty="0"/>
              <a:t>is</a:t>
            </a:r>
            <a:r>
              <a:rPr lang="zh-CN" altLang="en-US" dirty="0"/>
              <a:t> </a:t>
            </a:r>
            <a:r>
              <a:rPr lang="en-US" altLang="zh-CN" dirty="0"/>
              <a:t>reflected</a:t>
            </a:r>
            <a:r>
              <a:rPr lang="zh-CN" altLang="en-US" dirty="0"/>
              <a:t> </a:t>
            </a:r>
            <a:r>
              <a:rPr lang="en-US" altLang="zh-CN" dirty="0"/>
              <a:t>by</a:t>
            </a:r>
            <a:r>
              <a:rPr lang="zh-CN" altLang="en-US" dirty="0"/>
              <a:t> </a:t>
            </a:r>
            <a:r>
              <a:rPr lang="en-US" altLang="zh-CN" dirty="0"/>
              <a:t>the</a:t>
            </a:r>
            <a:r>
              <a:rPr lang="zh-CN" altLang="en-US" dirty="0"/>
              <a:t> </a:t>
            </a:r>
            <a:r>
              <a:rPr lang="en-US" altLang="zh-CN" dirty="0"/>
              <a:t>mirror,</a:t>
            </a:r>
            <a:r>
              <a:rPr lang="zh-CN" altLang="en-US" dirty="0"/>
              <a:t> </a:t>
            </a:r>
            <a:r>
              <a:rPr lang="en-US" altLang="zh-CN" dirty="0"/>
              <a:t>because</a:t>
            </a:r>
            <a:r>
              <a:rPr lang="zh-CN" altLang="en-US" dirty="0"/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optical path length changes as the azimuthal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angle changes around the mirror surface,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turn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into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helical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wavefront.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spiral step height H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set to the desired topological charge in the SPM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Wavefront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measurement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B776F-4A7E-B0CD-0451-CDF6692E9D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B73423-3F93-674B-B2F8-E1F7F5CC3CC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495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2331-FDF6-98AA-8179-BF1378EF7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131580-B01E-01C8-3DB6-99C196A76E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93FF9-57B2-E88D-9989-4C1EC04464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B776F-4A7E-B0CD-0451-CDF6692E9D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B73423-3F93-674B-B2F8-E1F7F5CC3CC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449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D1819-CBC0-B0A7-1BBE-AF21E5D49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C7473F4-6E22-BB19-7046-CE9B90E677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86AD6295-3853-33CD-5E77-AD75EF1D59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5E39614-ED5D-F261-865D-72B7F2A07B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09923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2331-FDF6-98AA-8179-BF1378EF7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131580-B01E-01C8-3DB6-99C196A76E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93FF9-57B2-E88D-9989-4C1EC04464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B776F-4A7E-B0CD-0451-CDF6692E9D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B73423-3F93-674B-B2F8-E1F7F5CC3CC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723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40FC15-C955-9051-8D66-D4F5EC3B5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FAB772-9E36-68B4-68E6-6CAA421F37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869596-961B-929E-A46E-3A9EE64CA4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E2525C-0275-6B99-1D80-810F71EBFA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B73423-3F93-674B-B2F8-E1F7F5CC3CC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7122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78ADA-E2C4-25F3-1D96-4EC903872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EDC709-7CF4-FAC3-FDA8-792994163F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F92DE-401E-CC18-4D61-622FE6788D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Gaussian</a:t>
            </a:r>
            <a:r>
              <a:rPr lang="zh-CN" altLang="en-US" dirty="0"/>
              <a:t> </a:t>
            </a:r>
            <a:r>
              <a:rPr lang="en-US" altLang="zh-CN" dirty="0"/>
              <a:t>beam</a:t>
            </a:r>
            <a:r>
              <a:rPr lang="zh-CN" altLang="en-US" dirty="0"/>
              <a:t> </a:t>
            </a:r>
            <a:r>
              <a:rPr lang="en-US" altLang="zh-CN" dirty="0"/>
              <a:t>–</a:t>
            </a:r>
            <a:r>
              <a:rPr lang="zh-CN" altLang="en-US" dirty="0"/>
              <a:t> </a:t>
            </a:r>
            <a:r>
              <a:rPr lang="en-US" altLang="zh-CN" dirty="0"/>
              <a:t>nice</a:t>
            </a:r>
            <a:r>
              <a:rPr lang="zh-CN" altLang="en-US" dirty="0"/>
              <a:t> </a:t>
            </a:r>
            <a:r>
              <a:rPr lang="en-US" altLang="zh-CN" dirty="0"/>
              <a:t>elliptical</a:t>
            </a:r>
            <a:r>
              <a:rPr lang="zh-CN" altLang="en-US" dirty="0"/>
              <a:t> </a:t>
            </a:r>
            <a:r>
              <a:rPr lang="en-US" altLang="zh-CN" dirty="0"/>
              <a:t>x-ray</a:t>
            </a:r>
            <a:r>
              <a:rPr lang="zh-CN" altLang="en-US" dirty="0"/>
              <a:t> </a:t>
            </a:r>
            <a:r>
              <a:rPr lang="en-US" altLang="zh-CN" dirty="0"/>
              <a:t>beam.</a:t>
            </a:r>
            <a:r>
              <a:rPr lang="zh-CN" altLang="en-US" dirty="0"/>
              <a:t> </a:t>
            </a:r>
            <a:r>
              <a:rPr lang="en-US" altLang="zh-CN" dirty="0"/>
              <a:t>Filter</a:t>
            </a:r>
            <a:r>
              <a:rPr lang="zh-CN" altLang="en-US" dirty="0"/>
              <a:t> </a:t>
            </a:r>
            <a:r>
              <a:rPr lang="en-US" altLang="zh-CN" dirty="0"/>
              <a:t>wheel</a:t>
            </a:r>
            <a:r>
              <a:rPr lang="zh-CN" altLang="en-US" dirty="0"/>
              <a:t> </a:t>
            </a:r>
            <a:r>
              <a:rPr lang="en-US" altLang="zh-CN" dirty="0"/>
              <a:t>in</a:t>
            </a:r>
            <a:r>
              <a:rPr lang="zh-CN" altLang="en-US" dirty="0"/>
              <a:t> </a:t>
            </a:r>
            <a:r>
              <a:rPr lang="en-US" altLang="zh-CN" dirty="0"/>
              <a:t>front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the</a:t>
            </a:r>
            <a:r>
              <a:rPr lang="zh-CN" altLang="en-US" dirty="0"/>
              <a:t> </a:t>
            </a:r>
            <a:r>
              <a:rPr lang="en-US" altLang="zh-CN" dirty="0"/>
              <a:t>camera</a:t>
            </a:r>
          </a:p>
          <a:p>
            <a:endParaRPr lang="en-US" dirty="0"/>
          </a:p>
          <a:p>
            <a:r>
              <a:rPr lang="en-US" altLang="zh-CN" dirty="0"/>
              <a:t>OAM</a:t>
            </a:r>
            <a:r>
              <a:rPr lang="zh-CN" altLang="en-US" dirty="0"/>
              <a:t> </a:t>
            </a:r>
            <a:r>
              <a:rPr lang="en-US" altLang="zh-CN" dirty="0"/>
              <a:t>beam</a:t>
            </a:r>
            <a:r>
              <a:rPr lang="zh-CN" altLang="en-US" dirty="0"/>
              <a:t> </a:t>
            </a:r>
            <a:r>
              <a:rPr lang="en-US" altLang="zh-CN" dirty="0"/>
              <a:t>–</a:t>
            </a:r>
            <a:r>
              <a:rPr lang="zh-CN" altLang="en-US" dirty="0"/>
              <a:t> </a:t>
            </a:r>
            <a:r>
              <a:rPr lang="en-US" altLang="zh-CN" dirty="0"/>
              <a:t>much</a:t>
            </a:r>
            <a:r>
              <a:rPr lang="zh-CN" altLang="en-US" dirty="0"/>
              <a:t> </a:t>
            </a:r>
            <a:r>
              <a:rPr lang="en-US" altLang="zh-CN" dirty="0"/>
              <a:t>weaker</a:t>
            </a:r>
            <a:r>
              <a:rPr lang="zh-CN" altLang="en-US" dirty="0"/>
              <a:t> </a:t>
            </a:r>
            <a:r>
              <a:rPr lang="en-US" altLang="zh-CN" dirty="0"/>
              <a:t>signal,</a:t>
            </a:r>
            <a:r>
              <a:rPr lang="zh-CN" altLang="en-US" dirty="0"/>
              <a:t> </a:t>
            </a:r>
            <a:r>
              <a:rPr lang="en-US" altLang="zh-CN" dirty="0"/>
              <a:t>larger</a:t>
            </a:r>
            <a:r>
              <a:rPr lang="zh-CN" altLang="en-US" dirty="0"/>
              <a:t> </a:t>
            </a:r>
            <a:r>
              <a:rPr lang="en-US" altLang="zh-CN" dirty="0"/>
              <a:t>divergence,</a:t>
            </a:r>
            <a:r>
              <a:rPr lang="zh-CN" altLang="en-US" dirty="0"/>
              <a:t> </a:t>
            </a:r>
            <a:r>
              <a:rPr lang="en-US" altLang="zh-CN" dirty="0"/>
              <a:t>some</a:t>
            </a:r>
            <a:r>
              <a:rPr lang="zh-CN" altLang="en-US" dirty="0"/>
              <a:t> </a:t>
            </a:r>
            <a:r>
              <a:rPr lang="en-US" altLang="zh-CN" dirty="0"/>
              <a:t>interesting</a:t>
            </a:r>
            <a:r>
              <a:rPr lang="zh-CN" altLang="en-US" dirty="0"/>
              <a:t> </a:t>
            </a:r>
            <a:r>
              <a:rPr lang="en-US" altLang="zh-CN" dirty="0"/>
              <a:t>transverse</a:t>
            </a:r>
            <a:r>
              <a:rPr lang="zh-CN" altLang="en-US" dirty="0"/>
              <a:t> </a:t>
            </a:r>
            <a:r>
              <a:rPr lang="en-US" altLang="zh-CN" dirty="0"/>
              <a:t>structure</a:t>
            </a:r>
            <a:r>
              <a:rPr lang="zh-CN" altLang="en-US" dirty="0"/>
              <a:t>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70766-84B6-C384-89FF-50C9F8B48C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B73423-3F93-674B-B2F8-E1F7F5CC3CC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851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0A416-8BDE-E92F-A3BA-0D3A096C3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93F2E46-37A3-7214-3C92-2227B129A8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E29F7F4-6F2E-41C3-6916-A7CE3EAEE5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E163F56-85FD-D22A-A473-B7A1027A41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8839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FF376-84F6-0836-C4A5-3F87598D6C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E4FBD2E5-B53E-6605-966E-E4242803C1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7553E34-FF35-F0AA-8409-2F7D0B110F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8A1E0B4-A5C7-0AE3-E3D9-C14FF6C1DD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3981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FDE8C-A07B-7E55-FEF5-D6B503C54D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8496F96-1639-4262-215B-A871E4783A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AA35BA8-EB9A-0A5E-4CC9-99D4B9870B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dirty="0">
                <a:latin typeface="+mn-ea"/>
              </a:rPr>
              <a:t>Nm mode number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dirty="0">
                <a:latin typeface="+mn-ea"/>
              </a:rPr>
              <a:t>Lobes number</a:t>
            </a: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CA9BFEC-5333-319B-E15D-F2DA287598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9959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723257-C084-1A17-0432-BF52E7F77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CBED149-0F0B-E502-6307-8B44B72F8D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49513EC-C702-96A0-BB71-89D604059F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3945253-B7BA-3CC2-C5CD-B5A7E3570D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834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020D3-A17B-BAFB-5399-D25799C0D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24BE86E-67FC-707B-34AF-E50D1BAABA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2C7AE99-340E-5003-65A8-DBA70D68D2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913FD9D-E871-B714-F56E-1B223822A6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6365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E75F5A-E046-6504-F4C1-9D29CEB72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9FD362E-C32C-AD51-D8A6-31D3087C5B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F6EE7D7-07E9-DA98-5838-1BABE86A92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8F5F6AA-550E-0379-212A-8EEE6736A8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43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73DA1-3AD9-2B31-4A36-0A1332AD9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65E4526-69C6-9265-4BE5-0935CEDA79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551B107-7916-C581-3B40-8793361EDF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0A5A925-7B77-C2F4-6BF6-D639F8C30E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25808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2483B-3E78-3E4C-E009-16B9A405A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862E4E1-04DF-3D2A-FC50-B1AB2E6809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E1E88E0-0288-1BE5-A7CB-2D0CD856AD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BEFB7B8-73D4-BDD5-88D3-BB485EB3DA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8086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591941-AD50-403C-F6E4-807F4BFF6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968014-B3F8-DA10-1ABE-FF61BB0EA8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DCEBF6-2DA3-51FE-81AD-470A728936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19690C-4225-942B-449B-2BDF2F528A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51896-A3C2-B844-AB72-4960D3A2FC5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4319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D9816-4441-9C33-444E-9A8ACC2B5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EBF320-9920-9947-97D9-F595CD305E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4FF597-8ADF-D6A2-1A9F-D9144B3D2C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7B973B-4556-6FF1-5B88-325FC55C24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51896-A3C2-B844-AB72-4960D3A2FC5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0922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51896-A3C2-B844-AB72-4960D3A2FC5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0739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51896-A3C2-B844-AB72-4960D3A2FC5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2468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E31E03-49EF-8FCA-7E5E-0714C7469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0C3246F-E06A-5E84-396C-03BC054EAB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ABCDA95-7DF1-FE78-B1FA-81F8B2228C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177D1DC-9859-0D59-0EA0-A021052F73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326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21363-B890-B76B-697C-6C8A04AAC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83FA09E-E06F-1B65-B31D-A98F4F7D32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1F2CF74-EDC5-3A2D-9CC3-74AA0D36EC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BDCC6E6-8527-CB36-4B2B-8D470DC43D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9681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58BAE-3E88-AA97-4D43-BEF0E2699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F54F83F-0295-EF96-A099-C138E3850E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FEA793F-942A-2B8F-CD0C-801416D762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>
              <a:latin typeface="+mn-ea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EF5E8E6-0FF0-11B9-C20E-C6AFD21707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867D0-971F-42DE-B501-8429537160EA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3000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24C4E-273D-F3D4-C6DE-9F162C835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754797-E520-D44F-6537-48764C24A6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CCFC0C-4789-5C12-5BA5-D80E597DEB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E09715-86DF-AF4F-868B-73A4229A82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51896-A3C2-B844-AB72-4960D3A2FC50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4827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8CEC51-6903-42B7-0B34-84E13A45C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C34F7-DEFE-04D3-08A5-73E8BFB95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6D363F-0A12-4838-2718-CF18BA14BD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8E17A5-94F0-7163-D9C4-41AA61070E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51896-A3C2-B844-AB72-4960D3A2FC50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665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B64BE-A3F7-F663-3313-8D76A45D2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AB961B-1B98-C41D-0ECE-C3FF5472AE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452A1-207F-C4A5-47C6-4FC61F057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DE971-D82C-11C6-3696-EB09EBD63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4FA405-79D4-3835-32AA-B724FE69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338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5A68F-50DF-7079-E1A8-B0A005135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07D8D-7094-6DCC-B9AB-3B047E0B4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FE7DA-9907-0118-F206-79969F175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8A239-26EE-696A-ABA0-4BCFA57EE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CB08BC-A6B9-9AC3-A241-43E2FB831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751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31727-B924-8243-DC4C-9C28E9795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40C9ED-C632-42CE-A3D1-AA5A92F86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E3425-A7AE-E5F2-9B6F-CCD461465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9C423-794D-1B9E-B634-5034EF023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1D620-F1AB-CC0A-B879-0F0E3F151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42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AE567-8C09-2E85-0748-859B5CC55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EA34A-8112-DFF5-1769-6DA4F45C0B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B60F84-7511-B537-86D5-A3420EBF88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699829-BFEA-F570-EBB8-AC7D844B4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9CDBBA-4D37-DABD-2B12-CEBF34D42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69D401-7BF9-31ED-E1CA-D0F243746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49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4FE52-AAE4-B5E3-C1BC-404D038C0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69E384-772E-26B2-3155-84186F38F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F314A1-CD98-E5CD-265F-6C852BCA46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F8338D-855E-9008-3DD5-064471DA55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57D9A2-FFFB-17E0-F913-6CEDDA0142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02852E-A83D-0D9F-6CBA-8316355E7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F42DDA-99B4-2004-700C-0F2A40380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091B2B-452B-3BD9-0E05-98737AAD3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904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41922-AD06-A728-B99D-6B76AC34A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FCB044-BFB7-E945-6352-E0CD9F084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600C5-9B6D-DCF0-3104-DC8FE8B2B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75BB9E-C9C7-0758-BA92-7DD3D4FFD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730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EA8CE0-7D49-E999-3D27-8DDE1DCA3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3060D-2B22-7EF1-1292-506290AC9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905A58-BB9C-7CD7-8C3C-7F7C41C35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713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A582B-5284-8E96-C08C-64EF4CAD1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58A13-40D6-93B7-7630-CF339F98D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9697BC-A875-F3EB-3030-C5E339AF2A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7534CB-5CBC-D12C-58C3-6ADD6107A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F3F705-97F8-A296-3C32-096B7764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AC10EC-555F-639F-8B6A-B0431590A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658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B873C-72F5-0AF0-3EA5-BAC71182B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915E07-C791-BD4D-D8C7-1CA53B7B6E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497440-ACBE-7638-29E0-881C29367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3D7CF-43D7-A88C-3371-16E0D6160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38946-0CEC-634B-5FDB-E85CCD763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F3DDD-78E2-FAFC-875E-463BBD386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599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0E71-F0E6-B2A1-13C9-4B585A8CC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06FDB2-A4A8-1573-34B1-F55DC41C17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BD80A0-C2AA-01E9-5D1E-2CC30C054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9CDB7-3E15-744E-94E6-857B57B8C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B5D3D-8043-685B-2160-C93BA550F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217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713AA8-22FD-A3D8-0516-F880CFFB0B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E379C3-49A6-2D67-627A-FF22B9683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ACE306-5A2E-A7B5-86EE-998C0EE38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D47B34-F339-BE64-17A0-7BF2D3854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44D8B-EEF8-C79C-F4EA-07170A335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441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 copy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Text"/>
          <p:cNvSpPr>
            <a:spLocks noGrp="1"/>
          </p:cNvSpPr>
          <p:nvPr>
            <p:ph type="title"/>
          </p:nvPr>
        </p:nvSpPr>
        <p:spPr>
          <a:xfrm>
            <a:off x="-1603" y="1243"/>
            <a:ext cx="12174903" cy="863924"/>
          </a:xfrm>
          <a:prstGeom prst="rect">
            <a:avLst/>
          </a:prstGeom>
        </p:spPr>
        <p:txBody>
          <a:bodyPr anchor="ctr"/>
          <a:lstStyle>
            <a:lvl1pPr>
              <a:defRPr sz="2250" b="1">
                <a:solidFill>
                  <a:srgbClr val="FFFFFF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t>Title Text</a:t>
            </a:r>
          </a:p>
        </p:txBody>
      </p:sp>
      <p:sp>
        <p:nvSpPr>
          <p:cNvPr id="41" name="M. Burger"/>
          <p:cNvSpPr/>
          <p:nvPr/>
        </p:nvSpPr>
        <p:spPr>
          <a:xfrm>
            <a:off x="9047202" y="6553278"/>
            <a:ext cx="3012920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 algn="r" defTabSz="584200">
              <a:lnSpc>
                <a:spcPct val="100000"/>
              </a:lnSpc>
              <a:spcBef>
                <a:spcPts val="0"/>
              </a:spcBef>
              <a:defRPr sz="18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1266"/>
              <a:t>M. Burger</a:t>
            </a:r>
          </a:p>
        </p:txBody>
      </p:sp>
    </p:spTree>
    <p:extLst>
      <p:ext uri="{BB962C8B-B14F-4D97-AF65-F5344CB8AC3E}">
        <p14:creationId xmlns:p14="http://schemas.microsoft.com/office/powerpoint/2010/main" val="1359549685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5" name="Shape 5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" name="Shape 5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66206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475040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D84A54-91A5-FFE5-FAD8-14A4ED9EF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0D6D99-E6C4-ABDC-36D5-CC09749208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EC44C-4878-93AD-6750-9DAEDCA180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367EDA-A738-6D4F-A1C0-01C8A30B17E5}" type="datetimeFigureOut">
              <a:rPr lang="en-US" smtClean="0"/>
              <a:t>7/27/26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8B903-95F1-D9E0-B8D9-7B977E2C5A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56DB4-7B40-E0D8-A661-55A3E7AF7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2FA5A3-116B-1446-8B5B-037E11C4B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9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jpeg"/><Relationship Id="rId3" Type="http://schemas.openxmlformats.org/officeDocument/2006/relationships/image" Target="../media/image1.jpe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jpe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tiff"/><Relationship Id="rId15" Type="http://schemas.openxmlformats.org/officeDocument/2006/relationships/image" Target="../media/image14.jpe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2.tiff"/><Relationship Id="rId9" Type="http://schemas.openxmlformats.org/officeDocument/2006/relationships/image" Target="../media/image8.jpe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2.xml"/><Relationship Id="rId18" Type="http://schemas.openxmlformats.org/officeDocument/2006/relationships/image" Target="../media/image27.png"/><Relationship Id="rId26" Type="http://schemas.openxmlformats.org/officeDocument/2006/relationships/image" Target="../media/image35.png"/><Relationship Id="rId3" Type="http://schemas.microsoft.com/office/2007/relationships/media" Target="../media/media2.mp4"/><Relationship Id="rId21" Type="http://schemas.openxmlformats.org/officeDocument/2006/relationships/image" Target="../media/image30.png"/><Relationship Id="rId7" Type="http://schemas.microsoft.com/office/2007/relationships/media" Target="../media/media4.mp4"/><Relationship Id="rId12" Type="http://schemas.openxmlformats.org/officeDocument/2006/relationships/video" Target="../media/media6.mp4"/><Relationship Id="rId17" Type="http://schemas.openxmlformats.org/officeDocument/2006/relationships/image" Target="../media/image26.png"/><Relationship Id="rId25" Type="http://schemas.openxmlformats.org/officeDocument/2006/relationships/image" Target="../media/image34.png"/><Relationship Id="rId33" Type="http://schemas.openxmlformats.org/officeDocument/2006/relationships/image" Target="../media/image40.tiff"/><Relationship Id="rId2" Type="http://schemas.openxmlformats.org/officeDocument/2006/relationships/video" Target="../media/media1.mp4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29" Type="http://schemas.openxmlformats.org/officeDocument/2006/relationships/image" Target="../media/image38.png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microsoft.com/office/2007/relationships/media" Target="../media/media6.mp4"/><Relationship Id="rId24" Type="http://schemas.openxmlformats.org/officeDocument/2006/relationships/image" Target="../media/image33.gif"/><Relationship Id="rId32" Type="http://schemas.openxmlformats.org/officeDocument/2006/relationships/image" Target="../media/image39.tiff"/><Relationship Id="rId5" Type="http://schemas.microsoft.com/office/2007/relationships/media" Target="../media/media3.mp4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28" Type="http://schemas.openxmlformats.org/officeDocument/2006/relationships/image" Target="../media/image37.gif"/><Relationship Id="rId10" Type="http://schemas.openxmlformats.org/officeDocument/2006/relationships/video" Target="../media/media5.mp4"/><Relationship Id="rId19" Type="http://schemas.openxmlformats.org/officeDocument/2006/relationships/image" Target="../media/image28.png"/><Relationship Id="rId31" Type="http://schemas.openxmlformats.org/officeDocument/2006/relationships/image" Target="../media/image5.tiff"/><Relationship Id="rId4" Type="http://schemas.openxmlformats.org/officeDocument/2006/relationships/video" Target="../media/media2.mp4"/><Relationship Id="rId9" Type="http://schemas.microsoft.com/office/2007/relationships/media" Target="../media/media5.mp4"/><Relationship Id="rId14" Type="http://schemas.openxmlformats.org/officeDocument/2006/relationships/notesSlide" Target="../notesSlides/notesSlide4.xml"/><Relationship Id="rId22" Type="http://schemas.openxmlformats.org/officeDocument/2006/relationships/image" Target="../media/image31.png"/><Relationship Id="rId27" Type="http://schemas.openxmlformats.org/officeDocument/2006/relationships/image" Target="../media/image36.gif"/><Relationship Id="rId30" Type="http://schemas.openxmlformats.org/officeDocument/2006/relationships/image" Target="../media/image1.jpeg"/><Relationship Id="rId8" Type="http://schemas.openxmlformats.org/officeDocument/2006/relationships/video" Target="../media/media4.mp4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.jpe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Relationship Id="rId9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tiff"/><Relationship Id="rId3" Type="http://schemas.openxmlformats.org/officeDocument/2006/relationships/image" Target="../media/image1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0.tiff"/><Relationship Id="rId4" Type="http://schemas.openxmlformats.org/officeDocument/2006/relationships/image" Target="../media/image39.tiff"/><Relationship Id="rId9" Type="http://schemas.openxmlformats.org/officeDocument/2006/relationships/image" Target="../media/image47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1.jpe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1.jpe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10" Type="http://schemas.openxmlformats.org/officeDocument/2006/relationships/image" Target="../media/image53.png"/><Relationship Id="rId4" Type="http://schemas.openxmlformats.org/officeDocument/2006/relationships/image" Target="../media/image5.tiff"/><Relationship Id="rId9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1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.jpe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tiff"/><Relationship Id="rId3" Type="http://schemas.openxmlformats.org/officeDocument/2006/relationships/image" Target="../media/image1.jpe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tif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9.tiff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5.tiff"/><Relationship Id="rId5" Type="http://schemas.openxmlformats.org/officeDocument/2006/relationships/image" Target="../media/image1.jpeg"/><Relationship Id="rId10" Type="http://schemas.openxmlformats.org/officeDocument/2006/relationships/image" Target="../media/image64.pn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tif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tiff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1.jpeg"/><Relationship Id="rId5" Type="http://schemas.openxmlformats.org/officeDocument/2006/relationships/image" Target="../media/image65.png"/><Relationship Id="rId10" Type="http://schemas.openxmlformats.org/officeDocument/2006/relationships/image" Target="../media/image63.png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40.tif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tiff"/><Relationship Id="rId3" Type="http://schemas.microsoft.com/office/2018/10/relationships/comments" Target="../comments/modernComment_B48_EA6E76A0.xml"/><Relationship Id="rId7" Type="http://schemas.openxmlformats.org/officeDocument/2006/relationships/image" Target="../media/image5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67.png"/><Relationship Id="rId10" Type="http://schemas.openxmlformats.org/officeDocument/2006/relationships/image" Target="../media/image68.png"/><Relationship Id="rId4" Type="http://schemas.openxmlformats.org/officeDocument/2006/relationships/image" Target="../media/image66.png"/><Relationship Id="rId9" Type="http://schemas.openxmlformats.org/officeDocument/2006/relationships/image" Target="../media/image40.tif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70.png"/><Relationship Id="rId3" Type="http://schemas.microsoft.com/office/2007/relationships/media" Target="../media/media10.mp4"/><Relationship Id="rId7" Type="http://schemas.microsoft.com/office/2018/10/relationships/comments" Target="../comments/modernComment_B58_544C033B.xml"/><Relationship Id="rId12" Type="http://schemas.openxmlformats.org/officeDocument/2006/relationships/image" Target="../media/image69.png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notesSlide" Target="../notesSlides/notesSlide18.xml"/><Relationship Id="rId11" Type="http://schemas.openxmlformats.org/officeDocument/2006/relationships/image" Target="../media/image40.tiff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72.png"/><Relationship Id="rId10" Type="http://schemas.openxmlformats.org/officeDocument/2006/relationships/image" Target="../media/image39.tiff"/><Relationship Id="rId4" Type="http://schemas.openxmlformats.org/officeDocument/2006/relationships/video" Target="../media/media10.mp4"/><Relationship Id="rId9" Type="http://schemas.openxmlformats.org/officeDocument/2006/relationships/image" Target="../media/image5.tiff"/><Relationship Id="rId14" Type="http://schemas.openxmlformats.org/officeDocument/2006/relationships/image" Target="../media/image7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microsoft.com/office/2018/10/relationships/comments" Target="../comments/modernComment_B69_7C32199D.xml"/><Relationship Id="rId7" Type="http://schemas.openxmlformats.org/officeDocument/2006/relationships/image" Target="../media/image40.tiff"/><Relationship Id="rId12" Type="http://schemas.openxmlformats.org/officeDocument/2006/relationships/image" Target="../media/image7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tiff"/><Relationship Id="rId11" Type="http://schemas.openxmlformats.org/officeDocument/2006/relationships/image" Target="../media/image76.png"/><Relationship Id="rId5" Type="http://schemas.openxmlformats.org/officeDocument/2006/relationships/image" Target="../media/image5.tiff"/><Relationship Id="rId10" Type="http://schemas.openxmlformats.org/officeDocument/2006/relationships/image" Target="../media/image75.png"/><Relationship Id="rId4" Type="http://schemas.openxmlformats.org/officeDocument/2006/relationships/image" Target="../media/image1.jpeg"/><Relationship Id="rId9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78.png"/><Relationship Id="rId3" Type="http://schemas.microsoft.com/office/2007/relationships/media" Target="../media/media11.mp4"/><Relationship Id="rId7" Type="http://schemas.microsoft.com/office/2018/10/relationships/comments" Target="../comments/modernComment_B64_A6B05712.xml"/><Relationship Id="rId12" Type="http://schemas.openxmlformats.org/officeDocument/2006/relationships/image" Target="../media/image70.png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notesSlide" Target="../notesSlides/notesSlide20.xml"/><Relationship Id="rId11" Type="http://schemas.openxmlformats.org/officeDocument/2006/relationships/image" Target="../media/image40.tiff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79.png"/><Relationship Id="rId10" Type="http://schemas.openxmlformats.org/officeDocument/2006/relationships/image" Target="../media/image39.tiff"/><Relationship Id="rId4" Type="http://schemas.openxmlformats.org/officeDocument/2006/relationships/video" Target="../media/media11.mp4"/><Relationship Id="rId9" Type="http://schemas.openxmlformats.org/officeDocument/2006/relationships/image" Target="../media/image5.tiff"/><Relationship Id="rId14" Type="http://schemas.openxmlformats.org/officeDocument/2006/relationships/image" Target="../media/image78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80.png"/><Relationship Id="rId3" Type="http://schemas.microsoft.com/office/2007/relationships/media" Target="../media/media12.mp4"/><Relationship Id="rId7" Type="http://schemas.microsoft.com/office/2018/10/relationships/comments" Target="../comments/modernComment_B61_206832A3.xml"/><Relationship Id="rId12" Type="http://schemas.openxmlformats.org/officeDocument/2006/relationships/image" Target="../media/image70.png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notesSlide" Target="../notesSlides/notesSlide21.xml"/><Relationship Id="rId11" Type="http://schemas.openxmlformats.org/officeDocument/2006/relationships/image" Target="../media/image40.tiff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82.png"/><Relationship Id="rId10" Type="http://schemas.openxmlformats.org/officeDocument/2006/relationships/image" Target="../media/image39.tiff"/><Relationship Id="rId4" Type="http://schemas.openxmlformats.org/officeDocument/2006/relationships/video" Target="../media/media12.mp4"/><Relationship Id="rId9" Type="http://schemas.openxmlformats.org/officeDocument/2006/relationships/image" Target="../media/image5.tiff"/><Relationship Id="rId14" Type="http://schemas.openxmlformats.org/officeDocument/2006/relationships/image" Target="../media/image8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1.jpe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40.tif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tiff"/><Relationship Id="rId5" Type="http://schemas.openxmlformats.org/officeDocument/2006/relationships/image" Target="../media/image5.tiff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40.tif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tiff"/><Relationship Id="rId5" Type="http://schemas.openxmlformats.org/officeDocument/2006/relationships/image" Target="../media/image5.tiff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microsoft.com/office/2018/10/relationships/comments" Target="../comments/modernComment_B49_A3FC0A1F.xml"/><Relationship Id="rId7" Type="http://schemas.openxmlformats.org/officeDocument/2006/relationships/image" Target="../media/image40.tif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tiff"/><Relationship Id="rId5" Type="http://schemas.openxmlformats.org/officeDocument/2006/relationships/image" Target="../media/image5.tiff"/><Relationship Id="rId10" Type="http://schemas.openxmlformats.org/officeDocument/2006/relationships/image" Target="../media/image90.png"/><Relationship Id="rId4" Type="http://schemas.openxmlformats.org/officeDocument/2006/relationships/image" Target="../media/image1.jpeg"/><Relationship Id="rId9" Type="http://schemas.openxmlformats.org/officeDocument/2006/relationships/image" Target="../media/image8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tiff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39.tiff"/><Relationship Id="rId2" Type="http://schemas.openxmlformats.org/officeDocument/2006/relationships/video" Target="../media/media13.mp4"/><Relationship Id="rId1" Type="http://schemas.microsoft.com/office/2007/relationships/media" Target="../media/media13.mp4"/><Relationship Id="rId6" Type="http://schemas.openxmlformats.org/officeDocument/2006/relationships/image" Target="../media/image5.tiff"/><Relationship Id="rId5" Type="http://schemas.openxmlformats.org/officeDocument/2006/relationships/image" Target="../media/image1.jpeg"/><Relationship Id="rId4" Type="http://schemas.openxmlformats.org/officeDocument/2006/relationships/image" Target="../media/image93.png"/><Relationship Id="rId9" Type="http://schemas.openxmlformats.org/officeDocument/2006/relationships/image" Target="../media/image10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15.mp4"/><Relationship Id="rId7" Type="http://schemas.openxmlformats.org/officeDocument/2006/relationships/image" Target="../media/image95.png"/><Relationship Id="rId2" Type="http://schemas.openxmlformats.org/officeDocument/2006/relationships/video" Target="../media/media14.mp4"/><Relationship Id="rId1" Type="http://schemas.microsoft.com/office/2007/relationships/media" Target="../media/media14.mp4"/><Relationship Id="rId6" Type="http://schemas.openxmlformats.org/officeDocument/2006/relationships/image" Target="../media/image94.png"/><Relationship Id="rId11" Type="http://schemas.openxmlformats.org/officeDocument/2006/relationships/image" Target="../media/image40.tiff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9.tiff"/><Relationship Id="rId4" Type="http://schemas.openxmlformats.org/officeDocument/2006/relationships/video" Target="../media/media15.mp4"/><Relationship Id="rId9" Type="http://schemas.openxmlformats.org/officeDocument/2006/relationships/image" Target="../media/image5.tif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tiff"/><Relationship Id="rId3" Type="http://schemas.openxmlformats.org/officeDocument/2006/relationships/image" Target="../media/image97.png"/><Relationship Id="rId7" Type="http://schemas.openxmlformats.org/officeDocument/2006/relationships/image" Target="../media/image39.tiff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iff"/><Relationship Id="rId11" Type="http://schemas.openxmlformats.org/officeDocument/2006/relationships/image" Target="../media/image99.png"/><Relationship Id="rId5" Type="http://schemas.openxmlformats.org/officeDocument/2006/relationships/image" Target="../media/image1.jpeg"/><Relationship Id="rId10" Type="http://schemas.openxmlformats.org/officeDocument/2006/relationships/image" Target="../media/image1010.png"/><Relationship Id="rId4" Type="http://schemas.openxmlformats.org/officeDocument/2006/relationships/image" Target="../media/image9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microsoft.com/office/2018/10/relationships/comments" Target="../comments/modernComment_B57_420817AB.xml"/><Relationship Id="rId7" Type="http://schemas.openxmlformats.org/officeDocument/2006/relationships/image" Target="../media/image40.tif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tiff"/><Relationship Id="rId5" Type="http://schemas.openxmlformats.org/officeDocument/2006/relationships/image" Target="../media/image5.tiff"/><Relationship Id="rId4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7" Type="http://schemas.openxmlformats.org/officeDocument/2006/relationships/image" Target="../media/image40.tiff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tiff"/><Relationship Id="rId5" Type="http://schemas.openxmlformats.org/officeDocument/2006/relationships/image" Target="../media/image5.tiff"/><Relationship Id="rId4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108.png"/><Relationship Id="rId3" Type="http://schemas.microsoft.com/office/2007/relationships/media" Target="../media/media17.mp4"/><Relationship Id="rId7" Type="http://schemas.microsoft.com/office/2018/10/relationships/comments" Target="../comments/modernComment_B59_9882AC07.xml"/><Relationship Id="rId12" Type="http://schemas.openxmlformats.org/officeDocument/2006/relationships/image" Target="../media/image107.png"/><Relationship Id="rId2" Type="http://schemas.openxmlformats.org/officeDocument/2006/relationships/video" Target="../media/media16.mp4"/><Relationship Id="rId1" Type="http://schemas.microsoft.com/office/2007/relationships/media" Target="../media/media16.mp4"/><Relationship Id="rId6" Type="http://schemas.openxmlformats.org/officeDocument/2006/relationships/notesSlide" Target="../notesSlides/notesSlide28.xml"/><Relationship Id="rId11" Type="http://schemas.openxmlformats.org/officeDocument/2006/relationships/image" Target="../media/image40.tiff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920.png"/><Relationship Id="rId10" Type="http://schemas.openxmlformats.org/officeDocument/2006/relationships/image" Target="../media/image39.tiff"/><Relationship Id="rId4" Type="http://schemas.openxmlformats.org/officeDocument/2006/relationships/video" Target="../media/media17.mp4"/><Relationship Id="rId9" Type="http://schemas.openxmlformats.org/officeDocument/2006/relationships/image" Target="../media/image5.tiff"/><Relationship Id="rId14" Type="http://schemas.openxmlformats.org/officeDocument/2006/relationships/image" Target="../media/image91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1.jpeg"/><Relationship Id="rId7" Type="http://schemas.openxmlformats.org/officeDocument/2006/relationships/image" Target="../media/image109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tiff"/><Relationship Id="rId5" Type="http://schemas.openxmlformats.org/officeDocument/2006/relationships/image" Target="../media/image39.tiff"/><Relationship Id="rId4" Type="http://schemas.openxmlformats.org/officeDocument/2006/relationships/image" Target="../media/image5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lh5.googleusercontent.com/rxyNVmtdvRiMLmmgZfdjWfDNsO7qTbtEg6Wfyyx-h3um6TI2yprmfKL1dliDMYbqhlmJWVj4eOzfhXsmf21muIleKpp_dZK4qaw8JoSDKRKiUH5q4g0qytprb-ekIQTBm6_OUijJYKc">
            <a:extLst>
              <a:ext uri="{FF2B5EF4-FFF2-40B4-BE49-F238E27FC236}">
                <a16:creationId xmlns:a16="http://schemas.microsoft.com/office/drawing/2014/main" id="{1C3C00BA-039E-E348-8634-FA3AD2346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7406" y="-121167"/>
            <a:ext cx="12844054" cy="724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C6EA783-28C8-A14B-9BEE-541C1347A333}"/>
              </a:ext>
            </a:extLst>
          </p:cNvPr>
          <p:cNvCxnSpPr>
            <a:cxnSpLocks/>
          </p:cNvCxnSpPr>
          <p:nvPr/>
        </p:nvCxnSpPr>
        <p:spPr>
          <a:xfrm flipV="1">
            <a:off x="523847" y="2856088"/>
            <a:ext cx="0" cy="363435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B80CC4C-C929-FC42-B062-120C5A6C15F8}"/>
              </a:ext>
            </a:extLst>
          </p:cNvPr>
          <p:cNvCxnSpPr>
            <a:cxnSpLocks/>
          </p:cNvCxnSpPr>
          <p:nvPr/>
        </p:nvCxnSpPr>
        <p:spPr>
          <a:xfrm>
            <a:off x="4030133" y="438918"/>
            <a:ext cx="7608714" cy="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0621608-2F5C-5149-A9EB-0FE529079E92}"/>
              </a:ext>
            </a:extLst>
          </p:cNvPr>
          <p:cNvCxnSpPr>
            <a:cxnSpLocks/>
          </p:cNvCxnSpPr>
          <p:nvPr/>
        </p:nvCxnSpPr>
        <p:spPr>
          <a:xfrm flipV="1">
            <a:off x="11629474" y="442908"/>
            <a:ext cx="0" cy="363435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AA2D0D92-4884-844B-B3AB-49CBFDADE7C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684" y="504410"/>
            <a:ext cx="1670200" cy="1255854"/>
          </a:xfrm>
          <a:prstGeom prst="rect">
            <a:avLst/>
          </a:prstGeom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1F7CFABF-A01D-994B-91F5-F1819A92091C}"/>
              </a:ext>
            </a:extLst>
          </p:cNvPr>
          <p:cNvSpPr txBox="1">
            <a:spLocks/>
          </p:cNvSpPr>
          <p:nvPr/>
        </p:nvSpPr>
        <p:spPr>
          <a:xfrm>
            <a:off x="1509677" y="2260083"/>
            <a:ext cx="9129888" cy="19732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Experimental Demonstration of Laser Wakefield Acceleration Driven by Laser Pulse Carrying Orbital Angular Momentum</a:t>
            </a:r>
          </a:p>
          <a:p>
            <a:pPr algn="ctr"/>
            <a:endParaRPr lang="en-US" sz="3200" dirty="0">
              <a:solidFill>
                <a:schemeClr val="bg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85C77E3-5063-5447-91E8-900DFEDF2DE6}"/>
              </a:ext>
            </a:extLst>
          </p:cNvPr>
          <p:cNvCxnSpPr>
            <a:cxnSpLocks/>
          </p:cNvCxnSpPr>
          <p:nvPr/>
        </p:nvCxnSpPr>
        <p:spPr>
          <a:xfrm>
            <a:off x="512558" y="6479149"/>
            <a:ext cx="7608714" cy="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E855350-D61F-DE44-9775-F3DD50D01388}"/>
              </a:ext>
            </a:extLst>
          </p:cNvPr>
          <p:cNvSpPr txBox="1">
            <a:spLocks/>
          </p:cNvSpPr>
          <p:nvPr/>
        </p:nvSpPr>
        <p:spPr>
          <a:xfrm>
            <a:off x="8529911" y="439613"/>
            <a:ext cx="3246736" cy="30694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i="0" kern="1200" baseline="0">
                <a:solidFill>
                  <a:srgbClr val="F9E826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baseline="0" dirty="0">
                <a:solidFill>
                  <a:srgbClr val="F7C722"/>
                </a:solidFill>
                <a:latin typeface="+mj-lt"/>
              </a:rPr>
              <a:t>Zettawatt-Equivalent Ultrashort Pulse Laser System</a:t>
            </a:r>
          </a:p>
          <a:p>
            <a:endParaRPr lang="en-US" sz="1050" baseline="0" dirty="0">
              <a:solidFill>
                <a:srgbClr val="F7C722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DB29EAB-613B-7B42-9DD1-BA5C068FD826}"/>
              </a:ext>
            </a:extLst>
          </p:cNvPr>
          <p:cNvSpPr txBox="1">
            <a:spLocks/>
          </p:cNvSpPr>
          <p:nvPr/>
        </p:nvSpPr>
        <p:spPr>
          <a:xfrm>
            <a:off x="2212624" y="3932006"/>
            <a:ext cx="7766751" cy="20133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0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Qian Qian</a:t>
            </a:r>
          </a:p>
          <a:p>
            <a:pPr lvl="0" algn="ctr">
              <a:defRPr/>
            </a:pPr>
            <a:r>
              <a:rPr lang="en-US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qqbruce@umich.edu</a:t>
            </a:r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86F574-88DE-5937-CE94-03A1AA045FD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0842" y="4951027"/>
            <a:ext cx="1192801" cy="118763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264ADF1-1381-ED01-0B47-07AE42BEAD74}"/>
              </a:ext>
            </a:extLst>
          </p:cNvPr>
          <p:cNvSpPr txBox="1">
            <a:spLocks/>
          </p:cNvSpPr>
          <p:nvPr/>
        </p:nvSpPr>
        <p:spPr>
          <a:xfrm>
            <a:off x="-1667533" y="6430242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328359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lh5.googleusercontent.com/rxyNVmtdvRiMLmmgZfdjWfDNsO7qTbtEg6Wfyyx-h3um6TI2yprmfKL1dliDMYbqhlmJWVj4eOzfhXsmf21muIleKpp_dZK4qaw8JoSDKRKiUH5q4g0qytprb-ekIQTBm6_OUijJYKc">
            <a:extLst>
              <a:ext uri="{FF2B5EF4-FFF2-40B4-BE49-F238E27FC236}">
                <a16:creationId xmlns:a16="http://schemas.microsoft.com/office/drawing/2014/main" id="{1C3C00BA-039E-E348-8634-FA3AD2346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415" y="-2906"/>
            <a:ext cx="12192000" cy="68726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C6EA783-28C8-A14B-9BEE-541C1347A333}"/>
              </a:ext>
            </a:extLst>
          </p:cNvPr>
          <p:cNvCxnSpPr>
            <a:cxnSpLocks/>
          </p:cNvCxnSpPr>
          <p:nvPr/>
        </p:nvCxnSpPr>
        <p:spPr>
          <a:xfrm flipV="1">
            <a:off x="523847" y="2856088"/>
            <a:ext cx="0" cy="363435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B80CC4C-C929-FC42-B062-120C5A6C15F8}"/>
              </a:ext>
            </a:extLst>
          </p:cNvPr>
          <p:cNvCxnSpPr>
            <a:cxnSpLocks/>
          </p:cNvCxnSpPr>
          <p:nvPr/>
        </p:nvCxnSpPr>
        <p:spPr>
          <a:xfrm>
            <a:off x="4030133" y="438918"/>
            <a:ext cx="7608714" cy="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0621608-2F5C-5149-A9EB-0FE529079E92}"/>
              </a:ext>
            </a:extLst>
          </p:cNvPr>
          <p:cNvCxnSpPr>
            <a:cxnSpLocks/>
          </p:cNvCxnSpPr>
          <p:nvPr/>
        </p:nvCxnSpPr>
        <p:spPr>
          <a:xfrm flipV="1">
            <a:off x="11629474" y="442908"/>
            <a:ext cx="0" cy="363435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AA2D0D92-4884-844B-B3AB-49CBFDADE7C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684" y="504410"/>
            <a:ext cx="1670200" cy="12558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AA0CB3E-275E-8646-AAB8-2DFE7CE272F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0681" y="5170955"/>
            <a:ext cx="985103" cy="98083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A21A960-32C0-E243-ABD3-BECC4C576B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1719" y="742211"/>
            <a:ext cx="4907733" cy="1053869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85C77E3-5063-5447-91E8-900DFEDF2DE6}"/>
              </a:ext>
            </a:extLst>
          </p:cNvPr>
          <p:cNvCxnSpPr>
            <a:cxnSpLocks/>
          </p:cNvCxnSpPr>
          <p:nvPr/>
        </p:nvCxnSpPr>
        <p:spPr>
          <a:xfrm>
            <a:off x="512558" y="6479149"/>
            <a:ext cx="7608714" cy="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E855350-D61F-DE44-9775-F3DD50D01388}"/>
              </a:ext>
            </a:extLst>
          </p:cNvPr>
          <p:cNvSpPr txBox="1">
            <a:spLocks/>
          </p:cNvSpPr>
          <p:nvPr/>
        </p:nvSpPr>
        <p:spPr>
          <a:xfrm>
            <a:off x="8529911" y="439613"/>
            <a:ext cx="3246736" cy="30694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i="0" kern="1200" baseline="0">
                <a:solidFill>
                  <a:srgbClr val="F9E826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baseline="0" dirty="0">
                <a:solidFill>
                  <a:srgbClr val="F7C722"/>
                </a:solidFill>
                <a:latin typeface="+mj-lt"/>
              </a:rPr>
              <a:t>Zettawatt-Equivalent Ultrashort Pulse Laser System</a:t>
            </a:r>
          </a:p>
          <a:p>
            <a:endParaRPr lang="en-US" sz="1050" baseline="0" dirty="0">
              <a:solidFill>
                <a:srgbClr val="F7C722"/>
              </a:solidFill>
            </a:endParaRPr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37975CA6-7BE2-E843-89F7-14A4F9EFD45B}"/>
              </a:ext>
            </a:extLst>
          </p:cNvPr>
          <p:cNvSpPr txBox="1">
            <a:spLocks/>
          </p:cNvSpPr>
          <p:nvPr/>
        </p:nvSpPr>
        <p:spPr>
          <a:xfrm>
            <a:off x="8989804" y="6125313"/>
            <a:ext cx="2615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C72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Mid-scale Research – Award # 1935950</a:t>
            </a:r>
          </a:p>
        </p:txBody>
      </p:sp>
      <p:pic>
        <p:nvPicPr>
          <p:cNvPr id="46" name="Google Shape;761;p45">
            <a:extLst>
              <a:ext uri="{FF2B5EF4-FFF2-40B4-BE49-F238E27FC236}">
                <a16:creationId xmlns:a16="http://schemas.microsoft.com/office/drawing/2014/main" id="{14981696-EA68-4549-A227-258AC29324C3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113832" y="3704262"/>
            <a:ext cx="961404" cy="954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 descr="Qr code&#10;&#10;Description automatically generated">
            <a:extLst>
              <a:ext uri="{FF2B5EF4-FFF2-40B4-BE49-F238E27FC236}">
                <a16:creationId xmlns:a16="http://schemas.microsoft.com/office/drawing/2014/main" id="{8AAA4BD6-3F57-4B4C-ABD1-8154384382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684" y="5254007"/>
            <a:ext cx="1053868" cy="1053868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6A1984F3-EB38-F949-9799-514CFED0777A}"/>
              </a:ext>
            </a:extLst>
          </p:cNvPr>
          <p:cNvSpPr txBox="1"/>
          <p:nvPr/>
        </p:nvSpPr>
        <p:spPr>
          <a:xfrm>
            <a:off x="1867975" y="5834654"/>
            <a:ext cx="46260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C728"/>
                </a:solidFill>
              </a:rPr>
              <a:t>https://zeus.engin.umich.edu/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FCF1C17-69D6-9342-84E5-548551551D2A}"/>
              </a:ext>
            </a:extLst>
          </p:cNvPr>
          <p:cNvGrpSpPr/>
          <p:nvPr/>
        </p:nvGrpSpPr>
        <p:grpSpPr>
          <a:xfrm>
            <a:off x="891980" y="2096612"/>
            <a:ext cx="10327831" cy="3096758"/>
            <a:chOff x="1476447" y="2042396"/>
            <a:chExt cx="10263937" cy="309367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86FDA25-BE46-2F47-9F1E-FF1AA3A48DFD}"/>
                </a:ext>
              </a:extLst>
            </p:cNvPr>
            <p:cNvGrpSpPr/>
            <p:nvPr/>
          </p:nvGrpSpPr>
          <p:grpSpPr>
            <a:xfrm>
              <a:off x="1476447" y="2042396"/>
              <a:ext cx="10263937" cy="3093672"/>
              <a:chOff x="1476447" y="2227458"/>
              <a:chExt cx="10263937" cy="3093672"/>
            </a:xfrm>
          </p:grpSpPr>
          <p:grpSp>
            <p:nvGrpSpPr>
              <p:cNvPr id="2" name="Group 1">
                <a:extLst>
                  <a:ext uri="{FF2B5EF4-FFF2-40B4-BE49-F238E27FC236}">
                    <a16:creationId xmlns:a16="http://schemas.microsoft.com/office/drawing/2014/main" id="{F52C7584-F0A5-194B-B771-6860157E82B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476447" y="2227458"/>
                <a:ext cx="10263937" cy="3093672"/>
                <a:chOff x="333208" y="1099389"/>
                <a:chExt cx="16579605" cy="4997290"/>
              </a:xfrm>
              <a:effectLst/>
            </p:grpSpPr>
            <p:pic>
              <p:nvPicPr>
                <p:cNvPr id="17" name="image20.png">
                  <a:extLst>
                    <a:ext uri="{FF2B5EF4-FFF2-40B4-BE49-F238E27FC236}">
                      <a16:creationId xmlns:a16="http://schemas.microsoft.com/office/drawing/2014/main" id="{869A8822-3BA7-2743-A143-E285AE650F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2837036" y="1099389"/>
                  <a:ext cx="1553599" cy="1558287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pic>
              <p:nvPicPr>
                <p:cNvPr id="23" name="image24.png">
                  <a:extLst>
                    <a:ext uri="{FF2B5EF4-FFF2-40B4-BE49-F238E27FC236}">
                      <a16:creationId xmlns:a16="http://schemas.microsoft.com/office/drawing/2014/main" id="{ECDBBF58-8648-614C-A57A-77B17296DF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0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633442" y="1127330"/>
                  <a:ext cx="1553599" cy="1554601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sp>
              <p:nvSpPr>
                <p:cNvPr id="26" name="Shape 322">
                  <a:extLst>
                    <a:ext uri="{FF2B5EF4-FFF2-40B4-BE49-F238E27FC236}">
                      <a16:creationId xmlns:a16="http://schemas.microsoft.com/office/drawing/2014/main" id="{62F37BC4-3A1C-4B4C-B34E-C1982FDD53D5}"/>
                    </a:ext>
                  </a:extLst>
                </p:cNvPr>
                <p:cNvSpPr/>
                <p:nvPr/>
              </p:nvSpPr>
              <p:spPr>
                <a:xfrm>
                  <a:off x="2533580" y="2877518"/>
                  <a:ext cx="1845836" cy="613682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squar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sz="1100" dirty="0">
                      <a:solidFill>
                        <a:schemeClr val="bg1"/>
                      </a:solidFill>
                    </a:rPr>
                    <a:t>Alec Thomas</a:t>
                  </a: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Laser-plasma theory</a:t>
                  </a:r>
                </a:p>
              </p:txBody>
            </p:sp>
            <p:sp>
              <p:nvSpPr>
                <p:cNvPr id="27" name="Shape 323">
                  <a:extLst>
                    <a:ext uri="{FF2B5EF4-FFF2-40B4-BE49-F238E27FC236}">
                      <a16:creationId xmlns:a16="http://schemas.microsoft.com/office/drawing/2014/main" id="{54688710-F336-0D42-B2D8-F2DA04D3EAA3}"/>
                    </a:ext>
                  </a:extLst>
                </p:cNvPr>
                <p:cNvSpPr/>
                <p:nvPr/>
              </p:nvSpPr>
              <p:spPr>
                <a:xfrm>
                  <a:off x="356342" y="2789520"/>
                  <a:ext cx="2004174" cy="887120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non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sz="1100" dirty="0">
                      <a:solidFill>
                        <a:schemeClr val="bg1"/>
                      </a:solidFill>
                    </a:rPr>
                    <a:t>Louise Willingale</a:t>
                  </a:r>
                  <a:endParaRPr lang="en-US"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Associate Director</a:t>
                  </a: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Laser-plasma experiment</a:t>
                  </a:r>
                  <a:endParaRPr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9" name="Shape 326">
                  <a:extLst>
                    <a:ext uri="{FF2B5EF4-FFF2-40B4-BE49-F238E27FC236}">
                      <a16:creationId xmlns:a16="http://schemas.microsoft.com/office/drawing/2014/main" id="{C354D957-5DA5-C048-B4C7-E2EB5C0C32EC}"/>
                    </a:ext>
                  </a:extLst>
                </p:cNvPr>
                <p:cNvSpPr/>
                <p:nvPr/>
              </p:nvSpPr>
              <p:spPr>
                <a:xfrm>
                  <a:off x="4676901" y="2798086"/>
                  <a:ext cx="1974084" cy="837404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squar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Igor </a:t>
                  </a:r>
                  <a:r>
                    <a:rPr lang="en-US" sz="1100" dirty="0" err="1">
                      <a:solidFill>
                        <a:schemeClr val="bg1"/>
                      </a:solidFill>
                    </a:rPr>
                    <a:t>Jovanovic</a:t>
                  </a:r>
                  <a:endParaRPr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Laser driven radiation sources</a:t>
                  </a:r>
                  <a:endParaRPr sz="900" dirty="0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8A61B140-D05D-2145-A03C-A07AC3754BB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1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4915306" y="1099391"/>
                  <a:ext cx="1553599" cy="1558286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sp>
              <p:nvSpPr>
                <p:cNvPr id="31" name="Shape 325">
                  <a:extLst>
                    <a:ext uri="{FF2B5EF4-FFF2-40B4-BE49-F238E27FC236}">
                      <a16:creationId xmlns:a16="http://schemas.microsoft.com/office/drawing/2014/main" id="{C527563A-9CCA-0A46-A896-0A3774F7CEE7}"/>
                    </a:ext>
                  </a:extLst>
                </p:cNvPr>
                <p:cNvSpPr/>
                <p:nvPr/>
              </p:nvSpPr>
              <p:spPr>
                <a:xfrm>
                  <a:off x="6930846" y="2876117"/>
                  <a:ext cx="1509605" cy="613682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non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Carolyn </a:t>
                  </a:r>
                  <a:r>
                    <a:rPr lang="en-US" sz="1100" dirty="0" err="1">
                      <a:solidFill>
                        <a:schemeClr val="bg1"/>
                      </a:solidFill>
                    </a:rPr>
                    <a:t>Kuranz</a:t>
                  </a:r>
                  <a:endParaRPr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Lab Astrophysics </a:t>
                  </a:r>
                  <a:endParaRPr sz="900" dirty="0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81F5156B-A247-9145-96B4-C413DF65B44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2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r="-400"/>
                <a:stretch/>
              </p:blipFill>
              <p:spPr>
                <a:xfrm>
                  <a:off x="7093685" y="1227709"/>
                  <a:ext cx="1531423" cy="1561271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sp>
              <p:nvSpPr>
                <p:cNvPr id="33" name="Shape 321">
                  <a:extLst>
                    <a:ext uri="{FF2B5EF4-FFF2-40B4-BE49-F238E27FC236}">
                      <a16:creationId xmlns:a16="http://schemas.microsoft.com/office/drawing/2014/main" id="{64F0FDAF-6A30-4242-A2BE-7FB5FBEBCB48}"/>
                    </a:ext>
                  </a:extLst>
                </p:cNvPr>
                <p:cNvSpPr/>
                <p:nvPr/>
              </p:nvSpPr>
              <p:spPr>
                <a:xfrm>
                  <a:off x="9058686" y="2793630"/>
                  <a:ext cx="2043015" cy="837404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non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Anatoly </a:t>
                  </a:r>
                  <a:r>
                    <a:rPr lang="en-US" sz="1100" dirty="0" err="1">
                      <a:solidFill>
                        <a:schemeClr val="bg1"/>
                      </a:solidFill>
                    </a:rPr>
                    <a:t>Maksimchuk</a:t>
                  </a:r>
                  <a:endParaRPr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High power laser &amp; </a:t>
                  </a: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laser-plasma experiment</a:t>
                  </a:r>
                </a:p>
              </p:txBody>
            </p:sp>
            <p:pic>
              <p:nvPicPr>
                <p:cNvPr id="34" name="Picture 33">
                  <a:extLst>
                    <a:ext uri="{FF2B5EF4-FFF2-40B4-BE49-F238E27FC236}">
                      <a16:creationId xmlns:a16="http://schemas.microsoft.com/office/drawing/2014/main" id="{9ED7AA1F-63F3-EF43-A1A1-557FADBC645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3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-154"/>
                <a:stretch/>
              </p:blipFill>
              <p:spPr>
                <a:xfrm>
                  <a:off x="9188548" y="1122275"/>
                  <a:ext cx="1525389" cy="1552495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sp>
              <p:nvSpPr>
                <p:cNvPr id="35" name="Shape 323">
                  <a:extLst>
                    <a:ext uri="{FF2B5EF4-FFF2-40B4-BE49-F238E27FC236}">
                      <a16:creationId xmlns:a16="http://schemas.microsoft.com/office/drawing/2014/main" id="{AA6B4DE6-86A4-2E41-AFBC-29DE6FBF768C}"/>
                    </a:ext>
                  </a:extLst>
                </p:cNvPr>
                <p:cNvSpPr/>
                <p:nvPr/>
              </p:nvSpPr>
              <p:spPr>
                <a:xfrm>
                  <a:off x="11428663" y="2675301"/>
                  <a:ext cx="1356834" cy="837404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non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John </a:t>
                  </a:r>
                  <a:r>
                    <a:rPr lang="en-US" sz="1100" dirty="0" err="1">
                      <a:solidFill>
                        <a:schemeClr val="bg1"/>
                      </a:solidFill>
                    </a:rPr>
                    <a:t>Nees</a:t>
                  </a:r>
                  <a:endParaRPr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High power</a:t>
                  </a: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laser technology</a:t>
                  </a:r>
                  <a:endParaRPr sz="900" dirty="0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36" name="Picture 35">
                  <a:extLst>
                    <a:ext uri="{FF2B5EF4-FFF2-40B4-BE49-F238E27FC236}">
                      <a16:creationId xmlns:a16="http://schemas.microsoft.com/office/drawing/2014/main" id="{47C53BF2-1DE2-A749-A640-BC070FF5D6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4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1236594" y="1158591"/>
                  <a:ext cx="1557271" cy="1541645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pic>
              <p:nvPicPr>
                <p:cNvPr id="37" name="Picture 36">
                  <a:extLst>
                    <a:ext uri="{FF2B5EF4-FFF2-40B4-BE49-F238E27FC236}">
                      <a16:creationId xmlns:a16="http://schemas.microsoft.com/office/drawing/2014/main" id="{B78D81CF-104E-FA46-A36A-F1CE1454D2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5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458267" y="3900209"/>
                  <a:ext cx="1557271" cy="1541642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sp>
              <p:nvSpPr>
                <p:cNvPr id="38" name="Shape 323">
                  <a:extLst>
                    <a:ext uri="{FF2B5EF4-FFF2-40B4-BE49-F238E27FC236}">
                      <a16:creationId xmlns:a16="http://schemas.microsoft.com/office/drawing/2014/main" id="{C39F801B-E139-7D4D-A238-D91937C2ED05}"/>
                    </a:ext>
                  </a:extLst>
                </p:cNvPr>
                <p:cNvSpPr/>
                <p:nvPr/>
              </p:nvSpPr>
              <p:spPr>
                <a:xfrm>
                  <a:off x="333208" y="5457627"/>
                  <a:ext cx="1807383" cy="613682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non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Franko Bayer</a:t>
                  </a:r>
                  <a:endParaRPr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ZEUS Project Manager</a:t>
                  </a:r>
                  <a:endParaRPr sz="900" dirty="0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40" name="Picture 39">
                  <a:extLst>
                    <a:ext uri="{FF2B5EF4-FFF2-40B4-BE49-F238E27FC236}">
                      <a16:creationId xmlns:a16="http://schemas.microsoft.com/office/drawing/2014/main" id="{5D5079D7-170E-4240-B355-2A744757BBB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6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2643748" y="3900209"/>
                  <a:ext cx="1543693" cy="1552495"/>
                </a:xfrm>
                <a:prstGeom prst="rect">
                  <a:avLst/>
                </a:prstGeom>
                <a:ln w="12700">
                  <a:miter lim="400000"/>
                </a:ln>
                <a:effectLst/>
              </p:spPr>
            </p:pic>
            <p:sp>
              <p:nvSpPr>
                <p:cNvPr id="10" name="Shape 323">
                  <a:extLst>
                    <a:ext uri="{FF2B5EF4-FFF2-40B4-BE49-F238E27FC236}">
                      <a16:creationId xmlns:a16="http://schemas.microsoft.com/office/drawing/2014/main" id="{F7834EBC-EE7B-5E96-21A1-C88C4C1AB453}"/>
                    </a:ext>
                  </a:extLst>
                </p:cNvPr>
                <p:cNvSpPr/>
                <p:nvPr/>
              </p:nvSpPr>
              <p:spPr>
                <a:xfrm>
                  <a:off x="15412275" y="2926546"/>
                  <a:ext cx="1289252" cy="613070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non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Milos Burger</a:t>
                  </a:r>
                  <a:endParaRPr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Experiments</a:t>
                  </a:r>
                  <a:endParaRPr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" name="Shape 323">
                  <a:extLst>
                    <a:ext uri="{FF2B5EF4-FFF2-40B4-BE49-F238E27FC236}">
                      <a16:creationId xmlns:a16="http://schemas.microsoft.com/office/drawing/2014/main" id="{6C0F4EB6-2B39-764E-4BF2-B06239C05B6A}"/>
                    </a:ext>
                  </a:extLst>
                </p:cNvPr>
                <p:cNvSpPr/>
                <p:nvPr/>
              </p:nvSpPr>
              <p:spPr>
                <a:xfrm>
                  <a:off x="15276160" y="5482997"/>
                  <a:ext cx="1636653" cy="613682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none" lIns="35719" tIns="35719" rIns="35719" bIns="35719" anchor="ctr">
                  <a:spAutoFit/>
                </a:bodyPr>
                <a:lstStyle/>
                <a:p>
                  <a:pPr algn="ctr">
                    <a:defRPr sz="1800"/>
                  </a:pPr>
                  <a:r>
                    <a:rPr lang="en-US" sz="1100" dirty="0">
                      <a:solidFill>
                        <a:schemeClr val="bg1"/>
                      </a:solidFill>
                    </a:rPr>
                    <a:t>Elizabeth Oxford</a:t>
                  </a:r>
                  <a:endParaRPr sz="1100" dirty="0">
                    <a:solidFill>
                      <a:schemeClr val="bg1"/>
                    </a:solidFill>
                  </a:endParaRPr>
                </a:p>
                <a:p>
                  <a:pPr algn="ctr">
                    <a:defRPr sz="1800" i="1"/>
                  </a:pPr>
                  <a:r>
                    <a:rPr lang="en-US" sz="900" dirty="0">
                      <a:solidFill>
                        <a:schemeClr val="bg1"/>
                      </a:solidFill>
                    </a:rPr>
                    <a:t>Outreach</a:t>
                  </a:r>
                  <a:endParaRPr sz="9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41" name="Shape 323">
                <a:extLst>
                  <a:ext uri="{FF2B5EF4-FFF2-40B4-BE49-F238E27FC236}">
                    <a16:creationId xmlns:a16="http://schemas.microsoft.com/office/drawing/2014/main" id="{486BF842-8A17-E84F-9DBA-1A598FD679B2}"/>
                  </a:ext>
                </a:extLst>
              </p:cNvPr>
              <p:cNvSpPr/>
              <p:nvPr/>
            </p:nvSpPr>
            <p:spPr>
              <a:xfrm>
                <a:off x="7156274" y="4925513"/>
                <a:ext cx="647614" cy="37991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5719" tIns="35719" rIns="35719" bIns="35719" anchor="ctr">
                <a:spAutoFit/>
              </a:bodyPr>
              <a:lstStyle/>
              <a:p>
                <a:pPr algn="ctr">
                  <a:defRPr sz="1800"/>
                </a:pPr>
                <a:r>
                  <a:rPr lang="en-US" sz="1100" dirty="0">
                    <a:solidFill>
                      <a:schemeClr val="bg1"/>
                    </a:solidFill>
                  </a:rPr>
                  <a:t>Yong Ma</a:t>
                </a:r>
                <a:endParaRPr sz="1100" dirty="0">
                  <a:solidFill>
                    <a:schemeClr val="bg1"/>
                  </a:solidFill>
                </a:endParaRPr>
              </a:p>
              <a:p>
                <a:pPr algn="ctr">
                  <a:defRPr sz="1800" i="1"/>
                </a:pPr>
                <a:r>
                  <a:rPr lang="en-US" sz="900" dirty="0">
                    <a:solidFill>
                      <a:schemeClr val="bg1"/>
                    </a:solidFill>
                  </a:rPr>
                  <a:t>Experiments</a:t>
                </a:r>
                <a:endParaRPr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Shape 323">
                <a:extLst>
                  <a:ext uri="{FF2B5EF4-FFF2-40B4-BE49-F238E27FC236}">
                    <a16:creationId xmlns:a16="http://schemas.microsoft.com/office/drawing/2014/main" id="{5DB8F903-66D6-B54D-AB5C-4EE1E3014E67}"/>
                  </a:ext>
                </a:extLst>
              </p:cNvPr>
              <p:cNvSpPr/>
              <p:nvPr/>
            </p:nvSpPr>
            <p:spPr>
              <a:xfrm>
                <a:off x="8278317" y="4925513"/>
                <a:ext cx="886462" cy="37991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5719" tIns="35719" rIns="35719" bIns="35719" anchor="ctr">
                <a:spAutoFit/>
              </a:bodyPr>
              <a:lstStyle/>
              <a:p>
                <a:pPr algn="ctr">
                  <a:defRPr sz="1800"/>
                </a:pPr>
                <a:r>
                  <a:rPr lang="en-US" sz="1100" dirty="0">
                    <a:solidFill>
                      <a:schemeClr val="bg1"/>
                    </a:solidFill>
                  </a:rPr>
                  <a:t>Paul Campbell</a:t>
                </a:r>
                <a:endParaRPr sz="1100" dirty="0">
                  <a:solidFill>
                    <a:schemeClr val="bg1"/>
                  </a:solidFill>
                </a:endParaRPr>
              </a:p>
              <a:p>
                <a:pPr algn="ctr">
                  <a:defRPr sz="1800" i="1"/>
                </a:pPr>
                <a:r>
                  <a:rPr lang="en-US" sz="900" dirty="0">
                    <a:solidFill>
                      <a:schemeClr val="bg1"/>
                    </a:solidFill>
                  </a:rPr>
                  <a:t>Experiments</a:t>
                </a:r>
                <a:endParaRPr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Shape 323">
                <a:extLst>
                  <a:ext uri="{FF2B5EF4-FFF2-40B4-BE49-F238E27FC236}">
                    <a16:creationId xmlns:a16="http://schemas.microsoft.com/office/drawing/2014/main" id="{D4CFD8F4-159A-784B-AA3E-4A57D17DB56D}"/>
                  </a:ext>
                </a:extLst>
              </p:cNvPr>
              <p:cNvSpPr/>
              <p:nvPr/>
            </p:nvSpPr>
            <p:spPr>
              <a:xfrm>
                <a:off x="4109793" y="4925513"/>
                <a:ext cx="1160575" cy="37991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5719" tIns="35719" rIns="35719" bIns="35719" anchor="ctr">
                <a:spAutoFit/>
              </a:bodyPr>
              <a:lstStyle/>
              <a:p>
                <a:pPr algn="ctr">
                  <a:defRPr sz="1800"/>
                </a:pPr>
                <a:r>
                  <a:rPr lang="en-US" sz="1100" dirty="0">
                    <a:solidFill>
                      <a:schemeClr val="bg1"/>
                    </a:solidFill>
                  </a:rPr>
                  <a:t>Galina </a:t>
                </a:r>
                <a:r>
                  <a:rPr lang="en-US" sz="1100" dirty="0" err="1">
                    <a:solidFill>
                      <a:schemeClr val="bg1"/>
                    </a:solidFill>
                  </a:rPr>
                  <a:t>Kalinchenko</a:t>
                </a:r>
                <a:endParaRPr sz="1100" dirty="0">
                  <a:solidFill>
                    <a:schemeClr val="bg1"/>
                  </a:solidFill>
                </a:endParaRPr>
              </a:p>
              <a:p>
                <a:pPr algn="ctr">
                  <a:defRPr sz="1800" i="1"/>
                </a:pPr>
                <a:r>
                  <a:rPr lang="en-US" sz="900" dirty="0">
                    <a:solidFill>
                      <a:schemeClr val="bg1"/>
                    </a:solidFill>
                  </a:rPr>
                  <a:t>Laser Engineer</a:t>
                </a:r>
              </a:p>
            </p:txBody>
          </p:sp>
          <p:sp>
            <p:nvSpPr>
              <p:cNvPr id="44" name="Shape 323">
                <a:extLst>
                  <a:ext uri="{FF2B5EF4-FFF2-40B4-BE49-F238E27FC236}">
                    <a16:creationId xmlns:a16="http://schemas.microsoft.com/office/drawing/2014/main" id="{B698DB55-B9A8-4D4C-9B87-65DC3B7E6E3A}"/>
                  </a:ext>
                </a:extLst>
              </p:cNvPr>
              <p:cNvSpPr/>
              <p:nvPr/>
            </p:nvSpPr>
            <p:spPr>
              <a:xfrm>
                <a:off x="5543270" y="4925513"/>
                <a:ext cx="1059586" cy="37991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5719" tIns="35719" rIns="35719" bIns="35719" anchor="ctr">
                <a:spAutoFit/>
              </a:bodyPr>
              <a:lstStyle/>
              <a:p>
                <a:pPr algn="ctr">
                  <a:defRPr sz="1800"/>
                </a:pPr>
                <a:r>
                  <a:rPr lang="en-US" sz="1100" dirty="0">
                    <a:solidFill>
                      <a:schemeClr val="bg1"/>
                    </a:solidFill>
                  </a:rPr>
                  <a:t>Lauren Weinberg</a:t>
                </a:r>
                <a:endParaRPr sz="1100" dirty="0">
                  <a:solidFill>
                    <a:schemeClr val="bg1"/>
                  </a:solidFill>
                </a:endParaRPr>
              </a:p>
              <a:p>
                <a:pPr algn="ctr">
                  <a:defRPr sz="1800" i="1"/>
                </a:pPr>
                <a:r>
                  <a:rPr lang="en-US" sz="900" dirty="0">
                    <a:solidFill>
                      <a:schemeClr val="bg1"/>
                    </a:solidFill>
                  </a:rPr>
                  <a:t>Engineer</a:t>
                </a:r>
                <a:endParaRPr sz="9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C6C0F124-785F-A045-8CD5-A051BA348FA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7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987538" y="3955734"/>
                <a:ext cx="956437" cy="951168"/>
              </a:xfrm>
              <a:prstGeom prst="rect">
                <a:avLst/>
              </a:prstGeom>
            </p:spPr>
          </p:pic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2F9D01F2-9DE6-214A-B040-A257B292235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8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247549" y="3963059"/>
                <a:ext cx="964862" cy="958120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D1C3E2F4-C93D-6D44-AF85-462643FF351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9" cstate="hq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257657" y="3961362"/>
                <a:ext cx="964058" cy="961102"/>
              </a:xfrm>
              <a:prstGeom prst="rect">
                <a:avLst/>
              </a:prstGeom>
            </p:spPr>
          </p:pic>
          <p:sp>
            <p:nvSpPr>
              <p:cNvPr id="45" name="Shape 323">
                <a:extLst>
                  <a:ext uri="{FF2B5EF4-FFF2-40B4-BE49-F238E27FC236}">
                    <a16:creationId xmlns:a16="http://schemas.microsoft.com/office/drawing/2014/main" id="{BD1CCF71-36FB-1444-83EF-8C30A676A8FE}"/>
                  </a:ext>
                </a:extLst>
              </p:cNvPr>
              <p:cNvSpPr/>
              <p:nvPr/>
            </p:nvSpPr>
            <p:spPr>
              <a:xfrm>
                <a:off x="9580571" y="4925513"/>
                <a:ext cx="936155" cy="37991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5719" tIns="35719" rIns="35719" bIns="35719" anchor="ctr">
                <a:spAutoFit/>
              </a:bodyPr>
              <a:lstStyle/>
              <a:p>
                <a:pPr algn="ctr">
                  <a:defRPr sz="1800"/>
                </a:pPr>
                <a:r>
                  <a:rPr lang="en-US" sz="1100" dirty="0" err="1">
                    <a:solidFill>
                      <a:schemeClr val="bg1"/>
                    </a:solidFill>
                  </a:rPr>
                  <a:t>Sallee</a:t>
                </a:r>
                <a:r>
                  <a:rPr lang="en-US" sz="1100" dirty="0">
                    <a:solidFill>
                      <a:schemeClr val="bg1"/>
                    </a:solidFill>
                  </a:rPr>
                  <a:t> Klein</a:t>
                </a:r>
                <a:endParaRPr sz="1100" dirty="0">
                  <a:solidFill>
                    <a:schemeClr val="bg1"/>
                  </a:solidFill>
                </a:endParaRPr>
              </a:p>
              <a:p>
                <a:pPr algn="ctr">
                  <a:defRPr sz="1800" i="1"/>
                </a:pPr>
                <a:r>
                  <a:rPr lang="en-US" sz="900" dirty="0">
                    <a:solidFill>
                      <a:schemeClr val="bg1"/>
                    </a:solidFill>
                  </a:rPr>
                  <a:t>Target Fabrication</a:t>
                </a:r>
                <a:endParaRPr sz="9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9" name="Shape 323">
              <a:extLst>
                <a:ext uri="{FF2B5EF4-FFF2-40B4-BE49-F238E27FC236}">
                  <a16:creationId xmlns:a16="http://schemas.microsoft.com/office/drawing/2014/main" id="{6E28E263-5200-284F-BE8F-325FCBCCC333}"/>
                </a:ext>
              </a:extLst>
            </p:cNvPr>
            <p:cNvSpPr/>
            <p:nvPr/>
          </p:nvSpPr>
          <p:spPr>
            <a:xfrm>
              <a:off x="2913345" y="4740451"/>
              <a:ext cx="878447" cy="37991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anchor="ctr">
              <a:spAutoFit/>
            </a:bodyPr>
            <a:lstStyle/>
            <a:p>
              <a:pPr algn="ctr">
                <a:defRPr sz="1800"/>
              </a:pPr>
              <a:r>
                <a:rPr lang="en-US" sz="1100" dirty="0" err="1">
                  <a:solidFill>
                    <a:schemeClr val="bg1"/>
                  </a:solidFill>
                </a:rPr>
                <a:t>Bixue</a:t>
              </a:r>
              <a:r>
                <a:rPr lang="en-US" sz="1100" dirty="0">
                  <a:solidFill>
                    <a:schemeClr val="bg1"/>
                  </a:solidFill>
                </a:rPr>
                <a:t> Hou</a:t>
              </a:r>
              <a:endParaRPr sz="1100" dirty="0">
                <a:solidFill>
                  <a:schemeClr val="bg1"/>
                </a:solidFill>
              </a:endParaRPr>
            </a:p>
            <a:p>
              <a:pPr algn="ctr">
                <a:defRPr sz="1800" i="1"/>
              </a:pPr>
              <a:r>
                <a:rPr lang="en-US" sz="900" dirty="0">
                  <a:solidFill>
                    <a:schemeClr val="bg1"/>
                  </a:solidFill>
                </a:rPr>
                <a:t>Laser Technology</a:t>
              </a:r>
            </a:p>
          </p:txBody>
        </p:sp>
      </p:grpSp>
      <p:pic>
        <p:nvPicPr>
          <p:cNvPr id="25" name="Picture 24" descr="A picture containing person, green&#10;&#10;Description automatically generated">
            <a:extLst>
              <a:ext uri="{FF2B5EF4-FFF2-40B4-BE49-F238E27FC236}">
                <a16:creationId xmlns:a16="http://schemas.microsoft.com/office/drawing/2014/main" id="{AA4F6E8C-FD4D-D2A5-4AE5-9A6F25682E7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241067" y="3682092"/>
            <a:ext cx="1030291" cy="1030291"/>
          </a:xfrm>
          <a:prstGeom prst="rect">
            <a:avLst/>
          </a:prstGeom>
        </p:spPr>
      </p:pic>
      <p:pic>
        <p:nvPicPr>
          <p:cNvPr id="39" name="Picture 38" descr="A picture containing outdoor, person, tree&#10;&#10;Description automatically generated">
            <a:extLst>
              <a:ext uri="{FF2B5EF4-FFF2-40B4-BE49-F238E27FC236}">
                <a16:creationId xmlns:a16="http://schemas.microsoft.com/office/drawing/2014/main" id="{4B2B5419-2FD8-36AD-0EEB-48B58C383649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77452" y="3682092"/>
            <a:ext cx="1030292" cy="1030292"/>
          </a:xfrm>
          <a:prstGeom prst="rect">
            <a:avLst/>
          </a:prstGeom>
        </p:spPr>
      </p:pic>
      <p:pic>
        <p:nvPicPr>
          <p:cNvPr id="50" name="Picture 49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E6BCE7F6-24F3-A445-EBF5-95EDD8A99EC8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098856" y="1965861"/>
            <a:ext cx="1015379" cy="10153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6CC50E-F599-D956-D5C7-14153812192D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267232" y="2009846"/>
            <a:ext cx="977129" cy="977129"/>
          </a:xfrm>
          <a:prstGeom prst="rect">
            <a:avLst/>
          </a:prstGeom>
        </p:spPr>
      </p:pic>
      <p:sp>
        <p:nvSpPr>
          <p:cNvPr id="11" name="Shape 323">
            <a:extLst>
              <a:ext uri="{FF2B5EF4-FFF2-40B4-BE49-F238E27FC236}">
                <a16:creationId xmlns:a16="http://schemas.microsoft.com/office/drawing/2014/main" id="{59BE8037-5E39-BD96-32AB-ABA1C1198293}"/>
              </a:ext>
            </a:extLst>
          </p:cNvPr>
          <p:cNvSpPr/>
          <p:nvPr/>
        </p:nvSpPr>
        <p:spPr>
          <a:xfrm>
            <a:off x="9168587" y="3134842"/>
            <a:ext cx="716543" cy="3802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algn="ctr">
              <a:defRPr sz="1800"/>
            </a:pPr>
            <a:r>
              <a:rPr lang="en-US" sz="1100" dirty="0">
                <a:solidFill>
                  <a:schemeClr val="bg1"/>
                </a:solidFill>
              </a:rPr>
              <a:t>Qing Zhang</a:t>
            </a:r>
            <a:endParaRPr sz="1100" dirty="0">
              <a:solidFill>
                <a:schemeClr val="bg1"/>
              </a:solidFill>
            </a:endParaRPr>
          </a:p>
          <a:p>
            <a:pPr algn="ctr">
              <a:defRPr sz="1800" i="1"/>
            </a:pPr>
            <a:r>
              <a:rPr lang="en-US" sz="900" dirty="0">
                <a:solidFill>
                  <a:schemeClr val="bg1"/>
                </a:solidFill>
              </a:rPr>
              <a:t>Data Science</a:t>
            </a:r>
            <a:endParaRPr sz="900" dirty="0">
              <a:solidFill>
                <a:schemeClr val="bg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68FB392-D513-7A4B-2C9A-643BD54D2CF8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62525" y="1955778"/>
            <a:ext cx="10993504" cy="4417951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C6AC8B0-BA0A-CFA8-E592-E17E25BD07D6}"/>
              </a:ext>
            </a:extLst>
          </p:cNvPr>
          <p:cNvSpPr txBox="1">
            <a:spLocks/>
          </p:cNvSpPr>
          <p:nvPr/>
        </p:nvSpPr>
        <p:spPr>
          <a:xfrm>
            <a:off x="-1667533" y="6430242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622732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61ED37-9BC8-84DB-2A71-2C712B1756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lh5.googleusercontent.com/rxyNVmtdvRiMLmmgZfdjWfDNsO7qTbtEg6Wfyyx-h3um6TI2yprmfKL1dliDMYbqhlmJWVj4eOzfhXsmf21muIleKpp_dZK4qaw8JoSDKRKiUH5q4g0qytprb-ekIQTBm6_OUijJYKc">
            <a:extLst>
              <a:ext uri="{FF2B5EF4-FFF2-40B4-BE49-F238E27FC236}">
                <a16:creationId xmlns:a16="http://schemas.microsoft.com/office/drawing/2014/main" id="{5E5A8EEF-19FA-E7F8-1E95-F45CF5CE1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817" y="0"/>
            <a:ext cx="12192000" cy="687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699EE1D-9269-1B92-2EC7-2D3A501CDB44}"/>
              </a:ext>
            </a:extLst>
          </p:cNvPr>
          <p:cNvCxnSpPr>
            <a:cxnSpLocks/>
          </p:cNvCxnSpPr>
          <p:nvPr/>
        </p:nvCxnSpPr>
        <p:spPr>
          <a:xfrm flipV="1">
            <a:off x="516669" y="2840848"/>
            <a:ext cx="0" cy="363435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8C23A6A-3BA2-D568-C9CA-4A6D36F664FD}"/>
              </a:ext>
            </a:extLst>
          </p:cNvPr>
          <p:cNvCxnSpPr>
            <a:cxnSpLocks/>
          </p:cNvCxnSpPr>
          <p:nvPr/>
        </p:nvCxnSpPr>
        <p:spPr>
          <a:xfrm>
            <a:off x="4030133" y="438918"/>
            <a:ext cx="7608714" cy="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A2C7127-00CC-53D0-22A3-4C0D763C8E1F}"/>
              </a:ext>
            </a:extLst>
          </p:cNvPr>
          <p:cNvCxnSpPr>
            <a:cxnSpLocks/>
          </p:cNvCxnSpPr>
          <p:nvPr/>
        </p:nvCxnSpPr>
        <p:spPr>
          <a:xfrm flipV="1">
            <a:off x="11629474" y="442908"/>
            <a:ext cx="0" cy="363435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4B045465-4B0E-FA30-6843-98F19CE26BF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684" y="504410"/>
            <a:ext cx="1670200" cy="12558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4259C00-F74F-CFA0-3350-A039B5049FD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0681" y="5170955"/>
            <a:ext cx="985103" cy="98083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A658A4E-1C43-2667-2979-C163EDCD73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2178" y="545768"/>
            <a:ext cx="4907733" cy="1053869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8918DC9-245C-DFDD-BE64-67ECCA9E0F18}"/>
              </a:ext>
            </a:extLst>
          </p:cNvPr>
          <p:cNvCxnSpPr>
            <a:cxnSpLocks/>
          </p:cNvCxnSpPr>
          <p:nvPr/>
        </p:nvCxnSpPr>
        <p:spPr>
          <a:xfrm>
            <a:off x="512558" y="6482197"/>
            <a:ext cx="7608714" cy="0"/>
          </a:xfrm>
          <a:prstGeom prst="line">
            <a:avLst/>
          </a:prstGeom>
          <a:ln w="22225">
            <a:solidFill>
              <a:srgbClr val="FFC7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7012F9B9-154F-3D07-7FC0-14F12AD61BD4}"/>
              </a:ext>
            </a:extLst>
          </p:cNvPr>
          <p:cNvSpPr txBox="1">
            <a:spLocks/>
          </p:cNvSpPr>
          <p:nvPr/>
        </p:nvSpPr>
        <p:spPr>
          <a:xfrm>
            <a:off x="8529911" y="439613"/>
            <a:ext cx="3246736" cy="30694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i="0" kern="1200" baseline="0">
                <a:solidFill>
                  <a:srgbClr val="F9E826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baseline="0" dirty="0">
                <a:solidFill>
                  <a:srgbClr val="F7C722"/>
                </a:solidFill>
                <a:latin typeface="+mj-lt"/>
              </a:rPr>
              <a:t>Zettawatt-Equivalent Ultrashort Pulse Laser System</a:t>
            </a:r>
          </a:p>
          <a:p>
            <a:endParaRPr lang="en-US" sz="1050" baseline="0" dirty="0">
              <a:solidFill>
                <a:srgbClr val="F7C722"/>
              </a:solidFill>
            </a:endParaRPr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8883D238-7C64-CAD8-C779-4F9AC38127A1}"/>
              </a:ext>
            </a:extLst>
          </p:cNvPr>
          <p:cNvSpPr txBox="1">
            <a:spLocks/>
          </p:cNvSpPr>
          <p:nvPr/>
        </p:nvSpPr>
        <p:spPr>
          <a:xfrm>
            <a:off x="8989804" y="6125313"/>
            <a:ext cx="26156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C72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Mid-scale Research – Award # 1935950</a:t>
            </a:r>
          </a:p>
        </p:txBody>
      </p:sp>
      <p:pic>
        <p:nvPicPr>
          <p:cNvPr id="47" name="Picture 46" descr="Qr code&#10;&#10;Description automatically generated">
            <a:extLst>
              <a:ext uri="{FF2B5EF4-FFF2-40B4-BE49-F238E27FC236}">
                <a16:creationId xmlns:a16="http://schemas.microsoft.com/office/drawing/2014/main" id="{2F9E985B-1B5E-B318-DCC0-38483A3A9B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624" y="5254007"/>
            <a:ext cx="1053868" cy="105386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7417F46-4E1A-F08D-2A5F-DD88D624F2D9}"/>
              </a:ext>
            </a:extLst>
          </p:cNvPr>
          <p:cNvSpPr txBox="1"/>
          <p:nvPr/>
        </p:nvSpPr>
        <p:spPr>
          <a:xfrm>
            <a:off x="2777549" y="1698060"/>
            <a:ext cx="30900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Qian Qian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Milos Burger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Yong Ma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Paul Campbell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Che-Hao Chang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Nicholas Ernst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Tanner Nutting</a:t>
            </a:r>
          </a:p>
          <a:p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Bixue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Hou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Karl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Krushelnick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Carolyn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Kruanz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Anatoly Maksimchuk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Nees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408FE4D-F850-7246-E2B1-F1CB25468CC7}"/>
              </a:ext>
            </a:extLst>
          </p:cNvPr>
          <p:cNvSpPr txBox="1"/>
          <p:nvPr/>
        </p:nvSpPr>
        <p:spPr>
          <a:xfrm>
            <a:off x="6552645" y="1687998"/>
            <a:ext cx="46260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Louis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Willingale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Alexander Thomas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 Li (SJTU)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Palastro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(LLE)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Robert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Fedosejevs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(Alberta)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Andrew Longman (LLNL)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Jonas Ohland (GSI)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Peter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Norreys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(Oxford)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Abigail James (Oxford)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Robin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Timmis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(Oxford)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Elliot Denis (Oxford)</a:t>
            </a:r>
          </a:p>
          <a:p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Marko van der Leyen (Oxford)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E16590-1807-F0AD-4D63-FCB792E653CC}"/>
              </a:ext>
            </a:extLst>
          </p:cNvPr>
          <p:cNvSpPr txBox="1">
            <a:spLocks/>
          </p:cNvSpPr>
          <p:nvPr/>
        </p:nvSpPr>
        <p:spPr>
          <a:xfrm>
            <a:off x="-1667533" y="6430242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758695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" descr="Image">
            <a:extLst>
              <a:ext uri="{FF2B5EF4-FFF2-40B4-BE49-F238E27FC236}">
                <a16:creationId xmlns:a16="http://schemas.microsoft.com/office/drawing/2014/main" id="{09E64598-74B0-D32D-7F3E-E0FB7241DB5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29281" y="2418563"/>
            <a:ext cx="3856984" cy="66141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" name="TopCharge.png" descr="TopCharge.png">
            <a:extLst>
              <a:ext uri="{FF2B5EF4-FFF2-40B4-BE49-F238E27FC236}">
                <a16:creationId xmlns:a16="http://schemas.microsoft.com/office/drawing/2014/main" id="{58E8743F-4A8D-B501-C08C-F2F77E88A2F8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t="9541" b="4226"/>
          <a:stretch>
            <a:fillRect/>
          </a:stretch>
        </p:blipFill>
        <p:spPr>
          <a:xfrm>
            <a:off x="6743534" y="3275888"/>
            <a:ext cx="4796609" cy="30556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8minus.mp4" descr="8minus.mp4"/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2684881" y="5050959"/>
            <a:ext cx="758614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8plus.mp4" descr="8plus.mp4"/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97244" y="5058395"/>
            <a:ext cx="763694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4minus.mp4" descr="4minus.mp4"/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2512162" y="3704491"/>
            <a:ext cx="757767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4plus.mp4" descr="4plus.mp4"/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62491" y="3711223"/>
            <a:ext cx="754381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1minus.mp4" descr="1minus.mp4"/>
          <p:cNvPicPr>
            <a:picLocks noChangeAspect="1"/>
          </p:cNvPicPr>
          <p:nvPr>
            <a:vide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461361" y="2425778"/>
            <a:ext cx="759460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1plus.mp4" descr="1plus.mp4"/>
          <p:cNvPicPr>
            <a:picLocks noChangeAspect="1"/>
          </p:cNvPicPr>
          <p:nvPr>
            <a:vide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62490" y="2417313"/>
            <a:ext cx="761154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2" name="Figure_3.png" descr="Figure_3.png"/>
          <p:cNvPicPr>
            <a:picLocks noChangeAspect="1"/>
          </p:cNvPicPr>
          <p:nvPr/>
        </p:nvPicPr>
        <p:blipFill>
          <a:blip r:embed="rId23"/>
          <a:srcRect l="12445" t="10856" r="8974" b="10856"/>
          <a:stretch>
            <a:fillRect/>
          </a:stretch>
        </p:blipFill>
        <p:spPr>
          <a:xfrm>
            <a:off x="5343691" y="3704491"/>
            <a:ext cx="914400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ezgif.com-crop.gif" descr="ezgif.com-crop.gif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106074" y="2429742"/>
            <a:ext cx="914400" cy="91193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" name="Figure_3.png" descr="Figure_3.png"/>
          <p:cNvPicPr>
            <a:picLocks noChangeAspect="1"/>
          </p:cNvPicPr>
          <p:nvPr/>
        </p:nvPicPr>
        <p:blipFill>
          <a:blip r:embed="rId25"/>
          <a:srcRect l="12559" t="12245" r="9864" b="10683"/>
          <a:stretch>
            <a:fillRect/>
          </a:stretch>
        </p:blipFill>
        <p:spPr>
          <a:xfrm>
            <a:off x="5367188" y="2418439"/>
            <a:ext cx="914400" cy="901483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Figure_3-1.png" descr="Figure_3-1.png"/>
          <p:cNvPicPr>
            <a:picLocks noChangeAspect="1"/>
          </p:cNvPicPr>
          <p:nvPr/>
        </p:nvPicPr>
        <p:blipFill>
          <a:blip r:embed="rId26"/>
          <a:srcRect l="12638" t="12286" r="9795" b="10763"/>
          <a:stretch>
            <a:fillRect/>
          </a:stretch>
        </p:blipFill>
        <p:spPr>
          <a:xfrm>
            <a:off x="5367188" y="5010462"/>
            <a:ext cx="914400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7" name="ezgif.com-crop-2.gif" descr="ezgif.com-crop-2.gif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105377" y="3706956"/>
            <a:ext cx="914400" cy="91193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ezgif.com-crop-3.gif" descr="ezgif.com-crop-3.gif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105377" y="5019184"/>
            <a:ext cx="914400" cy="914399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Interference pattern"/>
          <p:cNvSpPr txBox="1"/>
          <p:nvPr/>
        </p:nvSpPr>
        <p:spPr>
          <a:xfrm>
            <a:off x="5130331" y="5739571"/>
            <a:ext cx="1469249" cy="588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lnSpc>
                <a:spcPts val="4900"/>
              </a:lnSpc>
              <a:defRPr sz="1800"/>
            </a:lvl1pPr>
          </a:lstStyle>
          <a:p>
            <a:r>
              <a:rPr sz="1266" dirty="0"/>
              <a:t>Interference pattern</a:t>
            </a:r>
          </a:p>
        </p:txBody>
      </p:sp>
      <p:sp>
        <p:nvSpPr>
          <p:cNvPr id="140" name="Intensity profile"/>
          <p:cNvSpPr txBox="1"/>
          <p:nvPr/>
        </p:nvSpPr>
        <p:spPr>
          <a:xfrm>
            <a:off x="3931285" y="5743201"/>
            <a:ext cx="1155958" cy="588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lnSpc>
                <a:spcPts val="4900"/>
              </a:lnSpc>
              <a:defRPr sz="1800"/>
            </a:lvl1pPr>
          </a:lstStyle>
          <a:p>
            <a:r>
              <a:rPr sz="1266" dirty="0"/>
              <a:t>Intensity profile</a:t>
            </a:r>
          </a:p>
        </p:txBody>
      </p:sp>
      <p:pic>
        <p:nvPicPr>
          <p:cNvPr id="151" name="fig010.png" descr="fig010.png"/>
          <p:cNvPicPr>
            <a:picLocks noChangeAspect="1"/>
          </p:cNvPicPr>
          <p:nvPr/>
        </p:nvPicPr>
        <p:blipFill>
          <a:blip r:embed="rId29"/>
          <a:srcRect l="78377" t="12006" r="18558" b="10545"/>
          <a:stretch>
            <a:fillRect/>
          </a:stretch>
        </p:blipFill>
        <p:spPr>
          <a:xfrm>
            <a:off x="6356046" y="3699385"/>
            <a:ext cx="103691" cy="914400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Text"/>
          <p:cNvSpPr/>
          <p:nvPr/>
        </p:nvSpPr>
        <p:spPr>
          <a:xfrm>
            <a:off x="6010491" y="6559892"/>
            <a:ext cx="192361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>
            <a:spAutoFit/>
          </a:bodyPr>
          <a:lstStyle/>
          <a:p>
            <a:pPr algn="ctr" defTabSz="410751">
              <a:defRPr sz="1800">
                <a:solidFill>
                  <a:srgbClr val="FFFFFF"/>
                </a:solidFill>
              </a:defRPr>
            </a:pPr>
            <a:fld id="{86CB4B4D-7CA3-9044-876B-883B54F8677D}" type="slidenum">
              <a:rPr sz="1266"/>
              <a:pPr algn="ctr" defTabSz="410751">
                <a:defRPr sz="1800">
                  <a:solidFill>
                    <a:srgbClr val="FFFFFF"/>
                  </a:solidFill>
                </a:defRPr>
              </a:pPr>
              <a:t>4</a:t>
            </a:fld>
            <a:r>
              <a:rPr sz="1266"/>
              <a:t>￼</a:t>
            </a:r>
          </a:p>
        </p:txBody>
      </p:sp>
      <p:sp>
        <p:nvSpPr>
          <p:cNvPr id="153" name="Rectangle"/>
          <p:cNvSpPr/>
          <p:nvPr/>
        </p:nvSpPr>
        <p:spPr>
          <a:xfrm>
            <a:off x="708346" y="4613767"/>
            <a:ext cx="2945374" cy="45478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 algn="ctr" defTabSz="410751">
              <a:defRPr sz="4000"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12"/>
          </a:p>
        </p:txBody>
      </p:sp>
      <p:sp>
        <p:nvSpPr>
          <p:cNvPr id="154" name="Rectangle"/>
          <p:cNvSpPr/>
          <p:nvPr/>
        </p:nvSpPr>
        <p:spPr>
          <a:xfrm>
            <a:off x="651857" y="5945979"/>
            <a:ext cx="3189907" cy="15059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 algn="ctr" defTabSz="410751">
              <a:defRPr sz="4000"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12"/>
          </a:p>
        </p:txBody>
      </p:sp>
      <p:sp>
        <p:nvSpPr>
          <p:cNvPr id="155" name="Rectangle"/>
          <p:cNvSpPr/>
          <p:nvPr/>
        </p:nvSpPr>
        <p:spPr>
          <a:xfrm>
            <a:off x="443093" y="3274650"/>
            <a:ext cx="3072267" cy="3727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 algn="ctr" defTabSz="410751">
              <a:defRPr sz="4000"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12"/>
          </a:p>
        </p:txBody>
      </p:sp>
      <p:sp>
        <p:nvSpPr>
          <p:cNvPr id="156" name="Rectangle"/>
          <p:cNvSpPr/>
          <p:nvPr/>
        </p:nvSpPr>
        <p:spPr>
          <a:xfrm>
            <a:off x="2304174" y="977091"/>
            <a:ext cx="3975576" cy="372715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 algn="ctr" defTabSz="410751">
              <a:defRPr sz="4000"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Gill Sans"/>
              </a:defRPr>
            </a:pPr>
            <a:endParaRPr sz="2812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0C519F-6AB2-1D98-F9E9-96CA1B875561}"/>
              </a:ext>
            </a:extLst>
          </p:cNvPr>
          <p:cNvSpPr txBox="1"/>
          <p:nvPr/>
        </p:nvSpPr>
        <p:spPr>
          <a:xfrm>
            <a:off x="6156960" y="843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2" descr="https://lh5.googleusercontent.com/rxyNVmtdvRiMLmmgZfdjWfDNsO7qTbtEg6Wfyyx-h3um6TI2yprmfKL1dliDMYbqhlmJWVj4eOzfhXsmf21muIleKpp_dZK4qaw8JoSDKRKiUH5q4g0qytprb-ekIQTBm6_OUijJYKc">
            <a:extLst>
              <a:ext uri="{FF2B5EF4-FFF2-40B4-BE49-F238E27FC236}">
                <a16:creationId xmlns:a16="http://schemas.microsoft.com/office/drawing/2014/main" id="{E1CCBB40-F225-C441-5379-B1EB0C70D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02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85E81BD-1266-0559-7696-4B283AF29EE9}"/>
              </a:ext>
            </a:extLst>
          </p:cNvPr>
          <p:cNvSpPr txBox="1">
            <a:spLocks/>
          </p:cNvSpPr>
          <p:nvPr/>
        </p:nvSpPr>
        <p:spPr>
          <a:xfrm>
            <a:off x="2159057" y="-68342"/>
            <a:ext cx="7893269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Background: High intensity laser-plasma interactions with orbital angular momentum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2E30DE-33E2-899A-8C96-F3BD499D6413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1886" y="283110"/>
            <a:ext cx="1808924" cy="3884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8F3603-19AD-FEEB-411F-DED7514A7B89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1297784" y="127697"/>
            <a:ext cx="775253" cy="771897"/>
          </a:xfrm>
          <a:prstGeom prst="rect">
            <a:avLst/>
          </a:prstGeom>
        </p:spPr>
      </p:pic>
      <p:sp>
        <p:nvSpPr>
          <p:cNvPr id="12" name="Triangle 11">
            <a:extLst>
              <a:ext uri="{FF2B5EF4-FFF2-40B4-BE49-F238E27FC236}">
                <a16:creationId xmlns:a16="http://schemas.microsoft.com/office/drawing/2014/main" id="{3AC2FB46-9B20-486F-DD93-14B180135281}"/>
              </a:ext>
            </a:extLst>
          </p:cNvPr>
          <p:cNvSpPr/>
          <p:nvPr/>
        </p:nvSpPr>
        <p:spPr>
          <a:xfrm rot="5400000" flipH="1">
            <a:off x="5352899" y="914908"/>
            <a:ext cx="492349" cy="11174378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C700B4-D220-E472-AA6D-962E33AF5EC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11560322" y="5761789"/>
            <a:ext cx="439561" cy="57847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0B928A9-1BED-0A0B-4B46-718EE2EB8F2F}"/>
              </a:ext>
            </a:extLst>
          </p:cNvPr>
          <p:cNvSpPr txBox="1"/>
          <p:nvPr/>
        </p:nvSpPr>
        <p:spPr>
          <a:xfrm>
            <a:off x="296629" y="1307812"/>
            <a:ext cx="11657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Helical wavefronts can be created using spiral phase plates (SPP) or mirrors (SPM)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Carry orbital angular momentum (OAM) and produce high-order Laguerre-Gaussian (LG) modes in the far field</a:t>
            </a:r>
          </a:p>
        </p:txBody>
      </p:sp>
      <p:grpSp>
        <p:nvGrpSpPr>
          <p:cNvPr id="18" name="Group">
            <a:extLst>
              <a:ext uri="{FF2B5EF4-FFF2-40B4-BE49-F238E27FC236}">
                <a16:creationId xmlns:a16="http://schemas.microsoft.com/office/drawing/2014/main" id="{232E51E3-A612-D376-A10B-5F364CC5986A}"/>
              </a:ext>
            </a:extLst>
          </p:cNvPr>
          <p:cNvGrpSpPr/>
          <p:nvPr/>
        </p:nvGrpSpPr>
        <p:grpSpPr>
          <a:xfrm>
            <a:off x="284648" y="2368034"/>
            <a:ext cx="3504674" cy="3213657"/>
            <a:chOff x="-41169" y="252443"/>
            <a:chExt cx="4984424" cy="4570534"/>
          </a:xfrm>
        </p:grpSpPr>
        <p:sp>
          <p:nvSpPr>
            <p:cNvPr id="19" name="m = + 1">
              <a:extLst>
                <a:ext uri="{FF2B5EF4-FFF2-40B4-BE49-F238E27FC236}">
                  <a16:creationId xmlns:a16="http://schemas.microsoft.com/office/drawing/2014/main" id="{5F15CD0A-997D-8F66-8BE4-A37B57081D66}"/>
                </a:ext>
              </a:extLst>
            </p:cNvPr>
            <p:cNvSpPr txBox="1"/>
            <p:nvPr/>
          </p:nvSpPr>
          <p:spPr>
            <a:xfrm>
              <a:off x="1870688" y="252443"/>
              <a:ext cx="813899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i="1" dirty="0"/>
                <a:t>m = </a:t>
              </a:r>
              <a:r>
                <a:rPr sz="1266" b="1" dirty="0"/>
                <a:t>+ 1</a:t>
              </a:r>
            </a:p>
          </p:txBody>
        </p:sp>
        <p:sp>
          <p:nvSpPr>
            <p:cNvPr id="20" name="m = + 4">
              <a:extLst>
                <a:ext uri="{FF2B5EF4-FFF2-40B4-BE49-F238E27FC236}">
                  <a16:creationId xmlns:a16="http://schemas.microsoft.com/office/drawing/2014/main" id="{BE84F3A7-CE98-3AD1-2351-182F198C21C8}"/>
                </a:ext>
              </a:extLst>
            </p:cNvPr>
            <p:cNvSpPr txBox="1"/>
            <p:nvPr/>
          </p:nvSpPr>
          <p:spPr>
            <a:xfrm>
              <a:off x="1931707" y="2080527"/>
              <a:ext cx="813899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i="1" dirty="0"/>
                <a:t>m = </a:t>
              </a:r>
              <a:r>
                <a:rPr sz="1266" b="1" dirty="0"/>
                <a:t>+ 4</a:t>
              </a:r>
            </a:p>
          </p:txBody>
        </p:sp>
        <p:sp>
          <p:nvSpPr>
            <p:cNvPr id="21" name="m = + 8">
              <a:extLst>
                <a:ext uri="{FF2B5EF4-FFF2-40B4-BE49-F238E27FC236}">
                  <a16:creationId xmlns:a16="http://schemas.microsoft.com/office/drawing/2014/main" id="{5ED6E558-EEDD-AB22-D36D-40897F8DDBD3}"/>
                </a:ext>
              </a:extLst>
            </p:cNvPr>
            <p:cNvSpPr txBox="1"/>
            <p:nvPr/>
          </p:nvSpPr>
          <p:spPr>
            <a:xfrm>
              <a:off x="1930739" y="4018281"/>
              <a:ext cx="813899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i="1" dirty="0"/>
                <a:t>m = </a:t>
              </a:r>
              <a:r>
                <a:rPr sz="1266" b="1" dirty="0"/>
                <a:t>+ 8</a:t>
              </a:r>
            </a:p>
          </p:txBody>
        </p:sp>
        <p:sp>
          <p:nvSpPr>
            <p:cNvPr id="22" name="m = - 8">
              <a:extLst>
                <a:ext uri="{FF2B5EF4-FFF2-40B4-BE49-F238E27FC236}">
                  <a16:creationId xmlns:a16="http://schemas.microsoft.com/office/drawing/2014/main" id="{7EEAC5E9-2936-95F8-BC85-E91878523234}"/>
                </a:ext>
              </a:extLst>
            </p:cNvPr>
            <p:cNvSpPr txBox="1"/>
            <p:nvPr/>
          </p:nvSpPr>
          <p:spPr>
            <a:xfrm>
              <a:off x="4174954" y="4018280"/>
              <a:ext cx="768301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i="1" dirty="0"/>
                <a:t>m = </a:t>
              </a:r>
              <a:r>
                <a:rPr sz="1266" b="1" dirty="0"/>
                <a:t>- 8</a:t>
              </a:r>
            </a:p>
          </p:txBody>
        </p:sp>
        <p:sp>
          <p:nvSpPr>
            <p:cNvPr id="23" name="m = - 4">
              <a:extLst>
                <a:ext uri="{FF2B5EF4-FFF2-40B4-BE49-F238E27FC236}">
                  <a16:creationId xmlns:a16="http://schemas.microsoft.com/office/drawing/2014/main" id="{4BCC3903-6DA5-30AF-A92A-E17742BB53E6}"/>
                </a:ext>
              </a:extLst>
            </p:cNvPr>
            <p:cNvSpPr txBox="1"/>
            <p:nvPr/>
          </p:nvSpPr>
          <p:spPr>
            <a:xfrm>
              <a:off x="4174954" y="2061578"/>
              <a:ext cx="768301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i="1" dirty="0"/>
                <a:t>m = </a:t>
              </a:r>
              <a:r>
                <a:rPr sz="1266" b="1" dirty="0"/>
                <a:t>- 4</a:t>
              </a:r>
            </a:p>
          </p:txBody>
        </p:sp>
        <p:sp>
          <p:nvSpPr>
            <p:cNvPr id="24" name="m = - 1">
              <a:extLst>
                <a:ext uri="{FF2B5EF4-FFF2-40B4-BE49-F238E27FC236}">
                  <a16:creationId xmlns:a16="http://schemas.microsoft.com/office/drawing/2014/main" id="{E07BB7EF-0824-0A3A-4344-73AE702DDE24}"/>
                </a:ext>
              </a:extLst>
            </p:cNvPr>
            <p:cNvSpPr txBox="1"/>
            <p:nvPr/>
          </p:nvSpPr>
          <p:spPr>
            <a:xfrm>
              <a:off x="4174954" y="277464"/>
              <a:ext cx="768301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i="1" dirty="0"/>
                <a:t>m = </a:t>
              </a:r>
              <a:r>
                <a:rPr sz="1266" b="1" dirty="0"/>
                <a:t>- 1</a:t>
              </a:r>
            </a:p>
          </p:txBody>
        </p:sp>
        <p:sp>
          <p:nvSpPr>
            <p:cNvPr id="25" name="LG01">
              <a:extLst>
                <a:ext uri="{FF2B5EF4-FFF2-40B4-BE49-F238E27FC236}">
                  <a16:creationId xmlns:a16="http://schemas.microsoft.com/office/drawing/2014/main" id="{41EEC060-04DE-E2BF-8ABB-B625D4FEB643}"/>
                </a:ext>
              </a:extLst>
            </p:cNvPr>
            <p:cNvSpPr txBox="1"/>
            <p:nvPr/>
          </p:nvSpPr>
          <p:spPr>
            <a:xfrm>
              <a:off x="-41169" y="637938"/>
              <a:ext cx="546430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dirty="0"/>
                <a:t>LG</a:t>
              </a:r>
              <a:r>
                <a:rPr sz="1266" b="1" baseline="-5999" dirty="0"/>
                <a:t>01</a:t>
              </a:r>
            </a:p>
          </p:txBody>
        </p:sp>
        <p:sp>
          <p:nvSpPr>
            <p:cNvPr id="26" name="LG04">
              <a:extLst>
                <a:ext uri="{FF2B5EF4-FFF2-40B4-BE49-F238E27FC236}">
                  <a16:creationId xmlns:a16="http://schemas.microsoft.com/office/drawing/2014/main" id="{E7E0A8EF-3738-C6B1-34E7-81E0A9339D5E}"/>
                </a:ext>
              </a:extLst>
            </p:cNvPr>
            <p:cNvSpPr txBox="1"/>
            <p:nvPr/>
          </p:nvSpPr>
          <p:spPr>
            <a:xfrm>
              <a:off x="0" y="2594821"/>
              <a:ext cx="546430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/>
                <a:t>LG</a:t>
              </a:r>
              <a:r>
                <a:rPr sz="1266" b="1" baseline="-5999"/>
                <a:t>04</a:t>
              </a:r>
            </a:p>
          </p:txBody>
        </p:sp>
        <p:sp>
          <p:nvSpPr>
            <p:cNvPr id="27" name="LG08">
              <a:extLst>
                <a:ext uri="{FF2B5EF4-FFF2-40B4-BE49-F238E27FC236}">
                  <a16:creationId xmlns:a16="http://schemas.microsoft.com/office/drawing/2014/main" id="{B9A90166-A9A3-BDD8-ADD4-BD9CC0045C1A}"/>
                </a:ext>
              </a:extLst>
            </p:cNvPr>
            <p:cNvSpPr txBox="1"/>
            <p:nvPr/>
          </p:nvSpPr>
          <p:spPr>
            <a:xfrm>
              <a:off x="14993" y="4443339"/>
              <a:ext cx="546430" cy="3796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5719" tIns="35719" rIns="35719" bIns="35719" numCol="1" anchor="ctr">
              <a:spAutoFit/>
            </a:bodyPr>
            <a:lstStyle/>
            <a:p>
              <a:r>
                <a:rPr sz="1266" b="1" dirty="0"/>
                <a:t>LG</a:t>
              </a:r>
              <a:r>
                <a:rPr sz="1266" b="1" baseline="-5999" dirty="0"/>
                <a:t>08</a:t>
              </a:r>
            </a:p>
          </p:txBody>
        </p:sp>
      </p:grpSp>
      <p:sp>
        <p:nvSpPr>
          <p:cNvPr id="2" name="灯片编号占位符 2">
            <a:extLst>
              <a:ext uri="{FF2B5EF4-FFF2-40B4-BE49-F238E27FC236}">
                <a16:creationId xmlns:a16="http://schemas.microsoft.com/office/drawing/2014/main" id="{01153B9B-178D-ED1B-1BAC-BE6FBF4246D0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4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9" name="Triangle 8">
            <a:extLst>
              <a:ext uri="{FF2B5EF4-FFF2-40B4-BE49-F238E27FC236}">
                <a16:creationId xmlns:a16="http://schemas.microsoft.com/office/drawing/2014/main" id="{F7E533D0-0689-E2D6-1250-C5C2D1A88B4E}"/>
              </a:ext>
            </a:extLst>
          </p:cNvPr>
          <p:cNvSpPr/>
          <p:nvPr/>
        </p:nvSpPr>
        <p:spPr>
          <a:xfrm rot="5400000" flipH="1" flipV="1">
            <a:off x="11616140" y="6104841"/>
            <a:ext cx="45719" cy="797890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C921FF3-2D65-6314-65E9-E27A0C43CABD}"/>
              </a:ext>
            </a:extLst>
          </p:cNvPr>
          <p:cNvCxnSpPr>
            <a:cxnSpLocks/>
          </p:cNvCxnSpPr>
          <p:nvPr/>
        </p:nvCxnSpPr>
        <p:spPr>
          <a:xfrm>
            <a:off x="9469704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BAA83E8-CE53-6E41-DCBD-5D8ED3426F8A}"/>
              </a:ext>
            </a:extLst>
          </p:cNvPr>
          <p:cNvCxnSpPr>
            <a:cxnSpLocks/>
          </p:cNvCxnSpPr>
          <p:nvPr/>
        </p:nvCxnSpPr>
        <p:spPr>
          <a:xfrm>
            <a:off x="11011453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D12070AF-D25D-69A3-FEF7-D97E5BB737F2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7" fill="hold"/>
                                        <p:tgtEl>
                                          <p:spTgt spid="1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537" fill="hold"/>
                                        <p:tgtEl>
                                          <p:spTgt spid="1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071" fill="hold"/>
                                        <p:tgtEl>
                                          <p:spTgt spid="1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205" fill="hold"/>
                                        <p:tgtEl>
                                          <p:spTgt spid="1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505" fill="hold"/>
                                        <p:tgtEl>
                                          <p:spTgt spid="1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mediacall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505" fill="hold"/>
                                        <p:tgtEl>
                                          <p:spTgt spid="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37" fill="hold" display="0">
                  <p:stCondLst>
                    <p:cond delay="indefinite"/>
                  </p:stCondLst>
                </p:cTn>
                <p:tgtEl>
                  <p:spTgt spid="125"/>
                </p:tgtEl>
              </p:cMediaNode>
            </p:video>
            <p:video>
              <p:cMediaNode vol="100000">
                <p:cTn id="38" fill="hold" display="0">
                  <p:stCondLst>
                    <p:cond delay="indefinite"/>
                  </p:stCondLst>
                </p:cTn>
                <p:tgtEl>
                  <p:spTgt spid="126"/>
                </p:tgtEl>
              </p:cMediaNode>
            </p:video>
            <p:video>
              <p:cMediaNode vol="100000">
                <p:cTn id="39" fill="hold" display="0">
                  <p:stCondLst>
                    <p:cond delay="indefinite"/>
                  </p:stCondLst>
                </p:cTn>
                <p:tgtEl>
                  <p:spTgt spid="128"/>
                </p:tgtEl>
              </p:cMediaNode>
            </p:video>
            <p:video>
              <p:cMediaNode vol="100000">
                <p:cTn id="40" fill="hold" display="0">
                  <p:stCondLst>
                    <p:cond delay="indefinite"/>
                  </p:stCondLst>
                </p:cTn>
                <p:tgtEl>
                  <p:spTgt spid="129"/>
                </p:tgtEl>
              </p:cMediaNode>
            </p:video>
            <p:video>
              <p:cMediaNode vol="100000">
                <p:cTn id="41" fill="hold" display="0">
                  <p:stCondLst>
                    <p:cond delay="indefinite"/>
                  </p:stCondLst>
                </p:cTn>
                <p:tgtEl>
                  <p:spTgt spid="130"/>
                </p:tgtEl>
              </p:cMediaNode>
            </p:video>
            <p:video>
              <p:cMediaNode vol="100000">
                <p:cTn id="42" fill="hold" display="0">
                  <p:stCondLst>
                    <p:cond delay="indefinite"/>
                  </p:stCondLst>
                </p:cTn>
                <p:tgtEl>
                  <p:spTgt spid="127"/>
                </p:tgtEl>
              </p:cMediaNode>
            </p:video>
          </p:childTnLst>
        </p:cTn>
      </p:par>
    </p:tnLst>
    <p:bldLst>
      <p:bldP spid="139" grpId="0" animBg="1"/>
      <p:bldP spid="1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8B4579-8906-F104-E761-5CA1C133A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CA90E5FC-79E1-1DE8-AF6C-3D4EA3F79BF4}"/>
              </a:ext>
            </a:extLst>
          </p:cNvPr>
          <p:cNvGrpSpPr/>
          <p:nvPr/>
        </p:nvGrpSpPr>
        <p:grpSpPr>
          <a:xfrm>
            <a:off x="-6402" y="0"/>
            <a:ext cx="12198402" cy="6766559"/>
            <a:chOff x="-6955" y="1"/>
            <a:chExt cx="12198402" cy="6766559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0D78FB52-E92C-F532-C96B-E49A14A5C2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C87A217-0B97-E1A1-43A2-12B5E1347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C6E7A3B-47C4-2ABE-6FF5-D849FD015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4184AA0-8076-6E93-38C7-DF8D3001945F}"/>
                </a:ext>
              </a:extLst>
            </p:cNvPr>
            <p:cNvGrpSpPr/>
            <p:nvPr/>
          </p:nvGrpSpPr>
          <p:grpSpPr>
            <a:xfrm>
              <a:off x="-6955" y="6267306"/>
              <a:ext cx="12044347" cy="499254"/>
              <a:chOff x="-6955" y="5895826"/>
              <a:chExt cx="12044347" cy="499254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A4B8C824-2C8F-8603-7123-D68565979F0F}"/>
                  </a:ext>
                </a:extLst>
              </p:cNvPr>
              <p:cNvSpPr/>
              <p:nvPr/>
            </p:nvSpPr>
            <p:spPr>
              <a:xfrm rot="5400000" flipH="1">
                <a:off x="5357501" y="531370"/>
                <a:ext cx="499254" cy="11228166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F17FCB56-9234-7599-7D3C-2EAA3888EDF4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9BCEF98-8455-6CAD-8719-18C4B6BE159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855925EC-1C7D-0A33-CC75-3887D155292A}"/>
              </a:ext>
            </a:extLst>
          </p:cNvPr>
          <p:cNvSpPr txBox="1"/>
          <p:nvPr/>
        </p:nvSpPr>
        <p:spPr>
          <a:xfrm>
            <a:off x="138192" y="1366131"/>
            <a:ext cx="11658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Helical wavefronts can be created using spiral phase plates (SPP) or mirrors (SPM)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Carry orbital angular momentum (OAM) and produce high-order Laguerre-Gaussian (LG) modes in the far field</a:t>
            </a:r>
          </a:p>
        </p:txBody>
      </p:sp>
      <p:pic>
        <p:nvPicPr>
          <p:cNvPr id="7" name="Picture 6" descr="A diagram of a spiraling&#10;&#10;Description automatically generated">
            <a:extLst>
              <a:ext uri="{FF2B5EF4-FFF2-40B4-BE49-F238E27FC236}">
                <a16:creationId xmlns:a16="http://schemas.microsoft.com/office/drawing/2014/main" id="{D71CCA69-6B10-CB0C-1304-8ABCC7EC60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" y="2577348"/>
            <a:ext cx="4365402" cy="261144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13B3781-89A9-783C-D23A-ECB97FCDC015}"/>
              </a:ext>
            </a:extLst>
          </p:cNvPr>
          <p:cNvSpPr txBox="1"/>
          <p:nvPr/>
        </p:nvSpPr>
        <p:spPr>
          <a:xfrm>
            <a:off x="138192" y="5233473"/>
            <a:ext cx="4091056" cy="307777"/>
          </a:xfrm>
          <a:prstGeom prst="rect">
            <a:avLst/>
          </a:prstGeom>
          <a:solidFill>
            <a:schemeClr val="bg1"/>
          </a:solidFill>
          <a:ln w="12700">
            <a:solidFill>
              <a:srgbClr val="FFCC08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i="1" dirty="0"/>
              <a:t>Longman</a:t>
            </a:r>
            <a:r>
              <a:rPr lang="en-US" sz="1400" dirty="0"/>
              <a:t> </a:t>
            </a:r>
            <a:r>
              <a:rPr lang="en-US" sz="1400" i="1" dirty="0"/>
              <a:t>&amp; Fedosejevs (2022</a:t>
            </a:r>
            <a:r>
              <a:rPr lang="en-US" sz="1400" dirty="0"/>
              <a:t>) </a:t>
            </a:r>
            <a:r>
              <a:rPr lang="en-US" sz="1400" i="1" dirty="0"/>
              <a:t>Phys. Rev. Research</a:t>
            </a:r>
          </a:p>
        </p:txBody>
      </p:sp>
      <p:pic>
        <p:nvPicPr>
          <p:cNvPr id="21" name="Picture 20" descr="A close-up of several images&#10;&#10;Description automatically generated">
            <a:extLst>
              <a:ext uri="{FF2B5EF4-FFF2-40B4-BE49-F238E27FC236}">
                <a16:creationId xmlns:a16="http://schemas.microsoft.com/office/drawing/2014/main" id="{8F0320E6-71DC-9233-B2CA-939A4B7B89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47506" y="2644596"/>
            <a:ext cx="4209640" cy="212233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89AAF3D-3B65-D906-2D58-6542D5A6C284}"/>
              </a:ext>
            </a:extLst>
          </p:cNvPr>
          <p:cNvSpPr txBox="1"/>
          <p:nvPr/>
        </p:nvSpPr>
        <p:spPr>
          <a:xfrm>
            <a:off x="8446938" y="5233473"/>
            <a:ext cx="3448445" cy="307777"/>
          </a:xfrm>
          <a:prstGeom prst="rect">
            <a:avLst/>
          </a:prstGeom>
          <a:solidFill>
            <a:schemeClr val="bg1"/>
          </a:solidFill>
          <a:ln w="12700">
            <a:solidFill>
              <a:srgbClr val="FFCC08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i="1" dirty="0"/>
              <a:t>Vieira</a:t>
            </a:r>
            <a:r>
              <a:rPr lang="en-US" sz="1400" dirty="0"/>
              <a:t> &amp; </a:t>
            </a:r>
            <a:r>
              <a:rPr lang="en-US" sz="1400" i="1" dirty="0"/>
              <a:t>Mendoça</a:t>
            </a:r>
            <a:r>
              <a:rPr lang="en-US" sz="1400" dirty="0"/>
              <a:t> </a:t>
            </a:r>
            <a:r>
              <a:rPr lang="en-US" sz="1400" i="1" dirty="0"/>
              <a:t>(2014</a:t>
            </a:r>
            <a:r>
              <a:rPr lang="en-US" sz="1400" dirty="0"/>
              <a:t>) </a:t>
            </a:r>
            <a:r>
              <a:rPr lang="en-US" sz="1400" i="1" dirty="0"/>
              <a:t>Phys. Rev. Letters</a:t>
            </a:r>
          </a:p>
        </p:txBody>
      </p:sp>
      <p:pic>
        <p:nvPicPr>
          <p:cNvPr id="24" name="Picture 23" descr="A green and purple graph&#10;&#10;Description automatically generated">
            <a:extLst>
              <a:ext uri="{FF2B5EF4-FFF2-40B4-BE49-F238E27FC236}">
                <a16:creationId xmlns:a16="http://schemas.microsoft.com/office/drawing/2014/main" id="{D2C8BD15-C1BF-F97A-487A-EDCA3FB029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0493" y="2650897"/>
            <a:ext cx="3310257" cy="241797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C727952-E373-E17F-D67C-56C99B31F82A}"/>
              </a:ext>
            </a:extLst>
          </p:cNvPr>
          <p:cNvSpPr txBox="1"/>
          <p:nvPr/>
        </p:nvSpPr>
        <p:spPr>
          <a:xfrm>
            <a:off x="4734032" y="5248865"/>
            <a:ext cx="3208122" cy="307777"/>
          </a:xfrm>
          <a:prstGeom prst="rect">
            <a:avLst/>
          </a:prstGeom>
          <a:solidFill>
            <a:schemeClr val="bg1"/>
          </a:solidFill>
          <a:ln w="12700">
            <a:solidFill>
              <a:srgbClr val="FFCC08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i="1" dirty="0"/>
              <a:t>Willim et al. (2023</a:t>
            </a:r>
            <a:r>
              <a:rPr lang="en-US" sz="1400" dirty="0"/>
              <a:t>) </a:t>
            </a:r>
            <a:r>
              <a:rPr lang="en-US" sz="1400" i="1" dirty="0"/>
              <a:t>Phys. Rev. Research</a:t>
            </a:r>
          </a:p>
        </p:txBody>
      </p:sp>
      <p:sp>
        <p:nvSpPr>
          <p:cNvPr id="30" name="灯片编号占位符 2">
            <a:extLst>
              <a:ext uri="{FF2B5EF4-FFF2-40B4-BE49-F238E27FC236}">
                <a16:creationId xmlns:a16="http://schemas.microsoft.com/office/drawing/2014/main" id="{C08F6B76-88C2-EF14-FE31-E8D060FA9290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5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CE86CC3-5981-FD54-72A7-EADF2799AF8C}"/>
              </a:ext>
            </a:extLst>
          </p:cNvPr>
          <p:cNvCxnSpPr>
            <a:cxnSpLocks/>
          </p:cNvCxnSpPr>
          <p:nvPr/>
        </p:nvCxnSpPr>
        <p:spPr>
          <a:xfrm>
            <a:off x="9469704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FD2D926-7B2B-C3E4-C583-903020C8B75D}"/>
              </a:ext>
            </a:extLst>
          </p:cNvPr>
          <p:cNvCxnSpPr>
            <a:cxnSpLocks/>
          </p:cNvCxnSpPr>
          <p:nvPr/>
        </p:nvCxnSpPr>
        <p:spPr>
          <a:xfrm>
            <a:off x="11011453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itle 1">
            <a:extLst>
              <a:ext uri="{FF2B5EF4-FFF2-40B4-BE49-F238E27FC236}">
                <a16:creationId xmlns:a16="http://schemas.microsoft.com/office/drawing/2014/main" id="{095D7B54-8B3D-509D-C5CF-E0E58B8C557D}"/>
              </a:ext>
            </a:extLst>
          </p:cNvPr>
          <p:cNvSpPr txBox="1">
            <a:spLocks/>
          </p:cNvSpPr>
          <p:nvPr/>
        </p:nvSpPr>
        <p:spPr>
          <a:xfrm>
            <a:off x="2159057" y="-68342"/>
            <a:ext cx="7893269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Background: High intensity laser-plasma interactions with orbital angular momentum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85A128-A8E3-D1C5-FC4F-4E2665A3F1F3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929593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D00EC282-19F3-DA4F-A950-3A5641633F6A}"/>
              </a:ext>
            </a:extLst>
          </p:cNvPr>
          <p:cNvGrpSpPr/>
          <p:nvPr/>
        </p:nvGrpSpPr>
        <p:grpSpPr>
          <a:xfrm>
            <a:off x="-553" y="1"/>
            <a:ext cx="12192000" cy="6770615"/>
            <a:chOff x="-553" y="1"/>
            <a:chExt cx="12192000" cy="6770615"/>
          </a:xfrm>
        </p:grpSpPr>
        <p:pic>
          <p:nvPicPr>
            <p:cNvPr id="37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13818CE1-637F-774A-B7FF-0B5FAEA29E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195793BC-197A-0C4D-A2E1-CF336108A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BA5FEB0F-6141-2A48-B943-02AFBB5966EF}"/>
                </a:ext>
              </a:extLst>
            </p:cNvPr>
            <p:cNvGrpSpPr/>
            <p:nvPr/>
          </p:nvGrpSpPr>
          <p:grpSpPr>
            <a:xfrm>
              <a:off x="-2" y="6265790"/>
              <a:ext cx="12037394" cy="504826"/>
              <a:chOff x="-2" y="5894310"/>
              <a:chExt cx="12037394" cy="504826"/>
            </a:xfrm>
          </p:grpSpPr>
          <p:sp>
            <p:nvSpPr>
              <p:cNvPr id="45" name="Triangle 44">
                <a:extLst>
                  <a:ext uri="{FF2B5EF4-FFF2-40B4-BE49-F238E27FC236}">
                    <a16:creationId xmlns:a16="http://schemas.microsoft.com/office/drawing/2014/main" id="{12B2618E-96B2-B847-91D3-B2106D284A04}"/>
                  </a:ext>
                </a:extLst>
              </p:cNvPr>
              <p:cNvSpPr/>
              <p:nvPr/>
            </p:nvSpPr>
            <p:spPr>
              <a:xfrm rot="5400000" flipH="1">
                <a:off x="5367336" y="526972"/>
                <a:ext cx="504826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Triangle 46">
                <a:extLst>
                  <a:ext uri="{FF2B5EF4-FFF2-40B4-BE49-F238E27FC236}">
                    <a16:creationId xmlns:a16="http://schemas.microsoft.com/office/drawing/2014/main" id="{DB273E26-E8A1-C64D-B34D-20D5B6E90C5D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3C8E2B6-603B-5C46-B919-9127D476E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49" name="Title 1">
            <a:extLst>
              <a:ext uri="{FF2B5EF4-FFF2-40B4-BE49-F238E27FC236}">
                <a16:creationId xmlns:a16="http://schemas.microsoft.com/office/drawing/2014/main" id="{59F8B6BB-7CA7-FE43-A17A-C1B3DAC207D1}"/>
              </a:ext>
            </a:extLst>
          </p:cNvPr>
          <p:cNvSpPr txBox="1">
            <a:spLocks/>
          </p:cNvSpPr>
          <p:nvPr/>
        </p:nvSpPr>
        <p:spPr>
          <a:xfrm>
            <a:off x="626209" y="81864"/>
            <a:ext cx="11565791" cy="894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D00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 area 3 - High rep. rate  gas target interaction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3B9A8A5-9FAB-705D-5E4D-E1B0FA12117A}"/>
              </a:ext>
            </a:extLst>
          </p:cNvPr>
          <p:cNvSpPr txBox="1">
            <a:spLocks/>
          </p:cNvSpPr>
          <p:nvPr/>
        </p:nvSpPr>
        <p:spPr>
          <a:xfrm>
            <a:off x="2374" y="6378464"/>
            <a:ext cx="1845280" cy="30694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b="1" i="0" kern="1200" baseline="0">
                <a:solidFill>
                  <a:srgbClr val="F9E826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050" dirty="0">
              <a:solidFill>
                <a:srgbClr val="F7C722"/>
              </a:solidFill>
              <a:latin typeface="Calibri Light" panose="020F0302020204030204"/>
            </a:endParaRPr>
          </a:p>
          <a:p>
            <a:pPr algn="ctr"/>
            <a:endParaRPr lang="en-US" sz="1050" dirty="0">
              <a:solidFill>
                <a:srgbClr val="F7C722"/>
              </a:solidFill>
              <a:latin typeface="Calibri Light" panose="020F0302020204030204"/>
            </a:endParaRP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0438FFB7-B96F-E329-125F-408D22E89470}"/>
              </a:ext>
            </a:extLst>
          </p:cNvPr>
          <p:cNvSpPr txBox="1">
            <a:spLocks/>
          </p:cNvSpPr>
          <p:nvPr/>
        </p:nvSpPr>
        <p:spPr>
          <a:xfrm>
            <a:off x="4735422" y="655179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4" name="Shape 341">
            <a:extLst>
              <a:ext uri="{FF2B5EF4-FFF2-40B4-BE49-F238E27FC236}">
                <a16:creationId xmlns:a16="http://schemas.microsoft.com/office/drawing/2014/main" id="{2A6B397D-ADE3-0C10-0777-A80C8D61C7EB}"/>
              </a:ext>
            </a:extLst>
          </p:cNvPr>
          <p:cNvSpPr txBox="1">
            <a:spLocks/>
          </p:cNvSpPr>
          <p:nvPr/>
        </p:nvSpPr>
        <p:spPr>
          <a:xfrm>
            <a:off x="134177" y="1333031"/>
            <a:ext cx="3235711" cy="3659647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78358">
              <a:lnSpc>
                <a:spcPct val="100000"/>
              </a:lnSpc>
              <a:buNone/>
              <a:defRPr sz="3564"/>
            </a:pPr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0.2 PW @ 1 Hz operation</a:t>
            </a:r>
          </a:p>
          <a:p>
            <a:pPr marL="0" indent="0" defTabSz="578358">
              <a:lnSpc>
                <a:spcPct val="100000"/>
              </a:lnSpc>
              <a:buNone/>
              <a:defRPr sz="3564"/>
            </a:pPr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ft thick concrete shielding</a:t>
            </a:r>
          </a:p>
          <a:p>
            <a:pPr marL="0" indent="0" defTabSz="578358">
              <a:lnSpc>
                <a:spcPct val="100000"/>
              </a:lnSpc>
              <a:buNone/>
              <a:defRPr sz="3564"/>
            </a:pPr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f/40 and f/20 configurations</a:t>
            </a:r>
          </a:p>
          <a:p>
            <a:pPr marL="0" indent="0" defTabSz="578358">
              <a:lnSpc>
                <a:spcPct val="100000"/>
              </a:lnSpc>
              <a:buNone/>
              <a:defRPr sz="3564"/>
            </a:pPr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 in target chamber </a:t>
            </a:r>
          </a:p>
          <a:p>
            <a:pPr marL="0" indent="0" defTabSz="578358">
              <a:lnSpc>
                <a:spcPct val="100000"/>
              </a:lnSpc>
              <a:buNone/>
              <a:defRPr sz="3564"/>
            </a:pPr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accommodate 1-week duration user experiments using particle/x-ray source for secondary experiments</a:t>
            </a:r>
          </a:p>
          <a:p>
            <a:pPr marL="0" indent="0" defTabSz="578358">
              <a:lnSpc>
                <a:spcPct val="100000"/>
              </a:lnSpc>
              <a:buNone/>
              <a:defRPr sz="3564"/>
            </a:pPr>
            <a:r>
              <a:rPr lang="en-US" altLang="zh-CN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  <a:r>
              <a:rPr lang="zh-CN" altLang="en-US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80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control.</a:t>
            </a:r>
            <a:endParaRPr lang="en-US" sz="1800" dirty="0">
              <a:solidFill>
                <a:srgbClr val="FFCC0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DC552F5-172A-0B65-6083-5B29085E0570}"/>
              </a:ext>
            </a:extLst>
          </p:cNvPr>
          <p:cNvGrpSpPr/>
          <p:nvPr/>
        </p:nvGrpSpPr>
        <p:grpSpPr>
          <a:xfrm>
            <a:off x="3682269" y="1123530"/>
            <a:ext cx="3368771" cy="2950629"/>
            <a:chOff x="3611149" y="1146994"/>
            <a:chExt cx="3685134" cy="292319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53CC390-6FFE-0952-E3FB-BF33BECDA33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11149" y="1146994"/>
              <a:ext cx="3685134" cy="2923198"/>
            </a:xfrm>
            <a:prstGeom prst="rect">
              <a:avLst/>
            </a:prstGeom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5BEEF810-F2FC-9E4C-BBE2-1559FAE28A91}"/>
                </a:ext>
              </a:extLst>
            </p:cNvPr>
            <p:cNvSpPr/>
            <p:nvPr/>
          </p:nvSpPr>
          <p:spPr>
            <a:xfrm>
              <a:off x="6257656" y="2346960"/>
              <a:ext cx="1038627" cy="8026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5795EAC4-318C-7E5D-04E1-697CA98B86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1440" y="1071476"/>
            <a:ext cx="6127241" cy="365964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0EBCA82-E540-04F2-21F7-B60EC93BF3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4479" y="4499022"/>
            <a:ext cx="2216961" cy="1763197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530B62D6-BE75-D348-41E4-C167DDB5BECB}"/>
              </a:ext>
            </a:extLst>
          </p:cNvPr>
          <p:cNvSpPr txBox="1"/>
          <p:nvPr/>
        </p:nvSpPr>
        <p:spPr>
          <a:xfrm>
            <a:off x="4084320" y="4126213"/>
            <a:ext cx="2259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+ probing applications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096712-5F12-47A9-11D1-83BE69806C93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295" y="325156"/>
            <a:ext cx="1808924" cy="388442"/>
          </a:xfrm>
          <a:prstGeom prst="rect">
            <a:avLst/>
          </a:prstGeom>
        </p:spPr>
      </p:pic>
      <p:sp>
        <p:nvSpPr>
          <p:cNvPr id="6" name="灯片编号占位符 2">
            <a:extLst>
              <a:ext uri="{FF2B5EF4-FFF2-40B4-BE49-F238E27FC236}">
                <a16:creationId xmlns:a16="http://schemas.microsoft.com/office/drawing/2014/main" id="{65531FB3-DCB7-1B79-6ACA-D44C45E017CA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6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36FC4EB-D61E-275B-858C-184DEDDDA240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E1952C3-9C9F-0C58-EBBA-23B41F661275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E1A7B9B-3DDF-EF5A-DA21-C32502C15ED8}"/>
              </a:ext>
            </a:extLst>
          </p:cNvPr>
          <p:cNvSpPr txBox="1"/>
          <p:nvPr/>
        </p:nvSpPr>
        <p:spPr>
          <a:xfrm>
            <a:off x="6753751" y="5014284"/>
            <a:ext cx="3797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A.E. Hussein, et al</a:t>
            </a:r>
            <a:r>
              <a:rPr lang="en-US" sz="1400" i="1" dirty="0"/>
              <a:t>., Laser-</a:t>
            </a:r>
            <a:r>
              <a:rPr lang="en-US" sz="1400" i="1" dirty="0" err="1"/>
              <a:t>wakefield</a:t>
            </a:r>
            <a:r>
              <a:rPr lang="en-US" sz="1400" i="1" dirty="0"/>
              <a:t> accelerators</a:t>
            </a:r>
          </a:p>
          <a:p>
            <a:r>
              <a:rPr lang="en-US" sz="1400" i="1" dirty="0"/>
              <a:t> for high-resolution X-ray imaging of complex </a:t>
            </a:r>
          </a:p>
          <a:p>
            <a:r>
              <a:rPr lang="en-US" sz="1400" i="1" dirty="0"/>
              <a:t>microstructures, Scientific Reports, 9, 3249 (2019)</a:t>
            </a:r>
          </a:p>
          <a:p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B8D6EE2-4647-5017-7247-E1A5F8306FE6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699142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5CFD5-650E-E306-4B3B-94239D2EC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B8D408F2-53BE-CF67-5E3C-E1B50A32FB94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1197C632-26A0-74F0-3856-49B47D7A52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0D3FF30-6A4F-9C3E-D9AC-84C13B59A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3F93BC2-3607-D7F0-C512-5F6DF0F0B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49A51C8-1C22-B5CB-F3F2-35A6C73FCE53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009C9DC7-EF55-1A6D-C021-996949C7A03E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94EAB916-1C3D-A544-04A8-331D5DBADABD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F2E22C-BA1F-9EE4-ACCD-73035792F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BA79605E-E1CD-4CF7-CAA4-14A1311D31B1}"/>
              </a:ext>
            </a:extLst>
          </p:cNvPr>
          <p:cNvSpPr txBox="1">
            <a:spLocks/>
          </p:cNvSpPr>
          <p:nvPr/>
        </p:nvSpPr>
        <p:spPr>
          <a:xfrm>
            <a:off x="2159057" y="-68342"/>
            <a:ext cx="7893269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OAM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</a:t>
            </a: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TA3: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 Setup</a:t>
            </a:r>
          </a:p>
        </p:txBody>
      </p:sp>
      <p:pic>
        <p:nvPicPr>
          <p:cNvPr id="17" name="Picture 16" descr="A machine with many parts&#10;&#10;Description automatically generated">
            <a:extLst>
              <a:ext uri="{FF2B5EF4-FFF2-40B4-BE49-F238E27FC236}">
                <a16:creationId xmlns:a16="http://schemas.microsoft.com/office/drawing/2014/main" id="{3E14AA7E-E918-375D-E55B-A24C6722D43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6826" b="8599"/>
          <a:stretch/>
        </p:blipFill>
        <p:spPr>
          <a:xfrm rot="10800000">
            <a:off x="5879359" y="1885118"/>
            <a:ext cx="6305653" cy="3526824"/>
          </a:xfrm>
          <a:prstGeom prst="rect">
            <a:avLst/>
          </a:prstGeom>
        </p:spPr>
      </p:pic>
      <p:pic>
        <p:nvPicPr>
          <p:cNvPr id="20" name="Picture 19" descr="A machine with many wires and wires&#10;&#10;Description automatically generated with medium confidence">
            <a:extLst>
              <a:ext uri="{FF2B5EF4-FFF2-40B4-BE49-F238E27FC236}">
                <a16:creationId xmlns:a16="http://schemas.microsoft.com/office/drawing/2014/main" id="{1326D2C3-C6DC-6725-3543-44CB4686564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0832" b="9119"/>
          <a:stretch/>
        </p:blipFill>
        <p:spPr>
          <a:xfrm>
            <a:off x="5546" y="1885119"/>
            <a:ext cx="5874460" cy="352682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A8ED58AB-FD6F-6B55-AB1B-2B4201E62214}"/>
              </a:ext>
            </a:extLst>
          </p:cNvPr>
          <p:cNvSpPr/>
          <p:nvPr/>
        </p:nvSpPr>
        <p:spPr>
          <a:xfrm>
            <a:off x="7759874" y="2273475"/>
            <a:ext cx="162838" cy="2336104"/>
          </a:xfrm>
          <a:prstGeom prst="rect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4744469-67F0-7A91-E780-30F830061141}"/>
              </a:ext>
            </a:extLst>
          </p:cNvPr>
          <p:cNvSpPr/>
          <p:nvPr/>
        </p:nvSpPr>
        <p:spPr>
          <a:xfrm rot="4614840">
            <a:off x="8467626" y="3654974"/>
            <a:ext cx="162838" cy="1507085"/>
          </a:xfrm>
          <a:prstGeom prst="rect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B4729EF-00A0-7EC8-4F1C-3F278C22E18F}"/>
              </a:ext>
            </a:extLst>
          </p:cNvPr>
          <p:cNvSpPr/>
          <p:nvPr/>
        </p:nvSpPr>
        <p:spPr>
          <a:xfrm rot="5400000">
            <a:off x="7808452" y="2845124"/>
            <a:ext cx="162838" cy="2785832"/>
          </a:xfrm>
          <a:prstGeom prst="rect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B41D5A7-DD78-716C-2850-A93782447AB3}"/>
              </a:ext>
            </a:extLst>
          </p:cNvPr>
          <p:cNvSpPr/>
          <p:nvPr/>
        </p:nvSpPr>
        <p:spPr>
          <a:xfrm rot="5009659">
            <a:off x="7737835" y="2770155"/>
            <a:ext cx="162838" cy="2635431"/>
          </a:xfrm>
          <a:prstGeom prst="rect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F336FA2-EC57-25FF-62C6-BEBF0D972E8D}"/>
              </a:ext>
            </a:extLst>
          </p:cNvPr>
          <p:cNvSpPr/>
          <p:nvPr/>
        </p:nvSpPr>
        <p:spPr>
          <a:xfrm rot="6060765">
            <a:off x="7745505" y="2330686"/>
            <a:ext cx="128371" cy="2686308"/>
          </a:xfrm>
          <a:prstGeom prst="rect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780A68F-16CC-02A5-DE6E-A2E7E60E9962}"/>
              </a:ext>
            </a:extLst>
          </p:cNvPr>
          <p:cNvSpPr/>
          <p:nvPr/>
        </p:nvSpPr>
        <p:spPr>
          <a:xfrm rot="5619922">
            <a:off x="8584102" y="1378769"/>
            <a:ext cx="162838" cy="4331633"/>
          </a:xfrm>
          <a:prstGeom prst="rect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riangle 27">
            <a:extLst>
              <a:ext uri="{FF2B5EF4-FFF2-40B4-BE49-F238E27FC236}">
                <a16:creationId xmlns:a16="http://schemas.microsoft.com/office/drawing/2014/main" id="{6500AFE7-CBE3-8A35-C0BD-BD02B2A4C1E3}"/>
              </a:ext>
            </a:extLst>
          </p:cNvPr>
          <p:cNvSpPr/>
          <p:nvPr/>
        </p:nvSpPr>
        <p:spPr>
          <a:xfrm rot="16200000">
            <a:off x="7573918" y="549905"/>
            <a:ext cx="260646" cy="6226903"/>
          </a:xfrm>
          <a:prstGeom prst="triangle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riangle 28">
            <a:extLst>
              <a:ext uri="{FF2B5EF4-FFF2-40B4-BE49-F238E27FC236}">
                <a16:creationId xmlns:a16="http://schemas.microsoft.com/office/drawing/2014/main" id="{5EEF15CD-5A95-7F39-CC42-99A72810AE4D}"/>
              </a:ext>
            </a:extLst>
          </p:cNvPr>
          <p:cNvSpPr/>
          <p:nvPr/>
        </p:nvSpPr>
        <p:spPr>
          <a:xfrm rot="5400000">
            <a:off x="2571165" y="1577580"/>
            <a:ext cx="256354" cy="4175850"/>
          </a:xfrm>
          <a:prstGeom prst="triangle">
            <a:avLst/>
          </a:prstGeom>
          <a:solidFill>
            <a:schemeClr val="accent5">
              <a:lumMod val="60000"/>
              <a:lumOff val="4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7A24A3B-FEC5-9293-AF5D-88711D3BD0A7}"/>
              </a:ext>
            </a:extLst>
          </p:cNvPr>
          <p:cNvSpPr txBox="1"/>
          <p:nvPr/>
        </p:nvSpPr>
        <p:spPr>
          <a:xfrm>
            <a:off x="11046383" y="2690336"/>
            <a:ext cx="950201" cy="738664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On-axis </a:t>
            </a:r>
          </a:p>
          <a:p>
            <a:pPr algn="ctr"/>
            <a:r>
              <a:rPr lang="en-US" sz="1400" dirty="0"/>
              <a:t>parabolic mirror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0BC56DB-C2F6-466A-E8C2-78CDF12E4AF2}"/>
              </a:ext>
            </a:extLst>
          </p:cNvPr>
          <p:cNvSpPr txBox="1"/>
          <p:nvPr/>
        </p:nvSpPr>
        <p:spPr>
          <a:xfrm>
            <a:off x="9301454" y="4815696"/>
            <a:ext cx="138876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Deformable mirror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74FCEAB-ABC0-F950-9D00-3BA2EBF2A51F}"/>
              </a:ext>
            </a:extLst>
          </p:cNvPr>
          <p:cNvSpPr txBox="1"/>
          <p:nvPr/>
        </p:nvSpPr>
        <p:spPr>
          <a:xfrm>
            <a:off x="5617612" y="4688371"/>
            <a:ext cx="138876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Spiral phase mirror (SPM)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BBFB428-F4E4-DF72-27C4-25A2D9FE6C2A}"/>
              </a:ext>
            </a:extLst>
          </p:cNvPr>
          <p:cNvSpPr txBox="1"/>
          <p:nvPr/>
        </p:nvSpPr>
        <p:spPr>
          <a:xfrm>
            <a:off x="1682805" y="4087870"/>
            <a:ext cx="1072883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Magnet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8D3441F-C390-0F01-E86C-1825397A13F1}"/>
              </a:ext>
            </a:extLst>
          </p:cNvPr>
          <p:cNvSpPr txBox="1"/>
          <p:nvPr/>
        </p:nvSpPr>
        <p:spPr>
          <a:xfrm>
            <a:off x="474434" y="2259423"/>
            <a:ext cx="127608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Electron spectrometer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2A02267-8944-FEC7-232C-CA55835C39B4}"/>
              </a:ext>
            </a:extLst>
          </p:cNvPr>
          <p:cNvSpPr txBox="1"/>
          <p:nvPr/>
        </p:nvSpPr>
        <p:spPr>
          <a:xfrm>
            <a:off x="4765649" y="3739663"/>
            <a:ext cx="793346" cy="307777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Gas jet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2881A21-E96B-E755-007B-8412B8E40B35}"/>
              </a:ext>
            </a:extLst>
          </p:cNvPr>
          <p:cNvSpPr txBox="1"/>
          <p:nvPr/>
        </p:nvSpPr>
        <p:spPr>
          <a:xfrm>
            <a:off x="9767457" y="2210129"/>
            <a:ext cx="63691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Probe line</a:t>
            </a:r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DC697924-718C-81DF-71A5-D81DCA2435A1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灯片编号占位符 2">
            <a:extLst>
              <a:ext uri="{FF2B5EF4-FFF2-40B4-BE49-F238E27FC236}">
                <a16:creationId xmlns:a16="http://schemas.microsoft.com/office/drawing/2014/main" id="{640EF976-B63C-4A69-A8ED-749EB4CDFE12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7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A00470C8-44CA-CE7B-1364-4DCD7A690A8B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4630EA01-0ECF-C68C-785F-1827D171FB75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94419D2-0F27-09AC-9F10-D5AA397D8D57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3454203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5CFD5-650E-E306-4B3B-94239D2EC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B8D408F2-53BE-CF67-5E3C-E1B50A32FB94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1197C632-26A0-74F0-3856-49B47D7A52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0D3FF30-6A4F-9C3E-D9AC-84C13B59A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3F93BC2-3607-D7F0-C512-5F6DF0F0B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49A51C8-1C22-B5CB-F3F2-35A6C73FCE53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009C9DC7-EF55-1A6D-C021-996949C7A03E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94EAB916-1C3D-A544-04A8-331D5DBADABD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F2E22C-BA1F-9EE4-ACCD-73035792F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4974D30A-0F1D-5F22-6FE0-C9811A4AF3D4}"/>
              </a:ext>
            </a:extLst>
          </p:cNvPr>
          <p:cNvSpPr txBox="1">
            <a:spLocks/>
          </p:cNvSpPr>
          <p:nvPr/>
        </p:nvSpPr>
        <p:spPr>
          <a:xfrm>
            <a:off x="2159057" y="-68342"/>
            <a:ext cx="7893269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OAM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</a:t>
            </a: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TA3: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Wavefront measurement after the Spiral Phase Mirror (SPM)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2D94EDD-71F9-FDC1-B2C0-558CBA85D3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0439" y="1198077"/>
            <a:ext cx="3389148" cy="312451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AB749BB-B7E8-D3FA-4E24-612D9910E6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1966" y="4646960"/>
            <a:ext cx="911344" cy="26176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C19B92-FFB5-C295-9941-D86E47F376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63064" y="5085155"/>
            <a:ext cx="3389148" cy="10971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D69346-5692-EB5F-A855-CF839828C15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3608" t="29733" r="25670" b="12787"/>
          <a:stretch>
            <a:fillRect/>
          </a:stretch>
        </p:blipFill>
        <p:spPr>
          <a:xfrm>
            <a:off x="425657" y="1138443"/>
            <a:ext cx="6281404" cy="50795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88EC8E-8669-E6D1-8DF1-49A453E46D8C}"/>
              </a:ext>
            </a:extLst>
          </p:cNvPr>
          <p:cNvSpPr txBox="1"/>
          <p:nvPr/>
        </p:nvSpPr>
        <p:spPr>
          <a:xfrm>
            <a:off x="7960768" y="6050365"/>
            <a:ext cx="2883803" cy="307777"/>
          </a:xfrm>
          <a:prstGeom prst="rect">
            <a:avLst/>
          </a:prstGeom>
          <a:solidFill>
            <a:schemeClr val="bg1"/>
          </a:solidFill>
          <a:ln w="12700">
            <a:solidFill>
              <a:srgbClr val="FFCC08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dirty="0"/>
              <a:t>Longman &amp; Fedosejevs (2022) </a:t>
            </a:r>
            <a:r>
              <a:rPr lang="en-US" altLang="zh-CN" sz="1400" dirty="0"/>
              <a:t>POP</a:t>
            </a:r>
            <a:endParaRPr lang="en-US" sz="1400" dirty="0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7DB28E92-6BAB-2108-14E8-5CA67E21D507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灯片编号占位符 2">
            <a:extLst>
              <a:ext uri="{FF2B5EF4-FFF2-40B4-BE49-F238E27FC236}">
                <a16:creationId xmlns:a16="http://schemas.microsoft.com/office/drawing/2014/main" id="{BB14A94F-92B6-C5A9-FF23-F2FB2CB07573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8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F54E6C0-782F-166E-FDA7-55EB94B1CB9F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3920713-D04B-CDC6-AE82-B14F359F6E1D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18BE19F-56FC-BD68-560A-D35EFD7A9507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918487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5CFD5-650E-E306-4B3B-94239D2EC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B8D408F2-53BE-CF67-5E3C-E1B50A32FB94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1197C632-26A0-74F0-3856-49B47D7A52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0D3FF30-6A4F-9C3E-D9AC-84C13B59A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3F93BC2-3607-D7F0-C512-5F6DF0F0B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49A51C8-1C22-B5CB-F3F2-35A6C73FCE53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009C9DC7-EF55-1A6D-C021-996949C7A03E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94EAB916-1C3D-A544-04A8-331D5DBADABD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F2E22C-BA1F-9EE4-ACCD-73035792F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968D6385-01C2-9803-F491-AED88BD04705}"/>
              </a:ext>
            </a:extLst>
          </p:cNvPr>
          <p:cNvSpPr txBox="1">
            <a:spLocks/>
          </p:cNvSpPr>
          <p:nvPr/>
        </p:nvSpPr>
        <p:spPr>
          <a:xfrm>
            <a:off x="2159057" y="-68342"/>
            <a:ext cx="7893269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OAM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</a:t>
            </a: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TA3: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Focal spot measurements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883D7A5-2F49-35D8-803E-82AB6AA73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057" y="2355619"/>
            <a:ext cx="36449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2FDD576-018A-FE45-9DF6-E331631C62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0" r="10641"/>
          <a:stretch/>
        </p:blipFill>
        <p:spPr bwMode="auto">
          <a:xfrm>
            <a:off x="1129043" y="2342481"/>
            <a:ext cx="3405939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>
            <a:extLst>
              <a:ext uri="{FF2B5EF4-FFF2-40B4-BE49-F238E27FC236}">
                <a16:creationId xmlns:a16="http://schemas.microsoft.com/office/drawing/2014/main" id="{77C23AAF-7079-1851-6AA6-8C7C04B07F7F}"/>
              </a:ext>
            </a:extLst>
          </p:cNvPr>
          <p:cNvSpPr/>
          <p:nvPr/>
        </p:nvSpPr>
        <p:spPr>
          <a:xfrm>
            <a:off x="5034455" y="3707703"/>
            <a:ext cx="1839311" cy="1495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AE69FDC-9A7C-C690-4847-5F7A9E0A1D04}"/>
              </a:ext>
            </a:extLst>
          </p:cNvPr>
          <p:cNvSpPr txBox="1"/>
          <p:nvPr/>
        </p:nvSpPr>
        <p:spPr>
          <a:xfrm>
            <a:off x="1607895" y="1807252"/>
            <a:ext cx="2496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Gaussian beam (LG</a:t>
            </a:r>
            <a:r>
              <a:rPr lang="en-US" baseline="-25000" dirty="0">
                <a:latin typeface="Arial" panose="020B0604020202020204" pitchFamily="34" charset="0"/>
                <a:cs typeface="Arial" panose="020B0604020202020204" pitchFamily="34" charset="0"/>
              </a:rPr>
              <a:t>00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8A9E7DB-08A9-8930-9D99-DAAA3D4C91AD}"/>
              </a:ext>
            </a:extLst>
          </p:cNvPr>
          <p:cNvSpPr txBox="1"/>
          <p:nvPr/>
        </p:nvSpPr>
        <p:spPr>
          <a:xfrm>
            <a:off x="8288804" y="1848841"/>
            <a:ext cx="2047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OAM beam (LG</a:t>
            </a:r>
            <a:r>
              <a:rPr lang="en-US" baseline="-25000" dirty="0"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C7C47DD-C182-65CA-708B-843744B44810}"/>
              </a:ext>
            </a:extLst>
          </p:cNvPr>
          <p:cNvCxnSpPr>
            <a:cxnSpLocks/>
          </p:cNvCxnSpPr>
          <p:nvPr/>
        </p:nvCxnSpPr>
        <p:spPr>
          <a:xfrm>
            <a:off x="3804745" y="5423338"/>
            <a:ext cx="32582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C27C4331-7AB4-27FE-112D-4913DC65A91F}"/>
              </a:ext>
            </a:extLst>
          </p:cNvPr>
          <p:cNvSpPr txBox="1"/>
          <p:nvPr/>
        </p:nvSpPr>
        <p:spPr>
          <a:xfrm>
            <a:off x="3588331" y="5043496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40 </a:t>
            </a:r>
            <a:r>
              <a:rPr lang="el-GR" dirty="0">
                <a:solidFill>
                  <a:schemeClr val="bg1"/>
                </a:solidFill>
              </a:rPr>
              <a:t>μ</a:t>
            </a:r>
            <a:r>
              <a:rPr lang="en-US" dirty="0">
                <a:solidFill>
                  <a:schemeClr val="bg1"/>
                </a:solidFill>
              </a:rPr>
              <a:t>m </a:t>
            </a:r>
          </a:p>
        </p:txBody>
      </p:sp>
      <p:sp>
        <p:nvSpPr>
          <p:cNvPr id="9" name="Triangle 8">
            <a:extLst>
              <a:ext uri="{FF2B5EF4-FFF2-40B4-BE49-F238E27FC236}">
                <a16:creationId xmlns:a16="http://schemas.microsoft.com/office/drawing/2014/main" id="{AD708D16-EACB-0BC2-47B4-E7D1B37351AF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灯片编号占位符 2">
            <a:extLst>
              <a:ext uri="{FF2B5EF4-FFF2-40B4-BE49-F238E27FC236}">
                <a16:creationId xmlns:a16="http://schemas.microsoft.com/office/drawing/2014/main" id="{DE877810-C7B3-2674-8395-BB1707431700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9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4982237-8E61-BC05-E46A-1D8C46720846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A2DC23F-7F3A-EC51-3F19-862E58764537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97FBFCF-18F3-9483-7B54-A136715A5CE0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47692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6B57F-0CFA-5EED-DA26-579689CBE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BA9AC96-6672-EEE3-31E9-9EDAAB4485C4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9BE805E0-5577-7368-4264-9AE0142E5C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A3D1630-7A37-93A4-B986-CCD1F6AAF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BBA4739-67C4-CF1E-7728-2B73E07ECD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AD9D1A5-7BA5-5217-A62B-6C32A31F3381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2" name="Triangle 11">
                <a:extLst>
                  <a:ext uri="{FF2B5EF4-FFF2-40B4-BE49-F238E27FC236}">
                    <a16:creationId xmlns:a16="http://schemas.microsoft.com/office/drawing/2014/main" id="{BBC2E5CA-D46E-6440-A510-EF14C02B797E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Triangle 13">
                <a:extLst>
                  <a:ext uri="{FF2B5EF4-FFF2-40B4-BE49-F238E27FC236}">
                    <a16:creationId xmlns:a16="http://schemas.microsoft.com/office/drawing/2014/main" id="{845D0EFF-9300-239E-8389-ECBD6185B528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AC884B8-EE98-9FFA-8424-797069A5CD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0F1B0AB4-EC9F-A9FA-130E-ADD40A2A77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0426" y="1354698"/>
            <a:ext cx="7970042" cy="4407092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735224B9-F8C2-F326-1830-071C72CEC320}"/>
              </a:ext>
            </a:extLst>
          </p:cNvPr>
          <p:cNvSpPr txBox="1">
            <a:spLocks/>
          </p:cNvSpPr>
          <p:nvPr/>
        </p:nvSpPr>
        <p:spPr>
          <a:xfrm>
            <a:off x="2388226" y="-120750"/>
            <a:ext cx="8622674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OAM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</a:t>
            </a: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TA3: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Interferometry and Density Measurement</a:t>
            </a:r>
          </a:p>
        </p:txBody>
      </p:sp>
      <p:sp>
        <p:nvSpPr>
          <p:cNvPr id="5" name="Triangle 4">
            <a:extLst>
              <a:ext uri="{FF2B5EF4-FFF2-40B4-BE49-F238E27FC236}">
                <a16:creationId xmlns:a16="http://schemas.microsoft.com/office/drawing/2014/main" id="{FC7EA609-AB91-B9D8-4C2A-B0B8111E8C63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灯片编号占位符 2">
            <a:extLst>
              <a:ext uri="{FF2B5EF4-FFF2-40B4-BE49-F238E27FC236}">
                <a16:creationId xmlns:a16="http://schemas.microsoft.com/office/drawing/2014/main" id="{A1544147-C07E-1112-0DE5-C14E477F8964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10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7044A4C-BB27-1863-882F-E6C53687953C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62FBFBA-8970-44FE-4635-C7827A3110A5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5DE4FA60-4CEF-C4B7-D6BD-D39846BAA6B8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4253644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5CFD5-650E-E306-4B3B-94239D2EC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B8D408F2-53BE-CF67-5E3C-E1B50A32FB94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1197C632-26A0-74F0-3856-49B47D7A52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0D3FF30-6A4F-9C3E-D9AC-84C13B59A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3F93BC2-3607-D7F0-C512-5F6DF0F0B6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49A51C8-1C22-B5CB-F3F2-35A6C73FCE53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009C9DC7-EF55-1A6D-C021-996949C7A03E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8FD463CA-8AEA-B112-ACA2-C29AEAC1DE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94EAB916-1C3D-A544-04A8-331D5DBADABD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045E30AA-000A-D75D-458E-0AB92271E0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F2E22C-BA1F-9EE4-ACCD-73035792F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id="{284672D2-1A50-8D40-55BA-1342944C24C1}"/>
              </a:ext>
            </a:extLst>
          </p:cNvPr>
          <p:cNvSpPr txBox="1">
            <a:spLocks/>
          </p:cNvSpPr>
          <p:nvPr/>
        </p:nvSpPr>
        <p:spPr>
          <a:xfrm>
            <a:off x="2388226" y="-120750"/>
            <a:ext cx="8622674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OAM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</a:t>
            </a: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TA3: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Electron spectrum with Gaussian and OAM beam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05E932-3DFD-D77F-AD32-9449993E7072}"/>
              </a:ext>
            </a:extLst>
          </p:cNvPr>
          <p:cNvSpPr txBox="1"/>
          <p:nvPr/>
        </p:nvSpPr>
        <p:spPr>
          <a:xfrm>
            <a:off x="2388226" y="1529706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Gaussian Beam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937A6F-E7AB-47C4-5A87-712FEC42BE38}"/>
              </a:ext>
            </a:extLst>
          </p:cNvPr>
          <p:cNvSpPr txBox="1"/>
          <p:nvPr/>
        </p:nvSpPr>
        <p:spPr>
          <a:xfrm>
            <a:off x="7638974" y="1505730"/>
            <a:ext cx="2890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OAM Beam (LG01 mode)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980724-24CD-A7BB-C2FC-0F62D92195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58684" y="1558659"/>
            <a:ext cx="6014353" cy="42062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74A851-4C42-C49D-A731-B5E69D8C4A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33" y="1543419"/>
            <a:ext cx="6014353" cy="4206240"/>
          </a:xfrm>
          <a:prstGeom prst="rect">
            <a:avLst/>
          </a:prstGeom>
        </p:spPr>
      </p:pic>
      <p:sp>
        <p:nvSpPr>
          <p:cNvPr id="3" name="Triangle 2">
            <a:extLst>
              <a:ext uri="{FF2B5EF4-FFF2-40B4-BE49-F238E27FC236}">
                <a16:creationId xmlns:a16="http://schemas.microsoft.com/office/drawing/2014/main" id="{F8F4EC29-4417-A3CC-2BDD-27252411942F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灯片编号占位符 2">
            <a:extLst>
              <a:ext uri="{FF2B5EF4-FFF2-40B4-BE49-F238E27FC236}">
                <a16:creationId xmlns:a16="http://schemas.microsoft.com/office/drawing/2014/main" id="{0D3B1BA4-D45C-50D0-8FAF-2708BAE17DB8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11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4D6EA4-7952-9FAF-5AB3-868A302E6655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235352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850D2-DE2F-2143-8539-EE064CB04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F6457E42-548D-1324-EF02-A76A681B6EB5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0C89CE9C-8748-71EE-ADC7-7A47E565DA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3D73AD1-3FC4-E07F-19AD-24D0C8DC0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8B5B0DB-1F7E-49A5-B60B-6938130B33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6E93703-3CF3-B896-57CD-FF3047AAE659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DA34B9F5-C31F-8E4A-07AA-FEC3B090564B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B2928FB4-E117-AE82-3199-C086F3FD92DB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28CB52B-BF1F-22B5-0BC8-85F8E41310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id="{36BCF1BF-C969-EE9A-BD32-CA1345110E3D}"/>
              </a:ext>
            </a:extLst>
          </p:cNvPr>
          <p:cNvSpPr txBox="1">
            <a:spLocks/>
          </p:cNvSpPr>
          <p:nvPr/>
        </p:nvSpPr>
        <p:spPr>
          <a:xfrm>
            <a:off x="2388226" y="-151632"/>
            <a:ext cx="8622674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OAM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</a:t>
            </a: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TA3: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Electron beam profile with OAM beam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477C82-BD59-50BA-0E85-E0B8BA288C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88" y="2018954"/>
            <a:ext cx="12038918" cy="33469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6593B4-582B-DEA1-79A1-82A912A9CAA8}"/>
              </a:ext>
            </a:extLst>
          </p:cNvPr>
          <p:cNvSpPr txBox="1"/>
          <p:nvPr/>
        </p:nvSpPr>
        <p:spPr>
          <a:xfrm>
            <a:off x="1582852" y="2322593"/>
            <a:ext cx="474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5428E3-0CEB-C363-EEBD-105B5357476F}"/>
              </a:ext>
            </a:extLst>
          </p:cNvPr>
          <p:cNvSpPr txBox="1"/>
          <p:nvPr/>
        </p:nvSpPr>
        <p:spPr>
          <a:xfrm>
            <a:off x="3743488" y="2322594"/>
            <a:ext cx="59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(ii)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1EDCB1-7A8F-3D00-D3B0-08A66D758136}"/>
              </a:ext>
            </a:extLst>
          </p:cNvPr>
          <p:cNvSpPr txBox="1"/>
          <p:nvPr/>
        </p:nvSpPr>
        <p:spPr>
          <a:xfrm>
            <a:off x="6002186" y="2322594"/>
            <a:ext cx="748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(iii)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0D6356-75E9-1A98-81BA-95493BB78B81}"/>
              </a:ext>
            </a:extLst>
          </p:cNvPr>
          <p:cNvSpPr txBox="1"/>
          <p:nvPr/>
        </p:nvSpPr>
        <p:spPr>
          <a:xfrm>
            <a:off x="8226588" y="2322593"/>
            <a:ext cx="676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(iv)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F9B57-4478-A20D-D7D2-F6CD3F5652E2}"/>
              </a:ext>
            </a:extLst>
          </p:cNvPr>
          <p:cNvSpPr txBox="1"/>
          <p:nvPr/>
        </p:nvSpPr>
        <p:spPr>
          <a:xfrm>
            <a:off x="1369807" y="1695843"/>
            <a:ext cx="2890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OAM Beam (LG</a:t>
            </a:r>
            <a:r>
              <a:rPr lang="en-US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mode)</a:t>
            </a:r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781DA208-4784-2937-AFE7-CDA1404F6C1F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灯片编号占位符 2">
            <a:extLst>
              <a:ext uri="{FF2B5EF4-FFF2-40B4-BE49-F238E27FC236}">
                <a16:creationId xmlns:a16="http://schemas.microsoft.com/office/drawing/2014/main" id="{1599B3C0-49DC-C381-B648-2BEA59E8B896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12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3D3E8B1-268B-4927-85C9-4DE36B050709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6631DB8-4F64-BCD7-6A17-36594F0288F8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E87B223F-5820-B48A-AEBD-71B221352C17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279559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62E55-002D-2A06-A16D-73D34BEF8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0E53574A-77AA-7731-9AD1-99973D1CDCB4}"/>
              </a:ext>
            </a:extLst>
          </p:cNvPr>
          <p:cNvGrpSpPr/>
          <p:nvPr/>
        </p:nvGrpSpPr>
        <p:grpSpPr>
          <a:xfrm>
            <a:off x="-554" y="0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42C878B8-D4F5-1B48-D653-BD61C20376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6CFD0C5-7282-443C-6238-2C91A111B7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553A483-D628-7354-D289-345072574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6E2E9A7-D288-F931-96DB-88528B12EF25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1769E60C-CD31-3B4D-60D5-60AA6DD7C4B8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E8650DB1-589A-DAD2-E271-E93C1885CD92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id="{E8A9CAA4-0E38-07D4-8BDD-AE24B67381AF}"/>
              </a:ext>
            </a:extLst>
          </p:cNvPr>
          <p:cNvSpPr txBox="1">
            <a:spLocks/>
          </p:cNvSpPr>
          <p:nvPr/>
        </p:nvSpPr>
        <p:spPr>
          <a:xfrm>
            <a:off x="2388226" y="-120750"/>
            <a:ext cx="8622674" cy="13316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OAM </a:t>
            </a:r>
            <a:r>
              <a:rPr lang="en-US" sz="2800" dirty="0">
                <a:solidFill>
                  <a:srgbClr val="FFCC08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in</a:t>
            </a:r>
            <a:r>
              <a:rPr lang="en-US" sz="2800" cap="small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TA3:X-ray emission</a:t>
            </a:r>
            <a:endParaRPr lang="en-US" sz="2800" dirty="0">
              <a:solidFill>
                <a:srgbClr val="FFCC08"/>
              </a:solidFill>
              <a:latin typeface="Arial" panose="020B0604020202020204" pitchFamily="34" charset="0"/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AC1DFB3-E1C5-1B5C-4EF1-E0FE7E26A87B}"/>
              </a:ext>
            </a:extLst>
          </p:cNvPr>
          <p:cNvSpPr txBox="1"/>
          <p:nvPr/>
        </p:nvSpPr>
        <p:spPr>
          <a:xfrm>
            <a:off x="1995522" y="1204239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Gaussian Beam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3236F7A-8341-0609-D96F-E1414BE6172A}"/>
              </a:ext>
            </a:extLst>
          </p:cNvPr>
          <p:cNvSpPr txBox="1"/>
          <p:nvPr/>
        </p:nvSpPr>
        <p:spPr>
          <a:xfrm>
            <a:off x="7511765" y="1174055"/>
            <a:ext cx="2890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OAM Beam (LG01 mode)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06C752F-7864-CDEF-9B03-FA1F28E6FC6E}"/>
              </a:ext>
            </a:extLst>
          </p:cNvPr>
          <p:cNvGrpSpPr/>
          <p:nvPr/>
        </p:nvGrpSpPr>
        <p:grpSpPr>
          <a:xfrm>
            <a:off x="-41123" y="1595601"/>
            <a:ext cx="6136569" cy="4407408"/>
            <a:chOff x="-41123" y="1595601"/>
            <a:chExt cx="6136569" cy="4407408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25CA796-A49B-5768-D1BD-EEBE5490EC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41123" y="1595601"/>
              <a:ext cx="6136569" cy="4407408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7BC5AC1-05D9-EFEB-3A65-23E8B73F8E73}"/>
                </a:ext>
              </a:extLst>
            </p:cNvPr>
            <p:cNvSpPr txBox="1"/>
            <p:nvPr/>
          </p:nvSpPr>
          <p:spPr>
            <a:xfrm>
              <a:off x="463976" y="1609001"/>
              <a:ext cx="4748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US" sz="24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692CFEA-4393-4B42-4C3D-77F56DF72CA6}"/>
                </a:ext>
              </a:extLst>
            </p:cNvPr>
            <p:cNvSpPr txBox="1"/>
            <p:nvPr/>
          </p:nvSpPr>
          <p:spPr>
            <a:xfrm>
              <a:off x="3465880" y="1615600"/>
              <a:ext cx="5982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(ii)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90822B7-4466-F402-743E-CB89567AAB0F}"/>
                </a:ext>
              </a:extLst>
            </p:cNvPr>
            <p:cNvSpPr txBox="1"/>
            <p:nvPr/>
          </p:nvSpPr>
          <p:spPr>
            <a:xfrm>
              <a:off x="463976" y="3767498"/>
              <a:ext cx="7481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(iii)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D4BB21A-CDC4-BE92-97EA-5D2D7BE74A24}"/>
                </a:ext>
              </a:extLst>
            </p:cNvPr>
            <p:cNvSpPr txBox="1"/>
            <p:nvPr/>
          </p:nvSpPr>
          <p:spPr>
            <a:xfrm>
              <a:off x="3422056" y="3769028"/>
              <a:ext cx="676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(iv)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B372256-592B-6530-9F24-081E1AAE1F89}"/>
              </a:ext>
            </a:extLst>
          </p:cNvPr>
          <p:cNvGrpSpPr/>
          <p:nvPr/>
        </p:nvGrpSpPr>
        <p:grpSpPr>
          <a:xfrm>
            <a:off x="6095446" y="1563794"/>
            <a:ext cx="6073304" cy="4407408"/>
            <a:chOff x="6118142" y="1609001"/>
            <a:chExt cx="6073304" cy="4407408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495BEB4-3228-8512-23B9-812373D2D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18142" y="1609001"/>
              <a:ext cx="6073304" cy="4407408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B6D4FC1-3282-DA0F-368C-E5469BAAC605}"/>
                </a:ext>
              </a:extLst>
            </p:cNvPr>
            <p:cNvSpPr txBox="1"/>
            <p:nvPr/>
          </p:nvSpPr>
          <p:spPr>
            <a:xfrm>
              <a:off x="6699563" y="1674489"/>
              <a:ext cx="4748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US" sz="24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8B60B4F-8A40-7AEE-D568-8728EA2801D4}"/>
                </a:ext>
              </a:extLst>
            </p:cNvPr>
            <p:cNvSpPr txBox="1"/>
            <p:nvPr/>
          </p:nvSpPr>
          <p:spPr>
            <a:xfrm>
              <a:off x="9573105" y="1708721"/>
              <a:ext cx="5982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(ii)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E275D28-21AF-8EB9-2BC6-FB4A938039A1}"/>
                </a:ext>
              </a:extLst>
            </p:cNvPr>
            <p:cNvSpPr txBox="1"/>
            <p:nvPr/>
          </p:nvSpPr>
          <p:spPr>
            <a:xfrm>
              <a:off x="6639916" y="3792526"/>
              <a:ext cx="7481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(iii)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E9260BA-837B-44F8-BA86-DE2B8BC1C7B0}"/>
                </a:ext>
              </a:extLst>
            </p:cNvPr>
            <p:cNvSpPr txBox="1"/>
            <p:nvPr/>
          </p:nvSpPr>
          <p:spPr>
            <a:xfrm>
              <a:off x="9534185" y="3767499"/>
              <a:ext cx="676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(iv)</a:t>
              </a:r>
            </a:p>
          </p:txBody>
        </p:sp>
      </p:grpSp>
      <p:sp>
        <p:nvSpPr>
          <p:cNvPr id="26" name="Triangle 25">
            <a:extLst>
              <a:ext uri="{FF2B5EF4-FFF2-40B4-BE49-F238E27FC236}">
                <a16:creationId xmlns:a16="http://schemas.microsoft.com/office/drawing/2014/main" id="{05FE8067-F326-CB20-3030-1DD753D4B0B7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灯片编号占位符 2">
            <a:extLst>
              <a:ext uri="{FF2B5EF4-FFF2-40B4-BE49-F238E27FC236}">
                <a16:creationId xmlns:a16="http://schemas.microsoft.com/office/drawing/2014/main" id="{88344682-8675-CE79-F585-81F5DAC6FAEF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13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3B1A5AEC-A61C-A2F1-505C-7E2F4A60E4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59768" y="5842471"/>
            <a:ext cx="439561" cy="578470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257942E-63B7-37ED-84B6-F7A902018B6B}"/>
              </a:ext>
            </a:extLst>
          </p:cNvPr>
          <p:cNvCxnSpPr>
            <a:cxnSpLocks/>
          </p:cNvCxnSpPr>
          <p:nvPr/>
        </p:nvCxnSpPr>
        <p:spPr>
          <a:xfrm>
            <a:off x="9469150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0F93213-5381-FF4D-E700-72C23C2DA31C}"/>
              </a:ext>
            </a:extLst>
          </p:cNvPr>
          <p:cNvCxnSpPr>
            <a:cxnSpLocks/>
          </p:cNvCxnSpPr>
          <p:nvPr/>
        </p:nvCxnSpPr>
        <p:spPr>
          <a:xfrm>
            <a:off x="11010899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7704E64-CA9B-5E9E-67BD-EFBD1C725964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25791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697B1-C23A-77CD-E1DB-A0A5DD748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0103C10-256C-4FFA-53C0-7DF29A45069E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FB59180D-973C-2257-9CBA-111C203B9B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60E9A45-A11A-9514-8469-8B1ED5547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AD2BBE9-1750-7E6E-4015-EB9D75D70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8FC6D9D-5830-3F14-7F48-F10A46351F4D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B0142528-4E7D-A6BD-6EDF-A72982951021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1D6327D2-89CB-C6D1-C559-05DD2650A5F4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5027FD0-5C7B-CAE3-96DC-9D3C8981AF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1AA8D4BA-5FA7-A792-5D3B-29BC0BB614CA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Simulation Parameters (FBPIC)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D53DB665-7FB5-E9D4-C801-EEBD1304BFF4}"/>
                  </a:ext>
                </a:extLst>
              </p:cNvPr>
              <p:cNvSpPr txBox="1"/>
              <p:nvPr/>
            </p:nvSpPr>
            <p:spPr bwMode="auto">
              <a:xfrm>
                <a:off x="232344" y="1501237"/>
                <a:ext cx="11726205" cy="413285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square" tIns="36000" rtlCol="0" anchor="ctr" anchorCtr="1">
                <a:spAutoFit/>
              </a:bodyPr>
              <a:lstStyle/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Beam diameter: 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FWHM</m:t>
                        </m:r>
                      </m:sub>
                    </m:sSub>
                    <m:r>
                      <a:rPr lang="en-US" altLang="zh-CN" sz="2800" i="1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=</m:t>
                    </m:r>
                    <m:r>
                      <a:rPr lang="en-US" altLang="zh-CN" sz="2800" b="0" i="1" dirty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24</m:t>
                    </m:r>
                    <m:r>
                      <m:rPr>
                        <m:sty m:val="p"/>
                      </m:rPr>
                      <a:rPr lang="en-US" altLang="zh-CN" sz="2800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μm</m:t>
                    </m:r>
                  </m:oMath>
                </a14:m>
                <a:endPara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Beam intensity: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𝑎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0</m:t>
                        </m:r>
                      </m:sub>
                    </m:sSub>
                    <m:r>
                      <a:rPr lang="en-US" altLang="zh-CN" sz="2800" i="1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=</m:t>
                    </m:r>
                    <m:r>
                      <a:rPr lang="en-US" altLang="zh-CN" sz="2800" b="0" i="1" dirty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2.924</m:t>
                    </m:r>
                  </m:oMath>
                </a14:m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Pulse duration: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zh-CN" sz="2800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𝜏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FWHM</m:t>
                        </m:r>
                      </m:sub>
                    </m:sSub>
                    <m:r>
                      <a:rPr lang="en-US" altLang="zh-CN" sz="2800" i="1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= 29.4</m:t>
                    </m:r>
                    <m:r>
                      <m:rPr>
                        <m:sty m:val="p"/>
                      </m:rPr>
                      <a:rPr lang="en-US" altLang="zh-CN" sz="2800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fs</m:t>
                    </m:r>
                  </m:oMath>
                </a14:m>
                <a:endPara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Peak power: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0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≈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127</m:t>
                    </m:r>
                    <m:r>
                      <m:rPr>
                        <m:sty m:val="p"/>
                      </m:rPr>
                      <a:rPr lang="en-US" altLang="zh-CN" sz="280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TW</m:t>
                    </m:r>
                  </m:oMath>
                </a14:m>
                <a:endPara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Total energy: </a:t>
                </a:r>
                <a14:m>
                  <m:oMath xmlns:m="http://schemas.openxmlformats.org/officeDocument/2006/math">
                    <m:r>
                      <a:rPr lang="en-US" altLang="zh-CN" sz="2800" i="1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𝐸</m:t>
                    </m:r>
                    <m:r>
                      <a:rPr lang="en-US" altLang="zh-CN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≈</m:t>
                    </m:r>
                    <m:r>
                      <a:rPr lang="en-US" altLang="zh-CN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3.73</m:t>
                    </m:r>
                    <m:r>
                      <m:rPr>
                        <m:sty m:val="p"/>
                      </m:rPr>
                      <a:rPr lang="en-US" altLang="zh-CN" sz="2800" dirty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J</m:t>
                    </m:r>
                  </m:oMath>
                </a14:m>
                <a:endPara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Wavelength: </a:t>
                </a:r>
                <a14:m>
                  <m:oMath xmlns:m="http://schemas.openxmlformats.org/officeDocument/2006/math">
                    <m:r>
                      <a:rPr lang="zh-CN" altLang="en-US" sz="280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𝜆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=800</m:t>
                    </m:r>
                    <m:r>
                      <m:rPr>
                        <m:sty m:val="p"/>
                      </m:rPr>
                      <a:rPr lang="en-US" altLang="zh-CN" sz="28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nm</m:t>
                    </m:r>
                  </m:oMath>
                </a14:m>
                <a:endPara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Polarization (Linear pol case):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𝑥</m:t>
                        </m:r>
                      </m:e>
                    </m:acc>
                  </m:oMath>
                </a14:m>
                <a:endPara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028700" lvl="1" indent="-571500">
                  <a:spcBef>
                    <a:spcPct val="2000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Density: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zh-CN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ρ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18</m:t>
                        </m:r>
                      </m:sup>
                    </m:sSup>
                    <m:r>
                      <a:rPr lang="en-US" altLang="zh-CN" sz="2800" i="1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altLang="zh-CN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D53DB665-7FB5-E9D4-C801-EEBD1304BF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2344" y="1501237"/>
                <a:ext cx="11726205" cy="4132858"/>
              </a:xfrm>
              <a:prstGeom prst="rect">
                <a:avLst/>
              </a:prstGeom>
              <a:blipFill>
                <a:blip r:embed="rId7"/>
                <a:stretch>
                  <a:fillRect t="-1534" b="-3681"/>
                </a:stretch>
              </a:blipFill>
              <a:ln w="9525">
                <a:noFill/>
                <a:miter lim="800000"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riangle 14">
            <a:extLst>
              <a:ext uri="{FF2B5EF4-FFF2-40B4-BE49-F238E27FC236}">
                <a16:creationId xmlns:a16="http://schemas.microsoft.com/office/drawing/2014/main" id="{23D4FD36-D7FE-1948-03BB-FEB246A1BE04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灯片编号占位符 2">
            <a:extLst>
              <a:ext uri="{FF2B5EF4-FFF2-40B4-BE49-F238E27FC236}">
                <a16:creationId xmlns:a16="http://schemas.microsoft.com/office/drawing/2014/main" id="{74BEB441-AD6D-9317-D41D-9E66C853EE6B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14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C5AAB68-7578-2D3C-5DA8-AF4D687A00A9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213AFD6-DF19-4535-2A36-C75AE7F34EC4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DC90954B-2B83-EB0C-5AA1-9556C0C4C08B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982436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67B50-5C59-3B8B-DC2D-7E68CE07E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5670F32-253E-CA4F-1A54-EBABC1380FA7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4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A270E2F2-FD83-F5F3-CBA9-82E4863727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6A1B511-A908-2449-0603-C418E1095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E47F511-9CBF-9297-B23C-245A60BC637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43476DF-576E-02F5-21E3-ED37C33F2D70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2" name="Triangle 11">
                <a:extLst>
                  <a:ext uri="{FF2B5EF4-FFF2-40B4-BE49-F238E27FC236}">
                    <a16:creationId xmlns:a16="http://schemas.microsoft.com/office/drawing/2014/main" id="{0EA7B566-AF08-18B2-74FA-556B29B8AFDC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Triangle 13">
                <a:extLst>
                  <a:ext uri="{FF2B5EF4-FFF2-40B4-BE49-F238E27FC236}">
                    <a16:creationId xmlns:a16="http://schemas.microsoft.com/office/drawing/2014/main" id="{6590A7A4-AF11-0FB9-5315-3032B7605BC3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9251736-0BFA-D29B-D3E1-31875F37E21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标题 1">
                <a:extLst>
                  <a:ext uri="{FF2B5EF4-FFF2-40B4-BE49-F238E27FC236}">
                    <a16:creationId xmlns:a16="http://schemas.microsoft.com/office/drawing/2014/main" id="{0967E9BC-BDCC-4E9C-F051-D7DA0B0784D2}"/>
                  </a:ext>
                </a:extLst>
              </p:cNvPr>
              <p:cNvSpPr txBox="1"/>
              <p:nvPr/>
            </p:nvSpPr>
            <p:spPr>
              <a:xfrm>
                <a:off x="0" y="193726"/>
                <a:ext cx="12192000" cy="504826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b="1" kern="120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 algn="ctr" fontAlgn="base">
                  <a:lnSpc>
                    <a:spcPct val="100000"/>
                  </a:lnSpc>
                  <a:spcAft>
                    <a:spcPct val="0"/>
                  </a:spcAft>
                  <a:defRPr/>
                </a:pPr>
                <a:r>
                  <a:rPr kumimoji="1" lang="en-US" altLang="zh-CN" sz="2800" b="0" dirty="0">
                    <a:solidFill>
                      <a:srgbClr val="FFCC08"/>
                    </a:solidFill>
                    <a:latin typeface="Arial" panose="020B0604020202020204" pitchFamily="34" charset="0"/>
                    <a:sym typeface="Arial" panose="020B0604020202020204" pitchFamily="34" charset="0"/>
                  </a:rPr>
                  <a:t>Wakefield Structure &amp;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800" b="0" i="1" dirty="0" smtClean="0">
                            <a:solidFill>
                              <a:srgbClr val="FFCC08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</m:ctrlPr>
                      </m:sSubPr>
                      <m:e>
                        <m:r>
                          <a:rPr kumimoji="1" lang="en-US" altLang="zh-CN" sz="2800" b="0" i="1" dirty="0">
                            <a:solidFill>
                              <a:srgbClr val="FFCC08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  <m:t>𝐵</m:t>
                        </m:r>
                      </m:e>
                      <m:sub>
                        <m:r>
                          <a:rPr kumimoji="1" lang="en-US" altLang="zh-CN" sz="2800" b="0" i="1" dirty="0">
                            <a:solidFill>
                              <a:srgbClr val="FFCC08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  <m:t>𝑧</m:t>
                        </m:r>
                      </m:sub>
                    </m:sSub>
                  </m:oMath>
                </a14:m>
                <a:r>
                  <a:rPr kumimoji="1" lang="en-US" altLang="zh-CN" sz="2800" b="0" dirty="0">
                    <a:solidFill>
                      <a:srgbClr val="FFCC08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Arial" panose="020B0604020202020204" pitchFamily="34" charset="0"/>
                  </a:rPr>
                  <a:t> </a:t>
                </a:r>
                <a:r>
                  <a:rPr kumimoji="1" lang="en-US" altLang="zh-CN" sz="2800" b="0" dirty="0">
                    <a:solidFill>
                      <a:srgbClr val="FFCC08"/>
                    </a:solidFill>
                    <a:latin typeface="Arial" panose="020B0604020202020204" pitchFamily="34" charset="0"/>
                    <a:sym typeface="Arial" panose="020B0604020202020204" pitchFamily="34" charset="0"/>
                  </a:rPr>
                  <a:t>Field</a:t>
                </a:r>
              </a:p>
            </p:txBody>
          </p:sp>
        </mc:Choice>
        <mc:Fallback xmlns="">
          <p:sp>
            <p:nvSpPr>
              <p:cNvPr id="3" name="标题 1">
                <a:extLst>
                  <a:ext uri="{FF2B5EF4-FFF2-40B4-BE49-F238E27FC236}">
                    <a16:creationId xmlns:a16="http://schemas.microsoft.com/office/drawing/2014/main" id="{0967E9BC-BDCC-4E9C-F051-D7DA0B0784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3726"/>
                <a:ext cx="12192000" cy="504826"/>
              </a:xfrm>
              <a:prstGeom prst="rect">
                <a:avLst/>
              </a:prstGeom>
              <a:blipFill>
                <a:blip r:embed="rId9"/>
                <a:stretch>
                  <a:fillRect t="-14634" b="-317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rho_Bz_stack25(GS,200TW,LP)_2_x0.5">
            <a:hlinkClick r:id="" action="ppaction://media"/>
            <a:extLst>
              <a:ext uri="{FF2B5EF4-FFF2-40B4-BE49-F238E27FC236}">
                <a16:creationId xmlns:a16="http://schemas.microsoft.com/office/drawing/2014/main" id="{3B149A49-867E-D4A4-9132-556B6837DE3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4694" y="1116674"/>
            <a:ext cx="9741506" cy="4221319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675BD885-3325-1C2B-B9B8-6093516B20B7}"/>
              </a:ext>
            </a:extLst>
          </p:cNvPr>
          <p:cNvSpPr txBox="1"/>
          <p:nvPr/>
        </p:nvSpPr>
        <p:spPr bwMode="auto">
          <a:xfrm>
            <a:off x="192670" y="5383678"/>
            <a:ext cx="9931423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GS for Gaussian Beam,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LP for </a:t>
            </a:r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Linear Polarization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A2A1963-1420-524F-9A40-48B680D7724D}"/>
              </a:ext>
            </a:extLst>
          </p:cNvPr>
          <p:cNvSpPr txBox="1"/>
          <p:nvPr/>
        </p:nvSpPr>
        <p:spPr bwMode="auto">
          <a:xfrm>
            <a:off x="743966" y="1226862"/>
            <a:ext cx="168715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GS, LP</a:t>
            </a:r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6CB199EE-8C59-BBE3-7E0B-381711B0C956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灯片编号占位符 2">
            <a:extLst>
              <a:ext uri="{FF2B5EF4-FFF2-40B4-BE49-F238E27FC236}">
                <a16:creationId xmlns:a16="http://schemas.microsoft.com/office/drawing/2014/main" id="{ECBBAD65-A051-2E26-D9DE-71BD4BAF49E7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15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6D8A519-B935-44A6-EA51-FB6A75B39A58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D33B113-0BD6-9B64-C3DB-3AD99B0FBA61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66B9D0EF-396A-8B15-3F3B-A0A7EBA00344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25121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5D53D-64D3-ACC1-F457-5B2791ADD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ho_Bz_stack33(LG01,200TW,LP)_2_x0.5">
            <a:hlinkClick r:id="" action="ppaction://media"/>
            <a:extLst>
              <a:ext uri="{FF2B5EF4-FFF2-40B4-BE49-F238E27FC236}">
                <a16:creationId xmlns:a16="http://schemas.microsoft.com/office/drawing/2014/main" id="{9B37B452-70B6-59EE-088A-3ACA66A656D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8934" y="1037379"/>
            <a:ext cx="9953026" cy="431297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8D6447AB-7E2C-32FC-271E-E89208A8C0A7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8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037C9F40-4689-94EA-629D-06BA4E08F2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8638F17-98E3-7E81-BF74-3576778822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8CB7E42-E16D-C139-2F4F-738FFE5EA4B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FDFCB7BB-4A20-A186-E989-FEF2F354ED6D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B733AB66-026E-05EA-8A3C-A13EA6F9A053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5" name="Triangle 14">
                <a:extLst>
                  <a:ext uri="{FF2B5EF4-FFF2-40B4-BE49-F238E27FC236}">
                    <a16:creationId xmlns:a16="http://schemas.microsoft.com/office/drawing/2014/main" id="{A65F2945-0E80-3DC9-FB22-F5B918445A0B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AAE2113-D648-43A1-CE07-0B7DE8677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标题 1">
                <a:extLst>
                  <a:ext uri="{FF2B5EF4-FFF2-40B4-BE49-F238E27FC236}">
                    <a16:creationId xmlns:a16="http://schemas.microsoft.com/office/drawing/2014/main" id="{C17CDB42-EA95-6171-20F3-6A409A912E29}"/>
                  </a:ext>
                </a:extLst>
              </p:cNvPr>
              <p:cNvSpPr txBox="1"/>
              <p:nvPr/>
            </p:nvSpPr>
            <p:spPr>
              <a:xfrm>
                <a:off x="0" y="193726"/>
                <a:ext cx="12192000" cy="504826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b="1" kern="120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 algn="ctr" fontAlgn="base">
                  <a:lnSpc>
                    <a:spcPct val="100000"/>
                  </a:lnSpc>
                  <a:spcAft>
                    <a:spcPct val="0"/>
                  </a:spcAft>
                  <a:defRPr/>
                </a:pPr>
                <a:r>
                  <a:rPr kumimoji="1" lang="en-US" altLang="zh-CN" sz="2800" b="0" dirty="0">
                    <a:solidFill>
                      <a:srgbClr val="FFCC08"/>
                    </a:solidFill>
                    <a:latin typeface="Arial" panose="020B0604020202020204" pitchFamily="34" charset="0"/>
                    <a:sym typeface="Arial" panose="020B0604020202020204" pitchFamily="34" charset="0"/>
                  </a:rPr>
                  <a:t>Wakefield Structure &amp;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800" b="0" i="1" dirty="0" smtClean="0">
                            <a:solidFill>
                              <a:srgbClr val="FFCC08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</m:ctrlPr>
                      </m:sSubPr>
                      <m:e>
                        <m:r>
                          <a:rPr kumimoji="1" lang="en-US" altLang="zh-CN" sz="2800" b="0" i="1" dirty="0">
                            <a:solidFill>
                              <a:srgbClr val="FFCC08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  <m:t>𝐵</m:t>
                        </m:r>
                      </m:e>
                      <m:sub>
                        <m:r>
                          <a:rPr kumimoji="1" lang="en-US" altLang="zh-CN" sz="2800" b="0" i="1" dirty="0">
                            <a:solidFill>
                              <a:srgbClr val="FFCC08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  <m:t>𝑧</m:t>
                        </m:r>
                      </m:sub>
                    </m:sSub>
                  </m:oMath>
                </a14:m>
                <a:r>
                  <a:rPr kumimoji="1" lang="en-US" altLang="zh-CN" sz="2800" b="0" dirty="0">
                    <a:solidFill>
                      <a:srgbClr val="FFCC08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Arial" panose="020B0604020202020204" pitchFamily="34" charset="0"/>
                  </a:rPr>
                  <a:t> </a:t>
                </a:r>
                <a:r>
                  <a:rPr kumimoji="1" lang="en-US" altLang="zh-CN" sz="2800" b="0" dirty="0">
                    <a:solidFill>
                      <a:srgbClr val="FFCC08"/>
                    </a:solidFill>
                    <a:latin typeface="Arial" panose="020B0604020202020204" pitchFamily="34" charset="0"/>
                    <a:sym typeface="Arial" panose="020B0604020202020204" pitchFamily="34" charset="0"/>
                  </a:rPr>
                  <a:t>Field</a:t>
                </a:r>
              </a:p>
            </p:txBody>
          </p:sp>
        </mc:Choice>
        <mc:Fallback xmlns="">
          <p:sp>
            <p:nvSpPr>
              <p:cNvPr id="3" name="标题 1">
                <a:extLst>
                  <a:ext uri="{FF2B5EF4-FFF2-40B4-BE49-F238E27FC236}">
                    <a16:creationId xmlns:a16="http://schemas.microsoft.com/office/drawing/2014/main" id="{C17CDB42-EA95-6171-20F3-6A409A912E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3726"/>
                <a:ext cx="12192000" cy="504826"/>
              </a:xfrm>
              <a:prstGeom prst="rect">
                <a:avLst/>
              </a:prstGeom>
              <a:blipFill>
                <a:blip r:embed="rId10"/>
                <a:stretch>
                  <a:fillRect t="-14634" b="-317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文本框 1">
            <a:extLst>
              <a:ext uri="{FF2B5EF4-FFF2-40B4-BE49-F238E27FC236}">
                <a16:creationId xmlns:a16="http://schemas.microsoft.com/office/drawing/2014/main" id="{C20F7F3B-04FF-D63D-1F70-45431D19E424}"/>
              </a:ext>
            </a:extLst>
          </p:cNvPr>
          <p:cNvSpPr txBox="1"/>
          <p:nvPr/>
        </p:nvSpPr>
        <p:spPr bwMode="auto">
          <a:xfrm>
            <a:off x="275354" y="1218277"/>
            <a:ext cx="168715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</a:t>
            </a:r>
            <a:r>
              <a:rPr lang="en-US" altLang="zh-CN" sz="2400" b="1" baseline="-2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LP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2082905-7C70-3788-A0C3-876BF3F43F65}"/>
              </a:ext>
            </a:extLst>
          </p:cNvPr>
          <p:cNvSpPr txBox="1"/>
          <p:nvPr/>
        </p:nvSpPr>
        <p:spPr bwMode="auto">
          <a:xfrm>
            <a:off x="192670" y="5555114"/>
            <a:ext cx="10394896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LG</a:t>
            </a:r>
            <a:r>
              <a:rPr lang="en-US" altLang="zh-CN" sz="2400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r>
              <a:rPr lang="en-US" altLang="zh-CN" sz="2400" b="1" dirty="0">
                <a:latin typeface="Arial" panose="020B0604020202020204" pitchFamily="34" charset="0"/>
                <a:cs typeface="Arial" panose="020B0604020202020204" pitchFamily="34" charset="0"/>
              </a:rPr>
              <a:t> for OAM Beam with radial mode p = 0, azimuthal mode m = 1</a:t>
            </a:r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528A29C7-DA2E-6317-64DF-E912A357BBC9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灯片编号占位符 2">
            <a:extLst>
              <a:ext uri="{FF2B5EF4-FFF2-40B4-BE49-F238E27FC236}">
                <a16:creationId xmlns:a16="http://schemas.microsoft.com/office/drawing/2014/main" id="{A0DD820A-5BA2-ABBC-E30D-B11DF054D321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16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7B94FCA-10A7-3F98-C19E-9D3984034E54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14399D6-8B70-A17A-720E-CD72C72E96BB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963A5FD2-1127-4076-22EB-1A494DEA56D4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443411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8C6ADA-AE58-DD66-02FD-391162D8B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5A651A8E-DD90-527B-9C30-48D9AFBD59D0}"/>
              </a:ext>
            </a:extLst>
          </p:cNvPr>
          <p:cNvGrpSpPr/>
          <p:nvPr/>
        </p:nvGrpSpPr>
        <p:grpSpPr>
          <a:xfrm>
            <a:off x="8440866" y="2268821"/>
            <a:ext cx="3558518" cy="2898883"/>
            <a:chOff x="12520665" y="2264547"/>
            <a:chExt cx="3558518" cy="2898883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9A0B4E7-47C3-449A-2BCD-2AB010E49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49215"/>
            <a:stretch>
              <a:fillRect/>
            </a:stretch>
          </p:blipFill>
          <p:spPr>
            <a:xfrm>
              <a:off x="12520665" y="2264547"/>
              <a:ext cx="3558518" cy="2898883"/>
            </a:xfrm>
            <a:prstGeom prst="rect">
              <a:avLst/>
            </a:prstGeom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8CD1336-C4A5-06BD-EDFA-F554D079CBF6}"/>
                </a:ext>
              </a:extLst>
            </p:cNvPr>
            <p:cNvSpPr/>
            <p:nvPr/>
          </p:nvSpPr>
          <p:spPr>
            <a:xfrm>
              <a:off x="15434999" y="2393069"/>
              <a:ext cx="433956" cy="375723"/>
            </a:xfrm>
            <a:prstGeom prst="rect">
              <a:avLst/>
            </a:prstGeom>
            <a:solidFill>
              <a:srgbClr val="000198"/>
            </a:solidFill>
            <a:ln>
              <a:solidFill>
                <a:srgbClr val="00009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AE7224D-BE85-A425-AF58-3D406061B49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7175"/>
          <a:stretch>
            <a:fillRect/>
          </a:stretch>
        </p:blipFill>
        <p:spPr>
          <a:xfrm>
            <a:off x="3848117" y="2165252"/>
            <a:ext cx="4419512" cy="3151575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B73C22E4-DD7A-0892-BFA7-EEE605A53AE7}"/>
              </a:ext>
            </a:extLst>
          </p:cNvPr>
          <p:cNvGrpSpPr/>
          <p:nvPr/>
        </p:nvGrpSpPr>
        <p:grpSpPr>
          <a:xfrm>
            <a:off x="0" y="0"/>
            <a:ext cx="12192000" cy="6666614"/>
            <a:chOff x="-553" y="1"/>
            <a:chExt cx="12192000" cy="6666614"/>
          </a:xfrm>
        </p:grpSpPr>
        <p:pic>
          <p:nvPicPr>
            <p:cNvPr id="36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04258804-AB66-9636-A3DF-E0AE7D8DD5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B602CF4D-493C-E2A3-7FE9-9722CC81E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E61A622-7772-5213-0180-F5F6CBE7BEC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9A8F4483-8E01-643C-CE79-8959FBFE67D3}"/>
                </a:ext>
              </a:extLst>
            </p:cNvPr>
            <p:cNvGrpSpPr/>
            <p:nvPr/>
          </p:nvGrpSpPr>
          <p:grpSpPr>
            <a:xfrm>
              <a:off x="-2" y="6358747"/>
              <a:ext cx="12037394" cy="307868"/>
              <a:chOff x="-2" y="5987267"/>
              <a:chExt cx="12037394" cy="307868"/>
            </a:xfrm>
          </p:grpSpPr>
          <p:sp>
            <p:nvSpPr>
              <p:cNvPr id="41" name="Triangle 40">
                <a:extLst>
                  <a:ext uri="{FF2B5EF4-FFF2-40B4-BE49-F238E27FC236}">
                    <a16:creationId xmlns:a16="http://schemas.microsoft.com/office/drawing/2014/main" id="{C5C812A4-E216-46F8-94FC-163A102086CB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Triangle 42">
                <a:extLst>
                  <a:ext uri="{FF2B5EF4-FFF2-40B4-BE49-F238E27FC236}">
                    <a16:creationId xmlns:a16="http://schemas.microsoft.com/office/drawing/2014/main" id="{C174FAD9-40B0-B886-24F7-FBA5DCB8A04D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A2EE0BDB-6D9F-80F8-45E4-0B4693E9EAE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45" name="标题 1">
            <a:extLst>
              <a:ext uri="{FF2B5EF4-FFF2-40B4-BE49-F238E27FC236}">
                <a16:creationId xmlns:a16="http://schemas.microsoft.com/office/drawing/2014/main" id="{89FD7601-D43A-D56D-755E-45F84ABB4A0E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Electron Spectrum for OAM Driven Wakefield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C3F4B0E5-657A-0616-C720-1D0E4638C8D5}"/>
              </a:ext>
            </a:extLst>
          </p:cNvPr>
          <p:cNvGrpSpPr/>
          <p:nvPr/>
        </p:nvGrpSpPr>
        <p:grpSpPr>
          <a:xfrm>
            <a:off x="136576" y="1893859"/>
            <a:ext cx="3711541" cy="3016846"/>
            <a:chOff x="136576" y="1893859"/>
            <a:chExt cx="3711541" cy="3016846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DB47F5DE-ED20-8A81-87AC-97CFF2CA91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894" t="6534" r="-2" b="6351"/>
            <a:stretch>
              <a:fillRect/>
            </a:stretch>
          </p:blipFill>
          <p:spPr>
            <a:xfrm>
              <a:off x="136576" y="2165252"/>
              <a:ext cx="3711541" cy="2745453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48398BC-1136-B00A-BB31-A59964051151}"/>
                </a:ext>
              </a:extLst>
            </p:cNvPr>
            <p:cNvSpPr txBox="1"/>
            <p:nvPr/>
          </p:nvSpPr>
          <p:spPr>
            <a:xfrm>
              <a:off x="728961" y="1893859"/>
              <a:ext cx="2700163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Laser focal spot profile</a:t>
              </a:r>
            </a:p>
          </p:txBody>
        </p: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1BB5309F-82BB-2BB4-BFD4-9DBCFA23396E}"/>
              </a:ext>
            </a:extLst>
          </p:cNvPr>
          <p:cNvSpPr txBox="1"/>
          <p:nvPr/>
        </p:nvSpPr>
        <p:spPr>
          <a:xfrm>
            <a:off x="8988236" y="1840577"/>
            <a:ext cx="287777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Beam Transverse Profile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0F3CB7E-2459-AE2B-A7D2-38FAA4DC4731}"/>
              </a:ext>
            </a:extLst>
          </p:cNvPr>
          <p:cNvSpPr txBox="1"/>
          <p:nvPr/>
        </p:nvSpPr>
        <p:spPr>
          <a:xfrm>
            <a:off x="4568724" y="1807156"/>
            <a:ext cx="308289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Electron Energy Spectrum</a:t>
            </a:r>
          </a:p>
        </p:txBody>
      </p:sp>
      <p:sp>
        <p:nvSpPr>
          <p:cNvPr id="2" name="Triangle 1">
            <a:extLst>
              <a:ext uri="{FF2B5EF4-FFF2-40B4-BE49-F238E27FC236}">
                <a16:creationId xmlns:a16="http://schemas.microsoft.com/office/drawing/2014/main" id="{DFF66874-CC27-C96A-D470-25B0E19822A6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灯片编号占位符 2">
            <a:extLst>
              <a:ext uri="{FF2B5EF4-FFF2-40B4-BE49-F238E27FC236}">
                <a16:creationId xmlns:a16="http://schemas.microsoft.com/office/drawing/2014/main" id="{A6683B6E-01B4-66C8-220F-54B65EC0DA40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17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7699538-6F71-786D-A0F3-8DBFD01B175B}"/>
              </a:ext>
            </a:extLst>
          </p:cNvPr>
          <p:cNvCxnSpPr>
            <a:cxnSpLocks/>
          </p:cNvCxnSpPr>
          <p:nvPr/>
        </p:nvCxnSpPr>
        <p:spPr>
          <a:xfrm>
            <a:off x="9469704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603D961-68E5-5223-0E25-8B86DD8C6F62}"/>
              </a:ext>
            </a:extLst>
          </p:cNvPr>
          <p:cNvCxnSpPr>
            <a:cxnSpLocks/>
          </p:cNvCxnSpPr>
          <p:nvPr/>
        </p:nvCxnSpPr>
        <p:spPr>
          <a:xfrm>
            <a:off x="11011453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80871006-E0EC-DBC8-377F-C11E18D8D973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393310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</p:bldLst>
  </p:timing>
  <p:extLst>
    <p:ext uri="{6950BFC3-D8DA-4A85-94F7-54DA5524770B}">
      <p188:commentRel xmlns:p188="http://schemas.microsoft.com/office/powerpoint/2018/8/main" r:id="rId3"/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5909C-135A-C84A-B466-943C2CBF2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05A3117-A59F-3DF1-67BF-F8DBF0FC71F5}"/>
              </a:ext>
            </a:extLst>
          </p:cNvPr>
          <p:cNvGrpSpPr/>
          <p:nvPr/>
        </p:nvGrpSpPr>
        <p:grpSpPr>
          <a:xfrm>
            <a:off x="-553" y="1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808287F9-41C3-F94C-5A32-BFF4ABCE5B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4C4BD0C-D20F-6545-CEF9-B75FD1680C2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3AE86EC-6349-E7FD-9832-129DCC71F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C7E826FB-D883-B75E-79B5-AFE27974510F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263315A9-5F87-550A-1095-0FB9846228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E55BCA70-7F9B-C736-F33E-EB6DCE98ECC0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OAM Wakefield Transverse Dynamics</a:t>
            </a:r>
          </a:p>
        </p:txBody>
      </p:sp>
      <p:pic>
        <p:nvPicPr>
          <p:cNvPr id="4" name="Er_xy">
            <a:hlinkClick r:id="" action="ppaction://media"/>
            <a:extLst>
              <a:ext uri="{FF2B5EF4-FFF2-40B4-BE49-F238E27FC236}">
                <a16:creationId xmlns:a16="http://schemas.microsoft.com/office/drawing/2014/main" id="{DB908C21-912F-F28B-98F8-B310B783853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0162" y="1447687"/>
            <a:ext cx="5105285" cy="3867912"/>
          </a:xfrm>
          <a:prstGeom prst="rect">
            <a:avLst/>
          </a:prstGeom>
        </p:spPr>
      </p:pic>
      <p:pic>
        <p:nvPicPr>
          <p:cNvPr id="8" name="Etheta_xy">
            <a:hlinkClick r:id="" action="ppaction://media"/>
            <a:extLst>
              <a:ext uri="{FF2B5EF4-FFF2-40B4-BE49-F238E27FC236}">
                <a16:creationId xmlns:a16="http://schemas.microsoft.com/office/drawing/2014/main" id="{73159445-A5CA-2647-EAC7-37CAE0179E92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095999" y="1425815"/>
            <a:ext cx="5081112" cy="38679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871C91C-0667-7CE3-1F3E-13852789CD63}"/>
                  </a:ext>
                </a:extLst>
              </p:cNvPr>
              <p:cNvSpPr txBox="1"/>
              <p:nvPr/>
            </p:nvSpPr>
            <p:spPr>
              <a:xfrm>
                <a:off x="4427954" y="1807408"/>
                <a:ext cx="5131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871C91C-0667-7CE3-1F3E-13852789CD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54" y="1807408"/>
                <a:ext cx="513154" cy="46166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46A046A-CAB9-6865-0BC7-FE144587674E}"/>
                  </a:ext>
                </a:extLst>
              </p:cNvPr>
              <p:cNvSpPr txBox="1"/>
              <p:nvPr/>
            </p:nvSpPr>
            <p:spPr>
              <a:xfrm>
                <a:off x="9533239" y="1807408"/>
                <a:ext cx="56310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46A046A-CAB9-6865-0BC7-FE14458767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33239" y="1807408"/>
                <a:ext cx="563103" cy="461665"/>
              </a:xfrm>
              <a:prstGeom prst="rect">
                <a:avLst/>
              </a:prstGeom>
              <a:blipFill>
                <a:blip r:embed="rId15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70B5DE7C-FD3D-182F-395E-9988A4A803F4}"/>
              </a:ext>
            </a:extLst>
          </p:cNvPr>
          <p:cNvSpPr txBox="1"/>
          <p:nvPr/>
        </p:nvSpPr>
        <p:spPr>
          <a:xfrm>
            <a:off x="1454608" y="1236200"/>
            <a:ext cx="404469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Lorentz force along radial direction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EB5BB4-204C-9845-B236-C9B4B2548087}"/>
              </a:ext>
            </a:extLst>
          </p:cNvPr>
          <p:cNvSpPr txBox="1"/>
          <p:nvPr/>
        </p:nvSpPr>
        <p:spPr>
          <a:xfrm>
            <a:off x="6319310" y="1203888"/>
            <a:ext cx="449353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Lorentz force along azimuthal direction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AF8B54D-6DCE-9C9D-719E-16A83F532A46}"/>
              </a:ext>
            </a:extLst>
          </p:cNvPr>
          <p:cNvSpPr txBox="1"/>
          <p:nvPr/>
        </p:nvSpPr>
        <p:spPr>
          <a:xfrm>
            <a:off x="1085770" y="5295777"/>
            <a:ext cx="9727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Transverse slice of the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wakefield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where electron beams are located. Lorentz force along both radial and azimuthal direction</a:t>
            </a:r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AF7FE19D-589F-DC2E-8448-A18DCFE81466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灯片编号占位符 2">
            <a:extLst>
              <a:ext uri="{FF2B5EF4-FFF2-40B4-BE49-F238E27FC236}">
                <a16:creationId xmlns:a16="http://schemas.microsoft.com/office/drawing/2014/main" id="{FF303C19-1694-133A-449B-8BCF721454F1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18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AF9EBD2-C911-2C0D-1C68-892F4DD03382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530A4A0-D6D7-EFFE-A79D-AC2669B9D7FB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9295F787-F329-6886-54C2-E38117866221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41426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9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4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7"/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1B370-1BF9-2CD3-0E47-529C5508B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EC900B8-09D6-7051-4ED8-72ACE0FD8491}"/>
              </a:ext>
            </a:extLst>
          </p:cNvPr>
          <p:cNvGrpSpPr/>
          <p:nvPr/>
        </p:nvGrpSpPr>
        <p:grpSpPr>
          <a:xfrm>
            <a:off x="-2662" y="2822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1B5B1F08-5D1B-860F-7275-82BA23A6F0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076CD73-9AD3-6FA6-717A-367A477DEE3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57CFFBA-348D-B121-8B97-EDAC0497ED9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9640C820-4165-424D-ED0A-52427D62817D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87A046B-2B43-1BED-A20D-ADE95933037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5205065C-DA21-9ADD-2C23-6D9E9B700129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OAM Wakefield Transverse Dynamics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3692570-0649-1D28-0584-53432FCBC0D2}"/>
              </a:ext>
            </a:extLst>
          </p:cNvPr>
          <p:cNvSpPr txBox="1"/>
          <p:nvPr/>
        </p:nvSpPr>
        <p:spPr>
          <a:xfrm>
            <a:off x="1144412" y="5275064"/>
            <a:ext cx="10060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Get trapped by the radial and azimuthal potential well, then rotate with the wake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B4FF05-FA43-3C44-F3DF-4DE65E298BC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0942" t="31248" r="38600" b="34717"/>
          <a:stretch>
            <a:fillRect/>
          </a:stretch>
        </p:blipFill>
        <p:spPr>
          <a:xfrm>
            <a:off x="284647" y="2190404"/>
            <a:ext cx="2866064" cy="2433519"/>
          </a:xfrm>
          <a:prstGeom prst="rect">
            <a:avLst/>
          </a:prstGeom>
          <a:ln w="25400">
            <a:noFill/>
          </a:ln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80AE2DF-2E96-AB90-B9CE-2288E7A4CFBB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2179" t="32410" r="40674" b="36324"/>
          <a:stretch>
            <a:fillRect/>
          </a:stretch>
        </p:blipFill>
        <p:spPr>
          <a:xfrm>
            <a:off x="3480602" y="2444737"/>
            <a:ext cx="2048547" cy="1828800"/>
          </a:xfrm>
          <a:prstGeom prst="rect">
            <a:avLst/>
          </a:prstGeom>
          <a:ln w="25400">
            <a:noFill/>
          </a:ln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98BFE44-432A-409A-6AE9-0152930B97E0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2063" t="27101" r="37448" b="32824"/>
          <a:stretch>
            <a:fillRect/>
          </a:stretch>
        </p:blipFill>
        <p:spPr>
          <a:xfrm>
            <a:off x="5481226" y="2431228"/>
            <a:ext cx="1794966" cy="1828800"/>
          </a:xfrm>
          <a:prstGeom prst="rect">
            <a:avLst/>
          </a:prstGeom>
          <a:ln w="25400">
            <a:noFill/>
          </a:ln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C144250-24F9-21DE-49E4-B9899EF8DF0C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29835" t="25044" r="35804" b="28762"/>
          <a:stretch>
            <a:fillRect/>
          </a:stretch>
        </p:blipFill>
        <p:spPr>
          <a:xfrm>
            <a:off x="7276192" y="2426827"/>
            <a:ext cx="1754940" cy="1828800"/>
          </a:xfrm>
          <a:prstGeom prst="rect">
            <a:avLst/>
          </a:prstGeom>
          <a:ln w="25400">
            <a:noFill/>
          </a:ln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DABA3F36-D6CE-68D6-A134-9990BD856CD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7056" t="24927" r="34510" b="23815"/>
          <a:stretch>
            <a:fillRect/>
          </a:stretch>
        </p:blipFill>
        <p:spPr>
          <a:xfrm>
            <a:off x="9378551" y="2119819"/>
            <a:ext cx="2471048" cy="2504104"/>
          </a:xfrm>
          <a:prstGeom prst="rect">
            <a:avLst/>
          </a:prstGeom>
        </p:spPr>
      </p:pic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4EF90EF6-5C58-516A-5BE4-B7700173EE9D}"/>
              </a:ext>
            </a:extLst>
          </p:cNvPr>
          <p:cNvCxnSpPr/>
          <p:nvPr/>
        </p:nvCxnSpPr>
        <p:spPr>
          <a:xfrm>
            <a:off x="1700160" y="5057775"/>
            <a:ext cx="8697452" cy="0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DE6419F3-7233-8FCB-D900-D5CAF2312286}"/>
              </a:ext>
            </a:extLst>
          </p:cNvPr>
          <p:cNvSpPr txBox="1"/>
          <p:nvPr/>
        </p:nvSpPr>
        <p:spPr>
          <a:xfrm>
            <a:off x="144703" y="1658791"/>
            <a:ext cx="320254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 ring shape electron beam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42AFC93-4950-9D8C-2FA0-599161D0A692}"/>
              </a:ext>
            </a:extLst>
          </p:cNvPr>
          <p:cNvSpPr txBox="1"/>
          <p:nvPr/>
        </p:nvSpPr>
        <p:spPr>
          <a:xfrm>
            <a:off x="3889790" y="1674440"/>
            <a:ext cx="53527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Evolved into two beamlet, rotate with the wake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5CFC3AF-AEBB-33DF-4A9C-98333B4D9459}"/>
              </a:ext>
            </a:extLst>
          </p:cNvPr>
          <p:cNvSpPr txBox="1"/>
          <p:nvPr/>
        </p:nvSpPr>
        <p:spPr>
          <a:xfrm>
            <a:off x="9594212" y="1663989"/>
            <a:ext cx="204414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Laser red shifted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59C1DCF-01C0-A8BE-E5DB-7776CFFA74B1}"/>
              </a:ext>
            </a:extLst>
          </p:cNvPr>
          <p:cNvSpPr txBox="1"/>
          <p:nvPr/>
        </p:nvSpPr>
        <p:spPr>
          <a:xfrm>
            <a:off x="4953370" y="4608378"/>
            <a:ext cx="2204834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Laser propagation</a:t>
            </a:r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009181AB-F339-8B29-078C-91F972111200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灯片编号占位符 2">
            <a:extLst>
              <a:ext uri="{FF2B5EF4-FFF2-40B4-BE49-F238E27FC236}">
                <a16:creationId xmlns:a16="http://schemas.microsoft.com/office/drawing/2014/main" id="{F0F2F425-CAD7-AB6B-4E0A-A5646C29F1FA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19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326CE18-B9DE-D60A-254F-08D2612893C0}"/>
              </a:ext>
            </a:extLst>
          </p:cNvPr>
          <p:cNvCxnSpPr>
            <a:cxnSpLocks/>
          </p:cNvCxnSpPr>
          <p:nvPr/>
        </p:nvCxnSpPr>
        <p:spPr>
          <a:xfrm>
            <a:off x="9467042" y="6578251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7D3AED7-E546-54AB-2820-9D4CB287D74F}"/>
              </a:ext>
            </a:extLst>
          </p:cNvPr>
          <p:cNvCxnSpPr>
            <a:cxnSpLocks/>
          </p:cNvCxnSpPr>
          <p:nvPr/>
        </p:nvCxnSpPr>
        <p:spPr>
          <a:xfrm>
            <a:off x="11008791" y="6360963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B16AAA97-A3A4-3392-3300-5D5590DEA863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08365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1" grpId="0" animBg="1"/>
      <p:bldP spid="52" grpId="0" animBg="1"/>
      <p:bldP spid="53" grpId="0" animBg="1"/>
    </p:bldLst>
  </p:timing>
  <p:extLst>
    <p:ext uri="{6950BFC3-D8DA-4A85-94F7-54DA5524770B}">
      <p188:commentRel xmlns:p188="http://schemas.microsoft.com/office/powerpoint/2018/8/main" r:id="rId3"/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938DBE-EDD5-1CA5-E1EE-200BFFA5E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1F080E2-62C8-3B9C-7703-C5380DB4CA01}"/>
              </a:ext>
            </a:extLst>
          </p:cNvPr>
          <p:cNvGrpSpPr/>
          <p:nvPr/>
        </p:nvGrpSpPr>
        <p:grpSpPr>
          <a:xfrm>
            <a:off x="-2662" y="2822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82DA930A-786D-577A-F799-3DF46B019F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FE8BB28-EE2F-B551-E329-80D47D576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F89706E-51DA-DC02-27ED-4EB664A051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7D3C1B33-8359-F79C-1370-EF94C2F6679B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B426B98-F9D2-A659-CF94-DC70D7112F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D006E97E-B354-C2FB-FFFC-178C2D024D90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OAM Wakefield Transverse Dynamics</a:t>
            </a:r>
          </a:p>
        </p:txBody>
      </p:sp>
      <p:pic>
        <p:nvPicPr>
          <p:cNvPr id="8" name="Etheta_xy">
            <a:hlinkClick r:id="" action="ppaction://media"/>
            <a:extLst>
              <a:ext uri="{FF2B5EF4-FFF2-40B4-BE49-F238E27FC236}">
                <a16:creationId xmlns:a16="http://schemas.microsoft.com/office/drawing/2014/main" id="{731BF4EB-8F95-7790-E216-445CF8F1439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97346" y="1579119"/>
            <a:ext cx="5081112" cy="3867912"/>
          </a:xfrm>
          <a:prstGeom prst="rect">
            <a:avLst/>
          </a:prstGeom>
        </p:spPr>
      </p:pic>
      <p:pic>
        <p:nvPicPr>
          <p:cNvPr id="11" name="Etheta_xy">
            <a:hlinkClick r:id="" action="ppaction://media"/>
            <a:extLst>
              <a:ext uri="{FF2B5EF4-FFF2-40B4-BE49-F238E27FC236}">
                <a16:creationId xmlns:a16="http://schemas.microsoft.com/office/drawing/2014/main" id="{4D15F4CB-13C3-654D-4097-E1FA7182B77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230366" y="1567755"/>
            <a:ext cx="5102977" cy="3867912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D95A9E8-B4CB-BE02-0825-447983560781}"/>
              </a:ext>
            </a:extLst>
          </p:cNvPr>
          <p:cNvCxnSpPr>
            <a:cxnSpLocks/>
          </p:cNvCxnSpPr>
          <p:nvPr/>
        </p:nvCxnSpPr>
        <p:spPr>
          <a:xfrm>
            <a:off x="2242014" y="3244264"/>
            <a:ext cx="2019956" cy="36820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2B592A0-38A8-7E46-3D6F-775819947C17}"/>
              </a:ext>
            </a:extLst>
          </p:cNvPr>
          <p:cNvCxnSpPr>
            <a:cxnSpLocks/>
          </p:cNvCxnSpPr>
          <p:nvPr/>
        </p:nvCxnSpPr>
        <p:spPr>
          <a:xfrm flipV="1">
            <a:off x="8239696" y="2501730"/>
            <a:ext cx="661537" cy="1801741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4CB33D84-4723-AAC0-B70A-934B2BC22629}"/>
              </a:ext>
            </a:extLst>
          </p:cNvPr>
          <p:cNvSpPr txBox="1"/>
          <p:nvPr/>
        </p:nvSpPr>
        <p:spPr>
          <a:xfrm>
            <a:off x="1126179" y="5528660"/>
            <a:ext cx="9704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Azimuthal trap position change with laser polarization direction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C715D5E-2BC1-4D27-A328-3D8D119091B0}"/>
                  </a:ext>
                </a:extLst>
              </p:cNvPr>
              <p:cNvSpPr txBox="1"/>
              <p:nvPr/>
            </p:nvSpPr>
            <p:spPr>
              <a:xfrm>
                <a:off x="9604070" y="2023400"/>
                <a:ext cx="56310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C715D5E-2BC1-4D27-A328-3D8D119091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4070" y="2023400"/>
                <a:ext cx="563103" cy="46166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D0A549D-41D8-561A-F122-4FC0071DB872}"/>
                  </a:ext>
                </a:extLst>
              </p:cNvPr>
              <p:cNvSpPr txBox="1"/>
              <p:nvPr/>
            </p:nvSpPr>
            <p:spPr>
              <a:xfrm>
                <a:off x="4321609" y="1992600"/>
                <a:ext cx="2889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D0A549D-41D8-561A-F122-4FC0071DB8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1609" y="1992600"/>
                <a:ext cx="288936" cy="461665"/>
              </a:xfrm>
              <a:prstGeom prst="rect">
                <a:avLst/>
              </a:prstGeom>
              <a:blipFill>
                <a:blip r:embed="rId15"/>
                <a:stretch>
                  <a:fillRect l="-4348" r="-60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2EB1EB37-FA86-93A9-DB9F-7C9AD211496E}"/>
              </a:ext>
            </a:extLst>
          </p:cNvPr>
          <p:cNvSpPr/>
          <p:nvPr/>
        </p:nvSpPr>
        <p:spPr>
          <a:xfrm>
            <a:off x="2242014" y="1567755"/>
            <a:ext cx="2019956" cy="1955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D9578EC-1597-07BD-D60D-7309BCEBB3CA}"/>
              </a:ext>
            </a:extLst>
          </p:cNvPr>
          <p:cNvSpPr/>
          <p:nvPr/>
        </p:nvSpPr>
        <p:spPr>
          <a:xfrm>
            <a:off x="7600260" y="1544202"/>
            <a:ext cx="2019956" cy="1955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B796417-EC8B-6B23-37B4-9DC1958C9D87}"/>
              </a:ext>
            </a:extLst>
          </p:cNvPr>
          <p:cNvSpPr txBox="1"/>
          <p:nvPr/>
        </p:nvSpPr>
        <p:spPr>
          <a:xfrm>
            <a:off x="1860882" y="1333409"/>
            <a:ext cx="274947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Laser polarized along 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7666054-A9E3-C0FC-97A4-18322D85C37F}"/>
              </a:ext>
            </a:extLst>
          </p:cNvPr>
          <p:cNvSpPr txBox="1"/>
          <p:nvPr/>
        </p:nvSpPr>
        <p:spPr>
          <a:xfrm>
            <a:off x="7315616" y="1320927"/>
            <a:ext cx="274947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Laser polarized along y</a:t>
            </a:r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9FB62051-D930-9AAD-8B26-AC3A7B93AA06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灯片编号占位符 2">
            <a:extLst>
              <a:ext uri="{FF2B5EF4-FFF2-40B4-BE49-F238E27FC236}">
                <a16:creationId xmlns:a16="http://schemas.microsoft.com/office/drawing/2014/main" id="{4FBEB4E4-E13D-A375-F84D-E94BEE9BD723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20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75ACF22-972E-1A72-B688-C4E2121A6BA3}"/>
              </a:ext>
            </a:extLst>
          </p:cNvPr>
          <p:cNvCxnSpPr>
            <a:cxnSpLocks/>
          </p:cNvCxnSpPr>
          <p:nvPr/>
        </p:nvCxnSpPr>
        <p:spPr>
          <a:xfrm>
            <a:off x="9467042" y="6578251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BE68217-1229-06EB-6CA9-7D7D7EF9C467}"/>
              </a:ext>
            </a:extLst>
          </p:cNvPr>
          <p:cNvCxnSpPr>
            <a:cxnSpLocks/>
          </p:cNvCxnSpPr>
          <p:nvPr/>
        </p:nvCxnSpPr>
        <p:spPr>
          <a:xfrm>
            <a:off x="11008791" y="6360963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3F9B7343-2034-C996-08F4-360D5F3EFF65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79657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9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0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0" grpId="0"/>
    </p:bldLst>
  </p:timing>
  <p:extLst>
    <p:ext uri="{6950BFC3-D8DA-4A85-94F7-54DA5524770B}">
      <p188:commentRel xmlns:p188="http://schemas.microsoft.com/office/powerpoint/2018/8/main" r:id="rId7"/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89345-BE1F-A2F6-849B-3DCF6CE1D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E02D7D5-A208-92B5-AA17-F5D503FEA830}"/>
              </a:ext>
            </a:extLst>
          </p:cNvPr>
          <p:cNvGrpSpPr/>
          <p:nvPr/>
        </p:nvGrpSpPr>
        <p:grpSpPr>
          <a:xfrm>
            <a:off x="-2127" y="0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46043520-1DC5-574C-9742-33C5C3E0FC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2E0F046-20EF-FDBF-906E-313015AA3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9948AA0-AFAE-F197-E0A0-BB3848948F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4A28C299-44B9-5D95-E1F7-4A5BFA3A3F7C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C934EC0-3309-41EF-FA9A-0BEFB825B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CC6709FD-3FE1-FD98-5F78-C0032C6310EA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OAM Wakefield  Transverse Dynamic</a:t>
            </a:r>
          </a:p>
        </p:txBody>
      </p:sp>
      <p:pic>
        <p:nvPicPr>
          <p:cNvPr id="8" name="Etheta_xy">
            <a:hlinkClick r:id="" action="ppaction://media"/>
            <a:extLst>
              <a:ext uri="{FF2B5EF4-FFF2-40B4-BE49-F238E27FC236}">
                <a16:creationId xmlns:a16="http://schemas.microsoft.com/office/drawing/2014/main" id="{8E9EA103-636F-0E6C-5DB9-8D7B3C00DF7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23222" y="1711468"/>
            <a:ext cx="5081111" cy="3867912"/>
          </a:xfrm>
          <a:prstGeom prst="rect">
            <a:avLst/>
          </a:prstGeom>
        </p:spPr>
      </p:pic>
      <p:pic>
        <p:nvPicPr>
          <p:cNvPr id="22" name="Etheta_xy">
            <a:hlinkClick r:id="" action="ppaction://media"/>
            <a:extLst>
              <a:ext uri="{FF2B5EF4-FFF2-40B4-BE49-F238E27FC236}">
                <a16:creationId xmlns:a16="http://schemas.microsoft.com/office/drawing/2014/main" id="{3D62673E-D69E-E2E4-6BFD-26A5F317142E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096000" y="1711468"/>
            <a:ext cx="5116926" cy="3867912"/>
          </a:xfrm>
          <a:prstGeom prst="rect">
            <a:avLst/>
          </a:prstGeom>
        </p:spPr>
      </p:pic>
      <p:sp>
        <p:nvSpPr>
          <p:cNvPr id="27" name="Curved Down Arrow 26">
            <a:extLst>
              <a:ext uri="{FF2B5EF4-FFF2-40B4-BE49-F238E27FC236}">
                <a16:creationId xmlns:a16="http://schemas.microsoft.com/office/drawing/2014/main" id="{9E62531D-0692-0495-3A3C-252CCC9233AE}"/>
              </a:ext>
            </a:extLst>
          </p:cNvPr>
          <p:cNvSpPr/>
          <p:nvPr/>
        </p:nvSpPr>
        <p:spPr>
          <a:xfrm>
            <a:off x="2637967" y="2208067"/>
            <a:ext cx="1317708" cy="482399"/>
          </a:xfrm>
          <a:prstGeom prst="curvedDownArrow">
            <a:avLst>
              <a:gd name="adj1" fmla="val 25000"/>
              <a:gd name="adj2" fmla="val 50000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" name="Curved Down Arrow 27">
            <a:extLst>
              <a:ext uri="{FF2B5EF4-FFF2-40B4-BE49-F238E27FC236}">
                <a16:creationId xmlns:a16="http://schemas.microsoft.com/office/drawing/2014/main" id="{AE7419AE-5626-F9DF-793D-3EE6F2F60F25}"/>
              </a:ext>
            </a:extLst>
          </p:cNvPr>
          <p:cNvSpPr/>
          <p:nvPr/>
        </p:nvSpPr>
        <p:spPr>
          <a:xfrm flipH="1">
            <a:off x="7817837" y="2183992"/>
            <a:ext cx="1280318" cy="455348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A3887E-771E-6767-AEF0-9A9DB82883BA}"/>
              </a:ext>
            </a:extLst>
          </p:cNvPr>
          <p:cNvSpPr txBox="1"/>
          <p:nvPr/>
        </p:nvSpPr>
        <p:spPr>
          <a:xfrm>
            <a:off x="619545" y="5622558"/>
            <a:ext cx="10948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Wakefield and electron beam rotation direction change sign of LG mode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425896F0-6B86-F10A-B187-829A3A20EA08}"/>
                  </a:ext>
                </a:extLst>
              </p:cNvPr>
              <p:cNvSpPr txBox="1"/>
              <p:nvPr/>
            </p:nvSpPr>
            <p:spPr>
              <a:xfrm>
                <a:off x="9682775" y="2018797"/>
                <a:ext cx="5252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425896F0-6B86-F10A-B187-829A3A20EA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2775" y="2018797"/>
                <a:ext cx="525254" cy="46166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C1C32B34-7B70-7762-8CFD-F102710397B6}"/>
                  </a:ext>
                </a:extLst>
              </p:cNvPr>
              <p:cNvSpPr txBox="1"/>
              <p:nvPr/>
            </p:nvSpPr>
            <p:spPr>
              <a:xfrm>
                <a:off x="4296093" y="1963901"/>
                <a:ext cx="55407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C1C32B34-7B70-7762-8CFD-F102710397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6093" y="1963901"/>
                <a:ext cx="554074" cy="46166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>
            <a:extLst>
              <a:ext uri="{FF2B5EF4-FFF2-40B4-BE49-F238E27FC236}">
                <a16:creationId xmlns:a16="http://schemas.microsoft.com/office/drawing/2014/main" id="{4E59440D-F0A1-83BA-A191-54B06150F942}"/>
              </a:ext>
            </a:extLst>
          </p:cNvPr>
          <p:cNvSpPr/>
          <p:nvPr/>
        </p:nvSpPr>
        <p:spPr>
          <a:xfrm flipV="1">
            <a:off x="2365513" y="1737309"/>
            <a:ext cx="1789043" cy="1603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2DCE60-6FFE-E783-8D8E-A8BFF0BF87D1}"/>
              </a:ext>
            </a:extLst>
          </p:cNvPr>
          <p:cNvSpPr/>
          <p:nvPr/>
        </p:nvSpPr>
        <p:spPr>
          <a:xfrm flipV="1">
            <a:off x="7563473" y="1736331"/>
            <a:ext cx="1789043" cy="1603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BF4647C-9173-C123-9DBF-3BD369BAB968}"/>
              </a:ext>
            </a:extLst>
          </p:cNvPr>
          <p:cNvSpPr txBox="1"/>
          <p:nvPr/>
        </p:nvSpPr>
        <p:spPr>
          <a:xfrm>
            <a:off x="2031495" y="1473356"/>
            <a:ext cx="247054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OAM beam with LG</a:t>
            </a:r>
            <a:r>
              <a:rPr lang="en-US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9F3896D-4A4E-890C-26D7-377B62AC5789}"/>
              </a:ext>
            </a:extLst>
          </p:cNvPr>
          <p:cNvSpPr txBox="1"/>
          <p:nvPr/>
        </p:nvSpPr>
        <p:spPr>
          <a:xfrm>
            <a:off x="7261654" y="1460076"/>
            <a:ext cx="252184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OAM beam with LG</a:t>
            </a:r>
            <a:r>
              <a:rPr lang="en-US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0-1</a:t>
            </a:r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D32AB3E-A636-4935-A62B-3A133F42119A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灯片编号占位符 2">
            <a:extLst>
              <a:ext uri="{FF2B5EF4-FFF2-40B4-BE49-F238E27FC236}">
                <a16:creationId xmlns:a16="http://schemas.microsoft.com/office/drawing/2014/main" id="{32DD87E1-50AE-B403-DF28-3DFA701DCB0F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21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234F00A-F5F8-7739-8CAB-F777E1F7877F}"/>
              </a:ext>
            </a:extLst>
          </p:cNvPr>
          <p:cNvCxnSpPr>
            <a:cxnSpLocks/>
          </p:cNvCxnSpPr>
          <p:nvPr/>
        </p:nvCxnSpPr>
        <p:spPr>
          <a:xfrm>
            <a:off x="9467577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2A00889-D544-A275-C867-EB9EE924BA04}"/>
              </a:ext>
            </a:extLst>
          </p:cNvPr>
          <p:cNvCxnSpPr>
            <a:cxnSpLocks/>
          </p:cNvCxnSpPr>
          <p:nvPr/>
        </p:nvCxnSpPr>
        <p:spPr>
          <a:xfrm>
            <a:off x="11009326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9F8F15CB-C741-5F3F-6AB3-CCD6542661CB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54369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9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0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0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/>
    </p:bldLst>
  </p:timing>
  <p:extLst>
    <p:ext uri="{6950BFC3-D8DA-4A85-94F7-54DA5524770B}">
      <p188:commentRel xmlns:p188="http://schemas.microsoft.com/office/powerpoint/2018/8/main" r:id="rId7"/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A3DA4-6B42-1351-7F84-BD10A0DDB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74FCE905-AC9D-39A4-9056-5C5C4BDD325B}"/>
              </a:ext>
            </a:extLst>
          </p:cNvPr>
          <p:cNvGrpSpPr/>
          <p:nvPr/>
        </p:nvGrpSpPr>
        <p:grpSpPr>
          <a:xfrm>
            <a:off x="-553" y="-22935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369C1376-669B-68D1-530E-334A723A27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79A58D7-20DD-0E6E-A42A-7ACFF8236F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4B08C3E-3297-9825-0079-68EA9B873A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2" name="Triangle 11">
              <a:extLst>
                <a:ext uri="{FF2B5EF4-FFF2-40B4-BE49-F238E27FC236}">
                  <a16:creationId xmlns:a16="http://schemas.microsoft.com/office/drawing/2014/main" id="{08BF794F-1A64-659C-E9D9-CA5CF3323758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689E1FC-4217-D143-A8AA-18A4781EA3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4" name="标题 1">
            <a:extLst>
              <a:ext uri="{FF2B5EF4-FFF2-40B4-BE49-F238E27FC236}">
                <a16:creationId xmlns:a16="http://schemas.microsoft.com/office/drawing/2014/main" id="{D753EE18-228C-8F7B-B91B-ABEFF8D3F646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Angular Momentum Transfer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977EF56-3183-1059-85BF-A0B120CCB1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8398" y="2182783"/>
            <a:ext cx="5002305" cy="27432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33D55AE-AA04-17AF-FA30-F3D0658D5825}"/>
              </a:ext>
            </a:extLst>
          </p:cNvPr>
          <p:cNvSpPr txBox="1"/>
          <p:nvPr/>
        </p:nvSpPr>
        <p:spPr>
          <a:xfrm>
            <a:off x="1616687" y="1762606"/>
            <a:ext cx="3313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Angular Momentum of Laser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F0692D4-3600-831B-1093-73CE86153E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6365" y="2202572"/>
            <a:ext cx="5002306" cy="27432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48A35FD-90C5-0A6C-72B1-5EEAFCD516D3}"/>
              </a:ext>
            </a:extLst>
          </p:cNvPr>
          <p:cNvSpPr txBox="1"/>
          <p:nvPr/>
        </p:nvSpPr>
        <p:spPr>
          <a:xfrm>
            <a:off x="6432448" y="1800907"/>
            <a:ext cx="5044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Angular Momentum of High Energy Electron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F2193B-37E3-400E-3076-235D5833BC73}"/>
              </a:ext>
            </a:extLst>
          </p:cNvPr>
          <p:cNvSpPr txBox="1"/>
          <p:nvPr/>
        </p:nvSpPr>
        <p:spPr>
          <a:xfrm>
            <a:off x="528398" y="4841536"/>
            <a:ext cx="105102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Total OAM of the laser decrease, while the angular momentum of the high energy electron increase with propagation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1121AEFB-AE30-708A-0CB9-B928382EB3B7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灯片编号占位符 2">
            <a:extLst>
              <a:ext uri="{FF2B5EF4-FFF2-40B4-BE49-F238E27FC236}">
                <a16:creationId xmlns:a16="http://schemas.microsoft.com/office/drawing/2014/main" id="{A9653A38-0760-A6A4-418F-D45BBBF1C482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22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06FF92F-0E44-EAC8-D361-13579457989D}"/>
              </a:ext>
            </a:extLst>
          </p:cNvPr>
          <p:cNvCxnSpPr>
            <a:cxnSpLocks/>
          </p:cNvCxnSpPr>
          <p:nvPr/>
        </p:nvCxnSpPr>
        <p:spPr>
          <a:xfrm>
            <a:off x="9469151" y="6580203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3362740-93B5-8B9F-441F-CF7F0C176228}"/>
              </a:ext>
            </a:extLst>
          </p:cNvPr>
          <p:cNvCxnSpPr>
            <a:cxnSpLocks/>
          </p:cNvCxnSpPr>
          <p:nvPr/>
        </p:nvCxnSpPr>
        <p:spPr>
          <a:xfrm>
            <a:off x="11010900" y="6362915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707BC46-E305-A374-5ED8-30D18BDD4D6B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3201669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BB189-7801-6398-65C3-F65984D81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46A514F-4617-4911-C391-8DD295F4CB0D}"/>
              </a:ext>
            </a:extLst>
          </p:cNvPr>
          <p:cNvGrpSpPr/>
          <p:nvPr/>
        </p:nvGrpSpPr>
        <p:grpSpPr>
          <a:xfrm>
            <a:off x="-553" y="1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C10F3D81-0748-505F-2C6D-C8D532E741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2026C28-0BE4-55CD-9315-D4DA25500E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1341FCF-54D7-6A96-13F3-948A6D804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2" name="Triangle 11">
              <a:extLst>
                <a:ext uri="{FF2B5EF4-FFF2-40B4-BE49-F238E27FC236}">
                  <a16:creationId xmlns:a16="http://schemas.microsoft.com/office/drawing/2014/main" id="{9CC96A8D-5A49-31F1-E9E3-8F47ACA5977A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6EDD17A-1289-5BC8-5065-64C2D032C7B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4" name="标题 1">
            <a:extLst>
              <a:ext uri="{FF2B5EF4-FFF2-40B4-BE49-F238E27FC236}">
                <a16:creationId xmlns:a16="http://schemas.microsoft.com/office/drawing/2014/main" id="{7DE7F705-E434-AE35-F43D-748863A66DE3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Angular Momentum Transfer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D86A68-3C8B-482E-4733-3C59AC282CA3}"/>
              </a:ext>
            </a:extLst>
          </p:cNvPr>
          <p:cNvSpPr txBox="1"/>
          <p:nvPr/>
        </p:nvSpPr>
        <p:spPr>
          <a:xfrm>
            <a:off x="1415140" y="5307880"/>
            <a:ext cx="8987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 clear shift of electron angular momentum distribution for OAM driven wake compared with Gaussian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568B3B-BB98-6915-EAA7-75A85B8AEC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54091" y="1483708"/>
            <a:ext cx="5931315" cy="394623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1FCF5E6-9710-FBF5-8D2A-1D20C462A4F0}"/>
              </a:ext>
            </a:extLst>
          </p:cNvPr>
          <p:cNvSpPr txBox="1"/>
          <p:nvPr/>
        </p:nvSpPr>
        <p:spPr>
          <a:xfrm>
            <a:off x="3525288" y="1428054"/>
            <a:ext cx="4701936" cy="377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Electron Angular Momentum Distribution</a:t>
            </a:r>
          </a:p>
        </p:txBody>
      </p:sp>
      <p:sp>
        <p:nvSpPr>
          <p:cNvPr id="4" name="Triangle 3">
            <a:extLst>
              <a:ext uri="{FF2B5EF4-FFF2-40B4-BE49-F238E27FC236}">
                <a16:creationId xmlns:a16="http://schemas.microsoft.com/office/drawing/2014/main" id="{0DA6E09A-2D19-CE65-68DE-2F11FDB114FF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灯片编号占位符 2">
            <a:extLst>
              <a:ext uri="{FF2B5EF4-FFF2-40B4-BE49-F238E27FC236}">
                <a16:creationId xmlns:a16="http://schemas.microsoft.com/office/drawing/2014/main" id="{A8D400E6-5C5A-0DFA-4337-740A08D67967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23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EBA7952-91F5-68FB-D9FA-32672BD07C42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DB051D8-8CC6-49C9-0489-6F68367EDADA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B168DC8-D6A0-5AE3-819C-6A11531C0A37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16307566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>
            <a:extLst>
              <a:ext uri="{FF2B5EF4-FFF2-40B4-BE49-F238E27FC236}">
                <a16:creationId xmlns:a16="http://schemas.microsoft.com/office/drawing/2014/main" id="{B7FA6D82-3D1B-ADC1-CC5F-746C184C2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169" y="-284020"/>
            <a:ext cx="8079661" cy="7949763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A264C82-7824-F943-4B17-E46D83BDD20E}"/>
              </a:ext>
            </a:extLst>
          </p:cNvPr>
          <p:cNvCxnSpPr>
            <a:cxnSpLocks/>
          </p:cNvCxnSpPr>
          <p:nvPr/>
        </p:nvCxnSpPr>
        <p:spPr>
          <a:xfrm>
            <a:off x="9469704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C6646D1-D875-0BF8-4BB7-51D8A8C08EEC}"/>
              </a:ext>
            </a:extLst>
          </p:cNvPr>
          <p:cNvCxnSpPr>
            <a:cxnSpLocks/>
          </p:cNvCxnSpPr>
          <p:nvPr/>
        </p:nvCxnSpPr>
        <p:spPr>
          <a:xfrm>
            <a:off x="11011453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1">
            <a:extLst>
              <a:ext uri="{FF2B5EF4-FFF2-40B4-BE49-F238E27FC236}">
                <a16:creationId xmlns:a16="http://schemas.microsoft.com/office/drawing/2014/main" id="{BF72D670-4F67-8794-A93F-ED2C9F69D0E8}"/>
              </a:ext>
            </a:extLst>
          </p:cNvPr>
          <p:cNvSpPr txBox="1"/>
          <p:nvPr/>
        </p:nvSpPr>
        <p:spPr bwMode="auto">
          <a:xfrm>
            <a:off x="540601" y="1510519"/>
            <a:ext cx="11239501" cy="417145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tIns="36000" rtlCol="0" anchor="ctr" anchorCtr="1">
            <a:spAutoFit/>
          </a:bodyPr>
          <a:lstStyle/>
          <a:p>
            <a:pPr marL="514350" indent="-514350" defTabSz="365514">
              <a:lnSpc>
                <a:spcPct val="120000"/>
              </a:lnSpc>
              <a:buFont typeface="+mj-lt"/>
              <a:buAutoNum type="arabicPeriod"/>
              <a:defRPr sz="18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OAM experiments limited by optics damage and size of SPMs available</a:t>
            </a:r>
          </a:p>
          <a:p>
            <a:pPr marL="514350" indent="-514350" defTabSz="365514">
              <a:lnSpc>
                <a:spcPct val="120000"/>
              </a:lnSpc>
              <a:buFont typeface="+mj-lt"/>
              <a:buAutoNum type="arabicPeriod"/>
              <a:defRPr sz="1800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defTabSz="365514">
              <a:lnSpc>
                <a:spcPct val="120000"/>
              </a:lnSpc>
              <a:buFont typeface="+mj-lt"/>
              <a:buAutoNum type="arabicPeriod"/>
              <a:defRPr sz="18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Characteristic electron beamlets at  500 MeV, also seen in simulations, even for perfect linearly polarized OAM laser driven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wakefield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defTabSz="365514">
              <a:lnSpc>
                <a:spcPct val="120000"/>
              </a:lnSpc>
              <a:buFont typeface="+mj-lt"/>
              <a:buAutoNum type="arabicPeriod"/>
              <a:defRPr sz="1800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defTabSz="365514">
              <a:lnSpc>
                <a:spcPct val="120000"/>
              </a:lnSpc>
              <a:buFont typeface="+mj-lt"/>
              <a:buAutoNum type="arabicPeriod"/>
              <a:defRPr sz="18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Angular momentum transfer from the laser to the electron beam</a:t>
            </a:r>
          </a:p>
        </p:txBody>
      </p:sp>
      <p:sp>
        <p:nvSpPr>
          <p:cNvPr id="41" name="Triangle 40">
            <a:extLst>
              <a:ext uri="{FF2B5EF4-FFF2-40B4-BE49-F238E27FC236}">
                <a16:creationId xmlns:a16="http://schemas.microsoft.com/office/drawing/2014/main" id="{1EF6F772-5C05-B202-46F5-57E3A04BAE1B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94CD476-4E5D-FA4F-76C2-67D413F861FC}"/>
              </a:ext>
            </a:extLst>
          </p:cNvPr>
          <p:cNvGrpSpPr/>
          <p:nvPr/>
        </p:nvGrpSpPr>
        <p:grpSpPr>
          <a:xfrm>
            <a:off x="0" y="0"/>
            <a:ext cx="12192000" cy="6533319"/>
            <a:chOff x="-553" y="1"/>
            <a:chExt cx="12192000" cy="6533319"/>
          </a:xfrm>
        </p:grpSpPr>
        <p:pic>
          <p:nvPicPr>
            <p:cNvPr id="43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F315A6F1-2A54-3B6D-B194-652454D4C3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895EE6C3-C3E2-8997-87E7-825929D0A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F030052A-9456-0968-7249-AB4976116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46" name="Triangle 45">
              <a:extLst>
                <a:ext uri="{FF2B5EF4-FFF2-40B4-BE49-F238E27FC236}">
                  <a16:creationId xmlns:a16="http://schemas.microsoft.com/office/drawing/2014/main" id="{6E08DD02-3047-B0BF-0660-FF80363D4793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06C0FED0-511A-F620-2609-5C96868B0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48" name="标题 1">
            <a:extLst>
              <a:ext uri="{FF2B5EF4-FFF2-40B4-BE49-F238E27FC236}">
                <a16:creationId xmlns:a16="http://schemas.microsoft.com/office/drawing/2014/main" id="{37BD2353-F3C7-58A1-0FAA-EAB95A8CE7B2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Summary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BD9E1E-A295-C406-3221-8808C84E62EB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442664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C69BD0-0B75-2D68-887F-756963236D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D6BF94-21E5-023C-617E-7E5DB948A7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169" y="-284020"/>
            <a:ext cx="8079661" cy="7949763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6F30B04-F279-C94C-25EF-251BB5481597}"/>
              </a:ext>
            </a:extLst>
          </p:cNvPr>
          <p:cNvGrpSpPr/>
          <p:nvPr/>
        </p:nvGrpSpPr>
        <p:grpSpPr>
          <a:xfrm>
            <a:off x="0" y="0"/>
            <a:ext cx="12192000" cy="6533319"/>
            <a:chOff x="-553" y="1"/>
            <a:chExt cx="12192000" cy="6533319"/>
          </a:xfrm>
        </p:grpSpPr>
        <p:pic>
          <p:nvPicPr>
            <p:cNvPr id="9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4DE65253-DADE-1FF0-3432-CB787B4D22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0B935E1-1285-1832-FFB2-A19CAEBED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4CB4AE2-68AA-9CF4-047C-B5550BEC5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6" name="Triangle 15">
              <a:extLst>
                <a:ext uri="{FF2B5EF4-FFF2-40B4-BE49-F238E27FC236}">
                  <a16:creationId xmlns:a16="http://schemas.microsoft.com/office/drawing/2014/main" id="{9EDAE797-E910-5795-1B77-7C24196910D6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CB5064D-2B7A-3BBC-C0EB-8987CA67B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8" name="标题 1">
            <a:extLst>
              <a:ext uri="{FF2B5EF4-FFF2-40B4-BE49-F238E27FC236}">
                <a16:creationId xmlns:a16="http://schemas.microsoft.com/office/drawing/2014/main" id="{3C6AC1ED-748F-806A-6589-1F7FE7C457D0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Future work</a:t>
            </a:r>
          </a:p>
        </p:txBody>
      </p:sp>
      <p:sp>
        <p:nvSpPr>
          <p:cNvPr id="2" name="Triangle 1">
            <a:extLst>
              <a:ext uri="{FF2B5EF4-FFF2-40B4-BE49-F238E27FC236}">
                <a16:creationId xmlns:a16="http://schemas.microsoft.com/office/drawing/2014/main" id="{D2241A76-F832-4219-685E-B78A92A36FE5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EA05E79-3F90-B68E-AA3A-EDC3A5B7C190}"/>
              </a:ext>
            </a:extLst>
          </p:cNvPr>
          <p:cNvCxnSpPr>
            <a:cxnSpLocks/>
          </p:cNvCxnSpPr>
          <p:nvPr/>
        </p:nvCxnSpPr>
        <p:spPr>
          <a:xfrm>
            <a:off x="9469704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E3A9E49-496D-EB5E-EFBA-6959CD101720}"/>
              </a:ext>
            </a:extLst>
          </p:cNvPr>
          <p:cNvCxnSpPr>
            <a:cxnSpLocks/>
          </p:cNvCxnSpPr>
          <p:nvPr/>
        </p:nvCxnSpPr>
        <p:spPr>
          <a:xfrm>
            <a:off x="11011453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">
            <a:extLst>
              <a:ext uri="{FF2B5EF4-FFF2-40B4-BE49-F238E27FC236}">
                <a16:creationId xmlns:a16="http://schemas.microsoft.com/office/drawing/2014/main" id="{DD89B9C3-54D6-1A37-7500-2F9892527586}"/>
              </a:ext>
            </a:extLst>
          </p:cNvPr>
          <p:cNvSpPr txBox="1"/>
          <p:nvPr/>
        </p:nvSpPr>
        <p:spPr bwMode="auto">
          <a:xfrm>
            <a:off x="540601" y="1863945"/>
            <a:ext cx="11239501" cy="31550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tIns="36000" rtlCol="0" anchor="ctr" anchorCtr="1">
            <a:spAutoFit/>
          </a:bodyPr>
          <a:lstStyle/>
          <a:p>
            <a:pPr marL="361587" indent="-361587" defTabSz="365514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18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Measure the generate B field along longitudinal direction (using Faraday rotation)</a:t>
            </a:r>
          </a:p>
          <a:p>
            <a:pPr marL="361587" indent="-361587" defTabSz="365514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1800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1587" indent="-361587" defTabSz="365514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18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Higher Laguerre Gaussian mode</a:t>
            </a:r>
          </a:p>
          <a:p>
            <a:pPr marL="361587" indent="-361587" defTabSz="365514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1800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1587" indent="-361587" defTabSz="365514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  <a:defRPr sz="1800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Accelerate positrons (positron injection into the OAM LWFA ?)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15B9905-B682-6045-509A-CA87F5827DD1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4644342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NorthCampus-1.jpeg" descr="NorthCampus-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Questions"/>
          <p:cNvSpPr txBox="1"/>
          <p:nvPr/>
        </p:nvSpPr>
        <p:spPr>
          <a:xfrm>
            <a:off x="4532948" y="3976239"/>
            <a:ext cx="3046796" cy="8207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>
              <a:defRPr sz="10000" b="1">
                <a:solidFill>
                  <a:srgbClr val="FFFFFF"/>
                </a:solidFill>
              </a:defRPr>
            </a:lvl1pPr>
          </a:lstStyle>
          <a:p>
            <a:r>
              <a:rPr sz="5000" dirty="0"/>
              <a:t>Questions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E9CEE2-70C9-B9AE-ADB1-82FD541E4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BF2E5004-3122-92A5-6657-A866DAD28A7A}"/>
              </a:ext>
            </a:extLst>
          </p:cNvPr>
          <p:cNvGrpSpPr/>
          <p:nvPr/>
        </p:nvGrpSpPr>
        <p:grpSpPr>
          <a:xfrm>
            <a:off x="-16699" y="0"/>
            <a:ext cx="12192000" cy="6533319"/>
            <a:chOff x="-553" y="1"/>
            <a:chExt cx="12192000" cy="6533319"/>
          </a:xfrm>
        </p:grpSpPr>
        <p:pic>
          <p:nvPicPr>
            <p:cNvPr id="23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867E2424-EEBB-4DE5-CA04-EBED1161EC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20B8FC7-7B66-78B9-DDC1-BAC06E81E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689EB04-688F-0096-9C05-5C0F594A8A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32" name="Triangle 31">
              <a:extLst>
                <a:ext uri="{FF2B5EF4-FFF2-40B4-BE49-F238E27FC236}">
                  <a16:creationId xmlns:a16="http://schemas.microsoft.com/office/drawing/2014/main" id="{E83702D8-0FE7-8F89-6522-479A4228E335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AB4A9FE-B26E-3BC4-7247-AB97022F72E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2D618BA8-AAAA-3D46-0274-41519079F29F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Asymmetric OAM LWFA Electron Spectrum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F9F3CF4-AE42-A092-EEA1-180A4FEA171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5161" t="7074" r="-1"/>
          <a:stretch>
            <a:fillRect/>
          </a:stretch>
        </p:blipFill>
        <p:spPr>
          <a:xfrm>
            <a:off x="224748" y="2150807"/>
            <a:ext cx="3498189" cy="29747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2924FA-54F4-13BE-7ECB-F85109AD0AFE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46385"/>
          <a:stretch>
            <a:fillRect/>
          </a:stretch>
        </p:blipFill>
        <p:spPr>
          <a:xfrm>
            <a:off x="3967303" y="2099453"/>
            <a:ext cx="4345642" cy="31514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3968AC-ED1C-B930-F61C-6A61F5BA93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12945" y="2190563"/>
            <a:ext cx="3596864" cy="29604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F0F502A-03EF-FC5B-8E7D-8F30747A883C}"/>
              </a:ext>
            </a:extLst>
          </p:cNvPr>
          <p:cNvSpPr txBox="1"/>
          <p:nvPr/>
        </p:nvSpPr>
        <p:spPr>
          <a:xfrm>
            <a:off x="581129" y="1862813"/>
            <a:ext cx="272382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Laser focal spot profile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F01EE6-FC8E-2BA8-B452-EDBCF9ED690C}"/>
              </a:ext>
            </a:extLst>
          </p:cNvPr>
          <p:cNvSpPr txBox="1"/>
          <p:nvPr/>
        </p:nvSpPr>
        <p:spPr>
          <a:xfrm>
            <a:off x="4726816" y="1826374"/>
            <a:ext cx="308289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Electron Energy Spectrum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B846E1-A478-E91A-79F1-6577FB6E73D7}"/>
              </a:ext>
            </a:extLst>
          </p:cNvPr>
          <p:cNvSpPr txBox="1"/>
          <p:nvPr/>
        </p:nvSpPr>
        <p:spPr>
          <a:xfrm>
            <a:off x="8817766" y="1814078"/>
            <a:ext cx="287777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Beam Transverse Profile</a:t>
            </a:r>
          </a:p>
        </p:txBody>
      </p:sp>
      <p:sp>
        <p:nvSpPr>
          <p:cNvPr id="2" name="Triangle 1">
            <a:extLst>
              <a:ext uri="{FF2B5EF4-FFF2-40B4-BE49-F238E27FC236}">
                <a16:creationId xmlns:a16="http://schemas.microsoft.com/office/drawing/2014/main" id="{139050C1-DED3-4004-701B-415185A21DB0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灯片编号占位符 2">
            <a:extLst>
              <a:ext uri="{FF2B5EF4-FFF2-40B4-BE49-F238E27FC236}">
                <a16:creationId xmlns:a16="http://schemas.microsoft.com/office/drawing/2014/main" id="{EE83431A-3287-487A-F0BB-F43B86B5BCE0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27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4848719-667D-7EB9-A8A7-407E301D7B2F}"/>
              </a:ext>
            </a:extLst>
          </p:cNvPr>
          <p:cNvCxnSpPr>
            <a:cxnSpLocks/>
          </p:cNvCxnSpPr>
          <p:nvPr/>
        </p:nvCxnSpPr>
        <p:spPr>
          <a:xfrm>
            <a:off x="9480714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7B60F95-FF65-E47B-6D1B-4D6A545146EB}"/>
              </a:ext>
            </a:extLst>
          </p:cNvPr>
          <p:cNvCxnSpPr>
            <a:cxnSpLocks/>
          </p:cNvCxnSpPr>
          <p:nvPr/>
        </p:nvCxnSpPr>
        <p:spPr>
          <a:xfrm>
            <a:off x="11022463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F588EED0-AFD5-34E3-6984-A169E8D6690B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75120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</p:bldLst>
  </p:timing>
  <p:extLst>
    <p:ext uri="{6950BFC3-D8DA-4A85-94F7-54DA5524770B}">
      <p188:commentRel xmlns:p188="http://schemas.microsoft.com/office/powerpoint/2018/8/main" r:id="rId3"/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DECD03-7FDA-3BC1-1BD0-EB7718A4F4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174" t="13670" r="28576" b="18271"/>
          <a:stretch>
            <a:fillRect/>
          </a:stretch>
        </p:blipFill>
        <p:spPr>
          <a:xfrm>
            <a:off x="1181100" y="1284869"/>
            <a:ext cx="3646794" cy="345315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8BEB173-1C37-2635-43AA-3B9CA2081A39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8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5F65DFB0-4491-0906-6587-3470890155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D33D01B-6F81-2ED9-B1EF-21919A0CFE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E81CC29-F8EF-B621-F586-FE5A8B819B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7691851-B0EA-B81E-C75E-E4DDA607E111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6BF3F490-06F8-422D-635D-656075B45B17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1621DDCC-53FB-5292-D988-FE274EFC2D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riangle 14">
                <a:extLst>
                  <a:ext uri="{FF2B5EF4-FFF2-40B4-BE49-F238E27FC236}">
                    <a16:creationId xmlns:a16="http://schemas.microsoft.com/office/drawing/2014/main" id="{C7BACD9D-931A-FFDE-CB96-E4C93E02BA92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5EB92082-D3D9-7464-978D-62E8156420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0B5D59D-9BD0-F4B7-7C8E-56F6BD307C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7" name="标题 1">
            <a:extLst>
              <a:ext uri="{FF2B5EF4-FFF2-40B4-BE49-F238E27FC236}">
                <a16:creationId xmlns:a16="http://schemas.microsoft.com/office/drawing/2014/main" id="{9A1F9577-FF15-1732-875C-5AFC514D3649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DM manual optimization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5FB76E-1C96-E949-CF8A-51A17973B9A9}"/>
              </a:ext>
            </a:extLst>
          </p:cNvPr>
          <p:cNvSpPr txBox="1"/>
          <p:nvPr/>
        </p:nvSpPr>
        <p:spPr>
          <a:xfrm>
            <a:off x="4588490" y="4871501"/>
            <a:ext cx="335808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Astigmatism at 0 degree: –0.1</a:t>
            </a:r>
          </a:p>
          <a:p>
            <a:r>
              <a:rPr lang="en-US" dirty="0"/>
              <a:t>Astigmatism at 90 degree: –0.1</a:t>
            </a:r>
          </a:p>
          <a:p>
            <a:r>
              <a:rPr lang="en-US" dirty="0"/>
              <a:t>Coma at 0 degree: 0.05</a:t>
            </a:r>
          </a:p>
          <a:p>
            <a:r>
              <a:rPr lang="en-US" dirty="0"/>
              <a:t>Coma at 90 degree: 0.05</a:t>
            </a:r>
          </a:p>
          <a:p>
            <a:r>
              <a:rPr lang="en-US" dirty="0"/>
              <a:t>Trefoil at 90 degree: 0.05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E1B7A9E-D39F-CFD9-DA62-AEBF4F838D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6364" y="1287048"/>
            <a:ext cx="3814536" cy="345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27829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ho_Bz_stack37(LG01,200TW,CP)_2_x0.5">
            <a:hlinkClick r:id="" action="ppaction://media"/>
            <a:extLst>
              <a:ext uri="{FF2B5EF4-FFF2-40B4-BE49-F238E27FC236}">
                <a16:creationId xmlns:a16="http://schemas.microsoft.com/office/drawing/2014/main" id="{E8AFE43F-ACDD-E8C8-2E10-C0ADF970A27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30368" y="1463414"/>
            <a:ext cx="9071933" cy="3931171"/>
          </a:xfrm>
          <a:prstGeom prst="rect">
            <a:avLst/>
          </a:prstGeom>
        </p:spPr>
      </p:pic>
      <p:sp>
        <p:nvSpPr>
          <p:cNvPr id="6" name="文本框 3">
            <a:extLst>
              <a:ext uri="{FF2B5EF4-FFF2-40B4-BE49-F238E27FC236}">
                <a16:creationId xmlns:a16="http://schemas.microsoft.com/office/drawing/2014/main" id="{BB75AC47-2FA4-6BCC-662B-0ACACBFD1F0E}"/>
              </a:ext>
            </a:extLst>
          </p:cNvPr>
          <p:cNvSpPr txBox="1"/>
          <p:nvPr/>
        </p:nvSpPr>
        <p:spPr bwMode="auto">
          <a:xfrm>
            <a:off x="744068" y="1463414"/>
            <a:ext cx="1687159" cy="4924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600" dirty="0">
                <a:solidFill>
                  <a:schemeClr val="tx1"/>
                </a:solidFill>
                <a:latin typeface="Cambria Math" panose="02040503050406030204" pitchFamily="18" charset="0"/>
              </a:rPr>
              <a:t>LG01, RCP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2D6DA28-FD8B-D6B9-FC93-28F1DE1216FE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8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54C3D6F0-AA93-B2C9-F43C-78B46C7124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2A344ED-6315-34AB-FEDC-904B8108B6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CF90171-71AF-D865-A342-972CC765C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27B6A5C-56F5-4DCF-C138-6EEBABB6F8E1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112574B6-6674-911D-8BD5-871DFD43876C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6ECCFC48-BF34-1424-6FE2-93A5C2CE05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riangle 14">
                <a:extLst>
                  <a:ext uri="{FF2B5EF4-FFF2-40B4-BE49-F238E27FC236}">
                    <a16:creationId xmlns:a16="http://schemas.microsoft.com/office/drawing/2014/main" id="{C6CE8241-6FB6-DC7D-1F1C-CE72640F5311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703C4874-0EC6-88C8-83E0-EA79F34B28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5BDEEF7-0284-9FD8-33F3-97F8C1126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标题 1">
                <a:extLst>
                  <a:ext uri="{FF2B5EF4-FFF2-40B4-BE49-F238E27FC236}">
                    <a16:creationId xmlns:a16="http://schemas.microsoft.com/office/drawing/2014/main" id="{C75EDA71-67F7-5D20-D478-DAC35BF2116F}"/>
                  </a:ext>
                </a:extLst>
              </p:cNvPr>
              <p:cNvSpPr txBox="1"/>
              <p:nvPr/>
            </p:nvSpPr>
            <p:spPr>
              <a:xfrm>
                <a:off x="0" y="193726"/>
                <a:ext cx="12192000" cy="504826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975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b="1" kern="120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 algn="ctr" fontAlgn="base">
                  <a:lnSpc>
                    <a:spcPct val="100000"/>
                  </a:lnSpc>
                  <a:spcAft>
                    <a:spcPct val="0"/>
                  </a:spcAft>
                  <a:defRPr/>
                </a:pPr>
                <a:r>
                  <a:rPr kumimoji="1" lang="en-US" altLang="zh-CN" sz="2800" dirty="0">
                    <a:solidFill>
                      <a:schemeClr val="bg1"/>
                    </a:solidFill>
                    <a:latin typeface="Arial" panose="020B0604020202020204" pitchFamily="34" charset="0"/>
                    <a:sym typeface="Arial" panose="020B0604020202020204" pitchFamily="34" charset="0"/>
                  </a:rPr>
                  <a:t>Wakefield Structure &amp;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8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</m:ctrlPr>
                      </m:sSubPr>
                      <m:e>
                        <m:r>
                          <a:rPr kumimoji="1" lang="en-US" altLang="zh-CN" sz="2800" b="1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  <m:t>𝑩</m:t>
                        </m:r>
                      </m:e>
                      <m:sub>
                        <m:r>
                          <a:rPr kumimoji="1" lang="en-US" altLang="zh-CN" sz="2800" b="1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sym typeface="Arial" panose="020B0604020202020204" pitchFamily="34" charset="0"/>
                          </a:rPr>
                          <m:t>𝒛</m:t>
                        </m:r>
                      </m:sub>
                    </m:sSub>
                  </m:oMath>
                </a14:m>
                <a:r>
                  <a:rPr kumimoji="1" lang="en-US" altLang="zh-CN" sz="28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Arial" panose="020B0604020202020204" pitchFamily="34" charset="0"/>
                  </a:rPr>
                  <a:t> </a:t>
                </a:r>
                <a:r>
                  <a:rPr kumimoji="1" lang="en-US" altLang="zh-CN" sz="2800" dirty="0">
                    <a:solidFill>
                      <a:schemeClr val="bg1"/>
                    </a:solidFill>
                    <a:latin typeface="Arial" panose="020B0604020202020204" pitchFamily="34" charset="0"/>
                    <a:sym typeface="Arial" panose="020B0604020202020204" pitchFamily="34" charset="0"/>
                  </a:rPr>
                  <a:t>Field</a:t>
                </a:r>
              </a:p>
            </p:txBody>
          </p:sp>
        </mc:Choice>
        <mc:Fallback xmlns="">
          <p:sp>
            <p:nvSpPr>
              <p:cNvPr id="17" name="标题 1">
                <a:extLst>
                  <a:ext uri="{FF2B5EF4-FFF2-40B4-BE49-F238E27FC236}">
                    <a16:creationId xmlns:a16="http://schemas.microsoft.com/office/drawing/2014/main" id="{C75EDA71-67F7-5D20-D478-DAC35BF211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3726"/>
                <a:ext cx="12192000" cy="504826"/>
              </a:xfrm>
              <a:prstGeom prst="rect">
                <a:avLst/>
              </a:prstGeom>
              <a:blipFill>
                <a:blip r:embed="rId9"/>
                <a:stretch>
                  <a:fillRect t="-12195" b="-292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文本框 4">
            <a:extLst>
              <a:ext uri="{FF2B5EF4-FFF2-40B4-BE49-F238E27FC236}">
                <a16:creationId xmlns:a16="http://schemas.microsoft.com/office/drawing/2014/main" id="{6D56C235-2A89-83F7-B90A-BF38D6F6930D}"/>
              </a:ext>
            </a:extLst>
          </p:cNvPr>
          <p:cNvSpPr txBox="1"/>
          <p:nvPr/>
        </p:nvSpPr>
        <p:spPr bwMode="auto">
          <a:xfrm>
            <a:off x="192670" y="5404694"/>
            <a:ext cx="9931423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dirty="0">
                <a:latin typeface="Cambria Math" panose="02040503050406030204" pitchFamily="18" charset="0"/>
              </a:rPr>
              <a:t>LG01 for Laguerre Gaussian Beam, radial mode p = 0, azimuthal mode m =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dirty="0">
                <a:latin typeface="Cambria Math" panose="02040503050406030204" pitchFamily="18" charset="0"/>
              </a:rPr>
              <a:t>RCP for right-handed circular polarized laser</a:t>
            </a:r>
          </a:p>
        </p:txBody>
      </p:sp>
    </p:spTree>
    <p:extLst>
      <p:ext uri="{BB962C8B-B14F-4D97-AF65-F5344CB8AC3E}">
        <p14:creationId xmlns:p14="http://schemas.microsoft.com/office/powerpoint/2010/main" val="38094334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theta_xy">
            <a:hlinkClick r:id="" action="ppaction://media"/>
            <a:extLst>
              <a:ext uri="{FF2B5EF4-FFF2-40B4-BE49-F238E27FC236}">
                <a16:creationId xmlns:a16="http://schemas.microsoft.com/office/drawing/2014/main" id="{0B52294D-E00B-75E1-8981-C9104757CF1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96000" y="1236784"/>
            <a:ext cx="5654089" cy="4384431"/>
          </a:xfrm>
          <a:prstGeom prst="rect">
            <a:avLst/>
          </a:prstGeom>
        </p:spPr>
      </p:pic>
      <p:pic>
        <p:nvPicPr>
          <p:cNvPr id="5" name="Er_xy">
            <a:hlinkClick r:id="" action="ppaction://media"/>
            <a:extLst>
              <a:ext uri="{FF2B5EF4-FFF2-40B4-BE49-F238E27FC236}">
                <a16:creationId xmlns:a16="http://schemas.microsoft.com/office/drawing/2014/main" id="{E5480F4B-1BA7-7A67-89AD-0CBD3822ABC8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34462" y="1236784"/>
            <a:ext cx="5654089" cy="4384431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0DED6C2-481E-CFED-C114-30214D431117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3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D2598D7F-2D3C-3894-F70D-564A07CD07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80A9DB3-3E16-3D2E-7F7C-D81E57007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2528B99-09EC-F7B3-7E17-1487A25C65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FDDCDE2-7AF6-5AE8-71AD-FE2E01045657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10" name="Triangle 9">
                <a:extLst>
                  <a:ext uri="{FF2B5EF4-FFF2-40B4-BE49-F238E27FC236}">
                    <a16:creationId xmlns:a16="http://schemas.microsoft.com/office/drawing/2014/main" id="{79B567DA-0180-4D56-D172-36EC5822C2BC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B2B5F749-F769-AD95-54B5-382A17B433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riangle 11">
                <a:extLst>
                  <a:ext uri="{FF2B5EF4-FFF2-40B4-BE49-F238E27FC236}">
                    <a16:creationId xmlns:a16="http://schemas.microsoft.com/office/drawing/2014/main" id="{C3E2BD54-F08F-0E44-41E5-D0F56200C2E1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99F2812C-CC50-06EF-95D5-8CCC43881A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5103212-E6F6-D700-ED05-8B9A9B775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4" name="标题 1">
            <a:extLst>
              <a:ext uri="{FF2B5EF4-FFF2-40B4-BE49-F238E27FC236}">
                <a16:creationId xmlns:a16="http://schemas.microsoft.com/office/drawing/2014/main" id="{16CAAD81-9ED5-65A7-D3EC-8188F7800560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CP – OAM Wakefield Transverse Dynamics</a:t>
            </a:r>
          </a:p>
        </p:txBody>
      </p:sp>
    </p:spTree>
    <p:extLst>
      <p:ext uri="{BB962C8B-B14F-4D97-AF65-F5344CB8AC3E}">
        <p14:creationId xmlns:p14="http://schemas.microsoft.com/office/powerpoint/2010/main" val="289866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1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397499-B2CC-F401-F330-A5C5EF83E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4061" y="2286000"/>
            <a:ext cx="2964741" cy="2286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305B36-0559-5680-1399-4AB7A5826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917" y="2286000"/>
            <a:ext cx="2980383" cy="2286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B711B1-96FB-2F51-8E31-6BEFA462BE02}"/>
              </a:ext>
            </a:extLst>
          </p:cNvPr>
          <p:cNvSpPr txBox="1"/>
          <p:nvPr/>
        </p:nvSpPr>
        <p:spPr>
          <a:xfrm>
            <a:off x="4345110" y="4755114"/>
            <a:ext cx="704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LG01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2E48C8-9ACF-C897-731F-D93B423541E9}"/>
              </a:ext>
            </a:extLst>
          </p:cNvPr>
          <p:cNvSpPr txBox="1"/>
          <p:nvPr/>
        </p:nvSpPr>
        <p:spPr>
          <a:xfrm>
            <a:off x="7424347" y="4755114"/>
            <a:ext cx="704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LG02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F6A359-0C6E-107C-F0DC-D6EEC1DE66E9}"/>
              </a:ext>
            </a:extLst>
          </p:cNvPr>
          <p:cNvSpPr txBox="1"/>
          <p:nvPr/>
        </p:nvSpPr>
        <p:spPr>
          <a:xfrm>
            <a:off x="10363378" y="4755114"/>
            <a:ext cx="704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LG03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59E2CA-0359-E72C-6631-496B23CE1D98}"/>
              </a:ext>
            </a:extLst>
          </p:cNvPr>
          <p:cNvSpPr txBox="1"/>
          <p:nvPr/>
        </p:nvSpPr>
        <p:spPr>
          <a:xfrm>
            <a:off x="1406079" y="4758730"/>
            <a:ext cx="704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LG00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37E0F20-D2AD-3721-CD70-891007CD5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754" y="2286000"/>
            <a:ext cx="3035330" cy="2286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DCF98A3B-1F67-7067-9606-B79F8E92C607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15" name="Picture 14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288C2828-0283-28A4-BA05-7B514AAB12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C3F15876-A0C5-C543-0E5A-075A73BAF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4B8DE7C-CFCE-A894-E53F-47946BDE846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EA0F386-DA67-5695-3CE7-81D6B669F738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20" name="Triangle 19">
                <a:extLst>
                  <a:ext uri="{FF2B5EF4-FFF2-40B4-BE49-F238E27FC236}">
                    <a16:creationId xmlns:a16="http://schemas.microsoft.com/office/drawing/2014/main" id="{05D36D5B-3AC2-0AA0-0AF2-06F29F6E3310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404FAF12-A1F5-18D7-0198-CD01385636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riangle 21">
                <a:extLst>
                  <a:ext uri="{FF2B5EF4-FFF2-40B4-BE49-F238E27FC236}">
                    <a16:creationId xmlns:a16="http://schemas.microsoft.com/office/drawing/2014/main" id="{F75E0C40-BFED-D9DB-EBC1-8937AD7B393A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E3289A2B-EAB6-A485-F1FD-0EB384EB5B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592DF8B-A19C-67F1-CBED-4181D8727D0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24" name="标题 1">
            <a:extLst>
              <a:ext uri="{FF2B5EF4-FFF2-40B4-BE49-F238E27FC236}">
                <a16:creationId xmlns:a16="http://schemas.microsoft.com/office/drawing/2014/main" id="{C1514143-C0F6-573F-6367-4EEECC743017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Influence of the Number of LG Modes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5E5556C-47CB-6323-C05D-9226AD251E4E}"/>
              </a:ext>
            </a:extLst>
          </p:cNvPr>
          <p:cNvSpPr txBox="1"/>
          <p:nvPr/>
        </p:nvSpPr>
        <p:spPr>
          <a:xfrm>
            <a:off x="1820257" y="1888641"/>
            <a:ext cx="1219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 attractor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202FD4F-2D4E-CA08-47E3-F99436CCCCA4}"/>
              </a:ext>
            </a:extLst>
          </p:cNvPr>
          <p:cNvSpPr txBox="1"/>
          <p:nvPr/>
        </p:nvSpPr>
        <p:spPr>
          <a:xfrm>
            <a:off x="5025765" y="1888641"/>
            <a:ext cx="132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 attractors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A168592-BA94-332D-278D-199083EDDAE6}"/>
              </a:ext>
            </a:extLst>
          </p:cNvPr>
          <p:cNvSpPr txBox="1"/>
          <p:nvPr/>
        </p:nvSpPr>
        <p:spPr>
          <a:xfrm>
            <a:off x="7952341" y="1888641"/>
            <a:ext cx="132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 attractors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2C713F6-783B-A1C7-E6AF-A0C8D6B0B0B8}"/>
              </a:ext>
            </a:extLst>
          </p:cNvPr>
          <p:cNvSpPr txBox="1"/>
          <p:nvPr/>
        </p:nvSpPr>
        <p:spPr>
          <a:xfrm>
            <a:off x="10860629" y="1895614"/>
            <a:ext cx="132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 attractors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DDA9FC7-F372-590A-30CF-ED147C499221}"/>
                  </a:ext>
                </a:extLst>
              </p:cNvPr>
              <p:cNvSpPr txBox="1"/>
              <p:nvPr/>
            </p:nvSpPr>
            <p:spPr>
              <a:xfrm>
                <a:off x="681372" y="2468396"/>
                <a:ext cx="4688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DDA9FC7-F372-590A-30CF-ED147C4992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372" y="2468396"/>
                <a:ext cx="468846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04B799DD-DDFF-4D3A-AF64-2499D5CEC7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78258" y="2302697"/>
            <a:ext cx="2964741" cy="229035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1989C3C-4B07-F11E-B34F-37C80EB69790}"/>
              </a:ext>
            </a:extLst>
          </p:cNvPr>
          <p:cNvSpPr/>
          <p:nvPr/>
        </p:nvSpPr>
        <p:spPr>
          <a:xfrm>
            <a:off x="1005840" y="2267712"/>
            <a:ext cx="10329612" cy="128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486690B-2ABB-DEC2-C340-CF19034EB2F1}"/>
              </a:ext>
            </a:extLst>
          </p:cNvPr>
          <p:cNvSpPr/>
          <p:nvPr/>
        </p:nvSpPr>
        <p:spPr>
          <a:xfrm>
            <a:off x="1788174" y="3333983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4F10548-A508-EE0A-71DD-B29D4A712EE8}"/>
              </a:ext>
            </a:extLst>
          </p:cNvPr>
          <p:cNvSpPr/>
          <p:nvPr/>
        </p:nvSpPr>
        <p:spPr>
          <a:xfrm>
            <a:off x="4547416" y="3101373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C60A922-8B7F-B218-90AD-958D4144E287}"/>
              </a:ext>
            </a:extLst>
          </p:cNvPr>
          <p:cNvSpPr/>
          <p:nvPr/>
        </p:nvSpPr>
        <p:spPr>
          <a:xfrm>
            <a:off x="4840130" y="3580608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858CC53-B84A-0532-CC95-675B9949BE4E}"/>
              </a:ext>
            </a:extLst>
          </p:cNvPr>
          <p:cNvSpPr/>
          <p:nvPr/>
        </p:nvSpPr>
        <p:spPr>
          <a:xfrm>
            <a:off x="7279893" y="3274134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2322A9B-E6FE-0BC0-B710-4477EA245C59}"/>
              </a:ext>
            </a:extLst>
          </p:cNvPr>
          <p:cNvSpPr/>
          <p:nvPr/>
        </p:nvSpPr>
        <p:spPr>
          <a:xfrm>
            <a:off x="7837542" y="3027397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A563C0D-2480-F73B-43EE-8EB0A655E99F}"/>
              </a:ext>
            </a:extLst>
          </p:cNvPr>
          <p:cNvSpPr/>
          <p:nvPr/>
        </p:nvSpPr>
        <p:spPr>
          <a:xfrm>
            <a:off x="7698994" y="3709738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36FBEA7-F946-BF3F-C56A-89E5BA0D1D5A}"/>
              </a:ext>
            </a:extLst>
          </p:cNvPr>
          <p:cNvSpPr/>
          <p:nvPr/>
        </p:nvSpPr>
        <p:spPr>
          <a:xfrm>
            <a:off x="10675095" y="3045000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514F73D-17F8-FAF4-5D2C-F746CEBB7715}"/>
              </a:ext>
            </a:extLst>
          </p:cNvPr>
          <p:cNvSpPr/>
          <p:nvPr/>
        </p:nvSpPr>
        <p:spPr>
          <a:xfrm>
            <a:off x="11024924" y="3218182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E4FF385-EB52-EECA-C999-D104D73AA291}"/>
              </a:ext>
            </a:extLst>
          </p:cNvPr>
          <p:cNvSpPr/>
          <p:nvPr/>
        </p:nvSpPr>
        <p:spPr>
          <a:xfrm>
            <a:off x="10824030" y="3661530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77782AB4-32D0-2B0B-BD9F-8E75528608C1}"/>
              </a:ext>
            </a:extLst>
          </p:cNvPr>
          <p:cNvSpPr/>
          <p:nvPr/>
        </p:nvSpPr>
        <p:spPr>
          <a:xfrm>
            <a:off x="10477663" y="3502201"/>
            <a:ext cx="80732" cy="916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5954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DF06C4-8735-B00E-3033-D7D32A1F7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9A899F4-DE53-0D0C-BAE6-EE31E3CBAB78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C98D1764-A8C9-43E2-25E2-02796BC4A9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DFA1BD0-8DD4-DB2D-ED9D-47D4DEFCA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AA3EC74-AE0C-EEAE-B109-1FF197C48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B79D6FB-4704-CC4F-4AF2-F63DC306BEB5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13" name="Triangle 12">
                <a:extLst>
                  <a:ext uri="{FF2B5EF4-FFF2-40B4-BE49-F238E27FC236}">
                    <a16:creationId xmlns:a16="http://schemas.microsoft.com/office/drawing/2014/main" id="{E7E091CC-7B8D-27D4-2B51-F88FEF1BB11E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98F2EE33-2BC6-4380-2C3C-DF74258EF7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riangle 14">
                <a:extLst>
                  <a:ext uri="{FF2B5EF4-FFF2-40B4-BE49-F238E27FC236}">
                    <a16:creationId xmlns:a16="http://schemas.microsoft.com/office/drawing/2014/main" id="{2A25A5CA-37B2-BC3E-42AD-075F977B8E10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F3B7AB00-0511-06DD-E060-FE1DCB959D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17ECBFD-FECC-410A-FF7F-F4AC7A6BC30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95AA07A8-A25D-91B9-D931-50E9FD96773B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Electron Spectrum change with polarization</a:t>
            </a:r>
          </a:p>
        </p:txBody>
      </p:sp>
      <p:sp>
        <p:nvSpPr>
          <p:cNvPr id="17" name="灯片编号占位符 2">
            <a:extLst>
              <a:ext uri="{FF2B5EF4-FFF2-40B4-BE49-F238E27FC236}">
                <a16:creationId xmlns:a16="http://schemas.microsoft.com/office/drawing/2014/main" id="{CCB7AE03-DF7E-B9C9-84E1-F3AE0F06E6F7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b="1" smtClean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32</a:t>
            </a:fld>
            <a:endParaRPr lang="zh-CN" altLang="en-US" sz="20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8FC158B-C3FF-906A-2973-C4E16EC085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9247" y="1243973"/>
            <a:ext cx="7772400" cy="473276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BF31C26-6499-1BDE-9C9C-757907EDBC13}"/>
              </a:ext>
            </a:extLst>
          </p:cNvPr>
          <p:cNvSpPr txBox="1"/>
          <p:nvPr/>
        </p:nvSpPr>
        <p:spPr>
          <a:xfrm>
            <a:off x="799070" y="1161966"/>
            <a:ext cx="3263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Laser polarized along 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F655B0-EAD9-0F4F-2327-8F6A7027DC55}"/>
              </a:ext>
            </a:extLst>
          </p:cNvPr>
          <p:cNvSpPr txBox="1"/>
          <p:nvPr/>
        </p:nvSpPr>
        <p:spPr>
          <a:xfrm>
            <a:off x="799071" y="3693818"/>
            <a:ext cx="3263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Laser polarized along y</a:t>
            </a:r>
          </a:p>
        </p:txBody>
      </p:sp>
    </p:spTree>
    <p:extLst>
      <p:ext uri="{BB962C8B-B14F-4D97-AF65-F5344CB8AC3E}">
        <p14:creationId xmlns:p14="http://schemas.microsoft.com/office/powerpoint/2010/main" val="1107826603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A926D-3124-4B82-E1EF-674DC1691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45202AC-48E6-5427-FB2A-5B4AEC4D15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714" y="61137"/>
            <a:ext cx="10058400" cy="662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69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6C4AE4-963D-D3B9-3D91-596750B8C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44" y="138023"/>
            <a:ext cx="11733112" cy="628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733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A2141A-6258-3FF8-6DF5-3D3415AF5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720" y="1101202"/>
            <a:ext cx="10142560" cy="5254076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786BAA4-3E7A-BB16-EC7B-87DAC759BCE4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3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FE550F8F-014C-381C-A818-26362F0913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B1D8BDF-C91C-76EF-0E98-AB0A279B03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561F061-D5AE-5966-2C5D-B6D316FE7A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7D8D474-4393-EB14-254E-3F997CC49C15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9" name="Triangle 8">
                <a:extLst>
                  <a:ext uri="{FF2B5EF4-FFF2-40B4-BE49-F238E27FC236}">
                    <a16:creationId xmlns:a16="http://schemas.microsoft.com/office/drawing/2014/main" id="{A9C79EA8-415F-D34E-BCAC-FA747B8D5534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FF3C95D8-B300-B9F5-F2B3-087EB74AEC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riangle 10">
                <a:extLst>
                  <a:ext uri="{FF2B5EF4-FFF2-40B4-BE49-F238E27FC236}">
                    <a16:creationId xmlns:a16="http://schemas.microsoft.com/office/drawing/2014/main" id="{7551F4B9-52F9-93E0-E52B-3F0E30ADA998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AFDB82B3-2241-DDB0-B326-0BDEDCB58E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83A35D3-7791-6337-8375-405DEB8B33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397481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>
            <a:extLst>
              <a:ext uri="{FF2B5EF4-FFF2-40B4-BE49-F238E27FC236}">
                <a16:creationId xmlns:a16="http://schemas.microsoft.com/office/drawing/2014/main" id="{EE2D326E-5A18-FBE1-77EE-C1F0F5FB7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12" r="1"/>
          <a:stretch>
            <a:fillRect/>
          </a:stretch>
        </p:blipFill>
        <p:spPr>
          <a:xfrm>
            <a:off x="812349" y="1446995"/>
            <a:ext cx="4299111" cy="3964010"/>
          </a:xfrm>
          <a:prstGeom prst="rect">
            <a:avLst/>
          </a:prstGeom>
        </p:spPr>
      </p:pic>
      <p:pic>
        <p:nvPicPr>
          <p:cNvPr id="5" name="图片 26" descr="电脑萤幕画面&#10;&#10;AI 生成的内容可能不正确。">
            <a:extLst>
              <a:ext uri="{FF2B5EF4-FFF2-40B4-BE49-F238E27FC236}">
                <a16:creationId xmlns:a16="http://schemas.microsoft.com/office/drawing/2014/main" id="{5431532C-2F0D-3E51-730A-E007E5B4B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7492" y="1536805"/>
            <a:ext cx="6028336" cy="378439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5E24FC8-277B-4405-12CD-C9826451BF1D}"/>
              </a:ext>
            </a:extLst>
          </p:cNvPr>
          <p:cNvGrpSpPr/>
          <p:nvPr/>
        </p:nvGrpSpPr>
        <p:grpSpPr>
          <a:xfrm>
            <a:off x="-553" y="1"/>
            <a:ext cx="12192000" cy="6666614"/>
            <a:chOff x="-553" y="1"/>
            <a:chExt cx="12192000" cy="6666614"/>
          </a:xfrm>
        </p:grpSpPr>
        <p:pic>
          <p:nvPicPr>
            <p:cNvPr id="3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56E092BE-439B-4014-F07B-12E2D20748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0F97651-263D-D3D9-AAB5-FC57C1464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77FE796-D9B6-1E09-DBD0-D1CD3D0FF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00AC691-1AF6-90C0-9540-FF37ECCB1025}"/>
                </a:ext>
              </a:extLst>
            </p:cNvPr>
            <p:cNvGrpSpPr/>
            <p:nvPr/>
          </p:nvGrpSpPr>
          <p:grpSpPr>
            <a:xfrm>
              <a:off x="-2" y="6358142"/>
              <a:ext cx="12037394" cy="308473"/>
              <a:chOff x="-2" y="5986662"/>
              <a:chExt cx="12037394" cy="308473"/>
            </a:xfrm>
          </p:grpSpPr>
          <p:sp>
            <p:nvSpPr>
              <p:cNvPr id="10" name="Triangle 9">
                <a:extLst>
                  <a:ext uri="{FF2B5EF4-FFF2-40B4-BE49-F238E27FC236}">
                    <a16:creationId xmlns:a16="http://schemas.microsoft.com/office/drawing/2014/main" id="{AE1AF959-5348-0A53-B495-A7F78C649654}"/>
                  </a:ext>
                </a:extLst>
              </p:cNvPr>
              <p:cNvSpPr/>
              <p:nvPr/>
            </p:nvSpPr>
            <p:spPr>
              <a:xfrm rot="5400000" flipH="1">
                <a:off x="5465815" y="521450"/>
                <a:ext cx="307868" cy="11239501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C14871F6-E754-F35B-DB74-85EF343859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69151" y="6203950"/>
                <a:ext cx="1866301" cy="0"/>
              </a:xfrm>
              <a:prstGeom prst="line">
                <a:avLst/>
              </a:prstGeom>
              <a:ln w="4762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riangle 11">
                <a:extLst>
                  <a:ext uri="{FF2B5EF4-FFF2-40B4-BE49-F238E27FC236}">
                    <a16:creationId xmlns:a16="http://schemas.microsoft.com/office/drawing/2014/main" id="{07BC5A12-CE2F-5E18-2E73-7402260B494F}"/>
                  </a:ext>
                </a:extLst>
              </p:cNvPr>
              <p:cNvSpPr/>
              <p:nvPr/>
            </p:nvSpPr>
            <p:spPr>
              <a:xfrm rot="5400000" flipH="1" flipV="1">
                <a:off x="11615587" y="5740036"/>
                <a:ext cx="45719" cy="797890"/>
              </a:xfrm>
              <a:prstGeom prst="triangle">
                <a:avLst/>
              </a:prstGeom>
              <a:solidFill>
                <a:srgbClr val="1D3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DC551D4D-9E66-64A4-D545-77122533D1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10900" y="5986662"/>
                <a:ext cx="311852" cy="217288"/>
              </a:xfrm>
              <a:prstGeom prst="line">
                <a:avLst/>
              </a:prstGeom>
              <a:ln w="41275">
                <a:solidFill>
                  <a:srgbClr val="FDD00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AA9F762-1790-0567-D4D8-53AC7FDB4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179528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70DE10-5128-A6B7-69AC-3FDAAC5DA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CBBF96E8-B9CD-DB0B-0318-DB5DAC5F036D}"/>
              </a:ext>
            </a:extLst>
          </p:cNvPr>
          <p:cNvGrpSpPr/>
          <p:nvPr/>
        </p:nvGrpSpPr>
        <p:grpSpPr>
          <a:xfrm>
            <a:off x="0" y="0"/>
            <a:ext cx="12192000" cy="6533319"/>
            <a:chOff x="-553" y="1"/>
            <a:chExt cx="12192000" cy="6533319"/>
          </a:xfrm>
        </p:grpSpPr>
        <p:pic>
          <p:nvPicPr>
            <p:cNvPr id="23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7938D59E-29B0-1FCC-EEC2-054E39F87E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8EEA78A-FA43-04CD-98B7-BA6AFDF2EBC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2D7EF67-2BC0-C0C9-201E-FBB8D48A53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32" name="Triangle 31">
              <a:extLst>
                <a:ext uri="{FF2B5EF4-FFF2-40B4-BE49-F238E27FC236}">
                  <a16:creationId xmlns:a16="http://schemas.microsoft.com/office/drawing/2014/main" id="{B997E36B-7B12-26DA-C737-B2FE122A5BDF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A61E7B2-0CC9-582C-62A2-B9861C3249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3" name="标题 1">
            <a:extLst>
              <a:ext uri="{FF2B5EF4-FFF2-40B4-BE49-F238E27FC236}">
                <a16:creationId xmlns:a16="http://schemas.microsoft.com/office/drawing/2014/main" id="{0853857C-2936-CC6A-A7CA-81EF318DA361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Asymmetric OAM Wakefield Transverse Dynamic</a:t>
            </a:r>
          </a:p>
        </p:txBody>
      </p:sp>
      <p:pic>
        <p:nvPicPr>
          <p:cNvPr id="6" name="Er_xy_beam">
            <a:hlinkClick r:id="" action="ppaction://media"/>
            <a:extLst>
              <a:ext uri="{FF2B5EF4-FFF2-40B4-BE49-F238E27FC236}">
                <a16:creationId xmlns:a16="http://schemas.microsoft.com/office/drawing/2014/main" id="{A11F5B1F-75B9-0B03-8C94-A419B248C0A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42730" y="1679547"/>
            <a:ext cx="5032762" cy="3867912"/>
          </a:xfrm>
          <a:prstGeom prst="rect">
            <a:avLst/>
          </a:prstGeom>
        </p:spPr>
      </p:pic>
      <p:pic>
        <p:nvPicPr>
          <p:cNvPr id="7" name="Etheta_xy_beam">
            <a:hlinkClick r:id="" action="ppaction://media"/>
            <a:extLst>
              <a:ext uri="{FF2B5EF4-FFF2-40B4-BE49-F238E27FC236}">
                <a16:creationId xmlns:a16="http://schemas.microsoft.com/office/drawing/2014/main" id="{2FAF84A3-DD97-B3A8-8A91-14CAFC6E5CB9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410013" y="1614516"/>
            <a:ext cx="5116925" cy="38679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A527D54-9808-4BC0-77EA-E8A134CB21E0}"/>
                  </a:ext>
                </a:extLst>
              </p:cNvPr>
              <p:cNvSpPr txBox="1"/>
              <p:nvPr/>
            </p:nvSpPr>
            <p:spPr>
              <a:xfrm>
                <a:off x="4399355" y="1944694"/>
                <a:ext cx="5131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A527D54-9808-4BC0-77EA-E8A134CB21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9355" y="1944694"/>
                <a:ext cx="513154" cy="46166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617D11A-DB28-F473-ADDA-61DB2C1E911A}"/>
                  </a:ext>
                </a:extLst>
              </p:cNvPr>
              <p:cNvSpPr txBox="1"/>
              <p:nvPr/>
            </p:nvSpPr>
            <p:spPr>
              <a:xfrm>
                <a:off x="9918176" y="1916742"/>
                <a:ext cx="56310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𝜃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617D11A-DB28-F473-ADDA-61DB2C1E91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18176" y="1916742"/>
                <a:ext cx="563103" cy="46166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84720280-6EB2-F694-2BB7-CB3B0BBECC5D}"/>
              </a:ext>
            </a:extLst>
          </p:cNvPr>
          <p:cNvSpPr txBox="1"/>
          <p:nvPr/>
        </p:nvSpPr>
        <p:spPr>
          <a:xfrm>
            <a:off x="1282012" y="1323811"/>
            <a:ext cx="404469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Lorentz force along radial direction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3ABE14-A160-9BE0-00C2-50852405CDF7}"/>
              </a:ext>
            </a:extLst>
          </p:cNvPr>
          <p:cNvSpPr txBox="1"/>
          <p:nvPr/>
        </p:nvSpPr>
        <p:spPr>
          <a:xfrm>
            <a:off x="6486881" y="1295523"/>
            <a:ext cx="45245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Lorentz force along azimuthal direction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99BF0F-A38A-E9CA-9234-916714030EAC}"/>
              </a:ext>
            </a:extLst>
          </p:cNvPr>
          <p:cNvSpPr txBox="1"/>
          <p:nvPr/>
        </p:nvSpPr>
        <p:spPr>
          <a:xfrm>
            <a:off x="1111085" y="5458610"/>
            <a:ext cx="9830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Transverse slice of the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wakefield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where electron beam located. Lorentz force along both radial and azimuthal direction</a:t>
            </a:r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0F01EF3C-70A2-7EFE-34C4-262DC8334F97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灯片编号占位符 2">
            <a:extLst>
              <a:ext uri="{FF2B5EF4-FFF2-40B4-BE49-F238E27FC236}">
                <a16:creationId xmlns:a16="http://schemas.microsoft.com/office/drawing/2014/main" id="{066AD5B8-7B6B-4729-7FD5-5401395C25AB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37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413A6E8-2C1E-1F77-2A78-4C73D1D25C51}"/>
              </a:ext>
            </a:extLst>
          </p:cNvPr>
          <p:cNvCxnSpPr>
            <a:cxnSpLocks/>
          </p:cNvCxnSpPr>
          <p:nvPr/>
        </p:nvCxnSpPr>
        <p:spPr>
          <a:xfrm>
            <a:off x="9469704" y="6575429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03AC08F-5AD8-6227-70DB-C41C234B3539}"/>
              </a:ext>
            </a:extLst>
          </p:cNvPr>
          <p:cNvCxnSpPr>
            <a:cxnSpLocks/>
          </p:cNvCxnSpPr>
          <p:nvPr/>
        </p:nvCxnSpPr>
        <p:spPr>
          <a:xfrm>
            <a:off x="11011453" y="6358141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FA35CFB3-E6AE-0583-28CA-72D9BC66DF85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255870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93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7"/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CB735-F7D7-3B05-D652-23C0648E7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8CDB00F-8D81-DDAB-D35C-E6029AAF049C}"/>
              </a:ext>
            </a:extLst>
          </p:cNvPr>
          <p:cNvGrpSpPr/>
          <p:nvPr/>
        </p:nvGrpSpPr>
        <p:grpSpPr>
          <a:xfrm>
            <a:off x="-553" y="1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259E076D-B046-AB32-9524-E80CDF7DA3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D9CE46C-C907-8EE5-7408-ECD5EAE6F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9F8A2EB-B9FD-DDFA-3E7B-896979CD1E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2" name="Triangle 11">
              <a:extLst>
                <a:ext uri="{FF2B5EF4-FFF2-40B4-BE49-F238E27FC236}">
                  <a16:creationId xmlns:a16="http://schemas.microsoft.com/office/drawing/2014/main" id="{7F83D58B-1DBA-52E2-9AC6-4EB274E36C8C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B0E68E6-7190-8007-EBE5-15F9CD5E3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4" name="标题 1">
            <a:extLst>
              <a:ext uri="{FF2B5EF4-FFF2-40B4-BE49-F238E27FC236}">
                <a16:creationId xmlns:a16="http://schemas.microsoft.com/office/drawing/2014/main" id="{226103FB-2DCB-E502-762B-2141BC03C92E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Angular Momentum Transfer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90F2DF9-04CB-FA6E-D58A-06C043A6F0FA}"/>
              </a:ext>
            </a:extLst>
          </p:cNvPr>
          <p:cNvSpPr txBox="1"/>
          <p:nvPr/>
        </p:nvSpPr>
        <p:spPr>
          <a:xfrm>
            <a:off x="679498" y="4437298"/>
            <a:ext cx="106559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Total OAM of the laser decrease, while the angular momentum of the high energy electron increase with propagation. The AM transfer is higher compared with symmetric OAM case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120EA8-274A-C744-E463-4D8B31C343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1705" y="1658152"/>
            <a:ext cx="5583633" cy="308450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A1F0C14-52BA-B5E0-5ED5-5A2C4600B17C}"/>
              </a:ext>
            </a:extLst>
          </p:cNvPr>
          <p:cNvSpPr txBox="1"/>
          <p:nvPr/>
        </p:nvSpPr>
        <p:spPr>
          <a:xfrm>
            <a:off x="2138622" y="1311230"/>
            <a:ext cx="3313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Angular Momentum of Laser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A0E8B1F-BD02-5779-C6EE-3CA9CFF4E8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6136" y="1603700"/>
            <a:ext cx="5583633" cy="306199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490ED2-E003-6116-617F-B6D71E62C3D0}"/>
              </a:ext>
            </a:extLst>
          </p:cNvPr>
          <p:cNvSpPr txBox="1"/>
          <p:nvPr/>
        </p:nvSpPr>
        <p:spPr>
          <a:xfrm>
            <a:off x="6762004" y="1311230"/>
            <a:ext cx="5044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Angular Momentum of High Energy Electron</a:t>
            </a:r>
          </a:p>
        </p:txBody>
      </p:sp>
      <p:sp>
        <p:nvSpPr>
          <p:cNvPr id="15" name="Triangle 14">
            <a:extLst>
              <a:ext uri="{FF2B5EF4-FFF2-40B4-BE49-F238E27FC236}">
                <a16:creationId xmlns:a16="http://schemas.microsoft.com/office/drawing/2014/main" id="{E59162C6-6F76-85AC-33F1-C80580A4A5B4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灯片编号占位符 2">
            <a:extLst>
              <a:ext uri="{FF2B5EF4-FFF2-40B4-BE49-F238E27FC236}">
                <a16:creationId xmlns:a16="http://schemas.microsoft.com/office/drawing/2014/main" id="{64DD2A23-A5F3-C3C7-59D9-D50E3D304F02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38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35BD6F4-B777-EC8C-867E-9BA156A6CDB9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0261774-FFD7-AAE6-5DB2-52D9AEF1097D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172693B-E3CD-1A2B-7329-F43BCE0E5106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5739753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CBF9D-BE31-F9F1-2497-99141D63D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0124883C-4E28-EC78-672C-571E24488734}"/>
              </a:ext>
            </a:extLst>
          </p:cNvPr>
          <p:cNvGrpSpPr/>
          <p:nvPr/>
        </p:nvGrpSpPr>
        <p:grpSpPr>
          <a:xfrm>
            <a:off x="-553" y="1"/>
            <a:ext cx="12192000" cy="6533319"/>
            <a:chOff x="-553" y="1"/>
            <a:chExt cx="12192000" cy="6533319"/>
          </a:xfrm>
        </p:grpSpPr>
        <p:pic>
          <p:nvPicPr>
            <p:cNvPr id="5" name="Picture 2" descr="https://lh5.googleusercontent.com/rxyNVmtdvRiMLmmgZfdjWfDNsO7qTbtEg6Wfyyx-h3um6TI2yprmfKL1dliDMYbqhlmJWVj4eOzfhXsmf21muIleKpp_dZK4qaw8JoSDKRKiUH5q4g0qytprb-ekIQTBm6_OUijJYKc">
              <a:extLst>
                <a:ext uri="{FF2B5EF4-FFF2-40B4-BE49-F238E27FC236}">
                  <a16:creationId xmlns:a16="http://schemas.microsoft.com/office/drawing/2014/main" id="{F78D06B4-29C6-5729-84F7-6DE16754B2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53" y="1"/>
              <a:ext cx="12192000" cy="102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BE95A9D-38B9-D3D6-1197-2FBD902E0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33" y="283111"/>
              <a:ext cx="1808924" cy="3884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DF2B2E5-865E-B04B-1240-DBFE4FC817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97784" y="127697"/>
              <a:ext cx="775253" cy="771897"/>
            </a:xfrm>
            <a:prstGeom prst="rect">
              <a:avLst/>
            </a:prstGeom>
          </p:spPr>
        </p:pic>
        <p:sp>
          <p:nvSpPr>
            <p:cNvPr id="12" name="Triangle 11">
              <a:extLst>
                <a:ext uri="{FF2B5EF4-FFF2-40B4-BE49-F238E27FC236}">
                  <a16:creationId xmlns:a16="http://schemas.microsoft.com/office/drawing/2014/main" id="{5FCF429B-4B04-7262-9A0C-1D1D649FB09B}"/>
                </a:ext>
              </a:extLst>
            </p:cNvPr>
            <p:cNvSpPr/>
            <p:nvPr/>
          </p:nvSpPr>
          <p:spPr>
            <a:xfrm rot="5400000" flipH="1" flipV="1">
              <a:off x="11615587" y="6111516"/>
              <a:ext cx="45719" cy="797890"/>
            </a:xfrm>
            <a:prstGeom prst="triangle">
              <a:avLst/>
            </a:prstGeom>
            <a:solidFill>
              <a:srgbClr val="1D3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34F7A31-F349-6E91-5F91-FABC74C86B7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559769" y="5761790"/>
              <a:ext cx="439561" cy="578470"/>
            </a:xfrm>
            <a:prstGeom prst="rect">
              <a:avLst/>
            </a:prstGeom>
          </p:spPr>
        </p:pic>
      </p:grpSp>
      <p:sp>
        <p:nvSpPr>
          <p:cNvPr id="14" name="标题 1">
            <a:extLst>
              <a:ext uri="{FF2B5EF4-FFF2-40B4-BE49-F238E27FC236}">
                <a16:creationId xmlns:a16="http://schemas.microsoft.com/office/drawing/2014/main" id="{9A5E0B97-D921-5AC2-AF60-FEF35A26BF14}"/>
              </a:ext>
            </a:extLst>
          </p:cNvPr>
          <p:cNvSpPr txBox="1"/>
          <p:nvPr/>
        </p:nvSpPr>
        <p:spPr>
          <a:xfrm>
            <a:off x="0" y="193726"/>
            <a:ext cx="12192000" cy="5048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lvl="0" algn="ctr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kumimoji="1" lang="en-US" altLang="zh-CN" sz="2800" b="0" dirty="0">
                <a:solidFill>
                  <a:srgbClr val="FFCC08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Angular Momentum Transfer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05B341-253E-7B64-CE5E-FC5C3B56ECC3}"/>
              </a:ext>
            </a:extLst>
          </p:cNvPr>
          <p:cNvSpPr txBox="1"/>
          <p:nvPr/>
        </p:nvSpPr>
        <p:spPr>
          <a:xfrm>
            <a:off x="1415140" y="5136535"/>
            <a:ext cx="8987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 clear shift of electron angular momentum distribution for OAM driven wake compared with Gaussian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8E48BE-BE9F-2FB5-ED3A-6CA0221DD0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9529" y="1649668"/>
            <a:ext cx="5253551" cy="349530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477E7BD-E357-B8D2-A7D0-FFAF2472A779}"/>
              </a:ext>
            </a:extLst>
          </p:cNvPr>
          <p:cNvSpPr txBox="1"/>
          <p:nvPr/>
        </p:nvSpPr>
        <p:spPr>
          <a:xfrm>
            <a:off x="3877706" y="1637038"/>
            <a:ext cx="4363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 Angular Momentum Distribution</a:t>
            </a:r>
          </a:p>
        </p:txBody>
      </p:sp>
      <p:sp>
        <p:nvSpPr>
          <p:cNvPr id="15" name="Triangle 14">
            <a:extLst>
              <a:ext uri="{FF2B5EF4-FFF2-40B4-BE49-F238E27FC236}">
                <a16:creationId xmlns:a16="http://schemas.microsoft.com/office/drawing/2014/main" id="{FF5B300F-3979-FCF9-74DE-788DEAB7A063}"/>
              </a:ext>
            </a:extLst>
          </p:cNvPr>
          <p:cNvSpPr/>
          <p:nvPr/>
        </p:nvSpPr>
        <p:spPr>
          <a:xfrm rot="5400000" flipH="1">
            <a:off x="5367336" y="898452"/>
            <a:ext cx="504826" cy="11239501"/>
          </a:xfrm>
          <a:prstGeom prst="triangle">
            <a:avLst/>
          </a:prstGeom>
          <a:solidFill>
            <a:srgbClr val="1D3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灯片编号占位符 2">
            <a:extLst>
              <a:ext uri="{FF2B5EF4-FFF2-40B4-BE49-F238E27FC236}">
                <a16:creationId xmlns:a16="http://schemas.microsoft.com/office/drawing/2014/main" id="{6B39331A-212E-62AF-3BEC-6338BEFEA634}"/>
              </a:ext>
            </a:extLst>
          </p:cNvPr>
          <p:cNvSpPr txBox="1"/>
          <p:nvPr/>
        </p:nvSpPr>
        <p:spPr>
          <a:xfrm>
            <a:off x="11662834" y="6524626"/>
            <a:ext cx="673100" cy="504825"/>
          </a:xfr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7F531DDC-BCD7-48BA-BA9C-A327B0EA1BD0}" type="slidenum">
              <a:rPr lang="zh-CN" altLang="en-US" sz="2000" smtClean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39</a:t>
            </a:fld>
            <a:endParaRPr lang="zh-CN" altLang="en-US" sz="20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514973B-B533-414F-AB32-B5608A076CF0}"/>
              </a:ext>
            </a:extLst>
          </p:cNvPr>
          <p:cNvCxnSpPr>
            <a:cxnSpLocks/>
          </p:cNvCxnSpPr>
          <p:nvPr/>
        </p:nvCxnSpPr>
        <p:spPr>
          <a:xfrm>
            <a:off x="9469151" y="6575430"/>
            <a:ext cx="1866301" cy="0"/>
          </a:xfrm>
          <a:prstGeom prst="line">
            <a:avLst/>
          </a:prstGeom>
          <a:ln w="4762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D2C90E3-AE8E-046E-1C5C-A5A54EBBF6BB}"/>
              </a:ext>
            </a:extLst>
          </p:cNvPr>
          <p:cNvCxnSpPr>
            <a:cxnSpLocks/>
          </p:cNvCxnSpPr>
          <p:nvPr/>
        </p:nvCxnSpPr>
        <p:spPr>
          <a:xfrm>
            <a:off x="11010900" y="6358142"/>
            <a:ext cx="311852" cy="217288"/>
          </a:xfrm>
          <a:prstGeom prst="line">
            <a:avLst/>
          </a:prstGeom>
          <a:ln w="41275">
            <a:solidFill>
              <a:srgbClr val="FDD0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FF0D47A-A2E6-65A1-615E-3D90B8ABDA9A}"/>
              </a:ext>
            </a:extLst>
          </p:cNvPr>
          <p:cNvSpPr txBox="1">
            <a:spLocks/>
          </p:cNvSpPr>
          <p:nvPr/>
        </p:nvSpPr>
        <p:spPr>
          <a:xfrm>
            <a:off x="-1644732" y="6297420"/>
            <a:ext cx="6931083" cy="450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>
                <a:solidFill>
                  <a:srgbClr val="FFCC08"/>
                </a:solidFill>
                <a:latin typeface="Arial" panose="020B0604020202020204" pitchFamily="34" charset="0"/>
              </a:rPr>
              <a:t>AAC26  Los Angeles, CA</a:t>
            </a:r>
          </a:p>
        </p:txBody>
      </p:sp>
    </p:spTree>
    <p:extLst>
      <p:ext uri="{BB962C8B-B14F-4D97-AF65-F5344CB8AC3E}">
        <p14:creationId xmlns:p14="http://schemas.microsoft.com/office/powerpoint/2010/main" val="615348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18894</TotalTime>
  <Words>2151</Words>
  <Application>Microsoft Macintosh PowerPoint</Application>
  <PresentationFormat>Widescreen</PresentationFormat>
  <Paragraphs>389</Paragraphs>
  <Slides>39</Slides>
  <Notes>30</Notes>
  <HiddenSlides>0</HiddenSlides>
  <MMClips>19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6" baseType="lpstr">
      <vt:lpstr>-webkit-standard</vt:lpstr>
      <vt:lpstr>AdvOT483a8203</vt:lpstr>
      <vt:lpstr>AdvOTdd3b7348.I+03</vt:lpstr>
      <vt:lpstr>AdvP4C4E74</vt:lpstr>
      <vt:lpstr>AdvTTbdb21c9e</vt:lpstr>
      <vt:lpstr>AdvTTd0b5fdba.I</vt:lpstr>
      <vt:lpstr>AdvTTd877c31c+03</vt:lpstr>
      <vt:lpstr>AdvTTd877c31c+20</vt:lpstr>
      <vt:lpstr>等线</vt:lpstr>
      <vt:lpstr>Aptos</vt:lpstr>
      <vt:lpstr>Aptos Display</vt:lpstr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bruceqianqian@live.com</dc:creator>
  <cp:lastModifiedBy>bruceqianqian@live.com</cp:lastModifiedBy>
  <cp:revision>36</cp:revision>
  <dcterms:created xsi:type="dcterms:W3CDTF">2026-06-29T21:48:51Z</dcterms:created>
  <dcterms:modified xsi:type="dcterms:W3CDTF">2026-07-30T17:21:23Z</dcterms:modified>
</cp:coreProperties>
</file>