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4" r:id="rId5"/>
  </p:sldMasterIdLst>
  <p:notesMasterIdLst>
    <p:notesMasterId r:id="rId23"/>
  </p:notesMasterIdLst>
  <p:handoutMasterIdLst>
    <p:handoutMasterId r:id="rId24"/>
  </p:handoutMasterIdLst>
  <p:sldIdLst>
    <p:sldId id="378" r:id="rId6"/>
    <p:sldId id="2147374946" r:id="rId7"/>
    <p:sldId id="2147374943" r:id="rId8"/>
    <p:sldId id="2147374945" r:id="rId9"/>
    <p:sldId id="2147374947" r:id="rId10"/>
    <p:sldId id="557" r:id="rId11"/>
    <p:sldId id="556" r:id="rId12"/>
    <p:sldId id="2147374949" r:id="rId13"/>
    <p:sldId id="2147374950" r:id="rId14"/>
    <p:sldId id="2147374951" r:id="rId15"/>
    <p:sldId id="2147374952" r:id="rId16"/>
    <p:sldId id="2147374964" r:id="rId17"/>
    <p:sldId id="2147374956" r:id="rId18"/>
    <p:sldId id="2147374961" r:id="rId19"/>
    <p:sldId id="2147374963" r:id="rId20"/>
    <p:sldId id="2147374965" r:id="rId21"/>
    <p:sldId id="214737495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008" userDrawn="1">
          <p15:clr>
            <a:srgbClr val="A4A3A4"/>
          </p15:clr>
        </p15:guide>
        <p15:guide id="4" orient="horz" pos="3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C71224-A924-7A4C-65A1-E019B15D2998}" name="Bishop, Breanna" initials="BB" userId="S::bishop33@llnl.gov::c14ed814-47ec-4dd6-8bc9-26785b8ceb9b" providerId="AD"/>
  <p188:author id="{716B002C-3A50-A698-5C71-9DC521FEE553}" name="Connors, Corey" initials="CC" userId="S::connors7@llnl.gov::1bd5e6ea-8a84-4c08-92e5-e1cc4585c256" providerId="AD"/>
  <p188:author id="{ABD9288F-AF9D-39E2-DE2F-0455E48C6207}" name="Shang, Stephanie P." initials="" userId="S::shang2@llnl.gov::bd3072b9-b4f0-47fa-be31-4f467de226fd" providerId="AD"/>
  <p188:author id="{09B38FA4-97F3-9EFD-6CB2-57A300CFC2C4}" name="Paschal, Katherine" initials="PK" userId="S::paschal3@llnl.gov::dd5872f5-9b7a-4c2a-b4c5-c71673282002" providerId="AD"/>
  <p188:author id="{ADA8D7AE-0C4F-4EB1-3486-383878F3FBA1}" name="Vander Vorst, Mitch" initials="VM" userId="S::vandervorst1@llnl.gov::90622c8b-d6e5-4bc5-960c-d7b492dcfd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E62"/>
    <a:srgbClr val="0031A1"/>
    <a:srgbClr val="EAF1FC"/>
    <a:srgbClr val="A9AABC"/>
    <a:srgbClr val="00535C"/>
    <a:srgbClr val="3366CC"/>
    <a:srgbClr val="03658B"/>
    <a:srgbClr val="63666A"/>
    <a:srgbClr val="0032A1"/>
    <a:srgbClr val="FCB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061" autoAdjust="0"/>
  </p:normalViewPr>
  <p:slideViewPr>
    <p:cSldViewPr snapToGrid="0">
      <p:cViewPr>
        <p:scale>
          <a:sx n="100" d="100"/>
          <a:sy n="100" d="100"/>
        </p:scale>
        <p:origin x="420" y="-180"/>
      </p:cViewPr>
      <p:guideLst>
        <p:guide orient="horz" pos="288"/>
        <p:guide pos="3840"/>
        <p:guide pos="4008"/>
        <p:guide orient="horz" pos="37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802918-22C0-8CE6-ACAC-5AA7752501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F02EE2-C741-5562-91E5-0FFBFFA7CE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36E5A-1590-4136-A887-20852AD82C3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25B730-239B-F605-C383-0787270CC5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D01379-4D04-C4B3-20B2-858439CFF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807D5-3579-4B13-8E6D-ACCBBC789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831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C20CD-2D24-491B-8442-D7F8AD17C10D}" type="datetimeFigureOut"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C5F92-FDEA-41A6-8D5E-BC743BE46E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95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16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531AE-422A-EDE1-9C68-58A0BE36E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1B6737-B0CD-1110-1E0B-4F04297D9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0CD8DF-DD65-30FC-DDB8-161F0AFF8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could not get any higher than 36% overall.</a:t>
            </a:r>
          </a:p>
          <a:p>
            <a:endParaRPr lang="en-US" dirty="0"/>
          </a:p>
          <a:p>
            <a:r>
              <a:rPr lang="en-US" dirty="0"/>
              <a:t>2TW/cm^2 curves aren’t shown due to model not being able to accommodate such high peak intensities.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9EE57-0BEC-81C6-36BF-E5D372711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41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the efficiency at 2 mm is actually not much greater!</a:t>
            </a:r>
          </a:p>
          <a:p>
            <a:endParaRPr lang="en-US" dirty="0"/>
          </a:p>
          <a:p>
            <a:r>
              <a:rPr lang="en-US" dirty="0"/>
              <a:t>Phase mismatch is a huge key. 1-2 deg off could throw it off by a lot.</a:t>
            </a:r>
          </a:p>
          <a:p>
            <a:endParaRPr lang="en-US" dirty="0"/>
          </a:p>
          <a:p>
            <a:r>
              <a:rPr lang="en-US" dirty="0"/>
              <a:t>Used Gaussian as the main temporal pulse shape, did not take into account real </a:t>
            </a:r>
            <a:r>
              <a:rPr lang="en-US"/>
              <a:t>pulse shape in lab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audience knows what it is, they are free to comment</a:t>
            </a:r>
          </a:p>
          <a:p>
            <a:endParaRPr lang="en-US" dirty="0"/>
          </a:p>
          <a:p>
            <a:r>
              <a:rPr lang="en-US" dirty="0"/>
              <a:t>We started seeing this at around 100 GW/cm^2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2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A9AD2-9B2D-5C88-182B-50E794595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348288-F5B7-139A-44E0-106F5A12A9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669B5-B5FB-8B34-5AA6-1C2E8F600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&gt;&gt; 10*log10(0.3427)</a:t>
            </a:r>
          </a:p>
          <a:p>
            <a:endParaRPr lang="fr-FR" dirty="0"/>
          </a:p>
          <a:p>
            <a:r>
              <a:rPr lang="fr-FR" dirty="0"/>
              <a:t>ans =</a:t>
            </a:r>
          </a:p>
          <a:p>
            <a:endParaRPr lang="fr-FR" dirty="0"/>
          </a:p>
          <a:p>
            <a:r>
              <a:rPr lang="fr-FR" dirty="0"/>
              <a:t>   -4.6509</a:t>
            </a:r>
          </a:p>
          <a:p>
            <a:endParaRPr lang="fr-FR" dirty="0"/>
          </a:p>
          <a:p>
            <a:r>
              <a:rPr lang="fr-FR" dirty="0"/>
              <a:t>&gt;&gt; 10*log10(0.1294)</a:t>
            </a:r>
          </a:p>
          <a:p>
            <a:endParaRPr lang="fr-FR" dirty="0"/>
          </a:p>
          <a:p>
            <a:r>
              <a:rPr lang="fr-FR" dirty="0"/>
              <a:t>ans =</a:t>
            </a:r>
          </a:p>
          <a:p>
            <a:endParaRPr lang="fr-FR" dirty="0"/>
          </a:p>
          <a:p>
            <a:r>
              <a:rPr lang="fr-FR" dirty="0"/>
              <a:t>   -8.8807</a:t>
            </a:r>
          </a:p>
          <a:p>
            <a:endParaRPr lang="fr-FR" dirty="0"/>
          </a:p>
          <a:p>
            <a:r>
              <a:rPr lang="fr-FR" dirty="0"/>
              <a:t>&gt;&gt; 10*log10(0.1294) / (10*log10(0.3427))</a:t>
            </a:r>
          </a:p>
          <a:p>
            <a:endParaRPr lang="fr-FR" dirty="0"/>
          </a:p>
          <a:p>
            <a:r>
              <a:rPr lang="fr-FR" dirty="0"/>
              <a:t>ans =</a:t>
            </a:r>
          </a:p>
          <a:p>
            <a:endParaRPr lang="fr-FR" dirty="0"/>
          </a:p>
          <a:p>
            <a:r>
              <a:rPr lang="fr-FR" dirty="0"/>
              <a:t>    1.9095</a:t>
            </a:r>
          </a:p>
          <a:p>
            <a:endParaRPr lang="fr-FR" dirty="0"/>
          </a:p>
          <a:p>
            <a:r>
              <a:rPr lang="en-US" dirty="0" err="1"/>
              <a:t>Prepulse</a:t>
            </a:r>
            <a:r>
              <a:rPr lang="en-US" dirty="0"/>
              <a:t> contrast enhancement:</a:t>
            </a:r>
          </a:p>
          <a:p>
            <a:r>
              <a:rPr lang="en-US" dirty="0"/>
              <a:t>	Fundamental: 34.27%</a:t>
            </a:r>
          </a:p>
          <a:p>
            <a:r>
              <a:rPr lang="en-US" dirty="0"/>
              <a:t>	SHG: 12.94%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14812E-1E26-DBB8-A421-06F5D7B41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22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-Intense laser pulse comes into gas jet</a:t>
            </a:r>
          </a:p>
          <a:p>
            <a:r>
              <a:rPr lang="en-US" dirty="0"/>
              <a:t>-Gas is ionized at the rising edge of pulse → plasma is formed</a:t>
            </a:r>
          </a:p>
          <a:p>
            <a:r>
              <a:rPr lang="en-US" dirty="0"/>
              <a:t>-Main pulse peak interacts with said plasma</a:t>
            </a:r>
          </a:p>
          <a:p>
            <a:r>
              <a:rPr lang="en-US" dirty="0"/>
              <a:t>-Electrons in plasma undergo periodic modulations of electron density (Langmuir wave)</a:t>
            </a:r>
          </a:p>
          <a:p>
            <a:r>
              <a:rPr lang="en-US" dirty="0"/>
              <a:t>-Ponderomotive force drives electrons away from propagation axis, charge separation brings them back</a:t>
            </a:r>
          </a:p>
          <a:p>
            <a:r>
              <a:rPr lang="en-US" dirty="0"/>
              <a:t>-”Plasma bubble” forms, electron bunches appears, get rapidly accelerated into laser propagation direction by its E-field</a:t>
            </a:r>
          </a:p>
          <a:p>
            <a:r>
              <a:rPr lang="en-US" dirty="0"/>
              <a:t>-Laser field can be stronger than conventional RF linear accelerators (~GeV/m), e-densities of 10^18 cm-3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35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All these parameters are typical of a laser capable of outputting electrons accelerated to MeV-GeV. </a:t>
                </a:r>
              </a:p>
              <a:p>
                <a:endParaRPr lang="en-US" dirty="0"/>
              </a:p>
              <a:p>
                <a:r>
                  <a:rPr lang="en-US" b="0" dirty="0"/>
                  <a:t>For sub-10 fs, ~800 nm laser intended to demonstrate LWFA:</a:t>
                </a:r>
              </a:p>
              <a:p>
                <a:pPr lvl="0"/>
                <a:r>
                  <a:rPr lang="en-US" b="0" dirty="0"/>
                  <a:t>Pulse energy: 3–10 </a:t>
                </a:r>
                <a:r>
                  <a:rPr lang="en-US" b="0" dirty="0" err="1"/>
                  <a:t>mJ</a:t>
                </a:r>
                <a:r>
                  <a:rPr lang="en-US" b="0" dirty="0"/>
                  <a:t> </a:t>
                </a:r>
              </a:p>
              <a:p>
                <a:pPr lvl="0"/>
                <a:r>
                  <a:rPr lang="en-US" b="0" dirty="0"/>
                  <a:t>Pulse duration: 5–8 fs</a:t>
                </a:r>
              </a:p>
              <a:p>
                <a:pPr lvl="0"/>
                <a:r>
                  <a:rPr lang="en-US" b="0" dirty="0"/>
                  <a:t>Peak power: approximately 0.4–2 TW </a:t>
                </a:r>
              </a:p>
              <a:p>
                <a:pPr lvl="0"/>
                <a:r>
                  <a:rPr lang="en-US" b="0" dirty="0"/>
                  <a:t>Average power: determined by repetition rate, but 1-2 kHz good enough for MeV scale electrons</a:t>
                </a:r>
              </a:p>
              <a:p>
                <a:pPr lvl="0"/>
                <a:r>
                  <a:rPr lang="en-US" b="0" dirty="0"/>
                  <a:t>Focused intensity: approximately </a:t>
                </a:r>
                <a14:m>
                  <m:oMath xmlns:m="http://schemas.openxmlformats.org/officeDocument/2006/math">
                    <m:r>
                      <a:rPr lang="en-US" sz="12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lang="en-US" sz="1200" b="0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sSup>
                      <m:sSupPr>
                        <m:ctrlPr>
                          <a:rPr lang="en-US" sz="12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b="0" dirty="0"/>
                  <a:t> to </a:t>
                </a:r>
                <a14:m>
                  <m:oMath xmlns:m="http://schemas.openxmlformats.org/officeDocument/2006/math">
                    <m:r>
                      <a:rPr lang="en-US" sz="1200" b="0" i="1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lang="en-US" sz="1200" b="0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sSup>
                      <m:sSupPr>
                        <m:ctrlPr>
                          <a:rPr lang="en-US" sz="12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19</m:t>
                        </m:r>
                      </m:sup>
                    </m:sSup>
                    <m:r>
                      <m:rPr>
                        <m:nor/>
                      </m:rPr>
                      <a:rPr lang="en-US" sz="1200" b="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sty m:val="p"/>
                      </m:rPr>
                      <a:rPr lang="en-US" sz="1200" b="0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W</m:t>
                    </m:r>
                    <m:r>
                      <a:rPr lang="en-US" sz="1200" b="0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/</m:t>
                    </m:r>
                    <m:r>
                      <m:rPr>
                        <m:sty m:val="p"/>
                      </m:rPr>
                      <a:rPr lang="en-US" sz="1200" b="0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c</m:t>
                    </m:r>
                    <m:sSup>
                      <m:sSupPr>
                        <m:ctrlPr>
                          <a:rPr lang="en-US" sz="12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m</m:t>
                        </m:r>
                      </m:e>
                      <m:sup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lang="en-US" b="0" dirty="0"/>
              </a:p>
              <a:p>
                <a:pPr lvl="0"/>
                <a:r>
                  <a:rPr lang="en-US" b="0" dirty="0"/>
                  <a:t>Focal spot: 4–8 µm FWHM </a:t>
                </a:r>
              </a:p>
              <a:p>
                <a:pPr lvl="0"/>
                <a:r>
                  <a:rPr lang="en-US" b="0" dirty="0"/>
                  <a:t>Plasma density: several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1200" b="0" i="1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e>
                      <m:sup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19</m:t>
                        </m:r>
                      </m:sup>
                    </m:sSup>
                    <m:r>
                      <m:rPr>
                        <m:nor/>
                      </m:rPr>
                      <a:rPr lang="en-US" sz="1200" b="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sty m:val="p"/>
                      </m:rPr>
                      <a:rPr lang="en-US" sz="1200" b="0" i="0" kern="12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c</m:t>
                    </m:r>
                    <m:sSup>
                      <m:sSupPr>
                        <m:ctrlPr>
                          <a:rPr lang="en-US" sz="12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m</m:t>
                        </m:r>
                      </m:e>
                      <m:sup>
                        <m:r>
                          <a:rPr lang="en-US" sz="1200" b="0" i="0" kern="12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b="0" dirty="0"/>
                  <a:t>, can be ionization</a:t>
                </a:r>
                <a:r>
                  <a:rPr lang="en-US" b="0" baseline="0" dirty="0"/>
                  <a:t> injection assisted</a:t>
                </a:r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All these parameters are typical of a laser capable of outputting electrons accelerated to MeV-GeV. </a:t>
                </a:r>
              </a:p>
              <a:p>
                <a:endParaRPr lang="en-US" dirty="0"/>
              </a:p>
              <a:p>
                <a:r>
                  <a:rPr lang="en-US" b="0" dirty="0"/>
                  <a:t>For sub-10 fs, ~800 nm laser intended to demonstrate LWFA:</a:t>
                </a:r>
              </a:p>
              <a:p>
                <a:pPr lvl="0"/>
                <a:r>
                  <a:rPr lang="en-US" b="0" dirty="0"/>
                  <a:t>Pulse energy: 3–10 </a:t>
                </a:r>
                <a:r>
                  <a:rPr lang="en-US" b="0" dirty="0" err="1"/>
                  <a:t>mJ</a:t>
                </a:r>
                <a:r>
                  <a:rPr lang="en-US" b="0" dirty="0"/>
                  <a:t> </a:t>
                </a:r>
              </a:p>
              <a:p>
                <a:pPr lvl="0"/>
                <a:r>
                  <a:rPr lang="en-US" b="0" dirty="0"/>
                  <a:t>Pulse duration: 5–8 fs</a:t>
                </a:r>
              </a:p>
              <a:p>
                <a:pPr lvl="0"/>
                <a:r>
                  <a:rPr lang="en-US" b="0" dirty="0"/>
                  <a:t>Peak power: approximately 0.4–2 TW </a:t>
                </a:r>
              </a:p>
              <a:p>
                <a:pPr lvl="0"/>
                <a:r>
                  <a:rPr lang="en-US" b="0" dirty="0"/>
                  <a:t>Average power: determined by repetition rate, but 1-2 kHz good enough for MeV scale electrons</a:t>
                </a:r>
              </a:p>
              <a:p>
                <a:pPr lvl="0"/>
                <a:r>
                  <a:rPr lang="en-US" b="0" dirty="0"/>
                  <a:t>Focused intensity: approximately 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1×10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^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18</a:t>
                </a:r>
                <a:r>
                  <a:rPr lang="en-US" b="0" dirty="0"/>
                  <a:t> to 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1×10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^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19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 " W/cm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^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2</a:t>
                </a:r>
                <a:endParaRPr lang="en-US" b="0" dirty="0"/>
              </a:p>
              <a:p>
                <a:pPr lvl="0"/>
                <a:r>
                  <a:rPr lang="en-US" b="0" dirty="0"/>
                  <a:t>Focal spot: 4–8 µm FWHM </a:t>
                </a:r>
              </a:p>
              <a:p>
                <a:pPr lvl="0"/>
                <a:r>
                  <a:rPr lang="en-US" b="0" dirty="0"/>
                  <a:t>Plasma density: several 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10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^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19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 " cm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^(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−3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)</a:t>
                </a:r>
                <a:r>
                  <a:rPr lang="en-US" b="0" dirty="0"/>
                  <a:t>, can be ionization</a:t>
                </a:r>
                <a:r>
                  <a:rPr lang="en-US" b="0" baseline="0" dirty="0"/>
                  <a:t> injection assisted</a:t>
                </a:r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92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in the equation for SHG equation</a:t>
            </a:r>
          </a:p>
          <a:p>
            <a:endParaRPr lang="en-US" dirty="0"/>
          </a:p>
          <a:p>
            <a:r>
              <a:rPr lang="en-US" dirty="0"/>
              <a:t>-Can compensate for wavelength with geometry of the beam focus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77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1mJx12ch combining, the stacking efficiency now is related to how much power in the stacker:</a:t>
            </a:r>
          </a:p>
          <a:p>
            <a:r>
              <a:rPr lang="en-US" dirty="0"/>
              <a:t>P=3W stacking efficiency: 80.2%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P=20W stacking efficiency: 60.8%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Rms stability: </a:t>
            </a:r>
          </a:p>
          <a:p>
            <a:r>
              <a:rPr lang="en-US" dirty="0"/>
              <a:t>1mJ (0428wfm3): 0.961%</a:t>
            </a:r>
          </a:p>
          <a:p>
            <a:r>
              <a:rPr lang="en-US" dirty="0"/>
              <a:t>3mJ (0604wfm5): 3.572% (another 3mJ shot on the same day has 1.648%)</a:t>
            </a:r>
          </a:p>
          <a:p>
            <a:r>
              <a:rPr lang="en-US" dirty="0"/>
              <a:t>6mJ (0714wfm3): 4.402%</a:t>
            </a:r>
          </a:p>
          <a:p>
            <a:endParaRPr lang="en-US" dirty="0"/>
          </a:p>
          <a:p>
            <a:r>
              <a:rPr lang="en-US" dirty="0"/>
              <a:t>No data for 1x12</a:t>
            </a:r>
          </a:p>
          <a:p>
            <a:endParaRPr lang="en-US" dirty="0"/>
          </a:p>
          <a:p>
            <a:r>
              <a:rPr lang="en-US" dirty="0"/>
              <a:t>2.105% for 1mJx12 when 60mW into stacker</a:t>
            </a:r>
          </a:p>
          <a:p>
            <a:endParaRPr lang="en-US" dirty="0"/>
          </a:p>
          <a:p>
            <a:r>
              <a:rPr lang="en-US" dirty="0"/>
              <a:t>3 </a:t>
            </a:r>
            <a:r>
              <a:rPr lang="en-US" dirty="0" err="1"/>
              <a:t>mJ</a:t>
            </a:r>
            <a:r>
              <a:rPr lang="en-US" dirty="0"/>
              <a:t>, unfocused beam → 25GW/cm^2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8571B-4393-440E-9F9A-C546A75625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216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keep the 1</a:t>
            </a:r>
            <a:r>
              <a:rPr lang="en-US" baseline="30000" dirty="0"/>
              <a:t>st</a:t>
            </a:r>
            <a:r>
              <a:rPr lang="en-US" dirty="0"/>
              <a:t> order beam because it can be time-gated on the detector/scope</a:t>
            </a:r>
          </a:p>
          <a:p>
            <a:endParaRPr lang="en-US" dirty="0"/>
          </a:p>
          <a:p>
            <a:r>
              <a:rPr lang="en-US" dirty="0"/>
              <a:t>Even though in this experiment, the pre-pulse &amp; the main pulse were not separated by such a large time interval so the 1</a:t>
            </a:r>
            <a:r>
              <a:rPr lang="en-US" baseline="30000" dirty="0"/>
              <a:t>st</a:t>
            </a:r>
            <a:r>
              <a:rPr lang="en-US" dirty="0"/>
              <a:t>  order beam was not necessary</a:t>
            </a:r>
          </a:p>
          <a:p>
            <a:r>
              <a:rPr lang="en-US" dirty="0"/>
              <a:t>However we kept it just in case for future experiments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1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Angles are (theta, phi) at each respective wavelength. Our wavelength is at 1035nm, so we would need about at least 1 deg of tuning to get proper phase matching for LBO</a:t>
            </a:r>
          </a:p>
          <a:p>
            <a:endParaRPr lang="en-US" dirty="0"/>
          </a:p>
          <a:p>
            <a:r>
              <a:rPr lang="en-US" dirty="0"/>
              <a:t>For YCOB, it is assumed that the cut was phase-matched at 1047nm. This corresponds to about 0.5 deg of tuning to get to 1035nm phase matching.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06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Measurements collected with two separate power meters, one for IR, one for green</a:t>
            </a:r>
          </a:p>
          <a:p>
            <a:r>
              <a:rPr lang="en-US" dirty="0"/>
              <a:t>Average power was measured, beam profile measured beforehand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-YCOB crystal was cut by LLNL optic shop, so crystal axis was largely guessed in an educated manner (through deduction from the original labeling).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85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could not get any higher than 36% overall.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C5F92-FDEA-41A6-8D5E-BC743BE46E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95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Slide One-lin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C6F16-A438-2589-9430-9388132E1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BE1EF58-452F-3843-CE28-9BE2A077680A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tx1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D24590B9-EEAD-CDBF-281A-18CAE5B6D8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807" y="6045585"/>
            <a:ext cx="6228693" cy="27552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C8E7A4A-15BE-881A-D85E-180C7CDD75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1807" y="5710031"/>
            <a:ext cx="6228693" cy="29973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5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1A5A724-1DDF-3949-9E8D-06FF184324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148504"/>
            <a:ext cx="4306957" cy="4830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0ED97-7285-AA24-3C15-D276985031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18787"/>
            <a:ext cx="9144000" cy="4232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9688D-DC30-4CC3-F3B5-750F4874AD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9" y="1683611"/>
            <a:ext cx="9144000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2A293C-7FF4-831E-A43B-4088E75C6AD5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CE1E76-6C82-3CCF-A379-0596E4A46A2E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Graphic 6">
              <a:extLst>
                <a:ext uri="{FF2B5EF4-FFF2-40B4-BE49-F238E27FC236}">
                  <a16:creationId xmlns:a16="http://schemas.microsoft.com/office/drawing/2014/main" id="{8D15C4A5-BB78-68F7-F84B-AA6A10B651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53C3E93-D900-4902-9994-ACFFC94BAC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78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with Quote or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139AC7-FFA7-29D4-C18D-034BF13E0C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740CFEF-7C94-1A7B-0398-2AA9358883B9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39470" y="5653616"/>
            <a:ext cx="3932237" cy="6117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63666A"/>
                </a:solidFill>
                <a:latin typeface="Aptos Light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—Name, Title</a:t>
            </a:r>
          </a:p>
          <a:p>
            <a:pPr lvl="0"/>
            <a:r>
              <a:rPr lang="en-US"/>
              <a:t>Organization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6A7522E-6D5F-889A-AD0D-BC092605091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39470" y="716957"/>
            <a:ext cx="3932237" cy="48033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b="1" i="0">
                <a:solidFill>
                  <a:srgbClr val="0032A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“Large text or a quote goes here”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8F12A0B-A23F-1C75-4A75-C529BD723AE1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13DDFFC-1478-7617-AA97-1F8732C915B2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Graphic 6">
              <a:extLst>
                <a:ext uri="{FF2B5EF4-FFF2-40B4-BE49-F238E27FC236}">
                  <a16:creationId xmlns:a16="http://schemas.microsoft.com/office/drawing/2014/main" id="{3CC102CE-BEFA-0F3E-9394-E508D6330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9479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948911FF-6ED4-16BE-95A0-E0AAC64C4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5827865"/>
            <a:ext cx="12191999" cy="551144"/>
          </a:xfrm>
          <a:prstGeom prst="rect">
            <a:avLst/>
          </a:prstGeom>
          <a:solidFill>
            <a:srgbClr val="0031A1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optional summary. Remove if not needed.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EB2B0BD-CA2F-72F9-3310-7C62306ED0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9470" y="1733384"/>
            <a:ext cx="10614329" cy="392198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defRPr/>
            </a:lvl1pPr>
            <a:lvl2pPr>
              <a:lnSpc>
                <a:spcPct val="100000"/>
              </a:lnSpc>
              <a:spcBef>
                <a:spcPts val="500"/>
              </a:spcBef>
              <a:defRPr sz="2400"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8A98299-6BD5-007E-C74F-2ED00F0A4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slide with summary box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FA9E59-D405-67F2-923B-9F1E5A4F93B9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0C18412-6069-B27C-2022-904192E27A45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385C407-2073-3802-7701-4A3FA2D1DB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7234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8406B13-7A85-92DA-832A-0B13F01863F5}"/>
              </a:ext>
            </a:extLst>
          </p:cNvPr>
          <p:cNvGrpSpPr/>
          <p:nvPr userDrawn="1"/>
        </p:nvGrpSpPr>
        <p:grpSpPr>
          <a:xfrm>
            <a:off x="11622555" y="90551"/>
            <a:ext cx="354152" cy="382723"/>
            <a:chOff x="11622555" y="90551"/>
            <a:chExt cx="354152" cy="38272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6C22E7C-9DF2-5421-7530-5B38699F57EF}"/>
                </a:ext>
              </a:extLst>
            </p:cNvPr>
            <p:cNvSpPr/>
            <p:nvPr userDrawn="1"/>
          </p:nvSpPr>
          <p:spPr>
            <a:xfrm>
              <a:off x="11622555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9614801-983D-0050-43CD-0DD4F04DD4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48902" y="122528"/>
              <a:ext cx="323829" cy="31876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FA7ABB2-B072-D6BC-7247-4ABD9499CA5A}"/>
              </a:ext>
            </a:extLst>
          </p:cNvPr>
          <p:cNvSpPr/>
          <p:nvPr userDrawn="1"/>
        </p:nvSpPr>
        <p:spPr>
          <a:xfrm>
            <a:off x="0" y="-22225"/>
            <a:ext cx="12192000" cy="6918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20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LLNL logomark">
            <a:extLst>
              <a:ext uri="{FF2B5EF4-FFF2-40B4-BE49-F238E27FC236}">
                <a16:creationId xmlns:a16="http://schemas.microsoft.com/office/drawing/2014/main" id="{903EF629-36E9-F004-93C3-C780D59974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5062" y="114298"/>
            <a:ext cx="4714244" cy="46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0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hit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3200620-C14F-D9DD-715D-EA3F97FE37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9575" y="6521426"/>
            <a:ext cx="3572850" cy="2755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CUI//SP-[ENTER SUBCATEGORY]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510632-9E2A-142E-B4C8-BF0DA69D25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7B3D81D-7FF8-03CC-2243-06A49AE4C0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1854" y="144463"/>
            <a:ext cx="4588292" cy="2755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CUI//SP-[ENTER SUBCATEGORY]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57D0D7B-A239-B96F-7D5A-D3477C4976BD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B0419D-F6D9-EBA0-F9B1-D094FBFE3260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Graphic 6">
              <a:extLst>
                <a:ext uri="{FF2B5EF4-FFF2-40B4-BE49-F238E27FC236}">
                  <a16:creationId xmlns:a16="http://schemas.microsoft.com/office/drawing/2014/main" id="{2D917D09-AC5D-7BBF-BCCB-262C54D7FA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05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3A59555-1B72-E213-5134-CC7265482F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8836" y="355108"/>
            <a:ext cx="10963562" cy="864092"/>
          </a:xfrm>
          <a:prstGeom prst="rect">
            <a:avLst/>
          </a:prstGeom>
        </p:spPr>
        <p:txBody>
          <a:bodyPr anchor="t"/>
          <a:lstStyle>
            <a:lvl1pPr algn="l">
              <a:defRPr sz="40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549013A-0692-12AB-35D0-8BE47B4966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93166" y="6474372"/>
            <a:ext cx="974834" cy="24710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A61673B-58BB-4519-BD60-0F2AE399E423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16DEB4D-2CAE-6DB1-838C-9B47989C4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8461" y="6474372"/>
            <a:ext cx="5165236" cy="247103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40071AC-1540-F71C-BF3A-B236A9DD0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474372"/>
            <a:ext cx="1135117" cy="24710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72E91CA-9B22-2844-8E94-2A762C5288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30A7108-33B1-AE87-5F12-EF5BCF374F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8836" y="1543050"/>
            <a:ext cx="10963563" cy="451485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4337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itle Slide One-lin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BB9592-8864-BE40-C836-07BB5A185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184B7DD-AFA4-9301-1D26-123EB100365B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6E4C27-AD38-CC97-A72B-8F14DDF644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807" y="6045585"/>
            <a:ext cx="6228693" cy="27552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3D6F3410-C340-4487-C22D-6AE50BC0C4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1807" y="5710031"/>
            <a:ext cx="6228693" cy="29973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5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39A06243-9718-3E77-00C3-D4F4052C24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148504"/>
            <a:ext cx="4306957" cy="48306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974BF3E-949D-80C5-E462-81C9E2FE42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18787"/>
            <a:ext cx="9144000" cy="4232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50B73D-67B6-98C4-267E-659C89CADC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9" y="1683611"/>
            <a:ext cx="9144000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A5BE25-91C3-099A-C2B8-1D42A7BF46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8634D62-0668-3E51-72AB-9EC56F555510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CE4A88-E38F-437C-2B25-3B6B60773D11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6">
              <a:extLst>
                <a:ext uri="{FF2B5EF4-FFF2-40B4-BE49-F238E27FC236}">
                  <a16:creationId xmlns:a16="http://schemas.microsoft.com/office/drawing/2014/main" id="{C74E1CBE-059D-CD66-C456-B5C01FFCC7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9701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itle Slide Multi-lin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66E419-3817-1482-B04F-5F01CBD06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AF5BBB8-E60B-36CA-9501-4E9CBCD2EA07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BAE1E32-F0A5-85AD-A55D-6CABAFDA5E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3535" y="6045585"/>
            <a:ext cx="5886965" cy="19520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1342865-C786-3105-E769-766978BA33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1807" y="5165663"/>
            <a:ext cx="6228693" cy="893732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3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D3800F-93CE-1E50-3B29-8B46F538A5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5145802"/>
            <a:ext cx="3867807" cy="48306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62FDB6D-4848-F87E-847C-7767A11D7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9"/>
            <a:ext cx="9154510" cy="138559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 with up to three lines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5BA4572-6B99-2F7E-D468-E1DCA8478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8" y="1683611"/>
            <a:ext cx="10094571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CC3B38-61B7-783E-52C6-00B5050BFA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EA04BE3-B2E4-5E0B-DDDE-B54B250A9165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02C16D-1649-E412-C28B-CE9BB8349E63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1BC2762-1D07-E88C-EB3B-2F7FC96B55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204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itle Slide One-line Subtitle Join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C3773E-EFB0-9F62-37C6-747B3B73E543}"/>
              </a:ext>
            </a:extLst>
          </p:cNvPr>
          <p:cNvSpPr/>
          <p:nvPr userDrawn="1"/>
        </p:nvSpPr>
        <p:spPr>
          <a:xfrm>
            <a:off x="87141" y="6447101"/>
            <a:ext cx="1605928" cy="37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BB9592-8864-BE40-C836-07BB5A185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184B7DD-AFA4-9301-1D26-123EB100365B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D6E4C27-AD38-CC97-A72B-8F14DDF644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807" y="6045585"/>
            <a:ext cx="6228693" cy="27552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3D6F3410-C340-4487-C22D-6AE50BC0C4B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1807" y="5710031"/>
            <a:ext cx="6228693" cy="29973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5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D3EDC3E-FABC-7C2D-C04C-79F7AB2B8AE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0120291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653E7E-7A9E-329B-FFD8-1D9BA9786AA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70085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0EC055E-155F-D5A6-ED52-24C6B094DA6A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022181" y="5068762"/>
            <a:ext cx="2290764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LLNL Primary Logo</a:t>
            </a:r>
          </a:p>
        </p:txBody>
      </p:sp>
      <p:sp>
        <p:nvSpPr>
          <p:cNvPr id="24" name="Text Placeholder 16">
            <a:extLst>
              <a:ext uri="{FF2B5EF4-FFF2-40B4-BE49-F238E27FC236}">
                <a16:creationId xmlns:a16="http://schemas.microsoft.com/office/drawing/2014/main" id="{39A06243-9718-3E77-00C3-D4F4052C24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148504"/>
            <a:ext cx="4306957" cy="48306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974BF3E-949D-80C5-E462-81C9E2FE42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18787"/>
            <a:ext cx="9144000" cy="4232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50B73D-67B6-98C4-267E-659C89CADC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9" y="1683611"/>
            <a:ext cx="9144000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59819F-BE33-0619-00D8-AA2E74DB2E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401DE8D-4627-4E63-01D7-7AFC7BD68C87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EAB398-F5A2-BF1D-1D8B-85D9A1A0956B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6">
              <a:extLst>
                <a:ext uri="{FF2B5EF4-FFF2-40B4-BE49-F238E27FC236}">
                  <a16:creationId xmlns:a16="http://schemas.microsoft.com/office/drawing/2014/main" id="{D5FD14F8-050B-EB31-7E6D-7F324858BC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4743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itle Slide Multi-line Subtitle Join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66E419-3817-1482-B04F-5F01CBD06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2B645E0-C06E-36A3-FCCA-0958A2DE3F2E}"/>
              </a:ext>
            </a:extLst>
          </p:cNvPr>
          <p:cNvSpPr/>
          <p:nvPr userDrawn="1"/>
        </p:nvSpPr>
        <p:spPr>
          <a:xfrm>
            <a:off x="87141" y="6447101"/>
            <a:ext cx="1605928" cy="37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5BBB8-E60B-36CA-9501-4E9CBCD2EA07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6BAE1E32-F0A5-85AD-A55D-6CABAFDA5E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3535" y="6045585"/>
            <a:ext cx="5886965" cy="19520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31342865-C786-3105-E769-766978BA33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1807" y="5584038"/>
            <a:ext cx="6228693" cy="47535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3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BAB132D-B4BF-5EAD-FEA3-E9DB260DC8DA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10120291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5D7C6E2-A11F-9992-22D9-6F2C99874C8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70085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AE4F60B-636D-0976-1F43-CA060E14B6F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22181" y="5068762"/>
            <a:ext cx="2290764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LLNL Primary Logo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D3800F-93CE-1E50-3B29-8B46F538A5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5145802"/>
            <a:ext cx="3867807" cy="48306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62FDB6D-4848-F87E-847C-7767A11D72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9"/>
            <a:ext cx="9154510" cy="138559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 with up to three lines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5BA4572-6B99-2F7E-D468-E1DCA8478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8" y="1683611"/>
            <a:ext cx="10094571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350D76-D3DA-00B9-EB47-215F803C51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2BBBD00-9842-E737-7C55-0014F698884D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28D6176-3F76-1DE0-6227-B0D3D8D8D4CF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Graphic 6">
              <a:extLst>
                <a:ext uri="{FF2B5EF4-FFF2-40B4-BE49-F238E27FC236}">
                  <a16:creationId xmlns:a16="http://schemas.microsoft.com/office/drawing/2014/main" id="{1149AFE4-C705-3882-9F30-3EEEBA12B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2116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Slide Multi-lin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C6F16-A438-2589-9430-9388132E1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BE1EF58-452F-3843-CE28-9BE2A077680A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63666A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D24590B9-EEAD-CDBF-281A-18CAE5B6D8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3535" y="6045585"/>
            <a:ext cx="5886965" cy="19520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E66D38BB-8056-B61B-52F8-60F7D548B4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1807" y="5145802"/>
            <a:ext cx="6228693" cy="893732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3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7D1CCA8-944E-8CE6-8C03-6B24E1A7A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5145802"/>
            <a:ext cx="3867807" cy="4830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0ED97-7285-AA24-3C15-D276985031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9"/>
            <a:ext cx="9154510" cy="138559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 with up to three lines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9688D-DC30-4CC3-F3B5-750F4874AD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8" y="1683611"/>
            <a:ext cx="10094571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EB6D10A-2255-D43D-81F9-DC85D8BF7D2C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B6339F-B871-8677-F912-20F171EE14E0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6">
              <a:extLst>
                <a:ext uri="{FF2B5EF4-FFF2-40B4-BE49-F238E27FC236}">
                  <a16:creationId xmlns:a16="http://schemas.microsoft.com/office/drawing/2014/main" id="{8E20766E-F8C0-8A5D-2917-50FD2A6F1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2A43FE8-62D3-456F-7FAD-F80B08D6A1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56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732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36A78C-E775-A660-63A5-DEC117A7F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3524"/>
            <a:ext cx="12192000" cy="1461315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8DE18753-2F2A-4623-864B-1C5D72E45B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745" y="1623606"/>
            <a:ext cx="9887615" cy="187991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4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Optional section text</a:t>
            </a:r>
          </a:p>
          <a:p>
            <a:pPr lvl="0"/>
            <a:r>
              <a:rPr lang="en-US"/>
              <a:t>Can be two lines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68C20271-5651-D0C8-A20F-A5991817A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3745" y="3776981"/>
            <a:ext cx="9887615" cy="9144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heading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088618-7323-F613-021C-7EF282FEF3D3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14894D0-90BA-7383-BE51-E3CC9C80EC32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Graphic 6">
              <a:extLst>
                <a:ext uri="{FF2B5EF4-FFF2-40B4-BE49-F238E27FC236}">
                  <a16:creationId xmlns:a16="http://schemas.microsoft.com/office/drawing/2014/main" id="{63265006-4B41-90C0-F2C6-C22FDC0F0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4501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8DB9A-9551-5A40-D24C-13BA437C8AB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9470" y="1733384"/>
            <a:ext cx="10614329" cy="4508697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1500"/>
              </a:spcBef>
              <a:defRPr/>
            </a:lvl1pPr>
            <a:lvl2pPr algn="l">
              <a:lnSpc>
                <a:spcPct val="100000"/>
              </a:lnSpc>
              <a:spcBef>
                <a:spcPts val="500"/>
              </a:spcBef>
              <a:defRPr sz="2400"/>
            </a:lvl2pPr>
            <a:lvl3pPr algn="l"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2391FE-461A-8305-C8F0-8FC09663BB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and content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34A268B-2822-3537-305A-4177E097BE6C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14D893-B608-B2AE-289A-D71AC38A5F93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D9952794-4BBC-BB1F-AB0E-65F4BC6E12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439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391FE-461A-8305-C8F0-8FC09663BB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227045-5190-2224-75F9-3B5313E5EE84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9A3F334-69F6-44FB-90E5-53B869F6EF5F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Graphic 6">
              <a:extLst>
                <a:ext uri="{FF2B5EF4-FFF2-40B4-BE49-F238E27FC236}">
                  <a16:creationId xmlns:a16="http://schemas.microsoft.com/office/drawing/2014/main" id="{52BA87F1-4CF9-E33E-B8A8-FD86542383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3042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8627C3B-8F71-7E0E-F898-88D3D3B0757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6000" y="2059189"/>
            <a:ext cx="5280329" cy="418289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1500"/>
              </a:spcBef>
              <a:defRPr/>
            </a:lvl1pPr>
            <a:lvl2pPr algn="l">
              <a:lnSpc>
                <a:spcPct val="100000"/>
              </a:lnSpc>
              <a:spcBef>
                <a:spcPts val="500"/>
              </a:spcBef>
              <a:defRPr sz="2400"/>
            </a:lvl2pPr>
            <a:lvl3pPr algn="l"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3CAD0B-204C-C55B-5F5D-705D6E48C29B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39470" y="2059189"/>
            <a:ext cx="5280329" cy="418289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1500"/>
              </a:spcBef>
              <a:defRPr/>
            </a:lvl1pPr>
            <a:lvl2pPr algn="l">
              <a:lnSpc>
                <a:spcPct val="100000"/>
              </a:lnSpc>
              <a:spcBef>
                <a:spcPts val="500"/>
              </a:spcBef>
              <a:defRPr sz="2400"/>
            </a:lvl2pPr>
            <a:lvl3pPr algn="l"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3ACEA37-8AD9-4011-E68E-30913E6DD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and comparison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90C2D-95CE-19F1-295D-B15FE9A497F7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614949C-B6BD-2031-B8B0-30CEEFBC0A67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Graphic 6">
              <a:extLst>
                <a:ext uri="{FF2B5EF4-FFF2-40B4-BE49-F238E27FC236}">
                  <a16:creationId xmlns:a16="http://schemas.microsoft.com/office/drawing/2014/main" id="{0939D1BB-8630-23C5-B112-501FBF4849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44157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Imag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AB1E133E-DA39-5AA8-1013-A6F6833366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24D7E00-07A2-DC5A-7530-652E06E9354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39470" y="2059189"/>
            <a:ext cx="3932237" cy="3801861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1500"/>
              </a:spcBef>
              <a:defRPr/>
            </a:lvl1pPr>
            <a:lvl2pPr algn="l">
              <a:lnSpc>
                <a:spcPct val="100000"/>
              </a:lnSpc>
              <a:spcBef>
                <a:spcPts val="500"/>
              </a:spcBef>
              <a:defRPr sz="2400"/>
            </a:lvl2pPr>
            <a:lvl3pPr algn="l"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E38749E-3D70-CF4A-F25F-2AF9BD0684BC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39470" y="716957"/>
            <a:ext cx="3932237" cy="9623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Content and image slide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55691F-A11E-A92B-7325-3E4BB8EB72EA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F7F92D-C7CB-5C6F-FD5C-6107C702BF14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EF14C0F-1069-0587-464E-DDA07BE35A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6739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Image with Quote or 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38BCD77-48BE-35A7-99AC-A16EFB0B0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353D1-8E82-98FB-E3FF-0FDB24FE9304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739470" y="5653616"/>
            <a:ext cx="3932237" cy="6117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—Name, Title</a:t>
            </a:r>
          </a:p>
          <a:p>
            <a:pPr lvl="0"/>
            <a:r>
              <a:rPr lang="en-US"/>
              <a:t>Organization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5B110F6E-0B47-7691-9751-12F585435727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39470" y="716957"/>
            <a:ext cx="3932237" cy="480331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“Large text or a quote goes here”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A69396-10B4-E494-346D-4177C9346F09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C6F2C1-373A-0AFC-60B4-358E19BD220C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668A782-35E1-40D9-72B5-2DE2AD48A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3308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465E69D-2EBA-EAF0-02C7-23C4EE46C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843392"/>
            <a:ext cx="12191999" cy="551144"/>
          </a:xfrm>
          <a:prstGeom prst="rect">
            <a:avLst/>
          </a:prstGeom>
          <a:solidFill>
            <a:srgbClr val="0031A1"/>
          </a:solidFill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optional summary. Remove if not needed.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AF0F2-3CEF-3390-AFA9-92EA0122B7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9470" y="1733384"/>
            <a:ext cx="10614329" cy="3921981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1500"/>
              </a:spcBef>
              <a:defRPr/>
            </a:lvl1pPr>
            <a:lvl2pPr algn="l">
              <a:lnSpc>
                <a:spcPct val="100000"/>
              </a:lnSpc>
              <a:spcBef>
                <a:spcPts val="500"/>
              </a:spcBef>
              <a:defRPr sz="2400"/>
            </a:lvl2pPr>
            <a:lvl3pPr algn="l"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2391FE-461A-8305-C8F0-8FC09663BB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slide with summary box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1A6CF2F-F87B-580E-E55A-5260D8CCD093}"/>
              </a:ext>
            </a:extLst>
          </p:cNvPr>
          <p:cNvGrpSpPr/>
          <p:nvPr userDrawn="1"/>
        </p:nvGrpSpPr>
        <p:grpSpPr>
          <a:xfrm>
            <a:off x="11577667" y="106426"/>
            <a:ext cx="443927" cy="395222"/>
            <a:chOff x="10830498" y="90551"/>
            <a:chExt cx="443927" cy="39522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A610CD-738E-D5AD-87BD-E5FD0B4ACA25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Graphic 6">
              <a:extLst>
                <a:ext uri="{FF2B5EF4-FFF2-40B4-BE49-F238E27FC236}">
                  <a16:creationId xmlns:a16="http://schemas.microsoft.com/office/drawing/2014/main" id="{E4653727-A3C9-DBD4-3E86-14C88B4104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95948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31FF6B2-35C7-D306-77E2-0CED076EEAAF}"/>
              </a:ext>
            </a:extLst>
          </p:cNvPr>
          <p:cNvGrpSpPr/>
          <p:nvPr userDrawn="1"/>
        </p:nvGrpSpPr>
        <p:grpSpPr>
          <a:xfrm>
            <a:off x="11622555" y="103251"/>
            <a:ext cx="354152" cy="382723"/>
            <a:chOff x="11622555" y="90551"/>
            <a:chExt cx="354152" cy="3827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ED90EF-C05F-D7B5-C320-E6BBCD1B69A6}"/>
                </a:ext>
              </a:extLst>
            </p:cNvPr>
            <p:cNvSpPr/>
            <p:nvPr userDrawn="1"/>
          </p:nvSpPr>
          <p:spPr>
            <a:xfrm>
              <a:off x="11622555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B5A7D9F-8188-5BF9-BE92-C9BF876EFB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48902" y="122528"/>
              <a:ext cx="323829" cy="318769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56F4057-8E98-FA08-9013-6E5B914B0E72}"/>
              </a:ext>
            </a:extLst>
          </p:cNvPr>
          <p:cNvSpPr/>
          <p:nvPr userDrawn="1"/>
        </p:nvSpPr>
        <p:spPr>
          <a:xfrm>
            <a:off x="-9651" y="0"/>
            <a:ext cx="12201652" cy="6896100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71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emental Navy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LLNL logomark">
            <a:extLst>
              <a:ext uri="{FF2B5EF4-FFF2-40B4-BE49-F238E27FC236}">
                <a16:creationId xmlns:a16="http://schemas.microsoft.com/office/drawing/2014/main" id="{D8DF9641-42BB-6DDC-39B7-5EE92E0E56B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5061" y="134938"/>
            <a:ext cx="4714244" cy="46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56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Slide One-line Join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D6243BB-1A0B-F4EC-D8B0-BAFDB08E54A1}"/>
              </a:ext>
            </a:extLst>
          </p:cNvPr>
          <p:cNvSpPr/>
          <p:nvPr userDrawn="1"/>
        </p:nvSpPr>
        <p:spPr>
          <a:xfrm>
            <a:off x="87141" y="6447101"/>
            <a:ext cx="1605928" cy="374904"/>
          </a:xfrm>
          <a:prstGeom prst="rect">
            <a:avLst/>
          </a:prstGeom>
          <a:solidFill>
            <a:srgbClr val="EAF1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C6F16-A438-2589-9430-9388132E1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BE1EF58-452F-3843-CE28-9BE2A077680A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tx1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D24590B9-EEAD-CDBF-281A-18CAE5B6D8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807" y="6045585"/>
            <a:ext cx="6228693" cy="27552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C8E7A4A-15BE-881A-D85E-180C7CDD751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91807" y="5710031"/>
            <a:ext cx="6228693" cy="299735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5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677F880-7F53-9A2C-4A1A-3A656A5B31A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0120291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44DB0D0-9F93-469E-320E-13671CB6980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70085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EEE6DCD-561B-BFA6-B32E-308CD0ABE450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022181" y="5068762"/>
            <a:ext cx="2290764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LLNL Primary Logo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1A5A724-1DDF-3949-9E8D-06FF184324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4148504"/>
            <a:ext cx="4306957" cy="4830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0ED97-7285-AA24-3C15-D276985031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18787"/>
            <a:ext cx="9144000" cy="4232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9688D-DC30-4CC3-F3B5-750F4874AD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9" y="1683611"/>
            <a:ext cx="9144000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CCADD8-BB05-BF76-2392-73E7C323FA28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BD938E-B952-528D-2A1A-537413FD4E1B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6">
              <a:extLst>
                <a:ext uri="{FF2B5EF4-FFF2-40B4-BE49-F238E27FC236}">
                  <a16:creationId xmlns:a16="http://schemas.microsoft.com/office/drawing/2014/main" id="{6D1FCC57-ED1D-71CE-70FC-8F8D811D2B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7BCB6EF-FEF6-1E1F-F966-03AA4A64FE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06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Slide Multi-line Subtitle Joint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42F7D7-D144-13A5-95F3-BE595396D22D}"/>
              </a:ext>
            </a:extLst>
          </p:cNvPr>
          <p:cNvSpPr/>
          <p:nvPr userDrawn="1"/>
        </p:nvSpPr>
        <p:spPr>
          <a:xfrm>
            <a:off x="87141" y="6447101"/>
            <a:ext cx="1605928" cy="374904"/>
          </a:xfrm>
          <a:prstGeom prst="rect">
            <a:avLst/>
          </a:prstGeom>
          <a:solidFill>
            <a:srgbClr val="EAF1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4C6F16-A438-2589-9430-9388132E1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24000" y="3503524"/>
            <a:ext cx="1066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BE1EF58-452F-3843-CE28-9BE2A077680A}"/>
              </a:ext>
            </a:extLst>
          </p:cNvPr>
          <p:cNvSpPr txBox="1"/>
          <p:nvPr userDrawn="1"/>
        </p:nvSpPr>
        <p:spPr>
          <a:xfrm>
            <a:off x="87141" y="6032891"/>
            <a:ext cx="26196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63666A"/>
                </a:solidFill>
                <a:effectLst/>
                <a:latin typeface="Aptos Light" panose="020B0004020202020204" pitchFamily="34" charset="0"/>
              </a:rPr>
              <a:t>Prepared by LLNL under Contract DE-AC52-07NA27344.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D24590B9-EEAD-CDBF-281A-18CAE5B6D8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3535" y="6045585"/>
            <a:ext cx="5886965" cy="195203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780"/>
              </a:lnSpc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Optional organization name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E66D38BB-8056-B61B-52F8-60F7D548B4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91807" y="5584038"/>
            <a:ext cx="6228693" cy="455496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300"/>
              </a:spcBef>
              <a:buNone/>
              <a:defRPr sz="1400" b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Name, Title | Division SME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F4E51EA-0747-A2FA-CAED-E61AC89965D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10120291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6CA6951-156C-8875-033B-2B0849F978C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470085" y="5068762"/>
            <a:ext cx="1500209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Joint Logo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DC4330-0A31-CB8A-47F8-446E9E83C90B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022181" y="5068762"/>
            <a:ext cx="2290764" cy="5152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LLNL Primary Logo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07D1CCA8-944E-8CE6-8C03-6B24E1A7A5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5145802"/>
            <a:ext cx="3867807" cy="4830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500"/>
              </a:spcBef>
              <a:buNone/>
              <a:defRPr sz="2400"/>
            </a:lvl1pPr>
          </a:lstStyle>
          <a:p>
            <a:pPr lvl="0"/>
            <a:r>
              <a:rPr lang="en-US"/>
              <a:t>Optional 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0ED97-7285-AA24-3C15-D276985031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9"/>
            <a:ext cx="9154510" cy="138559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Audience or optional subtitle with up to three lines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9688D-DC30-4CC3-F3B5-750F4874AD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5928" y="1683611"/>
            <a:ext cx="10094571" cy="1826351"/>
          </a:xfrm>
          <a:prstGeom prst="rect">
            <a:avLst/>
          </a:prstGeom>
        </p:spPr>
        <p:txBody>
          <a:bodyPr anchor="ctr"/>
          <a:lstStyle>
            <a:lvl1pPr algn="l">
              <a:defRPr sz="5400" b="1" i="0">
                <a:latin typeface="Aptos SemiBold" panose="020B0004020202020204" pitchFamily="34" charset="0"/>
              </a:defRPr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Should not exceed two lines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BE22D1-E58A-5130-A388-4A66556232A7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386F14-D0C2-02ED-5268-ABF9BBE12B0F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Graphic 6">
              <a:extLst>
                <a:ext uri="{FF2B5EF4-FFF2-40B4-BE49-F238E27FC236}">
                  <a16:creationId xmlns:a16="http://schemas.microsoft.com/office/drawing/2014/main" id="{E78E0EFB-9EB4-5011-8318-1F645C722E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7E853F0-D96E-721F-CE05-A0B362058E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5328" y="6521450"/>
            <a:ext cx="975700" cy="26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01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3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F93694-358D-A57A-C9FB-DAE48C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3524"/>
            <a:ext cx="12192000" cy="1461315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A9E4A75-D5CC-0F01-2E3B-B2D109E54D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3745" y="1623606"/>
            <a:ext cx="9887615" cy="18799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400" b="1" i="0">
                <a:solidFill>
                  <a:srgbClr val="0032A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Optional section text</a:t>
            </a:r>
          </a:p>
          <a:p>
            <a:pPr lvl="0"/>
            <a:r>
              <a:rPr lang="en-US"/>
              <a:t>Can be two lines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B42CC85-9864-BE96-2E8D-D34502526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3745" y="3776981"/>
            <a:ext cx="9887615" cy="914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Section heading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6EF51C-5B28-69A0-4081-D305F8505B73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64211F-02AB-9BFA-B3BC-419B89B787C9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72990ED-6DD0-CFE9-7573-250FE5EFDA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5751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78197-C994-67CF-A88C-31BCCFE041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9470" y="1733384"/>
            <a:ext cx="10614329" cy="450869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defRPr/>
            </a:lvl1pPr>
            <a:lvl2pPr>
              <a:lnSpc>
                <a:spcPct val="100000"/>
              </a:lnSpc>
              <a:spcBef>
                <a:spcPts val="500"/>
              </a:spcBef>
              <a:defRPr sz="2400"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33FBC9-EF00-BABA-8C3D-9A7B4C7AC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and content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214FD3-C327-3FE6-F070-4B63DC3F098D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161D9B-E0ED-6648-03F2-A2570D713627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6">
              <a:extLst>
                <a:ext uri="{FF2B5EF4-FFF2-40B4-BE49-F238E27FC236}">
                  <a16:creationId xmlns:a16="http://schemas.microsoft.com/office/drawing/2014/main" id="{8EA23D31-52DF-2E69-A1B9-14117B62F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9471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3FBC9-EF00-BABA-8C3D-9A7B4C7AC6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D1DA3A-3EB3-30D9-0FA8-E270E6305994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ED7EF15-B45D-8292-346B-AB7ECAABF705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6">
              <a:extLst>
                <a:ext uri="{FF2B5EF4-FFF2-40B4-BE49-F238E27FC236}">
                  <a16:creationId xmlns:a16="http://schemas.microsoft.com/office/drawing/2014/main" id="{8BA73B38-82A8-5E92-72C8-F09315E37E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6107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97D851A-4359-3F09-9560-90BFF0B578F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6000" y="2059189"/>
            <a:ext cx="5280329" cy="41828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defRPr/>
            </a:lvl1pPr>
            <a:lvl2pPr>
              <a:lnSpc>
                <a:spcPct val="100000"/>
              </a:lnSpc>
              <a:spcBef>
                <a:spcPts val="500"/>
              </a:spcBef>
              <a:defRPr sz="2400"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7CE74C1-C574-4101-7585-40715520DD5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39470" y="2059189"/>
            <a:ext cx="5280329" cy="41828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defRPr/>
            </a:lvl1pPr>
            <a:lvl2pPr>
              <a:lnSpc>
                <a:spcPct val="100000"/>
              </a:lnSpc>
              <a:spcBef>
                <a:spcPts val="500"/>
              </a:spcBef>
              <a:defRPr sz="2400"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8A98299-6BD5-007E-C74F-2ED00F0A4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470" y="615918"/>
            <a:ext cx="10614329" cy="102572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Title and comparison slide</a:t>
            </a:r>
            <a:br>
              <a:rPr lang="en-US"/>
            </a:br>
            <a:r>
              <a:rPr lang="en-US"/>
              <a:t>Title can be two lines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A4B03EA-6C6D-C3DC-CDA3-18CA43E1174F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FB949A9-B85D-4814-F862-030F85A23C7C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Graphic 6">
              <a:extLst>
                <a:ext uri="{FF2B5EF4-FFF2-40B4-BE49-F238E27FC236}">
                  <a16:creationId xmlns:a16="http://schemas.microsoft.com/office/drawing/2014/main" id="{54AD4CFA-B407-0A32-9EB6-77A0F75177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485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Imag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139AC7-FFA7-29D4-C18D-034BF13E0C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D2A6D1-4E1F-9177-6043-4FD9871EF62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39470" y="2059189"/>
            <a:ext cx="3932237" cy="38018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defRPr/>
            </a:lvl1pPr>
            <a:lvl2pPr>
              <a:lnSpc>
                <a:spcPct val="100000"/>
              </a:lnSpc>
              <a:spcBef>
                <a:spcPts val="500"/>
              </a:spcBef>
              <a:defRPr sz="2400"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Level 1 bullet</a:t>
            </a:r>
          </a:p>
          <a:p>
            <a:pPr lvl="0"/>
            <a:r>
              <a:rPr lang="en-US"/>
              <a:t>Additional Level 1 bullet </a:t>
            </a:r>
          </a:p>
          <a:p>
            <a:pPr lvl="1"/>
            <a:r>
              <a:rPr lang="en-US"/>
              <a:t>Second level bullet</a:t>
            </a:r>
          </a:p>
          <a:p>
            <a:pPr lvl="2"/>
            <a:r>
              <a:rPr lang="en-US"/>
              <a:t>Third level bullet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6A7522E-6D5F-889A-AD0D-BC092605091E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739470" y="716957"/>
            <a:ext cx="3932237" cy="9623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rgbClr val="0032A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Content and image slide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C80D677-25A9-E52D-0927-94008A0E2555}"/>
              </a:ext>
            </a:extLst>
          </p:cNvPr>
          <p:cNvGrpSpPr/>
          <p:nvPr userDrawn="1"/>
        </p:nvGrpSpPr>
        <p:grpSpPr>
          <a:xfrm>
            <a:off x="11574492" y="90551"/>
            <a:ext cx="443927" cy="395222"/>
            <a:chOff x="10830498" y="90551"/>
            <a:chExt cx="443927" cy="39522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815EBAF-4AA8-68C6-1238-80FAC84A5954}"/>
                </a:ext>
              </a:extLst>
            </p:cNvPr>
            <p:cNvSpPr/>
            <p:nvPr userDrawn="1"/>
          </p:nvSpPr>
          <p:spPr>
            <a:xfrm>
              <a:off x="10876430" y="90551"/>
              <a:ext cx="354152" cy="382723"/>
            </a:xfrm>
            <a:prstGeom prst="rect">
              <a:avLst/>
            </a:prstGeom>
            <a:solidFill>
              <a:srgbClr val="0032A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Graphic 6">
              <a:extLst>
                <a:ext uri="{FF2B5EF4-FFF2-40B4-BE49-F238E27FC236}">
                  <a16:creationId xmlns:a16="http://schemas.microsoft.com/office/drawing/2014/main" id="{CE1005F3-A568-C6C2-27BC-CE21D259A9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49943" b="48616"/>
            <a:stretch/>
          </p:blipFill>
          <p:spPr>
            <a:xfrm>
              <a:off x="10830498" y="95414"/>
              <a:ext cx="443927" cy="390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1878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7.sv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D6F184-D98A-76A1-D3A3-6220CD592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667" y="6383633"/>
            <a:ext cx="12199667" cy="501839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FF9AD165-772F-EC00-FCE9-651F03CD8A55}"/>
              </a:ext>
            </a:extLst>
          </p:cNvPr>
          <p:cNvSpPr txBox="1">
            <a:spLocks/>
          </p:cNvSpPr>
          <p:nvPr userDrawn="1"/>
        </p:nvSpPr>
        <p:spPr>
          <a:xfrm>
            <a:off x="11082131" y="6515434"/>
            <a:ext cx="975332" cy="257361"/>
          </a:xfrm>
          <a:prstGeom prst="rect">
            <a:avLst/>
          </a:prstGeom>
        </p:spPr>
        <p:txBody>
          <a:bodyPr rIns="45720" anchor="ctr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C8516-CBB0-4BEF-BA7F-65371927869A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532A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532A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D88313-0A9D-F699-01E9-023C12C3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3193"/>
            <a:ext cx="12192000" cy="135721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AFA23F-FEE1-1DA4-1DDD-8AB326D81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-7622" y="122528"/>
            <a:ext cx="1041925" cy="9834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551A2E-D8B5-88F1-6C7A-F6D05C3BC2D5}"/>
              </a:ext>
            </a:extLst>
          </p:cNvPr>
          <p:cNvSpPr txBox="1"/>
          <p:nvPr userDrawn="1"/>
        </p:nvSpPr>
        <p:spPr>
          <a:xfrm>
            <a:off x="1750786" y="6536424"/>
            <a:ext cx="1423033" cy="2573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IM NUMBER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997AF6-180B-90C4-1FCF-46A9832F456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1610" r="5288" b="21429"/>
          <a:stretch/>
        </p:blipFill>
        <p:spPr>
          <a:xfrm>
            <a:off x="111125" y="6486525"/>
            <a:ext cx="1505124" cy="307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959E4C-0B40-E11F-C73B-1542B31B37F9}"/>
              </a:ext>
            </a:extLst>
          </p:cNvPr>
          <p:cNvSpPr txBox="1"/>
          <p:nvPr userDrawn="1"/>
        </p:nvSpPr>
        <p:spPr>
          <a:xfrm>
            <a:off x="469806" y="-1652398"/>
            <a:ext cx="177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Secondary colors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E7451D-7E0B-7E91-EA0B-DBF5AA8773AF}"/>
              </a:ext>
            </a:extLst>
          </p:cNvPr>
          <p:cNvSpPr txBox="1"/>
          <p:nvPr userDrawn="1"/>
        </p:nvSpPr>
        <p:spPr>
          <a:xfrm>
            <a:off x="716347" y="-665551"/>
            <a:ext cx="1528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Primary colors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E0D5BE-76E4-60BB-30F4-339A39ECBA60}"/>
              </a:ext>
            </a:extLst>
          </p:cNvPr>
          <p:cNvSpPr/>
          <p:nvPr userDrawn="1"/>
        </p:nvSpPr>
        <p:spPr>
          <a:xfrm>
            <a:off x="2498958" y="-1807534"/>
            <a:ext cx="679605" cy="679605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8C5647-1017-7BF3-20C9-F6973980A515}"/>
              </a:ext>
            </a:extLst>
          </p:cNvPr>
          <p:cNvSpPr/>
          <p:nvPr userDrawn="1"/>
        </p:nvSpPr>
        <p:spPr>
          <a:xfrm>
            <a:off x="4362240" y="-1807534"/>
            <a:ext cx="679605" cy="679605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B73925-972A-A7EB-0DA3-4307F45B33E5}"/>
              </a:ext>
            </a:extLst>
          </p:cNvPr>
          <p:cNvSpPr>
            <a:spLocks/>
          </p:cNvSpPr>
          <p:nvPr userDrawn="1"/>
        </p:nvSpPr>
        <p:spPr>
          <a:xfrm>
            <a:off x="6225564" y="-1807534"/>
            <a:ext cx="679605" cy="679605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C6D589-70CA-D5E6-9ADC-2B66BFA18A99}"/>
              </a:ext>
            </a:extLst>
          </p:cNvPr>
          <p:cNvSpPr>
            <a:spLocks/>
          </p:cNvSpPr>
          <p:nvPr userDrawn="1"/>
        </p:nvSpPr>
        <p:spPr>
          <a:xfrm>
            <a:off x="5293902" y="-1807534"/>
            <a:ext cx="679605" cy="67960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70D093-72F0-FEEA-18FB-51F93411D07A}"/>
              </a:ext>
            </a:extLst>
          </p:cNvPr>
          <p:cNvSpPr>
            <a:spLocks noChangeAspect="1"/>
          </p:cNvSpPr>
          <p:nvPr userDrawn="1"/>
        </p:nvSpPr>
        <p:spPr>
          <a:xfrm>
            <a:off x="3424761" y="-823131"/>
            <a:ext cx="679428" cy="679605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>
              <a:highlight>
                <a:srgbClr val="FFFF00"/>
              </a:highligh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3D9189-C597-53D9-85BF-96B774A10E3A}"/>
              </a:ext>
            </a:extLst>
          </p:cNvPr>
          <p:cNvSpPr>
            <a:spLocks noChangeAspect="1"/>
          </p:cNvSpPr>
          <p:nvPr userDrawn="1"/>
        </p:nvSpPr>
        <p:spPr>
          <a:xfrm>
            <a:off x="2490769" y="-823131"/>
            <a:ext cx="679428" cy="679605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038435-6BF1-5F0E-3BAB-57AFC315DFDB}"/>
              </a:ext>
            </a:extLst>
          </p:cNvPr>
          <p:cNvSpPr>
            <a:spLocks noChangeAspect="1"/>
          </p:cNvSpPr>
          <p:nvPr userDrawn="1"/>
        </p:nvSpPr>
        <p:spPr>
          <a:xfrm>
            <a:off x="4367119" y="-823131"/>
            <a:ext cx="679428" cy="679605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96D5522-A6C5-EBCB-F43F-098B7950B145}"/>
              </a:ext>
            </a:extLst>
          </p:cNvPr>
          <p:cNvSpPr>
            <a:spLocks noChangeAspect="1"/>
          </p:cNvSpPr>
          <p:nvPr userDrawn="1"/>
        </p:nvSpPr>
        <p:spPr>
          <a:xfrm>
            <a:off x="5301111" y="-823131"/>
            <a:ext cx="679428" cy="679605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F91CB4B-47EC-F4B9-9E72-4430825A4596}"/>
              </a:ext>
            </a:extLst>
          </p:cNvPr>
          <p:cNvSpPr>
            <a:spLocks noChangeAspect="1"/>
          </p:cNvSpPr>
          <p:nvPr userDrawn="1"/>
        </p:nvSpPr>
        <p:spPr>
          <a:xfrm>
            <a:off x="6235103" y="-823131"/>
            <a:ext cx="679428" cy="679605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71AE23-E2AD-B1B7-6FA7-B2FDDC470464}"/>
              </a:ext>
            </a:extLst>
          </p:cNvPr>
          <p:cNvSpPr>
            <a:spLocks noChangeAspect="1"/>
          </p:cNvSpPr>
          <p:nvPr userDrawn="1"/>
        </p:nvSpPr>
        <p:spPr>
          <a:xfrm>
            <a:off x="7169095" y="-823131"/>
            <a:ext cx="679428" cy="679605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ABE289-2E64-A404-121A-62D28018A7BD}"/>
              </a:ext>
            </a:extLst>
          </p:cNvPr>
          <p:cNvSpPr/>
          <p:nvPr userDrawn="1"/>
        </p:nvSpPr>
        <p:spPr>
          <a:xfrm>
            <a:off x="3430577" y="-1807534"/>
            <a:ext cx="679605" cy="679605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DA244F8-9F2C-1D7C-7F4D-1D5CC47C377A}"/>
              </a:ext>
            </a:extLst>
          </p:cNvPr>
          <p:cNvSpPr/>
          <p:nvPr userDrawn="1"/>
        </p:nvSpPr>
        <p:spPr>
          <a:xfrm>
            <a:off x="7157226" y="-1807534"/>
            <a:ext cx="679605" cy="679605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CBF98ED-2FAD-F9AF-C5CE-962954EAE6F9}"/>
              </a:ext>
            </a:extLst>
          </p:cNvPr>
          <p:cNvSpPr/>
          <p:nvPr userDrawn="1"/>
        </p:nvSpPr>
        <p:spPr>
          <a:xfrm>
            <a:off x="8088888" y="-1807534"/>
            <a:ext cx="679605" cy="679605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A4C00F2-DAA0-BF14-6AC5-A85947B03605}"/>
              </a:ext>
            </a:extLst>
          </p:cNvPr>
          <p:cNvSpPr>
            <a:spLocks noChangeAspect="1"/>
          </p:cNvSpPr>
          <p:nvPr userDrawn="1"/>
        </p:nvSpPr>
        <p:spPr>
          <a:xfrm>
            <a:off x="8118543" y="-823131"/>
            <a:ext cx="679428" cy="679605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ACBB6D2-C908-7C4F-EFF9-0F9BE7C96D98}"/>
              </a:ext>
            </a:extLst>
          </p:cNvPr>
          <p:cNvSpPr txBox="1"/>
          <p:nvPr userDrawn="1"/>
        </p:nvSpPr>
        <p:spPr>
          <a:xfrm>
            <a:off x="3382444" y="-733839"/>
            <a:ext cx="7640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Elemental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Navy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</a:t>
            </a:r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001E62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F7AF79-99AD-EF3A-AEBF-02EC7D405413}"/>
              </a:ext>
            </a:extLst>
          </p:cNvPr>
          <p:cNvSpPr txBox="1"/>
          <p:nvPr userDrawn="1"/>
        </p:nvSpPr>
        <p:spPr>
          <a:xfrm>
            <a:off x="2448452" y="-733839"/>
            <a:ext cx="7640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Impact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(Lab) Blue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#0032a1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FB10BD-EC4E-AD99-DF93-0031CAE62128}"/>
              </a:ext>
            </a:extLst>
          </p:cNvPr>
          <p:cNvSpPr txBox="1"/>
          <p:nvPr userDrawn="1"/>
        </p:nvSpPr>
        <p:spPr>
          <a:xfrm>
            <a:off x="4360061" y="-733839"/>
            <a:ext cx="6952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Energetic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Azure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#3366CC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DAD7D3-FB35-2D1F-E87B-768FBC6980D1}"/>
              </a:ext>
            </a:extLst>
          </p:cNvPr>
          <p:cNvSpPr txBox="1"/>
          <p:nvPr userDrawn="1"/>
        </p:nvSpPr>
        <p:spPr>
          <a:xfrm>
            <a:off x="5169207" y="-733839"/>
            <a:ext cx="9386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Livermorium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Ice</a:t>
            </a:r>
            <a:endParaRPr lang="en-US" sz="900" b="0" i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US" sz="900" b="0" i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#</a:t>
            </a:r>
            <a:r>
              <a:rPr lang="en-US" sz="900" i="0">
                <a:effectLst/>
                <a:latin typeface="Aptos" panose="020B0004020202020204" pitchFamily="34" charset="0"/>
              </a:rPr>
              <a:t>eaf0fb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F0C0BC-D896-A401-AAC4-EE91E9B12C8E}"/>
              </a:ext>
            </a:extLst>
          </p:cNvPr>
          <p:cNvSpPr txBox="1"/>
          <p:nvPr userDrawn="1"/>
        </p:nvSpPr>
        <p:spPr>
          <a:xfrm>
            <a:off x="6243880" y="-713663"/>
            <a:ext cx="6794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Carbon 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Gray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#a9aabc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7DBC23D-583C-AFAB-1853-85EAFB10D8DB}"/>
              </a:ext>
            </a:extLst>
          </p:cNvPr>
          <p:cNvSpPr txBox="1"/>
          <p:nvPr userDrawn="1"/>
        </p:nvSpPr>
        <p:spPr>
          <a:xfrm>
            <a:off x="7179546" y="-713664"/>
            <a:ext cx="6689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Quantum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Slate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#6e6e7c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41003F-A5C7-1A1F-FCEA-0CC45DBBA0F3}"/>
              </a:ext>
            </a:extLst>
          </p:cNvPr>
          <p:cNvSpPr txBox="1"/>
          <p:nvPr userDrawn="1"/>
        </p:nvSpPr>
        <p:spPr>
          <a:xfrm>
            <a:off x="8081022" y="-713664"/>
            <a:ext cx="7544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Innovation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Yellow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#</a:t>
            </a:r>
            <a:r>
              <a:rPr lang="en-US" sz="900" i="0">
                <a:effectLst/>
                <a:latin typeface="Aptos" panose="020B0004020202020204" pitchFamily="34" charset="0"/>
              </a:rPr>
              <a:t>fcb317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D18BF93-7C34-E7D3-3B00-E87D36B0803F}"/>
              </a:ext>
            </a:extLst>
          </p:cNvPr>
          <p:cNvSpPr txBox="1"/>
          <p:nvPr userDrawn="1"/>
        </p:nvSpPr>
        <p:spPr>
          <a:xfrm>
            <a:off x="2498958" y="-1701414"/>
            <a:ext cx="6712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Research Red</a:t>
            </a:r>
          </a:p>
          <a:p>
            <a:pPr algn="ctr"/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#9d0c0c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B37A5C-1BD6-BD93-866F-F3DC930A6348}"/>
              </a:ext>
            </a:extLst>
          </p:cNvPr>
          <p:cNvSpPr txBox="1"/>
          <p:nvPr userDrawn="1"/>
        </p:nvSpPr>
        <p:spPr>
          <a:xfrm>
            <a:off x="3323492" y="-1701414"/>
            <a:ext cx="8985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Performance Pink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#b40f64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F6CF33-72EA-84E9-EF88-0D5CF566B395}"/>
              </a:ext>
            </a:extLst>
          </p:cNvPr>
          <p:cNvSpPr txBox="1"/>
          <p:nvPr userDrawn="1"/>
        </p:nvSpPr>
        <p:spPr>
          <a:xfrm>
            <a:off x="4360061" y="-1701414"/>
            <a:ext cx="6748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effectLst/>
                <a:latin typeface="Aptos" panose="020B0004020202020204" pitchFamily="34" charset="0"/>
              </a:rPr>
              <a:t>Algorithm Orange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#ff7900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C23073A-1142-A88B-30BA-516E2B99FDCC}"/>
              </a:ext>
            </a:extLst>
          </p:cNvPr>
          <p:cNvSpPr txBox="1"/>
          <p:nvPr userDrawn="1"/>
        </p:nvSpPr>
        <p:spPr>
          <a:xfrm>
            <a:off x="5286950" y="-1701414"/>
            <a:ext cx="7111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Solar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Yellow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#ffd900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FF46EA-2247-0672-B0F2-72BDABBFEAFC}"/>
              </a:ext>
            </a:extLst>
          </p:cNvPr>
          <p:cNvSpPr txBox="1"/>
          <p:nvPr userDrawn="1"/>
        </p:nvSpPr>
        <p:spPr>
          <a:xfrm>
            <a:off x="6243880" y="-1701414"/>
            <a:ext cx="6794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Gamma Green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#84c342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B48578C-A2C1-33C7-A608-29A6AF95A044}"/>
              </a:ext>
            </a:extLst>
          </p:cNvPr>
          <p:cNvSpPr txBox="1"/>
          <p:nvPr userDrawn="1"/>
        </p:nvSpPr>
        <p:spPr>
          <a:xfrm>
            <a:off x="7179546" y="-1701414"/>
            <a:ext cx="6794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effectLst/>
                <a:latin typeface="Aptos" panose="020B0004020202020204" pitchFamily="34" charset="0"/>
              </a:rPr>
              <a:t>Extreme Turquoise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#00a5b8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DCED45-5CA0-272F-02B2-18978BDB293C}"/>
              </a:ext>
            </a:extLst>
          </p:cNvPr>
          <p:cNvSpPr txBox="1"/>
          <p:nvPr userDrawn="1"/>
        </p:nvSpPr>
        <p:spPr>
          <a:xfrm>
            <a:off x="8043502" y="-1701414"/>
            <a:ext cx="7544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solidFill>
                  <a:schemeClr val="bg1"/>
                </a:solidFill>
                <a:effectLst/>
                <a:latin typeface="Helvetica" pitchFamily="2" charset="0"/>
              </a:rPr>
              <a:t>Inspiration Indigo</a:t>
            </a:r>
          </a:p>
          <a:p>
            <a:pPr algn="ctr"/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#4b0082</a:t>
            </a:r>
          </a:p>
        </p:txBody>
      </p:sp>
    </p:spTree>
    <p:extLst>
      <p:ext uri="{BB962C8B-B14F-4D97-AF65-F5344CB8AC3E}">
        <p14:creationId xmlns:p14="http://schemas.microsoft.com/office/powerpoint/2010/main" val="404882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19" r:id="rId2"/>
    <p:sldLayoutId id="2147483748" r:id="rId3"/>
    <p:sldLayoutId id="2147483749" r:id="rId4"/>
    <p:sldLayoutId id="2147483686" r:id="rId5"/>
    <p:sldLayoutId id="2147483706" r:id="rId6"/>
    <p:sldLayoutId id="2147483744" r:id="rId7"/>
    <p:sldLayoutId id="2147483688" r:id="rId8"/>
    <p:sldLayoutId id="2147483690" r:id="rId9"/>
    <p:sldLayoutId id="2147483725" r:id="rId10"/>
    <p:sldLayoutId id="2147483742" r:id="rId11"/>
    <p:sldLayoutId id="2147483746" r:id="rId12"/>
    <p:sldLayoutId id="2147483687" r:id="rId13"/>
    <p:sldLayoutId id="2147483754" r:id="rId14"/>
    <p:sldLayoutId id="214748375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532A0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orient="horz" pos="2088" userDrawn="1">
          <p15:clr>
            <a:srgbClr val="F26B43"/>
          </p15:clr>
        </p15:guide>
        <p15:guide id="5" orient="horz" pos="4200" userDrawn="1">
          <p15:clr>
            <a:srgbClr val="F26B43"/>
          </p15:clr>
        </p15:guide>
        <p15:guide id="6" orient="horz" pos="4224" userDrawn="1">
          <p15:clr>
            <a:srgbClr val="F26B43"/>
          </p15:clr>
        </p15:guide>
        <p15:guide id="7" orient="horz" pos="38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D6F184-D98A-76A1-D3A3-6220CD592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7622" y="6069"/>
            <a:ext cx="12199622" cy="6386623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570886-F1AB-A724-0F90-31CF9094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667" y="6383633"/>
            <a:ext cx="12199667" cy="501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lide Number Placeholder 7">
            <a:extLst>
              <a:ext uri="{FF2B5EF4-FFF2-40B4-BE49-F238E27FC236}">
                <a16:creationId xmlns:a16="http://schemas.microsoft.com/office/drawing/2014/main" id="{FF9AD165-772F-EC00-FCE9-651F03CD8A55}"/>
              </a:ext>
            </a:extLst>
          </p:cNvPr>
          <p:cNvSpPr txBox="1">
            <a:spLocks/>
          </p:cNvSpPr>
          <p:nvPr userDrawn="1"/>
        </p:nvSpPr>
        <p:spPr>
          <a:xfrm>
            <a:off x="11032435" y="6515434"/>
            <a:ext cx="1025027" cy="257361"/>
          </a:xfrm>
          <a:prstGeom prst="rect">
            <a:avLst/>
          </a:prstGeom>
        </p:spPr>
        <p:txBody>
          <a:bodyPr rIns="45720" anchor="ctr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C8516-CBB0-4BEF-BA7F-65371927869A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532A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532A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D88313-0A9D-F699-01E9-023C12C3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622" y="-3646"/>
            <a:ext cx="12192000" cy="135721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A3A5C465-1B9B-422D-7333-59CF628CE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0000"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7623" y="132074"/>
            <a:ext cx="1030960" cy="9875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773BBB-EBD8-923E-4E8D-AE21F233EF6D}"/>
              </a:ext>
            </a:extLst>
          </p:cNvPr>
          <p:cNvSpPr txBox="1"/>
          <p:nvPr userDrawn="1"/>
        </p:nvSpPr>
        <p:spPr>
          <a:xfrm>
            <a:off x="1750786" y="6536424"/>
            <a:ext cx="1423033" cy="2573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IM NUMBER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A7FB9D-0F50-CCE0-659E-1BECD8A1C18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11610" r="5288" b="21429"/>
          <a:stretch/>
        </p:blipFill>
        <p:spPr>
          <a:xfrm>
            <a:off x="111125" y="6486525"/>
            <a:ext cx="1505124" cy="307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2A7DFA-65B0-0636-93FD-F828C0FDE051}"/>
              </a:ext>
            </a:extLst>
          </p:cNvPr>
          <p:cNvSpPr txBox="1"/>
          <p:nvPr userDrawn="1"/>
        </p:nvSpPr>
        <p:spPr>
          <a:xfrm>
            <a:off x="469806" y="-1652398"/>
            <a:ext cx="177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Secondary colors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E2BF41-DE54-3917-0EC3-FB9E29DF5013}"/>
              </a:ext>
            </a:extLst>
          </p:cNvPr>
          <p:cNvSpPr txBox="1"/>
          <p:nvPr userDrawn="1"/>
        </p:nvSpPr>
        <p:spPr>
          <a:xfrm>
            <a:off x="716347" y="-665551"/>
            <a:ext cx="1528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Primary colors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E9BBD5-C27C-7DE7-930C-9CF1269977E6}"/>
              </a:ext>
            </a:extLst>
          </p:cNvPr>
          <p:cNvSpPr/>
          <p:nvPr userDrawn="1"/>
        </p:nvSpPr>
        <p:spPr>
          <a:xfrm>
            <a:off x="2498958" y="-1807534"/>
            <a:ext cx="679605" cy="679605"/>
          </a:xfrm>
          <a:prstGeom prst="rect">
            <a:avLst/>
          </a:prstGeom>
          <a:solidFill>
            <a:srgbClr val="9D0C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A0FF3C-9AAB-6E70-2170-E6F82DEC227F}"/>
              </a:ext>
            </a:extLst>
          </p:cNvPr>
          <p:cNvSpPr/>
          <p:nvPr userDrawn="1"/>
        </p:nvSpPr>
        <p:spPr>
          <a:xfrm>
            <a:off x="4362240" y="-1807534"/>
            <a:ext cx="679605" cy="679605"/>
          </a:xfrm>
          <a:prstGeom prst="rect">
            <a:avLst/>
          </a:prstGeom>
          <a:solidFill>
            <a:srgbClr val="FF7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C60EE9-3C5D-8ADF-F3BA-245D5C56B604}"/>
              </a:ext>
            </a:extLst>
          </p:cNvPr>
          <p:cNvSpPr>
            <a:spLocks/>
          </p:cNvSpPr>
          <p:nvPr userDrawn="1"/>
        </p:nvSpPr>
        <p:spPr>
          <a:xfrm>
            <a:off x="6225564" y="-1807534"/>
            <a:ext cx="679605" cy="679605"/>
          </a:xfrm>
          <a:prstGeom prst="rect">
            <a:avLst/>
          </a:prstGeom>
          <a:solidFill>
            <a:srgbClr val="84C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EFE9B1-65FE-BE22-0384-0AAD5A95D85C}"/>
              </a:ext>
            </a:extLst>
          </p:cNvPr>
          <p:cNvSpPr>
            <a:spLocks/>
          </p:cNvSpPr>
          <p:nvPr userDrawn="1"/>
        </p:nvSpPr>
        <p:spPr>
          <a:xfrm>
            <a:off x="5293902" y="-1807534"/>
            <a:ext cx="679605" cy="67960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A02CB6-0946-ACBC-BC1C-2FF6325A7329}"/>
              </a:ext>
            </a:extLst>
          </p:cNvPr>
          <p:cNvSpPr>
            <a:spLocks noChangeAspect="1"/>
          </p:cNvSpPr>
          <p:nvPr userDrawn="1"/>
        </p:nvSpPr>
        <p:spPr>
          <a:xfrm>
            <a:off x="3424761" y="-823131"/>
            <a:ext cx="679428" cy="679605"/>
          </a:xfrm>
          <a:prstGeom prst="rect">
            <a:avLst/>
          </a:prstGeom>
          <a:solidFill>
            <a:srgbClr val="001E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>
              <a:highlight>
                <a:srgbClr val="FFFF00"/>
              </a:highlight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A8102F-57B2-001C-4D81-F55ACD4E445B}"/>
              </a:ext>
            </a:extLst>
          </p:cNvPr>
          <p:cNvSpPr>
            <a:spLocks noChangeAspect="1"/>
          </p:cNvSpPr>
          <p:nvPr userDrawn="1"/>
        </p:nvSpPr>
        <p:spPr>
          <a:xfrm>
            <a:off x="2490769" y="-823131"/>
            <a:ext cx="679428" cy="679605"/>
          </a:xfrm>
          <a:prstGeom prst="rect">
            <a:avLst/>
          </a:prstGeom>
          <a:solidFill>
            <a:srgbClr val="003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90F5D6-AFE4-8CA5-35FB-0E291750B2B6}"/>
              </a:ext>
            </a:extLst>
          </p:cNvPr>
          <p:cNvSpPr>
            <a:spLocks noChangeAspect="1"/>
          </p:cNvSpPr>
          <p:nvPr userDrawn="1"/>
        </p:nvSpPr>
        <p:spPr>
          <a:xfrm>
            <a:off x="4367119" y="-823131"/>
            <a:ext cx="679428" cy="679605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F251F2-EE36-B660-AE40-842B8788BAB7}"/>
              </a:ext>
            </a:extLst>
          </p:cNvPr>
          <p:cNvSpPr>
            <a:spLocks noChangeAspect="1"/>
          </p:cNvSpPr>
          <p:nvPr userDrawn="1"/>
        </p:nvSpPr>
        <p:spPr>
          <a:xfrm>
            <a:off x="5301111" y="-823131"/>
            <a:ext cx="679428" cy="679605"/>
          </a:xfrm>
          <a:prstGeom prst="rect">
            <a:avLst/>
          </a:prstGeom>
          <a:solidFill>
            <a:srgbClr val="EA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A82D47-E137-DBBD-DB5E-01894E4849DD}"/>
              </a:ext>
            </a:extLst>
          </p:cNvPr>
          <p:cNvSpPr>
            <a:spLocks noChangeAspect="1"/>
          </p:cNvSpPr>
          <p:nvPr userDrawn="1"/>
        </p:nvSpPr>
        <p:spPr>
          <a:xfrm>
            <a:off x="6235103" y="-823131"/>
            <a:ext cx="679428" cy="679605"/>
          </a:xfrm>
          <a:prstGeom prst="rect">
            <a:avLst/>
          </a:prstGeom>
          <a:solidFill>
            <a:srgbClr val="A9AA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05E0C1-DFA8-34CD-475F-9E012143B9AF}"/>
              </a:ext>
            </a:extLst>
          </p:cNvPr>
          <p:cNvSpPr>
            <a:spLocks noChangeAspect="1"/>
          </p:cNvSpPr>
          <p:nvPr userDrawn="1"/>
        </p:nvSpPr>
        <p:spPr>
          <a:xfrm>
            <a:off x="7169095" y="-823131"/>
            <a:ext cx="679428" cy="679605"/>
          </a:xfrm>
          <a:prstGeom prst="rect">
            <a:avLst/>
          </a:prstGeom>
          <a:solidFill>
            <a:srgbClr val="6E6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BCE5D2-964B-7DEB-C02A-60D7995DF62B}"/>
              </a:ext>
            </a:extLst>
          </p:cNvPr>
          <p:cNvSpPr/>
          <p:nvPr userDrawn="1"/>
        </p:nvSpPr>
        <p:spPr>
          <a:xfrm>
            <a:off x="3430577" y="-1807534"/>
            <a:ext cx="679605" cy="679605"/>
          </a:xfrm>
          <a:prstGeom prst="rect">
            <a:avLst/>
          </a:prstGeom>
          <a:solidFill>
            <a:srgbClr val="B40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5C8363B-8B11-8CE6-61DE-A61A05D54B0F}"/>
              </a:ext>
            </a:extLst>
          </p:cNvPr>
          <p:cNvSpPr/>
          <p:nvPr userDrawn="1"/>
        </p:nvSpPr>
        <p:spPr>
          <a:xfrm>
            <a:off x="7157226" y="-1807534"/>
            <a:ext cx="679605" cy="679605"/>
          </a:xfrm>
          <a:prstGeom prst="rect">
            <a:avLst/>
          </a:prstGeom>
          <a:solidFill>
            <a:srgbClr val="00A5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70BF72-77DF-B466-3FD1-F7F081FA9CA6}"/>
              </a:ext>
            </a:extLst>
          </p:cNvPr>
          <p:cNvSpPr/>
          <p:nvPr userDrawn="1"/>
        </p:nvSpPr>
        <p:spPr>
          <a:xfrm>
            <a:off x="8088888" y="-1807534"/>
            <a:ext cx="679605" cy="679605"/>
          </a:xfrm>
          <a:prstGeom prst="rect">
            <a:avLst/>
          </a:prstGeom>
          <a:solidFill>
            <a:srgbClr val="4B00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9EBCDBE-DABB-3438-8C69-A481C74489B9}"/>
              </a:ext>
            </a:extLst>
          </p:cNvPr>
          <p:cNvSpPr>
            <a:spLocks noChangeAspect="1"/>
          </p:cNvSpPr>
          <p:nvPr userDrawn="1"/>
        </p:nvSpPr>
        <p:spPr>
          <a:xfrm>
            <a:off x="8118543" y="-823131"/>
            <a:ext cx="679428" cy="679605"/>
          </a:xfrm>
          <a:prstGeom prst="rect">
            <a:avLst/>
          </a:prstGeom>
          <a:solidFill>
            <a:srgbClr val="FCB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12224D-01B0-1297-3FE3-13F0404B0F77}"/>
              </a:ext>
            </a:extLst>
          </p:cNvPr>
          <p:cNvSpPr txBox="1"/>
          <p:nvPr userDrawn="1"/>
        </p:nvSpPr>
        <p:spPr>
          <a:xfrm>
            <a:off x="3382444" y="-733839"/>
            <a:ext cx="7640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Elemental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Navy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</a:t>
            </a:r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001E62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DF19DC-423E-4783-2C16-D373B1C5B24A}"/>
              </a:ext>
            </a:extLst>
          </p:cNvPr>
          <p:cNvSpPr txBox="1"/>
          <p:nvPr userDrawn="1"/>
        </p:nvSpPr>
        <p:spPr>
          <a:xfrm>
            <a:off x="2448452" y="-733839"/>
            <a:ext cx="7640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Impact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(Lab) Blue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#0032a1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DF076D-1D17-DA25-B8F4-C78C00AFB5D1}"/>
              </a:ext>
            </a:extLst>
          </p:cNvPr>
          <p:cNvSpPr txBox="1"/>
          <p:nvPr userDrawn="1"/>
        </p:nvSpPr>
        <p:spPr>
          <a:xfrm>
            <a:off x="4360061" y="-733839"/>
            <a:ext cx="6952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Energetic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Azure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#3366CC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17914D-589E-020D-9C16-400A30C7992C}"/>
              </a:ext>
            </a:extLst>
          </p:cNvPr>
          <p:cNvSpPr txBox="1"/>
          <p:nvPr userDrawn="1"/>
        </p:nvSpPr>
        <p:spPr>
          <a:xfrm>
            <a:off x="5169207" y="-733839"/>
            <a:ext cx="9386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Livermorium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Ice</a:t>
            </a:r>
            <a:endParaRPr lang="en-US" sz="900" b="0" i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algn="ctr"/>
            <a:r>
              <a:rPr lang="en-US" sz="900" b="0" i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#</a:t>
            </a:r>
            <a:r>
              <a:rPr lang="en-US" sz="900" i="0">
                <a:effectLst/>
                <a:latin typeface="Aptos" panose="020B0004020202020204" pitchFamily="34" charset="0"/>
              </a:rPr>
              <a:t>eaf0fb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5FFCEEF-1880-D2BC-D4CD-5AC62C1B16AE}"/>
              </a:ext>
            </a:extLst>
          </p:cNvPr>
          <p:cNvSpPr txBox="1"/>
          <p:nvPr userDrawn="1"/>
        </p:nvSpPr>
        <p:spPr>
          <a:xfrm>
            <a:off x="6243880" y="-713663"/>
            <a:ext cx="6794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Carbon 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Gray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#a9aabc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92074D8-7FD6-A412-5B3E-A83A96118029}"/>
              </a:ext>
            </a:extLst>
          </p:cNvPr>
          <p:cNvSpPr txBox="1"/>
          <p:nvPr userDrawn="1"/>
        </p:nvSpPr>
        <p:spPr>
          <a:xfrm>
            <a:off x="7179546" y="-713664"/>
            <a:ext cx="6689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Quantum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Slate</a:t>
            </a:r>
          </a:p>
          <a:p>
            <a:pPr algn="ctr"/>
            <a:r>
              <a:rPr lang="en-US" sz="900" i="0">
                <a:solidFill>
                  <a:srgbClr val="FFFFFF"/>
                </a:solidFill>
                <a:effectLst/>
                <a:latin typeface="Aptos" panose="020B0004020202020204" pitchFamily="34" charset="0"/>
              </a:rPr>
              <a:t>#6e6e7c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06CD0D2-A217-246E-86F0-7BAE0694613B}"/>
              </a:ext>
            </a:extLst>
          </p:cNvPr>
          <p:cNvSpPr txBox="1"/>
          <p:nvPr userDrawn="1"/>
        </p:nvSpPr>
        <p:spPr>
          <a:xfrm>
            <a:off x="8081022" y="-713664"/>
            <a:ext cx="7544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Innovation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Yellow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#</a:t>
            </a:r>
            <a:r>
              <a:rPr lang="en-US" sz="900" i="0">
                <a:effectLst/>
                <a:latin typeface="Aptos" panose="020B0004020202020204" pitchFamily="34" charset="0"/>
              </a:rPr>
              <a:t>fcb317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531D96-5978-B8C1-2305-1A521149E81D}"/>
              </a:ext>
            </a:extLst>
          </p:cNvPr>
          <p:cNvSpPr txBox="1"/>
          <p:nvPr userDrawn="1"/>
        </p:nvSpPr>
        <p:spPr>
          <a:xfrm>
            <a:off x="2498958" y="-1701414"/>
            <a:ext cx="6712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Research Red</a:t>
            </a:r>
          </a:p>
          <a:p>
            <a:pPr algn="ctr"/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#9d0c0c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78734A2-9420-F13D-9F60-9A664115B793}"/>
              </a:ext>
            </a:extLst>
          </p:cNvPr>
          <p:cNvSpPr txBox="1"/>
          <p:nvPr userDrawn="1"/>
        </p:nvSpPr>
        <p:spPr>
          <a:xfrm>
            <a:off x="3323492" y="-1701414"/>
            <a:ext cx="8985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Performance Pink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#b40f64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67BB533-7CC3-816F-9772-4E7A55E01839}"/>
              </a:ext>
            </a:extLst>
          </p:cNvPr>
          <p:cNvSpPr txBox="1"/>
          <p:nvPr userDrawn="1"/>
        </p:nvSpPr>
        <p:spPr>
          <a:xfrm>
            <a:off x="4360061" y="-1701414"/>
            <a:ext cx="6748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effectLst/>
                <a:latin typeface="Aptos" panose="020B0004020202020204" pitchFamily="34" charset="0"/>
              </a:rPr>
              <a:t>Algorithm Orange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#ff7900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54D929E-06B5-C3C5-6BB2-6E2C4D68CB16}"/>
              </a:ext>
            </a:extLst>
          </p:cNvPr>
          <p:cNvSpPr txBox="1"/>
          <p:nvPr userDrawn="1"/>
        </p:nvSpPr>
        <p:spPr>
          <a:xfrm>
            <a:off x="5286950" y="-1701414"/>
            <a:ext cx="7111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Solar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Yellow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#ffd900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F86E4CA-2051-193B-B256-F949E089B5F0}"/>
              </a:ext>
            </a:extLst>
          </p:cNvPr>
          <p:cNvSpPr txBox="1"/>
          <p:nvPr userDrawn="1"/>
        </p:nvSpPr>
        <p:spPr>
          <a:xfrm>
            <a:off x="6243880" y="-1701414"/>
            <a:ext cx="67942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Gamma Green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#84c342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0328D9-49EE-6A7D-64F1-4F8C8F6C0EB8}"/>
              </a:ext>
            </a:extLst>
          </p:cNvPr>
          <p:cNvSpPr txBox="1"/>
          <p:nvPr userDrawn="1"/>
        </p:nvSpPr>
        <p:spPr>
          <a:xfrm>
            <a:off x="7179546" y="-1701414"/>
            <a:ext cx="6794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effectLst/>
                <a:latin typeface="Aptos" panose="020B0004020202020204" pitchFamily="34" charset="0"/>
              </a:rPr>
              <a:t>Extreme Turquoise</a:t>
            </a:r>
          </a:p>
          <a:p>
            <a:pPr algn="ctr"/>
            <a:r>
              <a:rPr lang="en-US" sz="900" i="0">
                <a:effectLst/>
                <a:latin typeface="Aptos" panose="020B0004020202020204" pitchFamily="34" charset="0"/>
              </a:rPr>
              <a:t>#00a5b8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EE25DD1-5379-B65B-5858-CB4529762F43}"/>
              </a:ext>
            </a:extLst>
          </p:cNvPr>
          <p:cNvSpPr txBox="1"/>
          <p:nvPr userDrawn="1"/>
        </p:nvSpPr>
        <p:spPr>
          <a:xfrm>
            <a:off x="8043502" y="-1701414"/>
            <a:ext cx="7544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0">
                <a:solidFill>
                  <a:schemeClr val="bg1"/>
                </a:solidFill>
                <a:effectLst/>
                <a:latin typeface="Helvetica" pitchFamily="2" charset="0"/>
              </a:rPr>
              <a:t>Inspiration Indigo</a:t>
            </a:r>
          </a:p>
          <a:p>
            <a:pPr algn="ctr"/>
            <a:r>
              <a:rPr lang="en-US" sz="900" i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#4b0082</a:t>
            </a:r>
          </a:p>
        </p:txBody>
      </p:sp>
    </p:spTree>
    <p:extLst>
      <p:ext uri="{BB962C8B-B14F-4D97-AF65-F5344CB8AC3E}">
        <p14:creationId xmlns:p14="http://schemas.microsoft.com/office/powerpoint/2010/main" val="106320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28" r:id="rId2"/>
    <p:sldLayoutId id="2147483752" r:id="rId3"/>
    <p:sldLayoutId id="2147483753" r:id="rId4"/>
    <p:sldLayoutId id="2147483710" r:id="rId5"/>
    <p:sldLayoutId id="2147483711" r:id="rId6"/>
    <p:sldLayoutId id="2147483745" r:id="rId7"/>
    <p:sldLayoutId id="2147483712" r:id="rId8"/>
    <p:sldLayoutId id="2147483713" r:id="rId9"/>
    <p:sldLayoutId id="2147483740" r:id="rId10"/>
    <p:sldLayoutId id="2147483743" r:id="rId11"/>
    <p:sldLayoutId id="2147483747" r:id="rId12"/>
    <p:sldLayoutId id="214748371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9E48297-46D6-1DB3-1066-7312E5751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24000" y="5053379"/>
            <a:ext cx="4306957" cy="483067"/>
          </a:xfrm>
        </p:spPr>
        <p:txBody>
          <a:bodyPr/>
          <a:lstStyle/>
          <a:p>
            <a:r>
              <a:rPr lang="en-US" dirty="0"/>
              <a:t>July 30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2176A8-BE07-CB51-14F7-F65A92F203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62175" y="3502979"/>
            <a:ext cx="7867650" cy="299735"/>
          </a:xfrm>
        </p:spPr>
        <p:txBody>
          <a:bodyPr/>
          <a:lstStyle/>
          <a:p>
            <a:pPr algn="ctr"/>
            <a:r>
              <a:rPr lang="en-US" dirty="0"/>
              <a:t>David Feng</a:t>
            </a:r>
            <a:r>
              <a:rPr lang="en-US" baseline="30000" dirty="0"/>
              <a:t>1</a:t>
            </a:r>
            <a:r>
              <a:rPr lang="en-US" dirty="0"/>
              <a:t>, Christopher Pasquale</a:t>
            </a:r>
            <a:r>
              <a:rPr lang="en-US" baseline="30000" dirty="0"/>
              <a:t>2</a:t>
            </a:r>
            <a:r>
              <a:rPr lang="en-US" dirty="0"/>
              <a:t>, </a:t>
            </a:r>
            <a:r>
              <a:rPr lang="en-US" u="sng" dirty="0"/>
              <a:t>Yanwen Jing</a:t>
            </a:r>
            <a:r>
              <a:rPr lang="en-US" baseline="30000" dirty="0"/>
              <a:t>2</a:t>
            </a:r>
            <a:r>
              <a:rPr lang="en-US" dirty="0"/>
              <a:t>, Michael Garner</a:t>
            </a:r>
            <a:r>
              <a:rPr lang="en-US" baseline="30000" dirty="0"/>
              <a:t>2</a:t>
            </a:r>
            <a:r>
              <a:rPr lang="en-US" dirty="0"/>
              <a:t>, </a:t>
            </a:r>
            <a:r>
              <a:rPr lang="en-US" dirty="0" err="1"/>
              <a:t>Almantas</a:t>
            </a:r>
            <a:r>
              <a:rPr lang="en-US" dirty="0"/>
              <a:t> Galvanauskas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4E2C4C41-7283-C16B-135F-97B0E36590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3662"/>
            <a:ext cx="9144000" cy="423280"/>
          </a:xfrm>
        </p:spPr>
        <p:txBody>
          <a:bodyPr/>
          <a:lstStyle/>
          <a:p>
            <a:r>
              <a:rPr lang="en-US" dirty="0"/>
              <a:t>A2-Working Group # 2. AAC 2026, UCLA.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A75D9F-B3EA-4508-C4F9-9D63CDF62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7864" y="1727151"/>
            <a:ext cx="9896272" cy="1826351"/>
          </a:xfrm>
        </p:spPr>
        <p:txBody>
          <a:bodyPr/>
          <a:lstStyle/>
          <a:p>
            <a:pPr algn="ctr"/>
            <a:r>
              <a:rPr lang="en-US" sz="4200"/>
              <a:t>Contrast enhancement results of a novel spatially-combined, pulse-stacked</a:t>
            </a:r>
            <a:br>
              <a:rPr lang="en-US" sz="4200"/>
            </a:br>
            <a:r>
              <a:rPr lang="en-US" sz="4200"/>
              <a:t>ultrafast fiber laser system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63367DE-4046-7DB5-6C9C-87DDB94ECA5C}"/>
              </a:ext>
            </a:extLst>
          </p:cNvPr>
          <p:cNvSpPr txBox="1">
            <a:spLocks/>
          </p:cNvSpPr>
          <p:nvPr/>
        </p:nvSpPr>
        <p:spPr>
          <a:xfrm>
            <a:off x="3376612" y="3809151"/>
            <a:ext cx="5438775" cy="565298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i="1" baseline="30000" dirty="0"/>
              <a:t>1</a:t>
            </a:r>
            <a:r>
              <a:rPr lang="en-US" sz="1200" i="1" dirty="0"/>
              <a:t>Lawrence Livermore National Laboratory, Livermore, CA 94550</a:t>
            </a:r>
          </a:p>
          <a:p>
            <a:pPr algn="ctr"/>
            <a:r>
              <a:rPr lang="en-US" sz="1200" i="1" baseline="30000" dirty="0"/>
              <a:t>2</a:t>
            </a:r>
            <a:r>
              <a:rPr lang="en-US" sz="1200" i="1" dirty="0"/>
              <a:t>University of Michigan, Ann Arbor, MI 48109</a:t>
            </a:r>
          </a:p>
        </p:txBody>
      </p:sp>
    </p:spTree>
    <p:extLst>
      <p:ext uri="{BB962C8B-B14F-4D97-AF65-F5344CB8AC3E}">
        <p14:creationId xmlns:p14="http://schemas.microsoft.com/office/powerpoint/2010/main" val="101080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D30BD-6DB1-AAD2-7613-4C507CDA0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62C072-80C8-7C4A-B006-93DDCB2D3029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YCOB results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2A02EA-5725-5BDA-B333-0700E26D1829}"/>
              </a:ext>
            </a:extLst>
          </p:cNvPr>
          <p:cNvSpPr txBox="1"/>
          <p:nvPr/>
        </p:nvSpPr>
        <p:spPr>
          <a:xfrm>
            <a:off x="1992028" y="4715732"/>
            <a:ext cx="2564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Experimental results for YCOB.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E3A50C-DB75-D5E9-2713-CECF3DE28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8" y="1042264"/>
            <a:ext cx="6154522" cy="3657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924CDE3-AA82-6F34-9AF3-3D590643CD3B}"/>
              </a:ext>
            </a:extLst>
          </p:cNvPr>
          <p:cNvSpPr txBox="1"/>
          <p:nvPr/>
        </p:nvSpPr>
        <p:spPr>
          <a:xfrm>
            <a:off x="427431" y="5138418"/>
            <a:ext cx="93578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Original crystal contained several inner crystal defects; scratch-dig was worse than 20/10.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phase matching requires tilting about polarization axis, which was not attempted.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was also absorption loss in the dichroic mirrors for both IR &amp; visible.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B3BF11-B111-D899-EC4A-AA7D71A5056B}"/>
              </a:ext>
            </a:extLst>
          </p:cNvPr>
          <p:cNvSpPr txBox="1"/>
          <p:nvPr/>
        </p:nvSpPr>
        <p:spPr>
          <a:xfrm>
            <a:off x="6611699" y="4715732"/>
            <a:ext cx="5078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Modeling by SNLO (2D) and comparison with experiment (dots).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CF9AE92-03EF-FC67-8B18-590A830D41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773" y="1058132"/>
            <a:ext cx="616093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42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C4BAC-4C0F-FDEE-26CB-CC9AB3544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A9696A-326C-552E-59C0-36FEA76FC987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LBO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536E3C-FD36-6966-80D7-4E061C335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8" y="1138220"/>
            <a:ext cx="6919643" cy="42616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73136C-ECE9-B5AF-310C-DEBF36DF9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778" y="909672"/>
            <a:ext cx="5506934" cy="45708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A5EA3B-8734-1552-177C-8634E29FAC39}"/>
              </a:ext>
            </a:extLst>
          </p:cNvPr>
          <p:cNvSpPr txBox="1"/>
          <p:nvPr/>
        </p:nvSpPr>
        <p:spPr>
          <a:xfrm>
            <a:off x="2561486" y="5480549"/>
            <a:ext cx="2074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Crystal length of 10 mm.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BB2E06-2736-714B-36AF-EA54F4CD9903}"/>
              </a:ext>
            </a:extLst>
          </p:cNvPr>
          <p:cNvSpPr txBox="1"/>
          <p:nvPr/>
        </p:nvSpPr>
        <p:spPr>
          <a:xfrm>
            <a:off x="8389757" y="5480549"/>
            <a:ext cx="1978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Crystal length of 2 mm.</a:t>
            </a:r>
          </a:p>
        </p:txBody>
      </p:sp>
    </p:spTree>
    <p:extLst>
      <p:ext uri="{BB962C8B-B14F-4D97-AF65-F5344CB8AC3E}">
        <p14:creationId xmlns:p14="http://schemas.microsoft.com/office/powerpoint/2010/main" val="3874890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58EE5-A8BD-4422-A932-21C035600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81FBE9D-E84C-8D5C-C4AF-6F551E6A439E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LBO results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0AD65C-BCD9-03B3-92CE-EECB30EE75EF}"/>
              </a:ext>
            </a:extLst>
          </p:cNvPr>
          <p:cNvSpPr txBox="1"/>
          <p:nvPr/>
        </p:nvSpPr>
        <p:spPr>
          <a:xfrm>
            <a:off x="3656959" y="5173362"/>
            <a:ext cx="5078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Modeling by SNLO (2D) and comparison with experiment (dots).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0DDB54-EFA1-77B0-DEBA-6B62F7158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039" y="1227438"/>
            <a:ext cx="6707012" cy="394592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104A676-BABE-31CA-2C22-B500B017B993}"/>
              </a:ext>
            </a:extLst>
          </p:cNvPr>
          <p:cNvCxnSpPr/>
          <p:nvPr/>
        </p:nvCxnSpPr>
        <p:spPr>
          <a:xfrm>
            <a:off x="8460259" y="2331308"/>
            <a:ext cx="0" cy="187822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1AC03CB-27DB-455F-2E3F-F9628371785E}"/>
              </a:ext>
            </a:extLst>
          </p:cNvPr>
          <p:cNvSpPr txBox="1"/>
          <p:nvPr/>
        </p:nvSpPr>
        <p:spPr>
          <a:xfrm>
            <a:off x="8460259" y="3270421"/>
            <a:ext cx="2291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Huge discrepancy in SNLO!</a:t>
            </a:r>
          </a:p>
        </p:txBody>
      </p:sp>
    </p:spTree>
    <p:extLst>
      <p:ext uri="{BB962C8B-B14F-4D97-AF65-F5344CB8AC3E}">
        <p14:creationId xmlns:p14="http://schemas.microsoft.com/office/powerpoint/2010/main" val="1931030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3DF8B-21CB-1FE0-8B33-55FE3767A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0DBB44-DF44-3B3B-934E-A657052BC1E1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Discussion of results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E2E13A-2696-5D7D-C483-5E5748FD819C}"/>
                  </a:ext>
                </a:extLst>
              </p:cNvPr>
              <p:cNvSpPr txBox="1"/>
              <p:nvPr/>
            </p:nvSpPr>
            <p:spPr>
              <a:xfrm>
                <a:off x="357796" y="823870"/>
                <a:ext cx="11224604" cy="4311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Why are we getting lower conversion efficiency than expected?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Pulse of 300 fs, 2 mm, 280 </a:t>
                </a:r>
                <a:r>
                  <a:rPr lang="en-US" dirty="0" err="1"/>
                  <a:t>uJ</a:t>
                </a:r>
                <a:r>
                  <a:rPr lang="en-US" dirty="0"/>
                  <a:t> → ~33% efficiency</a:t>
                </a:r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For 1035 nm, 300 fs in LBO: GVM = 51 fs/mm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2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≈102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5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≈251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10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≈501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𝑓𝑠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i="1" dirty="0"/>
                  <a:t>10 mm is much longer than interaction length!</a:t>
                </a:r>
              </a:p>
              <a:p>
                <a:pPr lvl="1"/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Spectral acceptance bandwidth for 1035nm in LBO: 1nm-cm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1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≈10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𝑛𝑚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2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≈5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𝑛𝑚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5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≈2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𝑛𝑚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L = 10 mm →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≈1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𝑛𝑚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i="1" dirty="0"/>
                  <a:t>Other wavelengths are not optimally phase-matched!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E2E13A-2696-5D7D-C483-5E5748FD8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96" y="823870"/>
                <a:ext cx="11224604" cy="4311565"/>
              </a:xfrm>
              <a:prstGeom prst="rect">
                <a:avLst/>
              </a:prstGeom>
              <a:blipFill>
                <a:blip r:embed="rId2"/>
                <a:stretch>
                  <a:fillRect l="-380" t="-566" b="-1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0570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DB553-8CB0-ED8D-984C-F6BD65C0D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DC48101-547F-D68C-F74C-894F14B7E0F4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Discrepancies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450425-2CD8-3B34-EF7D-3AE7383B936B}"/>
              </a:ext>
            </a:extLst>
          </p:cNvPr>
          <p:cNvSpPr txBox="1"/>
          <p:nvPr/>
        </p:nvSpPr>
        <p:spPr>
          <a:xfrm>
            <a:off x="357796" y="823870"/>
            <a:ext cx="11224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Taking this into account in the modeling (phase mismatch, spectral acceptance bandwidth):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A94AD8-FF38-FDB0-3E30-F08A580D7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0" y="1950210"/>
            <a:ext cx="5396418" cy="3200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02E9F4-9AD1-2693-2A78-88B2DC5DA11E}"/>
              </a:ext>
            </a:extLst>
          </p:cNvPr>
          <p:cNvSpPr txBox="1"/>
          <p:nvPr/>
        </p:nvSpPr>
        <p:spPr>
          <a:xfrm>
            <a:off x="4021052" y="5474034"/>
            <a:ext cx="4648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LBO crystal modeling results for different peak intensities.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524C03-11FA-7C42-DBBD-1EE216A15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182" y="1950210"/>
            <a:ext cx="541639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54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3B0F0-9EA8-71D9-58B9-EF44BDE35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BF98454-0E5A-C0A8-D38F-99CBBE52D3F2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Discrepancies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65878A-687B-5D74-1E10-E1C6A7EC252A}"/>
              </a:ext>
            </a:extLst>
          </p:cNvPr>
          <p:cNvSpPr txBox="1"/>
          <p:nvPr/>
        </p:nvSpPr>
        <p:spPr>
          <a:xfrm>
            <a:off x="357796" y="823870"/>
            <a:ext cx="11224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Additional nonlinear wavelength generation observed in the lab: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8B5BA0-2E18-CFC1-3922-5B082D87A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82" y="1470969"/>
            <a:ext cx="5221416" cy="39160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4EE8E7-BCB3-F9DB-F7A8-D27F6B4FB661}"/>
                  </a:ext>
                </a:extLst>
              </p:cNvPr>
              <p:cNvSpPr txBox="1"/>
              <p:nvPr/>
            </p:nvSpPr>
            <p:spPr>
              <a:xfrm>
                <a:off x="6221904" y="2480428"/>
                <a:ext cx="5881034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Some energy lost into generating other different colors.</a:t>
                </a:r>
              </a:p>
              <a:p>
                <a:endParaRPr lang="en-US" dirty="0"/>
              </a:p>
              <a:p>
                <a:r>
                  <a:rPr lang="en-US" dirty="0"/>
                  <a:t>Possible culprits: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Parametric fluorescence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fs filamentation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optical emission from crystal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From damage to coating or defect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4EE8E7-BCB3-F9DB-F7A8-D27F6B4FB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904" y="2480428"/>
                <a:ext cx="5881034" cy="1754326"/>
              </a:xfrm>
              <a:prstGeom prst="rect">
                <a:avLst/>
              </a:prstGeom>
              <a:blipFill>
                <a:blip r:embed="rId4"/>
                <a:stretch>
                  <a:fillRect l="-934" t="-1736" r="-104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28302D61-7C56-BE23-31A7-76B7BE1810B0}"/>
              </a:ext>
            </a:extLst>
          </p:cNvPr>
          <p:cNvSpPr/>
          <p:nvPr/>
        </p:nvSpPr>
        <p:spPr>
          <a:xfrm>
            <a:off x="2891481" y="2619632"/>
            <a:ext cx="288324" cy="420130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04319-0A33-3800-ED03-F4CF5B582E89}"/>
              </a:ext>
            </a:extLst>
          </p:cNvPr>
          <p:cNvSpPr txBox="1"/>
          <p:nvPr/>
        </p:nvSpPr>
        <p:spPr>
          <a:xfrm>
            <a:off x="461318" y="5521981"/>
            <a:ext cx="5952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Live experiment in the lab showing a red ring around the power meter head.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8037DA-FBC7-DCC4-0C57-9C0189BA7E77}"/>
              </a:ext>
            </a:extLst>
          </p:cNvPr>
          <p:cNvCxnSpPr>
            <a:cxnSpLocks/>
          </p:cNvCxnSpPr>
          <p:nvPr/>
        </p:nvCxnSpPr>
        <p:spPr>
          <a:xfrm flipH="1" flipV="1">
            <a:off x="4033520" y="2877810"/>
            <a:ext cx="1635760" cy="6912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E0AE7A-0804-4789-FB91-FE9BD26C1898}"/>
              </a:ext>
            </a:extLst>
          </p:cNvPr>
          <p:cNvCxnSpPr>
            <a:cxnSpLocks/>
          </p:cNvCxnSpPr>
          <p:nvPr/>
        </p:nvCxnSpPr>
        <p:spPr>
          <a:xfrm flipV="1">
            <a:off x="4780280" y="3867378"/>
            <a:ext cx="667117" cy="122137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93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5CE7F-6CA1-01A4-B492-B9B5C1DA2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4B8C44-CABB-9866-ECC6-2E9739EB74D5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Contrast enhancement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1C06C2-693E-90A8-9D76-1839BCA47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2073" r="5492"/>
          <a:stretch>
            <a:fillRect/>
          </a:stretch>
        </p:blipFill>
        <p:spPr>
          <a:xfrm>
            <a:off x="2893064" y="767448"/>
            <a:ext cx="9117740" cy="560250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B1C6D14-BC98-3876-99CF-CC79E157CAE5}"/>
              </a:ext>
            </a:extLst>
          </p:cNvPr>
          <p:cNvGrpSpPr/>
          <p:nvPr/>
        </p:nvGrpSpPr>
        <p:grpSpPr>
          <a:xfrm>
            <a:off x="4114356" y="1449857"/>
            <a:ext cx="4145032" cy="2754390"/>
            <a:chOff x="2495106" y="1284757"/>
            <a:chExt cx="4145032" cy="275439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FC43D34-B0EB-7E93-3E9F-C39011CBB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7" t="3178" r="7786" b="4169"/>
            <a:stretch>
              <a:fillRect/>
            </a:stretch>
          </p:blipFill>
          <p:spPr>
            <a:xfrm>
              <a:off x="2495107" y="1284757"/>
              <a:ext cx="4145031" cy="275439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A4E956-E976-3360-30D8-3C048B336FAA}"/>
                </a:ext>
              </a:extLst>
            </p:cNvPr>
            <p:cNvSpPr/>
            <p:nvPr/>
          </p:nvSpPr>
          <p:spPr>
            <a:xfrm>
              <a:off x="2495106" y="1284757"/>
              <a:ext cx="4145031" cy="275439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0DBD3-8E46-6584-46DE-5994F6492839}"/>
              </a:ext>
            </a:extLst>
          </p:cNvPr>
          <p:cNvSpPr/>
          <p:nvPr/>
        </p:nvSpPr>
        <p:spPr>
          <a:xfrm>
            <a:off x="9198610" y="1557020"/>
            <a:ext cx="1285240" cy="39878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B22C2E-4674-CD53-7295-F8C39A52D9D4}"/>
              </a:ext>
            </a:extLst>
          </p:cNvPr>
          <p:cNvSpPr txBox="1"/>
          <p:nvPr/>
        </p:nvSpPr>
        <p:spPr>
          <a:xfrm>
            <a:off x="0" y="1576877"/>
            <a:ext cx="3832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Prepulse</a:t>
            </a:r>
            <a:r>
              <a:rPr lang="en-US" dirty="0"/>
              <a:t> contrast:</a:t>
            </a:r>
          </a:p>
          <a:p>
            <a:r>
              <a:rPr lang="en-US" dirty="0"/>
              <a:t>	Fundamental: 4.65 dB</a:t>
            </a:r>
          </a:p>
          <a:p>
            <a:r>
              <a:rPr lang="en-US" dirty="0"/>
              <a:t>	SHG: 8.88 dB</a:t>
            </a:r>
          </a:p>
          <a:p>
            <a:endParaRPr lang="en-US" dirty="0"/>
          </a:p>
          <a:p>
            <a:r>
              <a:rPr lang="en-US" dirty="0" err="1"/>
              <a:t>Prepulse</a:t>
            </a:r>
            <a:r>
              <a:rPr lang="en-US" dirty="0"/>
              <a:t> contrast enhancement:</a:t>
            </a:r>
          </a:p>
          <a:p>
            <a:r>
              <a:rPr lang="en-US" dirty="0"/>
              <a:t>	8.88dB / 4.65dB = </a:t>
            </a:r>
            <a:r>
              <a:rPr lang="en-US" b="1" dirty="0"/>
              <a:t>1.91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F17AD9-AC84-06D4-8692-9FAAC52352D5}"/>
              </a:ext>
            </a:extLst>
          </p:cNvPr>
          <p:cNvSpPr txBox="1"/>
          <p:nvPr/>
        </p:nvSpPr>
        <p:spPr>
          <a:xfrm>
            <a:off x="0" y="3677569"/>
            <a:ext cx="35035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Confirmed that the </a:t>
            </a:r>
            <a:r>
              <a:rPr lang="en-US" sz="1800" dirty="0" err="1"/>
              <a:t>prepulse</a:t>
            </a:r>
            <a:r>
              <a:rPr lang="en-US" sz="1800" dirty="0"/>
              <a:t> contrast enhancement </a:t>
            </a:r>
            <a:r>
              <a:rPr lang="en-US" dirty="0"/>
              <a:t>is </a:t>
            </a:r>
            <a:r>
              <a:rPr lang="en-US" sz="1800" dirty="0"/>
              <a:t> ~I</a:t>
            </a:r>
            <a:r>
              <a:rPr lang="en-US" sz="1800" baseline="30000" dirty="0"/>
              <a:t>2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52727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A2633-1DDC-7359-6C5C-1D747E88A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8D7E17-A247-787A-84A9-F2D814C0F22F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Summary &amp; future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26C595-6589-C63A-E16D-16DE1C670A67}"/>
              </a:ext>
            </a:extLst>
          </p:cNvPr>
          <p:cNvSpPr txBox="1"/>
          <p:nvPr/>
        </p:nvSpPr>
        <p:spPr>
          <a:xfrm>
            <a:off x="500671" y="947695"/>
            <a:ext cx="11224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types of nonlinear crystals were used for contrast enhancement.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Efficiency was much lower than expected.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Should be mainly due to imperfect phase-matching of the crystal.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Observed some kind of optical emission after the crystal.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Return to Michigan, re-do experiments with crystal lengths between 2-10 mm (specifically 4, 5, 6 mm).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Completely characterize pulse before &amp; after crystal – set up autocorrelator after SHG for fundamental pulse.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prepared, know how to improve diagnostics &amp; what laser intensity range to run.</a:t>
            </a:r>
          </a:p>
        </p:txBody>
      </p:sp>
    </p:spTree>
    <p:extLst>
      <p:ext uri="{BB962C8B-B14F-4D97-AF65-F5344CB8AC3E}">
        <p14:creationId xmlns:p14="http://schemas.microsoft.com/office/powerpoint/2010/main" val="3258301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30518-B0FB-A537-C763-7BC7851D2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5C8FAF-269E-3E34-4501-085F02E0A60E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Presentation outline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35957D-BEA2-43CA-92CB-3B64111F7AB8}"/>
              </a:ext>
            </a:extLst>
          </p:cNvPr>
          <p:cNvSpPr txBox="1"/>
          <p:nvPr/>
        </p:nvSpPr>
        <p:spPr>
          <a:xfrm>
            <a:off x="500671" y="947695"/>
            <a:ext cx="112246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i="1" dirty="0"/>
              <a:t>Introduction &amp; motivation (3 slides)</a:t>
            </a:r>
          </a:p>
          <a:p>
            <a:pPr marL="342900" indent="-342900">
              <a:buFont typeface="+mj-lt"/>
              <a:buAutoNum type="arabicPeriod"/>
            </a:pPr>
            <a:endParaRPr lang="en-US" b="1" i="1" dirty="0"/>
          </a:p>
          <a:p>
            <a:pPr marL="342900" indent="-342900">
              <a:buFont typeface="+mj-lt"/>
              <a:buAutoNum type="arabicPeriod"/>
            </a:pPr>
            <a:r>
              <a:rPr lang="en-US" b="1" i="1" dirty="0"/>
              <a:t>Experiment &amp; setup (4 slides)</a:t>
            </a:r>
          </a:p>
          <a:p>
            <a:pPr marL="342900" indent="-342900">
              <a:buFont typeface="+mj-lt"/>
              <a:buAutoNum type="arabicPeriod"/>
            </a:pPr>
            <a:endParaRPr lang="en-US" b="1" i="1" dirty="0"/>
          </a:p>
          <a:p>
            <a:pPr marL="342900" indent="-342900">
              <a:buFont typeface="+mj-lt"/>
              <a:buAutoNum type="arabicPeriod"/>
            </a:pPr>
            <a:r>
              <a:rPr lang="en-US" b="1" i="1" dirty="0"/>
              <a:t>Results (5 slides)</a:t>
            </a:r>
          </a:p>
          <a:p>
            <a:pPr marL="342900" indent="-342900">
              <a:buFont typeface="+mj-lt"/>
              <a:buAutoNum type="arabicPeriod"/>
            </a:pPr>
            <a:endParaRPr lang="en-US" b="1" i="1" dirty="0"/>
          </a:p>
          <a:p>
            <a:pPr marL="342900" indent="-342900">
              <a:buFont typeface="+mj-lt"/>
              <a:buAutoNum type="arabicPeriod"/>
            </a:pPr>
            <a:r>
              <a:rPr lang="en-US" b="1" i="1" dirty="0"/>
              <a:t>Challenges (2 slides)</a:t>
            </a:r>
          </a:p>
          <a:p>
            <a:pPr marL="342900" indent="-342900">
              <a:buFont typeface="+mj-lt"/>
              <a:buAutoNum type="arabicPeriod"/>
            </a:pPr>
            <a:endParaRPr lang="en-US" b="1" i="1" dirty="0"/>
          </a:p>
          <a:p>
            <a:pPr marL="342900" indent="-342900">
              <a:buFont typeface="+mj-lt"/>
              <a:buAutoNum type="arabicPeriod"/>
            </a:pPr>
            <a:r>
              <a:rPr lang="en-US" b="1" i="1" dirty="0"/>
              <a:t>Conclusion (1 slide)</a:t>
            </a:r>
          </a:p>
        </p:txBody>
      </p:sp>
    </p:spTree>
    <p:extLst>
      <p:ext uri="{BB962C8B-B14F-4D97-AF65-F5344CB8AC3E}">
        <p14:creationId xmlns:p14="http://schemas.microsoft.com/office/powerpoint/2010/main" val="4221355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4FB0A-1BFA-EDDF-3494-D807D371B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3251296-F253-5B3E-672E-E0AF30A38D4C}"/>
              </a:ext>
            </a:extLst>
          </p:cNvPr>
          <p:cNvSpPr txBox="1"/>
          <p:nvPr/>
        </p:nvSpPr>
        <p:spPr>
          <a:xfrm>
            <a:off x="113289" y="226576"/>
            <a:ext cx="6939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Lasers for </a:t>
            </a:r>
            <a:r>
              <a:rPr lang="en-US" sz="2800" b="1" err="1"/>
              <a:t>wakefield</a:t>
            </a:r>
            <a:r>
              <a:rPr lang="en-US" sz="2800" b="1"/>
              <a:t> particle acceleration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064084-F21E-ED6A-7990-C1D62A0C8583}"/>
              </a:ext>
            </a:extLst>
          </p:cNvPr>
          <p:cNvSpPr txBox="1"/>
          <p:nvPr/>
        </p:nvSpPr>
        <p:spPr>
          <a:xfrm>
            <a:off x="500671" y="947695"/>
            <a:ext cx="11224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Accelerating electrons to relativistic energies is expensive – km in length &amp; can cost billions of dollars.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Lasers can reduce size &amp; cost by driving strong electric fields in laser-based plasmas to accelerate particles.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9D0B36-89D5-6DC4-C26D-800DEAA27C11}"/>
              </a:ext>
            </a:extLst>
          </p:cNvPr>
          <p:cNvSpPr txBox="1"/>
          <p:nvPr/>
        </p:nvSpPr>
        <p:spPr>
          <a:xfrm>
            <a:off x="3893872" y="5910305"/>
            <a:ext cx="39982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Principle of laser </a:t>
            </a:r>
            <a:r>
              <a:rPr lang="en-US" sz="1400" dirty="0" err="1"/>
              <a:t>wakefield</a:t>
            </a:r>
            <a:r>
              <a:rPr lang="en-US" sz="1400" dirty="0"/>
              <a:t> electron acceleration.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5D566D-0564-E498-7924-1B5BF0539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14" y="1811274"/>
            <a:ext cx="5870121" cy="375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8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80365-4E6C-D860-26D9-F8A1BADF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FE49D06-5E3D-28A3-56A8-9BDB8F109F30}"/>
              </a:ext>
            </a:extLst>
          </p:cNvPr>
          <p:cNvSpPr txBox="1"/>
          <p:nvPr/>
        </p:nvSpPr>
        <p:spPr>
          <a:xfrm>
            <a:off x="113289" y="226576"/>
            <a:ext cx="8086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Challenges to deployment of such laser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361290-CB88-5797-E28D-90238B09098E}"/>
              </a:ext>
            </a:extLst>
          </p:cNvPr>
          <p:cNvSpPr txBox="1"/>
          <p:nvPr/>
        </p:nvSpPr>
        <p:spPr>
          <a:xfrm>
            <a:off x="500671" y="947695"/>
            <a:ext cx="11224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viable laser for MeV-GeV-class acceleration would require the following specifications: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peak power (&gt;100 GW)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average power (&gt;1 kW)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Ultrafast (</a:t>
            </a:r>
            <a:r>
              <a:rPr lang="en-US" i="0" dirty="0">
                <a:latin typeface="+mj-lt"/>
                <a:ea typeface="Cambria Math" panose="02040503050406030204" pitchFamily="18" charset="0"/>
              </a:rPr>
              <a:t>≤5</a:t>
            </a:r>
            <a:r>
              <a:rPr lang="en-US" dirty="0"/>
              <a:t>0 fs)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repetition rate (&gt;1 kHz)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contrast (&lt;10</a:t>
            </a:r>
            <a:r>
              <a:rPr lang="en-US" baseline="30000" dirty="0"/>
              <a:t>-6</a:t>
            </a:r>
            <a:r>
              <a:rPr lang="en-US" dirty="0"/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CB0515-2740-D025-5DC4-A288FB565F34}"/>
              </a:ext>
            </a:extLst>
          </p:cNvPr>
          <p:cNvSpPr txBox="1"/>
          <p:nvPr/>
        </p:nvSpPr>
        <p:spPr>
          <a:xfrm>
            <a:off x="6406521" y="5756416"/>
            <a:ext cx="2561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Pre-pulse contrast simulation.</a:t>
            </a:r>
          </a:p>
        </p:txBody>
      </p:sp>
      <p:pic>
        <p:nvPicPr>
          <p:cNvPr id="2" name="main_pulse_prepulse_fade">
            <a:hlinkClick r:id="" action="ppaction://media"/>
            <a:extLst>
              <a:ext uri="{FF2B5EF4-FFF2-40B4-BE49-F238E27FC236}">
                <a16:creationId xmlns:a16="http://schemas.microsoft.com/office/drawing/2014/main" id="{4F1DDA33-3F94-3B17-2CA3-D873F38474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2748" y="1376790"/>
            <a:ext cx="6596790" cy="431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0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DC86-B1F1-DAA4-0C5F-56522DA52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EBBAC36-ADFC-469A-2D95-50575011F0CE}"/>
              </a:ext>
            </a:extLst>
          </p:cNvPr>
          <p:cNvSpPr txBox="1"/>
          <p:nvPr/>
        </p:nvSpPr>
        <p:spPr>
          <a:xfrm>
            <a:off x="113289" y="226576"/>
            <a:ext cx="9135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Second harmonic generation as contrast enhancement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AF0923-6CD6-FD94-3E64-643FCA6F48FE}"/>
                  </a:ext>
                </a:extLst>
              </p:cNvPr>
              <p:cNvSpPr txBox="1"/>
              <p:nvPr/>
            </p:nvSpPr>
            <p:spPr>
              <a:xfrm>
                <a:off x="500671" y="947695"/>
                <a:ext cx="11224604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Second harmonic generation (SHG) as a contrast enhancement technique: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Quadratic contrast enhancement of C</a:t>
                </a:r>
                <a:r>
                  <a:rPr lang="en-US" baseline="30000" dirty="0"/>
                  <a:t>2</a:t>
                </a:r>
                <a:r>
                  <a:rPr lang="en-US" dirty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SHG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baseline="-250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aseline="30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Achievable high conversion efficiency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Simple setup</a:t>
                </a:r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Cons: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Does not remove relatively intense pre/post-pulses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Parametric fluorescence at high enough intensities (loss to pulse wavelength packet)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Temporal distortion from passing through a nonlinear crystal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AF0923-6CD6-FD94-3E64-643FCA6F4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71" y="947695"/>
                <a:ext cx="11224604" cy="2585323"/>
              </a:xfrm>
              <a:prstGeom prst="rect">
                <a:avLst/>
              </a:prstGeom>
              <a:blipFill>
                <a:blip r:embed="rId3"/>
                <a:stretch>
                  <a:fillRect l="-326" t="-941" b="-2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30EE1C5-4FD4-EFDB-D0BD-B3F816C81B41}"/>
              </a:ext>
            </a:extLst>
          </p:cNvPr>
          <p:cNvCxnSpPr/>
          <p:nvPr/>
        </p:nvCxnSpPr>
        <p:spPr>
          <a:xfrm>
            <a:off x="3696338" y="4593578"/>
            <a:ext cx="1971675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3E75F3F-CC56-4B6E-DB4B-80E481267008}"/>
              </a:ext>
            </a:extLst>
          </p:cNvPr>
          <p:cNvSpPr/>
          <p:nvPr/>
        </p:nvSpPr>
        <p:spPr>
          <a:xfrm>
            <a:off x="5845767" y="4264064"/>
            <a:ext cx="193589" cy="65902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BE0C692-5047-71E7-01C0-8EAA33191861}"/>
              </a:ext>
            </a:extLst>
          </p:cNvPr>
          <p:cNvCxnSpPr/>
          <p:nvPr/>
        </p:nvCxnSpPr>
        <p:spPr>
          <a:xfrm>
            <a:off x="6306188" y="4593578"/>
            <a:ext cx="1971675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4701929-6C17-6578-EAE4-BE72AE7A952D}"/>
              </a:ext>
            </a:extLst>
          </p:cNvPr>
          <p:cNvGrpSpPr/>
          <p:nvPr/>
        </p:nvGrpSpPr>
        <p:grpSpPr>
          <a:xfrm>
            <a:off x="3992989" y="4745978"/>
            <a:ext cx="1585946" cy="717682"/>
            <a:chOff x="4049633" y="5029200"/>
            <a:chExt cx="1585946" cy="71768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47C006-DBE7-C08A-8784-4C17D6480FF9}"/>
                </a:ext>
              </a:extLst>
            </p:cNvPr>
            <p:cNvSpPr/>
            <p:nvPr/>
          </p:nvSpPr>
          <p:spPr>
            <a:xfrm>
              <a:off x="4059059" y="5029200"/>
              <a:ext cx="788260" cy="717682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066A51-FF0F-13F6-585A-B8A329E3CBC5}"/>
                </a:ext>
              </a:extLst>
            </p:cNvPr>
            <p:cNvSpPr/>
            <p:nvPr/>
          </p:nvSpPr>
          <p:spPr>
            <a:xfrm flipH="1">
              <a:off x="4847319" y="5029200"/>
              <a:ext cx="788260" cy="717682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2049012-F309-73A7-BAD6-BE57B5F1EAB9}"/>
                </a:ext>
              </a:extLst>
            </p:cNvPr>
            <p:cNvSpPr/>
            <p:nvPr/>
          </p:nvSpPr>
          <p:spPr>
            <a:xfrm>
              <a:off x="4049633" y="5508868"/>
              <a:ext cx="259942" cy="236668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7ACC9BD-3B01-2DEC-122D-93D499C38FD8}"/>
                </a:ext>
              </a:extLst>
            </p:cNvPr>
            <p:cNvSpPr/>
            <p:nvPr/>
          </p:nvSpPr>
          <p:spPr>
            <a:xfrm flipH="1">
              <a:off x="4318164" y="5508868"/>
              <a:ext cx="259942" cy="236668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6F6D7A-DF60-0FC7-C1D2-7AEC617B12F9}"/>
              </a:ext>
            </a:extLst>
          </p:cNvPr>
          <p:cNvGrpSpPr/>
          <p:nvPr/>
        </p:nvGrpSpPr>
        <p:grpSpPr>
          <a:xfrm>
            <a:off x="6499779" y="4744632"/>
            <a:ext cx="1585946" cy="717682"/>
            <a:chOff x="4049633" y="5029200"/>
            <a:chExt cx="1585946" cy="717682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390777-DFDF-EA2B-7593-4F4F6B421FE8}"/>
                </a:ext>
              </a:extLst>
            </p:cNvPr>
            <p:cNvSpPr/>
            <p:nvPr/>
          </p:nvSpPr>
          <p:spPr>
            <a:xfrm>
              <a:off x="4059059" y="5029200"/>
              <a:ext cx="788260" cy="717682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C19785E-3FBA-A1F7-1750-6EF65545FDC3}"/>
                </a:ext>
              </a:extLst>
            </p:cNvPr>
            <p:cNvSpPr/>
            <p:nvPr/>
          </p:nvSpPr>
          <p:spPr>
            <a:xfrm flipH="1">
              <a:off x="4847319" y="5029200"/>
              <a:ext cx="788260" cy="717682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701F312-77F7-83F2-5502-AE9A89A9FAB4}"/>
                </a:ext>
              </a:extLst>
            </p:cNvPr>
            <p:cNvSpPr/>
            <p:nvPr/>
          </p:nvSpPr>
          <p:spPr>
            <a:xfrm>
              <a:off x="4049633" y="5699816"/>
              <a:ext cx="259942" cy="45719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2B8224-AA0C-BB4E-A5FF-0AB70336A4F2}"/>
                </a:ext>
              </a:extLst>
            </p:cNvPr>
            <p:cNvSpPr/>
            <p:nvPr/>
          </p:nvSpPr>
          <p:spPr>
            <a:xfrm flipH="1">
              <a:off x="4313402" y="5699816"/>
              <a:ext cx="259942" cy="45720"/>
            </a:xfrm>
            <a:custGeom>
              <a:avLst/>
              <a:gdLst>
                <a:gd name="csX0" fmla="*/ 0 w 1557337"/>
                <a:gd name="csY0" fmla="*/ 1405067 h 1417898"/>
                <a:gd name="csX1" fmla="*/ 866775 w 1557337"/>
                <a:gd name="csY1" fmla="*/ 1405067 h 1417898"/>
                <a:gd name="csX2" fmla="*/ 1228725 w 1557337"/>
                <a:gd name="csY2" fmla="*/ 1271717 h 1417898"/>
                <a:gd name="csX3" fmla="*/ 1500187 w 1557337"/>
                <a:gd name="csY3" fmla="*/ 166817 h 1417898"/>
                <a:gd name="csX4" fmla="*/ 1557337 w 1557337"/>
                <a:gd name="csY4" fmla="*/ 23942 h 14178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557337" h="1417898">
                  <a:moveTo>
                    <a:pt x="0" y="1405067"/>
                  </a:moveTo>
                  <a:cubicBezTo>
                    <a:pt x="330994" y="1416179"/>
                    <a:pt x="661988" y="1427292"/>
                    <a:pt x="866775" y="1405067"/>
                  </a:cubicBezTo>
                  <a:cubicBezTo>
                    <a:pt x="1071562" y="1382842"/>
                    <a:pt x="1123156" y="1478092"/>
                    <a:pt x="1228725" y="1271717"/>
                  </a:cubicBezTo>
                  <a:cubicBezTo>
                    <a:pt x="1334294" y="1065342"/>
                    <a:pt x="1445418" y="374779"/>
                    <a:pt x="1500187" y="166817"/>
                  </a:cubicBezTo>
                  <a:cubicBezTo>
                    <a:pt x="1554956" y="-41145"/>
                    <a:pt x="1556146" y="-8602"/>
                    <a:pt x="1557337" y="23942"/>
                  </a:cubicBez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0832D65-9027-92E7-F5B7-0C18FE38ABD5}"/>
              </a:ext>
            </a:extLst>
          </p:cNvPr>
          <p:cNvSpPr txBox="1"/>
          <p:nvPr/>
        </p:nvSpPr>
        <p:spPr>
          <a:xfrm>
            <a:off x="5044885" y="3855326"/>
            <a:ext cx="1988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Nonlinear crystal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3FD685-9D2B-F0CC-BC04-80402A2A2DC9}"/>
                  </a:ext>
                </a:extLst>
              </p:cNvPr>
              <p:cNvSpPr txBox="1"/>
              <p:nvPr/>
            </p:nvSpPr>
            <p:spPr>
              <a:xfrm>
                <a:off x="3460568" y="4164753"/>
                <a:ext cx="4715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3FD685-9D2B-F0CC-BC04-80402A2A2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568" y="4164753"/>
                <a:ext cx="47153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FF43AE7-AEBE-572F-5770-D14E9FD1BAE9}"/>
                  </a:ext>
                </a:extLst>
              </p:cNvPr>
              <p:cNvSpPr txBox="1"/>
              <p:nvPr/>
            </p:nvSpPr>
            <p:spPr>
              <a:xfrm>
                <a:off x="8085725" y="4148720"/>
                <a:ext cx="14973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b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  <m:t>𝑺𝑯𝑮</m:t>
                              </m:r>
                            </m:sub>
                          </m:s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FF43AE7-AEBE-572F-5770-D14E9FD1B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725" y="4148720"/>
                <a:ext cx="1497398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B796171-549E-D314-9B46-33EBAE391B06}"/>
              </a:ext>
            </a:extLst>
          </p:cNvPr>
          <p:cNvSpPr txBox="1"/>
          <p:nvPr/>
        </p:nvSpPr>
        <p:spPr>
          <a:xfrm>
            <a:off x="5044885" y="5613367"/>
            <a:ext cx="2005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Representation of SHG.</a:t>
            </a:r>
          </a:p>
        </p:txBody>
      </p:sp>
    </p:spTree>
    <p:extLst>
      <p:ext uri="{BB962C8B-B14F-4D97-AF65-F5344CB8AC3E}">
        <p14:creationId xmlns:p14="http://schemas.microsoft.com/office/powerpoint/2010/main" val="2310762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6BEF47-9D02-609E-E862-9FC3E05E3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91CA-9B22-2844-8E94-2A762C5288E7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D4AD80-BE0D-5B5D-3892-F3CFD8A52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483" y="1434250"/>
            <a:ext cx="8919033" cy="462364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B027CC4-FD21-5948-8BD3-4880381F14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836" y="355108"/>
            <a:ext cx="10963562" cy="864092"/>
          </a:xfrm>
        </p:spPr>
        <p:txBody>
          <a:bodyPr/>
          <a:lstStyle/>
          <a:p>
            <a:r>
              <a:rPr lang="en-US" sz="3200" dirty="0"/>
              <a:t>12-Channel Spatially and Temporally Combined (CBC-CPSA) Fiber Laser System</a:t>
            </a:r>
          </a:p>
        </p:txBody>
      </p:sp>
    </p:spTree>
    <p:extLst>
      <p:ext uri="{BB962C8B-B14F-4D97-AF65-F5344CB8AC3E}">
        <p14:creationId xmlns:p14="http://schemas.microsoft.com/office/powerpoint/2010/main" val="243923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97D666-5B28-EF69-F16D-0F967543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91CA-9B22-2844-8E94-2A762C5288E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4F0ECE-1B0A-FBC2-C4A3-810F15D036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2178" y="1628774"/>
            <a:ext cx="6339218" cy="2198157"/>
          </a:xfrm>
        </p:spPr>
        <p:txBody>
          <a:bodyPr/>
          <a:lstStyle/>
          <a:p>
            <a:r>
              <a:rPr lang="en-US" dirty="0"/>
              <a:t>12-channel CBC+CPSA Results:</a:t>
            </a:r>
          </a:p>
          <a:p>
            <a:pPr lvl="1"/>
            <a:r>
              <a:rPr lang="en-US" dirty="0"/>
              <a:t>1mJ/fiber @ 2 kHz</a:t>
            </a:r>
          </a:p>
          <a:p>
            <a:pPr lvl="1"/>
            <a:r>
              <a:rPr lang="en-US" dirty="0"/>
              <a:t>CBC efficiency: 90%</a:t>
            </a:r>
          </a:p>
          <a:p>
            <a:pPr lvl="2"/>
            <a:r>
              <a:rPr lang="en-US" dirty="0"/>
              <a:t>~20W for temporal combining</a:t>
            </a:r>
          </a:p>
          <a:p>
            <a:pPr lvl="1"/>
            <a:r>
              <a:rPr lang="en-US" dirty="0"/>
              <a:t>Stacking efficiency: 80.2%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2EF5F9-64EA-B79A-16F1-4384E0014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202" y="1388080"/>
            <a:ext cx="5535667" cy="30684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509BB4-8E8F-F5CB-49A7-3285BD79C4E7}"/>
              </a:ext>
            </a:extLst>
          </p:cNvPr>
          <p:cNvSpPr txBox="1"/>
          <p:nvPr/>
        </p:nvSpPr>
        <p:spPr>
          <a:xfrm>
            <a:off x="7503373" y="1306178"/>
            <a:ext cx="336731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1mJx12 Channel Stacking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48E27EC-5C4B-7803-4EF5-9B34F7B07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836" y="355108"/>
            <a:ext cx="10963562" cy="864092"/>
          </a:xfrm>
        </p:spPr>
        <p:txBody>
          <a:bodyPr/>
          <a:lstStyle/>
          <a:p>
            <a:r>
              <a:rPr lang="en-US" sz="3200" dirty="0"/>
              <a:t>12-Channel Spatially and Temporally Combined (CBC-CPSA) Fiber Laser System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3870636-4B3B-50CB-93D2-B4DF99A67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515181"/>
              </p:ext>
            </p:extLst>
          </p:nvPr>
        </p:nvGraphicFramePr>
        <p:xfrm>
          <a:off x="618836" y="4310521"/>
          <a:ext cx="5535667" cy="1837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14698">
                  <a:extLst>
                    <a:ext uri="{9D8B030D-6E8A-4147-A177-3AD203B41FA5}">
                      <a16:colId xmlns:a16="http://schemas.microsoft.com/office/drawing/2014/main" val="2832986421"/>
                    </a:ext>
                  </a:extLst>
                </a:gridCol>
                <a:gridCol w="2120969">
                  <a:extLst>
                    <a:ext uri="{9D8B030D-6E8A-4147-A177-3AD203B41FA5}">
                      <a16:colId xmlns:a16="http://schemas.microsoft.com/office/drawing/2014/main" val="1981872984"/>
                    </a:ext>
                  </a:extLst>
                </a:gridCol>
              </a:tblGrid>
              <a:tr h="367482">
                <a:tc>
                  <a:txBody>
                    <a:bodyPr/>
                    <a:lstStyle/>
                    <a:p>
                      <a:r>
                        <a:rPr lang="en-US" sz="1400" dirty="0"/>
                        <a:t>Energy per fiber (12 total)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 </a:t>
                      </a:r>
                      <a:r>
                        <a:rPr lang="en-US" sz="1400" dirty="0" err="1"/>
                        <a:t>mJ</a:t>
                      </a:r>
                      <a:endParaRPr lang="en-US" sz="1400" dirty="0"/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819332"/>
                  </a:ext>
                </a:extLst>
              </a:tr>
              <a:tr h="367482">
                <a:tc>
                  <a:txBody>
                    <a:bodyPr/>
                    <a:lstStyle/>
                    <a:p>
                      <a:r>
                        <a:rPr lang="en-US" sz="1400" dirty="0"/>
                        <a:t>Repetition rate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 kHz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4213135"/>
                  </a:ext>
                </a:extLst>
              </a:tr>
              <a:tr h="367482">
                <a:tc>
                  <a:txBody>
                    <a:bodyPr/>
                    <a:lstStyle/>
                    <a:p>
                      <a:r>
                        <a:rPr lang="en-US" sz="1400" dirty="0"/>
                        <a:t>Pulse duration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300 fs (transform limited)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3822881"/>
                  </a:ext>
                </a:extLst>
              </a:tr>
              <a:tr h="367482">
                <a:tc>
                  <a:txBody>
                    <a:bodyPr/>
                    <a:lstStyle/>
                    <a:p>
                      <a:r>
                        <a:rPr lang="en-US" sz="1400"/>
                        <a:t>Avg power/pulse energy into experiment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 W max, 3 </a:t>
                      </a:r>
                      <a:r>
                        <a:rPr lang="en-US" sz="1400" dirty="0" err="1"/>
                        <a:t>mJ</a:t>
                      </a:r>
                      <a:r>
                        <a:rPr lang="en-US" sz="1400" dirty="0"/>
                        <a:t> max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457375"/>
                  </a:ext>
                </a:extLst>
              </a:tr>
              <a:tr h="367482">
                <a:tc>
                  <a:txBody>
                    <a:bodyPr/>
                    <a:lstStyle/>
                    <a:p>
                      <a:r>
                        <a:rPr lang="en-US" sz="1400" dirty="0"/>
                        <a:t>Beam size (elliptical major axis)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 mm</a:t>
                      </a:r>
                    </a:p>
                  </a:txBody>
                  <a:tcPr marL="90612" marR="90612" marT="45306" marB="453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329423"/>
                  </a:ext>
                </a:extLst>
              </a:tr>
            </a:tbl>
          </a:graphicData>
        </a:graphic>
      </p:graphicFrame>
      <p:pic>
        <p:nvPicPr>
          <p:cNvPr id="23" name="Picture 22">
            <a:extLst>
              <a:ext uri="{FF2B5EF4-FFF2-40B4-BE49-F238E27FC236}">
                <a16:creationId xmlns:a16="http://schemas.microsoft.com/office/drawing/2014/main" id="{FBC61E46-81EB-5727-A22B-81A694FD2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505" y="4310521"/>
            <a:ext cx="5189674" cy="20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18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04135-E7CE-D33D-3328-5440FEDFA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2B17DF-ACB5-3E7B-034F-5049193F2C41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Experimental setup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BC9A22-6FEB-28E0-7BEE-143A249817F4}"/>
              </a:ext>
            </a:extLst>
          </p:cNvPr>
          <p:cNvSpPr/>
          <p:nvPr/>
        </p:nvSpPr>
        <p:spPr>
          <a:xfrm>
            <a:off x="1247008" y="3403842"/>
            <a:ext cx="507766" cy="50693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8B41E2D-A0B7-ADFA-D75F-8DEAEF13B12F}"/>
              </a:ext>
            </a:extLst>
          </p:cNvPr>
          <p:cNvCxnSpPr>
            <a:cxnSpLocks/>
          </p:cNvCxnSpPr>
          <p:nvPr/>
        </p:nvCxnSpPr>
        <p:spPr>
          <a:xfrm flipV="1">
            <a:off x="10661774" y="1103274"/>
            <a:ext cx="0" cy="488777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3AE2CFE3-8B20-E2B0-2EAB-B287D16FB383}"/>
              </a:ext>
            </a:extLst>
          </p:cNvPr>
          <p:cNvSpPr/>
          <p:nvPr/>
        </p:nvSpPr>
        <p:spPr>
          <a:xfrm rot="18900000">
            <a:off x="10657745" y="722164"/>
            <a:ext cx="82379" cy="7493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A6CC2B-94E8-2C82-8D90-8CFA2E0C188F}"/>
              </a:ext>
            </a:extLst>
          </p:cNvPr>
          <p:cNvSpPr/>
          <p:nvPr/>
        </p:nvSpPr>
        <p:spPr>
          <a:xfrm rot="5400000">
            <a:off x="10605642" y="4516381"/>
            <a:ext cx="90616" cy="65902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C2CBE3-0AD9-0224-6325-68406D8FBF77}"/>
              </a:ext>
            </a:extLst>
          </p:cNvPr>
          <p:cNvSpPr/>
          <p:nvPr/>
        </p:nvSpPr>
        <p:spPr>
          <a:xfrm>
            <a:off x="5843529" y="794276"/>
            <a:ext cx="193589" cy="65902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046853F-6CC4-BDB0-6C79-998EF0FE1CFD}"/>
              </a:ext>
            </a:extLst>
          </p:cNvPr>
          <p:cNvSpPr/>
          <p:nvPr/>
        </p:nvSpPr>
        <p:spPr>
          <a:xfrm>
            <a:off x="7379340" y="855586"/>
            <a:ext cx="90616" cy="659027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9C16A5-C13C-51EB-3DD2-4DB93E6838D6}"/>
              </a:ext>
            </a:extLst>
          </p:cNvPr>
          <p:cNvSpPr/>
          <p:nvPr/>
        </p:nvSpPr>
        <p:spPr>
          <a:xfrm>
            <a:off x="8642942" y="841297"/>
            <a:ext cx="90616" cy="659027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DED627-EDE8-EEE1-60C5-DCAEBD35465E}"/>
              </a:ext>
            </a:extLst>
          </p:cNvPr>
          <p:cNvSpPr/>
          <p:nvPr/>
        </p:nvSpPr>
        <p:spPr>
          <a:xfrm rot="16200000">
            <a:off x="10629672" y="5653545"/>
            <a:ext cx="82379" cy="7493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1F42D-F9A1-B0F6-84A0-BD67B942CF54}"/>
              </a:ext>
            </a:extLst>
          </p:cNvPr>
          <p:cNvSpPr/>
          <p:nvPr/>
        </p:nvSpPr>
        <p:spPr>
          <a:xfrm rot="13500000">
            <a:off x="3910963" y="784560"/>
            <a:ext cx="82379" cy="7493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DB853FF-4B8D-8783-A20D-B925140AB96C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821775" y="1125968"/>
            <a:ext cx="984803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B512232-C03A-5CEA-6CD2-A9A24643FBB4}"/>
              </a:ext>
            </a:extLst>
          </p:cNvPr>
          <p:cNvSpPr/>
          <p:nvPr/>
        </p:nvSpPr>
        <p:spPr>
          <a:xfrm rot="16200000">
            <a:off x="4743629" y="4729451"/>
            <a:ext cx="882399" cy="58812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B1DC96-25E4-082A-1331-1C38427AFBA6}"/>
              </a:ext>
            </a:extLst>
          </p:cNvPr>
          <p:cNvSpPr txBox="1"/>
          <p:nvPr/>
        </p:nvSpPr>
        <p:spPr>
          <a:xfrm>
            <a:off x="4494516" y="5549374"/>
            <a:ext cx="154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AOM (532nm)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B50744-B80E-F3DF-198C-F08C06E13EC5}"/>
              </a:ext>
            </a:extLst>
          </p:cNvPr>
          <p:cNvSpPr txBox="1"/>
          <p:nvPr/>
        </p:nvSpPr>
        <p:spPr>
          <a:xfrm>
            <a:off x="639434" y="3453283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PBS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3BDB52-A2BA-6B92-4EA3-8323CC6635C2}"/>
              </a:ext>
            </a:extLst>
          </p:cNvPr>
          <p:cNvSpPr txBox="1"/>
          <p:nvPr/>
        </p:nvSpPr>
        <p:spPr>
          <a:xfrm>
            <a:off x="11280095" y="2602562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Dump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FFD71F1-B6B9-C2A5-6F44-94A439FB53D1}"/>
              </a:ext>
            </a:extLst>
          </p:cNvPr>
          <p:cNvCxnSpPr>
            <a:cxnSpLocks/>
            <a:endCxn id="36" idx="3"/>
          </p:cNvCxnSpPr>
          <p:nvPr/>
        </p:nvCxnSpPr>
        <p:spPr>
          <a:xfrm>
            <a:off x="3956419" y="1215601"/>
            <a:ext cx="4630" cy="102552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E8410EF-436F-D252-4A5B-9099B23F592F}"/>
              </a:ext>
            </a:extLst>
          </p:cNvPr>
          <p:cNvSpPr/>
          <p:nvPr/>
        </p:nvSpPr>
        <p:spPr>
          <a:xfrm rot="5400000">
            <a:off x="10633447" y="1550724"/>
            <a:ext cx="90616" cy="65902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Top Corners Rounded 21">
            <a:extLst>
              <a:ext uri="{FF2B5EF4-FFF2-40B4-BE49-F238E27FC236}">
                <a16:creationId xmlns:a16="http://schemas.microsoft.com/office/drawing/2014/main" id="{C3877AAC-59D0-E31F-FDD5-33FD1E9DF0B2}"/>
              </a:ext>
            </a:extLst>
          </p:cNvPr>
          <p:cNvSpPr/>
          <p:nvPr/>
        </p:nvSpPr>
        <p:spPr>
          <a:xfrm rot="2700000">
            <a:off x="10942811" y="2972464"/>
            <a:ext cx="696098" cy="524884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D2106468-5E5F-BD3C-4F99-0F11FE1F364D}"/>
              </a:ext>
            </a:extLst>
          </p:cNvPr>
          <p:cNvSpPr/>
          <p:nvPr/>
        </p:nvSpPr>
        <p:spPr>
          <a:xfrm rot="16200000">
            <a:off x="235688" y="889833"/>
            <a:ext cx="696098" cy="524884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D56424F-AB28-5721-2871-2B963A4A77AF}"/>
              </a:ext>
            </a:extLst>
          </p:cNvPr>
          <p:cNvCxnSpPr>
            <a:cxnSpLocks/>
            <a:stCxn id="34" idx="3"/>
            <a:endCxn id="22" idx="1"/>
          </p:cNvCxnSpPr>
          <p:nvPr/>
        </p:nvCxnSpPr>
        <p:spPr>
          <a:xfrm flipV="1">
            <a:off x="10693812" y="3420481"/>
            <a:ext cx="411473" cy="4349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Left Brace 24">
            <a:extLst>
              <a:ext uri="{FF2B5EF4-FFF2-40B4-BE49-F238E27FC236}">
                <a16:creationId xmlns:a16="http://schemas.microsoft.com/office/drawing/2014/main" id="{4778FEB2-BB37-42FD-F70C-AF531D23E49C}"/>
              </a:ext>
            </a:extLst>
          </p:cNvPr>
          <p:cNvSpPr/>
          <p:nvPr/>
        </p:nvSpPr>
        <p:spPr>
          <a:xfrm rot="16200000">
            <a:off x="7868547" y="1154348"/>
            <a:ext cx="386028" cy="143202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9D94FF-7294-2127-1EC0-3D260EC568A9}"/>
              </a:ext>
            </a:extLst>
          </p:cNvPr>
          <p:cNvSpPr txBox="1"/>
          <p:nvPr/>
        </p:nvSpPr>
        <p:spPr>
          <a:xfrm>
            <a:off x="7213412" y="2140897"/>
            <a:ext cx="1696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Telescope</a:t>
            </a:r>
          </a:p>
          <a:p>
            <a:r>
              <a:rPr lang="en-US" dirty="0"/>
              <a:t>x0.75, 0.5, 0.25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AD9DDD-3847-5318-5EE1-6B061869F5D3}"/>
              </a:ext>
            </a:extLst>
          </p:cNvPr>
          <p:cNvSpPr txBox="1"/>
          <p:nvPr/>
        </p:nvSpPr>
        <p:spPr>
          <a:xfrm>
            <a:off x="5382772" y="1510905"/>
            <a:ext cx="1237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NL crystal</a:t>
            </a:r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10CACCA8-E21C-E2A4-8B4A-2E81B17EC640}"/>
              </a:ext>
            </a:extLst>
          </p:cNvPr>
          <p:cNvSpPr/>
          <p:nvPr/>
        </p:nvSpPr>
        <p:spPr>
          <a:xfrm rot="10800000">
            <a:off x="10028933" y="3653336"/>
            <a:ext cx="184323" cy="122774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0A0B79-880A-AE43-F015-43B1937DBABA}"/>
              </a:ext>
            </a:extLst>
          </p:cNvPr>
          <p:cNvSpPr txBox="1"/>
          <p:nvPr/>
        </p:nvSpPr>
        <p:spPr>
          <a:xfrm>
            <a:off x="8819465" y="4051481"/>
            <a:ext cx="1246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Attenuator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F6E135A-5448-AC61-354E-570EE5900AA1}"/>
              </a:ext>
            </a:extLst>
          </p:cNvPr>
          <p:cNvCxnSpPr>
            <a:cxnSpLocks/>
          </p:cNvCxnSpPr>
          <p:nvPr/>
        </p:nvCxnSpPr>
        <p:spPr>
          <a:xfrm flipH="1">
            <a:off x="3952153" y="1199303"/>
            <a:ext cx="198817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EC4BF2B-1D84-D090-FB9A-5B649737E851}"/>
              </a:ext>
            </a:extLst>
          </p:cNvPr>
          <p:cNvSpPr txBox="1"/>
          <p:nvPr/>
        </p:nvSpPr>
        <p:spPr>
          <a:xfrm>
            <a:off x="3568921" y="659302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B51525-4A11-E2C4-1A66-22D19B825921}"/>
              </a:ext>
            </a:extLst>
          </p:cNvPr>
          <p:cNvSpPr txBox="1"/>
          <p:nvPr/>
        </p:nvSpPr>
        <p:spPr>
          <a:xfrm>
            <a:off x="11002113" y="1670429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HWP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C9D9C54-0D38-5F76-B6C8-0FEE840031A4}"/>
              </a:ext>
            </a:extLst>
          </p:cNvPr>
          <p:cNvSpPr txBox="1"/>
          <p:nvPr/>
        </p:nvSpPr>
        <p:spPr>
          <a:xfrm>
            <a:off x="10116179" y="6048052"/>
            <a:ext cx="1700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 entrance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C83AA0F-97C9-7075-F08C-D409409C27E5}"/>
              </a:ext>
            </a:extLst>
          </p:cNvPr>
          <p:cNvSpPr/>
          <p:nvPr/>
        </p:nvSpPr>
        <p:spPr>
          <a:xfrm rot="18900000">
            <a:off x="10616466" y="3557941"/>
            <a:ext cx="90616" cy="6590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F2F0BA-1F9B-0046-7592-603AF213025C}"/>
              </a:ext>
            </a:extLst>
          </p:cNvPr>
          <p:cNvSpPr txBox="1"/>
          <p:nvPr/>
        </p:nvSpPr>
        <p:spPr>
          <a:xfrm>
            <a:off x="10992998" y="4638050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HWP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C92327B-4F07-242B-DD14-B213A924B6BA}"/>
              </a:ext>
            </a:extLst>
          </p:cNvPr>
          <p:cNvSpPr/>
          <p:nvPr/>
        </p:nvSpPr>
        <p:spPr>
          <a:xfrm rot="13500000">
            <a:off x="3948985" y="1895570"/>
            <a:ext cx="82379" cy="7493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BF2CC57-2CE1-DD9A-490B-6FB456AD6B57}"/>
              </a:ext>
            </a:extLst>
          </p:cNvPr>
          <p:cNvSpPr/>
          <p:nvPr/>
        </p:nvSpPr>
        <p:spPr>
          <a:xfrm rot="13500000">
            <a:off x="1399507" y="1834563"/>
            <a:ext cx="82379" cy="7493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4CDB61-8B78-A31C-CEA1-6F9EDED02A32}"/>
              </a:ext>
            </a:extLst>
          </p:cNvPr>
          <p:cNvSpPr txBox="1"/>
          <p:nvPr/>
        </p:nvSpPr>
        <p:spPr>
          <a:xfrm>
            <a:off x="4277102" y="1825321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DM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CA549D5-157E-09DE-3650-8B312D9F513D}"/>
              </a:ext>
            </a:extLst>
          </p:cNvPr>
          <p:cNvCxnSpPr>
            <a:cxnSpLocks/>
            <a:stCxn id="36" idx="3"/>
            <a:endCxn id="37" idx="1"/>
          </p:cNvCxnSpPr>
          <p:nvPr/>
        </p:nvCxnSpPr>
        <p:spPr>
          <a:xfrm flipH="1" flipV="1">
            <a:off x="1469822" y="2238367"/>
            <a:ext cx="2491227" cy="27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59C9CB2-5164-3550-1598-1937DE97BC77}"/>
              </a:ext>
            </a:extLst>
          </p:cNvPr>
          <p:cNvCxnSpPr>
            <a:cxnSpLocks/>
          </p:cNvCxnSpPr>
          <p:nvPr/>
        </p:nvCxnSpPr>
        <p:spPr>
          <a:xfrm>
            <a:off x="3985544" y="2340896"/>
            <a:ext cx="4630" cy="102552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1" name="Rectangle: Top Corners Rounded 40">
            <a:extLst>
              <a:ext uri="{FF2B5EF4-FFF2-40B4-BE49-F238E27FC236}">
                <a16:creationId xmlns:a16="http://schemas.microsoft.com/office/drawing/2014/main" id="{403D5B6B-6F38-CFA1-D102-51BE8154D29D}"/>
              </a:ext>
            </a:extLst>
          </p:cNvPr>
          <p:cNvSpPr/>
          <p:nvPr/>
        </p:nvSpPr>
        <p:spPr>
          <a:xfrm rot="10800000">
            <a:off x="3674653" y="3366419"/>
            <a:ext cx="696098" cy="524884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EECB75D-2749-3479-2E3A-8094410D49E5}"/>
              </a:ext>
            </a:extLst>
          </p:cNvPr>
          <p:cNvSpPr txBox="1"/>
          <p:nvPr/>
        </p:nvSpPr>
        <p:spPr>
          <a:xfrm>
            <a:off x="4071516" y="2608846"/>
            <a:ext cx="1772013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Residual fundamental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67994EC-345F-8071-C0D1-95E8ADE97428}"/>
              </a:ext>
            </a:extLst>
          </p:cNvPr>
          <p:cNvCxnSpPr>
            <a:cxnSpLocks/>
          </p:cNvCxnSpPr>
          <p:nvPr/>
        </p:nvCxnSpPr>
        <p:spPr>
          <a:xfrm>
            <a:off x="1484505" y="2252726"/>
            <a:ext cx="0" cy="2776315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3BB9CDE6-D252-9970-7294-23123308729D}"/>
              </a:ext>
            </a:extLst>
          </p:cNvPr>
          <p:cNvSpPr/>
          <p:nvPr/>
        </p:nvSpPr>
        <p:spPr>
          <a:xfrm rot="5400000">
            <a:off x="1445295" y="2557202"/>
            <a:ext cx="90616" cy="65902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B70BE31-D1ED-BF7F-5030-37C67A55E5E8}"/>
              </a:ext>
            </a:extLst>
          </p:cNvPr>
          <p:cNvCxnSpPr>
            <a:cxnSpLocks/>
          </p:cNvCxnSpPr>
          <p:nvPr/>
        </p:nvCxnSpPr>
        <p:spPr>
          <a:xfrm flipH="1" flipV="1">
            <a:off x="1247008" y="3403109"/>
            <a:ext cx="507766" cy="51607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8FE0AC5-41D0-FBD1-BD0A-CD8B499B4E91}"/>
              </a:ext>
            </a:extLst>
          </p:cNvPr>
          <p:cNvSpPr txBox="1"/>
          <p:nvPr/>
        </p:nvSpPr>
        <p:spPr>
          <a:xfrm>
            <a:off x="1820117" y="2702049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HWP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7F47B7A-552B-0D7E-27B8-6DCF1EFECFBB}"/>
              </a:ext>
            </a:extLst>
          </p:cNvPr>
          <p:cNvSpPr/>
          <p:nvPr/>
        </p:nvSpPr>
        <p:spPr>
          <a:xfrm>
            <a:off x="3390436" y="4705202"/>
            <a:ext cx="90616" cy="659027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Top Corners Rounded 47">
            <a:extLst>
              <a:ext uri="{FF2B5EF4-FFF2-40B4-BE49-F238E27FC236}">
                <a16:creationId xmlns:a16="http://schemas.microsoft.com/office/drawing/2014/main" id="{6BEBDEA8-5600-BE42-4BB9-D2CBB02FA94F}"/>
              </a:ext>
            </a:extLst>
          </p:cNvPr>
          <p:cNvSpPr/>
          <p:nvPr/>
        </p:nvSpPr>
        <p:spPr>
          <a:xfrm rot="5400000">
            <a:off x="2652893" y="3356395"/>
            <a:ext cx="696098" cy="524884"/>
          </a:xfrm>
          <a:prstGeom prst="round2Same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B60A474-4DC9-B365-DF41-5E8074D12BDA}"/>
              </a:ext>
            </a:extLst>
          </p:cNvPr>
          <p:cNvCxnSpPr>
            <a:cxnSpLocks/>
          </p:cNvCxnSpPr>
          <p:nvPr/>
        </p:nvCxnSpPr>
        <p:spPr>
          <a:xfrm>
            <a:off x="1523622" y="3657308"/>
            <a:ext cx="121487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3B9ABEE-4AB1-00EC-9BDB-81B8D11345D0}"/>
              </a:ext>
            </a:extLst>
          </p:cNvPr>
          <p:cNvSpPr txBox="1"/>
          <p:nvPr/>
        </p:nvSpPr>
        <p:spPr>
          <a:xfrm>
            <a:off x="3039513" y="5338023"/>
            <a:ext cx="792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Focus</a:t>
            </a:r>
          </a:p>
          <a:p>
            <a:pPr algn="ctr"/>
            <a:r>
              <a:rPr lang="en-US"/>
              <a:t>lens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BB2C75D-6E94-4EB7-B8B3-E71D367304FD}"/>
              </a:ext>
            </a:extLst>
          </p:cNvPr>
          <p:cNvSpPr/>
          <p:nvPr/>
        </p:nvSpPr>
        <p:spPr>
          <a:xfrm rot="8100000">
            <a:off x="1399505" y="4648837"/>
            <a:ext cx="82379" cy="7493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0B57482-ADB1-ED9A-461F-FD895F7E290E}"/>
              </a:ext>
            </a:extLst>
          </p:cNvPr>
          <p:cNvCxnSpPr>
            <a:cxnSpLocks/>
          </p:cNvCxnSpPr>
          <p:nvPr/>
        </p:nvCxnSpPr>
        <p:spPr>
          <a:xfrm>
            <a:off x="1500891" y="5007382"/>
            <a:ext cx="339431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6640B02-83CE-C543-F133-E25ED6809F08}"/>
              </a:ext>
            </a:extLst>
          </p:cNvPr>
          <p:cNvCxnSpPr>
            <a:cxnSpLocks/>
          </p:cNvCxnSpPr>
          <p:nvPr/>
        </p:nvCxnSpPr>
        <p:spPr>
          <a:xfrm>
            <a:off x="5478893" y="5023515"/>
            <a:ext cx="269613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8DC78F1-45ED-EC39-37FA-316B305933A8}"/>
              </a:ext>
            </a:extLst>
          </p:cNvPr>
          <p:cNvCxnSpPr>
            <a:cxnSpLocks/>
          </p:cNvCxnSpPr>
          <p:nvPr/>
        </p:nvCxnSpPr>
        <p:spPr>
          <a:xfrm flipV="1">
            <a:off x="5478893" y="4881083"/>
            <a:ext cx="2696131" cy="1262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A1C36B6-26E2-42C4-1FF9-7678F9FD0293}"/>
              </a:ext>
            </a:extLst>
          </p:cNvPr>
          <p:cNvSpPr/>
          <p:nvPr/>
        </p:nvSpPr>
        <p:spPr>
          <a:xfrm rot="16200000">
            <a:off x="8152831" y="4753071"/>
            <a:ext cx="294063" cy="18432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9E2C96-E819-093D-3921-1A15C22059D6}"/>
              </a:ext>
            </a:extLst>
          </p:cNvPr>
          <p:cNvSpPr txBox="1"/>
          <p:nvPr/>
        </p:nvSpPr>
        <p:spPr>
          <a:xfrm>
            <a:off x="10051253" y="3259529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TFP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8260B18-FE7C-3F26-FE1E-E10FAC01C0AE}"/>
              </a:ext>
            </a:extLst>
          </p:cNvPr>
          <p:cNvSpPr txBox="1"/>
          <p:nvPr/>
        </p:nvSpPr>
        <p:spPr>
          <a:xfrm>
            <a:off x="8106652" y="4319019"/>
            <a:ext cx="476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PD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BCE998F-5604-AC92-3211-0CAFF5EBE10A}"/>
              </a:ext>
            </a:extLst>
          </p:cNvPr>
          <p:cNvSpPr/>
          <p:nvPr/>
        </p:nvSpPr>
        <p:spPr>
          <a:xfrm>
            <a:off x="7421708" y="4729452"/>
            <a:ext cx="45719" cy="332503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EDB304F-8A3C-FFAE-5B12-417D495CD4B2}"/>
              </a:ext>
            </a:extLst>
          </p:cNvPr>
          <p:cNvSpPr txBox="1"/>
          <p:nvPr/>
        </p:nvSpPr>
        <p:spPr>
          <a:xfrm>
            <a:off x="9124482" y="5226336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t</a:t>
            </a:r>
            <a:r>
              <a:rPr lang="en-US" baseline="-25000" err="1"/>
              <a:t>p</a:t>
            </a:r>
            <a:r>
              <a:rPr lang="en-US"/>
              <a:t> = 300 fs</a:t>
            </a:r>
          </a:p>
          <a:p>
            <a:r>
              <a:rPr lang="en-US"/>
              <a:t>d = 10 mm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BFAB009-8647-75D1-AD42-0EB7DB67BB92}"/>
              </a:ext>
            </a:extLst>
          </p:cNvPr>
          <p:cNvSpPr txBox="1"/>
          <p:nvPr/>
        </p:nvSpPr>
        <p:spPr>
          <a:xfrm>
            <a:off x="6074042" y="4397649"/>
            <a:ext cx="162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1</a:t>
            </a:r>
            <a:r>
              <a:rPr lang="en-US" baseline="30000"/>
              <a:t>st</a:t>
            </a:r>
            <a:r>
              <a:rPr lang="en-US"/>
              <a:t> order beam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60A3A91-1BF4-4B15-E32C-8106F533FB04}"/>
              </a:ext>
            </a:extLst>
          </p:cNvPr>
          <p:cNvSpPr txBox="1"/>
          <p:nvPr/>
        </p:nvSpPr>
        <p:spPr>
          <a:xfrm>
            <a:off x="6074042" y="5118732"/>
            <a:ext cx="1685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/>
              <a:t>0</a:t>
            </a:r>
            <a:r>
              <a:rPr lang="en-US" baseline="30000"/>
              <a:t>th</a:t>
            </a:r>
            <a:r>
              <a:rPr lang="en-US"/>
              <a:t> order beam</a:t>
            </a:r>
          </a:p>
        </p:txBody>
      </p:sp>
    </p:spTree>
    <p:extLst>
      <p:ext uri="{BB962C8B-B14F-4D97-AF65-F5344CB8AC3E}">
        <p14:creationId xmlns:p14="http://schemas.microsoft.com/office/powerpoint/2010/main" val="2083756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47BC1-B26C-1F0E-8644-DD0AD4BEA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AFCB0C6-564D-FC4B-E130-42325D907FD2}"/>
              </a:ext>
            </a:extLst>
          </p:cNvPr>
          <p:cNvSpPr txBox="1"/>
          <p:nvPr/>
        </p:nvSpPr>
        <p:spPr>
          <a:xfrm>
            <a:off x="113288" y="226576"/>
            <a:ext cx="11354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Nonlinear Crystals Used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D078B5-AFFF-0B0F-B2A2-9FBE6D98BBE0}"/>
              </a:ext>
            </a:extLst>
          </p:cNvPr>
          <p:cNvSpPr txBox="1"/>
          <p:nvPr/>
        </p:nvSpPr>
        <p:spPr>
          <a:xfrm>
            <a:off x="500671" y="947695"/>
            <a:ext cx="11224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Equipment: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2mm-L, 50mm-D Type I LBO @ 1035 nm, (90,13.2)</a:t>
            </a:r>
            <a:r>
              <a:rPr lang="en-US" baseline="30000" dirty="0"/>
              <a:t>∘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10mm-L, 25.4mm-D LBO Type I LBO @ 1053 nm (90,12)</a:t>
            </a:r>
            <a:r>
              <a:rPr lang="en-US" b="0" i="0" baseline="30000" dirty="0">
                <a:latin typeface="+mj-lt"/>
              </a:rPr>
              <a:t>∘</a:t>
            </a:r>
            <a:endParaRPr lang="en-US" baseline="30000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5mm-L, 50mm-D YCOB @ 1047nm (150, 0)</a:t>
            </a:r>
            <a:r>
              <a:rPr lang="en-US" baseline="30000" dirty="0"/>
              <a:t>∘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10mm-L, 50mm-D YCOB @ 1047nm (150, 0)</a:t>
            </a:r>
            <a:r>
              <a:rPr lang="en-US" baseline="30000" dirty="0"/>
              <a:t>∘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9763C-480B-EE8D-DF97-7F86F58CD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697" y="3757499"/>
            <a:ext cx="2594968" cy="1718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15245C-E5DC-C063-1F92-D2760AC59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67417" y="3263646"/>
            <a:ext cx="2030017" cy="27066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12B2E0-FF99-2928-84C9-16B6CE992F8E}"/>
              </a:ext>
            </a:extLst>
          </p:cNvPr>
          <p:cNvSpPr txBox="1"/>
          <p:nvPr/>
        </p:nvSpPr>
        <p:spPr>
          <a:xfrm>
            <a:off x="3143903" y="5824073"/>
            <a:ext cx="23313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LBO crystal (Cristal Lasers).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2D1E4D-38BF-40F8-F608-75C5BA91775F}"/>
              </a:ext>
            </a:extLst>
          </p:cNvPr>
          <p:cNvSpPr txBox="1"/>
          <p:nvPr/>
        </p:nvSpPr>
        <p:spPr>
          <a:xfrm>
            <a:off x="7119003" y="5824072"/>
            <a:ext cx="1710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YCOB boule (LLNL).</a:t>
            </a:r>
          </a:p>
        </p:txBody>
      </p:sp>
    </p:spTree>
    <p:extLst>
      <p:ext uri="{BB962C8B-B14F-4D97-AF65-F5344CB8AC3E}">
        <p14:creationId xmlns:p14="http://schemas.microsoft.com/office/powerpoint/2010/main" val="1634802832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5F059441-9832-334E-92B2-478FB950A103}" vid="{84D85146-E095-EC40-87B7-7FF6588318BB}"/>
    </a:ext>
  </a:extLst>
</a:theme>
</file>

<file path=ppt/theme/theme2.xml><?xml version="1.0" encoding="utf-8"?>
<a:theme xmlns:a="http://schemas.openxmlformats.org/drawingml/2006/main" name="Elemental Nav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5F059441-9832-334E-92B2-478FB950A103}" vid="{EFBBE62B-2702-F542-8EF6-7C64180AE12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6def0d5-3fd6-4c70-b9c9-54c2f38dbc03">
      <UserInfo>
        <DisplayName>Vander Vorst, Mitch</DisplayName>
        <AccountId>10</AccountId>
        <AccountType/>
      </UserInfo>
      <UserInfo>
        <DisplayName>Bishop, Breanna</DisplayName>
        <AccountId>9</AccountId>
        <AccountType/>
      </UserInfo>
      <UserInfo>
        <DisplayName>Connors, Corey</DisplayName>
        <AccountId>11</AccountId>
        <AccountType/>
      </UserInfo>
      <UserInfo>
        <DisplayName>svc-sharegate</DisplayName>
        <AccountId>44</AccountId>
        <AccountType/>
      </UserInfo>
      <UserInfo>
        <DisplayName>SharingLinks.3fc3c0ef-bf7b-4085-b901-2737b0950107.OrganizationEdit.9bcf96ed-bba8-4f75-a760-3a02278e7bf0</DisplayName>
        <AccountId>66</AccountId>
        <AccountType/>
      </UserInfo>
      <UserInfo>
        <DisplayName>Kamoroff, Beth Paige</DisplayName>
        <AccountId>56</AccountId>
        <AccountType/>
      </UserInfo>
      <UserInfo>
        <DisplayName>Paschal, Katherine</DisplayName>
        <AccountId>40</AccountId>
        <AccountType/>
      </UserInfo>
      <UserInfo>
        <DisplayName>Diaz, Alii</DisplayName>
        <AccountId>19</AccountId>
        <AccountType/>
      </UserInfo>
      <UserInfo>
        <DisplayName>Piccone, Ashley Nicole</DisplayName>
        <AccountId>65</AccountId>
        <AccountType/>
      </UserInfo>
    </SharedWithUsers>
    <lcf76f155ced4ddcb4097134ff3c332f xmlns="1fcefbb1-3cd4-4f76-bca8-277149e9cb2e">
      <Terms xmlns="http://schemas.microsoft.com/office/infopath/2007/PartnerControls"/>
    </lcf76f155ced4ddcb4097134ff3c332f>
    <Thumbnails xmlns="1fcefbb1-3cd4-4f76-bca8-277149e9cb2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8CE4DFD6590746BF79C031605283F1" ma:contentTypeVersion="15" ma:contentTypeDescription="Create a new document." ma:contentTypeScope="" ma:versionID="f861d932f8c2571c942809486b31595d">
  <xsd:schema xmlns:xsd="http://www.w3.org/2001/XMLSchema" xmlns:xs="http://www.w3.org/2001/XMLSchema" xmlns:p="http://schemas.microsoft.com/office/2006/metadata/properties" xmlns:ns2="1fcefbb1-3cd4-4f76-bca8-277149e9cb2e" xmlns:ns3="16def0d5-3fd6-4c70-b9c9-54c2f38dbc03" targetNamespace="http://schemas.microsoft.com/office/2006/metadata/properties" ma:root="true" ma:fieldsID="ce6ae0412eb56a46bb7dd979781f3734" ns2:_="" ns3:_="">
    <xsd:import namespace="1fcefbb1-3cd4-4f76-bca8-277149e9cb2e"/>
    <xsd:import namespace="16def0d5-3fd6-4c70-b9c9-54c2f38dbc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SearchProperties" minOccurs="0"/>
                <xsd:element ref="ns2:Thumbn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efbb1-3cd4-4f76-bca8-277149e9cb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3a22c89-3912-4715-9657-2989270db2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humbnails" ma:index="22" nillable="true" ma:displayName="Thumbnails" ma:format="Thumbnail" ma:internalName="Thumbnails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f0d5-3fd6-4c70-b9c9-54c2f38dbc0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74EDC0-542C-4316-BAE8-CCB5B20E4B3F}">
  <ds:schemaRefs>
    <ds:schemaRef ds:uri="http://purl.org/dc/dcmitype/"/>
    <ds:schemaRef ds:uri="http://schemas.microsoft.com/office/2006/documentManagement/types"/>
    <ds:schemaRef ds:uri="1fcefbb1-3cd4-4f76-bca8-277149e9cb2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16def0d5-3fd6-4c70-b9c9-54c2f38dbc03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CD1984F-FDCE-44D7-8C60-14E145E40588}">
  <ds:schemaRefs>
    <ds:schemaRef ds:uri="16def0d5-3fd6-4c70-b9c9-54c2f38dbc03"/>
    <ds:schemaRef ds:uri="1fcefbb1-3cd4-4f76-bca8-277149e9cb2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5380E02-140B-4F0E-BE4A-F3840F0793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unclassified-powerpoint-2024-dec-20</Template>
  <TotalTime>1176</TotalTime>
  <Words>1575</Words>
  <Application>Microsoft Office PowerPoint</Application>
  <PresentationFormat>Widescreen</PresentationFormat>
  <Paragraphs>245</Paragraphs>
  <Slides>17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Aptos</vt:lpstr>
      <vt:lpstr>Aptos Display</vt:lpstr>
      <vt:lpstr>Aptos Light</vt:lpstr>
      <vt:lpstr>Aptos SemiBold</vt:lpstr>
      <vt:lpstr>Arial</vt:lpstr>
      <vt:lpstr>Calibri</vt:lpstr>
      <vt:lpstr>Cambria Math</vt:lpstr>
      <vt:lpstr>Helvetica</vt:lpstr>
      <vt:lpstr>Tahoma</vt:lpstr>
      <vt:lpstr>Verdana</vt:lpstr>
      <vt:lpstr>White</vt:lpstr>
      <vt:lpstr>Elemental Navy</vt:lpstr>
      <vt:lpstr>Contrast enhancement results of a novel spatially-combined, pulse-stacked ultrafast fiber laser system</vt:lpstr>
      <vt:lpstr>PowerPoint Presentation</vt:lpstr>
      <vt:lpstr>PowerPoint Presentation</vt:lpstr>
      <vt:lpstr>PowerPoint Presentation</vt:lpstr>
      <vt:lpstr>PowerPoint Presentation</vt:lpstr>
      <vt:lpstr>12-Channel Spatially and Temporally Combined (CBC-CPSA) Fiber Laser System</vt:lpstr>
      <vt:lpstr>12-Channel Spatially and Temporally Combined (CBC-CPSA) Fiber Laser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Feng, David</dc:creator>
  <cp:keywords/>
  <dc:description/>
  <cp:lastModifiedBy>Jing, Yanwen</cp:lastModifiedBy>
  <cp:revision>16</cp:revision>
  <dcterms:created xsi:type="dcterms:W3CDTF">2026-06-19T23:21:02Z</dcterms:created>
  <dcterms:modified xsi:type="dcterms:W3CDTF">2026-07-30T23:21:35Z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0x010100088CE4DFD6590746BF79C031605283F1</vt:lpwstr>
  </property>
  <property fmtid="{D5CDD505-2E9C-101B-9397-08002B2CF9AE}" pid="3" name="MediaServiceImageTags">
    <vt:lpwstr/>
  </property>
</Properties>
</file>