
<file path=[Content_Types].xml><?xml version="1.0" encoding="utf-8"?>
<Types xmlns="http://schemas.openxmlformats.org/package/2006/content-types">
  <Default Extension="cfm" ContentType="image/jpeg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142535321" r:id="rId2"/>
    <p:sldId id="2142535329" r:id="rId3"/>
    <p:sldId id="2142535361" r:id="rId4"/>
    <p:sldId id="2142535336" r:id="rId5"/>
    <p:sldId id="2142535354" r:id="rId6"/>
    <p:sldId id="2142535342" r:id="rId7"/>
    <p:sldId id="2142535339" r:id="rId8"/>
    <p:sldId id="2142535343" r:id="rId9"/>
    <p:sldId id="2142535360" r:id="rId10"/>
    <p:sldId id="2142535344" r:id="rId11"/>
    <p:sldId id="2142535337" r:id="rId12"/>
    <p:sldId id="2142535335" r:id="rId13"/>
    <p:sldId id="2142535351" r:id="rId14"/>
    <p:sldId id="2142535356" r:id="rId15"/>
    <p:sldId id="2142535353" r:id="rId16"/>
    <p:sldId id="2142535357" r:id="rId17"/>
    <p:sldId id="2142535359" r:id="rId18"/>
    <p:sldId id="2142535358" r:id="rId19"/>
    <p:sldId id="2142535345" r:id="rId20"/>
    <p:sldId id="2142535326" r:id="rId21"/>
    <p:sldId id="214253532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575"/>
    <p:restoredTop sz="94658"/>
  </p:normalViewPr>
  <p:slideViewPr>
    <p:cSldViewPr snapToGrid="0">
      <p:cViewPr>
        <p:scale>
          <a:sx n="98" d="100"/>
          <a:sy n="98" d="100"/>
        </p:scale>
        <p:origin x="96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EF80B-D6C7-AD4C-BA7B-9E095476EABA}" type="datetimeFigureOut">
              <a:rPr lang="en-US" smtClean="0"/>
              <a:t>7/26/26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FBFA68-F297-B641-A60A-B65D1CC74C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04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7EAEDD-8817-444E-B7E8-32DA8099554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00050" y="695325"/>
            <a:ext cx="6062663" cy="34115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7575" y="4343400"/>
            <a:ext cx="502285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lIns="86630" tIns="43315" rIns="86630" bIns="43315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- I just wrapped up my first year of graduate school and this is my first conference, first presentation, and I will be talking about the first experiment I was apart of 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  <a:p>
            <a:pPr eaLnBrk="1" hangingPunct="1">
              <a:spcBef>
                <a:spcPct val="0"/>
              </a:spcBef>
            </a:pP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14302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DFF63-EB5C-C469-2429-6533F9DC2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EEEDD3-ABC0-184F-C353-975B47008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AC006F-4A35-9D7E-7CEF-7F7BA29E7F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Hydrodynamic channel formation depends on: </a:t>
            </a:r>
          </a:p>
          <a:p>
            <a:r>
              <a:rPr lang="en-US" dirty="0"/>
              <a:t>- Ambient density </a:t>
            </a:r>
          </a:p>
          <a:p>
            <a:r>
              <a:rPr lang="en-US" dirty="0"/>
              <a:t>- Plasma temperature </a:t>
            </a:r>
          </a:p>
          <a:p>
            <a:r>
              <a:rPr lang="en-US" dirty="0"/>
              <a:t>- Plasma width </a:t>
            </a:r>
          </a:p>
          <a:p>
            <a:endParaRPr lang="en-US" dirty="0"/>
          </a:p>
          <a:p>
            <a:r>
              <a:rPr lang="en-US" dirty="0"/>
              <a:t>- Joule-class experiments that push for GeV electrons have different experimental constraints compared to kHz operation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01067E-5777-8B16-B807-1079A003B3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64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E38F72-F43F-598B-FB64-3284A45FB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0003A0-07F8-5992-ACEE-7AFEFE079E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FB9E7F-F40E-8041-5E1E-75A855D729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GO through and compare </a:t>
            </a:r>
          </a:p>
          <a:p>
            <a:r>
              <a:rPr lang="en-US" dirty="0"/>
              <a:t>- Go line by line and compare width, length, density regime, and application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B50EBB-D39E-24EC-1DD2-ABE8559227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26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BDB8C-DAA5-F616-2AC4-8D5D77A2D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EBA6B2-43CE-4F17-70D5-A939923EC3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7101A8-925D-FA03-7A08-2FC8F005E8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In preparation for our experiment at ELI Beamlines we conducted plasma channel characterization </a:t>
            </a:r>
            <a:r>
              <a:rPr lang="en-US" dirty="0" err="1"/>
              <a:t>experiements</a:t>
            </a:r>
            <a:r>
              <a:rPr lang="en-US" dirty="0"/>
              <a:t> at UMD </a:t>
            </a:r>
          </a:p>
          <a:p>
            <a:endParaRPr lang="en-US" dirty="0"/>
          </a:p>
          <a:p>
            <a:r>
              <a:rPr lang="en-US" dirty="0"/>
              <a:t>- We have a kHz system in-house with very similar specs to the </a:t>
            </a:r>
            <a:r>
              <a:rPr lang="en-US" dirty="0" err="1"/>
              <a:t>auxillary</a:t>
            </a:r>
            <a:r>
              <a:rPr lang="en-US" dirty="0"/>
              <a:t> beam that we were to use at ELI </a:t>
            </a:r>
          </a:p>
          <a:p>
            <a:endParaRPr lang="en-US" dirty="0"/>
          </a:p>
          <a:p>
            <a:r>
              <a:rPr lang="en-US" dirty="0"/>
              <a:t>- We set up a pump-probe two-color interferometry </a:t>
            </a:r>
            <a:r>
              <a:rPr lang="en-US" dirty="0" err="1"/>
              <a:t>experiement</a:t>
            </a:r>
            <a:r>
              <a:rPr lang="en-US" dirty="0"/>
              <a:t> to measure the plasma channel evolution in time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40AAC7-B469-AEC5-CFE8-1C1C728B9B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3837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41E06-E443-2995-C704-51B02F066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8C48EE-1826-A456-67EC-6C2D1C0AC5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440F9D-D9D9-8203-7F5A-7CE0768C41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are some preliminary results from that setup </a:t>
            </a:r>
          </a:p>
          <a:p>
            <a:endParaRPr lang="en-US" dirty="0"/>
          </a:p>
          <a:p>
            <a:r>
              <a:rPr lang="en-US" dirty="0"/>
              <a:t>- The blue curve shows a greater than 10% contrast between neutral density on-axis vs. off, which indicated to us that this setup could be used for waveguiding at a kHz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C7D8B0-3A2D-E883-A8E8-7C890E0D7A9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10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CC7F7C-315A-4ADB-F077-BDD8C7228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7EFFEC-17B0-6D4C-D388-50706C3CE0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FC221E-F5B8-74D9-BC3D-DE834C53F8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High plasma density is likely being balanced by the extremely narrow channel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0180F6-0259-CC92-35FF-5560BBDE176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8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7CE64-F4F9-BA80-EF6A-9ADF7CE10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B67D57-8E1E-8D51-F87C-8191146379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6B0280-A4F4-51B8-52A3-AD5A93B807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Now I will </a:t>
            </a:r>
            <a:r>
              <a:rPr lang="en-US" dirty="0" err="1"/>
              <a:t>transistion</a:t>
            </a:r>
            <a:r>
              <a:rPr lang="en-US" dirty="0"/>
              <a:t> to discussing the </a:t>
            </a:r>
            <a:r>
              <a:rPr lang="en-US" dirty="0" err="1"/>
              <a:t>experiement</a:t>
            </a:r>
            <a:r>
              <a:rPr lang="en-US" dirty="0"/>
              <a:t> at ELI Beamlines </a:t>
            </a:r>
          </a:p>
          <a:p>
            <a:endParaRPr lang="en-US" dirty="0"/>
          </a:p>
          <a:p>
            <a:r>
              <a:rPr lang="en-US" dirty="0"/>
              <a:t>- The drive beam we used is the L1 </a:t>
            </a:r>
            <a:r>
              <a:rPr lang="en-US" dirty="0" err="1"/>
              <a:t>allegra</a:t>
            </a:r>
            <a:r>
              <a:rPr lang="en-US" dirty="0"/>
              <a:t> system </a:t>
            </a:r>
          </a:p>
          <a:p>
            <a:r>
              <a:rPr lang="en-US" dirty="0"/>
              <a:t>- This is a broadband OPCPA system running at a kilohertz with 45-50 </a:t>
            </a:r>
            <a:r>
              <a:rPr lang="en-US" dirty="0" err="1"/>
              <a:t>mJ</a:t>
            </a:r>
            <a:r>
              <a:rPr lang="en-US" dirty="0"/>
              <a:t> on target when running full amplification </a:t>
            </a:r>
          </a:p>
          <a:p>
            <a:endParaRPr lang="en-US" dirty="0"/>
          </a:p>
          <a:p>
            <a:r>
              <a:rPr lang="en-US" dirty="0"/>
              <a:t>- the channel forming line, FSYNC, is also a broadband OPCPA system at a kilohertz </a:t>
            </a:r>
          </a:p>
          <a:p>
            <a:endParaRPr lang="en-US" dirty="0"/>
          </a:p>
          <a:p>
            <a:r>
              <a:rPr lang="en-US" dirty="0"/>
              <a:t>- The two systems share a supercontinuum seed which allows for picosecond scale synchronization between the two systems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08CB7D-1F97-AB95-2486-7802FBE5A2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909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68AB2-803B-4207-4DD2-29226E1FB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663332-6C0F-C038-E2D2-1B865F39E4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05A2A6-AD02-B5C0-115C-1A812EEBC5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While at ELI, we conducted the first </a:t>
            </a:r>
            <a:r>
              <a:rPr lang="en-US" dirty="0" err="1"/>
              <a:t>sychronization</a:t>
            </a:r>
            <a:r>
              <a:rPr lang="en-US" dirty="0"/>
              <a:t> of the two systems to the picosecond scale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7B476D-7809-3781-C31E-B0DE037EED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2352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1CA55-CE00-950F-802E-7422CF5D72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BA8EF7-3647-76A7-5C28-CA56351A68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82C578-2EBA-1E00-1418-4105FE89E7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is a diagram of the layout in ALFA chamber at ELI </a:t>
            </a:r>
          </a:p>
          <a:p>
            <a:endParaRPr lang="en-US" dirty="0"/>
          </a:p>
          <a:p>
            <a:r>
              <a:rPr lang="en-US" dirty="0"/>
              <a:t>- Note the very tight geometry and the use of the axicon telescope </a:t>
            </a:r>
          </a:p>
          <a:p>
            <a:endParaRPr lang="en-US" dirty="0"/>
          </a:p>
          <a:p>
            <a:r>
              <a:rPr lang="en-US" dirty="0"/>
              <a:t>- Due to the tight geometry, we needed a way to extend the Bessel focus downstream so that we did not focus into the drilled mirror that allowed the drive beam to pass through </a:t>
            </a:r>
          </a:p>
          <a:p>
            <a:endParaRPr lang="en-US" dirty="0"/>
          </a:p>
          <a:p>
            <a:r>
              <a:rPr lang="en-US" dirty="0"/>
              <a:t>- We implemented what we call an 'axicon telescope' using custom diffractive axicons </a:t>
            </a:r>
          </a:p>
          <a:p>
            <a:endParaRPr lang="en-US" dirty="0"/>
          </a:p>
          <a:p>
            <a:r>
              <a:rPr lang="en-US" dirty="0"/>
              <a:t>- MORE WILL BE SAID ABOUT THIS IN THE NEXT SLIDE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6C2AA9-9C7C-248C-E800-7A4044CB46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298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057F34-9811-88A1-B06A-645EF9A35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79FABB-78AF-629C-F980-EA7538EC91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80BFF9-5057-7CA4-1008-D75E3104AC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As I mentioned, the setup was very tight as you can see from this picture taken during in-air alignment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FF9351-6257-B7FE-5189-15A2068C26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384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EA89C-D381-DD4B-8D23-E3D4364A8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461390-5A63-8C51-8C9F-514EED0CB0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FBBDFB-196F-7FE6-21E1-DD509D1253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is the axicon telescope mentioned before in a diagram </a:t>
            </a:r>
          </a:p>
          <a:p>
            <a:endParaRPr lang="en-US" dirty="0"/>
          </a:p>
          <a:p>
            <a:r>
              <a:rPr lang="en-US" dirty="0"/>
              <a:t>- Note this diagram uses refractive axicons for clarity, but we used diffractive optics </a:t>
            </a:r>
          </a:p>
          <a:p>
            <a:endParaRPr lang="en-US" dirty="0"/>
          </a:p>
          <a:p>
            <a:r>
              <a:rPr lang="en-US" dirty="0"/>
              <a:t>- the steep approach angle required to make the plasma channel would have focused onto the drilled hole with the geometry constraints </a:t>
            </a:r>
          </a:p>
          <a:p>
            <a:endParaRPr lang="en-US" dirty="0"/>
          </a:p>
          <a:p>
            <a:r>
              <a:rPr lang="en-US" dirty="0"/>
              <a:t>- The use of the axicon telescope allowed us to extend the focus further downstream while saving us energy by not masking the beam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50D36-7508-7103-5E84-5684ECC516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55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70481-0B46-88F1-AFD7-C986FCADB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4C884B-D1DF-B225-E3B6-73E0D1A5A5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9B9E25-3F7B-188C-018A-8300BD4B3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is the custom gas jet we used, designed by ELI Beamlines personnel </a:t>
            </a:r>
          </a:p>
          <a:p>
            <a:endParaRPr lang="en-US" dirty="0"/>
          </a:p>
          <a:p>
            <a:r>
              <a:rPr lang="en-US" dirty="0"/>
              <a:t>- We implemented both a 1mm and 2mm version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- NOW ONTO PRELIMINARY RESULTS FROM THIS EXPERIMENT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E0C405-05F3-6CEA-3648-3D7535C1F0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8095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FFFA16-67DE-6E4A-F4AB-76D3AD75F0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31F9C9-66EC-94C5-2CF2-B5AF875D43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A86B32-1BF4-73B7-D096-87EA9BE758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We first set out to achieve a proof of guiding with our plasma channel at LOW POWER in AIR </a:t>
            </a:r>
          </a:p>
          <a:p>
            <a:endParaRPr lang="en-US" dirty="0"/>
          </a:p>
          <a:p>
            <a:r>
              <a:rPr lang="en-US" dirty="0"/>
              <a:t>- the guiding diagnostic is under-resolved, however we were able to show clear proof of guiding out to extended delays at low-power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DFE82-C077-B293-A450-7A88A3F2C2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1494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BD5F1-C9F1-88A6-7830-CF103D5EC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D86317-139C-5FEE-FB8F-02939F8752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60CB8D-A7E2-64CD-1910-00E32976E0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is an example of guiding at high - power </a:t>
            </a:r>
          </a:p>
          <a:p>
            <a:endParaRPr lang="en-US" dirty="0"/>
          </a:p>
          <a:p>
            <a:r>
              <a:rPr lang="en-US" dirty="0"/>
              <a:t>- the blue crosshair shows the axicon vertical position as we scan to find the drive beam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EE5875-4579-06B0-E635-1CFD543A9C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8725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84AED-694C-835C-203A-1862613FA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9EC1A-26A4-2892-2089-8FED8F490E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3EF4B-AC79-9CAD-9EC9-ED9E9CF475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are a few clear examples of an unguided mode, a partially guided mode as we approach overlap, and a fully guided mode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BDECC-296B-CD69-4FC5-56BE4531AF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9169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63C19E-852B-2257-FC4D-61347DEBE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F0C3CA-6578-B3C5-97D5-011C929DD4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DD1DDC-C907-F20B-3291-4C818C5308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- NOW ONTO SOME PRELIMINARY ACCELERATION RESULTS</a:t>
            </a:r>
          </a:p>
          <a:p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- The analysis is ongoing </a:t>
            </a:r>
          </a:p>
          <a:p>
            <a:endParaRPr lang="en-US" dirty="0"/>
          </a:p>
          <a:p>
            <a:r>
              <a:rPr lang="en-US" dirty="0"/>
              <a:t>- we were able to obtain steady-state kilohertz operation with a differential pumping system installed </a:t>
            </a:r>
          </a:p>
          <a:p>
            <a:endParaRPr lang="en-US" dirty="0"/>
          </a:p>
          <a:p>
            <a:r>
              <a:rPr lang="en-US" dirty="0"/>
              <a:t>- initial analysis shows production of ~30 MeV electron bunches and very stable pointing and jitter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28D7B7-ECA7-CE9D-96BE-54D900260E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2767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58421-98A6-8014-A002-05FE373C1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E27B3-4BDC-4E96-2D85-05D329BA85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69FFB8-C900-3746-4D4E-F89053D907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is an example of high beam stability </a:t>
            </a:r>
          </a:p>
          <a:p>
            <a:endParaRPr lang="en-US" dirty="0"/>
          </a:p>
          <a:p>
            <a:r>
              <a:rPr lang="en-US" dirty="0"/>
              <a:t>- This is 100 consecutive bursts and not single shots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D21F5D-3333-156C-EBB9-B60BE54D6E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8518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98EA4-7C4C-E48C-C3FD-66E535896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5A8E6D-9FC4-68BB-6AC2-32D635746F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C46402-AC63-AE5E-1636-8B798D17CD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we show the electron beam profiles </a:t>
            </a:r>
          </a:p>
          <a:p>
            <a:endParaRPr lang="en-US" dirty="0"/>
          </a:p>
          <a:p>
            <a:r>
              <a:rPr lang="en-US" dirty="0"/>
              <a:t>- this is an ROI of the cameras, and this is NOT following a centroid </a:t>
            </a:r>
          </a:p>
          <a:p>
            <a:endParaRPr lang="en-US" dirty="0"/>
          </a:p>
          <a:p>
            <a:r>
              <a:rPr lang="en-US" dirty="0"/>
              <a:t>- the electron beam and the guided mode are very stable </a:t>
            </a:r>
          </a:p>
          <a:p>
            <a:endParaRPr lang="en-US" dirty="0"/>
          </a:p>
          <a:p>
            <a:r>
              <a:rPr lang="en-US" dirty="0"/>
              <a:t>- a few </a:t>
            </a:r>
            <a:r>
              <a:rPr lang="en-US" dirty="0" err="1"/>
              <a:t>miliradian</a:t>
            </a:r>
            <a:r>
              <a:rPr lang="en-US" dirty="0"/>
              <a:t> divergence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A52DBF-C892-769A-C3B9-D316CC033D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6060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28C63-8808-0A4B-88EF-727E92A9B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2B0D0-85F8-3ACE-EB1F-68EF0CA0FB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DE2A34-84FF-15A6-F2E6-A178703ADB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Here we show evidence of ionization injection with multiple spectral peaks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FDF010-41D4-0612-C24A-8A5244466B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272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133F3-9BA0-E4B9-E8FD-F738E8561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8D2EB6-A18F-DB9E-D809-C814ECCEAF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F6307-35B7-30E1-5E15-E119F9CCD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Lastly we see our high energy result with tails up to 40-50 MeV </a:t>
            </a:r>
          </a:p>
          <a:p>
            <a:endParaRPr lang="en-US" dirty="0"/>
          </a:p>
          <a:p>
            <a:r>
              <a:rPr lang="en-US" dirty="0"/>
              <a:t>- ANALYSIS is still ongoing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AC61A4-5660-87FC-24F1-0862D51646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4825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87226-C214-10D8-2D9C-94D6F832B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6936E1-94E5-B977-BC96-9C1306BF69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B4CDDC-3D95-D32E-09DC-1534143B2A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15A63D-A224-699C-C968-76CD15C3DD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685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24E2C-8E97-54BB-2A15-CD4BA61133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208932-C191-46F6-6E52-15560F7402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4791D7-BE5D-4806-4289-411B97B9C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E6870A-35F4-63B6-EE6D-BE33AF19B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E8B69-2A62-F25D-63DE-A5AE56E5B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80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E0F8F-30A2-4CDD-322D-B35211FB8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FC183-48D3-10D5-FCB0-723E681FB9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94293-A656-2678-E127-6997930D4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2A702-3021-9EC5-966D-2A6DDFD8F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00BAC-BDFE-F53B-905E-5AC3F3F1F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899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B7BEF-BC8D-7078-12C8-F4FBE0401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8FEA7B-5BA6-606E-72C6-503AC5117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6CD6E-6289-496C-B7FF-C635EE8E0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1FA586-176D-FD83-A14C-853F52C7E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9690B-1334-6441-5BED-9D885F16F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471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B58BD-0007-76B2-276E-0CD5B17FE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74F6A-FB40-CB82-B02B-D794EADF71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12D6CC-8931-8B53-9F22-724DFF03D5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CF99C4-0C50-41CC-D418-3609684DF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1C584F-9237-AA83-9992-17A6A72F9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D6C00-488C-D324-E090-65279BDB2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94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51831-C465-8710-3CC6-A351A4C1C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201CE4-871C-5DAE-0D8F-97629066C0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A9EF2C-F7A7-DB37-56C7-86E6629C70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DF63C2-DE8B-AC44-7AD5-43D919046B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5F7D66-BE42-94B3-7E6A-AE544782AB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CD4936-992D-CEE5-FA1F-08E048A75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C8AEB7-0943-03A6-C71A-944B363C4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05946A-75C3-E4E0-DEC3-5A1423BE3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101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6EBA5-1701-7CCE-CB13-F3A918BFC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06F734-8078-730F-A911-55A1D82C2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67CC4B-F555-841E-6E80-34641C101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3DF8E4-59E1-E45F-7688-0EB93E1AB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984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BE4043-E6E9-59ED-8452-871F6F39D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0C7644-C42A-CDE7-B43D-3FB7A706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822A3E-BBAD-9F0C-1D33-FCEA87E09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734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A83A-B9DE-8877-B27B-8F11475DA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669AA-8017-BF1A-8219-A610A95D2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CA267A-3C0A-6B83-7353-97DD30CB1F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1802EE-2670-5D9B-396A-33EDDD5C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D71F36-A521-1F4B-D626-42928E939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584DE-F9CB-63FA-7D21-A5415F3F0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929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E8539-EACE-92EE-265B-691B8E532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4BB9A9-966D-CA1F-21D6-0B462E16E4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4D10A9-FA24-1D87-D935-CDE8EE6577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9D66F2-22CF-0911-6268-2C92BE8F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D7D2D3-CB67-9109-E333-8CC4589F2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EB45D-4FBD-B936-13E4-2A9FD5B57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446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28E4E-B04D-82CF-0342-1703BBA66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807177-BFDF-971E-57A9-26E218BAD4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492A3A-A45F-0242-76C3-0098C549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02170-5013-DEF5-35A3-C25AB4711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3D712-FA2F-50F0-2475-6DB777B17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596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AD2B87-63C1-6E03-2E34-E4CF3CA09B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A6DD56-AFF4-D957-9925-181586D8E8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1B7166-9B21-BC94-6CA9-22114E04B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64C00C-3DA5-9E9F-F458-1BC89960C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5ED56-5FA0-7525-F4A3-4B7BF5FAC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027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8798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1C554B-3A6A-E684-BB55-E080DC30D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CF4493-1790-10CF-B621-EC961508DA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09D6F-0A3E-CE87-EB0B-7FB391D6F8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FBFAE-3DCA-AF39-6814-D82DE6FE15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C8726-A8EF-C8FF-E6CF-B9733D2F49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678A62-A342-6646-94B8-A87BA3D134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380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cfm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cfm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gif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gif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0.png"/><Relationship Id="rId5" Type="http://schemas.openxmlformats.org/officeDocument/2006/relationships/image" Target="../media/image31.pn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A701288-9DB5-E11E-E5DF-284F51CD65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60000"/>
          </a:blip>
          <a:srcRect l="41476" t="73" r="27881" b="35468"/>
          <a:stretch/>
        </p:blipFill>
        <p:spPr>
          <a:xfrm rot="5400000" flipV="1">
            <a:off x="5094217" y="-340764"/>
            <a:ext cx="5526054" cy="8628317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843B91-1550-444C-8686-8D52BF8FFAC9}"/>
              </a:ext>
            </a:extLst>
          </p:cNvPr>
          <p:cNvSpPr/>
          <p:nvPr/>
        </p:nvSpPr>
        <p:spPr>
          <a:xfrm>
            <a:off x="1" y="1"/>
            <a:ext cx="12191999" cy="126403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69000">
                <a:schemeClr val="tx1">
                  <a:lumMod val="75000"/>
                  <a:lumOff val="25000"/>
                </a:schemeClr>
              </a:gs>
              <a:gs pos="100000">
                <a:schemeClr val="bg2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305599" y="141579"/>
            <a:ext cx="6274538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MARYLAND AT COLLEGE PARK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i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Dept. of Physics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i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Dept. of Electrical and Computer Engineering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i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Institute for Research in Electronics and Applied Physics</a:t>
            </a: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0" y="1264030"/>
            <a:ext cx="12192000" cy="73199"/>
          </a:xfrm>
          <a:prstGeom prst="rect">
            <a:avLst/>
          </a:prstGeom>
          <a:gradFill rotWithShape="0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640267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prstClr val="black"/>
              </a:solidFill>
            </a:endParaRPr>
          </a:p>
        </p:txBody>
      </p:sp>
      <p:pic>
        <p:nvPicPr>
          <p:cNvPr id="13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188720" cy="118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74F07B88-BF17-43C1-B37B-11A51A55BDD3}"/>
              </a:ext>
            </a:extLst>
          </p:cNvPr>
          <p:cNvSpPr/>
          <p:nvPr/>
        </p:nvSpPr>
        <p:spPr>
          <a:xfrm>
            <a:off x="-3465" y="1321898"/>
            <a:ext cx="12195465" cy="5526053"/>
          </a:xfrm>
          <a:prstGeom prst="rect">
            <a:avLst/>
          </a:prstGeom>
          <a:gradFill flip="none" rotWithShape="1">
            <a:gsLst>
              <a:gs pos="47000">
                <a:schemeClr val="tx1">
                  <a:lumMod val="95000"/>
                  <a:lumOff val="5000"/>
                  <a:alpha val="99980"/>
                </a:schemeClr>
              </a:gs>
              <a:gs pos="8400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lin ang="20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448397" y="1574885"/>
            <a:ext cx="9974281" cy="193899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Kilohertz Guiding and Laser Wakefield Acceleration in Optically Generated Plasma Channels </a:t>
            </a:r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F5C39CDB-E9D9-4AC5-8242-B666002F4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3155" y="3378952"/>
            <a:ext cx="9842224" cy="10156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1160"/>
              </a:spcBef>
            </a:pP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G. Brewster, J.E. Shrock, E. Rockafellow, A.J. Sloss, S.W. Hancock, N. Tripathi, L. Railing, F. Sorkin, M. Gupta, C. Lazzarini, 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J. </a:t>
            </a:r>
            <a:r>
              <a:rPr lang="en-US" sz="20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Šišma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A. </a:t>
            </a:r>
            <a:r>
              <a:rPr lang="en-US" sz="20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Špádová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M. Jech, I. </a:t>
            </a:r>
            <a:r>
              <a:rPr lang="en-US" sz="2000" b="1" dirty="0" err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Zymak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S. Lorenz, G. </a:t>
            </a:r>
            <a:r>
              <a:rPr lang="en-US" sz="2000" b="1" dirty="0" err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Grittani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and H.M. </a:t>
            </a:r>
            <a:r>
              <a:rPr lang="en-US" sz="2000" b="1" dirty="0" err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Milchberg</a:t>
            </a:r>
            <a:endParaRPr lang="en-US" sz="20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D4B18F-8086-4734-BB3D-C1CBAEF12F31}"/>
              </a:ext>
            </a:extLst>
          </p:cNvPr>
          <p:cNvSpPr txBox="1"/>
          <p:nvPr/>
        </p:nvSpPr>
        <p:spPr>
          <a:xfrm>
            <a:off x="1436365" y="4439535"/>
            <a:ext cx="9946591" cy="607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5456" marR="594345" algn="ctr">
              <a:lnSpc>
                <a:spcPct val="107000"/>
              </a:lnSpc>
            </a:pPr>
            <a:r>
              <a:rPr lang="en-US" sz="1600" i="1" dirty="0">
                <a:solidFill>
                  <a:schemeClr val="bg1"/>
                </a:solidFill>
                <a:ea typeface="DengXian" panose="02010600030101010101" pitchFamily="2" charset="-122"/>
                <a:cs typeface="Times New Roman" panose="02020603050405020304" pitchFamily="18" charset="0"/>
              </a:rPr>
              <a:t>Institute for Research in Electronics and Applied Physics and Department of Physics, University of Maryland, College Park, Maryland 20742, USA</a:t>
            </a:r>
            <a:endParaRPr lang="en-US" sz="1600" dirty="0">
              <a:solidFill>
                <a:schemeClr val="bg1"/>
              </a:solidFill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AD3F69-1053-4712-9862-60B9EA2C01F4}"/>
              </a:ext>
            </a:extLst>
          </p:cNvPr>
          <p:cNvSpPr/>
          <p:nvPr/>
        </p:nvSpPr>
        <p:spPr>
          <a:xfrm>
            <a:off x="91440" y="4394615"/>
            <a:ext cx="12186181" cy="2453336"/>
          </a:xfrm>
          <a:prstGeom prst="rect">
            <a:avLst/>
          </a:prstGeom>
          <a:gradFill flip="none" rotWithShape="1">
            <a:gsLst>
              <a:gs pos="50000">
                <a:schemeClr val="accent3">
                  <a:lumMod val="0"/>
                  <a:lumOff val="100000"/>
                  <a:alpha val="53000"/>
                </a:schemeClr>
              </a:gs>
              <a:gs pos="100000">
                <a:schemeClr val="accent3">
                  <a:lumMod val="0"/>
                  <a:lumOff val="100000"/>
                </a:schemeClr>
              </a:gs>
              <a:gs pos="47000">
                <a:schemeClr val="bg2">
                  <a:lumMod val="2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9DBCDEF-16F3-4DB1-8A01-06DDB6C608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695" y="5738363"/>
            <a:ext cx="886786" cy="8867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F962FB-C902-4C7B-A62A-5F5F7CCE79F1}"/>
              </a:ext>
            </a:extLst>
          </p:cNvPr>
          <p:cNvSpPr txBox="1"/>
          <p:nvPr/>
        </p:nvSpPr>
        <p:spPr>
          <a:xfrm>
            <a:off x="10414308" y="5725023"/>
            <a:ext cx="158043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Supported by DARPA under the Muons for Science and Society (MuS2) program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451069-A8FF-0C89-048C-9FE35B36504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2881" b="-4985"/>
          <a:stretch/>
        </p:blipFill>
        <p:spPr>
          <a:xfrm>
            <a:off x="8456963" y="5761832"/>
            <a:ext cx="946299" cy="886787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  <p:pic>
        <p:nvPicPr>
          <p:cNvPr id="3" name="Picture 2" descr="ELI Beamlines – Dolní Břežany">
            <a:extLst>
              <a:ext uri="{FF2B5EF4-FFF2-40B4-BE49-F238E27FC236}">
                <a16:creationId xmlns:a16="http://schemas.microsoft.com/office/drawing/2014/main" id="{967483A7-30CF-45A4-9CAA-8128E6400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73" y="5891590"/>
            <a:ext cx="1416135" cy="67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EB7B94-4A3E-F54E-86E1-9EFEBE3FE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8A62-A342-6646-94B8-A87BA3D134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843910"/>
      </p:ext>
    </p:extLst>
  </p:cSld>
  <p:clrMapOvr>
    <a:masterClrMapping/>
  </p:clrMapOvr>
  <p:transition advTm="9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BDB21-1E89-C5A4-326C-3F4832772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3BEBFF1C-6358-6A95-A1AF-50426AEB8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3040" y="189426"/>
            <a:ext cx="107289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Waveguiding Regimes: kHz-</a:t>
            </a:r>
            <a:r>
              <a:rPr lang="en-US" sz="3600" dirty="0" err="1">
                <a:latin typeface="Calibri"/>
                <a:cs typeface="Times New Roman" pitchFamily="18" charset="0"/>
                <a:sym typeface="Symbol" pitchFamily="18" charset="2"/>
              </a:rPr>
              <a:t>mJ</a:t>
            </a: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 s vs. Joule-Class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EDC60A78-F19C-A6D5-17DE-5AD951279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1D2C6202-6F5B-9BF1-4A07-B38B6D022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B74E36D-6645-5CD3-799F-271E1E2CFDDE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60CA7BE5-72CE-9B62-515B-6FB62B18CA4F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C36952C-CFB6-5175-6C12-94ABA29C393D}"/>
              </a:ext>
            </a:extLst>
          </p:cNvPr>
          <p:cNvCxnSpPr>
            <a:cxnSpLocks/>
          </p:cNvCxnSpPr>
          <p:nvPr/>
        </p:nvCxnSpPr>
        <p:spPr>
          <a:xfrm flipH="1" flipV="1">
            <a:off x="8768876" y="4888640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C70B223-B25C-94FC-2D70-F1ACD2939613}"/>
              </a:ext>
            </a:extLst>
          </p:cNvPr>
          <p:cNvSpPr txBox="1"/>
          <p:nvPr/>
        </p:nvSpPr>
        <p:spPr>
          <a:xfrm>
            <a:off x="6737197" y="1196930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2DBB9CE-EDE8-4A33-A496-5D34D61CD0CF}"/>
              </a:ext>
            </a:extLst>
          </p:cNvPr>
          <p:cNvSpPr/>
          <p:nvPr/>
        </p:nvSpPr>
        <p:spPr>
          <a:xfrm>
            <a:off x="6870220" y="4508060"/>
            <a:ext cx="1634739" cy="1634739"/>
          </a:xfrm>
          <a:prstGeom prst="ellipse">
            <a:avLst/>
          </a:prstGeom>
          <a:gradFill flip="none" rotWithShape="1">
            <a:gsLst>
              <a:gs pos="0">
                <a:srgbClr val="DB45EB">
                  <a:tint val="66000"/>
                  <a:satMod val="160000"/>
                  <a:lumMod val="46000"/>
                </a:srgbClr>
              </a:gs>
              <a:gs pos="100000">
                <a:srgbClr val="DB45EB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C4B4C12-D9D8-41B7-AA8C-25094F87647B}"/>
              </a:ext>
            </a:extLst>
          </p:cNvPr>
          <p:cNvCxnSpPr>
            <a:cxnSpLocks/>
          </p:cNvCxnSpPr>
          <p:nvPr/>
        </p:nvCxnSpPr>
        <p:spPr>
          <a:xfrm flipH="1">
            <a:off x="8232831" y="4312269"/>
            <a:ext cx="1021813" cy="5959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5D260E7-2EBE-4246-97AD-5F6A8C72A94B}"/>
              </a:ext>
            </a:extLst>
          </p:cNvPr>
          <p:cNvCxnSpPr>
            <a:cxnSpLocks/>
          </p:cNvCxnSpPr>
          <p:nvPr/>
        </p:nvCxnSpPr>
        <p:spPr>
          <a:xfrm flipH="1" flipV="1">
            <a:off x="7797983" y="5246790"/>
            <a:ext cx="1715458" cy="8960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C502566C-9A58-414E-B657-77E7A6C7CA6B}"/>
              </a:ext>
            </a:extLst>
          </p:cNvPr>
          <p:cNvGrpSpPr/>
          <p:nvPr/>
        </p:nvGrpSpPr>
        <p:grpSpPr>
          <a:xfrm>
            <a:off x="9211436" y="3979183"/>
            <a:ext cx="2980564" cy="2532153"/>
            <a:chOff x="8930486" y="3994396"/>
            <a:chExt cx="2980564" cy="2532153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7D0D35E-F070-442E-8EA9-4FCA6B7A8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1720" y="4283699"/>
              <a:ext cx="2835415" cy="2126561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1022B70-E280-4365-AB66-28E727E2E3AC}"/>
                </a:ext>
              </a:extLst>
            </p:cNvPr>
            <p:cNvSpPr txBox="1"/>
            <p:nvPr/>
          </p:nvSpPr>
          <p:spPr>
            <a:xfrm rot="16200000">
              <a:off x="8428307" y="4976437"/>
              <a:ext cx="19129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0070C0"/>
                  </a:solidFill>
                </a:rPr>
                <a:t>Electron density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BD42467-5C4A-4746-A54F-4BE1B54A8C38}"/>
                </a:ext>
              </a:extLst>
            </p:cNvPr>
            <p:cNvSpPr txBox="1"/>
            <p:nvPr/>
          </p:nvSpPr>
          <p:spPr>
            <a:xfrm rot="5400000">
              <a:off x="10802545" y="5018349"/>
              <a:ext cx="1613644" cy="603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CC3300"/>
                  </a:solidFill>
                </a:rPr>
                <a:t>Index of refraction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8BE7BE6-7DD9-4209-B093-1402ADB8F074}"/>
                </a:ext>
              </a:extLst>
            </p:cNvPr>
            <p:cNvSpPr txBox="1"/>
            <p:nvPr/>
          </p:nvSpPr>
          <p:spPr>
            <a:xfrm>
              <a:off x="9107127" y="6181768"/>
              <a:ext cx="555360" cy="3447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core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DDA62D3-D66E-48FA-BDEB-3E5D565BFB03}"/>
                </a:ext>
              </a:extLst>
            </p:cNvPr>
            <p:cNvSpPr txBox="1"/>
            <p:nvPr/>
          </p:nvSpPr>
          <p:spPr>
            <a:xfrm>
              <a:off x="8930486" y="3994396"/>
              <a:ext cx="908641" cy="3447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cladding</a:t>
              </a:r>
            </a:p>
          </p:txBody>
        </p:sp>
      </p:grpSp>
      <p:pic>
        <p:nvPicPr>
          <p:cNvPr id="30" name="Picture 2" descr="FIG. 2.">
            <a:extLst>
              <a:ext uri="{FF2B5EF4-FFF2-40B4-BE49-F238E27FC236}">
                <a16:creationId xmlns:a16="http://schemas.microsoft.com/office/drawing/2014/main" id="{089B6AE7-98A2-439E-B53B-A0C89F1A9A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544"/>
          <a:stretch/>
        </p:blipFill>
        <p:spPr bwMode="auto">
          <a:xfrm>
            <a:off x="117279" y="3838050"/>
            <a:ext cx="3439278" cy="273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7D857B-B44C-420F-A49E-E3DEE500AE71}"/>
              </a:ext>
            </a:extLst>
          </p:cNvPr>
          <p:cNvSpPr txBox="1"/>
          <p:nvPr/>
        </p:nvSpPr>
        <p:spPr>
          <a:xfrm>
            <a:off x="3989148" y="4283775"/>
            <a:ext cx="24260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Hydrodynamic channel formations depends on: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Ambient density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Plasma temperature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Plasma width</a:t>
            </a:r>
          </a:p>
        </p:txBody>
      </p:sp>
    </p:spTree>
    <p:extLst>
      <p:ext uri="{BB962C8B-B14F-4D97-AF65-F5344CB8AC3E}">
        <p14:creationId xmlns:p14="http://schemas.microsoft.com/office/powerpoint/2010/main" val="359156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4AE862-08AA-90DB-F202-F691235FF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2C0AD51F-0F20-9075-B1C6-831566C606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3040" y="189426"/>
            <a:ext cx="107289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Waveguiding Regimes: kHz-</a:t>
            </a:r>
            <a:r>
              <a:rPr lang="en-US" sz="3600" dirty="0" err="1">
                <a:latin typeface="Calibri"/>
                <a:cs typeface="Times New Roman" pitchFamily="18" charset="0"/>
                <a:sym typeface="Symbol" pitchFamily="18" charset="2"/>
              </a:rPr>
              <a:t>mJ</a:t>
            </a: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 s vs. Joule-Class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24F37836-CDFA-CAE8-4C74-B5F2294C8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F24D9592-EA48-F0BC-E52C-A015F1D1A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6D22653-44AC-817C-80D9-E5D581AC70A2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EFDFCCA-9A9D-4F73-7894-D382E0363F48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C8E661C-0687-8344-F3A8-452F0B347729}"/>
              </a:ext>
            </a:extLst>
          </p:cNvPr>
          <p:cNvCxnSpPr>
            <a:cxnSpLocks/>
          </p:cNvCxnSpPr>
          <p:nvPr/>
        </p:nvCxnSpPr>
        <p:spPr>
          <a:xfrm flipH="1" flipV="1">
            <a:off x="8768876" y="4888640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6A16916-6F2C-44B7-5A35-FF9A2A13FCBC}"/>
                  </a:ext>
                </a:extLst>
              </p:cNvPr>
              <p:cNvSpPr txBox="1"/>
              <p:nvPr/>
            </p:nvSpPr>
            <p:spPr>
              <a:xfrm>
                <a:off x="858982" y="1773382"/>
                <a:ext cx="4405745" cy="1754326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Narrow: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&lt;10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𝜇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𝑚</m:t>
                    </m:r>
                  </m:oMath>
                </a14:m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Short: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&lt;1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𝑐𝑚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High plasma density: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18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𝑐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𝑚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US" i="1" u="sng" dirty="0">
                    <a:latin typeface="Calibri" panose="020F0502020204030204" pitchFamily="34" charset="0"/>
                    <a:cs typeface="Calibri" panose="020F0502020204030204" pitchFamily="34" charset="0"/>
                  </a:rPr>
                  <a:t>&lt;10% core/cladding density contrast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Application driver: high average flux / dose rate over many shots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51A701D-7001-88A2-1286-FEC9B834E7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982" y="1773382"/>
                <a:ext cx="4405745" cy="1754326"/>
              </a:xfrm>
              <a:prstGeom prst="rect">
                <a:avLst/>
              </a:prstGeom>
              <a:blipFill>
                <a:blip r:embed="rId5"/>
                <a:stretch>
                  <a:fillRect l="-688" t="-1370" b="-3767"/>
                </a:stretch>
              </a:blipFill>
              <a:ln w="254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DC18C6FB-50F3-7D3D-3EE2-575611502908}"/>
              </a:ext>
            </a:extLst>
          </p:cNvPr>
          <p:cNvSpPr txBox="1"/>
          <p:nvPr/>
        </p:nvSpPr>
        <p:spPr>
          <a:xfrm>
            <a:off x="1473215" y="1355837"/>
            <a:ext cx="17411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i="1" dirty="0" err="1">
                <a:latin typeface="Calibri" panose="020F0502020204030204" pitchFamily="34" charset="0"/>
                <a:cs typeface="Calibri" panose="020F0502020204030204" pitchFamily="34" charset="0"/>
              </a:rPr>
              <a:t>mJ</a:t>
            </a:r>
            <a:r>
              <a:rPr lang="en-US" sz="2100" i="1" dirty="0">
                <a:latin typeface="Calibri" panose="020F0502020204030204" pitchFamily="34" charset="0"/>
                <a:cs typeface="Calibri" panose="020F0502020204030204" pitchFamily="34" charset="0"/>
              </a:rPr>
              <a:t> kHz drivers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A7425C-1B18-1A1A-2145-54A359D03350}"/>
              </a:ext>
            </a:extLst>
          </p:cNvPr>
          <p:cNvSpPr txBox="1"/>
          <p:nvPr/>
        </p:nvSpPr>
        <p:spPr>
          <a:xfrm>
            <a:off x="6737197" y="1196930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0028C1B-5B20-A3E9-4EC1-C56F01882414}"/>
                  </a:ext>
                </a:extLst>
              </p:cNvPr>
              <p:cNvSpPr txBox="1"/>
              <p:nvPr/>
            </p:nvSpPr>
            <p:spPr>
              <a:xfrm>
                <a:off x="6195753" y="1771335"/>
                <a:ext cx="5904807" cy="1754326"/>
              </a:xfrm>
              <a:prstGeom prst="rect">
                <a:avLst/>
              </a:prstGeom>
              <a:noFill/>
              <a:ln w="25400"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Wide: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𝑐h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~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𝜇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𝑚</m:t>
                    </m:r>
                  </m:oMath>
                </a14:m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Long: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&gt;10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𝑐𝑚</m:t>
                    </m:r>
                  </m:oMath>
                </a14:m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Low plasma density: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18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𝑐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𝑚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US" i="1" u="sng" dirty="0">
                    <a:latin typeface="Calibri" panose="020F0502020204030204" pitchFamily="34" charset="0"/>
                    <a:cs typeface="Calibri" panose="020F0502020204030204" pitchFamily="34" charset="0"/>
                  </a:rPr>
                  <a:t>&gt;100% core/cladding density contrast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libri" panose="020F0502020204030204" pitchFamily="34" charset="0"/>
                    <a:cs typeface="Calibri" panose="020F0502020204030204" pitchFamily="34" charset="0"/>
                  </a:rPr>
                  <a:t>Application driver: maximum single shot energy (GeV-class)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71FC91D-85BC-8C3B-67FA-00CD1D1241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5753" y="1771335"/>
                <a:ext cx="5904807" cy="1754326"/>
              </a:xfrm>
              <a:prstGeom prst="rect">
                <a:avLst/>
              </a:prstGeom>
              <a:blipFill>
                <a:blip r:embed="rId6"/>
                <a:stretch>
                  <a:fillRect l="-411" t="-1375" b="-4124"/>
                </a:stretch>
              </a:blipFill>
              <a:ln w="254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63FC91-655E-8523-AA91-77F40E01D8DC}"/>
                  </a:ext>
                </a:extLst>
              </p:cNvPr>
              <p:cNvSpPr txBox="1"/>
              <p:nvPr/>
            </p:nvSpPr>
            <p:spPr>
              <a:xfrm>
                <a:off x="6809987" y="1353790"/>
                <a:ext cx="2962158" cy="4154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100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Joule-class </a:t>
                </a:r>
                <a14:m>
                  <m:oMath xmlns:m="http://schemas.openxmlformats.org/officeDocument/2006/math">
                    <m:r>
                      <a:rPr lang="en-US" sz="21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≤1</m:t>
                    </m:r>
                  </m:oMath>
                </a14:m>
                <a:r>
                  <a:rPr lang="en-US" sz="2100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 Hz drivers</a:t>
                </a: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63FC91-655E-8523-AA91-77F40E01D8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9987" y="1353790"/>
                <a:ext cx="2962158" cy="415498"/>
              </a:xfrm>
              <a:prstGeom prst="rect">
                <a:avLst/>
              </a:prstGeom>
              <a:blipFill>
                <a:blip r:embed="rId7"/>
                <a:stretch>
                  <a:fillRect l="-2564" t="-8824" r="-1282" b="-264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>
            <a:extLst>
              <a:ext uri="{FF2B5EF4-FFF2-40B4-BE49-F238E27FC236}">
                <a16:creationId xmlns:a16="http://schemas.microsoft.com/office/drawing/2014/main" id="{BB9D4EDA-DDB5-6351-4D65-98E82485A3EC}"/>
              </a:ext>
            </a:extLst>
          </p:cNvPr>
          <p:cNvSpPr/>
          <p:nvPr/>
        </p:nvSpPr>
        <p:spPr>
          <a:xfrm>
            <a:off x="6870220" y="4508060"/>
            <a:ext cx="1634739" cy="1634739"/>
          </a:xfrm>
          <a:prstGeom prst="ellipse">
            <a:avLst/>
          </a:prstGeom>
          <a:gradFill flip="none" rotWithShape="1">
            <a:gsLst>
              <a:gs pos="0">
                <a:srgbClr val="DB45EB">
                  <a:tint val="66000"/>
                  <a:satMod val="160000"/>
                  <a:lumMod val="46000"/>
                </a:srgbClr>
              </a:gs>
              <a:gs pos="100000">
                <a:srgbClr val="DB45EB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1D10E34-E138-BC3B-0DB8-DA9DEC2506CE}"/>
              </a:ext>
            </a:extLst>
          </p:cNvPr>
          <p:cNvCxnSpPr>
            <a:cxnSpLocks/>
          </p:cNvCxnSpPr>
          <p:nvPr/>
        </p:nvCxnSpPr>
        <p:spPr>
          <a:xfrm flipH="1">
            <a:off x="8232831" y="4312269"/>
            <a:ext cx="1021813" cy="5959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0A8E030-BB1D-F3E7-73EB-A5459676E127}"/>
              </a:ext>
            </a:extLst>
          </p:cNvPr>
          <p:cNvCxnSpPr>
            <a:cxnSpLocks/>
          </p:cNvCxnSpPr>
          <p:nvPr/>
        </p:nvCxnSpPr>
        <p:spPr>
          <a:xfrm flipH="1" flipV="1">
            <a:off x="7797983" y="5246790"/>
            <a:ext cx="1715458" cy="8960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BC799DD2-1410-151B-AA61-F78C1082B3F0}"/>
              </a:ext>
            </a:extLst>
          </p:cNvPr>
          <p:cNvGrpSpPr/>
          <p:nvPr/>
        </p:nvGrpSpPr>
        <p:grpSpPr>
          <a:xfrm>
            <a:off x="9211436" y="3979183"/>
            <a:ext cx="2980564" cy="2532153"/>
            <a:chOff x="8930486" y="3994396"/>
            <a:chExt cx="2980564" cy="2532153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21A167A-5B2D-78FA-7855-DB51574666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1720" y="4283699"/>
              <a:ext cx="2835415" cy="2126561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D9A50FB-2D91-4ED7-937B-E08D83DC4CA2}"/>
                </a:ext>
              </a:extLst>
            </p:cNvPr>
            <p:cNvSpPr txBox="1"/>
            <p:nvPr/>
          </p:nvSpPr>
          <p:spPr>
            <a:xfrm rot="16200000">
              <a:off x="8428307" y="4976437"/>
              <a:ext cx="19129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0070C0"/>
                  </a:solidFill>
                </a:rPr>
                <a:t>Electron density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1DF3959-8336-B5E9-135B-A9871A6395D4}"/>
                </a:ext>
              </a:extLst>
            </p:cNvPr>
            <p:cNvSpPr txBox="1"/>
            <p:nvPr/>
          </p:nvSpPr>
          <p:spPr>
            <a:xfrm rot="5400000">
              <a:off x="10802545" y="5018349"/>
              <a:ext cx="1613644" cy="603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CC3300"/>
                  </a:solidFill>
                </a:rPr>
                <a:t>Index of refraction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5E1B033-15A3-172C-50B0-216AAB4921D6}"/>
                </a:ext>
              </a:extLst>
            </p:cNvPr>
            <p:cNvSpPr txBox="1"/>
            <p:nvPr/>
          </p:nvSpPr>
          <p:spPr>
            <a:xfrm>
              <a:off x="9107127" y="6181768"/>
              <a:ext cx="555360" cy="3447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core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8B62BAE-4B22-8B29-B7F6-BDFE89EB63F8}"/>
                </a:ext>
              </a:extLst>
            </p:cNvPr>
            <p:cNvSpPr txBox="1"/>
            <p:nvPr/>
          </p:nvSpPr>
          <p:spPr>
            <a:xfrm>
              <a:off x="8930486" y="3994396"/>
              <a:ext cx="908641" cy="3447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cladding</a:t>
              </a:r>
            </a:p>
          </p:txBody>
        </p:sp>
      </p:grpSp>
      <p:pic>
        <p:nvPicPr>
          <p:cNvPr id="30" name="Picture 2" descr="FIG. 2.">
            <a:extLst>
              <a:ext uri="{FF2B5EF4-FFF2-40B4-BE49-F238E27FC236}">
                <a16:creationId xmlns:a16="http://schemas.microsoft.com/office/drawing/2014/main" id="{E309C852-F500-BDD1-7FB4-C7B2A01A22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544"/>
          <a:stretch/>
        </p:blipFill>
        <p:spPr bwMode="auto">
          <a:xfrm>
            <a:off x="117279" y="3838050"/>
            <a:ext cx="3439278" cy="273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A50D12-7706-E249-2F4F-7AAE14AB3366}"/>
              </a:ext>
            </a:extLst>
          </p:cNvPr>
          <p:cNvSpPr txBox="1"/>
          <p:nvPr/>
        </p:nvSpPr>
        <p:spPr>
          <a:xfrm>
            <a:off x="3989148" y="4283775"/>
            <a:ext cx="24260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Hydrodynamic channel formations depends on: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Ambient density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Plasma temperature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/>
              <a:t>Plasma width</a:t>
            </a:r>
          </a:p>
        </p:txBody>
      </p:sp>
    </p:spTree>
    <p:extLst>
      <p:ext uri="{BB962C8B-B14F-4D97-AF65-F5344CB8AC3E}">
        <p14:creationId xmlns:p14="http://schemas.microsoft.com/office/powerpoint/2010/main" val="260799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3C711-DB7F-45FA-6BEF-A66BA76EB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1D95DF-5D2A-7F8D-B8B1-579314DA3D98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s://osc.umd.edu/img/logos/28_informalseal.jpg">
            <a:extLst>
              <a:ext uri="{FF2B5EF4-FFF2-40B4-BE49-F238E27FC236}">
                <a16:creationId xmlns:a16="http://schemas.microsoft.com/office/drawing/2014/main" id="{C3C7B0C8-4C8B-73C2-8DD2-79E68B2EB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AE2261B-897B-06FE-A4DA-7865FDC6A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568" y="1463040"/>
            <a:ext cx="10204704" cy="5274019"/>
          </a:xfrm>
          <a:prstGeom prst="rect">
            <a:avLst/>
          </a:prstGeom>
          <a:ln w="25400">
            <a:solidFill>
              <a:srgbClr val="FFC000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4DEFAF-5840-1865-E4BD-D24739ED5F6A}"/>
              </a:ext>
            </a:extLst>
          </p:cNvPr>
          <p:cNvSpPr txBox="1"/>
          <p:nvPr/>
        </p:nvSpPr>
        <p:spPr>
          <a:xfrm>
            <a:off x="1716463" y="983278"/>
            <a:ext cx="9002914" cy="40011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/>
              <a:t>Two-color interferometry experimental setup @ UMD : SHG &amp; THG of </a:t>
            </a:r>
            <a:r>
              <a:rPr lang="en-US" sz="2000" dirty="0" err="1"/>
              <a:t>Ti:Sapphire</a:t>
            </a:r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E50B2A-9C29-0801-0517-D53BD8E177A4}"/>
              </a:ext>
            </a:extLst>
          </p:cNvPr>
          <p:cNvSpPr txBox="1"/>
          <p:nvPr/>
        </p:nvSpPr>
        <p:spPr>
          <a:xfrm>
            <a:off x="43732" y="1475864"/>
            <a:ext cx="1766297" cy="70788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/>
              <a:t>400 nm interferogram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ECD3B9-54DB-8328-9920-8D996D8F29E3}"/>
              </a:ext>
            </a:extLst>
          </p:cNvPr>
          <p:cNvSpPr txBox="1"/>
          <p:nvPr/>
        </p:nvSpPr>
        <p:spPr>
          <a:xfrm>
            <a:off x="9375876" y="2070349"/>
            <a:ext cx="1700556" cy="70788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/>
              <a:t>267 nm interferogram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99CA8EC-E7EA-CA9A-BB65-CF2D8CDF9181}"/>
                  </a:ext>
                </a:extLst>
              </p:cNvPr>
              <p:cNvSpPr txBox="1"/>
              <p:nvPr/>
            </p:nvSpPr>
            <p:spPr>
              <a:xfrm>
                <a:off x="474562" y="6168628"/>
                <a:ext cx="1754135" cy="400110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Bessel Focus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99CA8EC-E7EA-CA9A-BB65-CF2D8CDF91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62" y="6168628"/>
                <a:ext cx="1754135" cy="400110"/>
              </a:xfrm>
              <a:prstGeom prst="rect">
                <a:avLst/>
              </a:prstGeom>
              <a:blipFill>
                <a:blip r:embed="rId5"/>
                <a:stretch>
                  <a:fillRect t="-5714" r="-2128" b="-20000"/>
                </a:stretch>
              </a:blipFill>
              <a:ln w="254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 40">
            <a:extLst>
              <a:ext uri="{FF2B5EF4-FFF2-40B4-BE49-F238E27FC236}">
                <a16:creationId xmlns:a16="http://schemas.microsoft.com/office/drawing/2014/main" id="{CEB48999-0DA8-9B29-971D-23908F08D316}"/>
              </a:ext>
            </a:extLst>
          </p:cNvPr>
          <p:cNvSpPr/>
          <p:nvPr/>
        </p:nvSpPr>
        <p:spPr>
          <a:xfrm>
            <a:off x="1463040" y="281968"/>
            <a:ext cx="1190681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3600" b="1" dirty="0">
                <a:solidFill>
                  <a:srgbClr val="000000"/>
                </a:solidFill>
                <a:latin typeface="Calibri" pitchFamily="34" charset="0"/>
                <a:cs typeface="Calibri" pitchFamily="34" charset="-120"/>
              </a:rPr>
              <a:t>Few Micron Channel Formation Experiments @ UMD</a:t>
            </a:r>
            <a:endParaRPr lang="en-US" sz="3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7674F7-F03B-1854-8321-526AAC7DCC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737" y="2022454"/>
            <a:ext cx="1313094" cy="13079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67E0AE-2179-126D-99E0-CD23147989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4600" y="2286001"/>
            <a:ext cx="1351702" cy="135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596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C5139-FBB5-EFAE-8C83-1B9412281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40">
            <a:extLst>
              <a:ext uri="{FF2B5EF4-FFF2-40B4-BE49-F238E27FC236}">
                <a16:creationId xmlns:a16="http://schemas.microsoft.com/office/drawing/2014/main" id="{E7DFB4F9-03E7-172A-1591-D9E35D9773CD}"/>
              </a:ext>
            </a:extLst>
          </p:cNvPr>
          <p:cNvSpPr/>
          <p:nvPr/>
        </p:nvSpPr>
        <p:spPr>
          <a:xfrm>
            <a:off x="1463040" y="281968"/>
            <a:ext cx="1190681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3600" b="1" dirty="0">
                <a:solidFill>
                  <a:srgbClr val="000000"/>
                </a:solidFill>
                <a:latin typeface="Calibri" pitchFamily="34" charset="0"/>
                <a:cs typeface="Calibri" pitchFamily="34" charset="-120"/>
              </a:rPr>
              <a:t>Few Micron Channel Formation Experiments @ UMD</a:t>
            </a:r>
            <a:endParaRPr lang="en-US" sz="36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840997-5B70-B1D5-129D-E49446DE3C79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s://osc.umd.edu/img/logos/28_informalseal.jpg">
            <a:extLst>
              <a:ext uri="{FF2B5EF4-FFF2-40B4-BE49-F238E27FC236}">
                <a16:creationId xmlns:a16="http://schemas.microsoft.com/office/drawing/2014/main" id="{E5F79205-B710-2CB5-1C5B-3D3AB4E45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F2E13A1-08F3-51F1-EB45-762A8E7AFE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904" y="1515551"/>
            <a:ext cx="3389218" cy="5251009"/>
          </a:xfrm>
          <a:prstGeom prst="rect">
            <a:avLst/>
          </a:prstGeom>
          <a:ln w="25400">
            <a:solidFill>
              <a:srgbClr val="FFC000"/>
            </a:solidFill>
          </a:ln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AC08E2EF-218F-BC27-1B3E-BE63FA8BD855}"/>
              </a:ext>
            </a:extLst>
          </p:cNvPr>
          <p:cNvSpPr>
            <a:spLocks noChangeAspect="1"/>
          </p:cNvSpPr>
          <p:nvPr/>
        </p:nvSpPr>
        <p:spPr>
          <a:xfrm>
            <a:off x="889202" y="5235015"/>
            <a:ext cx="1285030" cy="128503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FC4A3BB-5F9F-09C3-32BE-5D82133059FE}"/>
              </a:ext>
            </a:extLst>
          </p:cNvPr>
          <p:cNvSpPr txBox="1">
            <a:spLocks/>
          </p:cNvSpPr>
          <p:nvPr/>
        </p:nvSpPr>
        <p:spPr>
          <a:xfrm>
            <a:off x="4942603" y="5124181"/>
            <a:ext cx="5614223" cy="120032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High plasma density regime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Neutral density contrast of &lt;10% confirms channel will support waveguiding in kHz regime</a:t>
            </a: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06E8FF22-5077-0D13-DFF2-E6B8A540ADB0}"/>
              </a:ext>
            </a:extLst>
          </p:cNvPr>
          <p:cNvSpPr/>
          <p:nvPr/>
        </p:nvSpPr>
        <p:spPr>
          <a:xfrm>
            <a:off x="242191" y="1685155"/>
            <a:ext cx="535049" cy="483489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8F0E-D375-87D4-05A0-269C0F934B67}"/>
              </a:ext>
            </a:extLst>
          </p:cNvPr>
          <p:cNvSpPr txBox="1"/>
          <p:nvPr/>
        </p:nvSpPr>
        <p:spPr>
          <a:xfrm rot="16200000">
            <a:off x="-47743" y="3801792"/>
            <a:ext cx="111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Delay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D8FCB1B-58B9-4F21-1425-F8D9E97272F2}"/>
              </a:ext>
            </a:extLst>
          </p:cNvPr>
          <p:cNvCxnSpPr>
            <a:cxnSpLocks/>
            <a:stCxn id="34" idx="6"/>
            <a:endCxn id="71" idx="1"/>
          </p:cNvCxnSpPr>
          <p:nvPr/>
        </p:nvCxnSpPr>
        <p:spPr>
          <a:xfrm flipV="1">
            <a:off x="2174232" y="5724346"/>
            <a:ext cx="2768371" cy="153184"/>
          </a:xfrm>
          <a:prstGeom prst="straightConnector1">
            <a:avLst/>
          </a:prstGeom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038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608EE-B5EC-7EBE-584E-84FE0C296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40">
            <a:extLst>
              <a:ext uri="{FF2B5EF4-FFF2-40B4-BE49-F238E27FC236}">
                <a16:creationId xmlns:a16="http://schemas.microsoft.com/office/drawing/2014/main" id="{9C49C5DE-D830-13FB-E94B-0948F3CE79F0}"/>
              </a:ext>
            </a:extLst>
          </p:cNvPr>
          <p:cNvSpPr/>
          <p:nvPr/>
        </p:nvSpPr>
        <p:spPr>
          <a:xfrm>
            <a:off x="1463040" y="281968"/>
            <a:ext cx="1190681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3600" b="1" dirty="0">
                <a:solidFill>
                  <a:srgbClr val="000000"/>
                </a:solidFill>
                <a:latin typeface="Calibri" pitchFamily="34" charset="0"/>
                <a:cs typeface="Calibri" pitchFamily="34" charset="-120"/>
              </a:rPr>
              <a:t>Few Micron Channel Formation Experiments @ UMD</a:t>
            </a:r>
            <a:endParaRPr lang="en-US" sz="36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FBC968E-D0D0-E207-8A0E-CC0FF2D0F77C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s://osc.umd.edu/img/logos/28_informalseal.jpg">
            <a:extLst>
              <a:ext uri="{FF2B5EF4-FFF2-40B4-BE49-F238E27FC236}">
                <a16:creationId xmlns:a16="http://schemas.microsoft.com/office/drawing/2014/main" id="{8E0EA839-D032-5BBD-9A19-04E721CC9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88DF105-B1DA-1EA9-A270-430D99D40E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904" y="1515551"/>
            <a:ext cx="3389218" cy="5251009"/>
          </a:xfrm>
          <a:prstGeom prst="rect">
            <a:avLst/>
          </a:prstGeom>
          <a:ln w="25400">
            <a:solidFill>
              <a:srgbClr val="FFC000"/>
            </a:solidFill>
          </a:ln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24A74075-06BC-871A-710A-83D766D9616B}"/>
              </a:ext>
            </a:extLst>
          </p:cNvPr>
          <p:cNvSpPr>
            <a:spLocks noChangeAspect="1"/>
          </p:cNvSpPr>
          <p:nvPr/>
        </p:nvSpPr>
        <p:spPr>
          <a:xfrm>
            <a:off x="889202" y="5235015"/>
            <a:ext cx="1285030" cy="128503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D128E6D-6206-21BC-94ED-6E153B3C51F8}"/>
              </a:ext>
            </a:extLst>
          </p:cNvPr>
          <p:cNvSpPr txBox="1">
            <a:spLocks/>
          </p:cNvSpPr>
          <p:nvPr/>
        </p:nvSpPr>
        <p:spPr>
          <a:xfrm>
            <a:off x="4942603" y="5124181"/>
            <a:ext cx="5614223" cy="120032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High plasma density regime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Neutral density contrast of &lt;10% confirms channel will support waveguiding in kHz regime</a:t>
            </a: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032DE232-1ED6-119A-EBA9-3DC87A25D88D}"/>
              </a:ext>
            </a:extLst>
          </p:cNvPr>
          <p:cNvSpPr/>
          <p:nvPr/>
        </p:nvSpPr>
        <p:spPr>
          <a:xfrm>
            <a:off x="242191" y="1685155"/>
            <a:ext cx="535049" cy="483489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4CD9B4-5990-0BD7-F4D9-F43990EF0111}"/>
              </a:ext>
            </a:extLst>
          </p:cNvPr>
          <p:cNvSpPr txBox="1"/>
          <p:nvPr/>
        </p:nvSpPr>
        <p:spPr>
          <a:xfrm rot="16200000">
            <a:off x="-47743" y="3801792"/>
            <a:ext cx="111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Delay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8887820-1D2D-31BC-6234-C24E5AE95E6C}"/>
              </a:ext>
            </a:extLst>
          </p:cNvPr>
          <p:cNvCxnSpPr>
            <a:cxnSpLocks/>
            <a:stCxn id="34" idx="6"/>
            <a:endCxn id="71" idx="1"/>
          </p:cNvCxnSpPr>
          <p:nvPr/>
        </p:nvCxnSpPr>
        <p:spPr>
          <a:xfrm flipV="1">
            <a:off x="2174232" y="5724346"/>
            <a:ext cx="2768371" cy="153184"/>
          </a:xfrm>
          <a:prstGeom prst="straightConnector1">
            <a:avLst/>
          </a:prstGeom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C45B8AFF-C8A1-149D-498F-47078E21A2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4348" y="1084422"/>
            <a:ext cx="3650295" cy="372930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FD2B9785-7628-F752-FDC5-5091CAEA1E49}"/>
              </a:ext>
            </a:extLst>
          </p:cNvPr>
          <p:cNvSpPr>
            <a:spLocks noChangeAspect="1"/>
          </p:cNvSpPr>
          <p:nvPr/>
        </p:nvSpPr>
        <p:spPr>
          <a:xfrm>
            <a:off x="8212547" y="2989437"/>
            <a:ext cx="1554480" cy="155448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9B2E57DA-2332-412F-C894-C14AF0052B1C}"/>
              </a:ext>
            </a:extLst>
          </p:cNvPr>
          <p:cNvCxnSpPr>
            <a:cxnSpLocks/>
            <a:stCxn id="35" idx="1"/>
            <a:endCxn id="45" idx="3"/>
          </p:cNvCxnSpPr>
          <p:nvPr/>
        </p:nvCxnSpPr>
        <p:spPr>
          <a:xfrm flipH="1" flipV="1">
            <a:off x="7249396" y="2949074"/>
            <a:ext cx="1190799" cy="268011"/>
          </a:xfrm>
          <a:prstGeom prst="straightConnector1">
            <a:avLst/>
          </a:prstGeom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F9956D68-9B11-CED9-2FB8-377094B22396}"/>
              </a:ext>
            </a:extLst>
          </p:cNvPr>
          <p:cNvSpPr txBox="1"/>
          <p:nvPr/>
        </p:nvSpPr>
        <p:spPr>
          <a:xfrm>
            <a:off x="4942603" y="1087026"/>
            <a:ext cx="2306793" cy="372409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 clear density shock 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High plasma density balanced by extremely narrow channel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Channel characterization experiments ongoing  </a:t>
            </a:r>
          </a:p>
        </p:txBody>
      </p:sp>
    </p:spTree>
    <p:extLst>
      <p:ext uri="{BB962C8B-B14F-4D97-AF65-F5344CB8AC3E}">
        <p14:creationId xmlns:p14="http://schemas.microsoft.com/office/powerpoint/2010/main" val="3783994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136EF-8F56-382E-04AC-8807FD18B8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1B74D10-782C-D5A1-9752-205E6FF339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62" y="1171299"/>
            <a:ext cx="10350916" cy="246572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0CD2182A-90E0-51B3-4F51-9C1A411CF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5036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latin typeface="Calibri"/>
                <a:cs typeface="Times New Roman" pitchFamily="18" charset="0"/>
                <a:sym typeface="Symbol" pitchFamily="18" charset="2"/>
              </a:rPr>
              <a:t>ELI Beamlines: L1 Laser Systems &amp; ALFA Chamber</a:t>
            </a:r>
            <a:endParaRPr lang="en-US" sz="4000" b="1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60E861D8-FEF1-8B1B-04C4-01AA11470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B2FA18FD-B146-0354-EC00-B781EDF5A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BCE061-F45C-7A0A-4560-ADD1646942D5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233C4203-022D-E482-BB39-382D71B9C1DB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4043581-0064-BA27-12F5-6C643A50A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7558" y="6166076"/>
            <a:ext cx="3472362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C.M. Lazzarini et al., </a:t>
            </a:r>
            <a:r>
              <a:rPr kumimoji="0" lang="en-US" altLang="en-US" sz="1200" b="0" i="1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PoP</a:t>
            </a:r>
            <a:r>
              <a:rPr kumimoji="0" lang="en-US" altLang="en-US" sz="1200" b="0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200" b="1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  <a:r>
              <a:rPr kumimoji="0" lang="en-US" altLang="en-US" sz="1200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030703 (2024)</a:t>
            </a:r>
            <a:endParaRPr kumimoji="0" lang="en-US" altLang="en-US" sz="1200" b="1" i="1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E.C. Erdman et al.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Appl. Opt. </a:t>
            </a:r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65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, 2628-2634 (2026)</a:t>
            </a:r>
            <a:r>
              <a:rPr kumimoji="0" lang="en-US" altLang="en-US" sz="1200" i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D882DE-DEBE-2986-9111-601B808E4B8C}"/>
              </a:ext>
            </a:extLst>
          </p:cNvPr>
          <p:cNvSpPr txBox="1"/>
          <p:nvPr/>
        </p:nvSpPr>
        <p:spPr>
          <a:xfrm>
            <a:off x="4399722" y="3827137"/>
            <a:ext cx="7655167" cy="18774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L1 Allegra System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Broadband OPCPA, 1 kHz, 820 nm, 45-50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mJ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&lt;15 fs pulses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FSYNC Auxiliary System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Broadband OPCPA, 1 kHz, 820nm, 10-12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mJ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&lt;15 fs pulses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Synchronization of two OPCPA systems</a:t>
            </a:r>
          </a:p>
        </p:txBody>
      </p:sp>
    </p:spTree>
    <p:extLst>
      <p:ext uri="{BB962C8B-B14F-4D97-AF65-F5344CB8AC3E}">
        <p14:creationId xmlns:p14="http://schemas.microsoft.com/office/powerpoint/2010/main" val="292589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38405-4078-2CEB-FCF0-EF820676E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94325D3-DED4-22D0-CCBC-17F200011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62" y="1171299"/>
            <a:ext cx="10350916" cy="246572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7B7A4334-0F00-BCC7-A433-CB28551438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5036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b="1" dirty="0">
                <a:latin typeface="Calibri"/>
                <a:cs typeface="Times New Roman" pitchFamily="18" charset="0"/>
                <a:sym typeface="Symbol" pitchFamily="18" charset="2"/>
              </a:rPr>
              <a:t>ELI Beamlines: L1 Laser Systems &amp; ALFA Chamber</a:t>
            </a:r>
            <a:endParaRPr lang="en-US" sz="4000" b="1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542E34B5-D316-BA35-1BE3-19E98B93A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DEFEFF4B-AB34-4436-8A39-B282B4147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1F1526C-25D8-C35F-E4EC-30DC0900C548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32625FF-1A7E-9C17-EE3F-CDBBB833D849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C881BD-1656-28EE-5B04-C08B0E1A9C19}"/>
              </a:ext>
            </a:extLst>
          </p:cNvPr>
          <p:cNvSpPr txBox="1"/>
          <p:nvPr/>
        </p:nvSpPr>
        <p:spPr>
          <a:xfrm>
            <a:off x="4399722" y="3827137"/>
            <a:ext cx="7655167" cy="18774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L1 Allegra System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Broadband OPCPA, 1 kHz, 820 nm, 45-50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mJ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&lt;15 fs pulses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FSYNC Auxiliary System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Broadband OPCPA, 1 kHz, 820nm, 10-12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mJ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&lt;15 fs pulses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Synchronization of two OPCPA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5096EB-F512-E887-C945-73D8A532A1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11" y="3893924"/>
            <a:ext cx="3621931" cy="2716448"/>
          </a:xfrm>
          <a:prstGeom prst="rect">
            <a:avLst/>
          </a:prstGeom>
          <a:ln w="34925">
            <a:solidFill>
              <a:srgbClr val="FFC00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77D5EE-B0C1-7EA1-5174-80EE4D13146F}"/>
              </a:ext>
            </a:extLst>
          </p:cNvPr>
          <p:cNvSpPr txBox="1"/>
          <p:nvPr/>
        </p:nvSpPr>
        <p:spPr>
          <a:xfrm>
            <a:off x="3905091" y="5894685"/>
            <a:ext cx="2529938" cy="92333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First picosecond scale synchronization of L1-Allegra and FSYNC!</a:t>
            </a:r>
            <a:endParaRPr lang="en-US" b="1" dirty="0"/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7DCEFEA8-12D6-5F03-C5C5-ABFC6D961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7558" y="6166076"/>
            <a:ext cx="3472362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C.M. Lazzarini et al., </a:t>
            </a:r>
            <a:r>
              <a:rPr kumimoji="0" lang="en-US" altLang="en-US" sz="1200" b="0" i="1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PoP</a:t>
            </a:r>
            <a:r>
              <a:rPr kumimoji="0" lang="en-US" altLang="en-US" sz="1200" b="0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200" b="1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  <a:r>
              <a:rPr kumimoji="0" lang="en-US" altLang="en-US" sz="1200" i="1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030703 (2024)</a:t>
            </a:r>
            <a:endParaRPr kumimoji="0" lang="en-US" altLang="en-US" sz="1200" b="1" i="1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E.C. Erdman et al.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Appl. Opt. </a:t>
            </a:r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65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, 2628-2634 (2026)</a:t>
            </a:r>
            <a:r>
              <a:rPr kumimoji="0" lang="en-US" altLang="en-US" sz="1200" i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427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41FE3-567E-B8F3-12BF-ED6C49B6D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 87">
            <a:extLst>
              <a:ext uri="{FF2B5EF4-FFF2-40B4-BE49-F238E27FC236}">
                <a16:creationId xmlns:a16="http://schemas.microsoft.com/office/drawing/2014/main" id="{2188F1FC-0791-6666-D09E-C665788880C5}"/>
              </a:ext>
            </a:extLst>
          </p:cNvPr>
          <p:cNvSpPr/>
          <p:nvPr/>
        </p:nvSpPr>
        <p:spPr>
          <a:xfrm>
            <a:off x="2356692" y="182880"/>
            <a:ext cx="7994101" cy="4866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2626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 Layout – ALFA Chamber</a:t>
            </a:r>
            <a:endParaRPr lang="en-US" sz="4000" dirty="0"/>
          </a:p>
        </p:txBody>
      </p:sp>
      <p:pic>
        <p:nvPicPr>
          <p:cNvPr id="24" name="Picture 2" descr="https://osc.umd.edu/img/logos/28_informalseal.jpg">
            <a:extLst>
              <a:ext uri="{FF2B5EF4-FFF2-40B4-BE49-F238E27FC236}">
                <a16:creationId xmlns:a16="http://schemas.microsoft.com/office/drawing/2014/main" id="{28A1ABBE-808D-E335-0E4A-196BF6470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5FA106A-BA94-A9A1-D839-245A150E64BC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F8EE85A3-8BF1-FFF7-78D7-A6D9A91602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178" y="1472276"/>
            <a:ext cx="7952461" cy="5223097"/>
          </a:xfrm>
          <a:prstGeom prst="rect">
            <a:avLst/>
          </a:prstGeom>
          <a:ln w="254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4294548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E9FA42-238E-E1A6-13C5-0CF58AB63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 87">
            <a:extLst>
              <a:ext uri="{FF2B5EF4-FFF2-40B4-BE49-F238E27FC236}">
                <a16:creationId xmlns:a16="http://schemas.microsoft.com/office/drawing/2014/main" id="{97EB8B22-39CF-E5AB-D5A7-C3E402E4D6E6}"/>
              </a:ext>
            </a:extLst>
          </p:cNvPr>
          <p:cNvSpPr/>
          <p:nvPr/>
        </p:nvSpPr>
        <p:spPr>
          <a:xfrm>
            <a:off x="2356692" y="182880"/>
            <a:ext cx="7994101" cy="4866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2626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 Layout – ALFA Chamber</a:t>
            </a:r>
            <a:endParaRPr lang="en-US" sz="4000" dirty="0"/>
          </a:p>
        </p:txBody>
      </p:sp>
      <p:pic>
        <p:nvPicPr>
          <p:cNvPr id="24" name="Picture 2" descr="https://osc.umd.edu/img/logos/28_informalseal.jpg">
            <a:extLst>
              <a:ext uri="{FF2B5EF4-FFF2-40B4-BE49-F238E27FC236}">
                <a16:creationId xmlns:a16="http://schemas.microsoft.com/office/drawing/2014/main" id="{D73446DD-A8CB-5610-0E3E-165BFC4CB5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077883E-0A60-F46C-0C56-34930B45F58F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3B25BDAA-187B-37F1-3BFB-EC769C8BA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178" y="1472276"/>
            <a:ext cx="7952461" cy="5223097"/>
          </a:xfrm>
          <a:prstGeom prst="rect">
            <a:avLst/>
          </a:prstGeom>
          <a:ln w="25400">
            <a:solidFill>
              <a:srgbClr val="FFC000"/>
            </a:solidFill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127DA28-78B2-8B91-09F8-5058D771FA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9131072" y="1436412"/>
            <a:ext cx="3397482" cy="2548111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34604BBE-52E8-2020-8986-A79D4E961665}"/>
              </a:ext>
            </a:extLst>
          </p:cNvPr>
          <p:cNvSpPr/>
          <p:nvPr/>
        </p:nvSpPr>
        <p:spPr>
          <a:xfrm>
            <a:off x="3461378" y="3685479"/>
            <a:ext cx="1600200" cy="1600200"/>
          </a:xfrm>
          <a:prstGeom prst="ellipse">
            <a:avLst/>
          </a:prstGeom>
          <a:solidFill>
            <a:schemeClr val="accent1">
              <a:alpha val="0"/>
            </a:schemeClr>
          </a:solidFill>
          <a:ln w="25400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13942D49-A797-2F5D-D546-05E92666267B}"/>
              </a:ext>
            </a:extLst>
          </p:cNvPr>
          <p:cNvCxnSpPr>
            <a:cxnSpLocks/>
            <a:endCxn id="30" idx="2"/>
          </p:cNvCxnSpPr>
          <p:nvPr/>
        </p:nvCxnSpPr>
        <p:spPr>
          <a:xfrm flipV="1">
            <a:off x="5014976" y="2710468"/>
            <a:ext cx="4540782" cy="1533824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Down Arrow 54">
            <a:extLst>
              <a:ext uri="{FF2B5EF4-FFF2-40B4-BE49-F238E27FC236}">
                <a16:creationId xmlns:a16="http://schemas.microsoft.com/office/drawing/2014/main" id="{FCDC551F-BF1D-D464-AD81-EF9063743A62}"/>
              </a:ext>
            </a:extLst>
          </p:cNvPr>
          <p:cNvSpPr/>
          <p:nvPr/>
        </p:nvSpPr>
        <p:spPr>
          <a:xfrm rot="11879430">
            <a:off x="10268012" y="3239749"/>
            <a:ext cx="239373" cy="1867414"/>
          </a:xfrm>
          <a:prstGeom prst="downArrow">
            <a:avLst/>
          </a:prstGeom>
          <a:solidFill>
            <a:srgbClr val="FF0000"/>
          </a:solidFill>
          <a:ln>
            <a:solidFill>
              <a:schemeClr val="accent1">
                <a:shade val="1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Down Arrow 55">
            <a:extLst>
              <a:ext uri="{FF2B5EF4-FFF2-40B4-BE49-F238E27FC236}">
                <a16:creationId xmlns:a16="http://schemas.microsoft.com/office/drawing/2014/main" id="{F6443155-0924-87FB-A099-AC32306712A6}"/>
              </a:ext>
            </a:extLst>
          </p:cNvPr>
          <p:cNvSpPr/>
          <p:nvPr/>
        </p:nvSpPr>
        <p:spPr>
          <a:xfrm rot="16651382">
            <a:off x="10007908" y="1087942"/>
            <a:ext cx="206266" cy="1754811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833A234-24A8-15D7-8FB8-5217A1B31BD2}"/>
              </a:ext>
            </a:extLst>
          </p:cNvPr>
          <p:cNvSpPr txBox="1"/>
          <p:nvPr/>
        </p:nvSpPr>
        <p:spPr>
          <a:xfrm>
            <a:off x="8274668" y="1447073"/>
            <a:ext cx="970313" cy="64633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Drilled Mirror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6A86C18-EC7D-D9D9-39F7-CBFAEA490B54}"/>
              </a:ext>
            </a:extLst>
          </p:cNvPr>
          <p:cNvSpPr txBox="1"/>
          <p:nvPr/>
        </p:nvSpPr>
        <p:spPr>
          <a:xfrm>
            <a:off x="9318242" y="5050003"/>
            <a:ext cx="1032551" cy="70788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Custom Gas Jet</a:t>
            </a:r>
          </a:p>
        </p:txBody>
      </p:sp>
      <p:sp>
        <p:nvSpPr>
          <p:cNvPr id="9" name="Down Arrow 8">
            <a:extLst>
              <a:ext uri="{FF2B5EF4-FFF2-40B4-BE49-F238E27FC236}">
                <a16:creationId xmlns:a16="http://schemas.microsoft.com/office/drawing/2014/main" id="{D2F870C8-1AB6-58D5-0D28-5FF9D553D087}"/>
              </a:ext>
            </a:extLst>
          </p:cNvPr>
          <p:cNvSpPr/>
          <p:nvPr/>
        </p:nvSpPr>
        <p:spPr>
          <a:xfrm rot="11468118">
            <a:off x="11369060" y="3246417"/>
            <a:ext cx="239373" cy="2773601"/>
          </a:xfrm>
          <a:prstGeom prst="downArrow">
            <a:avLst/>
          </a:prstGeom>
          <a:solidFill>
            <a:srgbClr val="FF0000"/>
          </a:solidFill>
          <a:ln>
            <a:solidFill>
              <a:schemeClr val="accent1">
                <a:shade val="1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F7CCD9A-0575-0BF8-1138-E6AF78398916}"/>
              </a:ext>
            </a:extLst>
          </p:cNvPr>
          <p:cNvSpPr txBox="1"/>
          <p:nvPr/>
        </p:nvSpPr>
        <p:spPr>
          <a:xfrm>
            <a:off x="8355939" y="5987197"/>
            <a:ext cx="2957156" cy="40011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420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mrad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refractive axicon</a:t>
            </a:r>
          </a:p>
        </p:txBody>
      </p:sp>
    </p:spTree>
    <p:extLst>
      <p:ext uri="{BB962C8B-B14F-4D97-AF65-F5344CB8AC3E}">
        <p14:creationId xmlns:p14="http://schemas.microsoft.com/office/powerpoint/2010/main" val="1863781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EDD4EC-266A-4A42-B30F-80723C7B3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>
            <a:extLst>
              <a:ext uri="{FF2B5EF4-FFF2-40B4-BE49-F238E27FC236}">
                <a16:creationId xmlns:a16="http://schemas.microsoft.com/office/drawing/2014/main" id="{BC1A29D2-53AE-9557-E1B9-E7CABB521679}"/>
              </a:ext>
            </a:extLst>
          </p:cNvPr>
          <p:cNvSpPr/>
          <p:nvPr/>
        </p:nvSpPr>
        <p:spPr>
          <a:xfrm>
            <a:off x="2366998" y="185365"/>
            <a:ext cx="842292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00000"/>
                </a:solidFill>
                <a:latin typeface="Calibri" pitchFamily="34" charset="0"/>
                <a:cs typeface="Calibri" pitchFamily="34" charset="-120"/>
              </a:rPr>
              <a:t>Tight Geometry Solution: Axicon Telescope</a:t>
            </a:r>
            <a:endParaRPr lang="en-US" sz="3600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46E1ADA-FE6E-0B1D-1F5A-0C4AD7C8836E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2" descr="https://osc.umd.edu/img/logos/28_informalseal.jpg">
            <a:extLst>
              <a:ext uri="{FF2B5EF4-FFF2-40B4-BE49-F238E27FC236}">
                <a16:creationId xmlns:a16="http://schemas.microsoft.com/office/drawing/2014/main" id="{F22E1B59-4E94-4FB0-4879-793BD40D0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4B542E3-B17D-CB03-26AA-1F1BEE0B8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00" y="1527485"/>
            <a:ext cx="10477599" cy="5100023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354CDCFC-B0EB-3238-0FBB-E8EF5E0393C1}"/>
              </a:ext>
            </a:extLst>
          </p:cNvPr>
          <p:cNvSpPr txBox="1"/>
          <p:nvPr/>
        </p:nvSpPr>
        <p:spPr>
          <a:xfrm>
            <a:off x="4861618" y="1036277"/>
            <a:ext cx="2712602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Axicon Telescope Ray-trace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5DEFD7-9BD6-7961-71CD-BBAFBEEB13D2}"/>
              </a:ext>
            </a:extLst>
          </p:cNvPr>
          <p:cNvSpPr txBox="1"/>
          <p:nvPr/>
        </p:nvSpPr>
        <p:spPr>
          <a:xfrm>
            <a:off x="857200" y="1527485"/>
            <a:ext cx="3612526" cy="646331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>
                <a:latin typeface="Calibri" panose="020F0502020204030204" pitchFamily="34" charset="0"/>
                <a:cs typeface="Calibri" panose="020F0502020204030204" pitchFamily="34" charset="0"/>
              </a:rPr>
              <a:t>Diffractive optics designed, simulated, &amp; fabricated @ UMD!</a:t>
            </a:r>
          </a:p>
        </p:txBody>
      </p:sp>
    </p:spTree>
    <p:extLst>
      <p:ext uri="{BB962C8B-B14F-4D97-AF65-F5344CB8AC3E}">
        <p14:creationId xmlns:p14="http://schemas.microsoft.com/office/powerpoint/2010/main" val="3988046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A552E-9981-82A1-271F-1B28F16F0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0E7E91F6-E5B2-2C7F-7316-EE6EF872D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ELI Beamlines Custom Gas Jet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C49D5728-2338-81EE-D538-150E6C123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ED410A12-F071-E675-3B53-AB6E41B4F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F6E5710-02BB-279C-BC96-E0B0A839F63D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5016604-E7AD-F593-22BE-A29011752CF8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F76F8C9-3CB3-8FD4-9970-F6EEB58EC004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AE8745B1-81E7-5622-CD35-AAF8053A0A9D}"/>
              </a:ext>
            </a:extLst>
          </p:cNvPr>
          <p:cNvSpPr txBox="1"/>
          <p:nvPr/>
        </p:nvSpPr>
        <p:spPr>
          <a:xfrm>
            <a:off x="180502" y="1618386"/>
            <a:ext cx="4300656" cy="1631216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Supersonic nozzles designed by ELI Beamlines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Extended neck enables use in tight geometry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 mm and 2 mm versions employed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FA2CAA-92BD-4629-B9CB-F2BD3140F9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676"/>
          <a:stretch/>
        </p:blipFill>
        <p:spPr>
          <a:xfrm>
            <a:off x="5209702" y="1086112"/>
            <a:ext cx="6801796" cy="48498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29C222-734C-408E-BCEF-73B3946A130E}"/>
              </a:ext>
            </a:extLst>
          </p:cNvPr>
          <p:cNvSpPr txBox="1"/>
          <p:nvPr/>
        </p:nvSpPr>
        <p:spPr>
          <a:xfrm>
            <a:off x="6516786" y="5982253"/>
            <a:ext cx="4810539" cy="70788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>
                <a:latin typeface="Calibri" panose="020F0502020204030204" pitchFamily="34" charset="0"/>
                <a:cs typeface="Calibri" panose="020F0502020204030204" pitchFamily="34" charset="0"/>
              </a:rPr>
              <a:t>Simulated density profiles for different distances above 1 mm nozzle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FA09FB9-E7BF-4C66-9583-C35D9CB720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482222"/>
            <a:ext cx="4552604" cy="337577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0226017-6412-49EB-9892-FD14EFCD4AB8}"/>
              </a:ext>
            </a:extLst>
          </p:cNvPr>
          <p:cNvSpPr txBox="1"/>
          <p:nvPr/>
        </p:nvSpPr>
        <p:spPr>
          <a:xfrm>
            <a:off x="91440" y="6262072"/>
            <a:ext cx="2144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Schematic courtesy of S. Lorenz</a:t>
            </a:r>
          </a:p>
        </p:txBody>
      </p:sp>
    </p:spTree>
    <p:extLst>
      <p:ext uri="{BB962C8B-B14F-4D97-AF65-F5344CB8AC3E}">
        <p14:creationId xmlns:p14="http://schemas.microsoft.com/office/powerpoint/2010/main" val="335062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2DD6A-2D0F-63F6-DE5A-7BEA6CB980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067CB88E-42EC-C2DB-3BBB-FB419A0A1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Guiding Results 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2E500243-7C9E-1E89-714E-5CEBC7FA8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925956D5-C787-EADE-4B25-150869907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9F3BCA-D665-8667-E3FC-27EBE8F1646D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2E2DC08-9E39-06F5-DF61-04B3D138B723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155ECBA-8E64-7CA1-4569-09289948142F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CE6E72AC-6B32-8548-B21F-EFE0AB5A94FB}"/>
              </a:ext>
            </a:extLst>
          </p:cNvPr>
          <p:cNvSpPr txBox="1"/>
          <p:nvPr/>
        </p:nvSpPr>
        <p:spPr>
          <a:xfrm>
            <a:off x="277037" y="1510875"/>
            <a:ext cx="5312031" cy="47705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Guiding achieved at low power (</a:t>
            </a:r>
            <a:r>
              <a:rPr 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up to ~1 cm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) and high power (</a:t>
            </a:r>
            <a:r>
              <a:rPr 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up to 2 mm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Air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US" sz="24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He/N</a:t>
            </a:r>
            <a:r>
              <a:rPr lang="en-US" sz="24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baseline="-2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Observed from 100s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ps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~ 100s 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Short delay achievable due to low contrast requirement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Guiding diagnostic </a:t>
            </a:r>
            <a:r>
              <a:rPr 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under-resolved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B6E7480-F12E-726F-A924-5BFCEEEACFBB}"/>
              </a:ext>
            </a:extLst>
          </p:cNvPr>
          <p:cNvGrpSpPr/>
          <p:nvPr/>
        </p:nvGrpSpPr>
        <p:grpSpPr>
          <a:xfrm>
            <a:off x="6602934" y="1547177"/>
            <a:ext cx="4931700" cy="4897669"/>
            <a:chOff x="947823" y="1610860"/>
            <a:chExt cx="4931700" cy="4897669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05F7947-4066-B244-6746-B54E90F353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5991" y="1610860"/>
              <a:ext cx="3610529" cy="3951407"/>
            </a:xfrm>
            <a:prstGeom prst="rect">
              <a:avLst/>
            </a:prstGeom>
            <a:ln>
              <a:noFill/>
            </a:ln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1BC7106-2DA6-0D83-F96E-EF0BC914870E}"/>
                </a:ext>
              </a:extLst>
            </p:cNvPr>
            <p:cNvSpPr txBox="1"/>
            <p:nvPr/>
          </p:nvSpPr>
          <p:spPr>
            <a:xfrm>
              <a:off x="947823" y="5677532"/>
              <a:ext cx="4931700" cy="83099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i="1" dirty="0">
                  <a:latin typeface="Calibri" panose="020F0502020204030204" pitchFamily="34" charset="0"/>
                  <a:cs typeface="Calibri" panose="020F0502020204030204" pitchFamily="34" charset="0"/>
                </a:rPr>
                <a:t>Long-lived low-power guiding in air-density plasma/neutral structure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6741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51EBD-A9D8-126D-12AD-7BF0E62B4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59F3FEA3-8F41-F54C-7A66-A45C4CD57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Guiding Results 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2411191C-3438-7183-FD5E-26DD8C86B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612E7A79-ABC1-6051-E3D2-7B722D112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6D59C8-3ED0-B6D7-DF92-306DB7AE6656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500171D-3B7D-67B2-171B-962D1487E5BC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DCFB5D7-4F36-53CA-C011-090C71D45BB6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526C358-1CE8-4332-3E59-E593AE62539A}"/>
              </a:ext>
            </a:extLst>
          </p:cNvPr>
          <p:cNvSpPr txBox="1"/>
          <p:nvPr/>
        </p:nvSpPr>
        <p:spPr>
          <a:xfrm>
            <a:off x="277037" y="1510875"/>
            <a:ext cx="5312031" cy="47705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Guiding achieved at low power (</a:t>
            </a:r>
            <a:r>
              <a:rPr 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up to ~1 cm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) and high power (</a:t>
            </a:r>
            <a:r>
              <a:rPr 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up to 2 mm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Air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US" sz="24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He/N</a:t>
            </a:r>
            <a:r>
              <a:rPr lang="en-US" sz="24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baseline="-2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Observed from 100s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ps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~ 100s 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Short delay achievable due to low contrast requirement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Guiding diagnostic </a:t>
            </a:r>
            <a:r>
              <a:rPr 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under-resolved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75C6D40-F264-5E16-7792-E7EF36E696B8}"/>
              </a:ext>
            </a:extLst>
          </p:cNvPr>
          <p:cNvGrpSpPr/>
          <p:nvPr/>
        </p:nvGrpSpPr>
        <p:grpSpPr>
          <a:xfrm>
            <a:off x="6740474" y="1152810"/>
            <a:ext cx="4447465" cy="5612127"/>
            <a:chOff x="6740474" y="1152810"/>
            <a:chExt cx="4447465" cy="561212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36E3712-79CD-84B0-3574-968E3E145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96136" y="1718730"/>
              <a:ext cx="4291803" cy="4234066"/>
            </a:xfrm>
            <a:prstGeom prst="rect">
              <a:avLst/>
            </a:prstGeom>
            <a:ln w="25400">
              <a:solidFill>
                <a:schemeClr val="tx1"/>
              </a:solidFill>
            </a:ln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81B498A-0B58-56FC-3713-5E7C509359E1}"/>
                </a:ext>
              </a:extLst>
            </p:cNvPr>
            <p:cNvSpPr txBox="1"/>
            <p:nvPr/>
          </p:nvSpPr>
          <p:spPr>
            <a:xfrm>
              <a:off x="7575115" y="1152810"/>
              <a:ext cx="30314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i="1" u="sng" dirty="0">
                  <a:latin typeface="Calibri" panose="020F0502020204030204" pitchFamily="34" charset="0"/>
                  <a:cs typeface="Calibri" panose="020F0502020204030204" pitchFamily="34" charset="0"/>
                </a:rPr>
                <a:t>High power guiding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5C38A86-837B-C450-E89B-AE7AA4847A4A}"/>
                </a:ext>
              </a:extLst>
            </p:cNvPr>
            <p:cNvSpPr txBox="1"/>
            <p:nvPr/>
          </p:nvSpPr>
          <p:spPr>
            <a:xfrm>
              <a:off x="6740474" y="6057051"/>
              <a:ext cx="4447465" cy="707886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i="1" dirty="0">
                  <a:latin typeface="Calibri" panose="020F0502020204030204" pitchFamily="34" charset="0"/>
                  <a:cs typeface="Calibri" panose="020F0502020204030204" pitchFamily="34" charset="0"/>
                </a:rPr>
                <a:t>Alignment of channel (blue crosshair) and high-power mode (red crosshair)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325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E86F00-8E28-41B8-48C0-2D215982D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5A3540F9-3FFE-7C18-D2A2-50B7E85B0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Guiding Results 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DAC6F4B5-843F-47E5-51D2-2C91077B0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01A4E606-76FB-C69B-7825-CE8D38EF2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453526D-80DB-32D5-D616-D3B1459278FD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C37A3BD-E728-9378-DCB0-899667FA02B4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DC8DF567-0640-C91F-7289-73D4B04B86FD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E119E7E-B4B5-F2E6-0A29-D51F1C453422}"/>
              </a:ext>
            </a:extLst>
          </p:cNvPr>
          <p:cNvGrpSpPr/>
          <p:nvPr/>
        </p:nvGrpSpPr>
        <p:grpSpPr>
          <a:xfrm>
            <a:off x="6740474" y="1152810"/>
            <a:ext cx="4447465" cy="5612127"/>
            <a:chOff x="6740474" y="1152810"/>
            <a:chExt cx="4447465" cy="5612127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23E1496-0115-86F5-2DC2-A0CD25640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96136" y="1718730"/>
              <a:ext cx="4291803" cy="4234066"/>
            </a:xfrm>
            <a:prstGeom prst="rect">
              <a:avLst/>
            </a:prstGeom>
            <a:ln w="25400">
              <a:solidFill>
                <a:schemeClr val="tx1"/>
              </a:solidFill>
            </a:ln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DA675157-4A10-0E60-AA48-877524E4C292}"/>
                </a:ext>
              </a:extLst>
            </p:cNvPr>
            <p:cNvSpPr txBox="1"/>
            <p:nvPr/>
          </p:nvSpPr>
          <p:spPr>
            <a:xfrm>
              <a:off x="7575115" y="1152810"/>
              <a:ext cx="30314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i="1" u="sng" dirty="0">
                  <a:latin typeface="Calibri" panose="020F0502020204030204" pitchFamily="34" charset="0"/>
                  <a:cs typeface="Calibri" panose="020F0502020204030204" pitchFamily="34" charset="0"/>
                </a:rPr>
                <a:t>High power guiding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0E34DB1-8320-2FBF-AB7D-1D68355CEA24}"/>
                </a:ext>
              </a:extLst>
            </p:cNvPr>
            <p:cNvSpPr txBox="1"/>
            <p:nvPr/>
          </p:nvSpPr>
          <p:spPr>
            <a:xfrm>
              <a:off x="6740474" y="6057051"/>
              <a:ext cx="4447465" cy="707886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i="1" dirty="0">
                  <a:latin typeface="Calibri" panose="020F0502020204030204" pitchFamily="34" charset="0"/>
                  <a:cs typeface="Calibri" panose="020F0502020204030204" pitchFamily="34" charset="0"/>
                </a:rPr>
                <a:t>Alignment of channel (blue crosshair) and high-power mode (red crosshair)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42B6AE0-116F-4DF7-2AAC-0866ADA3439F}"/>
              </a:ext>
            </a:extLst>
          </p:cNvPr>
          <p:cNvGrpSpPr/>
          <p:nvPr/>
        </p:nvGrpSpPr>
        <p:grpSpPr>
          <a:xfrm>
            <a:off x="801323" y="1170229"/>
            <a:ext cx="5416597" cy="5576591"/>
            <a:chOff x="536490" y="1070843"/>
            <a:chExt cx="5416597" cy="5576591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89A2386-E62E-5864-4AAB-AB0CB01402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6490" y="1497231"/>
              <a:ext cx="1853099" cy="5049880"/>
            </a:xfrm>
            <a:prstGeom prst="rect">
              <a:avLst/>
            </a:prstGeom>
            <a:ln w="25400">
              <a:solidFill>
                <a:schemeClr val="tx1"/>
              </a:solidFill>
            </a:ln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3F8B855-B7AB-E8A2-8FE4-5C1035DBB99E}"/>
                </a:ext>
              </a:extLst>
            </p:cNvPr>
            <p:cNvSpPr txBox="1"/>
            <p:nvPr/>
          </p:nvSpPr>
          <p:spPr>
            <a:xfrm>
              <a:off x="3268521" y="1070843"/>
              <a:ext cx="1693092" cy="36933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Unguided mode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D097C33-AE1C-86D8-41DA-FB5F00CCFB43}"/>
                </a:ext>
              </a:extLst>
            </p:cNvPr>
            <p:cNvSpPr txBox="1"/>
            <p:nvPr/>
          </p:nvSpPr>
          <p:spPr>
            <a:xfrm>
              <a:off x="2856367" y="3171544"/>
              <a:ext cx="3096720" cy="646331"/>
            </a:xfrm>
            <a:prstGeom prst="rect">
              <a:avLst/>
            </a:prstGeom>
            <a:noFill/>
            <a:ln w="25400">
              <a:solidFill>
                <a:schemeClr val="tx2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Partial coupling shows both unguided and guided light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DF1609B-F552-5D60-9BC2-B53EAD23C42C}"/>
                </a:ext>
              </a:extLst>
            </p:cNvPr>
            <p:cNvSpPr txBox="1"/>
            <p:nvPr/>
          </p:nvSpPr>
          <p:spPr>
            <a:xfrm>
              <a:off x="3268521" y="6278102"/>
              <a:ext cx="1460656" cy="369332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Guided mode</a:t>
              </a:r>
            </a:p>
          </p:txBody>
        </p:sp>
        <p:sp>
          <p:nvSpPr>
            <p:cNvPr id="25" name="Down Arrow 24">
              <a:extLst>
                <a:ext uri="{FF2B5EF4-FFF2-40B4-BE49-F238E27FC236}">
                  <a16:creationId xmlns:a16="http://schemas.microsoft.com/office/drawing/2014/main" id="{30275FB4-E643-7253-64D4-DFB3F5336C9B}"/>
                </a:ext>
              </a:extLst>
            </p:cNvPr>
            <p:cNvSpPr/>
            <p:nvPr/>
          </p:nvSpPr>
          <p:spPr>
            <a:xfrm rot="3522665">
              <a:off x="2602262" y="1188849"/>
              <a:ext cx="484632" cy="978408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Down Arrow 26">
              <a:extLst>
                <a:ext uri="{FF2B5EF4-FFF2-40B4-BE49-F238E27FC236}">
                  <a16:creationId xmlns:a16="http://schemas.microsoft.com/office/drawing/2014/main" id="{E69385E0-0FAE-946F-3EA3-2078B3094B95}"/>
                </a:ext>
              </a:extLst>
            </p:cNvPr>
            <p:cNvSpPr/>
            <p:nvPr/>
          </p:nvSpPr>
          <p:spPr>
            <a:xfrm rot="7405245">
              <a:off x="2593196" y="5508238"/>
              <a:ext cx="484632" cy="978408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Arrow: Right 4">
              <a:extLst>
                <a:ext uri="{FF2B5EF4-FFF2-40B4-BE49-F238E27FC236}">
                  <a16:creationId xmlns:a16="http://schemas.microsoft.com/office/drawing/2014/main" id="{5CC7F5DF-B54A-8DE3-4B8F-E96F78076FEA}"/>
                </a:ext>
              </a:extLst>
            </p:cNvPr>
            <p:cNvSpPr/>
            <p:nvPr/>
          </p:nvSpPr>
          <p:spPr>
            <a:xfrm rot="9616638">
              <a:off x="1821975" y="3398466"/>
              <a:ext cx="943519" cy="369332"/>
            </a:xfrm>
            <a:prstGeom prst="rightArrow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Arrow: Right 29">
              <a:extLst>
                <a:ext uri="{FF2B5EF4-FFF2-40B4-BE49-F238E27FC236}">
                  <a16:creationId xmlns:a16="http://schemas.microsoft.com/office/drawing/2014/main" id="{EBBDBFD5-7F4B-EFA3-6E7B-00D64982F1AE}"/>
                </a:ext>
              </a:extLst>
            </p:cNvPr>
            <p:cNvSpPr/>
            <p:nvPr/>
          </p:nvSpPr>
          <p:spPr>
            <a:xfrm rot="10051567">
              <a:off x="1872309" y="3797244"/>
              <a:ext cx="943519" cy="369332"/>
            </a:xfrm>
            <a:prstGeom prst="rightArrow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461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41097-6D29-595E-ED1E-9BC5A19EB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9974AD75-B14F-6CD7-1DA9-D99544A2E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Guiding Results 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9828A12B-EBA1-8788-5555-E46DA5D03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BCD73470-7DF7-C83D-299B-F42126B97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04AC472-D127-1C74-2B22-65DE49EB2454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FC7C7ED-8025-1DD0-671C-DB3FB37BAD97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1F068E0-0903-F87A-03EB-E6798B6AD9A9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5BDDED2-1B0E-0F5D-8F9E-BD384D7FED38}"/>
              </a:ext>
            </a:extLst>
          </p:cNvPr>
          <p:cNvGrpSpPr/>
          <p:nvPr/>
        </p:nvGrpSpPr>
        <p:grpSpPr>
          <a:xfrm>
            <a:off x="6740474" y="1152810"/>
            <a:ext cx="4447465" cy="5612127"/>
            <a:chOff x="6740474" y="1152810"/>
            <a:chExt cx="4447465" cy="5612127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4229A3D-339A-7D28-3B76-3AB64BB35C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96136" y="1718730"/>
              <a:ext cx="4291803" cy="4234066"/>
            </a:xfrm>
            <a:prstGeom prst="rect">
              <a:avLst/>
            </a:prstGeom>
            <a:ln w="25400">
              <a:solidFill>
                <a:schemeClr val="tx1"/>
              </a:solidFill>
            </a:ln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4D1FB50-8D71-6333-F1C7-2AD082D7F51D}"/>
                </a:ext>
              </a:extLst>
            </p:cNvPr>
            <p:cNvSpPr txBox="1"/>
            <p:nvPr/>
          </p:nvSpPr>
          <p:spPr>
            <a:xfrm>
              <a:off x="7575115" y="1152810"/>
              <a:ext cx="30314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i="1" u="sng" dirty="0">
                  <a:latin typeface="Calibri" panose="020F0502020204030204" pitchFamily="34" charset="0"/>
                  <a:cs typeface="Calibri" panose="020F0502020204030204" pitchFamily="34" charset="0"/>
                </a:rPr>
                <a:t>High power guiding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C6D72F7-7530-6DD6-5B87-C11C78469D7F}"/>
                </a:ext>
              </a:extLst>
            </p:cNvPr>
            <p:cNvSpPr txBox="1"/>
            <p:nvPr/>
          </p:nvSpPr>
          <p:spPr>
            <a:xfrm>
              <a:off x="6740474" y="6057051"/>
              <a:ext cx="4447465" cy="707886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i="1" dirty="0">
                  <a:latin typeface="Calibri" panose="020F0502020204030204" pitchFamily="34" charset="0"/>
                  <a:cs typeface="Calibri" panose="020F0502020204030204" pitchFamily="34" charset="0"/>
                </a:rPr>
                <a:t>Alignment of channel (blue crosshair) and high-power mode (red crosshair)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870E2977-FAA3-C056-CF87-E6FD20299732}"/>
              </a:ext>
            </a:extLst>
          </p:cNvPr>
          <p:cNvSpPr txBox="1"/>
          <p:nvPr/>
        </p:nvSpPr>
        <p:spPr>
          <a:xfrm>
            <a:off x="777240" y="2027260"/>
            <a:ext cx="5568712" cy="3631763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u="sng" dirty="0"/>
              <a:t>Preliminary LWFA results:</a:t>
            </a:r>
          </a:p>
          <a:p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i="1" dirty="0"/>
              <a:t>Analysis ongoing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LWFA in N</a:t>
            </a:r>
            <a:r>
              <a:rPr lang="en-US" sz="2400" baseline="-25000" dirty="0"/>
              <a:t>2</a:t>
            </a:r>
            <a:r>
              <a:rPr lang="en-US" sz="2400" dirty="0"/>
              <a:t> and N</a:t>
            </a:r>
            <a:r>
              <a:rPr lang="en-US" sz="2400" baseline="-25000" dirty="0"/>
              <a:t>2</a:t>
            </a:r>
            <a:r>
              <a:rPr lang="en-US" sz="2400" dirty="0"/>
              <a:t>-doped He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i="1" u="sng" dirty="0"/>
              <a:t>Steady-state operation</a:t>
            </a:r>
            <a:r>
              <a:rPr lang="en-US" sz="2400" dirty="0"/>
              <a:t> w/ differential </a:t>
            </a:r>
            <a:r>
              <a:rPr lang="en-US" sz="2400" dirty="0" err="1"/>
              <a:t>pumpting</a:t>
            </a:r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Production of &gt;30 MeV electron bunches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Substantial </a:t>
            </a:r>
            <a:r>
              <a:rPr lang="en-US" sz="2400" i="1" u="sng" dirty="0"/>
              <a:t>reduction in </a:t>
            </a:r>
            <a:r>
              <a:rPr lang="en-US" sz="2400" i="1" u="sng" dirty="0" err="1"/>
              <a:t>ebeam</a:t>
            </a:r>
            <a:r>
              <a:rPr lang="en-US" sz="2400" i="1" u="sng" dirty="0"/>
              <a:t> divergence and jitter</a:t>
            </a:r>
          </a:p>
        </p:txBody>
      </p:sp>
    </p:spTree>
    <p:extLst>
      <p:ext uri="{BB962C8B-B14F-4D97-AF65-F5344CB8AC3E}">
        <p14:creationId xmlns:p14="http://schemas.microsoft.com/office/powerpoint/2010/main" val="120458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EE9DF-6F84-7FFC-178C-0552A8EE3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5E4E2E1-E9A5-70F2-D887-60F1081C3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High Stability Beams 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164A87D3-1D3B-A775-2BA8-9330657A6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179C5CD2-2895-51DC-308D-857511871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C0C3D50-CD98-7023-81BE-85C465AD7435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163DAA9-1077-2722-6A7E-69915891A141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CBDDE30-040D-D6E8-310E-14F62CC2AC08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D0BD54C-F3CD-EA22-7C10-603D87496749}"/>
              </a:ext>
            </a:extLst>
          </p:cNvPr>
          <p:cNvSpPr txBox="1"/>
          <p:nvPr/>
        </p:nvSpPr>
        <p:spPr>
          <a:xfrm>
            <a:off x="242153" y="1601081"/>
            <a:ext cx="3071318" cy="51398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i="1" u="sng" dirty="0">
                <a:latin typeface="Calibri" panose="020F0502020204030204" pitchFamily="34" charset="0"/>
                <a:cs typeface="Calibri" panose="020F0502020204030204" pitchFamily="34" charset="0"/>
              </a:rPr>
              <a:t>Conditions:</a:t>
            </a:r>
          </a:p>
          <a:p>
            <a:endParaRPr lang="en-US" sz="2400" i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Higher density N</a:t>
            </a:r>
            <a:r>
              <a:rPr lang="en-US" sz="24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aseline="-2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2 mm channel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Quasimonoenergetic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beams likely from beam loading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Few-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mrad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divergence with ~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mrad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pointing stability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49F1588-8746-1526-034B-AB8D9DC88A2D}"/>
              </a:ext>
            </a:extLst>
          </p:cNvPr>
          <p:cNvGrpSpPr/>
          <p:nvPr/>
        </p:nvGrpSpPr>
        <p:grpSpPr>
          <a:xfrm>
            <a:off x="3555038" y="1400959"/>
            <a:ext cx="8394809" cy="4403698"/>
            <a:chOff x="3555038" y="1400959"/>
            <a:chExt cx="8394809" cy="440369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595953A-59EA-B0B5-6C36-9879D8C575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6161" r="8783"/>
            <a:stretch/>
          </p:blipFill>
          <p:spPr>
            <a:xfrm>
              <a:off x="3651878" y="1400959"/>
              <a:ext cx="8137927" cy="3693452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59EAB99-72C4-243C-109D-7ABAF976BA0B}"/>
                </a:ext>
              </a:extLst>
            </p:cNvPr>
            <p:cNvSpPr txBox="1"/>
            <p:nvPr/>
          </p:nvSpPr>
          <p:spPr>
            <a:xfrm>
              <a:off x="3555038" y="5404547"/>
              <a:ext cx="8394809" cy="4001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i="1" dirty="0"/>
                <a:t>Series of 100 consecutive bursts (not single shots) with ~45 </a:t>
              </a:r>
              <a:r>
                <a:rPr lang="en-US" sz="2000" i="1" dirty="0" err="1"/>
                <a:t>mJ</a:t>
              </a:r>
              <a:r>
                <a:rPr lang="en-US" sz="2000" i="1" dirty="0"/>
                <a:t> on target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93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76BFB-D7C1-1E60-E95F-BB486FFD4F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B9638D45-D918-68B5-D8E6-EBDCDCBD5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High Stability Beams 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32CAFC7C-9BE4-4E83-F1FD-FCF3A0FCC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5A8F1930-D6E6-C1A1-5A8E-12919B253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0F9D8D5-6428-C41A-8A14-D619FCC449A1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588DF14-09B4-511B-F689-2384232515D8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72C5B57-B9AC-5847-BB31-F5B4E5437BED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A1D920A1-2049-3384-72EB-FE386ABD1F2D}"/>
              </a:ext>
            </a:extLst>
          </p:cNvPr>
          <p:cNvSpPr txBox="1"/>
          <p:nvPr/>
        </p:nvSpPr>
        <p:spPr>
          <a:xfrm>
            <a:off x="242153" y="1601081"/>
            <a:ext cx="3071318" cy="51398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i="1" u="sng" dirty="0">
                <a:latin typeface="Calibri" panose="020F0502020204030204" pitchFamily="34" charset="0"/>
                <a:cs typeface="Calibri" panose="020F0502020204030204" pitchFamily="34" charset="0"/>
              </a:rPr>
              <a:t>Conditions:</a:t>
            </a:r>
          </a:p>
          <a:p>
            <a:endParaRPr lang="en-US" sz="2400" i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Higher density N</a:t>
            </a:r>
            <a:r>
              <a:rPr lang="en-US" sz="24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aseline="-2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2 mm channel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Quasimonoenergetic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beams likely from beam loading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Few-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mrad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divergence with ~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mrad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pointing stability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C87222-BBAE-17AA-933F-73B2F31CD74D}"/>
              </a:ext>
            </a:extLst>
          </p:cNvPr>
          <p:cNvSpPr txBox="1"/>
          <p:nvPr/>
        </p:nvSpPr>
        <p:spPr>
          <a:xfrm>
            <a:off x="5309404" y="5943600"/>
            <a:ext cx="4862245" cy="40011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Calibri" panose="020F0502020204030204" pitchFamily="34" charset="0"/>
                <a:cs typeface="Calibri" panose="020F0502020204030204" pitchFamily="34" charset="0"/>
              </a:rPr>
              <a:t>100 additional bursts at the same conditions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29BFC7C-3208-1D86-B15A-55D1F7148D9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8495" r="1307" b="17511"/>
          <a:stretch/>
        </p:blipFill>
        <p:spPr>
          <a:xfrm>
            <a:off x="3517222" y="1817163"/>
            <a:ext cx="8446611" cy="397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6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2B79A-5EB6-515D-DE3B-EE4872F70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B95F8256-1606-720A-13EC-E34C9BE4A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Ionization Injected Beams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C9862212-72DD-2B97-DA4D-71054B627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8214975D-8E16-D276-5ABB-F57E0C74B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CF7876-CC3E-25CB-850C-05E154CF972E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94F68F23-F5B4-C283-7EF5-77E1A575B1B6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2EF7EBF-DA32-5F96-37F9-22FD35EA9C32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AE6F223-25AB-427F-AF13-B51E81BB3621}"/>
              </a:ext>
            </a:extLst>
          </p:cNvPr>
          <p:cNvSpPr txBox="1"/>
          <p:nvPr/>
        </p:nvSpPr>
        <p:spPr>
          <a:xfrm>
            <a:off x="1184926" y="1417306"/>
            <a:ext cx="10382865" cy="707886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Use of N</a:t>
            </a:r>
            <a:r>
              <a:rPr lang="en-US" sz="2000" baseline="-25000" dirty="0"/>
              <a:t>2</a:t>
            </a:r>
            <a:r>
              <a:rPr lang="en-US" sz="2000" dirty="0"/>
              <a:t> dopant in helium produces beams with </a:t>
            </a:r>
            <a:r>
              <a:rPr lang="en-US" sz="2000" i="1" u="sng" dirty="0"/>
              <a:t>multiple spectral peaks</a:t>
            </a:r>
            <a:r>
              <a:rPr lang="en-US" sz="2000" dirty="0"/>
              <a:t>, consistent with short-pulse and guided </a:t>
            </a:r>
            <a:r>
              <a:rPr lang="en-US" sz="2000" i="1" u="sng" dirty="0"/>
              <a:t>ionization injection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43D9F31-23E8-499D-A7E0-B91A69F8DA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125" y="2297162"/>
            <a:ext cx="2392496" cy="431104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186D9FB-0046-47A3-BEF1-FDFA34A6CE3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972" r="8629"/>
          <a:stretch/>
        </p:blipFill>
        <p:spPr>
          <a:xfrm>
            <a:off x="2817728" y="2490188"/>
            <a:ext cx="9258147" cy="418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58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B900F-F1E6-BDD1-57D1-BD0CC0E45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09CF7412-86C9-251F-64E8-D629BFBAF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High Energy Beams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523B92CD-201F-B695-630A-9CEDB585F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C1859245-460C-D10D-17EC-E0AE6B592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4D8396B-8BD2-319E-813F-DD72B94273DD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2CE74CF4-4931-6441-0DBD-912FE81196BE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420577F-264F-F38E-47DB-0539E46C9EF8}"/>
              </a:ext>
            </a:extLst>
          </p:cNvPr>
          <p:cNvCxnSpPr>
            <a:cxnSpLocks/>
          </p:cNvCxnSpPr>
          <p:nvPr/>
        </p:nvCxnSpPr>
        <p:spPr>
          <a:xfrm flipH="1" flipV="1">
            <a:off x="2544326" y="4983366"/>
            <a:ext cx="953231" cy="20977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EAE4DBE-3E5C-46F4-A4A0-33DD6C9FB75C}"/>
              </a:ext>
            </a:extLst>
          </p:cNvPr>
          <p:cNvGrpSpPr/>
          <p:nvPr/>
        </p:nvGrpSpPr>
        <p:grpSpPr>
          <a:xfrm>
            <a:off x="3200403" y="1357995"/>
            <a:ext cx="8344032" cy="4428388"/>
            <a:chOff x="3838824" y="1330662"/>
            <a:chExt cx="8344032" cy="442838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5067AD7-1FB3-4E0F-B456-AFED45F34F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62" t="7418" r="1976" b="4764"/>
            <a:stretch/>
          </p:blipFill>
          <p:spPr>
            <a:xfrm>
              <a:off x="3838824" y="2332037"/>
              <a:ext cx="8344032" cy="3427013"/>
            </a:xfrm>
            <a:prstGeom prst="rect">
              <a:avLst/>
            </a:prstGeom>
            <a:ln w="25400">
              <a:solidFill>
                <a:srgbClr val="FF0000"/>
              </a:solidFill>
            </a:ln>
          </p:spPr>
        </p:pic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6C0DCBEB-7105-49D2-BC31-3DB0283E3FC9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9921508" y="2161659"/>
              <a:ext cx="795260" cy="453525"/>
            </a:xfrm>
            <a:prstGeom prst="straightConnector1">
              <a:avLst/>
            </a:prstGeom>
            <a:ln w="50800">
              <a:solidFill>
                <a:srgbClr val="FFC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3239A28-601F-40A7-BDD5-91F9FD821535}"/>
                </a:ext>
              </a:extLst>
            </p:cNvPr>
            <p:cNvSpPr txBox="1"/>
            <p:nvPr/>
          </p:nvSpPr>
          <p:spPr>
            <a:xfrm>
              <a:off x="8184148" y="1792327"/>
              <a:ext cx="3474720" cy="369332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Real signal in high-energy region!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A179A57-D410-4679-84E3-B43111531BD9}"/>
                </a:ext>
              </a:extLst>
            </p:cNvPr>
            <p:cNvSpPr txBox="1"/>
            <p:nvPr/>
          </p:nvSpPr>
          <p:spPr>
            <a:xfrm>
              <a:off x="3838824" y="1330662"/>
              <a:ext cx="3898656" cy="830997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/>
                <a:t>2 mm N</a:t>
              </a:r>
              <a:r>
                <a:rPr lang="en-US" sz="2400" b="1" baseline="-25000" dirty="0"/>
                <a:t>2</a:t>
              </a:r>
              <a:r>
                <a:rPr lang="en-US" sz="2400" b="1" dirty="0"/>
                <a:t> channel, high energy parameter space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C1F7C03-A002-4871-95F5-6DEB709E6782}"/>
                  </a:ext>
                </a:extLst>
              </p:cNvPr>
              <p:cNvSpPr txBox="1"/>
              <p:nvPr/>
            </p:nvSpPr>
            <p:spPr>
              <a:xfrm>
                <a:off x="400089" y="3135271"/>
                <a:ext cx="2368460" cy="1569660"/>
              </a:xfrm>
              <a:prstGeom prst="rect">
                <a:avLst/>
              </a:prstGeom>
              <a:noFill/>
              <a:ln w="57150"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Highest energy beams observed in pure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channels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C1F7C03-A002-4871-95F5-6DEB709E67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089" y="3135271"/>
                <a:ext cx="2368460" cy="1569660"/>
              </a:xfrm>
              <a:prstGeom prst="rect">
                <a:avLst/>
              </a:prstGeom>
              <a:blipFill>
                <a:blip r:embed="rId6"/>
                <a:stretch>
                  <a:fillRect t="-1550" r="-2604" b="-6202"/>
                </a:stretch>
              </a:blipFill>
              <a:ln w="5715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201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7A7D0-E256-287A-F528-11C6FF99A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21886981-0D31-AE12-1D46-8F08CCB04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920" y="18288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4000" b="1" dirty="0">
                <a:latin typeface="Calibri"/>
                <a:cs typeface="Times New Roman" pitchFamily="18" charset="0"/>
                <a:sym typeface="Symbol" pitchFamily="18" charset="2"/>
              </a:rPr>
              <a:t>Summary</a:t>
            </a:r>
          </a:p>
        </p:txBody>
      </p:sp>
      <p:pic>
        <p:nvPicPr>
          <p:cNvPr id="3" name="Picture 35" descr="logo2">
            <a:extLst>
              <a:ext uri="{FF2B5EF4-FFF2-40B4-BE49-F238E27FC236}">
                <a16:creationId xmlns:a16="http://schemas.microsoft.com/office/drawing/2014/main" id="{3B718D26-9ED2-B2C4-62F2-26E1B2A05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7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>
            <a:extLst>
              <a:ext uri="{FF2B5EF4-FFF2-40B4-BE49-F238E27FC236}">
                <a16:creationId xmlns:a16="http://schemas.microsoft.com/office/drawing/2014/main" id="{54244A6F-E740-89AE-AA65-1A6868167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90A4972-06E5-8154-6A75-CC17AF77B6F9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924091F0-2C3F-0F49-6620-073518E242D4}"/>
              </a:ext>
            </a:extLst>
          </p:cNvPr>
          <p:cNvSpPr txBox="1"/>
          <p:nvPr/>
        </p:nvSpPr>
        <p:spPr>
          <a:xfrm>
            <a:off x="1400425" y="1198977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39522F-CFEB-FE57-CC66-F6B2A22622CF}"/>
              </a:ext>
            </a:extLst>
          </p:cNvPr>
          <p:cNvSpPr txBox="1"/>
          <p:nvPr/>
        </p:nvSpPr>
        <p:spPr>
          <a:xfrm>
            <a:off x="2613878" y="1273244"/>
            <a:ext cx="7208084" cy="526297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Important points: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Guided kHz monoenergetic electron beams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Substantial reduction in electron beam divergence &amp; jitter </a:t>
            </a:r>
          </a:p>
          <a:p>
            <a:pPr lvl="1"/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Steady state kHz operation achieved w/ differential pumping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&gt;30 MeV electron bunches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Preliminary results with very little optimization explored  </a:t>
            </a:r>
          </a:p>
        </p:txBody>
      </p:sp>
    </p:spTree>
    <p:extLst>
      <p:ext uri="{BB962C8B-B14F-4D97-AF65-F5344CB8AC3E}">
        <p14:creationId xmlns:p14="http://schemas.microsoft.com/office/powerpoint/2010/main" val="146351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7330</TotalTime>
  <Words>1813</Words>
  <Application>Microsoft Macintosh PowerPoint</Application>
  <PresentationFormat>Widescreen</PresentationFormat>
  <Paragraphs>289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DengXian</vt:lpstr>
      <vt:lpstr>Aptos</vt:lpstr>
      <vt:lpstr>Aptos Display</vt:lpstr>
      <vt:lpstr>Arial</vt:lpstr>
      <vt:lpstr>Calibri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Gabe Brewster</dc:creator>
  <cp:lastModifiedBy>Gabe Brewster</cp:lastModifiedBy>
  <cp:revision>34</cp:revision>
  <dcterms:created xsi:type="dcterms:W3CDTF">2026-07-21T13:15:10Z</dcterms:created>
  <dcterms:modified xsi:type="dcterms:W3CDTF">2026-07-27T21:56:55Z</dcterms:modified>
</cp:coreProperties>
</file>