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56" r:id="rId2"/>
    <p:sldId id="1950" r:id="rId3"/>
    <p:sldId id="1886" r:id="rId4"/>
    <p:sldId id="1916" r:id="rId5"/>
    <p:sldId id="1907" r:id="rId6"/>
    <p:sldId id="1889" r:id="rId7"/>
    <p:sldId id="1884" r:id="rId8"/>
    <p:sldId id="1890" r:id="rId9"/>
    <p:sldId id="1908" r:id="rId10"/>
    <p:sldId id="1892" r:id="rId11"/>
    <p:sldId id="1909" r:id="rId12"/>
    <p:sldId id="1911" r:id="rId13"/>
    <p:sldId id="1913" r:id="rId14"/>
    <p:sldId id="1917" r:id="rId15"/>
    <p:sldId id="1952" r:id="rId16"/>
    <p:sldId id="1919" r:id="rId17"/>
    <p:sldId id="1951" r:id="rId18"/>
    <p:sldId id="1885" r:id="rId19"/>
    <p:sldId id="1953" r:id="rId20"/>
    <p:sldId id="1954" r:id="rId21"/>
    <p:sldId id="1956" r:id="rId22"/>
    <p:sldId id="425" r:id="rId23"/>
    <p:sldId id="426" r:id="rId24"/>
    <p:sldId id="191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B70E839-44A8-174E-8FDF-7F87210F19DB}">
          <p14:sldIdLst>
            <p14:sldId id="256"/>
            <p14:sldId id="1950"/>
            <p14:sldId id="1886"/>
            <p14:sldId id="1916"/>
            <p14:sldId id="1907"/>
            <p14:sldId id="1889"/>
            <p14:sldId id="1884"/>
            <p14:sldId id="1890"/>
            <p14:sldId id="1908"/>
            <p14:sldId id="1892"/>
            <p14:sldId id="1909"/>
            <p14:sldId id="1911"/>
            <p14:sldId id="1913"/>
            <p14:sldId id="1917"/>
            <p14:sldId id="1952"/>
            <p14:sldId id="1919"/>
            <p14:sldId id="1951"/>
            <p14:sldId id="1885"/>
            <p14:sldId id="1953"/>
            <p14:sldId id="1954"/>
            <p14:sldId id="1956"/>
            <p14:sldId id="425"/>
            <p14:sldId id="426"/>
            <p14:sldId id="191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853"/>
    <p:restoredTop sz="86776"/>
  </p:normalViewPr>
  <p:slideViewPr>
    <p:cSldViewPr snapToGrid="0" snapToObjects="1">
      <p:cViewPr varScale="1">
        <p:scale>
          <a:sx n="90" d="100"/>
          <a:sy n="90" d="100"/>
        </p:scale>
        <p:origin x="216" y="4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079FC3-8731-C34E-9239-9D45BAFA00D1}" type="datetimeFigureOut">
              <a:rPr lang="en-US" smtClean="0"/>
              <a:t>7/23/26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B405C6-44E8-BC4D-AD71-5E6B7A64FB18}" type="slidenum">
              <a:rPr lang="en-US" smtClean="0"/>
              <a:t>‹#›</a:t>
            </a:fld>
            <a:endParaRPr lang="en-US"/>
          </a:p>
        </p:txBody>
      </p:sp>
    </p:spTree>
    <p:extLst>
      <p:ext uri="{BB962C8B-B14F-4D97-AF65-F5344CB8AC3E}">
        <p14:creationId xmlns:p14="http://schemas.microsoft.com/office/powerpoint/2010/main" val="544715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405C6-44E8-BC4D-AD71-5E6B7A64FB18}" type="slidenum">
              <a:rPr lang="en-US" smtClean="0"/>
              <a:t>1</a:t>
            </a:fld>
            <a:endParaRPr lang="en-US"/>
          </a:p>
        </p:txBody>
      </p:sp>
    </p:spTree>
    <p:extLst>
      <p:ext uri="{BB962C8B-B14F-4D97-AF65-F5344CB8AC3E}">
        <p14:creationId xmlns:p14="http://schemas.microsoft.com/office/powerpoint/2010/main" val="123916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B405C6-44E8-BC4D-AD71-5E6B7A64FB18}" type="slidenum">
              <a:rPr lang="en-US" smtClean="0"/>
              <a:t>7</a:t>
            </a:fld>
            <a:endParaRPr lang="en-US"/>
          </a:p>
        </p:txBody>
      </p:sp>
    </p:spTree>
    <p:extLst>
      <p:ext uri="{BB962C8B-B14F-4D97-AF65-F5344CB8AC3E}">
        <p14:creationId xmlns:p14="http://schemas.microsoft.com/office/powerpoint/2010/main" val="4132875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B405C6-44E8-BC4D-AD71-5E6B7A64FB18}" type="slidenum">
              <a:rPr lang="en-US" smtClean="0"/>
              <a:t>11</a:t>
            </a:fld>
            <a:endParaRPr lang="en-US"/>
          </a:p>
        </p:txBody>
      </p:sp>
    </p:spTree>
    <p:extLst>
      <p:ext uri="{BB962C8B-B14F-4D97-AF65-F5344CB8AC3E}">
        <p14:creationId xmlns:p14="http://schemas.microsoft.com/office/powerpoint/2010/main" val="2477173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987546-1E49-4FA1-30DC-6FFAA2B6D1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B04D62-366E-4AAC-A854-D93059D5E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BC1808-B893-4666-AC70-3CA3722EC8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572F22-2D38-9B60-F4F9-435223FA4CB5}"/>
              </a:ext>
            </a:extLst>
          </p:cNvPr>
          <p:cNvSpPr>
            <a:spLocks noGrp="1"/>
          </p:cNvSpPr>
          <p:nvPr>
            <p:ph type="sldNum" sz="quarter" idx="10"/>
          </p:nvPr>
        </p:nvSpPr>
        <p:spPr/>
        <p:txBody>
          <a:bodyPr/>
          <a:lstStyle/>
          <a:p>
            <a:fld id="{D8B405C6-44E8-BC4D-AD71-5E6B7A64FB18}" type="slidenum">
              <a:rPr lang="en-US" smtClean="0"/>
              <a:t>17</a:t>
            </a:fld>
            <a:endParaRPr lang="en-US"/>
          </a:p>
        </p:txBody>
      </p:sp>
    </p:spTree>
    <p:extLst>
      <p:ext uri="{BB962C8B-B14F-4D97-AF65-F5344CB8AC3E}">
        <p14:creationId xmlns:p14="http://schemas.microsoft.com/office/powerpoint/2010/main" val="4060974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BU Logo">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19" y="268"/>
            <a:ext cx="12218220" cy="6872211"/>
          </a:xfrm>
          <a:prstGeom prst="rect">
            <a:avLst/>
          </a:prstGeom>
        </p:spPr>
      </p:pic>
      <p:cxnSp>
        <p:nvCxnSpPr>
          <p:cNvPr id="8" name="Straight Connector 7"/>
          <p:cNvCxnSpPr/>
          <p:nvPr/>
        </p:nvCxnSpPr>
        <p:spPr>
          <a:xfrm>
            <a:off x="2359741" y="4657198"/>
            <a:ext cx="9832259"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9836" y="1272797"/>
            <a:ext cx="5341648" cy="685081"/>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59741" y="2356161"/>
            <a:ext cx="7463287" cy="2091640"/>
          </a:xfrm>
          <a:prstGeom prst="rect">
            <a:avLst/>
          </a:prstGeom>
        </p:spPr>
      </p:pic>
      <p:sp>
        <p:nvSpPr>
          <p:cNvPr id="9" name="Content Placeholder 3"/>
          <p:cNvSpPr>
            <a:spLocks noGrp="1"/>
          </p:cNvSpPr>
          <p:nvPr>
            <p:ph sz="half" idx="2" hasCustomPrompt="1"/>
          </p:nvPr>
        </p:nvSpPr>
        <p:spPr>
          <a:xfrm>
            <a:off x="2249128" y="4860051"/>
            <a:ext cx="8524568" cy="818549"/>
          </a:xfrm>
          <a:prstGeom prst="rect">
            <a:avLst/>
          </a:prstGeom>
        </p:spPr>
        <p:txBody>
          <a:bodyPr>
            <a:normAutofit/>
          </a:bodyPr>
          <a:lstStyle>
            <a:lvl1pPr marL="0" indent="0">
              <a:lnSpc>
                <a:spcPct val="100000"/>
              </a:lnSpc>
              <a:spcBef>
                <a:spcPts val="0"/>
              </a:spcBef>
              <a:buNone/>
              <a:defRPr sz="1400" b="1" i="0" baseline="0">
                <a:solidFill>
                  <a:schemeClr val="bg1"/>
                </a:solidFill>
                <a:latin typeface="Georgia" charset="0"/>
                <a:ea typeface="Georgia" charset="0"/>
                <a:cs typeface="Georgia" charset="0"/>
              </a:defRPr>
            </a:lvl1pPr>
            <a:lvl2pPr>
              <a:defRPr sz="1800">
                <a:solidFill>
                  <a:srgbClr val="C0C0C0"/>
                </a:solidFill>
                <a:latin typeface="Museo Slab 500" charset="0"/>
                <a:ea typeface="Museo Slab 500" charset="0"/>
                <a:cs typeface="Museo Slab 500" charset="0"/>
              </a:defRPr>
            </a:lvl2pPr>
            <a:lvl3pPr>
              <a:defRPr sz="1800">
                <a:solidFill>
                  <a:srgbClr val="C0C0C0"/>
                </a:solidFill>
                <a:latin typeface="Museo Slab 500" charset="0"/>
                <a:ea typeface="Museo Slab 500" charset="0"/>
                <a:cs typeface="Museo Slab 500" charset="0"/>
              </a:defRPr>
            </a:lvl3pPr>
            <a:lvl4pPr>
              <a:defRPr sz="1800">
                <a:solidFill>
                  <a:srgbClr val="C0C0C0"/>
                </a:solidFill>
                <a:latin typeface="Museo Slab 500" charset="0"/>
                <a:ea typeface="Museo Slab 500" charset="0"/>
                <a:cs typeface="Museo Slab 500" charset="0"/>
              </a:defRPr>
            </a:lvl4pPr>
            <a:lvl5pPr>
              <a:defRPr sz="1800">
                <a:solidFill>
                  <a:srgbClr val="C0C0C0"/>
                </a:solidFill>
                <a:latin typeface="Museo Slab 500" charset="0"/>
                <a:ea typeface="Museo Slab 500" charset="0"/>
                <a:cs typeface="Museo Slab 500" charset="0"/>
              </a:defRPr>
            </a:lvl5pPr>
          </a:lstStyle>
          <a:p>
            <a:pPr lvl="0"/>
            <a:r>
              <a:rPr lang="en-US" dirty="0"/>
              <a:t>SUBTITLE OR NAME OF PRESENTATION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BU Text-3 Photos">
    <p:spTree>
      <p:nvGrpSpPr>
        <p:cNvPr id="1" name=""/>
        <p:cNvGrpSpPr/>
        <p:nvPr/>
      </p:nvGrpSpPr>
      <p:grpSpPr>
        <a:xfrm>
          <a:off x="0" y="0"/>
          <a:ext cx="0" cy="0"/>
          <a:chOff x="0" y="0"/>
          <a:chExt cx="0" cy="0"/>
        </a:xfrm>
      </p:grpSpPr>
      <p:sp>
        <p:nvSpPr>
          <p:cNvPr id="20" name="Picture Placeholder 2"/>
          <p:cNvSpPr>
            <a:spLocks noGrp="1" noChangeAspect="1"/>
          </p:cNvSpPr>
          <p:nvPr>
            <p:ph type="pic" idx="13"/>
          </p:nvPr>
        </p:nvSpPr>
        <p:spPr>
          <a:xfrm>
            <a:off x="8431735" y="962913"/>
            <a:ext cx="2926548"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21" name="Picture Placeholder 2"/>
          <p:cNvSpPr>
            <a:spLocks noGrp="1" noChangeAspect="1"/>
          </p:cNvSpPr>
          <p:nvPr>
            <p:ph type="pic" idx="14"/>
          </p:nvPr>
        </p:nvSpPr>
        <p:spPr>
          <a:xfrm>
            <a:off x="8431735" y="3321427"/>
            <a:ext cx="2926548"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23" name="Title 1"/>
          <p:cNvSpPr>
            <a:spLocks noGrp="1"/>
          </p:cNvSpPr>
          <p:nvPr>
            <p:ph type="title" hasCustomPrompt="1"/>
          </p:nvPr>
        </p:nvSpPr>
        <p:spPr>
          <a:xfrm>
            <a:off x="834821"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834821" y="2039016"/>
            <a:ext cx="4447403"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30" name="Picture Placeholder 2"/>
          <p:cNvSpPr>
            <a:spLocks noGrp="1" noChangeAspect="1"/>
          </p:cNvSpPr>
          <p:nvPr>
            <p:ph type="pic" idx="15"/>
          </p:nvPr>
        </p:nvSpPr>
        <p:spPr>
          <a:xfrm>
            <a:off x="5405717" y="961467"/>
            <a:ext cx="2882335"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25"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19" name="Text Placeholder 3"/>
          <p:cNvSpPr>
            <a:spLocks noGrp="1"/>
          </p:cNvSpPr>
          <p:nvPr>
            <p:ph type="body" sz="half" idx="16" hasCustomPrompt="1"/>
          </p:nvPr>
        </p:nvSpPr>
        <p:spPr>
          <a:xfrm>
            <a:off x="5405717" y="5735336"/>
            <a:ext cx="595339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644021" y="908553"/>
            <a:ext cx="8817283"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endParaRPr lang="en-US" dirty="0"/>
          </a:p>
        </p:txBody>
      </p:sp>
      <p:sp>
        <p:nvSpPr>
          <p:cNvPr id="9" name="Picture Placeholder 2"/>
          <p:cNvSpPr>
            <a:spLocks noGrp="1" noChangeAspect="1"/>
          </p:cNvSpPr>
          <p:nvPr>
            <p:ph type="pic" idx="13"/>
          </p:nvPr>
        </p:nvSpPr>
        <p:spPr>
          <a:xfrm>
            <a:off x="1644021" y="2385579"/>
            <a:ext cx="2794124"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11" name="Picture Placeholder 2"/>
          <p:cNvSpPr>
            <a:spLocks noGrp="1" noChangeAspect="1"/>
          </p:cNvSpPr>
          <p:nvPr>
            <p:ph type="pic" idx="15"/>
          </p:nvPr>
        </p:nvSpPr>
        <p:spPr>
          <a:xfrm>
            <a:off x="7648281" y="2385580"/>
            <a:ext cx="2812111"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13" name="Picture Placeholder 2"/>
          <p:cNvSpPr>
            <a:spLocks noGrp="1" noChangeAspect="1"/>
          </p:cNvSpPr>
          <p:nvPr>
            <p:ph type="pic" idx="14"/>
          </p:nvPr>
        </p:nvSpPr>
        <p:spPr>
          <a:xfrm>
            <a:off x="4646259" y="2385697"/>
            <a:ext cx="2794015"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Drag picture to placeholder or click icon to add</a:t>
            </a:r>
            <a:endParaRPr lang="en-US" dirty="0"/>
          </a:p>
        </p:txBody>
      </p:sp>
      <p:sp>
        <p:nvSpPr>
          <p:cNvPr id="17"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18" name="Text Placeholder 3"/>
          <p:cNvSpPr>
            <a:spLocks noGrp="1"/>
          </p:cNvSpPr>
          <p:nvPr>
            <p:ph type="body" sz="half" idx="16" hasCustomPrompt="1"/>
          </p:nvPr>
        </p:nvSpPr>
        <p:spPr>
          <a:xfrm>
            <a:off x="1644021" y="5457462"/>
            <a:ext cx="2794124"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
        <p:nvSpPr>
          <p:cNvPr id="19" name="Text Placeholder 3"/>
          <p:cNvSpPr>
            <a:spLocks noGrp="1"/>
          </p:cNvSpPr>
          <p:nvPr>
            <p:ph type="body" sz="half" idx="20" hasCustomPrompt="1"/>
          </p:nvPr>
        </p:nvSpPr>
        <p:spPr>
          <a:xfrm>
            <a:off x="4646259" y="5457462"/>
            <a:ext cx="2794015"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
        <p:nvSpPr>
          <p:cNvPr id="20" name="Text Placeholder 3"/>
          <p:cNvSpPr>
            <a:spLocks noGrp="1"/>
          </p:cNvSpPr>
          <p:nvPr>
            <p:ph type="body" sz="half" idx="21" hasCustomPrompt="1"/>
          </p:nvPr>
        </p:nvSpPr>
        <p:spPr>
          <a:xfrm>
            <a:off x="7648279" y="5457462"/>
            <a:ext cx="2812112"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834820"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834820" y="2039016"/>
            <a:ext cx="4447403"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3" name="Chart Placeholder 2"/>
          <p:cNvSpPr>
            <a:spLocks noGrp="1"/>
          </p:cNvSpPr>
          <p:nvPr>
            <p:ph type="chart" sz="quarter" idx="16" hasCustomPrompt="1"/>
          </p:nvPr>
        </p:nvSpPr>
        <p:spPr>
          <a:xfrm>
            <a:off x="5396753" y="962025"/>
            <a:ext cx="5959991" cy="4625228"/>
          </a:xfrm>
          <a:prstGeom prst="rect">
            <a:avLst/>
          </a:prstGeom>
          <a:solidFill>
            <a:schemeClr val="bg1">
              <a:lumMod val="95000"/>
            </a:schemeClr>
          </a:solidFill>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200">
                <a:solidFill>
                  <a:srgbClr val="828383"/>
                </a:solidFill>
                <a:latin typeface="Georgia" charset="0"/>
                <a:ea typeface="Georgia" charset="0"/>
                <a:cs typeface="Georgia" charset="0"/>
              </a:defRPr>
            </a:lvl1pPr>
          </a:lstStyle>
          <a:p>
            <a:r>
              <a:rPr lang="en-US" dirty="0"/>
              <a:t>Drag picture to placeholder or click icon to add graph</a:t>
            </a:r>
          </a:p>
          <a:p>
            <a:endParaRPr lang="en-US" dirty="0"/>
          </a:p>
        </p:txBody>
      </p:sp>
      <p:sp>
        <p:nvSpPr>
          <p:cNvPr id="14" name="Text Placeholder 3"/>
          <p:cNvSpPr>
            <a:spLocks noGrp="1"/>
          </p:cNvSpPr>
          <p:nvPr>
            <p:ph type="body" sz="half" idx="17" hasCustomPrompt="1"/>
          </p:nvPr>
        </p:nvSpPr>
        <p:spPr>
          <a:xfrm>
            <a:off x="5405717" y="5735336"/>
            <a:ext cx="595339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BU Full Page Photo">
    <p:spTree>
      <p:nvGrpSpPr>
        <p:cNvPr id="1" name=""/>
        <p:cNvGrpSpPr/>
        <p:nvPr/>
      </p:nvGrpSpPr>
      <p:grpSpPr>
        <a:xfrm>
          <a:off x="0" y="0"/>
          <a:ext cx="0" cy="0"/>
          <a:chOff x="0" y="0"/>
          <a:chExt cx="0" cy="0"/>
        </a:xfrm>
      </p:grpSpPr>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19" y="268"/>
            <a:ext cx="12218220" cy="6872211"/>
          </a:xfrm>
          <a:prstGeom prst="rect">
            <a:avLst/>
          </a:prstGeom>
        </p:spPr>
      </p:pic>
      <p:sp>
        <p:nvSpPr>
          <p:cNvPr id="14" name="Picture Placeholder 2"/>
          <p:cNvSpPr>
            <a:spLocks noGrp="1" noChangeAspect="1"/>
          </p:cNvSpPr>
          <p:nvPr>
            <p:ph type="pic" idx="15"/>
          </p:nvPr>
        </p:nvSpPr>
        <p:spPr>
          <a:xfrm>
            <a:off x="838200" y="723919"/>
            <a:ext cx="10515600" cy="46818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16" name="Slide Number Placeholder 5"/>
          <p:cNvSpPr txBox="1">
            <a:spLocks/>
          </p:cNvSpPr>
          <p:nvPr/>
        </p:nvSpPr>
        <p:spPr>
          <a:xfrm>
            <a:off x="8709712" y="6425176"/>
            <a:ext cx="27432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z="1000" smtClean="0">
                <a:solidFill>
                  <a:schemeClr val="bg1"/>
                </a:solidFill>
                <a:latin typeface="Georgia" charset="0"/>
                <a:ea typeface="Georgia" charset="0"/>
                <a:cs typeface="Georgia" charset="0"/>
              </a:rPr>
              <a:pPr/>
              <a:t>‹#›</a:t>
            </a:fld>
            <a:endParaRPr lang="en-US" sz="1000" dirty="0">
              <a:solidFill>
                <a:schemeClr val="bg1"/>
              </a:solidFill>
              <a:latin typeface="Georgia" charset="0"/>
              <a:ea typeface="Georgia" charset="0"/>
              <a:cs typeface="Georgia" charset="0"/>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1" y="6360394"/>
            <a:ext cx="1040967" cy="292042"/>
          </a:xfrm>
          <a:prstGeom prst="rect">
            <a:avLst/>
          </a:prstGeom>
        </p:spPr>
      </p:pic>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1" y="197985"/>
            <a:ext cx="2490639" cy="319431"/>
          </a:xfrm>
          <a:prstGeom prst="rect">
            <a:avLst/>
          </a:prstGeom>
        </p:spPr>
      </p:pic>
      <p:cxnSp>
        <p:nvCxnSpPr>
          <p:cNvPr id="19" name="Straight Connector 18"/>
          <p:cNvCxnSpPr/>
          <p:nvPr/>
        </p:nvCxnSpPr>
        <p:spPr>
          <a:xfrm>
            <a:off x="838201" y="6241200"/>
            <a:ext cx="10520908"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Text Placeholder 3"/>
          <p:cNvSpPr>
            <a:spLocks noGrp="1"/>
          </p:cNvSpPr>
          <p:nvPr>
            <p:ph type="body" sz="half" idx="16" hasCustomPrompt="1"/>
          </p:nvPr>
        </p:nvSpPr>
        <p:spPr>
          <a:xfrm>
            <a:off x="7445191" y="5720773"/>
            <a:ext cx="3913917" cy="319541"/>
          </a:xfrm>
          <a:prstGeom prst="rect">
            <a:avLst/>
          </a:prstGeom>
        </p:spPr>
        <p:txBody>
          <a:bodyPr lIns="0" tIns="0" rIns="0">
            <a:normAutofit/>
          </a:bodyPr>
          <a:lstStyle>
            <a:lvl1pPr marL="0" indent="0">
              <a:buNone/>
              <a:defRPr sz="800" b="0" i="0" baseline="0">
                <a:solidFill>
                  <a:schemeClr val="bg1"/>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D108A47-AB48-694F-8B00-A3B89C063348}" type="datetime1">
              <a:rPr lang="en-US" smtClean="0"/>
              <a:t>7/23/26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229EFAE9-95DC-BB4E-8D7A-5491B8EE95E6}" type="slidenum">
              <a:rPr lang="en-US" smtClean="0"/>
              <a:t>‹#›</a:t>
            </a:fld>
            <a:endParaRPr lang="en-US"/>
          </a:p>
        </p:txBody>
      </p:sp>
    </p:spTree>
    <p:extLst>
      <p:ext uri="{BB962C8B-B14F-4D97-AF65-F5344CB8AC3E}">
        <p14:creationId xmlns:p14="http://schemas.microsoft.com/office/powerpoint/2010/main" val="837034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09600"/>
            <a:ext cx="10515600" cy="1081088"/>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389D547D-9AE2-7B43-9BFC-7620AB023A8C}" type="datetime1">
              <a:rPr lang="en-US" smtClean="0"/>
              <a:t>7/23/26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229EFAE9-95DC-BB4E-8D7A-5491B8EE95E6}" type="slidenum">
              <a:rPr lang="en-US" smtClean="0"/>
              <a:t>‹#›</a:t>
            </a:fld>
            <a:endParaRPr lang="en-US"/>
          </a:p>
        </p:txBody>
      </p:sp>
    </p:spTree>
    <p:extLst>
      <p:ext uri="{BB962C8B-B14F-4D97-AF65-F5344CB8AC3E}">
        <p14:creationId xmlns:p14="http://schemas.microsoft.com/office/powerpoint/2010/main" val="2028567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BU Title Slide">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19" y="268"/>
            <a:ext cx="12218220" cy="6872211"/>
          </a:xfrm>
          <a:prstGeom prst="rect">
            <a:avLst/>
          </a:prstGeom>
        </p:spPr>
      </p:pic>
      <p:sp>
        <p:nvSpPr>
          <p:cNvPr id="2" name="Title 1"/>
          <p:cNvSpPr>
            <a:spLocks noGrp="1"/>
          </p:cNvSpPr>
          <p:nvPr>
            <p:ph type="title" hasCustomPrompt="1"/>
          </p:nvPr>
        </p:nvSpPr>
        <p:spPr>
          <a:xfrm>
            <a:off x="707783" y="1904962"/>
            <a:ext cx="10515600" cy="3052788"/>
          </a:xfrm>
          <a:prstGeom prst="rect">
            <a:avLst/>
          </a:prstGeom>
        </p:spPr>
        <p:txBody>
          <a:bodyPr anchor="t" anchorCtr="0">
            <a:noAutofit/>
          </a:bodyPr>
          <a:lstStyle>
            <a:lvl1pPr>
              <a:lnSpc>
                <a:spcPct val="70000"/>
              </a:lnSpc>
              <a:defRPr sz="6000" b="1" i="0">
                <a:solidFill>
                  <a:schemeClr val="bg1"/>
                </a:solidFill>
                <a:latin typeface="Verdana" charset="0"/>
                <a:ea typeface="Verdana" charset="0"/>
                <a:cs typeface="Verdana"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8702365" y="6429218"/>
            <a:ext cx="2743200" cy="365125"/>
          </a:xfrm>
          <a:prstGeom prst="rect">
            <a:avLst/>
          </a:prstGeom>
        </p:spPr>
        <p:txBody>
          <a:bodyPr/>
          <a:lstStyle>
            <a:lvl1pPr algn="r">
              <a:defRPr sz="1000" b="1" i="0">
                <a:solidFill>
                  <a:schemeClr val="bg1"/>
                </a:solidFill>
                <a:latin typeface="Georgia" charset="0"/>
                <a:ea typeface="Georgia" charset="0"/>
                <a:cs typeface="Georgia" charset="0"/>
              </a:defRPr>
            </a:lvl1pPr>
          </a:lstStyle>
          <a:p>
            <a:fld id="{229EFAE9-95DC-BB4E-8D7A-5491B8EE95E6}" type="slidenum">
              <a:rPr lang="en-US" smtClean="0"/>
              <a:t>‹#›</a:t>
            </a:fld>
            <a:endParaRPr lang="en-US"/>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1" y="6360394"/>
            <a:ext cx="1040967" cy="292042"/>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1" y="197985"/>
            <a:ext cx="2490639" cy="319431"/>
          </a:xfrm>
          <a:prstGeom prst="rect">
            <a:avLst/>
          </a:prstGeom>
        </p:spPr>
      </p:pic>
      <p:cxnSp>
        <p:nvCxnSpPr>
          <p:cNvPr id="12" name="Straight Connector 11"/>
          <p:cNvCxnSpPr/>
          <p:nvPr/>
        </p:nvCxnSpPr>
        <p:spPr>
          <a:xfrm>
            <a:off x="838201" y="6241200"/>
            <a:ext cx="10520908"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51820" y="908553"/>
            <a:ext cx="8817283" cy="1131784"/>
          </a:xfrm>
          <a:prstGeom prst="rect">
            <a:avLst/>
          </a:prstGeom>
        </p:spPr>
        <p:txBody>
          <a:bodyPr anchor="t" anchorCtr="0">
            <a:normAutofit/>
          </a:bodyPr>
          <a:lstStyle>
            <a:lvl1pPr>
              <a:lnSpc>
                <a:spcPct val="80000"/>
              </a:lnSpc>
              <a:defRPr sz="3000" b="1" i="0" baseline="0">
                <a:solidFill>
                  <a:schemeClr val="tx1"/>
                </a:solidFill>
                <a:latin typeface="Verdana" charset="0"/>
                <a:ea typeface="Verdana" charset="0"/>
                <a:cs typeface="Verdana"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651820" y="2141908"/>
            <a:ext cx="8817283"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44021" y="908553"/>
            <a:ext cx="8817283"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12" name="Text Placeholder 2"/>
          <p:cNvSpPr>
            <a:spLocks noGrp="1"/>
          </p:cNvSpPr>
          <p:nvPr>
            <p:ph type="body" idx="1" hasCustomPrompt="1"/>
          </p:nvPr>
        </p:nvSpPr>
        <p:spPr>
          <a:xfrm>
            <a:off x="1644021" y="2141907"/>
            <a:ext cx="4289104"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a:p>
            <a:pPr lvl="0"/>
            <a:endParaRPr lang="en-US" dirty="0"/>
          </a:p>
        </p:txBody>
      </p:sp>
      <p:sp>
        <p:nvSpPr>
          <p:cNvPr id="18" name="Text Placeholder 2"/>
          <p:cNvSpPr>
            <a:spLocks noGrp="1"/>
          </p:cNvSpPr>
          <p:nvPr>
            <p:ph type="body" idx="13" hasCustomPrompt="1"/>
          </p:nvPr>
        </p:nvSpPr>
        <p:spPr>
          <a:xfrm>
            <a:off x="6172200" y="2141907"/>
            <a:ext cx="4289104"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r>
              <a:rPr lang="en-US" dirty="0" err="1"/>
              <a:t>sed</a:t>
            </a:r>
            <a:r>
              <a:rPr lang="en-US" dirty="0"/>
              <a:t> </a:t>
            </a:r>
            <a:r>
              <a:rPr lang="en-US" dirty="0" err="1"/>
              <a:t>ultrices</a:t>
            </a:r>
            <a:r>
              <a:rPr lang="en-US" dirty="0"/>
              <a:t> </a:t>
            </a:r>
            <a:r>
              <a:rPr lang="en-US" dirty="0" err="1"/>
              <a:t>nunc</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r>
              <a:rPr lang="en-US" dirty="0" err="1"/>
              <a:t>arcu</a:t>
            </a:r>
            <a:r>
              <a:rPr lang="en-US" dirty="0"/>
              <a:t> vitae. </a:t>
            </a:r>
          </a:p>
          <a:p>
            <a:pPr lvl="0"/>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957791"/>
            <a:ext cx="2949523" cy="2457763"/>
          </a:xfrm>
          <a:prstGeom prst="rect">
            <a:avLst/>
          </a:prstGeom>
        </p:spPr>
        <p:txBody>
          <a:bodyPr anchor="t" anchorCtr="0">
            <a:noAutofit/>
          </a:bodyPr>
          <a:lstStyle>
            <a:lvl1pPr>
              <a:lnSpc>
                <a:spcPct val="80000"/>
              </a:lnSpc>
              <a:defRPr sz="3000" b="1" i="0">
                <a:latin typeface="Verdana" charset="0"/>
                <a:ea typeface="Verdana" charset="0"/>
                <a:cs typeface="Verdana"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12" name="Text Placeholder 2"/>
          <p:cNvSpPr>
            <a:spLocks noGrp="1"/>
          </p:cNvSpPr>
          <p:nvPr>
            <p:ph type="body" idx="1" hasCustomPrompt="1"/>
          </p:nvPr>
        </p:nvSpPr>
        <p:spPr>
          <a:xfrm>
            <a:off x="3944471" y="957786"/>
            <a:ext cx="7409331" cy="4817236"/>
          </a:xfrm>
          <a:prstGeom prst="rect">
            <a:avLst/>
          </a:prstGeom>
        </p:spPr>
        <p:txBody>
          <a:bodyPr>
            <a:normAutofit/>
          </a:bodyPr>
          <a:lstStyle>
            <a:lvl1pPr marL="171450" indent="-171450">
              <a:lnSpc>
                <a:spcPct val="150000"/>
              </a:lnSpc>
              <a:spcBef>
                <a:spcPts val="0"/>
              </a:spcBef>
              <a:buFont typeface="Arial" charset="0"/>
              <a:buChar char="•"/>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a:p>
            <a:endParaRPr lang="en-US" dirty="0"/>
          </a:p>
          <a:p>
            <a:pPr lvl="0"/>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644021" y="908553"/>
            <a:ext cx="8817283" cy="1134234"/>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a:t>More Than A Quick Fix</a:t>
            </a:r>
          </a:p>
        </p:txBody>
      </p:sp>
      <p:sp>
        <p:nvSpPr>
          <p:cNvPr id="10"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12" name="Text Placeholder 2"/>
          <p:cNvSpPr>
            <a:spLocks noGrp="1"/>
          </p:cNvSpPr>
          <p:nvPr>
            <p:ph type="body" idx="1" hasCustomPrompt="1"/>
          </p:nvPr>
        </p:nvSpPr>
        <p:spPr>
          <a:xfrm>
            <a:off x="1648840" y="2141906"/>
            <a:ext cx="8812464" cy="3633116"/>
          </a:xfrm>
          <a:prstGeom prst="rect">
            <a:avLst/>
          </a:prstGeom>
        </p:spPr>
        <p:txBody>
          <a:bodyPr>
            <a:normAutofit/>
          </a:bodyPr>
          <a:lstStyle>
            <a:lvl1pPr marL="171450" indent="-171450">
              <a:lnSpc>
                <a:spcPct val="150000"/>
              </a:lnSpc>
              <a:spcBef>
                <a:spcPts val="0"/>
              </a:spcBef>
              <a:buFont typeface="Arial" charset="0"/>
              <a:buChar char="•"/>
              <a:defRPr sz="1200" b="0" i="0" baseline="0">
                <a:solidFill>
                  <a:srgbClr val="828383"/>
                </a:solidFill>
                <a:latin typeface="Georgia" charset="0"/>
                <a:ea typeface="Georgia" charset="0"/>
                <a:cs typeface="Georgia"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pPr lvl="0"/>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4820"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834820" y="2039016"/>
            <a:ext cx="4447403"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7" name="Picture Placeholder 2"/>
          <p:cNvSpPr>
            <a:spLocks noGrp="1" noChangeAspect="1"/>
          </p:cNvSpPr>
          <p:nvPr>
            <p:ph type="pic" idx="1"/>
          </p:nvPr>
        </p:nvSpPr>
        <p:spPr>
          <a:xfrm>
            <a:off x="5405717" y="961467"/>
            <a:ext cx="5953391"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19"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14" name="Text Placeholder 3"/>
          <p:cNvSpPr>
            <a:spLocks noGrp="1"/>
          </p:cNvSpPr>
          <p:nvPr>
            <p:ph type="body" sz="half" idx="15" hasCustomPrompt="1"/>
          </p:nvPr>
        </p:nvSpPr>
        <p:spPr>
          <a:xfrm>
            <a:off x="5405717" y="5735336"/>
            <a:ext cx="595339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834819"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18" name="Picture Placeholder 2"/>
          <p:cNvSpPr>
            <a:spLocks noGrp="1" noChangeAspect="1"/>
          </p:cNvSpPr>
          <p:nvPr>
            <p:ph type="pic" idx="15"/>
          </p:nvPr>
        </p:nvSpPr>
        <p:spPr>
          <a:xfrm>
            <a:off x="5405717" y="961467"/>
            <a:ext cx="5953391"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9" name="Text Placeholder 3"/>
          <p:cNvSpPr>
            <a:spLocks noGrp="1"/>
          </p:cNvSpPr>
          <p:nvPr>
            <p:ph type="body" sz="half" idx="2" hasCustomPrompt="1"/>
          </p:nvPr>
        </p:nvSpPr>
        <p:spPr>
          <a:xfrm>
            <a:off x="834819" y="2039016"/>
            <a:ext cx="4447403" cy="3616244"/>
          </a:xfrm>
          <a:prstGeom prst="rect">
            <a:avLst/>
          </a:prstGeom>
        </p:spPr>
        <p:txBody>
          <a:bodyPr>
            <a:normAutofit/>
          </a:bodyPr>
          <a:lstStyle>
            <a:lvl1pPr marL="171450" indent="-171450">
              <a:buFont typeface="Arial" charset="0"/>
              <a:buChar char="•"/>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Text Placeholder 3"/>
          <p:cNvSpPr>
            <a:spLocks noGrp="1"/>
          </p:cNvSpPr>
          <p:nvPr>
            <p:ph type="body" sz="half" idx="16" hasCustomPrompt="1"/>
          </p:nvPr>
        </p:nvSpPr>
        <p:spPr>
          <a:xfrm>
            <a:off x="5405717" y="5735336"/>
            <a:ext cx="5953391"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BU Text-2 Photos">
    <p:spTree>
      <p:nvGrpSpPr>
        <p:cNvPr id="1" name=""/>
        <p:cNvGrpSpPr/>
        <p:nvPr/>
      </p:nvGrpSpPr>
      <p:grpSpPr>
        <a:xfrm>
          <a:off x="0" y="0"/>
          <a:ext cx="0" cy="0"/>
          <a:chOff x="0" y="0"/>
          <a:chExt cx="0" cy="0"/>
        </a:xfrm>
      </p:grpSpPr>
      <p:sp>
        <p:nvSpPr>
          <p:cNvPr id="19" name="Picture Placeholder 2"/>
          <p:cNvSpPr>
            <a:spLocks noGrp="1" noChangeAspect="1"/>
          </p:cNvSpPr>
          <p:nvPr>
            <p:ph type="pic" idx="13"/>
          </p:nvPr>
        </p:nvSpPr>
        <p:spPr>
          <a:xfrm>
            <a:off x="5405718" y="961467"/>
            <a:ext cx="2873665"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20" name="Picture Placeholder 2"/>
          <p:cNvSpPr>
            <a:spLocks noGrp="1" noChangeAspect="1"/>
          </p:cNvSpPr>
          <p:nvPr>
            <p:ph type="pic" idx="1"/>
          </p:nvPr>
        </p:nvSpPr>
        <p:spPr>
          <a:xfrm>
            <a:off x="8429304" y="962913"/>
            <a:ext cx="2928979"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Georgia" charset="0"/>
                <a:ea typeface="Georgia" charset="0"/>
                <a:cs typeface="Georgia"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21" name="Title 1"/>
          <p:cNvSpPr>
            <a:spLocks noGrp="1"/>
          </p:cNvSpPr>
          <p:nvPr>
            <p:ph type="title" hasCustomPrompt="1"/>
          </p:nvPr>
        </p:nvSpPr>
        <p:spPr>
          <a:xfrm>
            <a:off x="832265" y="897539"/>
            <a:ext cx="4447403" cy="972207"/>
          </a:xfrm>
          <a:prstGeom prst="rect">
            <a:avLst/>
          </a:prstGeom>
        </p:spPr>
        <p:txBody>
          <a:bodyPr anchor="t" anchorCtr="0">
            <a:normAutofit/>
          </a:bodyPr>
          <a:lstStyle>
            <a:lvl1pPr>
              <a:lnSpc>
                <a:spcPct val="80000"/>
              </a:lnSpc>
              <a:defRPr sz="3000" b="1" i="0">
                <a:latin typeface="Verdana" charset="0"/>
                <a:ea typeface="Verdana" charset="0"/>
                <a:cs typeface="Verdana"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832265" y="2039016"/>
            <a:ext cx="4447403" cy="3616244"/>
          </a:xfrm>
          <a:prstGeom prst="rect">
            <a:avLst/>
          </a:prstGeom>
        </p:spPr>
        <p:txBody>
          <a:bodyPr>
            <a:normAutofit/>
          </a:bodyPr>
          <a:lstStyle>
            <a:lvl1pPr marL="0" indent="0">
              <a:buNone/>
              <a:defRPr sz="12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
        <p:nvSpPr>
          <p:cNvPr id="16" name="Text Placeholder 3"/>
          <p:cNvSpPr>
            <a:spLocks noGrp="1"/>
          </p:cNvSpPr>
          <p:nvPr>
            <p:ph type="body" sz="half" idx="16" hasCustomPrompt="1"/>
          </p:nvPr>
        </p:nvSpPr>
        <p:spPr>
          <a:xfrm>
            <a:off x="5405718" y="5735336"/>
            <a:ext cx="2873665"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8" name="Text Placeholder 3"/>
          <p:cNvSpPr>
            <a:spLocks noGrp="1"/>
          </p:cNvSpPr>
          <p:nvPr>
            <p:ph type="body" sz="half" idx="17" hasCustomPrompt="1"/>
          </p:nvPr>
        </p:nvSpPr>
        <p:spPr>
          <a:xfrm>
            <a:off x="8429304" y="5735336"/>
            <a:ext cx="2928979" cy="256356"/>
          </a:xfrm>
          <a:prstGeom prst="rect">
            <a:avLst/>
          </a:prstGeom>
        </p:spPr>
        <p:txBody>
          <a:bodyPr lIns="0" tIns="0" rIns="0">
            <a:normAutofit/>
          </a:bodyPr>
          <a:lstStyle>
            <a:lvl1pPr marL="0" indent="0">
              <a:buNone/>
              <a:defRPr sz="800" b="0" i="0" baseline="0">
                <a:solidFill>
                  <a:srgbClr val="828383"/>
                </a:solidFill>
                <a:latin typeface="Georgia" charset="0"/>
                <a:ea typeface="Georgia" charset="0"/>
                <a:cs typeface="Georgia"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90" y="268"/>
            <a:ext cx="12218220" cy="6872211"/>
          </a:xfrm>
          <a:prstGeom prst="rect">
            <a:avLst/>
          </a:prstGeom>
        </p:spPr>
      </p:pic>
      <p:sp>
        <p:nvSpPr>
          <p:cNvPr id="8" name="Rectangle 7"/>
          <p:cNvSpPr/>
          <p:nvPr/>
        </p:nvSpPr>
        <p:spPr>
          <a:xfrm>
            <a:off x="268638" y="0"/>
            <a:ext cx="11696055"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sz="1800" dirty="0"/>
              <a:t>‘</a:t>
            </a:r>
          </a:p>
        </p:txBody>
      </p:sp>
      <p:pic>
        <p:nvPicPr>
          <p:cNvPr id="12" name="Picture 11"/>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838201" y="204427"/>
            <a:ext cx="2254350" cy="347365"/>
          </a:xfrm>
          <a:prstGeom prst="rect">
            <a:avLst/>
          </a:prstGeom>
        </p:spPr>
      </p:pic>
      <p:sp>
        <p:nvSpPr>
          <p:cNvPr id="15" name="Slide Number Placeholder 5"/>
          <p:cNvSpPr>
            <a:spLocks noGrp="1"/>
          </p:cNvSpPr>
          <p:nvPr>
            <p:ph type="sldNum" sz="quarter" idx="4"/>
          </p:nvPr>
        </p:nvSpPr>
        <p:spPr>
          <a:xfrm>
            <a:off x="8709712" y="6425176"/>
            <a:ext cx="2743200" cy="365125"/>
          </a:xfrm>
          <a:prstGeom prst="rect">
            <a:avLst/>
          </a:prstGeom>
        </p:spPr>
        <p:txBody>
          <a:bodyPr/>
          <a:lstStyle>
            <a:lvl1pPr algn="r">
              <a:defRPr sz="1000" b="1" i="0">
                <a:solidFill>
                  <a:srgbClr val="828383"/>
                </a:solidFill>
                <a:latin typeface="Georgia" charset="0"/>
                <a:ea typeface="Georgia" charset="0"/>
                <a:cs typeface="Georgia" charset="0"/>
              </a:defRPr>
            </a:lvl1pPr>
          </a:lstStyle>
          <a:p>
            <a:fld id="{229EFAE9-95DC-BB4E-8D7A-5491B8EE95E6}" type="slidenum">
              <a:rPr lang="en-US" smtClean="0"/>
              <a:t>‹#›</a:t>
            </a:fld>
            <a:endParaRPr lang="en-US"/>
          </a:p>
        </p:txBody>
      </p:sp>
    </p:spTree>
    <p:extLst>
      <p:ext uri="{BB962C8B-B14F-4D97-AF65-F5344CB8AC3E}">
        <p14:creationId xmlns:p14="http://schemas.microsoft.com/office/powerpoint/2010/main" val="908900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0.jp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20.png"/><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40.png"/><Relationship Id="rId18" Type="http://schemas.openxmlformats.org/officeDocument/2006/relationships/image" Target="../media/image41.png"/><Relationship Id="rId3" Type="http://schemas.openxmlformats.org/officeDocument/2006/relationships/image" Target="../media/image30.png"/><Relationship Id="rId21" Type="http://schemas.openxmlformats.org/officeDocument/2006/relationships/image" Target="../media/image35.png"/><Relationship Id="rId7" Type="http://schemas.openxmlformats.org/officeDocument/2006/relationships/image" Target="../media/image24.png"/><Relationship Id="rId12" Type="http://schemas.openxmlformats.org/officeDocument/2006/relationships/image" Target="../media/image39.png"/><Relationship Id="rId17" Type="http://schemas.openxmlformats.org/officeDocument/2006/relationships/image" Target="../media/image32.png"/><Relationship Id="rId2" Type="http://schemas.openxmlformats.org/officeDocument/2006/relationships/notesSlide" Target="../notesSlides/notesSlide3.xml"/><Relationship Id="rId16" Type="http://schemas.openxmlformats.org/officeDocument/2006/relationships/image" Target="../media/image43.png"/><Relationship Id="rId1" Type="http://schemas.openxmlformats.org/officeDocument/2006/relationships/slideLayout" Target="../slideLayouts/slideLayout15.xml"/><Relationship Id="rId6" Type="http://schemas.openxmlformats.org/officeDocument/2006/relationships/image" Target="../media/image23.png"/><Relationship Id="rId11" Type="http://schemas.openxmlformats.org/officeDocument/2006/relationships/image" Target="../media/image38.png"/><Relationship Id="rId5" Type="http://schemas.openxmlformats.org/officeDocument/2006/relationships/image" Target="../media/image21.png"/><Relationship Id="rId23" Type="http://schemas.openxmlformats.org/officeDocument/2006/relationships/image" Target="../media/image33.png"/><Relationship Id="rId4" Type="http://schemas.openxmlformats.org/officeDocument/2006/relationships/image" Target="../media/image18.png"/><Relationship Id="rId9" Type="http://schemas.openxmlformats.org/officeDocument/2006/relationships/image" Target="../media/image26.png"/><Relationship Id="rId14" Type="http://schemas.openxmlformats.org/officeDocument/2006/relationships/image" Target="../media/image27.png"/><Relationship Id="rId22" Type="http://schemas.openxmlformats.org/officeDocument/2006/relationships/image" Target="../media/image31.png"/></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15.xml"/><Relationship Id="rId6" Type="http://schemas.openxmlformats.org/officeDocument/2006/relationships/image" Target="../media/image37.png"/><Relationship Id="rId11" Type="http://schemas.openxmlformats.org/officeDocument/2006/relationships/image" Target="../media/image48.png"/><Relationship Id="rId5" Type="http://schemas.openxmlformats.org/officeDocument/2006/relationships/image" Target="../media/image36.png"/><Relationship Id="rId10"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45.png"/></Relationships>
</file>

<file path=ppt/slides/_rels/slide13.xml.rels><?xml version="1.0" encoding="UTF-8" standalone="yes"?>
<Relationships xmlns="http://schemas.openxmlformats.org/package/2006/relationships"><Relationship Id="rId8" Type="http://schemas.openxmlformats.org/officeDocument/2006/relationships/image" Target="../media/image480.png"/><Relationship Id="rId13" Type="http://schemas.openxmlformats.org/officeDocument/2006/relationships/image" Target="../media/image56.png"/><Relationship Id="rId3" Type="http://schemas.openxmlformats.org/officeDocument/2006/relationships/image" Target="../media/image42.png"/><Relationship Id="rId7" Type="http://schemas.openxmlformats.org/officeDocument/2006/relationships/image" Target="../media/image470.png"/><Relationship Id="rId12" Type="http://schemas.openxmlformats.org/officeDocument/2006/relationships/image" Target="../media/image53.png"/><Relationship Id="rId2" Type="http://schemas.openxmlformats.org/officeDocument/2006/relationships/image" Target="../media/image350.png"/><Relationship Id="rId1" Type="http://schemas.openxmlformats.org/officeDocument/2006/relationships/slideLayout" Target="../slideLayouts/slideLayout15.xml"/><Relationship Id="rId6" Type="http://schemas.openxmlformats.org/officeDocument/2006/relationships/image" Target="../media/image450.png"/><Relationship Id="rId11" Type="http://schemas.openxmlformats.org/officeDocument/2006/relationships/image" Target="../media/image55.png"/><Relationship Id="rId5" Type="http://schemas.openxmlformats.org/officeDocument/2006/relationships/image" Target="../media/image52.png"/><Relationship Id="rId10" Type="http://schemas.openxmlformats.org/officeDocument/2006/relationships/image" Target="../media/image54.png"/><Relationship Id="rId4" Type="http://schemas.openxmlformats.org/officeDocument/2006/relationships/image" Target="../media/image51.png"/><Relationship Id="rId9" Type="http://schemas.openxmlformats.org/officeDocument/2006/relationships/image" Target="../media/image510.png"/><Relationship Id="rId14" Type="http://schemas.openxmlformats.org/officeDocument/2006/relationships/image" Target="../media/image57.png"/></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9.png"/><Relationship Id="rId1" Type="http://schemas.openxmlformats.org/officeDocument/2006/relationships/slideLayout" Target="../slideLayouts/slideLayout15.xml"/><Relationship Id="rId5" Type="http://schemas.openxmlformats.org/officeDocument/2006/relationships/image" Target="../media/image61.png"/><Relationship Id="rId4" Type="http://schemas.openxmlformats.org/officeDocument/2006/relationships/image" Target="../media/image60.png"/></Relationships>
</file>

<file path=ppt/slides/_rels/slide1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5.xml"/><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7.png"/></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tiff"/><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3" Type="http://schemas.openxmlformats.org/officeDocument/2006/relationships/image" Target="../media/image260.png"/><Relationship Id="rId2" Type="http://schemas.openxmlformats.org/officeDocument/2006/relationships/image" Target="../media/image250.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microsoft.com/office/2007/relationships/media" Target="../media/media6.mp4"/><Relationship Id="rId7" Type="http://schemas.openxmlformats.org/officeDocument/2006/relationships/image" Target="../media/image71.pn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70.png"/><Relationship Id="rId5" Type="http://schemas.openxmlformats.org/officeDocument/2006/relationships/slideLayout" Target="../slideLayouts/slideLayout15.xml"/><Relationship Id="rId4" Type="http://schemas.openxmlformats.org/officeDocument/2006/relationships/video" Target="../media/media6.mp4"/></Relationships>
</file>

<file path=ppt/slides/_rels/slide24.xml.rels><?xml version="1.0" encoding="UTF-8" standalone="yes"?>
<Relationships xmlns="http://schemas.openxmlformats.org/package/2006/relationships"><Relationship Id="rId3" Type="http://schemas.openxmlformats.org/officeDocument/2006/relationships/image" Target="../media/image680.png"/><Relationship Id="rId7" Type="http://schemas.openxmlformats.org/officeDocument/2006/relationships/image" Target="../media/image720.png"/><Relationship Id="rId2" Type="http://schemas.openxmlformats.org/officeDocument/2006/relationships/image" Target="../media/image34.png"/><Relationship Id="rId1" Type="http://schemas.openxmlformats.org/officeDocument/2006/relationships/slideLayout" Target="../slideLayouts/slideLayout15.xml"/><Relationship Id="rId6" Type="http://schemas.openxmlformats.org/officeDocument/2006/relationships/image" Target="../media/image710.png"/><Relationship Id="rId5" Type="http://schemas.openxmlformats.org/officeDocument/2006/relationships/image" Target="../media/image700.png"/><Relationship Id="rId4" Type="http://schemas.openxmlformats.org/officeDocument/2006/relationships/image" Target="../media/image72.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0.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1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5.png"/><Relationship Id="rId5" Type="http://schemas.openxmlformats.org/officeDocument/2006/relationships/slideLayout" Target="../slideLayouts/slideLayout14.xml"/><Relationship Id="rId4" Type="http://schemas.openxmlformats.org/officeDocument/2006/relationships/video" Target="../media/media2.mp4"/></Relationships>
</file>

<file path=ppt/slides/_rels/slide6.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0.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image" Target="../media/image19.png"/><Relationship Id="rId1" Type="http://schemas.openxmlformats.org/officeDocument/2006/relationships/slideLayout" Target="../slideLayouts/slideLayout15.xml"/><Relationship Id="rId6" Type="http://schemas.openxmlformats.org/officeDocument/2006/relationships/image" Target="../media/image28.png"/><Relationship Id="rId5" Type="http://schemas.openxmlformats.org/officeDocument/2006/relationships/image" Target="../media/image22.png"/><Relationship Id="rId4" Type="http://schemas.openxmlformats.org/officeDocument/2006/relationships/image" Target="../media/image26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F08617-5D26-2814-821C-36E842F48B62}"/>
              </a:ext>
            </a:extLst>
          </p:cNvPr>
          <p:cNvSpPr/>
          <p:nvPr/>
        </p:nvSpPr>
        <p:spPr>
          <a:xfrm>
            <a:off x="377395" y="28057"/>
            <a:ext cx="3184955" cy="10069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24000" y="1035047"/>
            <a:ext cx="9144000" cy="2387600"/>
          </a:xfrm>
        </p:spPr>
        <p:txBody>
          <a:bodyPr>
            <a:normAutofit fontScale="90000"/>
          </a:bodyPr>
          <a:lstStyle/>
          <a:p>
            <a:r>
              <a:rPr lang="en-US" dirty="0"/>
              <a:t>Optimizing Laser Parameters For Blowout Regime: From Petawatt NIR to LWIR Wakefield Drivers</a:t>
            </a:r>
          </a:p>
        </p:txBody>
      </p:sp>
      <p:sp>
        <p:nvSpPr>
          <p:cNvPr id="3" name="Subtitle 2"/>
          <p:cNvSpPr>
            <a:spLocks noGrp="1"/>
          </p:cNvSpPr>
          <p:nvPr>
            <p:ph type="subTitle" idx="1"/>
          </p:nvPr>
        </p:nvSpPr>
        <p:spPr>
          <a:xfrm>
            <a:off x="761999" y="4129594"/>
            <a:ext cx="10668001" cy="1040889"/>
          </a:xfrm>
        </p:spPr>
        <p:txBody>
          <a:bodyPr/>
          <a:lstStyle/>
          <a:p>
            <a:r>
              <a:rPr lang="en-US" dirty="0"/>
              <a:t>Navid Vafaei-Najafabadi</a:t>
            </a:r>
          </a:p>
        </p:txBody>
      </p:sp>
      <p:pic>
        <p:nvPicPr>
          <p:cNvPr id="6" name="Graphic 5">
            <a:extLst>
              <a:ext uri="{FF2B5EF4-FFF2-40B4-BE49-F238E27FC236}">
                <a16:creationId xmlns:a16="http://schemas.microsoft.com/office/drawing/2014/main" id="{31DB7D75-71B6-FF43-B1AA-3BDE7B6C966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181754" y="6177473"/>
            <a:ext cx="2792069" cy="680527"/>
          </a:xfrm>
          <a:prstGeom prst="rect">
            <a:avLst/>
          </a:prstGeom>
        </p:spPr>
      </p:pic>
      <p:pic>
        <p:nvPicPr>
          <p:cNvPr id="4" name="Picture 3">
            <a:extLst>
              <a:ext uri="{FF2B5EF4-FFF2-40B4-BE49-F238E27FC236}">
                <a16:creationId xmlns:a16="http://schemas.microsoft.com/office/drawing/2014/main" id="{803CB6E9-49E1-0946-9645-8D03A75E589A}"/>
              </a:ext>
            </a:extLst>
          </p:cNvPr>
          <p:cNvPicPr>
            <a:picLocks noChangeAspect="1"/>
          </p:cNvPicPr>
          <p:nvPr/>
        </p:nvPicPr>
        <p:blipFill>
          <a:blip r:embed="rId4"/>
          <a:stretch>
            <a:fillRect/>
          </a:stretch>
        </p:blipFill>
        <p:spPr>
          <a:xfrm>
            <a:off x="496714" y="0"/>
            <a:ext cx="2989047" cy="889597"/>
          </a:xfrm>
          <a:prstGeom prst="rect">
            <a:avLst/>
          </a:prstGeom>
        </p:spPr>
      </p:pic>
      <p:pic>
        <p:nvPicPr>
          <p:cNvPr id="8" name="Picture 7">
            <a:extLst>
              <a:ext uri="{FF2B5EF4-FFF2-40B4-BE49-F238E27FC236}">
                <a16:creationId xmlns:a16="http://schemas.microsoft.com/office/drawing/2014/main" id="{38444D9F-46C9-1B43-B489-348587CE1A7B}"/>
              </a:ext>
            </a:extLst>
          </p:cNvPr>
          <p:cNvPicPr>
            <a:picLocks noChangeAspect="1"/>
          </p:cNvPicPr>
          <p:nvPr/>
        </p:nvPicPr>
        <p:blipFill>
          <a:blip r:embed="rId5"/>
          <a:stretch>
            <a:fillRect/>
          </a:stretch>
        </p:blipFill>
        <p:spPr>
          <a:xfrm>
            <a:off x="9521397" y="-5842"/>
            <a:ext cx="2293208" cy="1040889"/>
          </a:xfrm>
          <a:prstGeom prst="rect">
            <a:avLst/>
          </a:prstGeom>
        </p:spPr>
      </p:pic>
      <p:pic>
        <p:nvPicPr>
          <p:cNvPr id="10" name="Picture 9" descr="Logo&#10;&#10;Description automatically generated">
            <a:extLst>
              <a:ext uri="{FF2B5EF4-FFF2-40B4-BE49-F238E27FC236}">
                <a16:creationId xmlns:a16="http://schemas.microsoft.com/office/drawing/2014/main" id="{4F4ED6D9-9878-F54A-A34C-578BD6B28F0C}"/>
              </a:ext>
            </a:extLst>
          </p:cNvPr>
          <p:cNvPicPr>
            <a:picLocks noChangeAspect="1"/>
          </p:cNvPicPr>
          <p:nvPr/>
        </p:nvPicPr>
        <p:blipFill>
          <a:blip r:embed="rId6"/>
          <a:stretch>
            <a:fillRect/>
          </a:stretch>
        </p:blipFill>
        <p:spPr>
          <a:xfrm>
            <a:off x="4071082" y="6122410"/>
            <a:ext cx="3977675" cy="749417"/>
          </a:xfrm>
          <a:prstGeom prst="rect">
            <a:avLst/>
          </a:prstGeom>
        </p:spPr>
      </p:pic>
      <p:sp>
        <p:nvSpPr>
          <p:cNvPr id="5" name="Slide Number Placeholder 4">
            <a:extLst>
              <a:ext uri="{FF2B5EF4-FFF2-40B4-BE49-F238E27FC236}">
                <a16:creationId xmlns:a16="http://schemas.microsoft.com/office/drawing/2014/main" id="{BF6A27EA-02BA-D87D-11A5-DF40B65996EC}"/>
              </a:ext>
            </a:extLst>
          </p:cNvPr>
          <p:cNvSpPr>
            <a:spLocks noGrp="1"/>
          </p:cNvSpPr>
          <p:nvPr>
            <p:ph type="sldNum" sz="quarter" idx="12"/>
          </p:nvPr>
        </p:nvSpPr>
        <p:spPr/>
        <p:txBody>
          <a:bodyPr/>
          <a:lstStyle/>
          <a:p>
            <a:fld id="{229EFAE9-95DC-BB4E-8D7A-5491B8EE95E6}" type="slidenum">
              <a:rPr lang="en-US" smtClean="0"/>
              <a:t>1</a:t>
            </a:fld>
            <a:endParaRPr lang="en-US"/>
          </a:p>
        </p:txBody>
      </p:sp>
      <p:pic>
        <p:nvPicPr>
          <p:cNvPr id="7" name="Picture 6" descr="A picture containing text, font, logo, graphics&#10;&#10;Description automatically generated">
            <a:extLst>
              <a:ext uri="{FF2B5EF4-FFF2-40B4-BE49-F238E27FC236}">
                <a16:creationId xmlns:a16="http://schemas.microsoft.com/office/drawing/2014/main" id="{5720EED0-0C5C-4593-096A-809301E3754F}"/>
              </a:ext>
            </a:extLst>
          </p:cNvPr>
          <p:cNvPicPr>
            <a:picLocks noChangeAspect="1"/>
          </p:cNvPicPr>
          <p:nvPr/>
        </p:nvPicPr>
        <p:blipFill>
          <a:blip r:embed="rId7"/>
          <a:stretch>
            <a:fillRect/>
          </a:stretch>
        </p:blipFill>
        <p:spPr>
          <a:xfrm>
            <a:off x="333637" y="6186190"/>
            <a:ext cx="2616200" cy="746026"/>
          </a:xfrm>
          <a:prstGeom prst="rect">
            <a:avLst/>
          </a:prstGeom>
        </p:spPr>
      </p:pic>
    </p:spTree>
    <p:extLst>
      <p:ext uri="{BB962C8B-B14F-4D97-AF65-F5344CB8AC3E}">
        <p14:creationId xmlns:p14="http://schemas.microsoft.com/office/powerpoint/2010/main" val="1364911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A2EB-E08B-E447-5E88-A07DF5510921}"/>
              </a:ext>
            </a:extLst>
          </p:cNvPr>
          <p:cNvSpPr>
            <a:spLocks noGrp="1"/>
          </p:cNvSpPr>
          <p:nvPr>
            <p:ph type="title"/>
          </p:nvPr>
        </p:nvSpPr>
        <p:spPr>
          <a:xfrm>
            <a:off x="838200" y="768926"/>
            <a:ext cx="10515600" cy="921761"/>
          </a:xfrm>
        </p:spPr>
        <p:txBody>
          <a:bodyPr/>
          <a:lstStyle/>
          <a:p>
            <a:r>
              <a:rPr lang="en-US" sz="4000" dirty="0"/>
              <a:t>Performed a pulse length scan to isolate its role</a:t>
            </a:r>
          </a:p>
        </p:txBody>
      </p:sp>
      <mc:AlternateContent xmlns:mc="http://schemas.openxmlformats.org/markup-compatibility/2006" xmlns:a14="http://schemas.microsoft.com/office/drawing/2010/main">
        <mc:Choice Requires="a14">
          <p:graphicFrame>
            <p:nvGraphicFramePr>
              <p:cNvPr id="4" name="Content Placeholder 3">
                <a:extLst>
                  <a:ext uri="{FF2B5EF4-FFF2-40B4-BE49-F238E27FC236}">
                    <a16:creationId xmlns:a16="http://schemas.microsoft.com/office/drawing/2014/main" id="{67361B3B-4E55-48F6-B812-617579AF9D01}"/>
                  </a:ext>
                </a:extLst>
              </p:cNvPr>
              <p:cNvGraphicFramePr>
                <a:graphicFrameLocks noGrp="1"/>
              </p:cNvGraphicFramePr>
              <p:nvPr>
                <p:ph idx="1"/>
                <p:extLst>
                  <p:ext uri="{D42A27DB-BD31-4B8C-83A1-F6EECF244321}">
                    <p14:modId xmlns:p14="http://schemas.microsoft.com/office/powerpoint/2010/main" val="3226049191"/>
                  </p:ext>
                </p:extLst>
              </p:nvPr>
            </p:nvGraphicFramePr>
            <p:xfrm>
              <a:off x="2031996" y="5690532"/>
              <a:ext cx="8128002" cy="761238"/>
            </p:xfrm>
            <a:graphic>
              <a:graphicData uri="http://schemas.openxmlformats.org/drawingml/2006/table">
                <a:tbl>
                  <a:tblPr firstRow="1" bandRow="1"/>
                  <a:tblGrid>
                    <a:gridCol w="1354667">
                      <a:extLst>
                        <a:ext uri="{9D8B030D-6E8A-4147-A177-3AD203B41FA5}">
                          <a16:colId xmlns:a16="http://schemas.microsoft.com/office/drawing/2014/main" val="3045370232"/>
                        </a:ext>
                      </a:extLst>
                    </a:gridCol>
                    <a:gridCol w="1354667">
                      <a:extLst>
                        <a:ext uri="{9D8B030D-6E8A-4147-A177-3AD203B41FA5}">
                          <a16:colId xmlns:a16="http://schemas.microsoft.com/office/drawing/2014/main" val="2737191343"/>
                        </a:ext>
                      </a:extLst>
                    </a:gridCol>
                    <a:gridCol w="1354667">
                      <a:extLst>
                        <a:ext uri="{9D8B030D-6E8A-4147-A177-3AD203B41FA5}">
                          <a16:colId xmlns:a16="http://schemas.microsoft.com/office/drawing/2014/main" val="1779679870"/>
                        </a:ext>
                      </a:extLst>
                    </a:gridCol>
                    <a:gridCol w="1354667">
                      <a:extLst>
                        <a:ext uri="{9D8B030D-6E8A-4147-A177-3AD203B41FA5}">
                          <a16:colId xmlns:a16="http://schemas.microsoft.com/office/drawing/2014/main" val="1522109785"/>
                        </a:ext>
                      </a:extLst>
                    </a:gridCol>
                    <a:gridCol w="1354667">
                      <a:extLst>
                        <a:ext uri="{9D8B030D-6E8A-4147-A177-3AD203B41FA5}">
                          <a16:colId xmlns:a16="http://schemas.microsoft.com/office/drawing/2014/main" val="490677698"/>
                        </a:ext>
                      </a:extLst>
                    </a:gridCol>
                    <a:gridCol w="1354667">
                      <a:extLst>
                        <a:ext uri="{9D8B030D-6E8A-4147-A177-3AD203B41FA5}">
                          <a16:colId xmlns:a16="http://schemas.microsoft.com/office/drawing/2014/main" val="2988285918"/>
                        </a:ext>
                      </a:extLst>
                    </a:gridCol>
                  </a:tblGrid>
                  <a:tr h="370840">
                    <a:tc>
                      <a:txBody>
                        <a:bodyPr/>
                        <a:lstStyle/>
                        <a:p>
                          <a:pPr algn="l"/>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smtClean="0">
                                        <a:latin typeface="Cambria Math" panose="02040503050406030204" pitchFamily="18" charset="0"/>
                                      </a:rPr>
                                      <m:t>𝝉</m:t>
                                    </m:r>
                                  </m:e>
                                  <m:sub>
                                    <m:r>
                                      <a:rPr lang="en-US" smtClean="0">
                                        <a:latin typeface="Cambria Math" panose="02040503050406030204" pitchFamily="18" charset="0"/>
                                      </a:rPr>
                                      <m:t>𝑭𝑾𝑯𝑴</m:t>
                                    </m:r>
                                  </m:sub>
                                </m:sSub>
                              </m:oMath>
                            </m:oMathPara>
                          </a14:m>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2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1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0.5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0.25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0.125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305078"/>
                      </a:ext>
                    </a:extLst>
                  </a:tr>
                  <a:tr h="370840">
                    <a:tc>
                      <a:txBody>
                        <a:bodyPr/>
                        <a:lstStyle/>
                        <a:p>
                          <a:pPr algn="l"/>
                          <a14:m>
                            <m:oMathPara xmlns:m="http://schemas.openxmlformats.org/officeDocument/2006/math">
                              <m:oMathParaPr>
                                <m:jc m:val="centerGroup"/>
                              </m:oMathParaPr>
                              <m:oMath xmlns:m="http://schemas.openxmlformats.org/officeDocument/2006/math">
                                <m:sSub>
                                  <m:sSubPr>
                                    <m:ctrlPr>
                                      <a:rPr lang="en-US" b="1" i="1" smtClean="0">
                                        <a:latin typeface="Cambria Math" panose="02040503050406030204" pitchFamily="18" charset="0"/>
                                      </a:rPr>
                                    </m:ctrlPr>
                                  </m:sSubPr>
                                  <m:e>
                                    <m:r>
                                      <a:rPr lang="en-US" b="1" i="1" smtClean="0">
                                        <a:latin typeface="Cambria Math" panose="02040503050406030204" pitchFamily="18" charset="0"/>
                                      </a:rPr>
                                      <m:t>𝐤</m:t>
                                    </m:r>
                                  </m:e>
                                  <m:sub>
                                    <m:r>
                                      <a:rPr lang="en-US" b="1" i="1" smtClean="0">
                                        <a:latin typeface="Cambria Math" panose="02040503050406030204" pitchFamily="18" charset="0"/>
                                      </a:rPr>
                                      <m:t>𝐩</m:t>
                                    </m:r>
                                  </m:sub>
                                </m:sSub>
                                <m:r>
                                  <a:rPr lang="en-US" b="1" i="1" smtClean="0">
                                    <a:latin typeface="Cambria Math" panose="02040503050406030204" pitchFamily="18" charset="0"/>
                                  </a:rPr>
                                  <m:t>𝐜</m:t>
                                </m:r>
                                <m:r>
                                  <a:rPr lang="en-US" b="1" i="1" smtClean="0">
                                    <a:latin typeface="Cambria Math" panose="02040503050406030204" pitchFamily="18" charset="0"/>
                                  </a:rPr>
                                  <m:t>𝛕</m:t>
                                </m:r>
                              </m:oMath>
                            </m:oMathPara>
                          </a14:m>
                          <a:endParaRPr lang="en-US" b="1"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6.2</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3.1</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1.5</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0.77</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0.39</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720681553"/>
                      </a:ext>
                    </a:extLst>
                  </a:tr>
                </a:tbl>
              </a:graphicData>
            </a:graphic>
          </p:graphicFrame>
        </mc:Choice>
        <mc:Fallback xmlns="">
          <p:graphicFrame>
            <p:nvGraphicFramePr>
              <p:cNvPr id="4" name="Content Placeholder 3">
                <a:extLst>
                  <a:ext uri="{FF2B5EF4-FFF2-40B4-BE49-F238E27FC236}">
                    <a16:creationId xmlns:a16="http://schemas.microsoft.com/office/drawing/2014/main" id="{67361B3B-4E55-48F6-B812-617579AF9D01}"/>
                  </a:ext>
                </a:extLst>
              </p:cNvPr>
              <p:cNvGraphicFramePr>
                <a:graphicFrameLocks noGrp="1"/>
              </p:cNvGraphicFramePr>
              <p:nvPr>
                <p:ph idx="1"/>
                <p:extLst>
                  <p:ext uri="{D42A27DB-BD31-4B8C-83A1-F6EECF244321}">
                    <p14:modId xmlns:p14="http://schemas.microsoft.com/office/powerpoint/2010/main" val="3226049191"/>
                  </p:ext>
                </p:extLst>
              </p:nvPr>
            </p:nvGraphicFramePr>
            <p:xfrm>
              <a:off x="2031996" y="5690532"/>
              <a:ext cx="8128002" cy="761238"/>
            </p:xfrm>
            <a:graphic>
              <a:graphicData uri="http://schemas.openxmlformats.org/drawingml/2006/table">
                <a:tbl>
                  <a:tblPr firstRow="1" bandRow="1"/>
                  <a:tblGrid>
                    <a:gridCol w="1354667">
                      <a:extLst>
                        <a:ext uri="{9D8B030D-6E8A-4147-A177-3AD203B41FA5}">
                          <a16:colId xmlns:a16="http://schemas.microsoft.com/office/drawing/2014/main" val="3045370232"/>
                        </a:ext>
                      </a:extLst>
                    </a:gridCol>
                    <a:gridCol w="1354667">
                      <a:extLst>
                        <a:ext uri="{9D8B030D-6E8A-4147-A177-3AD203B41FA5}">
                          <a16:colId xmlns:a16="http://schemas.microsoft.com/office/drawing/2014/main" val="2737191343"/>
                        </a:ext>
                      </a:extLst>
                    </a:gridCol>
                    <a:gridCol w="1354667">
                      <a:extLst>
                        <a:ext uri="{9D8B030D-6E8A-4147-A177-3AD203B41FA5}">
                          <a16:colId xmlns:a16="http://schemas.microsoft.com/office/drawing/2014/main" val="1779679870"/>
                        </a:ext>
                      </a:extLst>
                    </a:gridCol>
                    <a:gridCol w="1354667">
                      <a:extLst>
                        <a:ext uri="{9D8B030D-6E8A-4147-A177-3AD203B41FA5}">
                          <a16:colId xmlns:a16="http://schemas.microsoft.com/office/drawing/2014/main" val="1522109785"/>
                        </a:ext>
                      </a:extLst>
                    </a:gridCol>
                    <a:gridCol w="1354667">
                      <a:extLst>
                        <a:ext uri="{9D8B030D-6E8A-4147-A177-3AD203B41FA5}">
                          <a16:colId xmlns:a16="http://schemas.microsoft.com/office/drawing/2014/main" val="490677698"/>
                        </a:ext>
                      </a:extLst>
                    </a:gridCol>
                    <a:gridCol w="1354667">
                      <a:extLst>
                        <a:ext uri="{9D8B030D-6E8A-4147-A177-3AD203B41FA5}">
                          <a16:colId xmlns:a16="http://schemas.microsoft.com/office/drawing/2014/main" val="2988285918"/>
                        </a:ext>
                      </a:extLst>
                    </a:gridCol>
                  </a:tblGrid>
                  <a:tr h="370840">
                    <a:tc>
                      <a:txBody>
                        <a:bodyPr/>
                        <a:lstStyle/>
                        <a:p>
                          <a:endParaRPr lang="en-US"/>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t="-10000" r="-500000" b="-123333"/>
                          </a:stretch>
                        </a:blipFill>
                      </a:tcPr>
                    </a:tc>
                    <a:tc>
                      <a:txBody>
                        <a:bodyPr/>
                        <a:lstStyle/>
                        <a:p>
                          <a:pPr algn="ctr"/>
                          <a:r>
                            <a:rPr lang="en-US" dirty="0"/>
                            <a:t>2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1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0.5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0.25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0.125 </a:t>
                          </a:r>
                          <a:r>
                            <a:rPr lang="en-US" dirty="0" err="1"/>
                            <a:t>ps</a:t>
                          </a:r>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6305078"/>
                      </a:ext>
                    </a:extLst>
                  </a:tr>
                  <a:tr h="390398">
                    <a:tc>
                      <a:txBody>
                        <a:bodyPr/>
                        <a:lstStyle/>
                        <a:p>
                          <a:endParaRPr lang="en-US"/>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blipFill>
                          <a:blip r:embed="rId2"/>
                          <a:stretch>
                            <a:fillRect t="-106452" r="-500000" b="-19355"/>
                          </a:stretch>
                        </a:blipFill>
                      </a:tcPr>
                    </a:tc>
                    <a:tc>
                      <a:txBody>
                        <a:bodyPr/>
                        <a:lstStyle/>
                        <a:p>
                          <a:pPr algn="ctr"/>
                          <a:r>
                            <a:rPr lang="en-US" dirty="0"/>
                            <a:t>6.2</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3.1</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1.5</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0.77</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0.39</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720681553"/>
                      </a:ext>
                    </a:extLst>
                  </a:tr>
                </a:tbl>
              </a:graphicData>
            </a:graphic>
          </p:graphicFrame>
        </mc:Fallback>
      </mc:AlternateContent>
      <p:sp>
        <p:nvSpPr>
          <p:cNvPr id="5" name="TextBox 4">
            <a:extLst>
              <a:ext uri="{FF2B5EF4-FFF2-40B4-BE49-F238E27FC236}">
                <a16:creationId xmlns:a16="http://schemas.microsoft.com/office/drawing/2014/main" id="{FCD639FC-EA66-2355-50C7-3624FE1D9346}"/>
              </a:ext>
            </a:extLst>
          </p:cNvPr>
          <p:cNvSpPr txBox="1"/>
          <p:nvPr/>
        </p:nvSpPr>
        <p:spPr>
          <a:xfrm>
            <a:off x="1202702" y="5167312"/>
            <a:ext cx="2415213" cy="461665"/>
          </a:xfrm>
          <a:prstGeom prst="rect">
            <a:avLst/>
          </a:prstGeom>
          <a:noFill/>
        </p:spPr>
        <p:txBody>
          <a:bodyPr wrap="none" rtlCol="0">
            <a:spAutoFit/>
          </a:bodyPr>
          <a:lstStyle/>
          <a:p>
            <a:r>
              <a:rPr lang="en-US" sz="2400" dirty="0"/>
              <a:t>Pulse Length Scan</a:t>
            </a:r>
          </a:p>
        </p:txBody>
      </p:sp>
      <p:sp>
        <p:nvSpPr>
          <p:cNvPr id="6" name="TextBox 5">
            <a:extLst>
              <a:ext uri="{FF2B5EF4-FFF2-40B4-BE49-F238E27FC236}">
                <a16:creationId xmlns:a16="http://schemas.microsoft.com/office/drawing/2014/main" id="{3E6B06E3-E8FD-6A3B-6712-A6D40AA39588}"/>
              </a:ext>
            </a:extLst>
          </p:cNvPr>
          <p:cNvSpPr txBox="1"/>
          <p:nvPr/>
        </p:nvSpPr>
        <p:spPr>
          <a:xfrm>
            <a:off x="1202702" y="1760106"/>
            <a:ext cx="2242793" cy="461665"/>
          </a:xfrm>
          <a:prstGeom prst="rect">
            <a:avLst/>
          </a:prstGeom>
          <a:noFill/>
        </p:spPr>
        <p:txBody>
          <a:bodyPr wrap="none" rtlCol="0">
            <a:spAutoFit/>
          </a:bodyPr>
          <a:lstStyle/>
          <a:p>
            <a:r>
              <a:rPr lang="en-US" sz="2400" dirty="0"/>
              <a:t>Fixed Conditions</a:t>
            </a:r>
          </a:p>
        </p:txBody>
      </p:sp>
      <mc:AlternateContent xmlns:mc="http://schemas.openxmlformats.org/markup-compatibility/2006" xmlns:a14="http://schemas.microsoft.com/office/drawing/2010/main">
        <mc:Choice Requires="a14">
          <p:graphicFrame>
            <p:nvGraphicFramePr>
              <p:cNvPr id="7" name="Table 6">
                <a:extLst>
                  <a:ext uri="{FF2B5EF4-FFF2-40B4-BE49-F238E27FC236}">
                    <a16:creationId xmlns:a16="http://schemas.microsoft.com/office/drawing/2014/main" id="{BE9E40DF-58A5-EB3B-493A-B8FEBF4FEA26}"/>
                  </a:ext>
                </a:extLst>
              </p:cNvPr>
              <p:cNvGraphicFramePr>
                <a:graphicFrameLocks noGrp="1"/>
              </p:cNvGraphicFramePr>
              <p:nvPr>
                <p:extLst>
                  <p:ext uri="{D42A27DB-BD31-4B8C-83A1-F6EECF244321}">
                    <p14:modId xmlns:p14="http://schemas.microsoft.com/office/powerpoint/2010/main" val="3480555974"/>
                  </p:ext>
                </p:extLst>
              </p:nvPr>
            </p:nvGraphicFramePr>
            <p:xfrm>
              <a:off x="2031997" y="2252549"/>
              <a:ext cx="8127999" cy="2274253"/>
            </p:xfrm>
            <a:graphic>
              <a:graphicData uri="http://schemas.openxmlformats.org/drawingml/2006/table">
                <a:tbl>
                  <a:tblPr firstRow="1" bandRow="1"/>
                  <a:tblGrid>
                    <a:gridCol w="2709333">
                      <a:extLst>
                        <a:ext uri="{9D8B030D-6E8A-4147-A177-3AD203B41FA5}">
                          <a16:colId xmlns:a16="http://schemas.microsoft.com/office/drawing/2014/main" val="3809530324"/>
                        </a:ext>
                      </a:extLst>
                    </a:gridCol>
                    <a:gridCol w="2709333">
                      <a:extLst>
                        <a:ext uri="{9D8B030D-6E8A-4147-A177-3AD203B41FA5}">
                          <a16:colId xmlns:a16="http://schemas.microsoft.com/office/drawing/2014/main" val="2457161984"/>
                        </a:ext>
                      </a:extLst>
                    </a:gridCol>
                    <a:gridCol w="2709333">
                      <a:extLst>
                        <a:ext uri="{9D8B030D-6E8A-4147-A177-3AD203B41FA5}">
                          <a16:colId xmlns:a16="http://schemas.microsoft.com/office/drawing/2014/main" val="4057061063"/>
                        </a:ext>
                      </a:extLst>
                    </a:gridCol>
                  </a:tblGrid>
                  <a:tr h="370840">
                    <a:tc>
                      <a:txBody>
                        <a:bodyPr/>
                        <a:lstStyle/>
                        <a:p>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Physical Input</a:t>
                          </a: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Normalized Parameters</a:t>
                          </a: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964684"/>
                      </a:ext>
                    </a:extLst>
                  </a:tr>
                  <a:tr h="370840">
                    <a:tc>
                      <a:txBody>
                        <a:bodyPr/>
                        <a:lstStyle/>
                        <a:p>
                          <a:r>
                            <a:rPr lang="en-US" dirty="0"/>
                            <a:t>Plasma density</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 xmlns:m="http://schemas.openxmlformats.org/officeDocument/2006/math">
                              <m:r>
                                <a:rPr lang="en-US" smtClean="0">
                                  <a:latin typeface="Cambria Math" panose="02040503050406030204" pitchFamily="18" charset="0"/>
                                </a:rPr>
                                <m:t>3×</m:t>
                              </m:r>
                              <m:sSup>
                                <m:sSupPr>
                                  <m:ctrlPr>
                                    <a:rPr lang="en-US" i="1" smtClean="0">
                                      <a:latin typeface="Cambria Math" panose="02040503050406030204" pitchFamily="18" charset="0"/>
                                    </a:rPr>
                                  </m:ctrlPr>
                                </m:sSupPr>
                                <m:e>
                                  <m:r>
                                    <a:rPr lang="en-US" smtClean="0">
                                      <a:latin typeface="Cambria Math" panose="02040503050406030204" pitchFamily="18" charset="0"/>
                                    </a:rPr>
                                    <m:t>10</m:t>
                                  </m:r>
                                </m:e>
                                <m:sup>
                                  <m:r>
                                    <a:rPr lang="en-US" smtClean="0">
                                      <a:latin typeface="Cambria Math" panose="02040503050406030204" pitchFamily="18" charset="0"/>
                                    </a:rPr>
                                    <m:t>15</m:t>
                                  </m:r>
                                </m:sup>
                              </m:sSup>
                            </m:oMath>
                          </a14:m>
                          <a:r>
                            <a:rPr lang="en-US" dirty="0"/>
                            <a:t> cm</a:t>
                          </a:r>
                          <a:r>
                            <a:rPr lang="en-US" baseline="30000" dirty="0"/>
                            <a:t>-3</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 xmlns:m="http://schemas.openxmlformats.org/officeDocument/2006/math">
                              <m:r>
                                <a:rPr lang="en-US" smtClean="0">
                                  <a:latin typeface="Cambria Math" panose="02040503050406030204" pitchFamily="18" charset="0"/>
                                </a:rPr>
                                <m:t>𝑐</m:t>
                              </m:r>
                              <m:r>
                                <a:rPr lang="en-US" smtClean="0">
                                  <a:latin typeface="Cambria Math" panose="02040503050406030204" pitchFamily="18" charset="0"/>
                                </a:rPr>
                                <m:t>/</m:t>
                              </m:r>
                              <m:sSub>
                                <m:sSubPr>
                                  <m:ctrlPr>
                                    <a:rPr lang="en-US" i="1" smtClean="0">
                                      <a:latin typeface="Cambria Math" panose="02040503050406030204" pitchFamily="18" charset="0"/>
                                    </a:rPr>
                                  </m:ctrlPr>
                                </m:sSubPr>
                                <m:e>
                                  <m:r>
                                    <a:rPr lang="en-US" smtClean="0">
                                      <a:latin typeface="Cambria Math" panose="02040503050406030204" pitchFamily="18" charset="0"/>
                                    </a:rPr>
                                    <m:t>𝜔</m:t>
                                  </m:r>
                                </m:e>
                                <m:sub>
                                  <m:r>
                                    <a:rPr lang="en-US" smtClean="0">
                                      <a:latin typeface="Cambria Math" panose="02040503050406030204" pitchFamily="18" charset="0"/>
                                    </a:rPr>
                                    <m:t>𝑝</m:t>
                                  </m:r>
                                </m:sub>
                              </m:sSub>
                              <m:r>
                                <a:rPr lang="en-US" smtClean="0">
                                  <a:latin typeface="Cambria Math" panose="02040503050406030204" pitchFamily="18" charset="0"/>
                                </a:rPr>
                                <m:t>=97</m:t>
                              </m:r>
                              <m:r>
                                <a:rPr lang="en-US" dirty="0" smtClean="0">
                                  <a:latin typeface="Cambria Math" panose="02040503050406030204" pitchFamily="18" charset="0"/>
                                </a:rPr>
                                <m:t>𝜇</m:t>
                              </m:r>
                            </m:oMath>
                          </a14:m>
                          <a:r>
                            <a:rPr lang="en-US" dirty="0"/>
                            <a:t>m</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7498401"/>
                      </a:ext>
                    </a:extLst>
                  </a:tr>
                  <a:tr h="370840">
                    <a:tc>
                      <a:txBody>
                        <a:bodyPr/>
                        <a:lstStyle/>
                        <a:p>
                          <a:r>
                            <a:rPr lang="en-US" dirty="0"/>
                            <a:t>Laser strength (</a:t>
                          </a:r>
                          <a14:m>
                            <m:oMath xmlns:m="http://schemas.openxmlformats.org/officeDocument/2006/math">
                              <m:sSub>
                                <m:sSubPr>
                                  <m:ctrlPr>
                                    <a:rPr lang="en-US" i="1" smtClean="0">
                                      <a:latin typeface="Cambria Math" panose="02040503050406030204" pitchFamily="18" charset="0"/>
                                    </a:rPr>
                                  </m:ctrlPr>
                                </m:sSubPr>
                                <m:e>
                                  <m:r>
                                    <a:rPr lang="en-US" smtClean="0">
                                      <a:latin typeface="Cambria Math" panose="02040503050406030204" pitchFamily="18" charset="0"/>
                                    </a:rPr>
                                    <m:t>𝑎</m:t>
                                  </m:r>
                                </m:e>
                                <m:sub>
                                  <m:r>
                                    <a:rPr lang="en-US" smtClean="0">
                                      <a:latin typeface="Cambria Math" panose="02040503050406030204" pitchFamily="18" charset="0"/>
                                    </a:rPr>
                                    <m:t>0</m:t>
                                  </m:r>
                                </m:sub>
                              </m:sSub>
                            </m:oMath>
                          </a14:m>
                          <a:r>
                            <a:rPr lang="en-US" dirty="0"/>
                            <a:t>)</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1.0</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0030515"/>
                      </a:ext>
                    </a:extLst>
                  </a:tr>
                  <a:tr h="370840">
                    <a:tc>
                      <a:txBody>
                        <a:bodyPr/>
                        <a:lstStyle/>
                        <a:p>
                          <a:r>
                            <a:rPr lang="en-US" dirty="0"/>
                            <a:t>Spot size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 xmlns:m="http://schemas.openxmlformats.org/officeDocument/2006/math">
                              <m:r>
                                <a:rPr lang="en-US" smtClean="0">
                                  <a:latin typeface="Cambria Math" panose="02040503050406030204" pitchFamily="18" charset="0"/>
                                </a:rPr>
                                <m:t>40 </m:t>
                              </m:r>
                              <m:r>
                                <a:rPr lang="en-US" smtClean="0">
                                  <a:latin typeface="Cambria Math" panose="02040503050406030204" pitchFamily="18" charset="0"/>
                                </a:rPr>
                                <m:t>𝜇</m:t>
                              </m:r>
                            </m:oMath>
                          </a14:m>
                          <a:r>
                            <a:rPr lang="en-US" dirty="0"/>
                            <a:t>m</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smtClean="0">
                                        <a:latin typeface="Cambria Math" panose="02040503050406030204" pitchFamily="18" charset="0"/>
                                      </a:rPr>
                                      <m:t>𝑘</m:t>
                                    </m:r>
                                  </m:e>
                                  <m:sub>
                                    <m:r>
                                      <a:rPr lang="en-US" smtClean="0">
                                        <a:latin typeface="Cambria Math" panose="02040503050406030204" pitchFamily="18" charset="0"/>
                                      </a:rPr>
                                      <m:t>𝑝</m:t>
                                    </m:r>
                                  </m:sub>
                                </m:sSub>
                                <m:sSub>
                                  <m:sSubPr>
                                    <m:ctrlPr>
                                      <a:rPr lang="en-US" i="1" smtClean="0">
                                        <a:latin typeface="Cambria Math" panose="02040503050406030204" pitchFamily="18" charset="0"/>
                                      </a:rPr>
                                    </m:ctrlPr>
                                  </m:sSubPr>
                                  <m:e>
                                    <m:r>
                                      <a:rPr lang="en-US" smtClean="0">
                                        <a:latin typeface="Cambria Math" panose="02040503050406030204" pitchFamily="18" charset="0"/>
                                      </a:rPr>
                                      <m:t>𝑤</m:t>
                                    </m:r>
                                  </m:e>
                                  <m:sub>
                                    <m:r>
                                      <a:rPr lang="en-US" smtClean="0">
                                        <a:latin typeface="Cambria Math" panose="02040503050406030204" pitchFamily="18" charset="0"/>
                                      </a:rPr>
                                      <m:t>0</m:t>
                                    </m:r>
                                  </m:sub>
                                </m:sSub>
                                <m:r>
                                  <a:rPr lang="en-US" smtClean="0">
                                    <a:latin typeface="Cambria Math" panose="02040503050406030204" pitchFamily="18" charset="0"/>
                                  </a:rPr>
                                  <m:t>=0.41</m:t>
                                </m:r>
                              </m:oMath>
                            </m:oMathPara>
                          </a14:m>
                          <a:endParaRPr lang="en-US"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8871091"/>
                      </a:ext>
                    </a:extLst>
                  </a:tr>
                  <a:tr h="370840">
                    <a:tc>
                      <a:txBody>
                        <a:bodyPr/>
                        <a:lstStyle/>
                        <a:p>
                          <a:r>
                            <a:rPr lang="en-US" dirty="0"/>
                            <a:t>Laser wavelength</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9.2 </a:t>
                          </a:r>
                          <a14:m>
                            <m:oMath xmlns:m="http://schemas.openxmlformats.org/officeDocument/2006/math">
                              <m:r>
                                <a:rPr lang="en-US" smtClean="0">
                                  <a:latin typeface="Cambria Math" panose="02040503050406030204" pitchFamily="18" charset="0"/>
                                </a:rPr>
                                <m:t>𝜇</m:t>
                              </m:r>
                            </m:oMath>
                          </a14:m>
                          <a:r>
                            <a:rPr lang="en-US" dirty="0"/>
                            <a:t>m</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6833238"/>
                      </a:ext>
                    </a:extLst>
                  </a:tr>
                  <a:tr h="370840">
                    <a:tc>
                      <a:txBody>
                        <a:bodyPr/>
                        <a:lstStyle/>
                        <a:p>
                          <a:r>
                            <a:rPr lang="en-US" dirty="0"/>
                            <a:t>Focus position</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3.7 mm</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smtClean="0">
                                        <a:latin typeface="Cambria Math" panose="02040503050406030204" pitchFamily="18" charset="0"/>
                                      </a:rPr>
                                      <m:t>𝑘</m:t>
                                    </m:r>
                                  </m:e>
                                  <m:sub>
                                    <m:r>
                                      <a:rPr lang="en-US" smtClean="0">
                                        <a:latin typeface="Cambria Math" panose="02040503050406030204" pitchFamily="18" charset="0"/>
                                      </a:rPr>
                                      <m:t>𝑝</m:t>
                                    </m:r>
                                  </m:sub>
                                </m:sSub>
                                <m:sSub>
                                  <m:sSubPr>
                                    <m:ctrlPr>
                                      <a:rPr lang="en-US" i="1" smtClean="0">
                                        <a:latin typeface="Cambria Math" panose="02040503050406030204" pitchFamily="18" charset="0"/>
                                      </a:rPr>
                                    </m:ctrlPr>
                                  </m:sSubPr>
                                  <m:e>
                                    <m:r>
                                      <a:rPr lang="en-US" smtClean="0">
                                        <a:latin typeface="Cambria Math" panose="02040503050406030204" pitchFamily="18" charset="0"/>
                                      </a:rPr>
                                      <m:t>𝑧</m:t>
                                    </m:r>
                                  </m:e>
                                  <m:sub>
                                    <m:r>
                                      <a:rPr lang="en-US" smtClean="0">
                                        <a:latin typeface="Cambria Math" panose="02040503050406030204" pitchFamily="18" charset="0"/>
                                      </a:rPr>
                                      <m:t>𝑓</m:t>
                                    </m:r>
                                  </m:sub>
                                </m:sSub>
                                <m:r>
                                  <a:rPr lang="en-US" smtClean="0">
                                    <a:latin typeface="Cambria Math" panose="02040503050406030204" pitchFamily="18" charset="0"/>
                                  </a:rPr>
                                  <m:t>=38</m:t>
                                </m:r>
                              </m:oMath>
                            </m:oMathPara>
                          </a14:m>
                          <a:endParaRPr lang="en-US"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87026892"/>
                      </a:ext>
                    </a:extLst>
                  </a:tr>
                </a:tbl>
              </a:graphicData>
            </a:graphic>
          </p:graphicFrame>
        </mc:Choice>
        <mc:Fallback xmlns="">
          <p:graphicFrame>
            <p:nvGraphicFramePr>
              <p:cNvPr id="7" name="Table 6">
                <a:extLst>
                  <a:ext uri="{FF2B5EF4-FFF2-40B4-BE49-F238E27FC236}">
                    <a16:creationId xmlns:a16="http://schemas.microsoft.com/office/drawing/2014/main" id="{BE9E40DF-58A5-EB3B-493A-B8FEBF4FEA26}"/>
                  </a:ext>
                </a:extLst>
              </p:cNvPr>
              <p:cNvGraphicFramePr>
                <a:graphicFrameLocks noGrp="1"/>
              </p:cNvGraphicFramePr>
              <p:nvPr>
                <p:extLst>
                  <p:ext uri="{D42A27DB-BD31-4B8C-83A1-F6EECF244321}">
                    <p14:modId xmlns:p14="http://schemas.microsoft.com/office/powerpoint/2010/main" val="3480555974"/>
                  </p:ext>
                </p:extLst>
              </p:nvPr>
            </p:nvGraphicFramePr>
            <p:xfrm>
              <a:off x="2031997" y="2252549"/>
              <a:ext cx="8127999" cy="2284922"/>
            </p:xfrm>
            <a:graphic>
              <a:graphicData uri="http://schemas.openxmlformats.org/drawingml/2006/table">
                <a:tbl>
                  <a:tblPr firstRow="1" bandRow="1"/>
                  <a:tblGrid>
                    <a:gridCol w="2709333">
                      <a:extLst>
                        <a:ext uri="{9D8B030D-6E8A-4147-A177-3AD203B41FA5}">
                          <a16:colId xmlns:a16="http://schemas.microsoft.com/office/drawing/2014/main" val="3809530324"/>
                        </a:ext>
                      </a:extLst>
                    </a:gridCol>
                    <a:gridCol w="2709333">
                      <a:extLst>
                        <a:ext uri="{9D8B030D-6E8A-4147-A177-3AD203B41FA5}">
                          <a16:colId xmlns:a16="http://schemas.microsoft.com/office/drawing/2014/main" val="2457161984"/>
                        </a:ext>
                      </a:extLst>
                    </a:gridCol>
                    <a:gridCol w="2709333">
                      <a:extLst>
                        <a:ext uri="{9D8B030D-6E8A-4147-A177-3AD203B41FA5}">
                          <a16:colId xmlns:a16="http://schemas.microsoft.com/office/drawing/2014/main" val="4057061063"/>
                        </a:ext>
                      </a:extLst>
                    </a:gridCol>
                  </a:tblGrid>
                  <a:tr h="370840">
                    <a:tc>
                      <a:txBody>
                        <a:bodyPr/>
                        <a:lstStyle/>
                        <a:p>
                          <a:endParaRPr lang="en-US" dirty="0"/>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Physical Input</a:t>
                          </a: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dirty="0"/>
                            <a:t>Normalized Parameters</a:t>
                          </a:r>
                        </a:p>
                      </a:txBody>
                      <a:tcPr>
                        <a:lnL w="12700" cmpd="sng">
                          <a:noFill/>
                          <a:prstDash val="soli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1964684"/>
                      </a:ext>
                    </a:extLst>
                  </a:tr>
                  <a:tr h="390335">
                    <a:tc>
                      <a:txBody>
                        <a:bodyPr/>
                        <a:lstStyle/>
                        <a:p>
                          <a:r>
                            <a:rPr lang="en-US" dirty="0"/>
                            <a:t>Plasma density</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00469" t="-100000" r="-100939" b="-409677"/>
                          </a:stretch>
                        </a:blipFill>
                      </a:tcPr>
                    </a:tc>
                    <a:tc>
                      <a:txBody>
                        <a:bodyPr/>
                        <a:lstStyle/>
                        <a:p>
                          <a:endParaRPr lang="en-US"/>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99533" t="-100000" r="-467" b="-409677"/>
                          </a:stretch>
                        </a:blipFill>
                      </a:tcPr>
                    </a:tc>
                    <a:extLst>
                      <a:ext uri="{0D108BD9-81ED-4DB2-BD59-A6C34878D82A}">
                        <a16:rowId xmlns:a16="http://schemas.microsoft.com/office/drawing/2014/main" val="957498401"/>
                      </a:ext>
                    </a:extLst>
                  </a:tr>
                  <a:tr h="370840">
                    <a:tc>
                      <a:txBody>
                        <a:bodyPr/>
                        <a:lstStyle/>
                        <a:p>
                          <a:endParaRPr lang="en-US"/>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t="-206667" r="-200000" b="-323333"/>
                          </a:stretch>
                        </a:blipFill>
                      </a:tcPr>
                    </a:tc>
                    <a:tc>
                      <a:txBody>
                        <a:bodyPr/>
                        <a:lstStyle/>
                        <a:p>
                          <a:pPr algn="ctr"/>
                          <a:r>
                            <a:rPr lang="en-US" dirty="0"/>
                            <a:t>1.0</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40030515"/>
                      </a:ext>
                    </a:extLst>
                  </a:tr>
                  <a:tr h="390335">
                    <a:tc>
                      <a:txBody>
                        <a:bodyPr/>
                        <a:lstStyle/>
                        <a:p>
                          <a:r>
                            <a:rPr lang="en-US" dirty="0"/>
                            <a:t>Spot size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00469" t="-296774" r="-100939" b="-212903"/>
                          </a:stretch>
                        </a:blipFill>
                      </a:tcPr>
                    </a:tc>
                    <a:tc>
                      <a:txBody>
                        <a:bodyPr/>
                        <a:lstStyle/>
                        <a:p>
                          <a:endParaRPr lang="en-US"/>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99533" t="-296774" r="-467" b="-212903"/>
                          </a:stretch>
                        </a:blipFill>
                      </a:tcPr>
                    </a:tc>
                    <a:extLst>
                      <a:ext uri="{0D108BD9-81ED-4DB2-BD59-A6C34878D82A}">
                        <a16:rowId xmlns:a16="http://schemas.microsoft.com/office/drawing/2014/main" val="328871091"/>
                      </a:ext>
                    </a:extLst>
                  </a:tr>
                  <a:tr h="370840">
                    <a:tc>
                      <a:txBody>
                        <a:bodyPr/>
                        <a:lstStyle/>
                        <a:p>
                          <a:r>
                            <a:rPr lang="en-US" dirty="0"/>
                            <a:t>Laser wavelength</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00469" t="-424138" r="-100939" b="-127586"/>
                          </a:stretch>
                        </a:blipFill>
                      </a:tcPr>
                    </a:tc>
                    <a:tc>
                      <a:txBody>
                        <a:bodyPr/>
                        <a:lstStyle/>
                        <a:p>
                          <a:pPr algn="ctr"/>
                          <a:endParaRPr lang="en-US"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6833238"/>
                      </a:ext>
                    </a:extLst>
                  </a:tr>
                  <a:tr h="391732">
                    <a:tc>
                      <a:txBody>
                        <a:bodyPr/>
                        <a:lstStyle/>
                        <a:p>
                          <a:r>
                            <a:rPr lang="en-US" dirty="0"/>
                            <a:t>Focus position</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algn="ctr"/>
                          <a:r>
                            <a:rPr lang="en-US" dirty="0"/>
                            <a:t>3.7 mm</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endParaRPr lang="en-US"/>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blipFill>
                          <a:blip r:embed="rId3"/>
                          <a:stretch>
                            <a:fillRect l="-199533" t="-490323" r="-467" b="-19355"/>
                          </a:stretch>
                        </a:blipFill>
                      </a:tcPr>
                    </a:tc>
                    <a:extLst>
                      <a:ext uri="{0D108BD9-81ED-4DB2-BD59-A6C34878D82A}">
                        <a16:rowId xmlns:a16="http://schemas.microsoft.com/office/drawing/2014/main" val="3987026892"/>
                      </a:ext>
                    </a:extLst>
                  </a:tr>
                </a:tbl>
              </a:graphicData>
            </a:graphic>
          </p:graphicFrame>
        </mc:Fallback>
      </mc:AlternateContent>
      <p:sp>
        <p:nvSpPr>
          <p:cNvPr id="3" name="Slide Number Placeholder 2">
            <a:extLst>
              <a:ext uri="{FF2B5EF4-FFF2-40B4-BE49-F238E27FC236}">
                <a16:creationId xmlns:a16="http://schemas.microsoft.com/office/drawing/2014/main" id="{F844684F-B633-4EB3-5761-556E0CE1237B}"/>
              </a:ext>
            </a:extLst>
          </p:cNvPr>
          <p:cNvSpPr>
            <a:spLocks noGrp="1"/>
          </p:cNvSpPr>
          <p:nvPr>
            <p:ph type="sldNum" sz="quarter" idx="12"/>
          </p:nvPr>
        </p:nvSpPr>
        <p:spPr/>
        <p:txBody>
          <a:bodyPr/>
          <a:lstStyle/>
          <a:p>
            <a:fld id="{229EFAE9-95DC-BB4E-8D7A-5491B8EE95E6}" type="slidenum">
              <a:rPr lang="en-US" smtClean="0"/>
              <a:t>10</a:t>
            </a:fld>
            <a:endParaRPr lang="en-US"/>
          </a:p>
        </p:txBody>
      </p:sp>
    </p:spTree>
    <p:extLst>
      <p:ext uri="{BB962C8B-B14F-4D97-AF65-F5344CB8AC3E}">
        <p14:creationId xmlns:p14="http://schemas.microsoft.com/office/powerpoint/2010/main" val="40966834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13">
            <a:extLst>
              <a:ext uri="{FF2B5EF4-FFF2-40B4-BE49-F238E27FC236}">
                <a16:creationId xmlns:a16="http://schemas.microsoft.com/office/drawing/2014/main" id="{9A26F887-D7D5-D7CE-2B5C-1E5F709EB598}"/>
              </a:ext>
            </a:extLst>
          </p:cNvPr>
          <p:cNvSpPr>
            <a:spLocks noGrp="1"/>
          </p:cNvSpPr>
          <p:nvPr>
            <p:ph type="sldNum" sz="quarter" idx="12"/>
          </p:nvPr>
        </p:nvSpPr>
        <p:spPr/>
        <p:txBody>
          <a:bodyPr/>
          <a:lstStyle/>
          <a:p>
            <a:fld id="{229EFAE9-95DC-BB4E-8D7A-5491B8EE95E6}" type="slidenum">
              <a:rPr lang="en-US" smtClean="0"/>
              <a:t>11</a:t>
            </a:fld>
            <a:endParaRPr lang="en-US" dirty="0"/>
          </a:p>
        </p:txBody>
      </p:sp>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23610F12-B000-A1B1-E9A4-96DC5F57A6C6}"/>
                  </a:ext>
                </a:extLst>
              </p:cNvPr>
              <p:cNvSpPr>
                <a:spLocks noGrp="1"/>
              </p:cNvSpPr>
              <p:nvPr>
                <p:ph type="title"/>
              </p:nvPr>
            </p:nvSpPr>
            <p:spPr/>
            <p:txBody>
              <a:bodyPr/>
              <a:lstStyle/>
              <a:p>
                <a:r>
                  <a:rPr lang="en-US" dirty="0"/>
                  <a:t>For a fixed </a:t>
                </a:r>
                <a14:m>
                  <m:oMath xmlns:m="http://schemas.openxmlformats.org/officeDocument/2006/math">
                    <m:sSub>
                      <m:sSubPr>
                        <m:ctrlPr>
                          <a:rPr lang="en-US" i="1" dirty="0" smtClean="0">
                            <a:latin typeface="Cambria Math" panose="02040503050406030204" pitchFamily="18" charset="0"/>
                          </a:rPr>
                        </m:ctrlPr>
                      </m:sSubPr>
                      <m:e>
                        <m:r>
                          <a:rPr lang="en-US" i="1" dirty="0" smtClean="0">
                            <a:latin typeface="Cambria Math" panose="02040503050406030204" pitchFamily="18" charset="0"/>
                          </a:rPr>
                          <m:t>𝑎</m:t>
                        </m:r>
                      </m:e>
                      <m:sub>
                        <m:r>
                          <a:rPr lang="en-US" i="1" dirty="0" smtClean="0">
                            <a:latin typeface="Cambria Math" panose="02040503050406030204" pitchFamily="18" charset="0"/>
                          </a:rPr>
                          <m:t>0</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𝑤</m:t>
                        </m:r>
                      </m:e>
                      <m:sub>
                        <m:r>
                          <a:rPr lang="en-US" b="0" i="1" dirty="0" smtClean="0">
                            <a:latin typeface="Cambria Math" panose="02040503050406030204" pitchFamily="18" charset="0"/>
                          </a:rPr>
                          <m:t>0</m:t>
                        </m:r>
                      </m:sub>
                    </m:sSub>
                  </m:oMath>
                </a14:m>
                <a:r>
                  <a:rPr lang="en-US" dirty="0"/>
                  <a:t>, reducing pulse length only reduces the degree of nonlinearity </a:t>
                </a:r>
              </a:p>
            </p:txBody>
          </p:sp>
        </mc:Choice>
        <mc:Fallback xmlns="">
          <p:sp>
            <p:nvSpPr>
              <p:cNvPr id="2" name="Title 1">
                <a:extLst>
                  <a:ext uri="{FF2B5EF4-FFF2-40B4-BE49-F238E27FC236}">
                    <a16:creationId xmlns:a16="http://schemas.microsoft.com/office/drawing/2014/main" id="{23610F12-B000-A1B1-E9A4-96DC5F57A6C6}"/>
                  </a:ext>
                </a:extLst>
              </p:cNvPr>
              <p:cNvSpPr>
                <a:spLocks noGrp="1" noRot="1" noChangeAspect="1" noMove="1" noResize="1" noEditPoints="1" noAdjustHandles="1" noChangeArrowheads="1" noChangeShapeType="1" noTextEdit="1"/>
              </p:cNvSpPr>
              <p:nvPr>
                <p:ph type="title"/>
              </p:nvPr>
            </p:nvSpPr>
            <p:spPr>
              <a:blipFill>
                <a:blip r:embed="rId3"/>
                <a:stretch>
                  <a:fillRect l="-2413" t="-17647" r="-1448" b="-48235"/>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91920C95-3511-A84F-9FFC-983ED2EA31A6}"/>
              </a:ext>
            </a:extLst>
          </p:cNvPr>
          <p:cNvPicPr>
            <a:picLocks noChangeAspect="1"/>
          </p:cNvPicPr>
          <p:nvPr/>
        </p:nvPicPr>
        <p:blipFill>
          <a:blip r:embed="rId4"/>
          <a:stretch>
            <a:fillRect/>
          </a:stretch>
        </p:blipFill>
        <p:spPr>
          <a:xfrm>
            <a:off x="460744" y="2045003"/>
            <a:ext cx="4329545" cy="1149511"/>
          </a:xfrm>
          <a:prstGeom prst="rect">
            <a:avLst/>
          </a:prstGeom>
        </p:spPr>
      </p:pic>
      <p:pic>
        <p:nvPicPr>
          <p:cNvPr id="7" name="Picture 6">
            <a:extLst>
              <a:ext uri="{FF2B5EF4-FFF2-40B4-BE49-F238E27FC236}">
                <a16:creationId xmlns:a16="http://schemas.microsoft.com/office/drawing/2014/main" id="{DF916FAB-D099-635B-38CD-DE42FC1B8B37}"/>
              </a:ext>
            </a:extLst>
          </p:cNvPr>
          <p:cNvPicPr>
            <a:picLocks noChangeAspect="1"/>
          </p:cNvPicPr>
          <p:nvPr/>
        </p:nvPicPr>
        <p:blipFill>
          <a:blip r:embed="rId5"/>
          <a:srcRect l="1" r="3283"/>
          <a:stretch>
            <a:fillRect/>
          </a:stretch>
        </p:blipFill>
        <p:spPr>
          <a:xfrm>
            <a:off x="4774020" y="2045003"/>
            <a:ext cx="1719346" cy="1375719"/>
          </a:xfrm>
          <a:prstGeom prst="rect">
            <a:avLst/>
          </a:prstGeom>
        </p:spPr>
      </p:pic>
      <p:pic>
        <p:nvPicPr>
          <p:cNvPr id="8" name="Picture 7">
            <a:extLst>
              <a:ext uri="{FF2B5EF4-FFF2-40B4-BE49-F238E27FC236}">
                <a16:creationId xmlns:a16="http://schemas.microsoft.com/office/drawing/2014/main" id="{357859BC-06F3-CE59-089F-8A288FD217C0}"/>
              </a:ext>
            </a:extLst>
          </p:cNvPr>
          <p:cNvPicPr>
            <a:picLocks noChangeAspect="1"/>
          </p:cNvPicPr>
          <p:nvPr/>
        </p:nvPicPr>
        <p:blipFill>
          <a:blip r:embed="rId6"/>
          <a:stretch>
            <a:fillRect/>
          </a:stretch>
        </p:blipFill>
        <p:spPr>
          <a:xfrm>
            <a:off x="460744" y="3308829"/>
            <a:ext cx="4329545" cy="1182332"/>
          </a:xfrm>
          <a:prstGeom prst="rect">
            <a:avLst/>
          </a:prstGeom>
        </p:spPr>
      </p:pic>
      <p:pic>
        <p:nvPicPr>
          <p:cNvPr id="9" name="Picture 8">
            <a:extLst>
              <a:ext uri="{FF2B5EF4-FFF2-40B4-BE49-F238E27FC236}">
                <a16:creationId xmlns:a16="http://schemas.microsoft.com/office/drawing/2014/main" id="{EBCB53D4-4667-FA10-A9B8-B91A5F45DE63}"/>
              </a:ext>
            </a:extLst>
          </p:cNvPr>
          <p:cNvPicPr>
            <a:picLocks noChangeAspect="1"/>
          </p:cNvPicPr>
          <p:nvPr/>
        </p:nvPicPr>
        <p:blipFill>
          <a:blip r:embed="rId7"/>
          <a:stretch>
            <a:fillRect/>
          </a:stretch>
        </p:blipFill>
        <p:spPr>
          <a:xfrm>
            <a:off x="460744" y="4605476"/>
            <a:ext cx="4329545" cy="1094281"/>
          </a:xfrm>
          <a:prstGeom prst="rect">
            <a:avLst/>
          </a:prstGeom>
        </p:spPr>
      </p:pic>
      <p:pic>
        <p:nvPicPr>
          <p:cNvPr id="12" name="Picture 11">
            <a:extLst>
              <a:ext uri="{FF2B5EF4-FFF2-40B4-BE49-F238E27FC236}">
                <a16:creationId xmlns:a16="http://schemas.microsoft.com/office/drawing/2014/main" id="{9AAFEAB0-7210-9CDF-C106-3C66E81F7D39}"/>
              </a:ext>
            </a:extLst>
          </p:cNvPr>
          <p:cNvPicPr>
            <a:picLocks noChangeAspect="1"/>
          </p:cNvPicPr>
          <p:nvPr/>
        </p:nvPicPr>
        <p:blipFill>
          <a:blip r:embed="rId8"/>
          <a:srcRect/>
          <a:stretch>
            <a:fillRect/>
          </a:stretch>
        </p:blipFill>
        <p:spPr>
          <a:xfrm>
            <a:off x="4774020" y="3171484"/>
            <a:ext cx="1806779" cy="1329863"/>
          </a:xfrm>
          <a:prstGeom prst="rect">
            <a:avLst/>
          </a:prstGeom>
        </p:spPr>
      </p:pic>
      <p:pic>
        <p:nvPicPr>
          <p:cNvPr id="13" name="Picture 12">
            <a:extLst>
              <a:ext uri="{FF2B5EF4-FFF2-40B4-BE49-F238E27FC236}">
                <a16:creationId xmlns:a16="http://schemas.microsoft.com/office/drawing/2014/main" id="{9E98F518-E9EA-EAF3-A115-DAB8AE395FB8}"/>
              </a:ext>
            </a:extLst>
          </p:cNvPr>
          <p:cNvPicPr>
            <a:picLocks noChangeAspect="1"/>
          </p:cNvPicPr>
          <p:nvPr/>
        </p:nvPicPr>
        <p:blipFill>
          <a:blip r:embed="rId9"/>
          <a:srcRect/>
          <a:stretch>
            <a:fillRect/>
          </a:stretch>
        </p:blipFill>
        <p:spPr>
          <a:xfrm>
            <a:off x="4774019" y="4491161"/>
            <a:ext cx="1806779" cy="1449187"/>
          </a:xfrm>
          <a:prstGeom prst="rect">
            <a:avLst/>
          </a:prstGeom>
        </p:spPr>
      </p:pic>
      <p:sp>
        <p:nvSpPr>
          <p:cNvPr id="15" name="TextBox 14">
            <a:extLst>
              <a:ext uri="{FF2B5EF4-FFF2-40B4-BE49-F238E27FC236}">
                <a16:creationId xmlns:a16="http://schemas.microsoft.com/office/drawing/2014/main" id="{9D7CB152-2D2F-E11D-EBDD-9C9365B82D5D}"/>
              </a:ext>
            </a:extLst>
          </p:cNvPr>
          <p:cNvSpPr txBox="1"/>
          <p:nvPr/>
        </p:nvSpPr>
        <p:spPr>
          <a:xfrm>
            <a:off x="462129" y="1989786"/>
            <a:ext cx="1541512" cy="369332"/>
          </a:xfrm>
          <a:prstGeom prst="rect">
            <a:avLst/>
          </a:prstGeom>
          <a:noFill/>
        </p:spPr>
        <p:txBody>
          <a:bodyPr wrap="none" rtlCol="0">
            <a:spAutoFit/>
          </a:bodyPr>
          <a:lstStyle/>
          <a:p>
            <a:r>
              <a:rPr lang="en-US" dirty="0"/>
              <a:t>Not blown out</a:t>
            </a:r>
          </a:p>
        </p:txBody>
      </p:sp>
      <p:sp>
        <p:nvSpPr>
          <p:cNvPr id="16" name="TextBox 15">
            <a:extLst>
              <a:ext uri="{FF2B5EF4-FFF2-40B4-BE49-F238E27FC236}">
                <a16:creationId xmlns:a16="http://schemas.microsoft.com/office/drawing/2014/main" id="{9F064879-C328-FB74-554B-06434AFAA2F9}"/>
              </a:ext>
            </a:extLst>
          </p:cNvPr>
          <p:cNvSpPr txBox="1"/>
          <p:nvPr/>
        </p:nvSpPr>
        <p:spPr>
          <a:xfrm>
            <a:off x="462129" y="3312697"/>
            <a:ext cx="1168974" cy="369332"/>
          </a:xfrm>
          <a:prstGeom prst="rect">
            <a:avLst/>
          </a:prstGeom>
          <a:noFill/>
        </p:spPr>
        <p:txBody>
          <a:bodyPr wrap="none" rtlCol="0">
            <a:spAutoFit/>
          </a:bodyPr>
          <a:lstStyle/>
          <a:p>
            <a:r>
              <a:rPr lang="en-US" dirty="0"/>
              <a:t>Borderline</a:t>
            </a:r>
          </a:p>
        </p:txBody>
      </p:sp>
      <p:sp>
        <p:nvSpPr>
          <p:cNvPr id="17" name="TextBox 16">
            <a:extLst>
              <a:ext uri="{FF2B5EF4-FFF2-40B4-BE49-F238E27FC236}">
                <a16:creationId xmlns:a16="http://schemas.microsoft.com/office/drawing/2014/main" id="{F00D7930-B4D4-F50F-3CC7-9D02DBADEDF2}"/>
              </a:ext>
            </a:extLst>
          </p:cNvPr>
          <p:cNvSpPr txBox="1"/>
          <p:nvPr/>
        </p:nvSpPr>
        <p:spPr>
          <a:xfrm>
            <a:off x="462129" y="4544462"/>
            <a:ext cx="1631280" cy="369332"/>
          </a:xfrm>
          <a:prstGeom prst="rect">
            <a:avLst/>
          </a:prstGeom>
          <a:noFill/>
        </p:spPr>
        <p:txBody>
          <a:bodyPr wrap="none" rtlCol="0">
            <a:spAutoFit/>
          </a:bodyPr>
          <a:lstStyle/>
          <a:p>
            <a:r>
              <a:rPr lang="en-US" dirty="0"/>
              <a:t>Fully blown out</a:t>
            </a:r>
          </a:p>
        </p:txBody>
      </p:sp>
      <p:sp>
        <p:nvSpPr>
          <p:cNvPr id="20" name="TextBox 19">
            <a:extLst>
              <a:ext uri="{FF2B5EF4-FFF2-40B4-BE49-F238E27FC236}">
                <a16:creationId xmlns:a16="http://schemas.microsoft.com/office/drawing/2014/main" id="{2A3C3178-9923-C702-2E15-5934FD4482D3}"/>
              </a:ext>
            </a:extLst>
          </p:cNvPr>
          <p:cNvSpPr txBox="1"/>
          <p:nvPr/>
        </p:nvSpPr>
        <p:spPr>
          <a:xfrm>
            <a:off x="4869590" y="1781456"/>
            <a:ext cx="1615635" cy="369332"/>
          </a:xfrm>
          <a:prstGeom prst="rect">
            <a:avLst/>
          </a:prstGeom>
          <a:noFill/>
        </p:spPr>
        <p:txBody>
          <a:bodyPr wrap="none" rtlCol="0">
            <a:spAutoFit/>
          </a:bodyPr>
          <a:lstStyle/>
          <a:p>
            <a:r>
              <a:rPr lang="en-US" u="sng" dirty="0"/>
              <a:t>On-axis density</a:t>
            </a:r>
          </a:p>
        </p:txBody>
      </p:sp>
      <mc:AlternateContent xmlns:mc="http://schemas.openxmlformats.org/markup-compatibility/2006" xmlns:a14="http://schemas.microsoft.com/office/drawing/2010/main">
        <mc:Choice Requires="a14">
          <p:sp>
            <p:nvSpPr>
              <p:cNvPr id="21" name="TextBox 20">
                <a:extLst>
                  <a:ext uri="{FF2B5EF4-FFF2-40B4-BE49-F238E27FC236}">
                    <a16:creationId xmlns:a16="http://schemas.microsoft.com/office/drawing/2014/main" id="{DE6236E7-DC5B-E900-4AB5-7A32295DCD34}"/>
                  </a:ext>
                </a:extLst>
              </p:cNvPr>
              <p:cNvSpPr txBox="1"/>
              <p:nvPr/>
            </p:nvSpPr>
            <p:spPr>
              <a:xfrm>
                <a:off x="2855155" y="2013552"/>
                <a:ext cx="2002535" cy="361959"/>
              </a:xfrm>
              <a:prstGeom prst="rect">
                <a:avLst/>
              </a:prstGeom>
              <a:noFill/>
            </p:spPr>
            <p:txBody>
              <a:bodyPr wrap="none" rtlCol="0">
                <a:spAutoFit/>
              </a:bodyPr>
              <a:lstStyle/>
              <a:p>
                <a:pPr algn="ctr"/>
                <a14:m>
                  <m:oMath xmlns:m="http://schemas.openxmlformats.org/officeDocument/2006/math">
                    <m:r>
                      <a:rPr lang="en-US" sz="1600" b="0" i="1" smtClean="0">
                        <a:latin typeface="Cambria Math" panose="02040503050406030204" pitchFamily="18" charset="0"/>
                      </a:rPr>
                      <m:t>0.125 </m:t>
                    </m:r>
                  </m:oMath>
                </a14:m>
                <a:r>
                  <a:rPr lang="en-US" sz="1600" dirty="0"/>
                  <a:t>ps </a:t>
                </a:r>
                <a14:m>
                  <m:oMath xmlns:m="http://schemas.openxmlformats.org/officeDocument/2006/math">
                    <m:r>
                      <a:rPr lang="en-US" sz="1600" i="1">
                        <a:latin typeface="Cambria Math" panose="02040503050406030204" pitchFamily="18" charset="0"/>
                      </a:rPr>
                      <m:t>=0.39</m:t>
                    </m:r>
                    <m:r>
                      <a:rPr lang="en-US" sz="1600" b="0" i="1" smtClean="0">
                        <a:latin typeface="Cambria Math" panose="02040503050406030204" pitchFamily="18" charset="0"/>
                      </a:rPr>
                      <m:t> </m:t>
                    </m:r>
                    <m:sSubSup>
                      <m:sSubSupPr>
                        <m:ctrlPr>
                          <a:rPr lang="en-US" sz="1600" b="0" i="1" smtClean="0">
                            <a:latin typeface="Cambria Math" panose="02040503050406030204" pitchFamily="18" charset="0"/>
                          </a:rPr>
                        </m:ctrlPr>
                      </m:sSubSupPr>
                      <m:e>
                        <m:r>
                          <a:rPr lang="en-US" sz="1600" b="0" i="1" smtClean="0">
                            <a:latin typeface="Cambria Math" panose="02040503050406030204" pitchFamily="18" charset="0"/>
                          </a:rPr>
                          <m:t>𝜔</m:t>
                        </m:r>
                      </m:e>
                      <m:sub>
                        <m:r>
                          <a:rPr lang="en-US" sz="1600" b="0" i="1" smtClean="0">
                            <a:latin typeface="Cambria Math" panose="02040503050406030204" pitchFamily="18" charset="0"/>
                          </a:rPr>
                          <m:t>𝑝</m:t>
                        </m:r>
                      </m:sub>
                      <m:sup>
                        <m:r>
                          <a:rPr lang="en-US" sz="1600" b="0" i="1" smtClean="0">
                            <a:latin typeface="Cambria Math" panose="02040503050406030204" pitchFamily="18" charset="0"/>
                          </a:rPr>
                          <m:t>−1</m:t>
                        </m:r>
                      </m:sup>
                    </m:sSubSup>
                  </m:oMath>
                </a14:m>
                <a:r>
                  <a:rPr lang="en-US" sz="1600" dirty="0"/>
                  <a:t> </a:t>
                </a:r>
              </a:p>
            </p:txBody>
          </p:sp>
        </mc:Choice>
        <mc:Fallback xmlns="">
          <p:sp>
            <p:nvSpPr>
              <p:cNvPr id="21" name="TextBox 20">
                <a:extLst>
                  <a:ext uri="{FF2B5EF4-FFF2-40B4-BE49-F238E27FC236}">
                    <a16:creationId xmlns:a16="http://schemas.microsoft.com/office/drawing/2014/main" id="{DE6236E7-DC5B-E900-4AB5-7A32295DCD34}"/>
                  </a:ext>
                </a:extLst>
              </p:cNvPr>
              <p:cNvSpPr txBox="1">
                <a:spLocks noRot="1" noChangeAspect="1" noMove="1" noResize="1" noEditPoints="1" noAdjustHandles="1" noChangeArrowheads="1" noChangeShapeType="1" noTextEdit="1"/>
              </p:cNvSpPr>
              <p:nvPr/>
            </p:nvSpPr>
            <p:spPr>
              <a:xfrm>
                <a:off x="2855155" y="2013552"/>
                <a:ext cx="2002535" cy="361959"/>
              </a:xfrm>
              <a:prstGeom prst="rect">
                <a:avLst/>
              </a:prstGeom>
              <a:blipFill>
                <a:blip r:embed="rId11"/>
                <a:stretch>
                  <a:fillRect t="-3333"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E7E514A-FF4D-CC09-6046-D15F417BA591}"/>
                  </a:ext>
                </a:extLst>
              </p:cNvPr>
              <p:cNvSpPr txBox="1"/>
              <p:nvPr/>
            </p:nvSpPr>
            <p:spPr>
              <a:xfrm>
                <a:off x="2923960" y="3272644"/>
                <a:ext cx="1888723" cy="361959"/>
              </a:xfrm>
              <a:prstGeom prst="rect">
                <a:avLst/>
              </a:prstGeom>
              <a:noFill/>
            </p:spPr>
            <p:txBody>
              <a:bodyPr wrap="none" rtlCol="0">
                <a:spAutoFit/>
              </a:bodyPr>
              <a:lstStyle/>
              <a:p>
                <a:pPr algn="ctr"/>
                <a14:m>
                  <m:oMath xmlns:m="http://schemas.openxmlformats.org/officeDocument/2006/math">
                    <m:r>
                      <a:rPr lang="en-US" sz="1600" b="0" i="1" smtClean="0">
                        <a:latin typeface="Cambria Math" panose="02040503050406030204" pitchFamily="18" charset="0"/>
                      </a:rPr>
                      <m:t>0.25 </m:t>
                    </m:r>
                  </m:oMath>
                </a14:m>
                <a:r>
                  <a:rPr lang="en-US" sz="1600" dirty="0"/>
                  <a:t>ps </a:t>
                </a:r>
                <a14:m>
                  <m:oMath xmlns:m="http://schemas.openxmlformats.org/officeDocument/2006/math">
                    <m:r>
                      <a:rPr lang="en-US" sz="1600" i="1">
                        <a:latin typeface="Cambria Math" panose="02040503050406030204" pitchFamily="18" charset="0"/>
                      </a:rPr>
                      <m:t>=0.</m:t>
                    </m:r>
                    <m:r>
                      <a:rPr lang="en-US" sz="1600" b="0" i="1" smtClean="0">
                        <a:latin typeface="Cambria Math" panose="02040503050406030204" pitchFamily="18" charset="0"/>
                      </a:rPr>
                      <m:t>77 </m:t>
                    </m:r>
                    <m:sSubSup>
                      <m:sSubSupPr>
                        <m:ctrlPr>
                          <a:rPr lang="en-US" sz="1600" b="0" i="1" smtClean="0">
                            <a:latin typeface="Cambria Math" panose="02040503050406030204" pitchFamily="18" charset="0"/>
                          </a:rPr>
                        </m:ctrlPr>
                      </m:sSubSupPr>
                      <m:e>
                        <m:r>
                          <a:rPr lang="en-US" sz="1600" b="0" i="1" smtClean="0">
                            <a:latin typeface="Cambria Math" panose="02040503050406030204" pitchFamily="18" charset="0"/>
                          </a:rPr>
                          <m:t>𝜔</m:t>
                        </m:r>
                      </m:e>
                      <m:sub>
                        <m:r>
                          <a:rPr lang="en-US" sz="1600" b="0" i="1" smtClean="0">
                            <a:latin typeface="Cambria Math" panose="02040503050406030204" pitchFamily="18" charset="0"/>
                          </a:rPr>
                          <m:t>𝑝</m:t>
                        </m:r>
                      </m:sub>
                      <m:sup>
                        <m:r>
                          <a:rPr lang="en-US" sz="1600" b="0" i="1" smtClean="0">
                            <a:latin typeface="Cambria Math" panose="02040503050406030204" pitchFamily="18" charset="0"/>
                          </a:rPr>
                          <m:t>−1</m:t>
                        </m:r>
                      </m:sup>
                    </m:sSubSup>
                  </m:oMath>
                </a14:m>
                <a:r>
                  <a:rPr lang="en-US" sz="1600" dirty="0"/>
                  <a:t> </a:t>
                </a:r>
              </a:p>
            </p:txBody>
          </p:sp>
        </mc:Choice>
        <mc:Fallback xmlns="">
          <p:sp>
            <p:nvSpPr>
              <p:cNvPr id="25" name="TextBox 24">
                <a:extLst>
                  <a:ext uri="{FF2B5EF4-FFF2-40B4-BE49-F238E27FC236}">
                    <a16:creationId xmlns:a16="http://schemas.microsoft.com/office/drawing/2014/main" id="{5E7E514A-FF4D-CC09-6046-D15F417BA591}"/>
                  </a:ext>
                </a:extLst>
              </p:cNvPr>
              <p:cNvSpPr txBox="1">
                <a:spLocks noRot="1" noChangeAspect="1" noMove="1" noResize="1" noEditPoints="1" noAdjustHandles="1" noChangeArrowheads="1" noChangeShapeType="1" noTextEdit="1"/>
              </p:cNvSpPr>
              <p:nvPr/>
            </p:nvSpPr>
            <p:spPr>
              <a:xfrm>
                <a:off x="2923960" y="3272644"/>
                <a:ext cx="1888723" cy="361959"/>
              </a:xfrm>
              <a:prstGeom prst="rect">
                <a:avLst/>
              </a:prstGeom>
              <a:blipFill>
                <a:blip r:embed="rId12"/>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05A1E707-C1EA-6890-5663-A9384D8BAADA}"/>
                  </a:ext>
                </a:extLst>
              </p:cNvPr>
              <p:cNvSpPr txBox="1"/>
              <p:nvPr/>
            </p:nvSpPr>
            <p:spPr>
              <a:xfrm>
                <a:off x="3102176" y="4575260"/>
                <a:ext cx="1661097" cy="361959"/>
              </a:xfrm>
              <a:prstGeom prst="rect">
                <a:avLst/>
              </a:prstGeom>
              <a:noFill/>
            </p:spPr>
            <p:txBody>
              <a:bodyPr wrap="none" rtlCol="0">
                <a:spAutoFit/>
              </a:bodyPr>
              <a:lstStyle/>
              <a:p>
                <a:pPr algn="ctr"/>
                <a14:m>
                  <m:oMath xmlns:m="http://schemas.openxmlformats.org/officeDocument/2006/math">
                    <m:r>
                      <a:rPr lang="en-US" sz="1600" b="0" i="1" smtClean="0">
                        <a:latin typeface="Cambria Math" panose="02040503050406030204" pitchFamily="18" charset="0"/>
                      </a:rPr>
                      <m:t>0.5 </m:t>
                    </m:r>
                  </m:oMath>
                </a14:m>
                <a:r>
                  <a:rPr lang="en-US" sz="1600" dirty="0"/>
                  <a:t>ps </a:t>
                </a:r>
                <a14:m>
                  <m:oMath xmlns:m="http://schemas.openxmlformats.org/officeDocument/2006/math">
                    <m:r>
                      <a:rPr lang="en-US" sz="1600" i="1">
                        <a:latin typeface="Cambria Math" panose="02040503050406030204" pitchFamily="18" charset="0"/>
                      </a:rPr>
                      <m:t>=</m:t>
                    </m:r>
                    <m:r>
                      <a:rPr lang="en-US" sz="1600" b="0" i="1" smtClean="0">
                        <a:latin typeface="Cambria Math" panose="02040503050406030204" pitchFamily="18" charset="0"/>
                      </a:rPr>
                      <m:t>1.5 </m:t>
                    </m:r>
                    <m:sSubSup>
                      <m:sSubSupPr>
                        <m:ctrlPr>
                          <a:rPr lang="en-US" sz="1600" b="0" i="1" smtClean="0">
                            <a:latin typeface="Cambria Math" panose="02040503050406030204" pitchFamily="18" charset="0"/>
                          </a:rPr>
                        </m:ctrlPr>
                      </m:sSubSupPr>
                      <m:e>
                        <m:r>
                          <a:rPr lang="en-US" sz="1600" b="0" i="1" smtClean="0">
                            <a:latin typeface="Cambria Math" panose="02040503050406030204" pitchFamily="18" charset="0"/>
                          </a:rPr>
                          <m:t>𝜔</m:t>
                        </m:r>
                      </m:e>
                      <m:sub>
                        <m:r>
                          <a:rPr lang="en-US" sz="1600" b="0" i="1" smtClean="0">
                            <a:latin typeface="Cambria Math" panose="02040503050406030204" pitchFamily="18" charset="0"/>
                          </a:rPr>
                          <m:t>𝑝</m:t>
                        </m:r>
                      </m:sub>
                      <m:sup>
                        <m:r>
                          <a:rPr lang="en-US" sz="1600" b="0" i="1" smtClean="0">
                            <a:latin typeface="Cambria Math" panose="02040503050406030204" pitchFamily="18" charset="0"/>
                          </a:rPr>
                          <m:t>−1</m:t>
                        </m:r>
                      </m:sup>
                    </m:sSubSup>
                  </m:oMath>
                </a14:m>
                <a:r>
                  <a:rPr lang="en-US" sz="1600" dirty="0"/>
                  <a:t> </a:t>
                </a:r>
              </a:p>
            </p:txBody>
          </p:sp>
        </mc:Choice>
        <mc:Fallback xmlns="">
          <p:sp>
            <p:nvSpPr>
              <p:cNvPr id="26" name="TextBox 25">
                <a:extLst>
                  <a:ext uri="{FF2B5EF4-FFF2-40B4-BE49-F238E27FC236}">
                    <a16:creationId xmlns:a16="http://schemas.microsoft.com/office/drawing/2014/main" id="{05A1E707-C1EA-6890-5663-A9384D8BAADA}"/>
                  </a:ext>
                </a:extLst>
              </p:cNvPr>
              <p:cNvSpPr txBox="1">
                <a:spLocks noRot="1" noChangeAspect="1" noMove="1" noResize="1" noEditPoints="1" noAdjustHandles="1" noChangeArrowheads="1" noChangeShapeType="1" noTextEdit="1"/>
              </p:cNvSpPr>
              <p:nvPr/>
            </p:nvSpPr>
            <p:spPr>
              <a:xfrm>
                <a:off x="3102176" y="4575260"/>
                <a:ext cx="1661097" cy="361959"/>
              </a:xfrm>
              <a:prstGeom prst="rect">
                <a:avLst/>
              </a:prstGeom>
              <a:blipFill>
                <a:blip r:embed="rId13"/>
                <a:stretch>
                  <a:fillRect b="-17241"/>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4539547F-9B04-8767-487B-5026244D8AAA}"/>
              </a:ext>
            </a:extLst>
          </p:cNvPr>
          <p:cNvPicPr>
            <a:picLocks noChangeAspect="1"/>
          </p:cNvPicPr>
          <p:nvPr/>
        </p:nvPicPr>
        <p:blipFill>
          <a:blip r:embed="rId14"/>
          <a:srcRect l="1168" r="6203"/>
          <a:stretch>
            <a:fillRect/>
          </a:stretch>
        </p:blipFill>
        <p:spPr>
          <a:xfrm>
            <a:off x="460744" y="5822074"/>
            <a:ext cx="4313274" cy="1025766"/>
          </a:xfrm>
          <a:prstGeom prst="rect">
            <a:avLst/>
          </a:prstGeom>
        </p:spPr>
      </p:pic>
      <p:sp>
        <p:nvSpPr>
          <p:cNvPr id="18" name="TextBox 17">
            <a:extLst>
              <a:ext uri="{FF2B5EF4-FFF2-40B4-BE49-F238E27FC236}">
                <a16:creationId xmlns:a16="http://schemas.microsoft.com/office/drawing/2014/main" id="{8E06BA0E-238D-6827-50E7-034AA39BCC5B}"/>
              </a:ext>
            </a:extLst>
          </p:cNvPr>
          <p:cNvSpPr txBox="1"/>
          <p:nvPr/>
        </p:nvSpPr>
        <p:spPr>
          <a:xfrm>
            <a:off x="462129" y="5760771"/>
            <a:ext cx="1631280" cy="369332"/>
          </a:xfrm>
          <a:prstGeom prst="rect">
            <a:avLst/>
          </a:prstGeom>
          <a:noFill/>
        </p:spPr>
        <p:txBody>
          <a:bodyPr wrap="none" rtlCol="0">
            <a:spAutoFit/>
          </a:bodyPr>
          <a:lstStyle/>
          <a:p>
            <a:r>
              <a:rPr lang="en-US" dirty="0"/>
              <a:t>Fully blown out</a:t>
            </a: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9C65A496-06D4-571E-9B14-F5748A0F39AF}"/>
                  </a:ext>
                </a:extLst>
              </p:cNvPr>
              <p:cNvSpPr txBox="1"/>
              <p:nvPr/>
            </p:nvSpPr>
            <p:spPr>
              <a:xfrm>
                <a:off x="3286239" y="5768144"/>
                <a:ext cx="1505605" cy="361959"/>
              </a:xfrm>
              <a:prstGeom prst="rect">
                <a:avLst/>
              </a:prstGeom>
              <a:noFill/>
            </p:spPr>
            <p:txBody>
              <a:bodyPr wrap="none" rtlCol="0">
                <a:spAutoFit/>
              </a:bodyPr>
              <a:lstStyle/>
              <a:p>
                <a:pPr algn="ctr"/>
                <a14:m>
                  <m:oMath xmlns:m="http://schemas.openxmlformats.org/officeDocument/2006/math">
                    <m:r>
                      <a:rPr lang="en-US" sz="1600" i="1" smtClean="0">
                        <a:latin typeface="Cambria Math" panose="02040503050406030204" pitchFamily="18" charset="0"/>
                      </a:rPr>
                      <m:t>1</m:t>
                    </m:r>
                    <m:r>
                      <a:rPr lang="en-US" sz="1600" b="0" i="1" smtClean="0">
                        <a:latin typeface="Cambria Math" panose="02040503050406030204" pitchFamily="18" charset="0"/>
                      </a:rPr>
                      <m:t> </m:t>
                    </m:r>
                  </m:oMath>
                </a14:m>
                <a:r>
                  <a:rPr lang="en-US" sz="1600" dirty="0"/>
                  <a:t>ps </a:t>
                </a:r>
                <a14:m>
                  <m:oMath xmlns:m="http://schemas.openxmlformats.org/officeDocument/2006/math">
                    <m:r>
                      <a:rPr lang="en-US" sz="1600" i="1">
                        <a:latin typeface="Cambria Math" panose="02040503050406030204" pitchFamily="18" charset="0"/>
                      </a:rPr>
                      <m:t>=</m:t>
                    </m:r>
                    <m:r>
                      <a:rPr lang="en-US" sz="1600" b="0" i="1" smtClean="0">
                        <a:latin typeface="Cambria Math" panose="02040503050406030204" pitchFamily="18" charset="0"/>
                      </a:rPr>
                      <m:t>3.1 </m:t>
                    </m:r>
                    <m:sSubSup>
                      <m:sSubSupPr>
                        <m:ctrlPr>
                          <a:rPr lang="en-US" sz="1600" b="0" i="1" smtClean="0">
                            <a:latin typeface="Cambria Math" panose="02040503050406030204" pitchFamily="18" charset="0"/>
                          </a:rPr>
                        </m:ctrlPr>
                      </m:sSubSupPr>
                      <m:e>
                        <m:r>
                          <a:rPr lang="en-US" sz="1600" b="0" i="1" smtClean="0">
                            <a:latin typeface="Cambria Math" panose="02040503050406030204" pitchFamily="18" charset="0"/>
                          </a:rPr>
                          <m:t>𝜔</m:t>
                        </m:r>
                      </m:e>
                      <m:sub>
                        <m:r>
                          <a:rPr lang="en-US" sz="1600" b="0" i="1" smtClean="0">
                            <a:latin typeface="Cambria Math" panose="02040503050406030204" pitchFamily="18" charset="0"/>
                          </a:rPr>
                          <m:t>𝑝</m:t>
                        </m:r>
                      </m:sub>
                      <m:sup>
                        <m:r>
                          <a:rPr lang="en-US" sz="1600" b="0" i="1" smtClean="0">
                            <a:latin typeface="Cambria Math" panose="02040503050406030204" pitchFamily="18" charset="0"/>
                          </a:rPr>
                          <m:t>−1</m:t>
                        </m:r>
                      </m:sup>
                    </m:sSubSup>
                  </m:oMath>
                </a14:m>
                <a:r>
                  <a:rPr lang="en-US" sz="1600" dirty="0"/>
                  <a:t> </a:t>
                </a:r>
              </a:p>
            </p:txBody>
          </p:sp>
        </mc:Choice>
        <mc:Fallback xmlns="">
          <p:sp>
            <p:nvSpPr>
              <p:cNvPr id="27" name="TextBox 26">
                <a:extLst>
                  <a:ext uri="{FF2B5EF4-FFF2-40B4-BE49-F238E27FC236}">
                    <a16:creationId xmlns:a16="http://schemas.microsoft.com/office/drawing/2014/main" id="{9C65A496-06D4-571E-9B14-F5748A0F39AF}"/>
                  </a:ext>
                </a:extLst>
              </p:cNvPr>
              <p:cNvSpPr txBox="1">
                <a:spLocks noRot="1" noChangeAspect="1" noMove="1" noResize="1" noEditPoints="1" noAdjustHandles="1" noChangeArrowheads="1" noChangeShapeType="1" noTextEdit="1"/>
              </p:cNvSpPr>
              <p:nvPr/>
            </p:nvSpPr>
            <p:spPr>
              <a:xfrm>
                <a:off x="3286239" y="5768144"/>
                <a:ext cx="1505605" cy="361959"/>
              </a:xfrm>
              <a:prstGeom prst="rect">
                <a:avLst/>
              </a:prstGeom>
              <a:blipFill>
                <a:blip r:embed="rId16"/>
                <a:stretch>
                  <a:fillRect t="-3448" b="-17241"/>
                </a:stretch>
              </a:blipFill>
            </p:spPr>
            <p:txBody>
              <a:bodyPr/>
              <a:lstStyle/>
              <a:p>
                <a:r>
                  <a:rPr lang="en-US">
                    <a:noFill/>
                  </a:rPr>
                  <a:t> </a:t>
                </a:r>
              </a:p>
            </p:txBody>
          </p:sp>
        </mc:Fallback>
      </mc:AlternateContent>
      <p:sp>
        <p:nvSpPr>
          <p:cNvPr id="32" name="Right Arrow 31">
            <a:extLst>
              <a:ext uri="{FF2B5EF4-FFF2-40B4-BE49-F238E27FC236}">
                <a16:creationId xmlns:a16="http://schemas.microsoft.com/office/drawing/2014/main" id="{0E545EC6-6016-2B91-041D-030ABD5E7E61}"/>
              </a:ext>
            </a:extLst>
          </p:cNvPr>
          <p:cNvSpPr/>
          <p:nvPr/>
        </p:nvSpPr>
        <p:spPr>
          <a:xfrm rot="18131936">
            <a:off x="2756687" y="4689082"/>
            <a:ext cx="220889" cy="171253"/>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a:extLst>
              <a:ext uri="{FF2B5EF4-FFF2-40B4-BE49-F238E27FC236}">
                <a16:creationId xmlns:a16="http://schemas.microsoft.com/office/drawing/2014/main" id="{CFBAC6EB-63FD-539D-EF03-1D02905F1717}"/>
              </a:ext>
            </a:extLst>
          </p:cNvPr>
          <p:cNvSpPr/>
          <p:nvPr/>
        </p:nvSpPr>
        <p:spPr>
          <a:xfrm rot="3468064" flipV="1">
            <a:off x="2860422" y="5454184"/>
            <a:ext cx="220889" cy="171253"/>
          </a:xfrm>
          <a:prstGeom prst="righ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76043644-8280-51B4-3A1C-D8F5D1E3E857}"/>
              </a:ext>
            </a:extLst>
          </p:cNvPr>
          <p:cNvSpPr txBox="1"/>
          <p:nvPr/>
        </p:nvSpPr>
        <p:spPr>
          <a:xfrm>
            <a:off x="6682138" y="2140663"/>
            <a:ext cx="5069702" cy="2862322"/>
          </a:xfrm>
          <a:prstGeom prst="rect">
            <a:avLst/>
          </a:prstGeom>
          <a:noFill/>
        </p:spPr>
        <p:txBody>
          <a:bodyPr wrap="square" rtlCol="0">
            <a:spAutoFit/>
          </a:bodyPr>
          <a:lstStyle/>
          <a:p>
            <a:pPr marL="285750" indent="-285750">
              <a:buFont typeface="Arial" panose="020B0604020202020204" pitchFamily="34" charset="0"/>
              <a:buChar char="•"/>
            </a:pPr>
            <a:r>
              <a:rPr lang="en-US" sz="2000" dirty="0"/>
              <a:t>Increasing pulse length primarily manifests in the transverse momentum of electrons in “outer sheath” defining wakefield boundary </a:t>
            </a:r>
          </a:p>
          <a:p>
            <a:pPr marL="285750" indent="-285750">
              <a:buFont typeface="Arial" panose="020B0604020202020204" pitchFamily="34" charset="0"/>
              <a:buChar char="•"/>
            </a:pPr>
            <a:r>
              <a:rPr lang="en-US" sz="2000" dirty="0"/>
              <a:t>The “inner sheath” is formed by a population of electrons starting from laser edge and are only modestly affected by laser fields</a:t>
            </a:r>
          </a:p>
          <a:p>
            <a:pPr marL="285750" indent="-285750">
              <a:buFont typeface="Arial" panose="020B0604020202020204" pitchFamily="34" charset="0"/>
              <a:buChar char="•"/>
            </a:pPr>
            <a:r>
              <a:rPr lang="en-US" sz="2000" dirty="0"/>
              <a:t>Therefore, past a threshold, increasing pulse length does not affect the blowout region</a:t>
            </a:r>
          </a:p>
        </p:txBody>
      </p:sp>
      <mc:AlternateContent xmlns:mc="http://schemas.openxmlformats.org/markup-compatibility/2006" xmlns:a14="http://schemas.microsoft.com/office/drawing/2010/main">
        <mc:Choice Requires="a14">
          <p:sp>
            <p:nvSpPr>
              <p:cNvPr id="38" name="TextBox 37">
                <a:extLst>
                  <a:ext uri="{FF2B5EF4-FFF2-40B4-BE49-F238E27FC236}">
                    <a16:creationId xmlns:a16="http://schemas.microsoft.com/office/drawing/2014/main" id="{D5F19B83-F047-0221-52A9-F7DEB8E737F8}"/>
                  </a:ext>
                </a:extLst>
              </p:cNvPr>
              <p:cNvSpPr txBox="1"/>
              <p:nvPr/>
            </p:nvSpPr>
            <p:spPr>
              <a:xfrm>
                <a:off x="3102176" y="2858408"/>
                <a:ext cx="1120820" cy="307777"/>
              </a:xfrm>
              <a:prstGeom prst="rect">
                <a:avLst/>
              </a:prstGeom>
              <a:noFill/>
            </p:spPr>
            <p:txBody>
              <a:bodyPr wrap="none" rtlCol="0">
                <a:spAutoFit/>
              </a:bodyPr>
              <a:lstStyle/>
              <a:p>
                <a:r>
                  <a:rPr lang="en-US" sz="1400" dirty="0"/>
                  <a:t>1mm = 10 </a:t>
                </a:r>
                <a14:m>
                  <m:oMath xmlns:m="http://schemas.openxmlformats.org/officeDocument/2006/math">
                    <m:r>
                      <m:rPr>
                        <m:sty m:val="p"/>
                      </m:rPr>
                      <a:rPr lang="en-US" sz="1400">
                        <a:latin typeface="Cambria Math" panose="02040503050406030204" pitchFamily="18" charset="0"/>
                      </a:rPr>
                      <m:t>c</m:t>
                    </m:r>
                    <m:r>
                      <a:rPr lang="en-US" sz="1400" b="0" i="1" smtClean="0">
                        <a:latin typeface="Cambria Math" panose="02040503050406030204" pitchFamily="18" charset="0"/>
                      </a:rPr>
                      <m:t>/</m:t>
                    </m:r>
                  </m:oMath>
                </a14:m>
                <a:endParaRPr lang="en-US" sz="1400" dirty="0"/>
              </a:p>
            </p:txBody>
          </p:sp>
        </mc:Choice>
        <mc:Fallback xmlns="">
          <p:sp>
            <p:nvSpPr>
              <p:cNvPr id="38" name="TextBox 37">
                <a:extLst>
                  <a:ext uri="{FF2B5EF4-FFF2-40B4-BE49-F238E27FC236}">
                    <a16:creationId xmlns:a16="http://schemas.microsoft.com/office/drawing/2014/main" id="{D5F19B83-F047-0221-52A9-F7DEB8E737F8}"/>
                  </a:ext>
                </a:extLst>
              </p:cNvPr>
              <p:cNvSpPr txBox="1">
                <a:spLocks noRot="1" noChangeAspect="1" noMove="1" noResize="1" noEditPoints="1" noAdjustHandles="1" noChangeArrowheads="1" noChangeShapeType="1" noTextEdit="1"/>
              </p:cNvSpPr>
              <p:nvPr/>
            </p:nvSpPr>
            <p:spPr>
              <a:xfrm>
                <a:off x="3102176" y="2858408"/>
                <a:ext cx="1120820" cy="307777"/>
              </a:xfrm>
              <a:prstGeom prst="rect">
                <a:avLst/>
              </a:prstGeom>
              <a:blipFill>
                <a:blip r:embed="rId17"/>
                <a:stretch>
                  <a:fillRect l="-2247" t="-4000" b="-20000"/>
                </a:stretch>
              </a:blipFill>
            </p:spPr>
            <p:txBody>
              <a:bodyPr/>
              <a:lstStyle/>
              <a:p>
                <a:r>
                  <a:rPr lang="en-US">
                    <a:noFill/>
                  </a:rPr>
                  <a:t> </a:t>
                </a:r>
              </a:p>
            </p:txBody>
          </p:sp>
        </mc:Fallback>
      </mc:AlternateContent>
      <p:sp>
        <p:nvSpPr>
          <p:cNvPr id="4" name="Rectangle 3">
            <a:extLst>
              <a:ext uri="{FF2B5EF4-FFF2-40B4-BE49-F238E27FC236}">
                <a16:creationId xmlns:a16="http://schemas.microsoft.com/office/drawing/2014/main" id="{539B936B-3F0D-7DC8-F34C-5F44376D073C}"/>
              </a:ext>
            </a:extLst>
          </p:cNvPr>
          <p:cNvSpPr/>
          <p:nvPr/>
        </p:nvSpPr>
        <p:spPr>
          <a:xfrm>
            <a:off x="6548994" y="3165210"/>
            <a:ext cx="54857" cy="31878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8132639-22D1-E163-894C-D1FED81D8D39}"/>
              </a:ext>
            </a:extLst>
          </p:cNvPr>
          <p:cNvSpPr txBox="1"/>
          <p:nvPr/>
        </p:nvSpPr>
        <p:spPr>
          <a:xfrm>
            <a:off x="5501096" y="5747729"/>
            <a:ext cx="694421" cy="369332"/>
          </a:xfrm>
          <a:prstGeom prst="rect">
            <a:avLst/>
          </a:prstGeom>
          <a:noFill/>
        </p:spPr>
        <p:txBody>
          <a:bodyPr wrap="none" rtlCol="0">
            <a:spAutoFit/>
          </a:bodyPr>
          <a:lstStyle/>
          <a:p>
            <a:r>
              <a:rPr lang="en-US" dirty="0"/>
              <a:t>(mm)</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C6A6C83F-19AA-937C-D87C-ED5CA931898E}"/>
                  </a:ext>
                </a:extLst>
              </p:cNvPr>
              <p:cNvSpPr txBox="1"/>
              <p:nvPr/>
            </p:nvSpPr>
            <p:spPr>
              <a:xfrm>
                <a:off x="3986783" y="2845390"/>
                <a:ext cx="476545" cy="32438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1400" b="0" i="1" smtClean="0">
                              <a:latin typeface="Cambria Math" panose="02040503050406030204" pitchFamily="18" charset="0"/>
                            </a:rPr>
                          </m:ctrlPr>
                        </m:sSubPr>
                        <m:e>
                          <m:r>
                            <a:rPr lang="en-US" sz="1400" b="0" i="1" smtClean="0">
                              <a:latin typeface="Cambria Math" panose="02040503050406030204" pitchFamily="18" charset="0"/>
                            </a:rPr>
                            <m:t>𝜔</m:t>
                          </m:r>
                        </m:e>
                        <m:sub>
                          <m:r>
                            <a:rPr lang="en-US" sz="1400" b="0" i="1" smtClean="0">
                              <a:latin typeface="Cambria Math" panose="02040503050406030204" pitchFamily="18" charset="0"/>
                            </a:rPr>
                            <m:t>𝑝</m:t>
                          </m:r>
                        </m:sub>
                      </m:sSub>
                    </m:oMath>
                  </m:oMathPara>
                </a14:m>
                <a:endParaRPr lang="en-US" sz="1400" dirty="0"/>
              </a:p>
            </p:txBody>
          </p:sp>
        </mc:Choice>
        <mc:Fallback xmlns="">
          <p:sp>
            <p:nvSpPr>
              <p:cNvPr id="24" name="TextBox 23">
                <a:extLst>
                  <a:ext uri="{FF2B5EF4-FFF2-40B4-BE49-F238E27FC236}">
                    <a16:creationId xmlns:a16="http://schemas.microsoft.com/office/drawing/2014/main" id="{C6A6C83F-19AA-937C-D87C-ED5CA931898E}"/>
                  </a:ext>
                </a:extLst>
              </p:cNvPr>
              <p:cNvSpPr txBox="1">
                <a:spLocks noRot="1" noChangeAspect="1" noMove="1" noResize="1" noEditPoints="1" noAdjustHandles="1" noChangeArrowheads="1" noChangeShapeType="1" noTextEdit="1"/>
              </p:cNvSpPr>
              <p:nvPr/>
            </p:nvSpPr>
            <p:spPr>
              <a:xfrm>
                <a:off x="3986783" y="2845390"/>
                <a:ext cx="476545" cy="324384"/>
              </a:xfrm>
              <a:prstGeom prst="rect">
                <a:avLst/>
              </a:prstGeom>
              <a:blipFill>
                <a:blip r:embed="rId21"/>
                <a:stretch>
                  <a:fillRect/>
                </a:stretch>
              </a:blipFill>
            </p:spPr>
            <p:txBody>
              <a:bodyPr/>
              <a:lstStyle/>
              <a:p>
                <a:r>
                  <a:rPr lang="en-US">
                    <a:noFill/>
                  </a:rPr>
                  <a:t> </a:t>
                </a:r>
              </a:p>
            </p:txBody>
          </p:sp>
        </mc:Fallback>
      </mc:AlternateContent>
      <p:sp>
        <p:nvSpPr>
          <p:cNvPr id="23" name="TextBox 22">
            <a:extLst>
              <a:ext uri="{FF2B5EF4-FFF2-40B4-BE49-F238E27FC236}">
                <a16:creationId xmlns:a16="http://schemas.microsoft.com/office/drawing/2014/main" id="{C4A748CD-FC72-DE00-A9E8-DDEB59C387BF}"/>
              </a:ext>
            </a:extLst>
          </p:cNvPr>
          <p:cNvSpPr txBox="1"/>
          <p:nvPr/>
        </p:nvSpPr>
        <p:spPr>
          <a:xfrm>
            <a:off x="7399408" y="6404783"/>
            <a:ext cx="3635162" cy="369332"/>
          </a:xfrm>
          <a:prstGeom prst="rect">
            <a:avLst/>
          </a:prstGeom>
          <a:noFill/>
        </p:spPr>
        <p:txBody>
          <a:bodyPr wrap="none" rtlCol="0">
            <a:spAutoFit/>
          </a:bodyPr>
          <a:lstStyle/>
          <a:p>
            <a:r>
              <a:rPr lang="en-US" dirty="0"/>
              <a:t>X. Xu et al., </a:t>
            </a:r>
            <a:r>
              <a:rPr lang="en-US" i="1" dirty="0"/>
              <a:t>PRAB</a:t>
            </a:r>
            <a:r>
              <a:rPr lang="en-US" dirty="0"/>
              <a:t> 26, 111302 (2023).</a:t>
            </a:r>
          </a:p>
        </p:txBody>
      </p:sp>
      <p:grpSp>
        <p:nvGrpSpPr>
          <p:cNvPr id="3" name="Group 2">
            <a:extLst>
              <a:ext uri="{FF2B5EF4-FFF2-40B4-BE49-F238E27FC236}">
                <a16:creationId xmlns:a16="http://schemas.microsoft.com/office/drawing/2014/main" id="{D544D3CC-1890-ACDF-FF98-2979FEC85473}"/>
              </a:ext>
            </a:extLst>
          </p:cNvPr>
          <p:cNvGrpSpPr/>
          <p:nvPr/>
        </p:nvGrpSpPr>
        <p:grpSpPr>
          <a:xfrm>
            <a:off x="5746364" y="4948394"/>
            <a:ext cx="5900512" cy="1891444"/>
            <a:chOff x="5746364" y="4948394"/>
            <a:chExt cx="5900512" cy="1891444"/>
          </a:xfrm>
        </p:grpSpPr>
        <p:sp>
          <p:nvSpPr>
            <p:cNvPr id="19" name="TextBox 18">
              <a:extLst>
                <a:ext uri="{FF2B5EF4-FFF2-40B4-BE49-F238E27FC236}">
                  <a16:creationId xmlns:a16="http://schemas.microsoft.com/office/drawing/2014/main" id="{C0EF04EC-4DED-A502-F5C3-942A0CB21FA5}"/>
                </a:ext>
              </a:extLst>
            </p:cNvPr>
            <p:cNvSpPr txBox="1"/>
            <p:nvPr/>
          </p:nvSpPr>
          <p:spPr>
            <a:xfrm>
              <a:off x="5871483" y="6470506"/>
              <a:ext cx="1631280" cy="369332"/>
            </a:xfrm>
            <a:prstGeom prst="rect">
              <a:avLst/>
            </a:prstGeom>
            <a:noFill/>
          </p:spPr>
          <p:txBody>
            <a:bodyPr wrap="none" rtlCol="0">
              <a:spAutoFit/>
            </a:bodyPr>
            <a:lstStyle/>
            <a:p>
              <a:r>
                <a:rPr lang="en-US" dirty="0"/>
                <a:t>Fully blown out</a:t>
              </a:r>
            </a:p>
          </p:txBody>
        </p:sp>
        <mc:AlternateContent xmlns:mc="http://schemas.openxmlformats.org/markup-compatibility/2006" xmlns:a14="http://schemas.microsoft.com/office/drawing/2010/main">
          <mc:Choice Requires="a14">
            <p:sp>
              <p:nvSpPr>
                <p:cNvPr id="28" name="TextBox 27">
                  <a:extLst>
                    <a:ext uri="{FF2B5EF4-FFF2-40B4-BE49-F238E27FC236}">
                      <a16:creationId xmlns:a16="http://schemas.microsoft.com/office/drawing/2014/main" id="{8CC007B0-97A9-1CA1-E2E1-EFC5523C03AF}"/>
                    </a:ext>
                  </a:extLst>
                </p:cNvPr>
                <p:cNvSpPr txBox="1"/>
                <p:nvPr/>
              </p:nvSpPr>
              <p:spPr>
                <a:xfrm>
                  <a:off x="10141271" y="5633092"/>
                  <a:ext cx="1505605" cy="361959"/>
                </a:xfrm>
                <a:prstGeom prst="rect">
                  <a:avLst/>
                </a:prstGeom>
                <a:noFill/>
              </p:spPr>
              <p:txBody>
                <a:bodyPr wrap="none" rtlCol="0">
                  <a:spAutoFit/>
                </a:bodyPr>
                <a:lstStyle/>
                <a:p>
                  <a:pPr algn="ctr"/>
                  <a14:m>
                    <m:oMath xmlns:m="http://schemas.openxmlformats.org/officeDocument/2006/math">
                      <m:r>
                        <a:rPr lang="en-US" sz="1600" i="1" smtClean="0">
                          <a:latin typeface="Cambria Math" panose="02040503050406030204" pitchFamily="18" charset="0"/>
                        </a:rPr>
                        <m:t>2</m:t>
                      </m:r>
                      <m:r>
                        <a:rPr lang="en-US" sz="1600" b="0" i="1" smtClean="0">
                          <a:latin typeface="Cambria Math" panose="02040503050406030204" pitchFamily="18" charset="0"/>
                        </a:rPr>
                        <m:t> </m:t>
                      </m:r>
                    </m:oMath>
                  </a14:m>
                  <a:r>
                    <a:rPr lang="en-US" sz="1600" dirty="0"/>
                    <a:t>ps </a:t>
                  </a:r>
                  <a14:m>
                    <m:oMath xmlns:m="http://schemas.openxmlformats.org/officeDocument/2006/math">
                      <m:r>
                        <a:rPr lang="en-US" sz="1600" i="1">
                          <a:latin typeface="Cambria Math" panose="02040503050406030204" pitchFamily="18" charset="0"/>
                        </a:rPr>
                        <m:t>=</m:t>
                      </m:r>
                      <m:r>
                        <a:rPr lang="en-US" sz="1600" b="0" i="1" smtClean="0">
                          <a:latin typeface="Cambria Math" panose="02040503050406030204" pitchFamily="18" charset="0"/>
                        </a:rPr>
                        <m:t>6.2 </m:t>
                      </m:r>
                      <m:sSubSup>
                        <m:sSubSupPr>
                          <m:ctrlPr>
                            <a:rPr lang="en-US" sz="1600" b="0" i="1" smtClean="0">
                              <a:latin typeface="Cambria Math" panose="02040503050406030204" pitchFamily="18" charset="0"/>
                            </a:rPr>
                          </m:ctrlPr>
                        </m:sSubSupPr>
                        <m:e>
                          <m:r>
                            <a:rPr lang="en-US" sz="1600" b="0" i="1" smtClean="0">
                              <a:latin typeface="Cambria Math" panose="02040503050406030204" pitchFamily="18" charset="0"/>
                            </a:rPr>
                            <m:t>𝜔</m:t>
                          </m:r>
                        </m:e>
                        <m:sub>
                          <m:r>
                            <a:rPr lang="en-US" sz="1600" b="0" i="1" smtClean="0">
                              <a:latin typeface="Cambria Math" panose="02040503050406030204" pitchFamily="18" charset="0"/>
                            </a:rPr>
                            <m:t>𝑝</m:t>
                          </m:r>
                        </m:sub>
                        <m:sup>
                          <m:r>
                            <a:rPr lang="en-US" sz="1600" b="0" i="1" smtClean="0">
                              <a:latin typeface="Cambria Math" panose="02040503050406030204" pitchFamily="18" charset="0"/>
                            </a:rPr>
                            <m:t>−1</m:t>
                          </m:r>
                        </m:sup>
                      </m:sSubSup>
                    </m:oMath>
                  </a14:m>
                  <a:r>
                    <a:rPr lang="en-US" sz="1600" dirty="0"/>
                    <a:t> </a:t>
                  </a:r>
                </a:p>
              </p:txBody>
            </p:sp>
          </mc:Choice>
          <mc:Fallback xmlns="">
            <p:sp>
              <p:nvSpPr>
                <p:cNvPr id="28" name="TextBox 27">
                  <a:extLst>
                    <a:ext uri="{FF2B5EF4-FFF2-40B4-BE49-F238E27FC236}">
                      <a16:creationId xmlns:a16="http://schemas.microsoft.com/office/drawing/2014/main" id="{8CC007B0-97A9-1CA1-E2E1-EFC5523C03AF}"/>
                    </a:ext>
                  </a:extLst>
                </p:cNvPr>
                <p:cNvSpPr txBox="1">
                  <a:spLocks noRot="1" noChangeAspect="1" noMove="1" noResize="1" noEditPoints="1" noAdjustHandles="1" noChangeArrowheads="1" noChangeShapeType="1" noTextEdit="1"/>
                </p:cNvSpPr>
                <p:nvPr/>
              </p:nvSpPr>
              <p:spPr>
                <a:xfrm>
                  <a:off x="10141271" y="5633092"/>
                  <a:ext cx="1505605" cy="361959"/>
                </a:xfrm>
                <a:prstGeom prst="rect">
                  <a:avLst/>
                </a:prstGeom>
                <a:blipFill>
                  <a:blip r:embed="rId18"/>
                  <a:stretch>
                    <a:fillRect b="-20690"/>
                  </a:stretch>
                </a:blipFill>
              </p:spPr>
              <p:txBody>
                <a:bodyPr/>
                <a:lstStyle/>
                <a:p>
                  <a:r>
                    <a:rPr lang="en-US">
                      <a:noFill/>
                    </a:rPr>
                    <a:t> </a:t>
                  </a:r>
                </a:p>
              </p:txBody>
            </p:sp>
          </mc:Fallback>
        </mc:AlternateContent>
        <p:sp>
          <p:nvSpPr>
            <p:cNvPr id="34" name="Bent Arrow 33">
              <a:extLst>
                <a:ext uri="{FF2B5EF4-FFF2-40B4-BE49-F238E27FC236}">
                  <a16:creationId xmlns:a16="http://schemas.microsoft.com/office/drawing/2014/main" id="{D4730369-1E72-68B7-3DE3-166C62F214A4}"/>
                </a:ext>
              </a:extLst>
            </p:cNvPr>
            <p:cNvSpPr/>
            <p:nvPr/>
          </p:nvSpPr>
          <p:spPr>
            <a:xfrm rot="9188026">
              <a:off x="9617242" y="5021398"/>
              <a:ext cx="452274" cy="494324"/>
            </a:xfrm>
            <a:prstGeom prst="bentArrow">
              <a:avLst>
                <a:gd name="adj1" fmla="val 19559"/>
                <a:gd name="adj2" fmla="val 25000"/>
                <a:gd name="adj3" fmla="val 25000"/>
                <a:gd name="adj4" fmla="val 43750"/>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TextBox 34">
              <a:extLst>
                <a:ext uri="{FF2B5EF4-FFF2-40B4-BE49-F238E27FC236}">
                  <a16:creationId xmlns:a16="http://schemas.microsoft.com/office/drawing/2014/main" id="{316B88F1-392A-1CA3-4E17-BDEAEF9C3FE3}"/>
                </a:ext>
              </a:extLst>
            </p:cNvPr>
            <p:cNvSpPr txBox="1"/>
            <p:nvPr/>
          </p:nvSpPr>
          <p:spPr>
            <a:xfrm>
              <a:off x="10046269" y="4948394"/>
              <a:ext cx="1588601" cy="646331"/>
            </a:xfrm>
            <a:prstGeom prst="rect">
              <a:avLst/>
            </a:prstGeom>
            <a:noFill/>
          </p:spPr>
          <p:txBody>
            <a:bodyPr wrap="square" rtlCol="0">
              <a:spAutoFit/>
            </a:bodyPr>
            <a:lstStyle/>
            <a:p>
              <a:r>
                <a:rPr lang="en-US" dirty="0"/>
                <a:t>This case is the exception!</a:t>
              </a:r>
            </a:p>
          </p:txBody>
        </p:sp>
        <p:pic>
          <p:nvPicPr>
            <p:cNvPr id="11" name="Picture 10">
              <a:extLst>
                <a:ext uri="{FF2B5EF4-FFF2-40B4-BE49-F238E27FC236}">
                  <a16:creationId xmlns:a16="http://schemas.microsoft.com/office/drawing/2014/main" id="{305E1578-AEBF-DFCE-1685-C7B21ACC6F29}"/>
                </a:ext>
              </a:extLst>
            </p:cNvPr>
            <p:cNvPicPr>
              <a:picLocks noChangeAspect="1"/>
            </p:cNvPicPr>
            <p:nvPr/>
          </p:nvPicPr>
          <p:blipFill>
            <a:blip r:embed="rId22"/>
            <a:stretch>
              <a:fillRect/>
            </a:stretch>
          </p:blipFill>
          <p:spPr>
            <a:xfrm>
              <a:off x="5746364" y="5656961"/>
              <a:ext cx="5793506" cy="1182877"/>
            </a:xfrm>
            <a:prstGeom prst="rect">
              <a:avLst/>
            </a:prstGeom>
          </p:spPr>
        </p:pic>
      </p:grpSp>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F0CF0D18-E54D-5609-C4AB-1C700731B1FC}"/>
                  </a:ext>
                </a:extLst>
              </p:cNvPr>
              <p:cNvSpPr txBox="1"/>
              <p:nvPr/>
            </p:nvSpPr>
            <p:spPr>
              <a:xfrm>
                <a:off x="5728538" y="5681826"/>
                <a:ext cx="1505605" cy="361959"/>
              </a:xfrm>
              <a:prstGeom prst="rect">
                <a:avLst/>
              </a:prstGeom>
              <a:noFill/>
            </p:spPr>
            <p:txBody>
              <a:bodyPr wrap="none" rtlCol="0">
                <a:spAutoFit/>
              </a:bodyPr>
              <a:lstStyle/>
              <a:p>
                <a:pPr algn="ctr"/>
                <a14:m>
                  <m:oMath xmlns:m="http://schemas.openxmlformats.org/officeDocument/2006/math">
                    <m:r>
                      <a:rPr lang="en-US" sz="1600" b="0" i="1" smtClean="0">
                        <a:latin typeface="Cambria Math" panose="02040503050406030204" pitchFamily="18" charset="0"/>
                      </a:rPr>
                      <m:t>2 </m:t>
                    </m:r>
                  </m:oMath>
                </a14:m>
                <a:r>
                  <a:rPr lang="en-US" sz="1600" dirty="0"/>
                  <a:t>ps </a:t>
                </a:r>
                <a14:m>
                  <m:oMath xmlns:m="http://schemas.openxmlformats.org/officeDocument/2006/math">
                    <m:r>
                      <a:rPr lang="en-US" sz="1600" i="1">
                        <a:latin typeface="Cambria Math" panose="02040503050406030204" pitchFamily="18" charset="0"/>
                      </a:rPr>
                      <m:t>=</m:t>
                    </m:r>
                    <m:r>
                      <a:rPr lang="en-US" sz="1600" b="0" i="1" smtClean="0">
                        <a:latin typeface="Cambria Math" panose="02040503050406030204" pitchFamily="18" charset="0"/>
                      </a:rPr>
                      <m:t>6.2 </m:t>
                    </m:r>
                    <m:sSubSup>
                      <m:sSubSupPr>
                        <m:ctrlPr>
                          <a:rPr lang="en-US" sz="1600" b="0" i="1" smtClean="0">
                            <a:latin typeface="Cambria Math" panose="02040503050406030204" pitchFamily="18" charset="0"/>
                          </a:rPr>
                        </m:ctrlPr>
                      </m:sSubSupPr>
                      <m:e>
                        <m:r>
                          <a:rPr lang="en-US" sz="1600" b="0" i="1" smtClean="0">
                            <a:latin typeface="Cambria Math" panose="02040503050406030204" pitchFamily="18" charset="0"/>
                          </a:rPr>
                          <m:t>𝜔</m:t>
                        </m:r>
                      </m:e>
                      <m:sub>
                        <m:r>
                          <a:rPr lang="en-US" sz="1600" b="0" i="1" smtClean="0">
                            <a:latin typeface="Cambria Math" panose="02040503050406030204" pitchFamily="18" charset="0"/>
                          </a:rPr>
                          <m:t>𝑝</m:t>
                        </m:r>
                      </m:sub>
                      <m:sup>
                        <m:r>
                          <a:rPr lang="en-US" sz="1600" b="0" i="1" smtClean="0">
                            <a:latin typeface="Cambria Math" panose="02040503050406030204" pitchFamily="18" charset="0"/>
                          </a:rPr>
                          <m:t>−1</m:t>
                        </m:r>
                      </m:sup>
                    </m:sSubSup>
                  </m:oMath>
                </a14:m>
                <a:r>
                  <a:rPr lang="en-US" sz="1600" dirty="0"/>
                  <a:t> </a:t>
                </a:r>
              </a:p>
            </p:txBody>
          </p:sp>
        </mc:Choice>
        <mc:Fallback>
          <p:sp>
            <p:nvSpPr>
              <p:cNvPr id="22" name="TextBox 21">
                <a:extLst>
                  <a:ext uri="{FF2B5EF4-FFF2-40B4-BE49-F238E27FC236}">
                    <a16:creationId xmlns:a16="http://schemas.microsoft.com/office/drawing/2014/main" id="{F0CF0D18-E54D-5609-C4AB-1C700731B1FC}"/>
                  </a:ext>
                </a:extLst>
              </p:cNvPr>
              <p:cNvSpPr txBox="1">
                <a:spLocks noRot="1" noChangeAspect="1" noMove="1" noResize="1" noEditPoints="1" noAdjustHandles="1" noChangeArrowheads="1" noChangeShapeType="1" noTextEdit="1"/>
              </p:cNvSpPr>
              <p:nvPr/>
            </p:nvSpPr>
            <p:spPr>
              <a:xfrm>
                <a:off x="5728538" y="5681826"/>
                <a:ext cx="1505605" cy="361959"/>
              </a:xfrm>
              <a:prstGeom prst="rect">
                <a:avLst/>
              </a:prstGeom>
              <a:blipFill>
                <a:blip r:embed="rId23"/>
                <a:stretch>
                  <a:fillRect t="-3448" b="-17241"/>
                </a:stretch>
              </a:blipFill>
            </p:spPr>
            <p:txBody>
              <a:bodyPr/>
              <a:lstStyle/>
              <a:p>
                <a:r>
                  <a:rPr lang="en-US">
                    <a:noFill/>
                  </a:rPr>
                  <a:t> </a:t>
                </a:r>
              </a:p>
            </p:txBody>
          </p:sp>
        </mc:Fallback>
      </mc:AlternateContent>
      <p:sp>
        <p:nvSpPr>
          <p:cNvPr id="29" name="TextBox 28">
            <a:extLst>
              <a:ext uri="{FF2B5EF4-FFF2-40B4-BE49-F238E27FC236}">
                <a16:creationId xmlns:a16="http://schemas.microsoft.com/office/drawing/2014/main" id="{97714C16-C829-B1DA-CAFD-7E28E88B6862}"/>
              </a:ext>
            </a:extLst>
          </p:cNvPr>
          <p:cNvSpPr txBox="1"/>
          <p:nvPr/>
        </p:nvSpPr>
        <p:spPr>
          <a:xfrm>
            <a:off x="8213707" y="6546215"/>
            <a:ext cx="3343416" cy="338554"/>
          </a:xfrm>
          <a:prstGeom prst="rect">
            <a:avLst/>
          </a:prstGeom>
          <a:noFill/>
        </p:spPr>
        <p:txBody>
          <a:bodyPr wrap="none" rtlCol="0">
            <a:spAutoFit/>
          </a:bodyPr>
          <a:lstStyle/>
          <a:p>
            <a:r>
              <a:rPr lang="en-US" sz="1600" dirty="0"/>
              <a:t>Apurva Gaikwad WG 5 – Thu, 2:10 pm</a:t>
            </a:r>
          </a:p>
        </p:txBody>
      </p:sp>
    </p:spTree>
    <p:extLst>
      <p:ext uri="{BB962C8B-B14F-4D97-AF65-F5344CB8AC3E}">
        <p14:creationId xmlns:p14="http://schemas.microsoft.com/office/powerpoint/2010/main" val="37523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FBF39-41B0-B02F-3800-679F44B2311C}"/>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AC981A8-61F2-2CBD-81B1-E21307CF784C}"/>
                  </a:ext>
                </a:extLst>
              </p:cNvPr>
              <p:cNvSpPr>
                <a:spLocks noGrp="1"/>
              </p:cNvSpPr>
              <p:nvPr>
                <p:ph type="title"/>
              </p:nvPr>
            </p:nvSpPr>
            <p:spPr>
              <a:xfrm>
                <a:off x="838200" y="530881"/>
                <a:ext cx="10515600" cy="1081088"/>
              </a:xfrm>
            </p:spPr>
            <p:txBody>
              <a:bodyPr>
                <a:noAutofit/>
              </a:bodyPr>
              <a:lstStyle/>
              <a:p>
                <a:r>
                  <a:rPr lang="en-US" sz="3600" dirty="0"/>
                  <a:t>Conversely, full blowout persists at low </a:t>
                </a:r>
                <a14:m>
                  <m:oMath xmlns:m="http://schemas.openxmlformats.org/officeDocument/2006/math">
                    <m:sSub>
                      <m:sSubPr>
                        <m:ctrlPr>
                          <a:rPr lang="en-US" sz="3600" b="0" i="1" dirty="0" smtClean="0">
                            <a:latin typeface="Cambria Math" panose="02040503050406030204" pitchFamily="18" charset="0"/>
                          </a:rPr>
                        </m:ctrlPr>
                      </m:sSubPr>
                      <m:e>
                        <m:r>
                          <a:rPr lang="en-US" sz="3600" i="1" dirty="0" smtClean="0">
                            <a:latin typeface="Cambria Math" panose="02040503050406030204" pitchFamily="18" charset="0"/>
                          </a:rPr>
                          <m:t>𝑎</m:t>
                        </m:r>
                      </m:e>
                      <m:sub>
                        <m:r>
                          <a:rPr lang="en-US" sz="3600" i="1" dirty="0" smtClean="0">
                            <a:latin typeface="Cambria Math" panose="02040503050406030204" pitchFamily="18" charset="0"/>
                          </a:rPr>
                          <m:t>0</m:t>
                        </m:r>
                      </m:sub>
                    </m:sSub>
                  </m:oMath>
                </a14:m>
                <a:r>
                  <a:rPr lang="en-US" sz="3600" dirty="0"/>
                  <a:t>​if the pulse is long enough</a:t>
                </a:r>
              </a:p>
            </p:txBody>
          </p:sp>
        </mc:Choice>
        <mc:Fallback xmlns="">
          <p:sp>
            <p:nvSpPr>
              <p:cNvPr id="2" name="Title 1">
                <a:extLst>
                  <a:ext uri="{FF2B5EF4-FFF2-40B4-BE49-F238E27FC236}">
                    <a16:creationId xmlns:a16="http://schemas.microsoft.com/office/drawing/2014/main" id="{CAC981A8-61F2-2CBD-81B1-E21307CF784C}"/>
                  </a:ext>
                </a:extLst>
              </p:cNvPr>
              <p:cNvSpPr>
                <a:spLocks noGrp="1" noRot="1" noChangeAspect="1" noMove="1" noResize="1" noEditPoints="1" noAdjustHandles="1" noChangeArrowheads="1" noChangeShapeType="1" noTextEdit="1"/>
              </p:cNvSpPr>
              <p:nvPr>
                <p:ph type="title"/>
              </p:nvPr>
            </p:nvSpPr>
            <p:spPr>
              <a:xfrm>
                <a:off x="838200" y="530881"/>
                <a:ext cx="10515600" cy="1081088"/>
              </a:xfrm>
              <a:blipFill>
                <a:blip r:embed="rId2"/>
                <a:stretch>
                  <a:fillRect l="-1809" t="-13953" r="-241" b="-20930"/>
                </a:stretch>
              </a:blipFill>
            </p:spPr>
            <p:txBody>
              <a:bodyPr/>
              <a:lstStyle/>
              <a:p>
                <a:r>
                  <a:rPr lang="en-US">
                    <a:noFill/>
                  </a:rPr>
                  <a:t> </a:t>
                </a:r>
              </a:p>
            </p:txBody>
          </p:sp>
        </mc:Fallback>
      </mc:AlternateContent>
      <p:pic>
        <p:nvPicPr>
          <p:cNvPr id="4" name="Picture 3">
            <a:extLst>
              <a:ext uri="{FF2B5EF4-FFF2-40B4-BE49-F238E27FC236}">
                <a16:creationId xmlns:a16="http://schemas.microsoft.com/office/drawing/2014/main" id="{CF00A636-7472-1F15-0D82-57915B7DA3DE}"/>
              </a:ext>
            </a:extLst>
          </p:cNvPr>
          <p:cNvPicPr>
            <a:picLocks noChangeAspect="1"/>
          </p:cNvPicPr>
          <p:nvPr/>
        </p:nvPicPr>
        <p:blipFill>
          <a:blip r:embed="rId3"/>
          <a:srcRect r="1665"/>
          <a:stretch>
            <a:fillRect/>
          </a:stretch>
        </p:blipFill>
        <p:spPr>
          <a:xfrm>
            <a:off x="2214029" y="1953738"/>
            <a:ext cx="7642975" cy="1585748"/>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D821BA4-97FD-60AB-616D-847FAAFC5AC6}"/>
                  </a:ext>
                </a:extLst>
              </p:cNvPr>
              <p:cNvSpPr txBox="1"/>
              <p:nvPr/>
            </p:nvSpPr>
            <p:spPr>
              <a:xfrm>
                <a:off x="8505879" y="1953738"/>
                <a:ext cx="10790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b="0" i="1" smtClean="0">
                          <a:latin typeface="Cambria Math" panose="02040503050406030204" pitchFamily="18" charset="0"/>
                        </a:rPr>
                        <m:t>=1.5</m:t>
                      </m:r>
                    </m:oMath>
                  </m:oMathPara>
                </a14:m>
                <a:endParaRPr lang="en-US" dirty="0"/>
              </a:p>
            </p:txBody>
          </p:sp>
        </mc:Choice>
        <mc:Fallback xmlns="">
          <p:sp>
            <p:nvSpPr>
              <p:cNvPr id="5" name="TextBox 4">
                <a:extLst>
                  <a:ext uri="{FF2B5EF4-FFF2-40B4-BE49-F238E27FC236}">
                    <a16:creationId xmlns:a16="http://schemas.microsoft.com/office/drawing/2014/main" id="{8D821BA4-97FD-60AB-616D-847FAAFC5AC6}"/>
                  </a:ext>
                </a:extLst>
              </p:cNvPr>
              <p:cNvSpPr txBox="1">
                <a:spLocks noRot="1" noChangeAspect="1" noMove="1" noResize="1" noEditPoints="1" noAdjustHandles="1" noChangeArrowheads="1" noChangeShapeType="1" noTextEdit="1"/>
              </p:cNvSpPr>
              <p:nvPr/>
            </p:nvSpPr>
            <p:spPr>
              <a:xfrm>
                <a:off x="8505879" y="1953738"/>
                <a:ext cx="1079078" cy="369332"/>
              </a:xfrm>
              <a:prstGeom prst="rect">
                <a:avLst/>
              </a:prstGeom>
              <a:blipFill>
                <a:blip r:embed="rId4"/>
                <a:stretch>
                  <a:fillRect/>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D17381FE-650A-3660-F7BC-BA6AD8F96F69}"/>
              </a:ext>
            </a:extLst>
          </p:cNvPr>
          <p:cNvPicPr>
            <a:picLocks noChangeAspect="1"/>
          </p:cNvPicPr>
          <p:nvPr/>
        </p:nvPicPr>
        <p:blipFill>
          <a:blip r:embed="rId5"/>
          <a:srcRect r="1665"/>
          <a:stretch>
            <a:fillRect/>
          </a:stretch>
        </p:blipFill>
        <p:spPr>
          <a:xfrm>
            <a:off x="2206752" y="3539486"/>
            <a:ext cx="7642974" cy="1605775"/>
          </a:xfrm>
          <a:prstGeom prst="rect">
            <a:avLst/>
          </a:prstGeom>
        </p:spPr>
      </p:pic>
      <p:pic>
        <p:nvPicPr>
          <p:cNvPr id="7" name="Picture 6">
            <a:extLst>
              <a:ext uri="{FF2B5EF4-FFF2-40B4-BE49-F238E27FC236}">
                <a16:creationId xmlns:a16="http://schemas.microsoft.com/office/drawing/2014/main" id="{F962685D-967E-249F-8624-3CD09463EE1F}"/>
              </a:ext>
            </a:extLst>
          </p:cNvPr>
          <p:cNvPicPr>
            <a:picLocks noChangeAspect="1"/>
          </p:cNvPicPr>
          <p:nvPr/>
        </p:nvPicPr>
        <p:blipFill>
          <a:blip r:embed="rId6"/>
          <a:srcRect r="1314"/>
          <a:stretch>
            <a:fillRect/>
          </a:stretch>
        </p:blipFill>
        <p:spPr>
          <a:xfrm>
            <a:off x="2186732" y="5125234"/>
            <a:ext cx="7670271" cy="1574437"/>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199C4A10-35F6-019B-3E91-F09D6C44A842}"/>
                  </a:ext>
                </a:extLst>
              </p:cNvPr>
              <p:cNvSpPr txBox="1"/>
              <p:nvPr/>
            </p:nvSpPr>
            <p:spPr>
              <a:xfrm>
                <a:off x="8505879" y="3570824"/>
                <a:ext cx="10790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b="0" i="1" smtClean="0">
                          <a:latin typeface="Cambria Math" panose="02040503050406030204" pitchFamily="18" charset="0"/>
                        </a:rPr>
                        <m:t>=0.8</m:t>
                      </m:r>
                    </m:oMath>
                  </m:oMathPara>
                </a14:m>
                <a:endParaRPr lang="en-US" dirty="0"/>
              </a:p>
            </p:txBody>
          </p:sp>
        </mc:Choice>
        <mc:Fallback xmlns="">
          <p:sp>
            <p:nvSpPr>
              <p:cNvPr id="8" name="TextBox 7">
                <a:extLst>
                  <a:ext uri="{FF2B5EF4-FFF2-40B4-BE49-F238E27FC236}">
                    <a16:creationId xmlns:a16="http://schemas.microsoft.com/office/drawing/2014/main" id="{199C4A10-35F6-019B-3E91-F09D6C44A842}"/>
                  </a:ext>
                </a:extLst>
              </p:cNvPr>
              <p:cNvSpPr txBox="1">
                <a:spLocks noRot="1" noChangeAspect="1" noMove="1" noResize="1" noEditPoints="1" noAdjustHandles="1" noChangeArrowheads="1" noChangeShapeType="1" noTextEdit="1"/>
              </p:cNvSpPr>
              <p:nvPr/>
            </p:nvSpPr>
            <p:spPr>
              <a:xfrm>
                <a:off x="8505879" y="3570824"/>
                <a:ext cx="1079078" cy="369332"/>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0A8AABD5-495D-8A24-CD23-98C37C48DB80}"/>
                  </a:ext>
                </a:extLst>
              </p:cNvPr>
              <p:cNvSpPr txBox="1"/>
              <p:nvPr/>
            </p:nvSpPr>
            <p:spPr>
              <a:xfrm>
                <a:off x="8505879" y="5176599"/>
                <a:ext cx="10790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b="0" i="1" smtClean="0">
                          <a:latin typeface="Cambria Math" panose="02040503050406030204" pitchFamily="18" charset="0"/>
                        </a:rPr>
                        <m:t>=0.5</m:t>
                      </m:r>
                    </m:oMath>
                  </m:oMathPara>
                </a14:m>
                <a:endParaRPr lang="en-US" dirty="0"/>
              </a:p>
            </p:txBody>
          </p:sp>
        </mc:Choice>
        <mc:Fallback xmlns="">
          <p:sp>
            <p:nvSpPr>
              <p:cNvPr id="9" name="TextBox 8">
                <a:extLst>
                  <a:ext uri="{FF2B5EF4-FFF2-40B4-BE49-F238E27FC236}">
                    <a16:creationId xmlns:a16="http://schemas.microsoft.com/office/drawing/2014/main" id="{0A8AABD5-495D-8A24-CD23-98C37C48DB80}"/>
                  </a:ext>
                </a:extLst>
              </p:cNvPr>
              <p:cNvSpPr txBox="1">
                <a:spLocks noRot="1" noChangeAspect="1" noMove="1" noResize="1" noEditPoints="1" noAdjustHandles="1" noChangeArrowheads="1" noChangeShapeType="1" noTextEdit="1"/>
              </p:cNvSpPr>
              <p:nvPr/>
            </p:nvSpPr>
            <p:spPr>
              <a:xfrm>
                <a:off x="8505879" y="5176599"/>
                <a:ext cx="1079078" cy="369332"/>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6C8CDB1-5697-A2D1-DEAB-388550B51919}"/>
                  </a:ext>
                </a:extLst>
              </p:cNvPr>
              <p:cNvSpPr txBox="1"/>
              <p:nvPr/>
            </p:nvSpPr>
            <p:spPr>
              <a:xfrm>
                <a:off x="2335779" y="1614987"/>
                <a:ext cx="2746329" cy="390748"/>
              </a:xfrm>
              <a:prstGeom prst="rect">
                <a:avLst/>
              </a:prstGeom>
              <a:noFill/>
            </p:spPr>
            <p:txBody>
              <a:bodyPr wrap="non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r>
                      <a:rPr lang="en-US" b="0" i="1" smtClean="0">
                        <a:latin typeface="Cambria Math" panose="02040503050406030204" pitchFamily="18" charset="0"/>
                      </a:rPr>
                      <m:t>=60 </m:t>
                    </m:r>
                    <m:r>
                      <a:rPr lang="en-US" b="0" i="1" smtClean="0">
                        <a:latin typeface="Cambria Math" panose="02040503050406030204" pitchFamily="18" charset="0"/>
                      </a:rPr>
                      <m:t>𝜇</m:t>
                    </m:r>
                    <m:r>
                      <a:rPr lang="en-US" b="0" i="1" smtClean="0">
                        <a:latin typeface="Cambria Math" panose="02040503050406030204" pitchFamily="18" charset="0"/>
                      </a:rPr>
                      <m:t>𝑚</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𝑝</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r>
                      <a:rPr lang="en-US" b="0" i="1" smtClean="0">
                        <a:latin typeface="Cambria Math" panose="02040503050406030204" pitchFamily="18" charset="0"/>
                      </a:rPr>
                      <m:t>=0.62</m:t>
                    </m:r>
                  </m:oMath>
                </a14:m>
                <a:endParaRPr lang="en-US" dirty="0"/>
              </a:p>
            </p:txBody>
          </p:sp>
        </mc:Choice>
        <mc:Fallback xmlns="">
          <p:sp>
            <p:nvSpPr>
              <p:cNvPr id="12" name="TextBox 11">
                <a:extLst>
                  <a:ext uri="{FF2B5EF4-FFF2-40B4-BE49-F238E27FC236}">
                    <a16:creationId xmlns:a16="http://schemas.microsoft.com/office/drawing/2014/main" id="{86C8CDB1-5697-A2D1-DEAB-388550B51919}"/>
                  </a:ext>
                </a:extLst>
              </p:cNvPr>
              <p:cNvSpPr txBox="1">
                <a:spLocks noRot="1" noChangeAspect="1" noMove="1" noResize="1" noEditPoints="1" noAdjustHandles="1" noChangeArrowheads="1" noChangeShapeType="1" noTextEdit="1"/>
              </p:cNvSpPr>
              <p:nvPr/>
            </p:nvSpPr>
            <p:spPr>
              <a:xfrm>
                <a:off x="2335779" y="1614987"/>
                <a:ext cx="2746329" cy="390748"/>
              </a:xfrm>
              <a:prstGeom prst="rect">
                <a:avLst/>
              </a:prstGeom>
              <a:blipFill>
                <a:blip r:embed="rId9"/>
                <a:stretch>
                  <a:fillRect t="-9677" b="-2258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0BFF68C0-7F30-1397-99A0-F231E6948B21}"/>
                  </a:ext>
                </a:extLst>
              </p:cNvPr>
              <p:cNvSpPr txBox="1"/>
              <p:nvPr/>
            </p:nvSpPr>
            <p:spPr>
              <a:xfrm>
                <a:off x="5575024" y="1612666"/>
                <a:ext cx="1882247" cy="372410"/>
              </a:xfrm>
              <a:prstGeom prst="rect">
                <a:avLst/>
              </a:prstGeom>
              <a:noFill/>
            </p:spPr>
            <p:txBody>
              <a:bodyPr wrap="none" rtlCol="0">
                <a:spAutoFit/>
              </a:bodyPr>
              <a:lstStyle/>
              <a:p>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𝑛</m:t>
                        </m:r>
                      </m:e>
                      <m:sub>
                        <m:r>
                          <a:rPr lang="en-US" i="1" dirty="0">
                            <a:latin typeface="Cambria Math" panose="02040503050406030204" pitchFamily="18" charset="0"/>
                          </a:rPr>
                          <m:t>𝑒</m:t>
                        </m:r>
                      </m:sub>
                    </m:sSub>
                    <m:r>
                      <a:rPr lang="en-US" i="1" dirty="0">
                        <a:latin typeface="Cambria Math" panose="02040503050406030204" pitchFamily="18" charset="0"/>
                      </a:rPr>
                      <m:t>=3×</m:t>
                    </m:r>
                    <m:sSup>
                      <m:sSupPr>
                        <m:ctrlPr>
                          <a:rPr lang="en-US" i="1" dirty="0">
                            <a:latin typeface="Cambria Math" panose="02040503050406030204" pitchFamily="18" charset="0"/>
                          </a:rPr>
                        </m:ctrlPr>
                      </m:sSupPr>
                      <m:e>
                        <m:r>
                          <a:rPr lang="en-US" i="1" dirty="0">
                            <a:latin typeface="Cambria Math" panose="02040503050406030204" pitchFamily="18" charset="0"/>
                          </a:rPr>
                          <m:t>10</m:t>
                        </m:r>
                      </m:e>
                      <m:sup>
                        <m:r>
                          <a:rPr lang="en-US" i="1" dirty="0">
                            <a:latin typeface="Cambria Math" panose="02040503050406030204" pitchFamily="18" charset="0"/>
                          </a:rPr>
                          <m:t>15</m:t>
                        </m:r>
                      </m:sup>
                    </m:sSup>
                  </m:oMath>
                </a14:m>
                <a:r>
                  <a:rPr lang="en-US" dirty="0"/>
                  <a:t>cm</a:t>
                </a:r>
                <a:r>
                  <a:rPr lang="en-US" baseline="30000" dirty="0"/>
                  <a:t>-3</a:t>
                </a:r>
              </a:p>
            </p:txBody>
          </p:sp>
        </mc:Choice>
        <mc:Fallback xmlns="">
          <p:sp>
            <p:nvSpPr>
              <p:cNvPr id="3" name="TextBox 2">
                <a:extLst>
                  <a:ext uri="{FF2B5EF4-FFF2-40B4-BE49-F238E27FC236}">
                    <a16:creationId xmlns:a16="http://schemas.microsoft.com/office/drawing/2014/main" id="{0BFF68C0-7F30-1397-99A0-F231E6948B21}"/>
                  </a:ext>
                </a:extLst>
              </p:cNvPr>
              <p:cNvSpPr txBox="1">
                <a:spLocks noRot="1" noChangeAspect="1" noMove="1" noResize="1" noEditPoints="1" noAdjustHandles="1" noChangeArrowheads="1" noChangeShapeType="1" noTextEdit="1"/>
              </p:cNvSpPr>
              <p:nvPr/>
            </p:nvSpPr>
            <p:spPr>
              <a:xfrm>
                <a:off x="5575024" y="1612666"/>
                <a:ext cx="1882247" cy="372410"/>
              </a:xfrm>
              <a:prstGeom prst="rect">
                <a:avLst/>
              </a:prstGeom>
              <a:blipFill>
                <a:blip r:embed="rId10"/>
                <a:stretch>
                  <a:fillRect t="-10000" b="-2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65940A4-4A34-B4F8-26FA-29B2CCA70137}"/>
                  </a:ext>
                </a:extLst>
              </p:cNvPr>
              <p:cNvSpPr txBox="1"/>
              <p:nvPr/>
            </p:nvSpPr>
            <p:spPr>
              <a:xfrm>
                <a:off x="7950187" y="1594075"/>
                <a:ext cx="2336632" cy="394019"/>
              </a:xfrm>
              <a:prstGeom prst="rect">
                <a:avLst/>
              </a:prstGeom>
              <a:noFill/>
            </p:spPr>
            <p:txBody>
              <a:bodyPr wrap="square">
                <a:spAutoFit/>
              </a:bodyPr>
              <a:lstStyle/>
              <a:p>
                <a14:m>
                  <m:oMath xmlns:m="http://schemas.openxmlformats.org/officeDocument/2006/math">
                    <m:r>
                      <a:rPr lang="en-US" b="0" i="1" dirty="0" smtClean="0">
                        <a:latin typeface="Cambria Math" panose="02040503050406030204" pitchFamily="18" charset="0"/>
                      </a:rPr>
                      <m:t>𝜏</m:t>
                    </m:r>
                  </m:oMath>
                </a14:m>
                <a:r>
                  <a:rPr lang="en-US" dirty="0"/>
                  <a:t>=2ps, </a:t>
                </a:r>
                <a14:m>
                  <m:oMath xmlns:m="http://schemas.openxmlformats.org/officeDocument/2006/math">
                    <m:sSub>
                      <m:sSubPr>
                        <m:ctrlPr>
                          <a:rPr lang="en-US" b="0" i="1" dirty="0" smtClean="0">
                            <a:latin typeface="Cambria Math" panose="02040503050406030204" pitchFamily="18" charset="0"/>
                          </a:rPr>
                        </m:ctrlPr>
                      </m:sSubPr>
                      <m:e>
                        <m:r>
                          <m:rPr>
                            <m:sty m:val="p"/>
                          </m:rPr>
                          <a:rPr lang="en-US" b="0" i="0" dirty="0" smtClean="0">
                            <a:latin typeface="Cambria Math" panose="02040503050406030204" pitchFamily="18" charset="0"/>
                          </a:rPr>
                          <m:t>k</m:t>
                        </m:r>
                      </m:e>
                      <m:sub>
                        <m:r>
                          <m:rPr>
                            <m:sty m:val="p"/>
                          </m:rPr>
                          <a:rPr lang="en-US" b="0" i="0" dirty="0" smtClean="0">
                            <a:latin typeface="Cambria Math" panose="02040503050406030204" pitchFamily="18" charset="0"/>
                          </a:rPr>
                          <m:t>p</m:t>
                        </m:r>
                      </m:sub>
                    </m:sSub>
                    <m:r>
                      <m:rPr>
                        <m:sty m:val="p"/>
                      </m:rPr>
                      <a:rPr lang="en-US" b="0" i="0" dirty="0" smtClean="0">
                        <a:latin typeface="Cambria Math" panose="02040503050406030204" pitchFamily="18" charset="0"/>
                      </a:rPr>
                      <m:t>c</m:t>
                    </m:r>
                    <m:r>
                      <a:rPr lang="en-US" i="1" dirty="0">
                        <a:latin typeface="Cambria Math" panose="02040503050406030204" pitchFamily="18" charset="0"/>
                      </a:rPr>
                      <m:t>𝜏</m:t>
                    </m:r>
                    <m:r>
                      <a:rPr lang="en-US" b="0" i="1" dirty="0" smtClean="0">
                        <a:latin typeface="Cambria Math" panose="02040503050406030204" pitchFamily="18" charset="0"/>
                      </a:rPr>
                      <m:t>=6.2</m:t>
                    </m:r>
                  </m:oMath>
                </a14:m>
                <a:endParaRPr lang="en-US" dirty="0"/>
              </a:p>
            </p:txBody>
          </p:sp>
        </mc:Choice>
        <mc:Fallback xmlns="">
          <p:sp>
            <p:nvSpPr>
              <p:cNvPr id="11" name="TextBox 10">
                <a:extLst>
                  <a:ext uri="{FF2B5EF4-FFF2-40B4-BE49-F238E27FC236}">
                    <a16:creationId xmlns:a16="http://schemas.microsoft.com/office/drawing/2014/main" id="{065940A4-4A34-B4F8-26FA-29B2CCA70137}"/>
                  </a:ext>
                </a:extLst>
              </p:cNvPr>
              <p:cNvSpPr txBox="1">
                <a:spLocks noRot="1" noChangeAspect="1" noMove="1" noResize="1" noEditPoints="1" noAdjustHandles="1" noChangeArrowheads="1" noChangeShapeType="1" noTextEdit="1"/>
              </p:cNvSpPr>
              <p:nvPr/>
            </p:nvSpPr>
            <p:spPr>
              <a:xfrm>
                <a:off x="7950187" y="1594075"/>
                <a:ext cx="2336632" cy="394019"/>
              </a:xfrm>
              <a:prstGeom prst="rect">
                <a:avLst/>
              </a:prstGeom>
              <a:blipFill>
                <a:blip r:embed="rId11"/>
                <a:stretch>
                  <a:fillRect t="-6250" b="-18750"/>
                </a:stretch>
              </a:blipFill>
            </p:spPr>
            <p:txBody>
              <a:bodyPr/>
              <a:lstStyle/>
              <a:p>
                <a:r>
                  <a:rPr lang="en-US">
                    <a:noFill/>
                  </a:rPr>
                  <a:t> </a:t>
                </a:r>
              </a:p>
            </p:txBody>
          </p:sp>
        </mc:Fallback>
      </mc:AlternateContent>
      <p:sp>
        <p:nvSpPr>
          <p:cNvPr id="10" name="Slide Number Placeholder 9">
            <a:extLst>
              <a:ext uri="{FF2B5EF4-FFF2-40B4-BE49-F238E27FC236}">
                <a16:creationId xmlns:a16="http://schemas.microsoft.com/office/drawing/2014/main" id="{674BD54C-2E01-550B-2091-D8DDBF828FD5}"/>
              </a:ext>
            </a:extLst>
          </p:cNvPr>
          <p:cNvSpPr>
            <a:spLocks noGrp="1"/>
          </p:cNvSpPr>
          <p:nvPr>
            <p:ph type="sldNum" sz="quarter" idx="12"/>
          </p:nvPr>
        </p:nvSpPr>
        <p:spPr/>
        <p:txBody>
          <a:bodyPr/>
          <a:lstStyle/>
          <a:p>
            <a:fld id="{229EFAE9-95DC-BB4E-8D7A-5491B8EE95E6}" type="slidenum">
              <a:rPr lang="en-US" smtClean="0"/>
              <a:t>12</a:t>
            </a:fld>
            <a:endParaRPr lang="en-US"/>
          </a:p>
        </p:txBody>
      </p:sp>
    </p:spTree>
    <p:extLst>
      <p:ext uri="{BB962C8B-B14F-4D97-AF65-F5344CB8AC3E}">
        <p14:creationId xmlns:p14="http://schemas.microsoft.com/office/powerpoint/2010/main" val="3191719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5F79052-180C-DE74-D16F-7EAA1692939C}"/>
              </a:ext>
            </a:extLst>
          </p:cNvPr>
          <p:cNvSpPr txBox="1">
            <a:spLocks/>
          </p:cNvSpPr>
          <p:nvPr/>
        </p:nvSpPr>
        <p:spPr>
          <a:xfrm>
            <a:off x="990600" y="762000"/>
            <a:ext cx="10515600" cy="10810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t>Spot size governs the strength and the size of the wake</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5CB27949-59F2-0D44-03C8-B0B28A3FB2BA}"/>
                  </a:ext>
                </a:extLst>
              </p:cNvPr>
              <p:cNvSpPr txBox="1"/>
              <p:nvPr/>
            </p:nvSpPr>
            <p:spPr>
              <a:xfrm>
                <a:off x="739088" y="6190688"/>
                <a:ext cx="3520439" cy="468975"/>
              </a:xfrm>
              <a:prstGeom prst="rect">
                <a:avLst/>
              </a:prstGeom>
              <a:noFill/>
            </p:spPr>
            <p:txBody>
              <a:bodyPr wrap="square">
                <a:spAutoFit/>
              </a:bodyPr>
              <a:lstStyle/>
              <a:p>
                <a:r>
                  <a:rPr lang="en-US" sz="2400" b="0" dirty="0"/>
                  <a:t>(1) </a:t>
                </a:r>
                <a14:m>
                  <m:oMath xmlns:m="http://schemas.openxmlformats.org/officeDocument/2006/math">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𝐹</m:t>
                        </m:r>
                      </m:e>
                      <m:sub>
                        <m:r>
                          <a:rPr lang="en-US" sz="2400" b="0" i="1" smtClean="0">
                            <a:latin typeface="Cambria Math" panose="02040503050406030204" pitchFamily="18" charset="0"/>
                          </a:rPr>
                          <m:t>⊥</m:t>
                        </m:r>
                      </m:sub>
                    </m:sSub>
                    <m:r>
                      <a:rPr lang="en-US" sz="2400" b="0" i="1" smtClean="0">
                        <a:latin typeface="Cambria Math" panose="02040503050406030204" pitchFamily="18" charset="0"/>
                      </a:rPr>
                      <m:t>∝</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𝑎</m:t>
                        </m:r>
                      </m:e>
                      <m:sub>
                        <m:r>
                          <a:rPr lang="en-US" sz="2400" b="0" i="1" smtClean="0">
                            <a:latin typeface="Cambria Math" panose="02040503050406030204" pitchFamily="18" charset="0"/>
                          </a:rPr>
                          <m:t>0</m:t>
                        </m:r>
                      </m:sub>
                      <m:sup>
                        <m:r>
                          <a:rPr lang="en-US" sz="2400" b="0" i="1" smtClean="0">
                            <a:latin typeface="Cambria Math" panose="02040503050406030204" pitchFamily="18" charset="0"/>
                          </a:rPr>
                          <m:t>2</m:t>
                        </m:r>
                      </m:sup>
                    </m:sSubSup>
                    <m:r>
                      <a:rPr lang="en-US" sz="2400" b="0" i="1" smtClean="0">
                        <a:latin typeface="Cambria Math" panose="02040503050406030204" pitchFamily="18" charset="0"/>
                      </a:rPr>
                      <m:t>/</m:t>
                    </m:r>
                    <m:sSubSup>
                      <m:sSubSupPr>
                        <m:ctrlPr>
                          <a:rPr lang="en-US" sz="2400" b="0" i="1" smtClean="0">
                            <a:latin typeface="Cambria Math" panose="02040503050406030204" pitchFamily="18" charset="0"/>
                          </a:rPr>
                        </m:ctrlPr>
                      </m:sSubSupPr>
                      <m:e>
                        <m:r>
                          <a:rPr lang="en-US" sz="2400" b="0" i="1" smtClean="0">
                            <a:latin typeface="Cambria Math" panose="02040503050406030204" pitchFamily="18" charset="0"/>
                          </a:rPr>
                          <m:t>𝑤</m:t>
                        </m:r>
                      </m:e>
                      <m:sub>
                        <m:r>
                          <a:rPr lang="en-US" sz="2400" b="0" i="1" smtClean="0">
                            <a:latin typeface="Cambria Math" panose="02040503050406030204" pitchFamily="18" charset="0"/>
                          </a:rPr>
                          <m:t>0</m:t>
                        </m:r>
                      </m:sub>
                      <m:sup>
                        <m:r>
                          <a:rPr lang="en-US" sz="2400" b="0" i="1" smtClean="0">
                            <a:latin typeface="Cambria Math" panose="02040503050406030204" pitchFamily="18" charset="0"/>
                          </a:rPr>
                          <m:t>2</m:t>
                        </m:r>
                      </m:sup>
                    </m:sSubSup>
                  </m:oMath>
                </a14:m>
                <a:endParaRPr lang="en-US" sz="2400" dirty="0"/>
              </a:p>
            </p:txBody>
          </p:sp>
        </mc:Choice>
        <mc:Fallback xmlns="">
          <p:sp>
            <p:nvSpPr>
              <p:cNvPr id="5" name="TextBox 4">
                <a:extLst>
                  <a:ext uri="{FF2B5EF4-FFF2-40B4-BE49-F238E27FC236}">
                    <a16:creationId xmlns:a16="http://schemas.microsoft.com/office/drawing/2014/main" id="{5CB27949-59F2-0D44-03C8-B0B28A3FB2BA}"/>
                  </a:ext>
                </a:extLst>
              </p:cNvPr>
              <p:cNvSpPr txBox="1">
                <a:spLocks noRot="1" noChangeAspect="1" noMove="1" noResize="1" noEditPoints="1" noAdjustHandles="1" noChangeArrowheads="1" noChangeShapeType="1" noTextEdit="1"/>
              </p:cNvSpPr>
              <p:nvPr/>
            </p:nvSpPr>
            <p:spPr>
              <a:xfrm>
                <a:off x="739088" y="6190688"/>
                <a:ext cx="3520439" cy="468975"/>
              </a:xfrm>
              <a:prstGeom prst="rect">
                <a:avLst/>
              </a:prstGeom>
              <a:blipFill>
                <a:blip r:embed="rId2"/>
                <a:stretch>
                  <a:fillRect l="-2878" t="-7895" b="-26316"/>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302E7985-41C4-8163-7E35-52FB56D3CD01}"/>
              </a:ext>
            </a:extLst>
          </p:cNvPr>
          <p:cNvSpPr txBox="1"/>
          <p:nvPr/>
        </p:nvSpPr>
        <p:spPr>
          <a:xfrm>
            <a:off x="5646595" y="6121478"/>
            <a:ext cx="5131904" cy="830997"/>
          </a:xfrm>
          <a:prstGeom prst="rect">
            <a:avLst/>
          </a:prstGeom>
          <a:noFill/>
        </p:spPr>
        <p:txBody>
          <a:bodyPr wrap="square">
            <a:spAutoFit/>
          </a:bodyPr>
          <a:lstStyle/>
          <a:p>
            <a:r>
              <a:rPr lang="en-US" sz="2400" b="0" dirty="0"/>
              <a:t>(2) Electrons forming the “inner sheath” comes from the outer edge of laser</a:t>
            </a:r>
            <a:endParaRPr lang="en-US" sz="2400" dirty="0"/>
          </a:p>
        </p:txBody>
      </p:sp>
      <p:sp>
        <p:nvSpPr>
          <p:cNvPr id="2" name="Slide Number Placeholder 1">
            <a:extLst>
              <a:ext uri="{FF2B5EF4-FFF2-40B4-BE49-F238E27FC236}">
                <a16:creationId xmlns:a16="http://schemas.microsoft.com/office/drawing/2014/main" id="{4D8B5A14-1F44-7589-53E8-48321D40935F}"/>
              </a:ext>
            </a:extLst>
          </p:cNvPr>
          <p:cNvSpPr>
            <a:spLocks noGrp="1"/>
          </p:cNvSpPr>
          <p:nvPr>
            <p:ph type="sldNum" sz="quarter" idx="12"/>
          </p:nvPr>
        </p:nvSpPr>
        <p:spPr/>
        <p:txBody>
          <a:bodyPr/>
          <a:lstStyle/>
          <a:p>
            <a:fld id="{229EFAE9-95DC-BB4E-8D7A-5491B8EE95E6}" type="slidenum">
              <a:rPr lang="en-US" smtClean="0"/>
              <a:t>13</a:t>
            </a:fld>
            <a:endParaRPr lang="en-US"/>
          </a:p>
        </p:txBody>
      </p:sp>
      <p:pic>
        <p:nvPicPr>
          <p:cNvPr id="3" name="Picture 2">
            <a:extLst>
              <a:ext uri="{FF2B5EF4-FFF2-40B4-BE49-F238E27FC236}">
                <a16:creationId xmlns:a16="http://schemas.microsoft.com/office/drawing/2014/main" id="{E8FA064C-05E0-31EA-9117-5DB85C28A699}"/>
              </a:ext>
            </a:extLst>
          </p:cNvPr>
          <p:cNvPicPr>
            <a:picLocks noChangeAspect="1"/>
          </p:cNvPicPr>
          <p:nvPr/>
        </p:nvPicPr>
        <p:blipFill>
          <a:blip r:embed="rId3"/>
          <a:stretch>
            <a:fillRect/>
          </a:stretch>
        </p:blipFill>
        <p:spPr>
          <a:xfrm>
            <a:off x="633677" y="1691396"/>
            <a:ext cx="6890070" cy="1399734"/>
          </a:xfrm>
          <a:prstGeom prst="rect">
            <a:avLst/>
          </a:prstGeom>
        </p:spPr>
      </p:pic>
      <p:pic>
        <p:nvPicPr>
          <p:cNvPr id="7" name="Picture 6">
            <a:extLst>
              <a:ext uri="{FF2B5EF4-FFF2-40B4-BE49-F238E27FC236}">
                <a16:creationId xmlns:a16="http://schemas.microsoft.com/office/drawing/2014/main" id="{3B06AD8E-250C-6B4A-BE05-853500A83E27}"/>
              </a:ext>
            </a:extLst>
          </p:cNvPr>
          <p:cNvPicPr>
            <a:picLocks noChangeAspect="1"/>
          </p:cNvPicPr>
          <p:nvPr/>
        </p:nvPicPr>
        <p:blipFill>
          <a:blip r:embed="rId4"/>
          <a:stretch>
            <a:fillRect/>
          </a:stretch>
        </p:blipFill>
        <p:spPr>
          <a:xfrm>
            <a:off x="630335" y="3116470"/>
            <a:ext cx="6890070" cy="1426365"/>
          </a:xfrm>
          <a:prstGeom prst="rect">
            <a:avLst/>
          </a:prstGeom>
        </p:spPr>
      </p:pic>
      <p:pic>
        <p:nvPicPr>
          <p:cNvPr id="8" name="Picture 7">
            <a:extLst>
              <a:ext uri="{FF2B5EF4-FFF2-40B4-BE49-F238E27FC236}">
                <a16:creationId xmlns:a16="http://schemas.microsoft.com/office/drawing/2014/main" id="{CF027E69-B9C5-A72D-7384-32FD61183878}"/>
              </a:ext>
            </a:extLst>
          </p:cNvPr>
          <p:cNvPicPr>
            <a:picLocks noChangeAspect="1"/>
          </p:cNvPicPr>
          <p:nvPr/>
        </p:nvPicPr>
        <p:blipFill>
          <a:blip r:embed="rId5"/>
          <a:stretch>
            <a:fillRect/>
          </a:stretch>
        </p:blipFill>
        <p:spPr>
          <a:xfrm>
            <a:off x="646377" y="4542835"/>
            <a:ext cx="6877370" cy="1409198"/>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8A39EF58-DDCD-DCB9-FF9F-9CCD1988FD4D}"/>
                  </a:ext>
                </a:extLst>
              </p:cNvPr>
              <p:cNvSpPr txBox="1"/>
              <p:nvPr/>
            </p:nvSpPr>
            <p:spPr>
              <a:xfrm>
                <a:off x="901312" y="1316524"/>
                <a:ext cx="90274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b="0" i="1" smtClean="0">
                          <a:latin typeface="Cambria Math" panose="02040503050406030204" pitchFamily="18" charset="0"/>
                        </a:rPr>
                        <m:t>=1</m:t>
                      </m:r>
                    </m:oMath>
                  </m:oMathPara>
                </a14:m>
                <a:endParaRPr lang="en-US" dirty="0"/>
              </a:p>
            </p:txBody>
          </p:sp>
        </mc:Choice>
        <mc:Fallback xmlns="">
          <p:sp>
            <p:nvSpPr>
              <p:cNvPr id="9" name="TextBox 8">
                <a:extLst>
                  <a:ext uri="{FF2B5EF4-FFF2-40B4-BE49-F238E27FC236}">
                    <a16:creationId xmlns:a16="http://schemas.microsoft.com/office/drawing/2014/main" id="{8A39EF58-DDCD-DCB9-FF9F-9CCD1988FD4D}"/>
                  </a:ext>
                </a:extLst>
              </p:cNvPr>
              <p:cNvSpPr txBox="1">
                <a:spLocks noRot="1" noChangeAspect="1" noMove="1" noResize="1" noEditPoints="1" noAdjustHandles="1" noChangeArrowheads="1" noChangeShapeType="1" noTextEdit="1"/>
              </p:cNvSpPr>
              <p:nvPr/>
            </p:nvSpPr>
            <p:spPr>
              <a:xfrm>
                <a:off x="901312" y="1316524"/>
                <a:ext cx="902748"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CECCE96-A432-B53E-9F0C-9AD0642DD09C}"/>
                  </a:ext>
                </a:extLst>
              </p:cNvPr>
              <p:cNvSpPr txBox="1"/>
              <p:nvPr/>
            </p:nvSpPr>
            <p:spPr>
              <a:xfrm>
                <a:off x="2598548" y="1316524"/>
                <a:ext cx="1882247" cy="372410"/>
              </a:xfrm>
              <a:prstGeom prst="rect">
                <a:avLst/>
              </a:prstGeom>
              <a:noFill/>
            </p:spPr>
            <p:txBody>
              <a:bodyPr wrap="none" rtlCol="0">
                <a:spAutoFit/>
              </a:bodyPr>
              <a:lstStyle/>
              <a:p>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𝑛</m:t>
                        </m:r>
                      </m:e>
                      <m:sub>
                        <m:r>
                          <a:rPr lang="en-US" i="1" dirty="0">
                            <a:latin typeface="Cambria Math" panose="02040503050406030204" pitchFamily="18" charset="0"/>
                          </a:rPr>
                          <m:t>𝑒</m:t>
                        </m:r>
                      </m:sub>
                    </m:sSub>
                    <m:r>
                      <a:rPr lang="en-US" i="1" dirty="0">
                        <a:latin typeface="Cambria Math" panose="02040503050406030204" pitchFamily="18" charset="0"/>
                      </a:rPr>
                      <m:t>=3×</m:t>
                    </m:r>
                    <m:sSup>
                      <m:sSupPr>
                        <m:ctrlPr>
                          <a:rPr lang="en-US" i="1" dirty="0">
                            <a:latin typeface="Cambria Math" panose="02040503050406030204" pitchFamily="18" charset="0"/>
                          </a:rPr>
                        </m:ctrlPr>
                      </m:sSupPr>
                      <m:e>
                        <m:r>
                          <a:rPr lang="en-US" i="1" dirty="0">
                            <a:latin typeface="Cambria Math" panose="02040503050406030204" pitchFamily="18" charset="0"/>
                          </a:rPr>
                          <m:t>10</m:t>
                        </m:r>
                      </m:e>
                      <m:sup>
                        <m:r>
                          <a:rPr lang="en-US" i="1" dirty="0">
                            <a:latin typeface="Cambria Math" panose="02040503050406030204" pitchFamily="18" charset="0"/>
                          </a:rPr>
                          <m:t>15</m:t>
                        </m:r>
                      </m:sup>
                    </m:sSup>
                  </m:oMath>
                </a14:m>
                <a:r>
                  <a:rPr lang="en-US" dirty="0"/>
                  <a:t>cm</a:t>
                </a:r>
                <a:r>
                  <a:rPr lang="en-US" baseline="30000" dirty="0"/>
                  <a:t>-3</a:t>
                </a:r>
              </a:p>
            </p:txBody>
          </p:sp>
        </mc:Choice>
        <mc:Fallback xmlns="">
          <p:sp>
            <p:nvSpPr>
              <p:cNvPr id="10" name="TextBox 9">
                <a:extLst>
                  <a:ext uri="{FF2B5EF4-FFF2-40B4-BE49-F238E27FC236}">
                    <a16:creationId xmlns:a16="http://schemas.microsoft.com/office/drawing/2014/main" id="{BCECCE96-A432-B53E-9F0C-9AD0642DD09C}"/>
                  </a:ext>
                </a:extLst>
              </p:cNvPr>
              <p:cNvSpPr txBox="1">
                <a:spLocks noRot="1" noChangeAspect="1" noMove="1" noResize="1" noEditPoints="1" noAdjustHandles="1" noChangeArrowheads="1" noChangeShapeType="1" noTextEdit="1"/>
              </p:cNvSpPr>
              <p:nvPr/>
            </p:nvSpPr>
            <p:spPr>
              <a:xfrm>
                <a:off x="2598548" y="1316524"/>
                <a:ext cx="1882247" cy="372410"/>
              </a:xfrm>
              <a:prstGeom prst="rect">
                <a:avLst/>
              </a:prstGeom>
              <a:blipFill>
                <a:blip r:embed="rId7"/>
                <a:stretch>
                  <a:fillRect t="-6667"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12954B49-7147-33DA-DA0D-62C3C6617E10}"/>
                  </a:ext>
                </a:extLst>
              </p:cNvPr>
              <p:cNvSpPr txBox="1"/>
              <p:nvPr/>
            </p:nvSpPr>
            <p:spPr>
              <a:xfrm>
                <a:off x="5275282" y="1316524"/>
                <a:ext cx="2251301" cy="390748"/>
              </a:xfrm>
              <a:prstGeom prst="rect">
                <a:avLst/>
              </a:prstGeom>
              <a:noFill/>
            </p:spPr>
            <p:txBody>
              <a:bodyPr wrap="square">
                <a:spAutoFit/>
              </a:bodyPr>
              <a:lstStyle/>
              <a:p>
                <a14:m>
                  <m:oMath xmlns:m="http://schemas.openxmlformats.org/officeDocument/2006/math">
                    <m:r>
                      <a:rPr lang="en-US" b="0" i="1" dirty="0" smtClean="0">
                        <a:latin typeface="Cambria Math" panose="02040503050406030204" pitchFamily="18" charset="0"/>
                      </a:rPr>
                      <m:t>𝜏</m:t>
                    </m:r>
                  </m:oMath>
                </a14:m>
                <a:r>
                  <a:rPr lang="en-US" dirty="0"/>
                  <a:t>=0.5 </a:t>
                </a:r>
                <a:r>
                  <a:rPr lang="en-US" dirty="0" err="1"/>
                  <a:t>ps</a:t>
                </a:r>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𝑝</m:t>
                        </m:r>
                      </m:sub>
                    </m:sSub>
                    <m:r>
                      <a:rPr lang="en-US" b="0" i="1" smtClean="0">
                        <a:latin typeface="Cambria Math" panose="02040503050406030204" pitchFamily="18" charset="0"/>
                      </a:rPr>
                      <m:t>𝑐</m:t>
                    </m:r>
                    <m:r>
                      <a:rPr lang="en-US" b="0" i="1" smtClean="0">
                        <a:latin typeface="Cambria Math" panose="02040503050406030204" pitchFamily="18" charset="0"/>
                      </a:rPr>
                      <m:t>𝜏</m:t>
                    </m:r>
                    <m:r>
                      <a:rPr lang="en-US" b="0" i="1" smtClean="0">
                        <a:latin typeface="Cambria Math" panose="02040503050406030204" pitchFamily="18" charset="0"/>
                      </a:rPr>
                      <m:t>=1.5</m:t>
                    </m:r>
                  </m:oMath>
                </a14:m>
                <a:endParaRPr lang="en-US" dirty="0"/>
              </a:p>
            </p:txBody>
          </p:sp>
        </mc:Choice>
        <mc:Fallback xmlns="">
          <p:sp>
            <p:nvSpPr>
              <p:cNvPr id="11" name="TextBox 10">
                <a:extLst>
                  <a:ext uri="{FF2B5EF4-FFF2-40B4-BE49-F238E27FC236}">
                    <a16:creationId xmlns:a16="http://schemas.microsoft.com/office/drawing/2014/main" id="{12954B49-7147-33DA-DA0D-62C3C6617E10}"/>
                  </a:ext>
                </a:extLst>
              </p:cNvPr>
              <p:cNvSpPr txBox="1">
                <a:spLocks noRot="1" noChangeAspect="1" noMove="1" noResize="1" noEditPoints="1" noAdjustHandles="1" noChangeArrowheads="1" noChangeShapeType="1" noTextEdit="1"/>
              </p:cNvSpPr>
              <p:nvPr/>
            </p:nvSpPr>
            <p:spPr>
              <a:xfrm>
                <a:off x="5275282" y="1316524"/>
                <a:ext cx="2251301" cy="390748"/>
              </a:xfrm>
              <a:prstGeom prst="rect">
                <a:avLst/>
              </a:prstGeom>
              <a:blipFill>
                <a:blip r:embed="rId8"/>
                <a:stretch>
                  <a:fillRect t="-6250" b="-1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18F67164-09E6-0136-9DBB-E73A7DC1AF86}"/>
                  </a:ext>
                </a:extLst>
              </p:cNvPr>
              <p:cNvSpPr txBox="1"/>
              <p:nvPr/>
            </p:nvSpPr>
            <p:spPr>
              <a:xfrm>
                <a:off x="5222506" y="1631226"/>
                <a:ext cx="2370457" cy="390748"/>
              </a:xfrm>
              <a:prstGeom prst="rect">
                <a:avLst/>
              </a:prstGeom>
              <a:noFill/>
            </p:spPr>
            <p:txBody>
              <a:bodyPr wrap="non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r>
                      <a:rPr lang="en-US" b="0" i="1" smtClean="0">
                        <a:latin typeface="Cambria Math" panose="02040503050406030204" pitchFamily="18" charset="0"/>
                      </a:rPr>
                      <m:t>=40</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𝑝</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r>
                      <a:rPr lang="en-US" b="0" i="1" smtClean="0">
                        <a:latin typeface="Cambria Math" panose="02040503050406030204" pitchFamily="18" charset="0"/>
                      </a:rPr>
                      <m:t>=0.41</m:t>
                    </m:r>
                  </m:oMath>
                </a14:m>
                <a:endParaRPr lang="en-US" dirty="0"/>
              </a:p>
            </p:txBody>
          </p:sp>
        </mc:Choice>
        <mc:Fallback xmlns="">
          <p:sp>
            <p:nvSpPr>
              <p:cNvPr id="12" name="TextBox 11">
                <a:extLst>
                  <a:ext uri="{FF2B5EF4-FFF2-40B4-BE49-F238E27FC236}">
                    <a16:creationId xmlns:a16="http://schemas.microsoft.com/office/drawing/2014/main" id="{18F67164-09E6-0136-9DBB-E73A7DC1AF86}"/>
                  </a:ext>
                </a:extLst>
              </p:cNvPr>
              <p:cNvSpPr txBox="1">
                <a:spLocks noRot="1" noChangeAspect="1" noMove="1" noResize="1" noEditPoints="1" noAdjustHandles="1" noChangeArrowheads="1" noChangeShapeType="1" noTextEdit="1"/>
              </p:cNvSpPr>
              <p:nvPr/>
            </p:nvSpPr>
            <p:spPr>
              <a:xfrm>
                <a:off x="5222506" y="1631226"/>
                <a:ext cx="2370457" cy="390748"/>
              </a:xfrm>
              <a:prstGeom prst="rect">
                <a:avLst/>
              </a:prstGeom>
              <a:blipFill>
                <a:blip r:embed="rId9"/>
                <a:stretch>
                  <a:fillRect t="-6250" b="-1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AB8323C-86FC-4CB4-F6C0-7958DBAA43BE}"/>
                  </a:ext>
                </a:extLst>
              </p:cNvPr>
              <p:cNvSpPr txBox="1"/>
              <p:nvPr/>
            </p:nvSpPr>
            <p:spPr>
              <a:xfrm>
                <a:off x="5222506" y="3089815"/>
                <a:ext cx="2370457" cy="390748"/>
              </a:xfrm>
              <a:prstGeom prst="rect">
                <a:avLst/>
              </a:prstGeom>
              <a:noFill/>
            </p:spPr>
            <p:txBody>
              <a:bodyPr wrap="non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r>
                      <a:rPr lang="en-US" b="0" i="1" smtClean="0">
                        <a:latin typeface="Cambria Math" panose="02040503050406030204" pitchFamily="18" charset="0"/>
                      </a:rPr>
                      <m:t>=80</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𝑝</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r>
                      <a:rPr lang="en-US" b="0" i="1" smtClean="0">
                        <a:latin typeface="Cambria Math" panose="02040503050406030204" pitchFamily="18" charset="0"/>
                      </a:rPr>
                      <m:t>=0.82</m:t>
                    </m:r>
                  </m:oMath>
                </a14:m>
                <a:endParaRPr lang="en-US" dirty="0"/>
              </a:p>
            </p:txBody>
          </p:sp>
        </mc:Choice>
        <mc:Fallback xmlns="">
          <p:sp>
            <p:nvSpPr>
              <p:cNvPr id="13" name="TextBox 12">
                <a:extLst>
                  <a:ext uri="{FF2B5EF4-FFF2-40B4-BE49-F238E27FC236}">
                    <a16:creationId xmlns:a16="http://schemas.microsoft.com/office/drawing/2014/main" id="{2AB8323C-86FC-4CB4-F6C0-7958DBAA43BE}"/>
                  </a:ext>
                </a:extLst>
              </p:cNvPr>
              <p:cNvSpPr txBox="1">
                <a:spLocks noRot="1" noChangeAspect="1" noMove="1" noResize="1" noEditPoints="1" noAdjustHandles="1" noChangeArrowheads="1" noChangeShapeType="1" noTextEdit="1"/>
              </p:cNvSpPr>
              <p:nvPr/>
            </p:nvSpPr>
            <p:spPr>
              <a:xfrm>
                <a:off x="5222506" y="3089815"/>
                <a:ext cx="2370457" cy="390748"/>
              </a:xfrm>
              <a:prstGeom prst="rect">
                <a:avLst/>
              </a:prstGeom>
              <a:blipFill>
                <a:blip r:embed="rId10"/>
                <a:stretch>
                  <a:fillRect t="-9375" b="-1875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1276DF8B-832E-AB8D-0596-631CC90C2854}"/>
                  </a:ext>
                </a:extLst>
              </p:cNvPr>
              <p:cNvSpPr txBox="1"/>
              <p:nvPr/>
            </p:nvSpPr>
            <p:spPr>
              <a:xfrm>
                <a:off x="5222506" y="4524559"/>
                <a:ext cx="2370457" cy="390748"/>
              </a:xfrm>
              <a:prstGeom prst="rect">
                <a:avLst/>
              </a:prstGeom>
              <a:noFill/>
            </p:spPr>
            <p:txBody>
              <a:bodyPr wrap="none" rtlCol="0">
                <a:spAutoFit/>
              </a:bodyPr>
              <a:lstStyle/>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r>
                      <a:rPr lang="en-US" b="0" i="1" smtClean="0">
                        <a:latin typeface="Cambria Math" panose="02040503050406030204" pitchFamily="18" charset="0"/>
                      </a:rPr>
                      <m:t>=120</m:t>
                    </m:r>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𝑝</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r>
                      <a:rPr lang="en-US" b="0" i="1" smtClean="0">
                        <a:latin typeface="Cambria Math" panose="02040503050406030204" pitchFamily="18" charset="0"/>
                      </a:rPr>
                      <m:t>=1.2</m:t>
                    </m:r>
                  </m:oMath>
                </a14:m>
                <a:endParaRPr lang="en-US" dirty="0"/>
              </a:p>
            </p:txBody>
          </p:sp>
        </mc:Choice>
        <mc:Fallback xmlns="">
          <p:sp>
            <p:nvSpPr>
              <p:cNvPr id="14" name="TextBox 13">
                <a:extLst>
                  <a:ext uri="{FF2B5EF4-FFF2-40B4-BE49-F238E27FC236}">
                    <a16:creationId xmlns:a16="http://schemas.microsoft.com/office/drawing/2014/main" id="{1276DF8B-832E-AB8D-0596-631CC90C2854}"/>
                  </a:ext>
                </a:extLst>
              </p:cNvPr>
              <p:cNvSpPr txBox="1">
                <a:spLocks noRot="1" noChangeAspect="1" noMove="1" noResize="1" noEditPoints="1" noAdjustHandles="1" noChangeArrowheads="1" noChangeShapeType="1" noTextEdit="1"/>
              </p:cNvSpPr>
              <p:nvPr/>
            </p:nvSpPr>
            <p:spPr>
              <a:xfrm>
                <a:off x="5222506" y="4524559"/>
                <a:ext cx="2370457" cy="390748"/>
              </a:xfrm>
              <a:prstGeom prst="rect">
                <a:avLst/>
              </a:prstGeom>
              <a:blipFill>
                <a:blip r:embed="rId11"/>
                <a:stretch>
                  <a:fillRect t="-6452" b="-22581"/>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BE2B466C-8A1A-E4AE-70F0-064E0BF80D2C}"/>
              </a:ext>
            </a:extLst>
          </p:cNvPr>
          <p:cNvSpPr txBox="1"/>
          <p:nvPr/>
        </p:nvSpPr>
        <p:spPr>
          <a:xfrm>
            <a:off x="5978893" y="5541476"/>
            <a:ext cx="1541512" cy="369332"/>
          </a:xfrm>
          <a:prstGeom prst="rect">
            <a:avLst/>
          </a:prstGeom>
          <a:noFill/>
        </p:spPr>
        <p:txBody>
          <a:bodyPr wrap="none" rtlCol="0">
            <a:spAutoFit/>
          </a:bodyPr>
          <a:lstStyle/>
          <a:p>
            <a:r>
              <a:rPr lang="en-US" dirty="0"/>
              <a:t>Not blown out</a:t>
            </a:r>
          </a:p>
        </p:txBody>
      </p:sp>
      <p:sp>
        <p:nvSpPr>
          <p:cNvPr id="16" name="TextBox 15">
            <a:extLst>
              <a:ext uri="{FF2B5EF4-FFF2-40B4-BE49-F238E27FC236}">
                <a16:creationId xmlns:a16="http://schemas.microsoft.com/office/drawing/2014/main" id="{DC2E906F-FABF-795A-3B91-120E85FBBE9D}"/>
              </a:ext>
            </a:extLst>
          </p:cNvPr>
          <p:cNvSpPr txBox="1"/>
          <p:nvPr/>
        </p:nvSpPr>
        <p:spPr>
          <a:xfrm>
            <a:off x="6351431" y="4120180"/>
            <a:ext cx="1168974" cy="369332"/>
          </a:xfrm>
          <a:prstGeom prst="rect">
            <a:avLst/>
          </a:prstGeom>
          <a:noFill/>
        </p:spPr>
        <p:txBody>
          <a:bodyPr wrap="none" rtlCol="0">
            <a:spAutoFit/>
          </a:bodyPr>
          <a:lstStyle/>
          <a:p>
            <a:r>
              <a:rPr lang="en-US" dirty="0"/>
              <a:t>Borderline</a:t>
            </a:r>
          </a:p>
        </p:txBody>
      </p:sp>
      <p:sp>
        <p:nvSpPr>
          <p:cNvPr id="17" name="TextBox 16">
            <a:extLst>
              <a:ext uri="{FF2B5EF4-FFF2-40B4-BE49-F238E27FC236}">
                <a16:creationId xmlns:a16="http://schemas.microsoft.com/office/drawing/2014/main" id="{1229BB26-0D9B-A7B1-A56C-2C6200DBEE8E}"/>
              </a:ext>
            </a:extLst>
          </p:cNvPr>
          <p:cNvSpPr txBox="1"/>
          <p:nvPr/>
        </p:nvSpPr>
        <p:spPr>
          <a:xfrm>
            <a:off x="6389381" y="2713212"/>
            <a:ext cx="967124" cy="369332"/>
          </a:xfrm>
          <a:prstGeom prst="rect">
            <a:avLst/>
          </a:prstGeom>
          <a:noFill/>
        </p:spPr>
        <p:txBody>
          <a:bodyPr wrap="none" rtlCol="0">
            <a:spAutoFit/>
          </a:bodyPr>
          <a:lstStyle/>
          <a:p>
            <a:r>
              <a:rPr lang="en-US" dirty="0"/>
              <a:t>Blowout</a:t>
            </a:r>
          </a:p>
        </p:txBody>
      </p:sp>
      <p:pic>
        <p:nvPicPr>
          <p:cNvPr id="18" name="Picture 17">
            <a:extLst>
              <a:ext uri="{FF2B5EF4-FFF2-40B4-BE49-F238E27FC236}">
                <a16:creationId xmlns:a16="http://schemas.microsoft.com/office/drawing/2014/main" id="{051701C6-4B74-1F52-B58F-0520AC4DC82D}"/>
              </a:ext>
            </a:extLst>
          </p:cNvPr>
          <p:cNvPicPr>
            <a:picLocks noChangeAspect="1"/>
          </p:cNvPicPr>
          <p:nvPr/>
        </p:nvPicPr>
        <p:blipFill>
          <a:blip r:embed="rId12"/>
          <a:stretch>
            <a:fillRect/>
          </a:stretch>
        </p:blipFill>
        <p:spPr>
          <a:xfrm>
            <a:off x="7612580" y="1685856"/>
            <a:ext cx="1907485" cy="1430614"/>
          </a:xfrm>
          <a:prstGeom prst="rect">
            <a:avLst/>
          </a:prstGeom>
        </p:spPr>
      </p:pic>
      <p:pic>
        <p:nvPicPr>
          <p:cNvPr id="19" name="Picture 18">
            <a:extLst>
              <a:ext uri="{FF2B5EF4-FFF2-40B4-BE49-F238E27FC236}">
                <a16:creationId xmlns:a16="http://schemas.microsoft.com/office/drawing/2014/main" id="{1C58C071-4430-FF8C-DA0B-51ECDD6CFF24}"/>
              </a:ext>
            </a:extLst>
          </p:cNvPr>
          <p:cNvPicPr>
            <a:picLocks noChangeAspect="1"/>
          </p:cNvPicPr>
          <p:nvPr/>
        </p:nvPicPr>
        <p:blipFill>
          <a:blip r:embed="rId13"/>
          <a:stretch>
            <a:fillRect/>
          </a:stretch>
        </p:blipFill>
        <p:spPr>
          <a:xfrm>
            <a:off x="7612580" y="3147670"/>
            <a:ext cx="1995142" cy="1459860"/>
          </a:xfrm>
          <a:prstGeom prst="rect">
            <a:avLst/>
          </a:prstGeom>
        </p:spPr>
      </p:pic>
      <p:pic>
        <p:nvPicPr>
          <p:cNvPr id="20" name="Picture 19">
            <a:extLst>
              <a:ext uri="{FF2B5EF4-FFF2-40B4-BE49-F238E27FC236}">
                <a16:creationId xmlns:a16="http://schemas.microsoft.com/office/drawing/2014/main" id="{8076538E-91D5-C8EB-D9AC-E16D586EF3B9}"/>
              </a:ext>
            </a:extLst>
          </p:cNvPr>
          <p:cNvPicPr>
            <a:picLocks noChangeAspect="1"/>
          </p:cNvPicPr>
          <p:nvPr/>
        </p:nvPicPr>
        <p:blipFill>
          <a:blip r:embed="rId14"/>
          <a:stretch>
            <a:fillRect/>
          </a:stretch>
        </p:blipFill>
        <p:spPr>
          <a:xfrm>
            <a:off x="7628622" y="4570511"/>
            <a:ext cx="1995142" cy="1483887"/>
          </a:xfrm>
          <a:prstGeom prst="rect">
            <a:avLst/>
          </a:prstGeom>
        </p:spPr>
      </p:pic>
      <p:sp>
        <p:nvSpPr>
          <p:cNvPr id="21" name="Rectangle 20">
            <a:extLst>
              <a:ext uri="{FF2B5EF4-FFF2-40B4-BE49-F238E27FC236}">
                <a16:creationId xmlns:a16="http://schemas.microsoft.com/office/drawing/2014/main" id="{33C95CDB-BA68-24E7-12B5-2BDA68C9D9E9}"/>
              </a:ext>
            </a:extLst>
          </p:cNvPr>
          <p:cNvSpPr/>
          <p:nvPr/>
        </p:nvSpPr>
        <p:spPr>
          <a:xfrm>
            <a:off x="9500486" y="1401880"/>
            <a:ext cx="45719" cy="26568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11C6E86-A394-6E92-2F4D-4B492E557032}"/>
              </a:ext>
            </a:extLst>
          </p:cNvPr>
          <p:cNvSpPr/>
          <p:nvPr/>
        </p:nvSpPr>
        <p:spPr>
          <a:xfrm>
            <a:off x="9587993" y="2887548"/>
            <a:ext cx="54857" cy="318788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66883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490F3-E4FA-AEAE-898D-718F294214A7}"/>
              </a:ext>
            </a:extLst>
          </p:cNvPr>
          <p:cNvSpPr>
            <a:spLocks noGrp="1"/>
          </p:cNvSpPr>
          <p:nvPr>
            <p:ph type="title"/>
          </p:nvPr>
        </p:nvSpPr>
        <p:spPr/>
        <p:txBody>
          <a:bodyPr/>
          <a:lstStyle/>
          <a:p>
            <a:r>
              <a:rPr lang="en-US" dirty="0"/>
              <a:t>A multi-dimensional view is needed for optimizing wake strength towards blowout</a:t>
            </a:r>
          </a:p>
        </p:txBody>
      </p:sp>
      <p:sp>
        <p:nvSpPr>
          <p:cNvPr id="4" name="Slide Number Placeholder 3">
            <a:extLst>
              <a:ext uri="{FF2B5EF4-FFF2-40B4-BE49-F238E27FC236}">
                <a16:creationId xmlns:a16="http://schemas.microsoft.com/office/drawing/2014/main" id="{AEB1BDB4-172B-CC0B-740C-DC0F56CC6241}"/>
              </a:ext>
            </a:extLst>
          </p:cNvPr>
          <p:cNvSpPr>
            <a:spLocks noGrp="1"/>
          </p:cNvSpPr>
          <p:nvPr>
            <p:ph type="sldNum" sz="quarter" idx="12"/>
          </p:nvPr>
        </p:nvSpPr>
        <p:spPr/>
        <p:txBody>
          <a:bodyPr/>
          <a:lstStyle/>
          <a:p>
            <a:fld id="{229EFAE9-95DC-BB4E-8D7A-5491B8EE95E6}" type="slidenum">
              <a:rPr lang="en-US" smtClean="0"/>
              <a:t>14</a:t>
            </a:fld>
            <a:endParaRPr lang="en-US"/>
          </a:p>
        </p:txBody>
      </p:sp>
      <p:cxnSp>
        <p:nvCxnSpPr>
          <p:cNvPr id="6" name="Straight Arrow Connector 5">
            <a:extLst>
              <a:ext uri="{FF2B5EF4-FFF2-40B4-BE49-F238E27FC236}">
                <a16:creationId xmlns:a16="http://schemas.microsoft.com/office/drawing/2014/main" id="{E175FA54-3DEE-34D2-4E13-0955030D1AAC}"/>
              </a:ext>
            </a:extLst>
          </p:cNvPr>
          <p:cNvCxnSpPr/>
          <p:nvPr/>
        </p:nvCxnSpPr>
        <p:spPr>
          <a:xfrm flipV="1">
            <a:off x="1402668" y="2851485"/>
            <a:ext cx="0" cy="322446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AF705F8-3A02-225F-F5C2-919223353EA2}"/>
              </a:ext>
            </a:extLst>
          </p:cNvPr>
          <p:cNvSpPr txBox="1"/>
          <p:nvPr/>
        </p:nvSpPr>
        <p:spPr>
          <a:xfrm>
            <a:off x="385010" y="2245895"/>
            <a:ext cx="2099486" cy="400110"/>
          </a:xfrm>
          <a:prstGeom prst="rect">
            <a:avLst/>
          </a:prstGeom>
          <a:noFill/>
        </p:spPr>
        <p:txBody>
          <a:bodyPr wrap="none" rtlCol="0">
            <a:spAutoFit/>
          </a:bodyPr>
          <a:lstStyle/>
          <a:p>
            <a:r>
              <a:rPr lang="en-US" sz="2000" dirty="0"/>
              <a:t>Conventional view</a:t>
            </a:r>
          </a:p>
        </p:txBody>
      </p:sp>
      <p:sp>
        <p:nvSpPr>
          <p:cNvPr id="8" name="TextBox 7">
            <a:extLst>
              <a:ext uri="{FF2B5EF4-FFF2-40B4-BE49-F238E27FC236}">
                <a16:creationId xmlns:a16="http://schemas.microsoft.com/office/drawing/2014/main" id="{4A345CAD-4B52-DDEF-FD2E-83BC87E37678}"/>
              </a:ext>
            </a:extLst>
          </p:cNvPr>
          <p:cNvSpPr txBox="1"/>
          <p:nvPr/>
        </p:nvSpPr>
        <p:spPr>
          <a:xfrm>
            <a:off x="962526" y="5165557"/>
            <a:ext cx="301686" cy="369332"/>
          </a:xfrm>
          <a:prstGeom prst="rect">
            <a:avLst/>
          </a:prstGeom>
          <a:noFill/>
        </p:spPr>
        <p:txBody>
          <a:bodyPr wrap="none" rtlCol="0">
            <a:spAutoFit/>
          </a:bodyPr>
          <a:lstStyle/>
          <a:p>
            <a:r>
              <a:rPr lang="en-US" dirty="0"/>
              <a:t>1</a:t>
            </a:r>
          </a:p>
        </p:txBody>
      </p:sp>
      <p:sp>
        <p:nvSpPr>
          <p:cNvPr id="9" name="TextBox 8">
            <a:extLst>
              <a:ext uri="{FF2B5EF4-FFF2-40B4-BE49-F238E27FC236}">
                <a16:creationId xmlns:a16="http://schemas.microsoft.com/office/drawing/2014/main" id="{A924A5DE-CED8-6EF2-983D-BBD0CD8FC102}"/>
              </a:ext>
            </a:extLst>
          </p:cNvPr>
          <p:cNvSpPr txBox="1"/>
          <p:nvPr/>
        </p:nvSpPr>
        <p:spPr>
          <a:xfrm>
            <a:off x="962526" y="4510776"/>
            <a:ext cx="301686" cy="369332"/>
          </a:xfrm>
          <a:prstGeom prst="rect">
            <a:avLst/>
          </a:prstGeom>
          <a:noFill/>
        </p:spPr>
        <p:txBody>
          <a:bodyPr wrap="none" rtlCol="0">
            <a:spAutoFit/>
          </a:bodyPr>
          <a:lstStyle/>
          <a:p>
            <a:r>
              <a:rPr lang="en-US" dirty="0"/>
              <a:t>2</a:t>
            </a:r>
          </a:p>
        </p:txBody>
      </p:sp>
      <p:sp>
        <p:nvSpPr>
          <p:cNvPr id="10" name="TextBox 9">
            <a:extLst>
              <a:ext uri="{FF2B5EF4-FFF2-40B4-BE49-F238E27FC236}">
                <a16:creationId xmlns:a16="http://schemas.microsoft.com/office/drawing/2014/main" id="{43859328-F71D-3B53-F1B4-758926816CA1}"/>
              </a:ext>
            </a:extLst>
          </p:cNvPr>
          <p:cNvSpPr txBox="1"/>
          <p:nvPr/>
        </p:nvSpPr>
        <p:spPr>
          <a:xfrm>
            <a:off x="962526" y="3201212"/>
            <a:ext cx="301686" cy="369332"/>
          </a:xfrm>
          <a:prstGeom prst="rect">
            <a:avLst/>
          </a:prstGeom>
          <a:noFill/>
        </p:spPr>
        <p:txBody>
          <a:bodyPr wrap="none" rtlCol="0">
            <a:spAutoFit/>
          </a:bodyPr>
          <a:lstStyle/>
          <a:p>
            <a:r>
              <a:rPr lang="en-US" dirty="0"/>
              <a:t>4</a:t>
            </a:r>
          </a:p>
        </p:txBody>
      </p:sp>
      <p:sp>
        <p:nvSpPr>
          <p:cNvPr id="11" name="TextBox 10">
            <a:extLst>
              <a:ext uri="{FF2B5EF4-FFF2-40B4-BE49-F238E27FC236}">
                <a16:creationId xmlns:a16="http://schemas.microsoft.com/office/drawing/2014/main" id="{BEC59777-33F5-86B0-08D6-2DA3A6C0C806}"/>
              </a:ext>
            </a:extLst>
          </p:cNvPr>
          <p:cNvSpPr txBox="1"/>
          <p:nvPr/>
        </p:nvSpPr>
        <p:spPr>
          <a:xfrm>
            <a:off x="962526" y="3855994"/>
            <a:ext cx="301686" cy="369332"/>
          </a:xfrm>
          <a:prstGeom prst="rect">
            <a:avLst/>
          </a:prstGeom>
          <a:noFill/>
        </p:spPr>
        <p:txBody>
          <a:bodyPr wrap="none" rtlCol="0">
            <a:spAutoFit/>
          </a:bodyPr>
          <a:lstStyle/>
          <a:p>
            <a:r>
              <a:rPr lang="en-US" dirty="0"/>
              <a:t>3</a:t>
            </a:r>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876973A2-5472-D53B-4CB2-DF1D4ACA26AB}"/>
                  </a:ext>
                </a:extLst>
              </p:cNvPr>
              <p:cNvSpPr txBox="1"/>
              <p:nvPr/>
            </p:nvSpPr>
            <p:spPr>
              <a:xfrm rot="16200000">
                <a:off x="472061" y="4092565"/>
                <a:ext cx="47314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oMath>
                  </m:oMathPara>
                </a14:m>
                <a:endParaRPr lang="en-US" dirty="0"/>
              </a:p>
            </p:txBody>
          </p:sp>
        </mc:Choice>
        <mc:Fallback xmlns="">
          <p:sp>
            <p:nvSpPr>
              <p:cNvPr id="12" name="TextBox 11">
                <a:extLst>
                  <a:ext uri="{FF2B5EF4-FFF2-40B4-BE49-F238E27FC236}">
                    <a16:creationId xmlns:a16="http://schemas.microsoft.com/office/drawing/2014/main" id="{876973A2-5472-D53B-4CB2-DF1D4ACA26AB}"/>
                  </a:ext>
                </a:extLst>
              </p:cNvPr>
              <p:cNvSpPr txBox="1">
                <a:spLocks noRot="1" noChangeAspect="1" noMove="1" noResize="1" noEditPoints="1" noAdjustHandles="1" noChangeArrowheads="1" noChangeShapeType="1" noTextEdit="1"/>
              </p:cNvSpPr>
              <p:nvPr/>
            </p:nvSpPr>
            <p:spPr>
              <a:xfrm rot="16200000">
                <a:off x="472061" y="4092565"/>
                <a:ext cx="473142" cy="369332"/>
              </a:xfrm>
              <a:prstGeom prst="rect">
                <a:avLst/>
              </a:prstGeom>
              <a:blipFill>
                <a:blip r:embed="rId2"/>
                <a:stretch>
                  <a:fillRect/>
                </a:stretch>
              </a:blipFill>
            </p:spPr>
            <p:txBody>
              <a:bodyPr/>
              <a:lstStyle/>
              <a:p>
                <a:r>
                  <a:rPr lang="en-US">
                    <a:noFill/>
                  </a:rPr>
                  <a:t> </a:t>
                </a:r>
              </a:p>
            </p:txBody>
          </p:sp>
        </mc:Fallback>
      </mc:AlternateContent>
      <p:cxnSp>
        <p:nvCxnSpPr>
          <p:cNvPr id="14" name="Straight Connector 13">
            <a:extLst>
              <a:ext uri="{FF2B5EF4-FFF2-40B4-BE49-F238E27FC236}">
                <a16:creationId xmlns:a16="http://schemas.microsoft.com/office/drawing/2014/main" id="{C5D6A30F-DCAB-C0D8-2133-E98DA4B3A45C}"/>
              </a:ext>
            </a:extLst>
          </p:cNvPr>
          <p:cNvCxnSpPr/>
          <p:nvPr/>
        </p:nvCxnSpPr>
        <p:spPr>
          <a:xfrm>
            <a:off x="1402668" y="3385878"/>
            <a:ext cx="1420743"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517B1F0-D36E-372F-BCC5-D038CA89BDD7}"/>
              </a:ext>
            </a:extLst>
          </p:cNvPr>
          <p:cNvCxnSpPr/>
          <p:nvPr/>
        </p:nvCxnSpPr>
        <p:spPr>
          <a:xfrm>
            <a:off x="1402668" y="4695442"/>
            <a:ext cx="1420743"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3D7CDB6-3264-310C-9E6C-8D9934EBC4C8}"/>
              </a:ext>
            </a:extLst>
          </p:cNvPr>
          <p:cNvCxnSpPr/>
          <p:nvPr/>
        </p:nvCxnSpPr>
        <p:spPr>
          <a:xfrm>
            <a:off x="1434753" y="5350223"/>
            <a:ext cx="1420743" cy="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44D69A94-F70A-5BD7-298F-8ED109238240}"/>
              </a:ext>
            </a:extLst>
          </p:cNvPr>
          <p:cNvSpPr txBox="1"/>
          <p:nvPr/>
        </p:nvSpPr>
        <p:spPr>
          <a:xfrm>
            <a:off x="1402668" y="5635672"/>
            <a:ext cx="1514325" cy="369332"/>
          </a:xfrm>
          <a:prstGeom prst="rect">
            <a:avLst/>
          </a:prstGeom>
          <a:noFill/>
        </p:spPr>
        <p:txBody>
          <a:bodyPr wrap="none" rtlCol="0">
            <a:spAutoFit/>
          </a:bodyPr>
          <a:lstStyle/>
          <a:p>
            <a:r>
              <a:rPr lang="en-US" dirty="0"/>
              <a:t>Linear Regime</a:t>
            </a:r>
          </a:p>
        </p:txBody>
      </p:sp>
      <p:sp>
        <p:nvSpPr>
          <p:cNvPr id="18" name="TextBox 17">
            <a:extLst>
              <a:ext uri="{FF2B5EF4-FFF2-40B4-BE49-F238E27FC236}">
                <a16:creationId xmlns:a16="http://schemas.microsoft.com/office/drawing/2014/main" id="{94112E45-BD51-9CF6-42A6-2CEF06104AD3}"/>
              </a:ext>
            </a:extLst>
          </p:cNvPr>
          <p:cNvSpPr txBox="1"/>
          <p:nvPr/>
        </p:nvSpPr>
        <p:spPr>
          <a:xfrm>
            <a:off x="1434753" y="4838687"/>
            <a:ext cx="1848135" cy="369332"/>
          </a:xfrm>
          <a:prstGeom prst="rect">
            <a:avLst/>
          </a:prstGeom>
          <a:noFill/>
        </p:spPr>
        <p:txBody>
          <a:bodyPr wrap="none" rtlCol="0">
            <a:spAutoFit/>
          </a:bodyPr>
          <a:lstStyle/>
          <a:p>
            <a:r>
              <a:rPr lang="en-US" dirty="0"/>
              <a:t>Weakly Nonlinear</a:t>
            </a:r>
          </a:p>
        </p:txBody>
      </p:sp>
      <p:sp>
        <p:nvSpPr>
          <p:cNvPr id="19" name="TextBox 18">
            <a:extLst>
              <a:ext uri="{FF2B5EF4-FFF2-40B4-BE49-F238E27FC236}">
                <a16:creationId xmlns:a16="http://schemas.microsoft.com/office/drawing/2014/main" id="{D84B4120-E95A-1A7C-5EBD-269B5C2E1B03}"/>
              </a:ext>
            </a:extLst>
          </p:cNvPr>
          <p:cNvSpPr txBox="1"/>
          <p:nvPr/>
        </p:nvSpPr>
        <p:spPr>
          <a:xfrm>
            <a:off x="1402668" y="3814575"/>
            <a:ext cx="1718099" cy="369332"/>
          </a:xfrm>
          <a:prstGeom prst="rect">
            <a:avLst/>
          </a:prstGeom>
          <a:noFill/>
        </p:spPr>
        <p:txBody>
          <a:bodyPr wrap="none" rtlCol="0">
            <a:spAutoFit/>
          </a:bodyPr>
          <a:lstStyle/>
          <a:p>
            <a:r>
              <a:rPr lang="en-US" dirty="0"/>
              <a:t>Blowout Regime</a:t>
            </a:r>
          </a:p>
        </p:txBody>
      </p:sp>
      <p:sp>
        <p:nvSpPr>
          <p:cNvPr id="20" name="TextBox 19">
            <a:extLst>
              <a:ext uri="{FF2B5EF4-FFF2-40B4-BE49-F238E27FC236}">
                <a16:creationId xmlns:a16="http://schemas.microsoft.com/office/drawing/2014/main" id="{1C48D7AB-6C3A-0631-CA42-7403CCECDEFD}"/>
              </a:ext>
            </a:extLst>
          </p:cNvPr>
          <p:cNvSpPr txBox="1"/>
          <p:nvPr/>
        </p:nvSpPr>
        <p:spPr>
          <a:xfrm>
            <a:off x="1412967" y="2739547"/>
            <a:ext cx="2399307" cy="646331"/>
          </a:xfrm>
          <a:prstGeom prst="rect">
            <a:avLst/>
          </a:prstGeom>
          <a:noFill/>
        </p:spPr>
        <p:txBody>
          <a:bodyPr wrap="square" rtlCol="0">
            <a:spAutoFit/>
          </a:bodyPr>
          <a:lstStyle/>
          <a:p>
            <a:r>
              <a:rPr lang="en-US" dirty="0"/>
              <a:t>(Spherical) Bubble Regime</a:t>
            </a:r>
          </a:p>
        </p:txBody>
      </p:sp>
      <p:grpSp>
        <p:nvGrpSpPr>
          <p:cNvPr id="3" name="Group 2">
            <a:extLst>
              <a:ext uri="{FF2B5EF4-FFF2-40B4-BE49-F238E27FC236}">
                <a16:creationId xmlns:a16="http://schemas.microsoft.com/office/drawing/2014/main" id="{E6A042D2-5168-B824-D93A-69FA871441E3}"/>
              </a:ext>
            </a:extLst>
          </p:cNvPr>
          <p:cNvGrpSpPr/>
          <p:nvPr/>
        </p:nvGrpSpPr>
        <p:grpSpPr>
          <a:xfrm>
            <a:off x="4010528" y="2208771"/>
            <a:ext cx="7952314" cy="4490581"/>
            <a:chOff x="4010528" y="2208771"/>
            <a:chExt cx="7952314" cy="4490581"/>
          </a:xfrm>
        </p:grpSpPr>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E21E5933-837B-D3F8-B67F-97B9F426FB4A}"/>
                    </a:ext>
                  </a:extLst>
                </p:cNvPr>
                <p:cNvSpPr txBox="1"/>
                <p:nvPr/>
              </p:nvSpPr>
              <p:spPr>
                <a:xfrm>
                  <a:off x="5427523" y="2208771"/>
                  <a:ext cx="5118324" cy="369332"/>
                </a:xfrm>
                <a:prstGeom prst="rect">
                  <a:avLst/>
                </a:prstGeom>
                <a:noFill/>
              </p:spPr>
              <p:txBody>
                <a:bodyPr wrap="none" rtlCol="0">
                  <a:spAutoFit/>
                </a:bodyPr>
                <a:lstStyle/>
                <a:p>
                  <a:r>
                    <a:rPr lang="en-US" dirty="0"/>
                    <a:t>Multi-dimensional view – 1 PW example (</a:t>
                  </a:r>
                  <a14:m>
                    <m:oMath xmlns:m="http://schemas.openxmlformats.org/officeDocument/2006/math">
                      <m:r>
                        <a:rPr lang="en-US" i="1" dirty="0" smtClean="0">
                          <a:latin typeface="Cambria Math" panose="02040503050406030204" pitchFamily="18" charset="0"/>
                        </a:rPr>
                        <m:t>~</m:t>
                      </m:r>
                    </m:oMath>
                  </a14:m>
                  <a:r>
                    <a:rPr lang="en-US" dirty="0"/>
                    <a:t>40J, 33fs)</a:t>
                  </a:r>
                </a:p>
              </p:txBody>
            </p:sp>
          </mc:Choice>
          <mc:Fallback>
            <p:sp>
              <p:nvSpPr>
                <p:cNvPr id="21" name="TextBox 20">
                  <a:extLst>
                    <a:ext uri="{FF2B5EF4-FFF2-40B4-BE49-F238E27FC236}">
                      <a16:creationId xmlns:a16="http://schemas.microsoft.com/office/drawing/2014/main" id="{E21E5933-837B-D3F8-B67F-97B9F426FB4A}"/>
                    </a:ext>
                  </a:extLst>
                </p:cNvPr>
                <p:cNvSpPr txBox="1">
                  <a:spLocks noRot="1" noChangeAspect="1" noMove="1" noResize="1" noEditPoints="1" noAdjustHandles="1" noChangeArrowheads="1" noChangeShapeType="1" noTextEdit="1"/>
                </p:cNvSpPr>
                <p:nvPr/>
              </p:nvSpPr>
              <p:spPr>
                <a:xfrm>
                  <a:off x="5427523" y="2208771"/>
                  <a:ext cx="5118324" cy="369332"/>
                </a:xfrm>
                <a:prstGeom prst="rect">
                  <a:avLst/>
                </a:prstGeom>
                <a:blipFill>
                  <a:blip r:embed="rId3"/>
                  <a:stretch>
                    <a:fillRect l="-990" t="-6452" b="-22581"/>
                  </a:stretch>
                </a:blipFill>
              </p:spPr>
              <p:txBody>
                <a:bodyPr/>
                <a:lstStyle/>
                <a:p>
                  <a:r>
                    <a:rPr lang="en-US">
                      <a:noFill/>
                    </a:rPr>
                    <a:t> </a:t>
                  </a:r>
                </a:p>
              </p:txBody>
            </p:sp>
          </mc:Fallback>
        </mc:AlternateContent>
        <p:pic>
          <p:nvPicPr>
            <p:cNvPr id="22" name="Picture 21" descr="A diagram of a graph&#10;&#10;Description automatically generated with medium confidence">
              <a:extLst>
                <a:ext uri="{FF2B5EF4-FFF2-40B4-BE49-F238E27FC236}">
                  <a16:creationId xmlns:a16="http://schemas.microsoft.com/office/drawing/2014/main" id="{45616711-4566-F3DA-B631-78F18FB8ED8A}"/>
                </a:ext>
              </a:extLst>
            </p:cNvPr>
            <p:cNvPicPr>
              <a:picLocks noChangeAspect="1"/>
            </p:cNvPicPr>
            <p:nvPr/>
          </p:nvPicPr>
          <p:blipFill rotWithShape="1">
            <a:blip r:embed="rId4"/>
            <a:srcRect l="6376" t="6203" r="7932"/>
            <a:stretch/>
          </p:blipFill>
          <p:spPr>
            <a:xfrm>
              <a:off x="4010528" y="2578103"/>
              <a:ext cx="7952314" cy="3730501"/>
            </a:xfrm>
            <a:prstGeom prst="rect">
              <a:avLst/>
            </a:prstGeom>
          </p:spPr>
        </p:pic>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E7F03BBA-8736-F845-B208-FDCADF4F8AAF}"/>
                    </a:ext>
                  </a:extLst>
                </p:cNvPr>
                <p:cNvSpPr txBox="1"/>
                <p:nvPr/>
              </p:nvSpPr>
              <p:spPr>
                <a:xfrm>
                  <a:off x="4995890" y="6308604"/>
                  <a:ext cx="6152775" cy="390748"/>
                </a:xfrm>
                <a:prstGeom prst="rect">
                  <a:avLst/>
                </a:prstGeom>
                <a:noFill/>
              </p:spPr>
              <p:txBody>
                <a:bodyPr wrap="none" rtlCol="0">
                  <a:spAutoFit/>
                </a:bodyPr>
                <a:lstStyle/>
                <a:p>
                  <a:r>
                    <a:rPr lang="en-US" dirty="0"/>
                    <a:t>The smaller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oMath>
                  </a14:m>
                  <a:r>
                    <a:rPr lang="en-US" dirty="0"/>
                    <a:t>, the longer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𝑝</m:t>
                          </m:r>
                        </m:sub>
                      </m:sSub>
                      <m:r>
                        <a:rPr lang="en-US" b="0" i="1" smtClean="0">
                          <a:latin typeface="Cambria Math" panose="02040503050406030204" pitchFamily="18" charset="0"/>
                        </a:rPr>
                        <m:t>𝑐</m:t>
                      </m:r>
                      <m:r>
                        <a:rPr lang="en-US" b="0" i="1" smtClean="0">
                          <a:latin typeface="Cambria Math" panose="02040503050406030204" pitchFamily="18" charset="0"/>
                        </a:rPr>
                        <m:t>𝜏</m:t>
                      </m:r>
                    </m:oMath>
                  </a14:m>
                  <a:r>
                    <a:rPr lang="en-US" dirty="0"/>
                    <a:t> is needed to reach blowout </a:t>
                  </a:r>
                </a:p>
              </p:txBody>
            </p:sp>
          </mc:Choice>
          <mc:Fallback xmlns="">
            <p:sp>
              <p:nvSpPr>
                <p:cNvPr id="23" name="TextBox 22">
                  <a:extLst>
                    <a:ext uri="{FF2B5EF4-FFF2-40B4-BE49-F238E27FC236}">
                      <a16:creationId xmlns:a16="http://schemas.microsoft.com/office/drawing/2014/main" id="{E7F03BBA-8736-F845-B208-FDCADF4F8AAF}"/>
                    </a:ext>
                  </a:extLst>
                </p:cNvPr>
                <p:cNvSpPr txBox="1">
                  <a:spLocks noRot="1" noChangeAspect="1" noMove="1" noResize="1" noEditPoints="1" noAdjustHandles="1" noChangeArrowheads="1" noChangeShapeType="1" noTextEdit="1"/>
                </p:cNvSpPr>
                <p:nvPr/>
              </p:nvSpPr>
              <p:spPr>
                <a:xfrm>
                  <a:off x="4995890" y="6308604"/>
                  <a:ext cx="6152775" cy="390748"/>
                </a:xfrm>
                <a:prstGeom prst="rect">
                  <a:avLst/>
                </a:prstGeom>
                <a:blipFill>
                  <a:blip r:embed="rId5"/>
                  <a:stretch>
                    <a:fillRect l="-825" t="-6250" r="-825" b="-18750"/>
                  </a:stretch>
                </a:blipFill>
              </p:spPr>
              <p:txBody>
                <a:bodyPr/>
                <a:lstStyle/>
                <a:p>
                  <a:r>
                    <a:rPr lang="en-US">
                      <a:noFill/>
                    </a:rPr>
                    <a:t> </a:t>
                  </a:r>
                </a:p>
              </p:txBody>
            </p:sp>
          </mc:Fallback>
        </mc:AlternateContent>
      </p:grpSp>
    </p:spTree>
    <p:extLst>
      <p:ext uri="{BB962C8B-B14F-4D97-AF65-F5344CB8AC3E}">
        <p14:creationId xmlns:p14="http://schemas.microsoft.com/office/powerpoint/2010/main" val="3690737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8C8F0-6B71-0858-D8D2-528B335C43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A750EF-BCBE-BCA5-A946-8CCA5D08E996}"/>
              </a:ext>
            </a:extLst>
          </p:cNvPr>
          <p:cNvSpPr>
            <a:spLocks noGrp="1"/>
          </p:cNvSpPr>
          <p:nvPr>
            <p:ph type="title"/>
          </p:nvPr>
        </p:nvSpPr>
        <p:spPr/>
        <p:txBody>
          <a:bodyPr>
            <a:noAutofit/>
          </a:bodyPr>
          <a:lstStyle/>
          <a:p>
            <a:r>
              <a:rPr lang="en-US" sz="3200" dirty="0"/>
              <a:t>Looking across simulations, we can come to a (preliminary) criteria for ‘integrated ponderomotive force’</a:t>
            </a:r>
          </a:p>
        </p:txBody>
      </p:sp>
      <p:sp>
        <p:nvSpPr>
          <p:cNvPr id="4" name="Slide Number Placeholder 3">
            <a:extLst>
              <a:ext uri="{FF2B5EF4-FFF2-40B4-BE49-F238E27FC236}">
                <a16:creationId xmlns:a16="http://schemas.microsoft.com/office/drawing/2014/main" id="{6A0F1CD1-2AE4-7C31-810A-E9F5B9BC9E32}"/>
              </a:ext>
            </a:extLst>
          </p:cNvPr>
          <p:cNvSpPr>
            <a:spLocks noGrp="1"/>
          </p:cNvSpPr>
          <p:nvPr>
            <p:ph type="sldNum" sz="quarter" idx="12"/>
          </p:nvPr>
        </p:nvSpPr>
        <p:spPr/>
        <p:txBody>
          <a:bodyPr/>
          <a:lstStyle/>
          <a:p>
            <a:fld id="{229EFAE9-95DC-BB4E-8D7A-5491B8EE95E6}" type="slidenum">
              <a:rPr lang="en-US" smtClean="0"/>
              <a:t>15</a:t>
            </a:fld>
            <a:endParaRPr lang="en-US"/>
          </a:p>
        </p:txBody>
      </p:sp>
      <p:pic>
        <p:nvPicPr>
          <p:cNvPr id="5" name="Picture 4">
            <a:extLst>
              <a:ext uri="{FF2B5EF4-FFF2-40B4-BE49-F238E27FC236}">
                <a16:creationId xmlns:a16="http://schemas.microsoft.com/office/drawing/2014/main" id="{8A6D93B5-D8F0-2459-EFD8-F9E86CD1FF0A}"/>
              </a:ext>
            </a:extLst>
          </p:cNvPr>
          <p:cNvPicPr>
            <a:picLocks noChangeAspect="1"/>
          </p:cNvPicPr>
          <p:nvPr/>
        </p:nvPicPr>
        <p:blipFill>
          <a:blip r:embed="rId2"/>
          <a:stretch>
            <a:fillRect/>
          </a:stretch>
        </p:blipFill>
        <p:spPr>
          <a:xfrm>
            <a:off x="2346324" y="1661907"/>
            <a:ext cx="7240589" cy="5138483"/>
          </a:xfrm>
          <a:prstGeom prst="rect">
            <a:avLst/>
          </a:prstGeom>
        </p:spPr>
      </p:pic>
      <p:grpSp>
        <p:nvGrpSpPr>
          <p:cNvPr id="3" name="Group 2">
            <a:extLst>
              <a:ext uri="{FF2B5EF4-FFF2-40B4-BE49-F238E27FC236}">
                <a16:creationId xmlns:a16="http://schemas.microsoft.com/office/drawing/2014/main" id="{D824CD78-8A3B-63CB-757C-DC8792F9A590}"/>
              </a:ext>
            </a:extLst>
          </p:cNvPr>
          <p:cNvGrpSpPr/>
          <p:nvPr/>
        </p:nvGrpSpPr>
        <p:grpSpPr>
          <a:xfrm>
            <a:off x="3571877" y="3429000"/>
            <a:ext cx="1409273" cy="1614488"/>
            <a:chOff x="3571877" y="3429000"/>
            <a:chExt cx="1409273" cy="1614488"/>
          </a:xfrm>
        </p:grpSpPr>
        <p:sp>
          <p:nvSpPr>
            <p:cNvPr id="9" name="Rectangle 8">
              <a:extLst>
                <a:ext uri="{FF2B5EF4-FFF2-40B4-BE49-F238E27FC236}">
                  <a16:creationId xmlns:a16="http://schemas.microsoft.com/office/drawing/2014/main" id="{40BCC2F1-987F-9918-9407-053BDEF99F7B}"/>
                </a:ext>
              </a:extLst>
            </p:cNvPr>
            <p:cNvSpPr/>
            <p:nvPr/>
          </p:nvSpPr>
          <p:spPr>
            <a:xfrm>
              <a:off x="3571877" y="3873266"/>
              <a:ext cx="300037" cy="3693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EEC4F14-970C-23BA-96CB-3221B8C5A847}"/>
                </a:ext>
              </a:extLst>
            </p:cNvPr>
            <p:cNvSpPr/>
            <p:nvPr/>
          </p:nvSpPr>
          <p:spPr>
            <a:xfrm>
              <a:off x="3571877" y="3429000"/>
              <a:ext cx="300037" cy="1614488"/>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1DFBBD8-61DB-3861-BE60-9C8A5D63EBC3}"/>
                </a:ext>
              </a:extLst>
            </p:cNvPr>
            <p:cNvSpPr txBox="1"/>
            <p:nvPr/>
          </p:nvSpPr>
          <p:spPr>
            <a:xfrm>
              <a:off x="3843338" y="3717457"/>
              <a:ext cx="1137812" cy="369332"/>
            </a:xfrm>
            <a:prstGeom prst="rect">
              <a:avLst/>
            </a:prstGeom>
            <a:noFill/>
          </p:spPr>
          <p:txBody>
            <a:bodyPr wrap="none" rtlCol="0">
              <a:spAutoFit/>
            </a:bodyPr>
            <a:lstStyle/>
            <a:p>
              <a:r>
                <a:rPr lang="en-US" dirty="0"/>
                <a:t>Test Cases</a:t>
              </a:r>
            </a:p>
          </p:txBody>
        </p:sp>
      </p:grpSp>
    </p:spTree>
    <p:extLst>
      <p:ext uri="{BB962C8B-B14F-4D97-AF65-F5344CB8AC3E}">
        <p14:creationId xmlns:p14="http://schemas.microsoft.com/office/powerpoint/2010/main" val="413295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AB4F7C8C-C54A-1654-9C2B-86D871580148}"/>
                  </a:ext>
                </a:extLst>
              </p:cNvPr>
              <p:cNvSpPr>
                <a:spLocks noGrp="1"/>
              </p:cNvSpPr>
              <p:nvPr>
                <p:ph type="title"/>
              </p:nvPr>
            </p:nvSpPr>
            <p:spPr/>
            <p:txBody>
              <a:bodyPr/>
              <a:lstStyle/>
              <a:p>
                <a:r>
                  <a:rPr lang="en-US" dirty="0"/>
                  <a:t>Long-wave-infrared lasers (</a:t>
                </a:r>
                <a14:m>
                  <m:oMath xmlns:m="http://schemas.openxmlformats.org/officeDocument/2006/math">
                    <m:r>
                      <a:rPr lang="en-US" b="0" i="1" smtClean="0">
                        <a:latin typeface="Cambria Math" panose="02040503050406030204" pitchFamily="18" charset="0"/>
                      </a:rPr>
                      <m:t>𝜆</m:t>
                    </m:r>
                    <m:r>
                      <a:rPr lang="en-US" b="0" i="1" smtClean="0">
                        <a:latin typeface="Cambria Math" panose="02040503050406030204" pitchFamily="18" charset="0"/>
                      </a:rPr>
                      <m:t>~10</m:t>
                    </m:r>
                    <m:r>
                      <a:rPr lang="en-US" b="0" i="1" smtClean="0">
                        <a:latin typeface="Cambria Math" panose="02040503050406030204" pitchFamily="18" charset="0"/>
                      </a:rPr>
                      <m:t>𝜇</m:t>
                    </m:r>
                    <m:r>
                      <a:rPr lang="en-US" b="0" i="1" smtClean="0">
                        <a:latin typeface="Cambria Math" panose="02040503050406030204" pitchFamily="18" charset="0"/>
                      </a:rPr>
                      <m:t>𝑚</m:t>
                    </m:r>
                  </m:oMath>
                </a14:m>
                <a:r>
                  <a:rPr lang="en-US" dirty="0"/>
                  <a:t>) have a natural advantage in generating large, high-amplitude wakes </a:t>
                </a:r>
              </a:p>
            </p:txBody>
          </p:sp>
        </mc:Choice>
        <mc:Fallback xmlns="">
          <p:sp>
            <p:nvSpPr>
              <p:cNvPr id="2" name="Title 1">
                <a:extLst>
                  <a:ext uri="{FF2B5EF4-FFF2-40B4-BE49-F238E27FC236}">
                    <a16:creationId xmlns:a16="http://schemas.microsoft.com/office/drawing/2014/main" id="{AB4F7C8C-C54A-1654-9C2B-86D871580148}"/>
                  </a:ext>
                </a:extLst>
              </p:cNvPr>
              <p:cNvSpPr>
                <a:spLocks noGrp="1" noRot="1" noChangeAspect="1" noMove="1" noResize="1" noEditPoints="1" noAdjustHandles="1" noChangeArrowheads="1" noChangeShapeType="1" noTextEdit="1"/>
              </p:cNvSpPr>
              <p:nvPr>
                <p:ph type="title"/>
              </p:nvPr>
            </p:nvSpPr>
            <p:spPr>
              <a:blipFill>
                <a:blip r:embed="rId2"/>
                <a:stretch>
                  <a:fillRect l="-2413" t="-17647" b="-10470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7FBA1AE-8CF8-C79A-4B07-8B9BFC190F2E}"/>
              </a:ext>
            </a:extLst>
          </p:cNvPr>
          <p:cNvSpPr>
            <a:spLocks noGrp="1"/>
          </p:cNvSpPr>
          <p:nvPr>
            <p:ph type="sldNum" sz="quarter" idx="12"/>
          </p:nvPr>
        </p:nvSpPr>
        <p:spPr>
          <a:xfrm>
            <a:off x="8709712" y="6406126"/>
            <a:ext cx="2743200" cy="365125"/>
          </a:xfrm>
        </p:spPr>
        <p:txBody>
          <a:bodyPr/>
          <a:lstStyle/>
          <a:p>
            <a:fld id="{229EFAE9-95DC-BB4E-8D7A-5491B8EE95E6}" type="slidenum">
              <a:rPr lang="en-US" smtClean="0"/>
              <a:t>16</a:t>
            </a:fld>
            <a:endParaRPr lang="en-US"/>
          </a:p>
        </p:txBody>
      </p:sp>
      <p:pic>
        <p:nvPicPr>
          <p:cNvPr id="7" name="Picture 6">
            <a:extLst>
              <a:ext uri="{FF2B5EF4-FFF2-40B4-BE49-F238E27FC236}">
                <a16:creationId xmlns:a16="http://schemas.microsoft.com/office/drawing/2014/main" id="{388F65D9-DB0F-757F-0296-5AC6CBD64395}"/>
              </a:ext>
            </a:extLst>
          </p:cNvPr>
          <p:cNvPicPr>
            <a:picLocks noChangeAspect="1"/>
          </p:cNvPicPr>
          <p:nvPr/>
        </p:nvPicPr>
        <p:blipFill>
          <a:blip r:embed="rId3"/>
          <a:srcRect b="50830"/>
          <a:stretch>
            <a:fillRect/>
          </a:stretch>
        </p:blipFill>
        <p:spPr>
          <a:xfrm>
            <a:off x="2279650" y="2548376"/>
            <a:ext cx="3330088" cy="2476648"/>
          </a:xfrm>
          <a:prstGeom prst="rect">
            <a:avLst/>
          </a:prstGeom>
        </p:spPr>
      </p:pic>
      <p:pic>
        <p:nvPicPr>
          <p:cNvPr id="8" name="Picture 7">
            <a:extLst>
              <a:ext uri="{FF2B5EF4-FFF2-40B4-BE49-F238E27FC236}">
                <a16:creationId xmlns:a16="http://schemas.microsoft.com/office/drawing/2014/main" id="{172F576F-E6A5-67D4-AE05-CBB2E7C91678}"/>
              </a:ext>
            </a:extLst>
          </p:cNvPr>
          <p:cNvPicPr>
            <a:picLocks noChangeAspect="1"/>
          </p:cNvPicPr>
          <p:nvPr/>
        </p:nvPicPr>
        <p:blipFill>
          <a:blip r:embed="rId3"/>
          <a:srcRect t="48532"/>
          <a:stretch>
            <a:fillRect/>
          </a:stretch>
        </p:blipFill>
        <p:spPr>
          <a:xfrm>
            <a:off x="5886452" y="2548376"/>
            <a:ext cx="3181352" cy="2476648"/>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C96E3724-700A-7069-4B74-32270D04857C}"/>
                  </a:ext>
                </a:extLst>
              </p:cNvPr>
              <p:cNvSpPr txBox="1"/>
              <p:nvPr/>
            </p:nvSpPr>
            <p:spPr>
              <a:xfrm>
                <a:off x="666750" y="5235012"/>
                <a:ext cx="10234468" cy="1334211"/>
              </a:xfrm>
              <a:prstGeom prst="rect">
                <a:avLst/>
              </a:prstGeom>
              <a:noFill/>
            </p:spPr>
            <p:txBody>
              <a:bodyPr wrap="none" rtlCol="0">
                <a:spAutoFit/>
              </a:bodyPr>
              <a:lstStyle/>
              <a:p>
                <a:r>
                  <a:rPr lang="en-US" sz="2000" dirty="0"/>
                  <a:t>(1)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𝑎</m:t>
                        </m:r>
                      </m:e>
                      <m:sub>
                        <m:r>
                          <a:rPr lang="en-US" sz="2000" b="0" i="1" smtClean="0">
                            <a:latin typeface="Cambria Math" panose="02040503050406030204" pitchFamily="18" charset="0"/>
                          </a:rPr>
                          <m:t>0</m:t>
                        </m:r>
                      </m:sub>
                    </m:sSub>
                    <m:r>
                      <a:rPr lang="en-US" sz="2000" b="0" i="1" smtClean="0">
                        <a:latin typeface="Cambria Math" panose="02040503050406030204" pitchFamily="18" charset="0"/>
                      </a:rPr>
                      <m:t>=0.86×</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10</m:t>
                        </m:r>
                      </m:e>
                      <m:sup>
                        <m:r>
                          <a:rPr lang="en-US" sz="2000" b="0" i="1" smtClean="0">
                            <a:latin typeface="Cambria Math" panose="02040503050406030204" pitchFamily="18" charset="0"/>
                          </a:rPr>
                          <m:t>−9</m:t>
                        </m:r>
                      </m:sup>
                    </m:sSup>
                    <m:rad>
                      <m:radPr>
                        <m:degHide m:val="on"/>
                        <m:ctrlPr>
                          <a:rPr lang="en-US" sz="2000" b="0" i="1" smtClean="0">
                            <a:latin typeface="Cambria Math" panose="02040503050406030204" pitchFamily="18" charset="0"/>
                          </a:rPr>
                        </m:ctrlPr>
                      </m:radPr>
                      <m:deg/>
                      <m:e>
                        <m:r>
                          <a:rPr lang="en-US" sz="2000" b="0" i="1" smtClean="0">
                            <a:latin typeface="Cambria Math" panose="02040503050406030204" pitchFamily="18" charset="0"/>
                          </a:rPr>
                          <m:t>𝐼</m:t>
                        </m:r>
                        <m:d>
                          <m:dPr>
                            <m:begChr m:val="["/>
                            <m:endChr m:val="]"/>
                            <m:ctrlPr>
                              <a:rPr lang="en-US" sz="2000" b="0" i="1" smtClean="0">
                                <a:latin typeface="Cambria Math" panose="02040503050406030204" pitchFamily="18" charset="0"/>
                              </a:rPr>
                            </m:ctrlPr>
                          </m:dPr>
                          <m:e>
                            <m:r>
                              <a:rPr lang="en-US" sz="2000" b="0" i="1" smtClean="0">
                                <a:latin typeface="Cambria Math" panose="02040503050406030204" pitchFamily="18" charset="0"/>
                              </a:rPr>
                              <m:t>𝑊𝑐</m:t>
                            </m:r>
                            <m:sSup>
                              <m:sSupPr>
                                <m:ctrlPr>
                                  <a:rPr lang="en-US" sz="2000" b="0" i="1" smtClean="0">
                                    <a:latin typeface="Cambria Math" panose="02040503050406030204" pitchFamily="18" charset="0"/>
                                  </a:rPr>
                                </m:ctrlPr>
                              </m:sSupPr>
                              <m:e>
                                <m:r>
                                  <a:rPr lang="en-US" sz="2000" b="0" i="1" smtClean="0">
                                    <a:latin typeface="Cambria Math" panose="02040503050406030204" pitchFamily="18" charset="0"/>
                                  </a:rPr>
                                  <m:t>𝑚</m:t>
                                </m:r>
                              </m:e>
                              <m:sup>
                                <m:r>
                                  <a:rPr lang="en-US" sz="2000" b="0" i="1" smtClean="0">
                                    <a:latin typeface="Cambria Math" panose="02040503050406030204" pitchFamily="18" charset="0"/>
                                  </a:rPr>
                                  <m:t>−2</m:t>
                                </m:r>
                              </m:sup>
                            </m:sSup>
                          </m:e>
                        </m:d>
                        <m:sSubSup>
                          <m:sSubSupPr>
                            <m:ctrlPr>
                              <a:rPr lang="en-US" sz="2000" i="1">
                                <a:latin typeface="Cambria Math" panose="02040503050406030204" pitchFamily="18" charset="0"/>
                              </a:rPr>
                            </m:ctrlPr>
                          </m:sSubSupPr>
                          <m:e>
                            <m:r>
                              <a:rPr lang="en-US" sz="2000" i="1">
                                <a:latin typeface="Cambria Math" panose="02040503050406030204" pitchFamily="18" charset="0"/>
                              </a:rPr>
                              <m:t>𝜆</m:t>
                            </m:r>
                          </m:e>
                          <m:sub>
                            <m:r>
                              <a:rPr lang="en-US" sz="2000" i="1">
                                <a:latin typeface="Cambria Math" panose="02040503050406030204" pitchFamily="18" charset="0"/>
                              </a:rPr>
                              <m:t>0</m:t>
                            </m:r>
                          </m:sub>
                          <m:sup>
                            <m:r>
                              <a:rPr lang="en-US" sz="2000" i="1">
                                <a:latin typeface="Cambria Math" panose="02040503050406030204" pitchFamily="18" charset="0"/>
                              </a:rPr>
                              <m:t>2</m:t>
                            </m:r>
                          </m:sup>
                        </m:sSubSup>
                        <m:d>
                          <m:dPr>
                            <m:begChr m:val="["/>
                            <m:endChr m:val="]"/>
                            <m:ctrlPr>
                              <a:rPr lang="en-US" sz="2000" i="1">
                                <a:latin typeface="Cambria Math" panose="02040503050406030204" pitchFamily="18" charset="0"/>
                              </a:rPr>
                            </m:ctrlPr>
                          </m:dPr>
                          <m:e>
                            <m:r>
                              <a:rPr lang="en-US" sz="2000" i="1">
                                <a:latin typeface="Cambria Math" panose="02040503050406030204" pitchFamily="18" charset="0"/>
                              </a:rPr>
                              <m:t>𝜇</m:t>
                            </m:r>
                            <m:r>
                              <a:rPr lang="en-US" sz="2000" i="1">
                                <a:latin typeface="Cambria Math" panose="02040503050406030204" pitchFamily="18" charset="0"/>
                              </a:rPr>
                              <m:t>𝑚</m:t>
                            </m:r>
                          </m:e>
                        </m:d>
                      </m:e>
                    </m:rad>
                  </m:oMath>
                </a14:m>
                <a:r>
                  <a:rPr lang="en-US" sz="2000" dirty="0"/>
                  <a:t> makes a 15 TW LWIR laser equivalent to &gt; 1 PW near IR</a:t>
                </a:r>
              </a:p>
              <a:p>
                <a:r>
                  <a:rPr lang="en-US" sz="2000" dirty="0"/>
                  <a:t>(2) Small bandwidth of amplifying medium (such as CO</a:t>
                </a:r>
                <a:r>
                  <a:rPr lang="en-US" sz="2000" baseline="-25000" dirty="0"/>
                  <a:t>2</a:t>
                </a:r>
                <a:r>
                  <a:rPr lang="en-US" sz="2000" dirty="0"/>
                  <a:t>) produces a naturally long pulse</a:t>
                </a:r>
              </a:p>
              <a:p>
                <a:r>
                  <a:rPr lang="en-US" sz="2000" dirty="0"/>
                  <a:t>(3)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𝑤</m:t>
                        </m:r>
                      </m:e>
                      <m:sub>
                        <m:r>
                          <a:rPr lang="en-US" sz="2000" b="0" i="1" smtClean="0">
                            <a:latin typeface="Cambria Math" panose="02040503050406030204" pitchFamily="18" charset="0"/>
                          </a:rPr>
                          <m:t>0</m:t>
                        </m:r>
                      </m:sub>
                    </m:sSub>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𝐹</m:t>
                        </m:r>
                      </m:e>
                      <m:sub>
                        <m:r>
                          <a:rPr lang="en-US" sz="2000" b="0" i="1" smtClean="0">
                            <a:latin typeface="Cambria Math" panose="02040503050406030204" pitchFamily="18" charset="0"/>
                          </a:rPr>
                          <m:t>#</m:t>
                        </m:r>
                      </m:sub>
                    </m:sSub>
                    <m:r>
                      <a:rPr lang="en-US" sz="2000" b="0" i="1" smtClean="0">
                        <a:latin typeface="Cambria Math" panose="02040503050406030204" pitchFamily="18" charset="0"/>
                      </a:rPr>
                      <m:t>𝜆</m:t>
                    </m:r>
                  </m:oMath>
                </a14:m>
                <a:r>
                  <a:rPr lang="en-US" sz="2000" dirty="0"/>
                  <a:t> allows LWIR lasers to make a naturally large wakefield at small </a:t>
                </a:r>
                <a14:m>
                  <m:oMath xmlns:m="http://schemas.openxmlformats.org/officeDocument/2006/math">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𝐹</m:t>
                        </m:r>
                      </m:e>
                      <m:sub>
                        <m:r>
                          <a:rPr lang="en-US" sz="2000" b="0" i="1" smtClean="0">
                            <a:latin typeface="Cambria Math" panose="02040503050406030204" pitchFamily="18" charset="0"/>
                          </a:rPr>
                          <m:t>#</m:t>
                        </m:r>
                      </m:sub>
                    </m:sSub>
                  </m:oMath>
                </a14:m>
                <a:endParaRPr lang="en-US" sz="2000" dirty="0"/>
              </a:p>
            </p:txBody>
          </p:sp>
        </mc:Choice>
        <mc:Fallback xmlns="">
          <p:sp>
            <p:nvSpPr>
              <p:cNvPr id="9" name="TextBox 8">
                <a:extLst>
                  <a:ext uri="{FF2B5EF4-FFF2-40B4-BE49-F238E27FC236}">
                    <a16:creationId xmlns:a16="http://schemas.microsoft.com/office/drawing/2014/main" id="{C96E3724-700A-7069-4B74-32270D04857C}"/>
                  </a:ext>
                </a:extLst>
              </p:cNvPr>
              <p:cNvSpPr txBox="1">
                <a:spLocks noRot="1" noChangeAspect="1" noMove="1" noResize="1" noEditPoints="1" noAdjustHandles="1" noChangeArrowheads="1" noChangeShapeType="1" noTextEdit="1"/>
              </p:cNvSpPr>
              <p:nvPr/>
            </p:nvSpPr>
            <p:spPr>
              <a:xfrm>
                <a:off x="666750" y="5235012"/>
                <a:ext cx="10234468" cy="1334211"/>
              </a:xfrm>
              <a:prstGeom prst="rect">
                <a:avLst/>
              </a:prstGeom>
              <a:blipFill>
                <a:blip r:embed="rId4"/>
                <a:stretch>
                  <a:fillRect l="-620" b="-7547"/>
                </a:stretch>
              </a:blipFill>
            </p:spPr>
            <p:txBody>
              <a:bodyPr/>
              <a:lstStyle/>
              <a:p>
                <a:r>
                  <a:rPr lang="en-US">
                    <a:noFill/>
                  </a:rPr>
                  <a:t> </a:t>
                </a:r>
              </a:p>
            </p:txBody>
          </p:sp>
        </mc:Fallback>
      </mc:AlternateContent>
    </p:spTree>
    <p:extLst>
      <p:ext uri="{BB962C8B-B14F-4D97-AF65-F5344CB8AC3E}">
        <p14:creationId xmlns:p14="http://schemas.microsoft.com/office/powerpoint/2010/main" val="3443876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9CD00-2805-7377-563B-D258D3E0D5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5F78ED-FF63-1076-D162-1C8B69C0D83C}"/>
              </a:ext>
            </a:extLst>
          </p:cNvPr>
          <p:cNvSpPr>
            <a:spLocks noGrp="1"/>
          </p:cNvSpPr>
          <p:nvPr>
            <p:ph type="title"/>
          </p:nvPr>
        </p:nvSpPr>
        <p:spPr>
          <a:xfrm>
            <a:off x="838200" y="702267"/>
            <a:ext cx="10515600" cy="931271"/>
          </a:xfrm>
        </p:spPr>
        <p:txBody>
          <a:bodyPr/>
          <a:lstStyle/>
          <a:p>
            <a:r>
              <a:rPr lang="en-US" dirty="0"/>
              <a:t>Conclusions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8C1291C-DC99-1569-5BE5-5DFF2F2CCDA0}"/>
                  </a:ext>
                </a:extLst>
              </p:cNvPr>
              <p:cNvSpPr>
                <a:spLocks noGrp="1"/>
              </p:cNvSpPr>
              <p:nvPr>
                <p:ph idx="1"/>
              </p:nvPr>
            </p:nvSpPr>
            <p:spPr>
              <a:xfrm>
                <a:off x="532130" y="1633538"/>
                <a:ext cx="11127740" cy="5605462"/>
              </a:xfrm>
            </p:spPr>
            <p:txBody>
              <a:bodyPr>
                <a:normAutofit/>
              </a:bodyPr>
              <a:lstStyle/>
              <a:p>
                <a:r>
                  <a:rPr lang="en-US" sz="2400" dirty="0"/>
                  <a:t>Both spot size and pulse length play essential roles in reaching blowout: spot size controls the wake size and transverse force, while pulse length determines the accumulated transverse momentum. A sufficiently long pulse can sustain full blowout even at low a₀.</a:t>
                </a:r>
              </a:p>
              <a:p>
                <a:r>
                  <a:rPr lang="en-US" sz="2400" dirty="0"/>
                  <a:t>Across simulations, the onset of blowout is described by the integrated-force criterion </a:t>
                </a:r>
                <a14:m>
                  <m:oMath xmlns:m="http://schemas.openxmlformats.org/officeDocument/2006/math">
                    <m:r>
                      <a:rPr lang="en-US" sz="2400" i="1" dirty="0" smtClean="0">
                        <a:latin typeface="Cambria Math" panose="02040503050406030204" pitchFamily="18" charset="0"/>
                      </a:rPr>
                      <m:t>(</m:t>
                    </m:r>
                    <m:r>
                      <a:rPr lang="en-US" sz="2400" i="1" dirty="0" smtClean="0">
                        <a:latin typeface="Cambria Math" panose="02040503050406030204" pitchFamily="18" charset="0"/>
                      </a:rPr>
                      <m:t>𝑎</m:t>
                    </m:r>
                    <m:r>
                      <a:rPr lang="en-US" sz="2400" i="1" dirty="0" smtClean="0">
                        <a:latin typeface="Cambria Math" panose="02040503050406030204" pitchFamily="18" charset="0"/>
                      </a:rPr>
                      <m:t>₀/</m:t>
                    </m:r>
                    <m:r>
                      <a:rPr lang="en-US" sz="2400" i="1" dirty="0" err="1">
                        <a:latin typeface="Cambria Math" panose="02040503050406030204" pitchFamily="18" charset="0"/>
                      </a:rPr>
                      <m:t>𝑘</m:t>
                    </m:r>
                    <m:r>
                      <a:rPr lang="en-US" sz="2400" i="1" dirty="0" err="1">
                        <a:latin typeface="Cambria Math" panose="02040503050406030204" pitchFamily="18" charset="0"/>
                      </a:rPr>
                      <m:t>ₚ</m:t>
                    </m:r>
                    <m:r>
                      <a:rPr lang="en-US" sz="2400" i="1" dirty="0" err="1">
                        <a:latin typeface="Cambria Math" panose="02040503050406030204" pitchFamily="18" charset="0"/>
                      </a:rPr>
                      <m:t>𝑤</m:t>
                    </m:r>
                    <m:r>
                      <a:rPr lang="en-US" sz="2400" i="1" dirty="0">
                        <a:latin typeface="Cambria Math" panose="02040503050406030204" pitchFamily="18" charset="0"/>
                      </a:rPr>
                      <m:t>₀)²(</m:t>
                    </m:r>
                    <m:r>
                      <a:rPr lang="en-US" sz="2400" i="1" dirty="0" err="1">
                        <a:latin typeface="Cambria Math" panose="02040503050406030204" pitchFamily="18" charset="0"/>
                      </a:rPr>
                      <m:t>𝑘</m:t>
                    </m:r>
                    <m:r>
                      <a:rPr lang="en-US" sz="2400" i="1" dirty="0" err="1">
                        <a:latin typeface="Cambria Math" panose="02040503050406030204" pitchFamily="18" charset="0"/>
                      </a:rPr>
                      <m:t>ₚ</m:t>
                    </m:r>
                    <m:r>
                      <a:rPr lang="en-US" sz="2400" i="1" dirty="0" err="1">
                        <a:latin typeface="Cambria Math" panose="02040503050406030204" pitchFamily="18" charset="0"/>
                      </a:rPr>
                      <m:t>𝑐</m:t>
                    </m:r>
                    <m:r>
                      <a:rPr lang="en-US" sz="2400" i="1" dirty="0" err="1">
                        <a:latin typeface="Cambria Math" panose="02040503050406030204" pitchFamily="18" charset="0"/>
                      </a:rPr>
                      <m:t>𝜏</m:t>
                    </m:r>
                    <m:r>
                      <a:rPr lang="en-US" sz="2400" i="1" dirty="0">
                        <a:latin typeface="Cambria Math" panose="02040503050406030204" pitchFamily="18" charset="0"/>
                      </a:rPr>
                      <m:t>) ≳ 2</m:t>
                    </m:r>
                  </m:oMath>
                </a14:m>
                <a:r>
                  <a:rPr lang="en-US" sz="2400" dirty="0"/>
                  <a:t> (preliminary ). Laser wavelength has no independent effect when normalized strength, size, and duration are matched.</a:t>
                </a:r>
              </a:p>
              <a:p>
                <a:r>
                  <a:rPr lang="en-US" sz="2400" dirty="0"/>
                  <a:t>LWIR lasers are naturally well suited to this regime: their long wavelength provides high a₀ at modest power, CO₂ amplifiers produce naturally long pulses, and diffraction produces large spots—and therefore large wakes—at practical f-numbers.</a:t>
                </a:r>
              </a:p>
            </p:txBody>
          </p:sp>
        </mc:Choice>
        <mc:Fallback>
          <p:sp>
            <p:nvSpPr>
              <p:cNvPr id="3" name="Content Placeholder 2">
                <a:extLst>
                  <a:ext uri="{FF2B5EF4-FFF2-40B4-BE49-F238E27FC236}">
                    <a16:creationId xmlns:a16="http://schemas.microsoft.com/office/drawing/2014/main" id="{48C1291C-DC99-1569-5BE5-5DFF2F2CCDA0}"/>
                  </a:ext>
                </a:extLst>
              </p:cNvPr>
              <p:cNvSpPr>
                <a:spLocks noGrp="1" noRot="1" noChangeAspect="1" noMove="1" noResize="1" noEditPoints="1" noAdjustHandles="1" noChangeArrowheads="1" noChangeShapeType="1" noTextEdit="1"/>
              </p:cNvSpPr>
              <p:nvPr>
                <p:ph idx="1"/>
              </p:nvPr>
            </p:nvSpPr>
            <p:spPr>
              <a:xfrm>
                <a:off x="532130" y="1633538"/>
                <a:ext cx="11127740" cy="5605462"/>
              </a:xfrm>
              <a:blipFill>
                <a:blip r:embed="rId3"/>
                <a:stretch>
                  <a:fillRect l="-683" t="-1354" r="-34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1A16E56C-5262-540E-120D-BF857BAFC033}"/>
              </a:ext>
            </a:extLst>
          </p:cNvPr>
          <p:cNvSpPr>
            <a:spLocks noGrp="1"/>
          </p:cNvSpPr>
          <p:nvPr>
            <p:ph type="sldNum" sz="quarter" idx="12"/>
          </p:nvPr>
        </p:nvSpPr>
        <p:spPr/>
        <p:txBody>
          <a:bodyPr/>
          <a:lstStyle/>
          <a:p>
            <a:fld id="{229EFAE9-95DC-BB4E-8D7A-5491B8EE95E6}" type="slidenum">
              <a:rPr lang="en-US" smtClean="0"/>
              <a:t>17</a:t>
            </a:fld>
            <a:endParaRPr lang="en-US"/>
          </a:p>
        </p:txBody>
      </p:sp>
    </p:spTree>
    <p:extLst>
      <p:ext uri="{BB962C8B-B14F-4D97-AF65-F5344CB8AC3E}">
        <p14:creationId xmlns:p14="http://schemas.microsoft.com/office/powerpoint/2010/main" val="2461664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ECAA67-D804-0940-FACA-DF5CA7CAA5E9}"/>
              </a:ext>
            </a:extLst>
          </p:cNvPr>
          <p:cNvSpPr>
            <a:spLocks noGrp="1"/>
          </p:cNvSpPr>
          <p:nvPr>
            <p:ph type="ctrTitle"/>
          </p:nvPr>
        </p:nvSpPr>
        <p:spPr/>
        <p:txBody>
          <a:bodyPr/>
          <a:lstStyle/>
          <a:p>
            <a:r>
              <a:rPr lang="en-US" dirty="0"/>
              <a:t>The End</a:t>
            </a:r>
          </a:p>
        </p:txBody>
      </p:sp>
      <p:sp>
        <p:nvSpPr>
          <p:cNvPr id="5" name="Subtitle 4">
            <a:extLst>
              <a:ext uri="{FF2B5EF4-FFF2-40B4-BE49-F238E27FC236}">
                <a16:creationId xmlns:a16="http://schemas.microsoft.com/office/drawing/2014/main" id="{F04C1616-C13C-C042-2245-7A96BCB328EC}"/>
              </a:ext>
            </a:extLst>
          </p:cNvPr>
          <p:cNvSpPr>
            <a:spLocks noGrp="1"/>
          </p:cNvSpPr>
          <p:nvPr>
            <p:ph type="subTitle" idx="1"/>
          </p:nvPr>
        </p:nvSpPr>
        <p:spPr/>
        <p:txBody>
          <a:bodyPr/>
          <a:lstStyle/>
          <a:p>
            <a:endParaRPr lang="en-US"/>
          </a:p>
        </p:txBody>
      </p:sp>
      <p:sp>
        <p:nvSpPr>
          <p:cNvPr id="2" name="Slide Number Placeholder 1">
            <a:extLst>
              <a:ext uri="{FF2B5EF4-FFF2-40B4-BE49-F238E27FC236}">
                <a16:creationId xmlns:a16="http://schemas.microsoft.com/office/drawing/2014/main" id="{99BD2BC4-5877-1F14-A11E-85C006871CC0}"/>
              </a:ext>
            </a:extLst>
          </p:cNvPr>
          <p:cNvSpPr>
            <a:spLocks noGrp="1"/>
          </p:cNvSpPr>
          <p:nvPr>
            <p:ph type="sldNum" sz="quarter" idx="12"/>
          </p:nvPr>
        </p:nvSpPr>
        <p:spPr/>
        <p:txBody>
          <a:bodyPr/>
          <a:lstStyle/>
          <a:p>
            <a:fld id="{229EFAE9-95DC-BB4E-8D7A-5491B8EE95E6}" type="slidenum">
              <a:rPr lang="en-US" smtClean="0"/>
              <a:t>18</a:t>
            </a:fld>
            <a:endParaRPr lang="en-US"/>
          </a:p>
        </p:txBody>
      </p:sp>
    </p:spTree>
    <p:extLst>
      <p:ext uri="{BB962C8B-B14F-4D97-AF65-F5344CB8AC3E}">
        <p14:creationId xmlns:p14="http://schemas.microsoft.com/office/powerpoint/2010/main" val="3375804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457CD3-E0F0-583A-996E-DA18E23F009C}"/>
              </a:ext>
            </a:extLst>
          </p:cNvPr>
          <p:cNvSpPr>
            <a:spLocks noGrp="1"/>
          </p:cNvSpPr>
          <p:nvPr>
            <p:ph type="sldNum" sz="quarter" idx="12"/>
          </p:nvPr>
        </p:nvSpPr>
        <p:spPr/>
        <p:txBody>
          <a:bodyPr/>
          <a:lstStyle/>
          <a:p>
            <a:fld id="{229EFAE9-95DC-BB4E-8D7A-5491B8EE95E6}" type="slidenum">
              <a:rPr lang="en-US" smtClean="0"/>
              <a:t>19</a:t>
            </a:fld>
            <a:endParaRPr lang="en-US"/>
          </a:p>
        </p:txBody>
      </p:sp>
      <p:pic>
        <p:nvPicPr>
          <p:cNvPr id="5" name="multi_run_electrons_only_movie_withn_e">
            <a:hlinkClick r:id="" action="ppaction://media"/>
            <a:extLst>
              <a:ext uri="{FF2B5EF4-FFF2-40B4-BE49-F238E27FC236}">
                <a16:creationId xmlns:a16="http://schemas.microsoft.com/office/drawing/2014/main" id="{A68F5BB1-628A-4D35-3A26-AFBF24CF5DD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7938" y="4763"/>
            <a:ext cx="10287000" cy="6858000"/>
          </a:xfrm>
          <a:prstGeom prst="rect">
            <a:avLst/>
          </a:prstGeom>
        </p:spPr>
      </p:pic>
    </p:spTree>
    <p:extLst>
      <p:ext uri="{BB962C8B-B14F-4D97-AF65-F5344CB8AC3E}">
        <p14:creationId xmlns:p14="http://schemas.microsoft.com/office/powerpoint/2010/main" val="1185946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3E70160-3542-E947-921F-D06DCD60FE91}"/>
              </a:ext>
            </a:extLst>
          </p:cNvPr>
          <p:cNvSpPr>
            <a:spLocks noGrp="1"/>
          </p:cNvSpPr>
          <p:nvPr>
            <p:ph type="sldNum" sz="quarter" idx="12"/>
          </p:nvPr>
        </p:nvSpPr>
        <p:spPr>
          <a:xfrm>
            <a:off x="8610600" y="6483148"/>
            <a:ext cx="2743200" cy="365125"/>
          </a:xfrm>
        </p:spPr>
        <p:txBody>
          <a:bodyPr/>
          <a:lstStyle/>
          <a:p>
            <a:fld id="{784A81D0-4701-4DAB-9227-EB6585B09E7F}" type="slidenum">
              <a:rPr lang="en-US" sz="1400" b="1" smtClean="0">
                <a:solidFill>
                  <a:schemeClr val="tx1"/>
                </a:solidFill>
                <a:latin typeface="Cambria" panose="02040503050406030204" pitchFamily="18" charset="0"/>
              </a:rPr>
              <a:t>2</a:t>
            </a:fld>
            <a:endParaRPr lang="en-US" sz="1400" b="1" dirty="0">
              <a:solidFill>
                <a:schemeClr val="tx1"/>
              </a:solidFill>
              <a:latin typeface="Cambria" panose="02040503050406030204" pitchFamily="18" charset="0"/>
            </a:endParaRPr>
          </a:p>
        </p:txBody>
      </p:sp>
      <p:pic>
        <p:nvPicPr>
          <p:cNvPr id="7" name="Picture 6">
            <a:extLst>
              <a:ext uri="{FF2B5EF4-FFF2-40B4-BE49-F238E27FC236}">
                <a16:creationId xmlns:a16="http://schemas.microsoft.com/office/drawing/2014/main" id="{22DD19EF-320B-6A4A-9518-40D495AAAEC4}"/>
              </a:ext>
            </a:extLst>
          </p:cNvPr>
          <p:cNvPicPr>
            <a:picLocks noChangeAspect="1"/>
          </p:cNvPicPr>
          <p:nvPr/>
        </p:nvPicPr>
        <p:blipFill rotWithShape="1">
          <a:blip r:embed="rId2"/>
          <a:srcRect t="1873" r="886" b="19972"/>
          <a:stretch/>
        </p:blipFill>
        <p:spPr>
          <a:xfrm>
            <a:off x="-11556" y="-6489"/>
            <a:ext cx="12260914" cy="1001912"/>
          </a:xfrm>
          <a:prstGeom prst="rect">
            <a:avLst/>
          </a:prstGeom>
        </p:spPr>
      </p:pic>
      <p:sp>
        <p:nvSpPr>
          <p:cNvPr id="8" name="TextBox 7">
            <a:extLst>
              <a:ext uri="{FF2B5EF4-FFF2-40B4-BE49-F238E27FC236}">
                <a16:creationId xmlns:a16="http://schemas.microsoft.com/office/drawing/2014/main" id="{00398AE2-BB0B-1E45-B82D-ACA8B6AD959F}"/>
              </a:ext>
            </a:extLst>
          </p:cNvPr>
          <p:cNvSpPr txBox="1"/>
          <p:nvPr/>
        </p:nvSpPr>
        <p:spPr>
          <a:xfrm>
            <a:off x="3850737" y="171301"/>
            <a:ext cx="4068934" cy="646331"/>
          </a:xfrm>
          <a:prstGeom prst="rect">
            <a:avLst/>
          </a:prstGeom>
          <a:noFill/>
        </p:spPr>
        <p:txBody>
          <a:bodyPr wrap="none" rtlCol="0">
            <a:spAutoFit/>
          </a:bodyPr>
          <a:lstStyle/>
          <a:p>
            <a:r>
              <a:rPr lang="en-US" sz="3600" b="1" dirty="0">
                <a:solidFill>
                  <a:srgbClr val="C00000"/>
                </a:solidFill>
                <a:effectLst>
                  <a:outerShdw blurRad="50800" dist="38100" dir="2700000" algn="tl" rotWithShape="0">
                    <a:prstClr val="black">
                      <a:alpha val="40000"/>
                    </a:prstClr>
                  </a:outerShdw>
                </a:effectLst>
                <a:latin typeface="Cambria" panose="02040503050406030204" pitchFamily="18" charset="0"/>
              </a:rPr>
              <a:t>The Collaboration</a:t>
            </a:r>
            <a:r>
              <a:rPr lang="en-US" sz="2400" b="1" dirty="0">
                <a:solidFill>
                  <a:srgbClr val="C00000"/>
                </a:solidFill>
                <a:effectLst>
                  <a:outerShdw blurRad="50800" dist="38100" dir="2700000" algn="tl" rotWithShape="0">
                    <a:prstClr val="black">
                      <a:alpha val="40000"/>
                    </a:prstClr>
                  </a:outerShdw>
                </a:effectLst>
                <a:latin typeface="Cambria" panose="02040503050406030204" pitchFamily="18" charset="0"/>
              </a:rPr>
              <a:t> </a:t>
            </a:r>
          </a:p>
        </p:txBody>
      </p:sp>
      <p:cxnSp>
        <p:nvCxnSpPr>
          <p:cNvPr id="14" name="Straight Connector 13">
            <a:extLst>
              <a:ext uri="{FF2B5EF4-FFF2-40B4-BE49-F238E27FC236}">
                <a16:creationId xmlns:a16="http://schemas.microsoft.com/office/drawing/2014/main" id="{792D4FD3-C5F9-244C-BA36-AC2391B02914}"/>
              </a:ext>
            </a:extLst>
          </p:cNvPr>
          <p:cNvCxnSpPr/>
          <p:nvPr/>
        </p:nvCxnSpPr>
        <p:spPr>
          <a:xfrm>
            <a:off x="0" y="1006998"/>
            <a:ext cx="12192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CDF073-794E-E944-9932-1DB5F078F765}"/>
              </a:ext>
            </a:extLst>
          </p:cNvPr>
          <p:cNvCxnSpPr/>
          <p:nvPr/>
        </p:nvCxnSpPr>
        <p:spPr>
          <a:xfrm>
            <a:off x="-11556" y="4859316"/>
            <a:ext cx="12192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8380AE4-22F6-A74C-9B96-EE69A271873E}"/>
              </a:ext>
            </a:extLst>
          </p:cNvPr>
          <p:cNvCxnSpPr/>
          <p:nvPr/>
        </p:nvCxnSpPr>
        <p:spPr>
          <a:xfrm>
            <a:off x="-11556" y="6483148"/>
            <a:ext cx="121920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E8D0E1B-3BC3-2D4F-BB1E-3D6B1B90A09F}"/>
              </a:ext>
            </a:extLst>
          </p:cNvPr>
          <p:cNvSpPr txBox="1"/>
          <p:nvPr/>
        </p:nvSpPr>
        <p:spPr>
          <a:xfrm>
            <a:off x="373224" y="4970543"/>
            <a:ext cx="6682086" cy="400110"/>
          </a:xfrm>
          <a:prstGeom prst="rect">
            <a:avLst/>
          </a:prstGeom>
          <a:noFill/>
        </p:spPr>
        <p:txBody>
          <a:bodyPr wrap="none" rtlCol="0">
            <a:spAutoFit/>
          </a:bodyPr>
          <a:lstStyle/>
          <a:p>
            <a:r>
              <a:rPr lang="en-US" sz="2000" b="1" dirty="0"/>
              <a:t>Acknowledging funding from DOE Grant DE-SC0014043</a:t>
            </a:r>
          </a:p>
        </p:txBody>
      </p:sp>
      <p:sp>
        <p:nvSpPr>
          <p:cNvPr id="18" name="TextBox 17">
            <a:extLst>
              <a:ext uri="{FF2B5EF4-FFF2-40B4-BE49-F238E27FC236}">
                <a16:creationId xmlns:a16="http://schemas.microsoft.com/office/drawing/2014/main" id="{7EF740FC-B4C8-E245-945E-721626D78D81}"/>
              </a:ext>
            </a:extLst>
          </p:cNvPr>
          <p:cNvSpPr txBox="1"/>
          <p:nvPr/>
        </p:nvSpPr>
        <p:spPr>
          <a:xfrm>
            <a:off x="373224" y="5471692"/>
            <a:ext cx="7211461" cy="646331"/>
          </a:xfrm>
          <a:prstGeom prst="rect">
            <a:avLst/>
          </a:prstGeom>
          <a:noFill/>
        </p:spPr>
        <p:txBody>
          <a:bodyPr wrap="none" rtlCol="0">
            <a:spAutoFit/>
          </a:bodyPr>
          <a:lstStyle/>
          <a:p>
            <a:r>
              <a:rPr lang="en-US" b="1" dirty="0">
                <a:solidFill>
                  <a:srgbClr val="C00000"/>
                </a:solidFill>
              </a:rPr>
              <a:t>Perlmutter</a:t>
            </a:r>
            <a:r>
              <a:rPr lang="en-US" dirty="0">
                <a:solidFill>
                  <a:srgbClr val="C00000"/>
                </a:solidFill>
              </a:rPr>
              <a:t> </a:t>
            </a:r>
            <a:r>
              <a:rPr lang="en-US" dirty="0"/>
              <a:t>@ NERSC</a:t>
            </a:r>
            <a:r>
              <a:rPr lang="en-US" dirty="0">
                <a:solidFill>
                  <a:srgbClr val="C00000"/>
                </a:solidFill>
              </a:rPr>
              <a:t> </a:t>
            </a:r>
            <a:r>
              <a:rPr lang="en-US" dirty="0"/>
              <a:t>facility operated under Contract DE-AC02-05CH11231</a:t>
            </a:r>
          </a:p>
          <a:p>
            <a:r>
              <a:rPr lang="en-US" b="1" dirty="0">
                <a:solidFill>
                  <a:srgbClr val="C00000"/>
                </a:solidFill>
              </a:rPr>
              <a:t>SEAWULF</a:t>
            </a:r>
            <a:r>
              <a:rPr lang="en-US" dirty="0"/>
              <a:t> @ Stony Brook University</a:t>
            </a:r>
          </a:p>
        </p:txBody>
      </p:sp>
      <p:grpSp>
        <p:nvGrpSpPr>
          <p:cNvPr id="2" name="Group 1">
            <a:extLst>
              <a:ext uri="{FF2B5EF4-FFF2-40B4-BE49-F238E27FC236}">
                <a16:creationId xmlns:a16="http://schemas.microsoft.com/office/drawing/2014/main" id="{6C9A79B3-40EB-2FBB-DB70-652CAAB0E8CD}"/>
              </a:ext>
            </a:extLst>
          </p:cNvPr>
          <p:cNvGrpSpPr/>
          <p:nvPr/>
        </p:nvGrpSpPr>
        <p:grpSpPr>
          <a:xfrm>
            <a:off x="595263" y="1182757"/>
            <a:ext cx="11585181" cy="2863947"/>
            <a:chOff x="465305" y="2363825"/>
            <a:chExt cx="11585181" cy="2863947"/>
          </a:xfrm>
        </p:grpSpPr>
        <p:sp>
          <p:nvSpPr>
            <p:cNvPr id="3" name="TextBox 2">
              <a:extLst>
                <a:ext uri="{FF2B5EF4-FFF2-40B4-BE49-F238E27FC236}">
                  <a16:creationId xmlns:a16="http://schemas.microsoft.com/office/drawing/2014/main" id="{DA708ED7-C0F8-1B88-796D-85B6D154FB47}"/>
                </a:ext>
              </a:extLst>
            </p:cNvPr>
            <p:cNvSpPr txBox="1"/>
            <p:nvPr/>
          </p:nvSpPr>
          <p:spPr>
            <a:xfrm>
              <a:off x="465305" y="2365450"/>
              <a:ext cx="4449868" cy="2862322"/>
            </a:xfrm>
            <a:prstGeom prst="rect">
              <a:avLst/>
            </a:prstGeom>
            <a:noFill/>
          </p:spPr>
          <p:txBody>
            <a:bodyPr wrap="square" rtlCol="0">
              <a:spAutoFit/>
            </a:bodyPr>
            <a:lstStyle/>
            <a:p>
              <a:r>
                <a:rPr lang="en-US" b="1" i="1" dirty="0"/>
                <a:t>Stony Brook University</a:t>
              </a:r>
            </a:p>
            <a:p>
              <a:endParaRPr lang="en-US" b="1" i="1" dirty="0"/>
            </a:p>
            <a:p>
              <a:endParaRPr lang="en-US" b="1" i="1" dirty="0"/>
            </a:p>
            <a:p>
              <a:r>
                <a:rPr lang="en-US" b="1" i="1" dirty="0"/>
                <a:t>Brookhaven National Laboratory</a:t>
              </a:r>
            </a:p>
            <a:p>
              <a:r>
                <a:rPr lang="en-US" b="1" i="1" dirty="0"/>
                <a:t>Accelerator Test Facility (ATF)</a:t>
              </a:r>
            </a:p>
            <a:p>
              <a:endParaRPr lang="en-US" b="1" i="1" dirty="0"/>
            </a:p>
            <a:p>
              <a:r>
                <a:rPr lang="en-US" b="1" i="1" dirty="0"/>
                <a:t>University of Texas at Austin</a:t>
              </a:r>
            </a:p>
            <a:p>
              <a:endParaRPr lang="en-US" b="1" i="1" dirty="0"/>
            </a:p>
            <a:p>
              <a:r>
                <a:rPr lang="en-US" b="1" i="1" dirty="0"/>
                <a:t>			</a:t>
              </a:r>
              <a:endParaRPr lang="en-US" dirty="0"/>
            </a:p>
            <a:p>
              <a:endParaRPr lang="en-US" b="1" dirty="0"/>
            </a:p>
          </p:txBody>
        </p:sp>
        <p:sp>
          <p:nvSpPr>
            <p:cNvPr id="5" name="TextBox 4">
              <a:extLst>
                <a:ext uri="{FF2B5EF4-FFF2-40B4-BE49-F238E27FC236}">
                  <a16:creationId xmlns:a16="http://schemas.microsoft.com/office/drawing/2014/main" id="{45C90297-3D67-BB24-450C-E7718758D823}"/>
                </a:ext>
              </a:extLst>
            </p:cNvPr>
            <p:cNvSpPr txBox="1"/>
            <p:nvPr/>
          </p:nvSpPr>
          <p:spPr>
            <a:xfrm>
              <a:off x="4790418" y="2363825"/>
              <a:ext cx="7260068" cy="646331"/>
            </a:xfrm>
            <a:prstGeom prst="rect">
              <a:avLst/>
            </a:prstGeom>
            <a:noFill/>
          </p:spPr>
          <p:txBody>
            <a:bodyPr wrap="square" rtlCol="0">
              <a:spAutoFit/>
            </a:bodyPr>
            <a:lstStyle/>
            <a:p>
              <a:r>
                <a:rPr lang="en-US" b="1" dirty="0"/>
                <a:t>N. Vafaei-Najafabadi,  Evan Trommer, Spencer Diamond, A. Gaikwad, N. Pathak</a:t>
              </a:r>
              <a:r>
                <a:rPr lang="en-US" dirty="0"/>
                <a:t>, </a:t>
              </a:r>
              <a:r>
                <a:rPr lang="en-US" b="1" dirty="0"/>
                <a:t>A. Jain </a:t>
              </a:r>
            </a:p>
          </p:txBody>
        </p:sp>
        <p:sp>
          <p:nvSpPr>
            <p:cNvPr id="9" name="TextBox 8">
              <a:extLst>
                <a:ext uri="{FF2B5EF4-FFF2-40B4-BE49-F238E27FC236}">
                  <a16:creationId xmlns:a16="http://schemas.microsoft.com/office/drawing/2014/main" id="{EC10D699-480F-3CC5-4032-C9E3825F9168}"/>
                </a:ext>
              </a:extLst>
            </p:cNvPr>
            <p:cNvSpPr txBox="1"/>
            <p:nvPr/>
          </p:nvSpPr>
          <p:spPr>
            <a:xfrm>
              <a:off x="4790418" y="3172505"/>
              <a:ext cx="7260068" cy="369332"/>
            </a:xfrm>
            <a:prstGeom prst="rect">
              <a:avLst/>
            </a:prstGeom>
            <a:noFill/>
          </p:spPr>
          <p:txBody>
            <a:bodyPr wrap="square" rtlCol="0">
              <a:spAutoFit/>
            </a:bodyPr>
            <a:lstStyle/>
            <a:p>
              <a:r>
                <a:rPr lang="en-US" b="1" dirty="0"/>
                <a:t>I. </a:t>
              </a:r>
              <a:r>
                <a:rPr lang="en-US" b="1" dirty="0" err="1"/>
                <a:t>Pogorelsky</a:t>
              </a:r>
              <a:r>
                <a:rPr lang="en-US" b="1" dirty="0"/>
                <a:t>, M. </a:t>
              </a:r>
              <a:r>
                <a:rPr lang="en-US" b="1" dirty="0" err="1"/>
                <a:t>Polyanskiy</a:t>
              </a:r>
              <a:r>
                <a:rPr lang="en-US" b="1" dirty="0"/>
                <a:t>, W. Li</a:t>
              </a:r>
            </a:p>
          </p:txBody>
        </p:sp>
        <p:sp>
          <p:nvSpPr>
            <p:cNvPr id="12" name="TextBox 11">
              <a:extLst>
                <a:ext uri="{FF2B5EF4-FFF2-40B4-BE49-F238E27FC236}">
                  <a16:creationId xmlns:a16="http://schemas.microsoft.com/office/drawing/2014/main" id="{C21A0AEF-F407-7E27-8960-64F246A29AB7}"/>
                </a:ext>
              </a:extLst>
            </p:cNvPr>
            <p:cNvSpPr txBox="1"/>
            <p:nvPr/>
          </p:nvSpPr>
          <p:spPr>
            <a:xfrm>
              <a:off x="4790418" y="3994636"/>
              <a:ext cx="7260068" cy="369332"/>
            </a:xfrm>
            <a:prstGeom prst="rect">
              <a:avLst/>
            </a:prstGeom>
            <a:noFill/>
          </p:spPr>
          <p:txBody>
            <a:bodyPr wrap="square" rtlCol="0">
              <a:spAutoFit/>
            </a:bodyPr>
            <a:lstStyle/>
            <a:p>
              <a:r>
                <a:rPr lang="en-US" b="1" dirty="0"/>
                <a:t>Y. Cao, R. </a:t>
              </a:r>
              <a:r>
                <a:rPr lang="en-US" b="1" dirty="0" err="1"/>
                <a:t>Zgadzaj</a:t>
              </a:r>
              <a:r>
                <a:rPr lang="en-US" b="1" dirty="0"/>
                <a:t>, M. Downer</a:t>
              </a:r>
            </a:p>
          </p:txBody>
        </p:sp>
      </p:grpSp>
      <p:pic>
        <p:nvPicPr>
          <p:cNvPr id="19" name="Graphic 18">
            <a:extLst>
              <a:ext uri="{FF2B5EF4-FFF2-40B4-BE49-F238E27FC236}">
                <a16:creationId xmlns:a16="http://schemas.microsoft.com/office/drawing/2014/main" id="{B7CC260C-AFB7-8D1D-B26E-2E164A2B915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434265" y="4062397"/>
            <a:ext cx="2855050" cy="695878"/>
          </a:xfrm>
          <a:prstGeom prst="rect">
            <a:avLst/>
          </a:prstGeom>
        </p:spPr>
      </p:pic>
      <p:pic>
        <p:nvPicPr>
          <p:cNvPr id="20" name="Picture 19">
            <a:extLst>
              <a:ext uri="{FF2B5EF4-FFF2-40B4-BE49-F238E27FC236}">
                <a16:creationId xmlns:a16="http://schemas.microsoft.com/office/drawing/2014/main" id="{C6B1FBC9-38D9-6802-2222-BB2C8A344021}"/>
              </a:ext>
            </a:extLst>
          </p:cNvPr>
          <p:cNvPicPr>
            <a:picLocks noChangeAspect="1"/>
          </p:cNvPicPr>
          <p:nvPr/>
        </p:nvPicPr>
        <p:blipFill>
          <a:blip r:embed="rId4"/>
          <a:stretch>
            <a:fillRect/>
          </a:stretch>
        </p:blipFill>
        <p:spPr>
          <a:xfrm>
            <a:off x="1588376" y="3984600"/>
            <a:ext cx="1886344" cy="856212"/>
          </a:xfrm>
          <a:prstGeom prst="rect">
            <a:avLst/>
          </a:prstGeom>
        </p:spPr>
      </p:pic>
      <p:pic>
        <p:nvPicPr>
          <p:cNvPr id="27" name="Picture 26" descr="A picture containing text, font, logo, graphics&#10;&#10;Description automatically generated">
            <a:extLst>
              <a:ext uri="{FF2B5EF4-FFF2-40B4-BE49-F238E27FC236}">
                <a16:creationId xmlns:a16="http://schemas.microsoft.com/office/drawing/2014/main" id="{74FA7DC3-BEB5-2A63-4D4E-076DF17146BA}"/>
              </a:ext>
            </a:extLst>
          </p:cNvPr>
          <p:cNvPicPr>
            <a:picLocks noChangeAspect="1"/>
          </p:cNvPicPr>
          <p:nvPr/>
        </p:nvPicPr>
        <p:blipFill>
          <a:blip r:embed="rId5"/>
          <a:stretch>
            <a:fillRect/>
          </a:stretch>
        </p:blipFill>
        <p:spPr>
          <a:xfrm>
            <a:off x="7987424" y="4103533"/>
            <a:ext cx="2616200" cy="746026"/>
          </a:xfrm>
          <a:prstGeom prst="rect">
            <a:avLst/>
          </a:prstGeom>
        </p:spPr>
      </p:pic>
    </p:spTree>
    <p:extLst>
      <p:ext uri="{BB962C8B-B14F-4D97-AF65-F5344CB8AC3E}">
        <p14:creationId xmlns:p14="http://schemas.microsoft.com/office/powerpoint/2010/main" val="10380304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D9195BE-8732-110E-8E82-81B5FFC697D5}"/>
              </a:ext>
            </a:extLst>
          </p:cNvPr>
          <p:cNvSpPr>
            <a:spLocks noGrp="1"/>
          </p:cNvSpPr>
          <p:nvPr>
            <p:ph type="sldNum" sz="quarter" idx="12"/>
          </p:nvPr>
        </p:nvSpPr>
        <p:spPr/>
        <p:txBody>
          <a:bodyPr/>
          <a:lstStyle/>
          <a:p>
            <a:fld id="{229EFAE9-95DC-BB4E-8D7A-5491B8EE95E6}" type="slidenum">
              <a:rPr lang="en-US" smtClean="0"/>
              <a:t>20</a:t>
            </a:fld>
            <a:endParaRPr lang="en-US"/>
          </a:p>
        </p:txBody>
      </p:sp>
      <p:pic>
        <p:nvPicPr>
          <p:cNvPr id="5" name="multi_run_laser_electrons_movie">
            <a:hlinkClick r:id="" action="ppaction://media"/>
            <a:extLst>
              <a:ext uri="{FF2B5EF4-FFF2-40B4-BE49-F238E27FC236}">
                <a16:creationId xmlns:a16="http://schemas.microsoft.com/office/drawing/2014/main" id="{DB44B208-BC34-8B23-B150-8B6263BFB5CE}"/>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l="9418" t="4846" b="13549"/>
          <a:stretch>
            <a:fillRect/>
          </a:stretch>
        </p:blipFill>
        <p:spPr>
          <a:xfrm>
            <a:off x="1566412" y="572074"/>
            <a:ext cx="9059175" cy="6218227"/>
          </a:xfrm>
          <a:prstGeom prst="rect">
            <a:avLst/>
          </a:prstGeom>
        </p:spPr>
      </p:pic>
    </p:spTree>
    <p:extLst>
      <p:ext uri="{BB962C8B-B14F-4D97-AF65-F5344CB8AC3E}">
        <p14:creationId xmlns:p14="http://schemas.microsoft.com/office/powerpoint/2010/main" val="280070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23F5163-BEA1-B353-9F98-4EE088683E95}"/>
              </a:ext>
            </a:extLst>
          </p:cNvPr>
          <p:cNvSpPr>
            <a:spLocks noGrp="1"/>
          </p:cNvSpPr>
          <p:nvPr>
            <p:ph type="title"/>
          </p:nvPr>
        </p:nvSpPr>
        <p:spPr/>
        <p:txBody>
          <a:bodyPr/>
          <a:lstStyle/>
          <a:p>
            <a:r>
              <a:rPr lang="en-US" dirty="0"/>
              <a:t>Example single particle trajectory show the role of electrons at different points </a:t>
            </a:r>
          </a:p>
        </p:txBody>
      </p:sp>
      <p:sp>
        <p:nvSpPr>
          <p:cNvPr id="4" name="Slide Number Placeholder 3">
            <a:extLst>
              <a:ext uri="{FF2B5EF4-FFF2-40B4-BE49-F238E27FC236}">
                <a16:creationId xmlns:a16="http://schemas.microsoft.com/office/drawing/2014/main" id="{06268F51-8E34-07DE-7B94-1F29A890C24D}"/>
              </a:ext>
            </a:extLst>
          </p:cNvPr>
          <p:cNvSpPr>
            <a:spLocks noGrp="1"/>
          </p:cNvSpPr>
          <p:nvPr>
            <p:ph type="sldNum" sz="quarter" idx="12"/>
          </p:nvPr>
        </p:nvSpPr>
        <p:spPr/>
        <p:txBody>
          <a:bodyPr/>
          <a:lstStyle/>
          <a:p>
            <a:fld id="{229EFAE9-95DC-BB4E-8D7A-5491B8EE95E6}" type="slidenum">
              <a:rPr lang="en-US" smtClean="0"/>
              <a:t>21</a:t>
            </a:fld>
            <a:endParaRPr lang="en-US"/>
          </a:p>
        </p:txBody>
      </p:sp>
      <p:pic>
        <p:nvPicPr>
          <p:cNvPr id="8" name="Picture 7">
            <a:extLst>
              <a:ext uri="{FF2B5EF4-FFF2-40B4-BE49-F238E27FC236}">
                <a16:creationId xmlns:a16="http://schemas.microsoft.com/office/drawing/2014/main" id="{4C43A1E5-81F3-5AD6-066D-E445BB3C5502}"/>
              </a:ext>
            </a:extLst>
          </p:cNvPr>
          <p:cNvPicPr>
            <a:picLocks noChangeAspect="1"/>
          </p:cNvPicPr>
          <p:nvPr/>
        </p:nvPicPr>
        <p:blipFill>
          <a:blip r:embed="rId2"/>
          <a:stretch>
            <a:fillRect/>
          </a:stretch>
        </p:blipFill>
        <p:spPr>
          <a:xfrm>
            <a:off x="1416050" y="1716139"/>
            <a:ext cx="9056688" cy="5141861"/>
          </a:xfrm>
          <a:prstGeom prst="rect">
            <a:avLst/>
          </a:prstGeom>
        </p:spPr>
      </p:pic>
    </p:spTree>
    <p:extLst>
      <p:ext uri="{BB962C8B-B14F-4D97-AF65-F5344CB8AC3E}">
        <p14:creationId xmlns:p14="http://schemas.microsoft.com/office/powerpoint/2010/main" val="17108069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E8B61-9BC9-FB08-62C3-B1CD18C51551}"/>
              </a:ext>
            </a:extLst>
          </p:cNvPr>
          <p:cNvSpPr>
            <a:spLocks noGrp="1"/>
          </p:cNvSpPr>
          <p:nvPr>
            <p:ph type="title"/>
          </p:nvPr>
        </p:nvSpPr>
        <p:spPr>
          <a:xfrm>
            <a:off x="448407" y="597877"/>
            <a:ext cx="11627977" cy="819542"/>
          </a:xfrm>
        </p:spPr>
        <p:txBody>
          <a:bodyPr/>
          <a:lstStyle/>
          <a:p>
            <a:r>
              <a:rPr lang="en-US" b="1" dirty="0"/>
              <a:t>Comparing TS vs CO2 with same properties</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1363EAF5-27E7-F76E-0753-32E32403225A}"/>
                  </a:ext>
                </a:extLst>
              </p:cNvPr>
              <p:cNvGraphicFramePr>
                <a:graphicFrameLocks noGrp="1"/>
              </p:cNvGraphicFramePr>
              <p:nvPr>
                <p:extLst>
                  <p:ext uri="{D42A27DB-BD31-4B8C-83A1-F6EECF244321}">
                    <p14:modId xmlns:p14="http://schemas.microsoft.com/office/powerpoint/2010/main" val="50553496"/>
                  </p:ext>
                </p:extLst>
              </p:nvPr>
            </p:nvGraphicFramePr>
            <p:xfrm>
              <a:off x="2649182" y="2246154"/>
              <a:ext cx="6876052" cy="3756787"/>
            </p:xfrm>
            <a:graphic>
              <a:graphicData uri="http://schemas.openxmlformats.org/drawingml/2006/table">
                <a:tbl>
                  <a:tblPr firstRow="1" bandRow="1">
                    <a:tableStyleId>{5C22544A-7EE6-4342-B048-85BDC9FD1C3A}</a:tableStyleId>
                  </a:tblPr>
                  <a:tblGrid>
                    <a:gridCol w="1551962">
                      <a:extLst>
                        <a:ext uri="{9D8B030D-6E8A-4147-A177-3AD203B41FA5}">
                          <a16:colId xmlns:a16="http://schemas.microsoft.com/office/drawing/2014/main" val="1159841446"/>
                        </a:ext>
                      </a:extLst>
                    </a:gridCol>
                    <a:gridCol w="2290255">
                      <a:extLst>
                        <a:ext uri="{9D8B030D-6E8A-4147-A177-3AD203B41FA5}">
                          <a16:colId xmlns:a16="http://schemas.microsoft.com/office/drawing/2014/main" val="4281871945"/>
                        </a:ext>
                      </a:extLst>
                    </a:gridCol>
                    <a:gridCol w="3033835">
                      <a:extLst>
                        <a:ext uri="{9D8B030D-6E8A-4147-A177-3AD203B41FA5}">
                          <a16:colId xmlns:a16="http://schemas.microsoft.com/office/drawing/2014/main" val="1614252780"/>
                        </a:ext>
                      </a:extLst>
                    </a:gridCol>
                  </a:tblGrid>
                  <a:tr h="370840">
                    <a:tc>
                      <a:txBody>
                        <a:bodyPr/>
                        <a:lstStyle/>
                        <a:p>
                          <a:pPr algn="ct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CO</a:t>
                          </a:r>
                          <a:r>
                            <a:rPr lang="en-US" sz="1800" b="0" baseline="-25000" dirty="0">
                              <a:solidFill>
                                <a:schemeClr val="tx1"/>
                              </a:solidFill>
                            </a:rPr>
                            <a:t>2</a:t>
                          </a:r>
                          <a:r>
                            <a:rPr lang="en-US" sz="1800" b="0" baseline="0" dirty="0">
                              <a:solidFill>
                                <a:schemeClr val="tx1"/>
                              </a:solidFill>
                            </a:rPr>
                            <a:t> @ ATF</a:t>
                          </a: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rPr>
                            <a:t>(Fictional) </a:t>
                          </a:r>
                          <a:r>
                            <a:rPr lang="en-US" sz="1800" b="0" dirty="0" err="1">
                              <a:solidFill>
                                <a:schemeClr val="tx1"/>
                              </a:solidFill>
                            </a:rPr>
                            <a:t>Ti:Sapph</a:t>
                          </a:r>
                          <a:r>
                            <a:rPr lang="en-US" sz="1800" b="0" baseline="0" dirty="0">
                              <a:solidFill>
                                <a:schemeClr val="tx1"/>
                              </a:solidFill>
                            </a:rPr>
                            <a:t>@ ZEUS</a:t>
                          </a: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4197992"/>
                      </a:ext>
                    </a:extLst>
                  </a:tr>
                  <a:tr h="370840">
                    <a:tc>
                      <a:txBody>
                        <a:bodyPr/>
                        <a:lstStyle/>
                        <a:p>
                          <a:pPr algn="ctr"/>
                          <a14:m>
                            <m:oMathPara xmlns:m="http://schemas.openxmlformats.org/officeDocument/2006/math">
                              <m:oMathParaPr>
                                <m:jc m:val="centerGroup"/>
                              </m:oMathParaPr>
                              <m:oMath xmlns:m="http://schemas.openxmlformats.org/officeDocument/2006/math">
                                <m:r>
                                  <a:rPr lang="en-US" sz="1800" b="0" i="1" smtClean="0">
                                    <a:solidFill>
                                      <a:schemeClr val="tx1"/>
                                    </a:solidFill>
                                    <a:latin typeface="Cambria Math" panose="02040503050406030204" pitchFamily="18" charset="0"/>
                                  </a:rPr>
                                  <m:t>𝑃</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𝑇𝑊</m:t>
                                </m:r>
                                <m:r>
                                  <a:rPr lang="en-US" sz="1800" b="0" i="1" smtClean="0">
                                    <a:solidFill>
                                      <a:schemeClr val="tx1"/>
                                    </a:solidFill>
                                    <a:latin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1980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185086"/>
                      </a:ext>
                    </a:extLst>
                  </a:tr>
                  <a:tr h="370840">
                    <a:tc>
                      <a:txBody>
                        <a:bodyPr/>
                        <a:lstStyle/>
                        <a:p>
                          <a:pPr algn="ctr"/>
                          <a14:m>
                            <m:oMathPara xmlns:m="http://schemas.openxmlformats.org/officeDocument/2006/math">
                              <m:oMathParaPr>
                                <m:jc m:val="centerGroup"/>
                              </m:oMathParaPr>
                              <m:oMath xmlns:m="http://schemas.openxmlformats.org/officeDocument/2006/math">
                                <m:r>
                                  <a:rPr lang="en-US" sz="1800" b="0" i="1" smtClean="0">
                                    <a:solidFill>
                                      <a:schemeClr val="tx1"/>
                                    </a:solidFill>
                                    <a:latin typeface="Cambria Math" panose="02040503050406030204" pitchFamily="18" charset="0"/>
                                    <a:ea typeface="Cambria Math" panose="02040503050406030204" pitchFamily="18" charset="0"/>
                                  </a:rPr>
                                  <m:t>ℰ</m:t>
                                </m:r>
                                <m:r>
                                  <a:rPr lang="en-US" sz="1800" b="0" i="1" smtClean="0">
                                    <a:solidFill>
                                      <a:schemeClr val="tx1"/>
                                    </a:solidFill>
                                    <a:latin typeface="Cambria Math" panose="02040503050406030204" pitchFamily="18" charset="0"/>
                                    <a:ea typeface="Cambria Math" panose="02040503050406030204" pitchFamily="18" charset="0"/>
                                  </a:rPr>
                                  <m:t> [</m:t>
                                </m:r>
                                <m:r>
                                  <a:rPr lang="en-US" sz="1800" b="0" i="1" smtClean="0">
                                    <a:solidFill>
                                      <a:schemeClr val="tx1"/>
                                    </a:solidFill>
                                    <a:latin typeface="Cambria Math" panose="02040503050406030204" pitchFamily="18" charset="0"/>
                                    <a:ea typeface="Cambria Math" panose="02040503050406030204" pitchFamily="18" charset="0"/>
                                  </a:rPr>
                                  <m:t>𝐽</m:t>
                                </m:r>
                                <m:r>
                                  <a:rPr lang="en-US" sz="1800" b="0" i="1" smtClean="0">
                                    <a:solidFill>
                                      <a:schemeClr val="tx1"/>
                                    </a:solidFill>
                                    <a:latin typeface="Cambria Math" panose="02040503050406030204" pitchFamily="18" charset="0"/>
                                    <a:ea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7.5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992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4956402"/>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𝜆</m:t>
                                    </m:r>
                                  </m:e>
                                  <m:sub>
                                    <m:r>
                                      <a:rPr lang="en-US" sz="1800" b="0" i="1" smtClean="0">
                                        <a:solidFill>
                                          <a:schemeClr val="tx1"/>
                                        </a:solidFill>
                                        <a:latin typeface="Cambria Math" panose="02040503050406030204" pitchFamily="18" charset="0"/>
                                      </a:rPr>
                                      <m:t>0</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𝜇</m:t>
                                </m:r>
                                <m:r>
                                  <a:rPr lang="en-US" sz="1800" b="0" i="1" smtClean="0">
                                    <a:solidFill>
                                      <a:schemeClr val="tx1"/>
                                    </a:solidFill>
                                    <a:latin typeface="Cambria Math" panose="02040503050406030204" pitchFamily="18" charset="0"/>
                                  </a:rPr>
                                  <m:t>𝑚</m:t>
                                </m:r>
                                <m:r>
                                  <a:rPr lang="en-US" sz="1800" b="0" i="1" smtClean="0">
                                    <a:solidFill>
                                      <a:schemeClr val="tx1"/>
                                    </a:solidFill>
                                    <a:latin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6908031"/>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𝜏</m:t>
                                    </m:r>
                                  </m:e>
                                  <m:sub>
                                    <m:r>
                                      <a:rPr lang="en-US" sz="1800" b="0" i="1" smtClean="0">
                                        <a:solidFill>
                                          <a:schemeClr val="tx1"/>
                                        </a:solidFill>
                                        <a:latin typeface="Cambria Math" panose="02040503050406030204" pitchFamily="18" charset="0"/>
                                      </a:rPr>
                                      <m:t>0</m:t>
                                    </m:r>
                                  </m:sub>
                                </m:sSub>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fs</m:t>
                                </m:r>
                                <m:r>
                                  <a:rPr lang="en-US" sz="1800" b="0" i="0" smtClean="0">
                                    <a:solidFill>
                                      <a:schemeClr val="tx1"/>
                                    </a:solidFill>
                                    <a:latin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500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6916855"/>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𝑘</m:t>
                                        </m:r>
                                      </m:e>
                                      <m:sub>
                                        <m:r>
                                          <a:rPr lang="en-US" sz="1800" b="0" i="1" smtClean="0">
                                            <a:solidFill>
                                              <a:schemeClr val="tx1"/>
                                            </a:solidFill>
                                            <a:latin typeface="Cambria Math" panose="02040503050406030204" pitchFamily="18" charset="0"/>
                                          </a:rPr>
                                          <m:t>𝑝</m:t>
                                        </m:r>
                                      </m:sub>
                                    </m:sSub>
                                    <m:r>
                                      <a:rPr lang="en-US" sz="1800" b="0" i="1" smtClean="0">
                                        <a:solidFill>
                                          <a:schemeClr val="tx1"/>
                                        </a:solidFill>
                                        <a:latin typeface="Cambria Math" panose="02040503050406030204" pitchFamily="18" charset="0"/>
                                      </a:rPr>
                                      <m:t>𝑐</m:t>
                                    </m:r>
                                    <m:r>
                                      <a:rPr lang="en-US" sz="1800" b="0" i="1" smtClean="0">
                                        <a:solidFill>
                                          <a:schemeClr val="tx1"/>
                                        </a:solidFill>
                                        <a:latin typeface="Cambria Math" panose="02040503050406030204" pitchFamily="18" charset="0"/>
                                      </a:rPr>
                                      <m:t>𝜏</m:t>
                                    </m:r>
                                  </m:e>
                                  <m:sub>
                                    <m:r>
                                      <a:rPr lang="en-US" sz="1800" b="0" i="1" smtClean="0">
                                        <a:solidFill>
                                          <a:schemeClr val="tx1"/>
                                        </a:solidFill>
                                        <a:latin typeface="Cambria Math" panose="02040503050406030204" pitchFamily="18" charset="0"/>
                                      </a:rPr>
                                      <m:t>0</m:t>
                                    </m:r>
                                  </m:sub>
                                </m:sSub>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i="0" dirty="0">
                              <a:solidFill>
                                <a:schemeClr val="accent6"/>
                              </a:solidFill>
                              <a:latin typeface="+mn-lt"/>
                              <a:ea typeface="Cambria Math" panose="02040503050406030204" pitchFamily="18" charset="0"/>
                            </a:rPr>
                            <a:t>3.98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3.98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809524"/>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𝑤</m:t>
                                    </m:r>
                                  </m:e>
                                  <m:sub>
                                    <m:r>
                                      <a:rPr lang="en-US" sz="1800" b="0" i="1" smtClean="0">
                                        <a:solidFill>
                                          <a:schemeClr val="tx1"/>
                                        </a:solidFill>
                                        <a:latin typeface="Cambria Math" panose="02040503050406030204" pitchFamily="18" charset="0"/>
                                      </a:rPr>
                                      <m:t>0</m:t>
                                    </m:r>
                                  </m:sub>
                                </m:sSub>
                                <m:r>
                                  <a:rPr lang="en-US" sz="1800" b="0" i="0"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𝜇</m:t>
                                </m:r>
                                <m:r>
                                  <a:rPr lang="en-US" sz="1800" b="0" i="1" smtClean="0">
                                    <a:solidFill>
                                      <a:schemeClr val="tx1"/>
                                    </a:solidFill>
                                    <a:latin typeface="Cambria Math" panose="02040503050406030204" pitchFamily="18" charset="0"/>
                                  </a:rPr>
                                  <m:t>𝑚</m:t>
                                </m:r>
                                <m:r>
                                  <a:rPr lang="en-US" sz="1800" b="0" i="0" smtClean="0">
                                    <a:solidFill>
                                      <a:schemeClr val="tx1"/>
                                    </a:solidFill>
                                    <a:latin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263347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𝑘</m:t>
                                        </m:r>
                                      </m:e>
                                      <m:sub>
                                        <m:r>
                                          <a:rPr lang="en-US" sz="1800" b="0" i="1" smtClean="0">
                                            <a:solidFill>
                                              <a:schemeClr val="tx1"/>
                                            </a:solidFill>
                                            <a:latin typeface="Cambria Math" panose="02040503050406030204" pitchFamily="18" charset="0"/>
                                          </a:rPr>
                                          <m:t>𝑝</m:t>
                                        </m:r>
                                      </m:sub>
                                    </m:sSub>
                                    <m:r>
                                      <a:rPr lang="en-US" sz="1800" b="0" i="1" smtClean="0">
                                        <a:solidFill>
                                          <a:schemeClr val="tx1"/>
                                        </a:solidFill>
                                        <a:latin typeface="Cambria Math" panose="02040503050406030204" pitchFamily="18" charset="0"/>
                                      </a:rPr>
                                      <m:t>𝑤</m:t>
                                    </m:r>
                                  </m:e>
                                  <m:sub>
                                    <m:r>
                                      <a:rPr lang="en-US" sz="1800" b="0" i="1" smtClean="0">
                                        <a:solidFill>
                                          <a:schemeClr val="tx1"/>
                                        </a:solidFill>
                                        <a:latin typeface="Cambria Math" panose="02040503050406030204" pitchFamily="18" charset="0"/>
                                      </a:rPr>
                                      <m:t>0</m:t>
                                    </m:r>
                                  </m:sub>
                                </m:sSub>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825538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𝑎</m:t>
                                    </m:r>
                                  </m:e>
                                  <m:sub>
                                    <m:r>
                                      <a:rPr lang="en-US" sz="1800" b="0" i="1" smtClean="0">
                                        <a:solidFill>
                                          <a:schemeClr val="tx1"/>
                                        </a:solidFill>
                                        <a:latin typeface="Cambria Math" panose="02040503050406030204" pitchFamily="18" charset="0"/>
                                      </a:rPr>
                                      <m:t>0</m:t>
                                    </m:r>
                                  </m:sub>
                                </m:sSub>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3.26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3.26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568482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𝑎</m:t>
                                    </m:r>
                                  </m:e>
                                  <m:sub>
                                    <m:r>
                                      <a:rPr lang="en-US" sz="1800" b="0" i="1" smtClean="0">
                                        <a:solidFill>
                                          <a:schemeClr val="tx1"/>
                                        </a:solidFill>
                                        <a:latin typeface="Cambria Math" panose="02040503050406030204" pitchFamily="18" charset="0"/>
                                      </a:rPr>
                                      <m:t>0</m:t>
                                    </m:r>
                                  </m:sub>
                                </m:sSub>
                                <m:r>
                                  <a:rPr lang="en-US" sz="1800" b="0" i="1" smtClean="0">
                                    <a:solidFill>
                                      <a:schemeClr val="tx1"/>
                                    </a:solidFill>
                                    <a:latin typeface="Cambria Math" panose="02040503050406030204" pitchFamily="18" charset="0"/>
                                  </a:rPr>
                                  <m:t>/</m:t>
                                </m:r>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𝑘</m:t>
                                    </m:r>
                                  </m:e>
                                  <m:sub>
                                    <m:r>
                                      <a:rPr lang="en-US" sz="1800" b="0" i="1" smtClean="0">
                                        <a:solidFill>
                                          <a:schemeClr val="tx1"/>
                                        </a:solidFill>
                                        <a:latin typeface="Cambria Math" panose="02040503050406030204" pitchFamily="18" charset="0"/>
                                      </a:rPr>
                                      <m:t>𝑝</m:t>
                                    </m:r>
                                  </m:sub>
                                </m:sSub>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𝑤</m:t>
                                    </m:r>
                                  </m:e>
                                  <m:sub>
                                    <m:r>
                                      <a:rPr lang="en-US" sz="1800" b="0" i="1" smtClean="0">
                                        <a:solidFill>
                                          <a:schemeClr val="tx1"/>
                                        </a:solidFill>
                                        <a:latin typeface="Cambria Math" panose="02040503050406030204" pitchFamily="18" charset="0"/>
                                      </a:rPr>
                                      <m:t>0</m:t>
                                    </m:r>
                                  </m:sub>
                                </m:sSub>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1.64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1.64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7758368"/>
                      </a:ext>
                    </a:extLst>
                  </a:tr>
                </a:tbl>
              </a:graphicData>
            </a:graphic>
          </p:graphicFrame>
        </mc:Choice>
        <mc:Fallback xmlns="">
          <p:graphicFrame>
            <p:nvGraphicFramePr>
              <p:cNvPr id="4" name="Table 3">
                <a:extLst>
                  <a:ext uri="{FF2B5EF4-FFF2-40B4-BE49-F238E27FC236}">
                    <a16:creationId xmlns:a16="http://schemas.microsoft.com/office/drawing/2014/main" id="{1363EAF5-27E7-F76E-0753-32E32403225A}"/>
                  </a:ext>
                </a:extLst>
              </p:cNvPr>
              <p:cNvGraphicFramePr>
                <a:graphicFrameLocks noGrp="1"/>
              </p:cNvGraphicFramePr>
              <p:nvPr>
                <p:extLst>
                  <p:ext uri="{D42A27DB-BD31-4B8C-83A1-F6EECF244321}">
                    <p14:modId xmlns:p14="http://schemas.microsoft.com/office/powerpoint/2010/main" val="50553496"/>
                  </p:ext>
                </p:extLst>
              </p:nvPr>
            </p:nvGraphicFramePr>
            <p:xfrm>
              <a:off x="2649182" y="2246154"/>
              <a:ext cx="6876052" cy="3756787"/>
            </p:xfrm>
            <a:graphic>
              <a:graphicData uri="http://schemas.openxmlformats.org/drawingml/2006/table">
                <a:tbl>
                  <a:tblPr firstRow="1" bandRow="1">
                    <a:tableStyleId>{5C22544A-7EE6-4342-B048-85BDC9FD1C3A}</a:tableStyleId>
                  </a:tblPr>
                  <a:tblGrid>
                    <a:gridCol w="1551962">
                      <a:extLst>
                        <a:ext uri="{9D8B030D-6E8A-4147-A177-3AD203B41FA5}">
                          <a16:colId xmlns:a16="http://schemas.microsoft.com/office/drawing/2014/main" val="1159841446"/>
                        </a:ext>
                      </a:extLst>
                    </a:gridCol>
                    <a:gridCol w="2290255">
                      <a:extLst>
                        <a:ext uri="{9D8B030D-6E8A-4147-A177-3AD203B41FA5}">
                          <a16:colId xmlns:a16="http://schemas.microsoft.com/office/drawing/2014/main" val="4281871945"/>
                        </a:ext>
                      </a:extLst>
                    </a:gridCol>
                    <a:gridCol w="3033835">
                      <a:extLst>
                        <a:ext uri="{9D8B030D-6E8A-4147-A177-3AD203B41FA5}">
                          <a16:colId xmlns:a16="http://schemas.microsoft.com/office/drawing/2014/main" val="1614252780"/>
                        </a:ext>
                      </a:extLst>
                    </a:gridCol>
                  </a:tblGrid>
                  <a:tr h="370840">
                    <a:tc>
                      <a:txBody>
                        <a:bodyPr/>
                        <a:lstStyle/>
                        <a:p>
                          <a:pPr algn="ct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CO</a:t>
                          </a:r>
                          <a:r>
                            <a:rPr lang="en-US" sz="1800" b="0" baseline="-25000" dirty="0">
                              <a:solidFill>
                                <a:schemeClr val="tx1"/>
                              </a:solidFill>
                            </a:rPr>
                            <a:t>2</a:t>
                          </a:r>
                          <a:r>
                            <a:rPr lang="en-US" sz="1800" b="0" baseline="0" dirty="0">
                              <a:solidFill>
                                <a:schemeClr val="tx1"/>
                              </a:solidFill>
                            </a:rPr>
                            <a:t> @ ATF</a:t>
                          </a: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a:solidFill>
                                <a:schemeClr val="tx1"/>
                              </a:solidFill>
                            </a:rPr>
                            <a:t>(Fictional) </a:t>
                          </a:r>
                          <a:r>
                            <a:rPr lang="en-US" sz="1800" b="0" dirty="0" err="1">
                              <a:solidFill>
                                <a:schemeClr val="tx1"/>
                              </a:solidFill>
                            </a:rPr>
                            <a:t>Ti:Sapph</a:t>
                          </a:r>
                          <a:r>
                            <a:rPr lang="en-US" sz="1800" b="0" baseline="0" dirty="0">
                              <a:solidFill>
                                <a:schemeClr val="tx1"/>
                              </a:solidFill>
                            </a:rPr>
                            <a:t>@ ZEUS</a:t>
                          </a: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4197992"/>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103333" r="-342276" b="-816667"/>
                          </a:stretch>
                        </a:blipFill>
                      </a:tcPr>
                    </a:tc>
                    <a:tc>
                      <a:txBody>
                        <a:bodyPr/>
                        <a:lstStyle/>
                        <a:p>
                          <a:pPr algn="ctr"/>
                          <a:r>
                            <a:rPr lang="en-US" sz="1800" b="0" dirty="0">
                              <a:solidFill>
                                <a:srgbClr val="FF0000"/>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1980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185086"/>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210345" r="-342276" b="-744828"/>
                          </a:stretch>
                        </a:blipFill>
                      </a:tcPr>
                    </a:tc>
                    <a:tc>
                      <a:txBody>
                        <a:bodyPr/>
                        <a:lstStyle/>
                        <a:p>
                          <a:pPr algn="ctr"/>
                          <a:r>
                            <a:rPr lang="en-US" sz="1800" b="0" dirty="0">
                              <a:solidFill>
                                <a:srgbClr val="FF0000"/>
                              </a:solidFill>
                            </a:rPr>
                            <a:t>7.5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992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64956402"/>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310345" r="-342276" b="-644828"/>
                          </a:stretch>
                        </a:blipFill>
                      </a:tcPr>
                    </a:tc>
                    <a:tc>
                      <a:txBody>
                        <a:bodyPr/>
                        <a:lstStyle/>
                        <a:p>
                          <a:pPr algn="ctr"/>
                          <a:r>
                            <a:rPr lang="en-US" sz="1800" b="0" dirty="0">
                              <a:solidFill>
                                <a:srgbClr val="FF0000"/>
                              </a:solidFill>
                            </a:rP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rgbClr val="FF0000"/>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6908031"/>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396667" r="-342276" b="-523333"/>
                          </a:stretch>
                        </a:blipFill>
                      </a:tcPr>
                    </a:tc>
                    <a:tc>
                      <a:txBody>
                        <a:bodyPr/>
                        <a:lstStyle/>
                        <a:p>
                          <a:pPr algn="ctr"/>
                          <a:r>
                            <a:rPr lang="en-US" sz="1800" b="0" dirty="0">
                              <a:solidFill>
                                <a:schemeClr val="accent6"/>
                              </a:solidFill>
                            </a:rPr>
                            <a:t>500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6916855"/>
                      </a:ext>
                    </a:extLst>
                  </a:tr>
                  <a:tr h="38696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496667" r="-342276" b="-423333"/>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i="0" dirty="0">
                              <a:solidFill>
                                <a:schemeClr val="accent6"/>
                              </a:solidFill>
                              <a:latin typeface="+mn-lt"/>
                              <a:ea typeface="Cambria Math" panose="02040503050406030204" pitchFamily="18" charset="0"/>
                            </a:rPr>
                            <a:t>3.98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3.98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80952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617241" r="-342276" b="-337931"/>
                          </a:stretch>
                        </a:blipFill>
                      </a:tcPr>
                    </a:tc>
                    <a:tc>
                      <a:txBody>
                        <a:bodyPr/>
                        <a:lstStyle/>
                        <a:p>
                          <a:pPr algn="ctr"/>
                          <a:r>
                            <a:rPr lang="en-US" sz="1800" b="0" dirty="0">
                              <a:solidFill>
                                <a:schemeClr val="accent6"/>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2633477"/>
                      </a:ext>
                    </a:extLst>
                  </a:tr>
                  <a:tr h="38696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670968" r="-342276" b="-216129"/>
                          </a:stretch>
                        </a:blipFill>
                      </a:tcPr>
                    </a:tc>
                    <a:tc>
                      <a:txBody>
                        <a:bodyPr/>
                        <a:lstStyle/>
                        <a:p>
                          <a:pPr algn="ctr"/>
                          <a:r>
                            <a:rPr lang="en-US" sz="1800" b="0" dirty="0">
                              <a:solidFill>
                                <a:schemeClr val="accent6"/>
                              </a:solidFill>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8255383"/>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824138" r="-342276" b="-131034"/>
                          </a:stretch>
                        </a:blipFill>
                      </a:tcPr>
                    </a:tc>
                    <a:tc>
                      <a:txBody>
                        <a:bodyPr/>
                        <a:lstStyle/>
                        <a:p>
                          <a:pPr algn="ctr"/>
                          <a:r>
                            <a:rPr lang="en-US" sz="1800" b="0" dirty="0">
                              <a:solidFill>
                                <a:schemeClr val="accent6"/>
                              </a:solidFill>
                            </a:rPr>
                            <a:t>3.26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3.26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5684822"/>
                      </a:ext>
                    </a:extLst>
                  </a:tr>
                  <a:tr h="38696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13" t="-864516" r="-342276" b="-22581"/>
                          </a:stretch>
                        </a:blipFill>
                      </a:tcPr>
                    </a:tc>
                    <a:tc>
                      <a:txBody>
                        <a:bodyPr/>
                        <a:lstStyle/>
                        <a:p>
                          <a:pPr algn="ctr"/>
                          <a:r>
                            <a:rPr lang="en-US" sz="1800" b="0" dirty="0">
                              <a:solidFill>
                                <a:schemeClr val="accent6"/>
                              </a:solidFill>
                            </a:rPr>
                            <a:t>1.64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accent6"/>
                              </a:solidFill>
                            </a:rPr>
                            <a:t>1.64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7758368"/>
                      </a:ext>
                    </a:extLst>
                  </a:tr>
                </a:tbl>
              </a:graphicData>
            </a:graphic>
          </p:graphicFrame>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70AF5FE-4A6A-8491-62CC-133EEC9B1CE8}"/>
                  </a:ext>
                </a:extLst>
              </p:cNvPr>
              <p:cNvSpPr txBox="1"/>
              <p:nvPr/>
            </p:nvSpPr>
            <p:spPr>
              <a:xfrm>
                <a:off x="4720892" y="5986875"/>
                <a:ext cx="2905283" cy="546496"/>
              </a:xfrm>
              <a:prstGeom prst="rect">
                <a:avLst/>
              </a:prstGeom>
              <a:noFill/>
            </p:spPr>
            <p:txBody>
              <a:bodyPr wrap="none" rtlCol="0">
                <a:spAutoFit/>
              </a:bodyPr>
              <a:lstStyle/>
              <a:p>
                <a14:m>
                  <m:oMath xmlns:m="http://schemas.openxmlformats.org/officeDocument/2006/math">
                    <m:r>
                      <a:rPr lang="en-US" i="1">
                        <a:latin typeface="Cambria Math" panose="02040503050406030204" pitchFamily="18" charset="0"/>
                      </a:rPr>
                      <m:t>𝑛</m:t>
                    </m:r>
                    <m:r>
                      <a:rPr lang="en-US" i="1">
                        <a:latin typeface="Cambria Math" panose="02040503050406030204" pitchFamily="18" charset="0"/>
                      </a:rPr>
                      <m:t>=2 × </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16</m:t>
                        </m:r>
                      </m:sup>
                    </m:sSup>
                  </m:oMath>
                </a14:m>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𝑝</m:t>
                            </m:r>
                          </m:sub>
                        </m:sSub>
                      </m:den>
                    </m:f>
                    <m:r>
                      <a:rPr lang="en-US" i="1">
                        <a:latin typeface="Cambria Math" panose="02040503050406030204" pitchFamily="18" charset="0"/>
                      </a:rPr>
                      <m:t>=37.6 </m:t>
                    </m:r>
                    <m:r>
                      <a:rPr lang="en-US" i="1">
                        <a:latin typeface="Cambria Math" panose="02040503050406030204" pitchFamily="18" charset="0"/>
                      </a:rPr>
                      <m:t>𝜇</m:t>
                    </m:r>
                    <m:r>
                      <a:rPr lang="en-US" i="1">
                        <a:latin typeface="Cambria Math" panose="02040503050406030204" pitchFamily="18" charset="0"/>
                      </a:rPr>
                      <m:t>𝑚</m:t>
                    </m:r>
                  </m:oMath>
                </a14:m>
                <a:endParaRPr lang="en-US" dirty="0"/>
              </a:p>
            </p:txBody>
          </p:sp>
        </mc:Choice>
        <mc:Fallback xmlns="">
          <p:sp>
            <p:nvSpPr>
              <p:cNvPr id="5" name="TextBox 4">
                <a:extLst>
                  <a:ext uri="{FF2B5EF4-FFF2-40B4-BE49-F238E27FC236}">
                    <a16:creationId xmlns:a16="http://schemas.microsoft.com/office/drawing/2014/main" id="{270AF5FE-4A6A-8491-62CC-133EEC9B1CE8}"/>
                  </a:ext>
                </a:extLst>
              </p:cNvPr>
              <p:cNvSpPr txBox="1">
                <a:spLocks noRot="1" noChangeAspect="1" noMove="1" noResize="1" noEditPoints="1" noAdjustHandles="1" noChangeArrowheads="1" noChangeShapeType="1" noTextEdit="1"/>
              </p:cNvSpPr>
              <p:nvPr/>
            </p:nvSpPr>
            <p:spPr>
              <a:xfrm>
                <a:off x="4720892" y="5986875"/>
                <a:ext cx="2905283" cy="546496"/>
              </a:xfrm>
              <a:prstGeom prst="rect">
                <a:avLst/>
              </a:prstGeom>
              <a:blipFill>
                <a:blip r:embed="rId3"/>
                <a:stretch>
                  <a:fillRect b="-2273"/>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C773BF99-133B-8E96-D93C-35431FA95B78}"/>
              </a:ext>
            </a:extLst>
          </p:cNvPr>
          <p:cNvSpPr>
            <a:spLocks noGrp="1"/>
          </p:cNvSpPr>
          <p:nvPr>
            <p:ph type="sldNum" sz="quarter" idx="12"/>
          </p:nvPr>
        </p:nvSpPr>
        <p:spPr/>
        <p:txBody>
          <a:bodyPr/>
          <a:lstStyle/>
          <a:p>
            <a:fld id="{229EFAE9-95DC-BB4E-8D7A-5491B8EE95E6}" type="slidenum">
              <a:rPr lang="en-US" smtClean="0"/>
              <a:t>22</a:t>
            </a:fld>
            <a:endParaRPr lang="en-US"/>
          </a:p>
        </p:txBody>
      </p:sp>
    </p:spTree>
    <p:extLst>
      <p:ext uri="{BB962C8B-B14F-4D97-AF65-F5344CB8AC3E}">
        <p14:creationId xmlns:p14="http://schemas.microsoft.com/office/powerpoint/2010/main" val="19469191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38F3493-0B8C-8A8D-73C5-B34103953B35}"/>
              </a:ext>
            </a:extLst>
          </p:cNvPr>
          <p:cNvSpPr txBox="1"/>
          <p:nvPr/>
        </p:nvSpPr>
        <p:spPr>
          <a:xfrm rot="18894150">
            <a:off x="106470" y="2525617"/>
            <a:ext cx="1675460" cy="646331"/>
          </a:xfrm>
          <a:prstGeom prst="rect">
            <a:avLst/>
          </a:prstGeom>
          <a:noFill/>
        </p:spPr>
        <p:txBody>
          <a:bodyPr wrap="none" rtlCol="0">
            <a:spAutoFit/>
          </a:bodyPr>
          <a:lstStyle/>
          <a:p>
            <a:pPr algn="ctr"/>
            <a:r>
              <a:rPr lang="en-US" dirty="0"/>
              <a:t>ZEUS - modified</a:t>
            </a:r>
          </a:p>
          <a:p>
            <a:pPr algn="ctr"/>
            <a:r>
              <a:rPr lang="en-US" dirty="0" err="1"/>
              <a:t>Ti:Sapph</a:t>
            </a:r>
            <a:endParaRPr lang="en-US" dirty="0"/>
          </a:p>
        </p:txBody>
      </p:sp>
      <p:sp>
        <p:nvSpPr>
          <p:cNvPr id="10" name="TextBox 9">
            <a:extLst>
              <a:ext uri="{FF2B5EF4-FFF2-40B4-BE49-F238E27FC236}">
                <a16:creationId xmlns:a16="http://schemas.microsoft.com/office/drawing/2014/main" id="{1E22D162-F6E6-422D-FC22-098CB8EB5F45}"/>
              </a:ext>
            </a:extLst>
          </p:cNvPr>
          <p:cNvSpPr txBox="1"/>
          <p:nvPr/>
        </p:nvSpPr>
        <p:spPr>
          <a:xfrm rot="18894150">
            <a:off x="509394" y="4820333"/>
            <a:ext cx="570605" cy="646331"/>
          </a:xfrm>
          <a:prstGeom prst="rect">
            <a:avLst/>
          </a:prstGeom>
          <a:noFill/>
        </p:spPr>
        <p:txBody>
          <a:bodyPr wrap="none" rtlCol="0">
            <a:spAutoFit/>
          </a:bodyPr>
          <a:lstStyle/>
          <a:p>
            <a:pPr algn="ctr"/>
            <a:r>
              <a:rPr lang="en-US" dirty="0"/>
              <a:t>ATF </a:t>
            </a:r>
          </a:p>
          <a:p>
            <a:pPr algn="ctr"/>
            <a:r>
              <a:rPr lang="en-US" dirty="0"/>
              <a:t>CO</a:t>
            </a:r>
            <a:r>
              <a:rPr lang="en-US" baseline="-25000" dirty="0"/>
              <a:t>2</a:t>
            </a:r>
            <a:endParaRPr lang="en-US" dirty="0"/>
          </a:p>
        </p:txBody>
      </p:sp>
      <p:pic>
        <p:nvPicPr>
          <p:cNvPr id="2" name="2e16_lasers.mp4">
            <a:hlinkClick r:id="" action="ppaction://media"/>
            <a:extLst>
              <a:ext uri="{FF2B5EF4-FFF2-40B4-BE49-F238E27FC236}">
                <a16:creationId xmlns:a16="http://schemas.microsoft.com/office/drawing/2014/main" id="{713980BA-B8B5-C32D-B774-33ADD483493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414049" y="1630833"/>
            <a:ext cx="4572000" cy="5227166"/>
          </a:xfrm>
          <a:prstGeom prst="rect">
            <a:avLst/>
          </a:prstGeom>
        </p:spPr>
      </p:pic>
      <p:pic>
        <p:nvPicPr>
          <p:cNvPr id="5" name="2e16_fields.mp4">
            <a:hlinkClick r:id="" action="ppaction://media"/>
            <a:extLst>
              <a:ext uri="{FF2B5EF4-FFF2-40B4-BE49-F238E27FC236}">
                <a16:creationId xmlns:a16="http://schemas.microsoft.com/office/drawing/2014/main" id="{D5ADCD6B-ECF7-26BF-8ABD-A4C88277E847}"/>
              </a:ext>
            </a:extLst>
          </p:cNvPr>
          <p:cNvPicPr>
            <a:picLocks noChangeAspect="1"/>
          </p:cNvPicPr>
          <p:nvPr>
            <a:videoFile r:link="rId4"/>
            <p:extLst>
              <p:ext uri="{DAA4B4D4-6D71-4841-9C94-3DE7FCFB9230}">
                <p14:media xmlns:p14="http://schemas.microsoft.com/office/powerpoint/2010/main" r:embed="rId3"/>
              </p:ext>
            </p:extLst>
          </p:nvPr>
        </p:nvPicPr>
        <p:blipFill rotWithShape="1">
          <a:blip r:embed="rId7"/>
          <a:srcRect t="10000" r="7168"/>
          <a:stretch/>
        </p:blipFill>
        <p:spPr>
          <a:xfrm>
            <a:off x="5986049" y="1630833"/>
            <a:ext cx="5841550" cy="4955601"/>
          </a:xfrm>
          <a:prstGeom prst="rect">
            <a:avLst/>
          </a:prstGeom>
        </p:spPr>
      </p:pic>
      <p:sp>
        <p:nvSpPr>
          <p:cNvPr id="3" name="Slide Number Placeholder 2">
            <a:extLst>
              <a:ext uri="{FF2B5EF4-FFF2-40B4-BE49-F238E27FC236}">
                <a16:creationId xmlns:a16="http://schemas.microsoft.com/office/drawing/2014/main" id="{B844E150-7B50-ACB3-124C-0A870727F926}"/>
              </a:ext>
            </a:extLst>
          </p:cNvPr>
          <p:cNvSpPr>
            <a:spLocks noGrp="1"/>
          </p:cNvSpPr>
          <p:nvPr>
            <p:ph type="sldNum" sz="quarter" idx="12"/>
          </p:nvPr>
        </p:nvSpPr>
        <p:spPr/>
        <p:txBody>
          <a:bodyPr/>
          <a:lstStyle/>
          <a:p>
            <a:fld id="{229EFAE9-95DC-BB4E-8D7A-5491B8EE95E6}" type="slidenum">
              <a:rPr lang="en-US" smtClean="0"/>
              <a:t>23</a:t>
            </a:fld>
            <a:endParaRPr lang="en-US"/>
          </a:p>
        </p:txBody>
      </p:sp>
    </p:spTree>
    <p:extLst>
      <p:ext uri="{BB962C8B-B14F-4D97-AF65-F5344CB8AC3E}">
        <p14:creationId xmlns:p14="http://schemas.microsoft.com/office/powerpoint/2010/main" val="3230396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6400" fill="hold"/>
                                        <p:tgtEl>
                                          <p:spTgt spid="2"/>
                                        </p:tgtEl>
                                      </p:cBhvr>
                                    </p:cmd>
                                  </p:childTnLst>
                                </p:cTn>
                              </p:par>
                              <p:par>
                                <p:cTn id="7" presetID="1" presetClass="mediacall" presetSubtype="0" fill="hold" nodeType="withEffect">
                                  <p:stCondLst>
                                    <p:cond delay="0"/>
                                  </p:stCondLst>
                                  <p:childTnLst>
                                    <p:cmd type="call" cmd="playFrom(0.0)">
                                      <p:cBhvr>
                                        <p:cTn id="8" dur="64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2"/>
                </p:tgtEl>
              </p:cMediaNode>
            </p:video>
            <p:seq concurrent="1" nextAc="seek">
              <p:cTn id="10" restart="whenNotActive" fill="hold" evtFilter="cancelBubble" nodeType="interactiveSeq">
                <p:stCondLst>
                  <p:cond evt="onClick" delay="0">
                    <p:tgtEl>
                      <p:spTgt spid="2"/>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nextCondLst>
                <p:cond evt="onClick" delay="0">
                  <p:tgtEl>
                    <p:spTgt spid="2"/>
                  </p:tgtEl>
                </p:cond>
              </p:nextCondLst>
            </p:seq>
            <p:video>
              <p:cMediaNode vol="80000">
                <p:cTn id="15" repeatCount="indefinite" fill="hold" display="0">
                  <p:stCondLst>
                    <p:cond delay="indefinite"/>
                  </p:stCondLst>
                </p:cTn>
                <p:tgtEl>
                  <p:spTgt spid="5"/>
                </p:tgtEl>
              </p:cMediaNode>
            </p:video>
            <p:seq concurrent="1" nextAc="seek">
              <p:cTn id="16" restart="whenNotActive" fill="hold" evtFilter="cancelBubble" nodeType="interactiveSeq">
                <p:stCondLst>
                  <p:cond evt="onClick" delay="0">
                    <p:tgtEl>
                      <p:spTgt spid="5"/>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D702B-27F7-A816-9E8D-22F811EEF74E}"/>
              </a:ext>
            </a:extLst>
          </p:cNvPr>
          <p:cNvSpPr>
            <a:spLocks noGrp="1"/>
          </p:cNvSpPr>
          <p:nvPr>
            <p:ph type="title"/>
          </p:nvPr>
        </p:nvSpPr>
        <p:spPr/>
        <p:txBody>
          <a:bodyPr/>
          <a:lstStyle/>
          <a:p>
            <a:r>
              <a:rPr lang="en-US" dirty="0"/>
              <a:t>Spot size directly impacts the blowout length</a:t>
            </a:r>
          </a:p>
        </p:txBody>
      </p:sp>
      <p:pic>
        <p:nvPicPr>
          <p:cNvPr id="4" name="Picture 3">
            <a:extLst>
              <a:ext uri="{FF2B5EF4-FFF2-40B4-BE49-F238E27FC236}">
                <a16:creationId xmlns:a16="http://schemas.microsoft.com/office/drawing/2014/main" id="{0CB1DB84-614A-2F60-19BC-AF9F8296CD4E}"/>
              </a:ext>
            </a:extLst>
          </p:cNvPr>
          <p:cNvPicPr>
            <a:picLocks noChangeAspect="1"/>
          </p:cNvPicPr>
          <p:nvPr/>
        </p:nvPicPr>
        <p:blipFill>
          <a:blip r:embed="rId2"/>
          <a:srcRect r="1665"/>
          <a:stretch>
            <a:fillRect/>
          </a:stretch>
        </p:blipFill>
        <p:spPr>
          <a:xfrm>
            <a:off x="2066267" y="2102973"/>
            <a:ext cx="7642975" cy="1585748"/>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FE5D760-65BD-06E2-D8CC-E19981A857A8}"/>
                  </a:ext>
                </a:extLst>
              </p:cNvPr>
              <p:cNvSpPr txBox="1"/>
              <p:nvPr/>
            </p:nvSpPr>
            <p:spPr>
              <a:xfrm>
                <a:off x="8358117" y="1690688"/>
                <a:ext cx="10790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r>
                        <a:rPr lang="en-US" b="0" i="1" smtClean="0">
                          <a:latin typeface="Cambria Math" panose="02040503050406030204" pitchFamily="18" charset="0"/>
                        </a:rPr>
                        <m:t>=1.5</m:t>
                      </m:r>
                    </m:oMath>
                  </m:oMathPara>
                </a14:m>
                <a:endParaRPr lang="en-US" dirty="0"/>
              </a:p>
            </p:txBody>
          </p:sp>
        </mc:Choice>
        <mc:Fallback xmlns="">
          <p:sp>
            <p:nvSpPr>
              <p:cNvPr id="5" name="TextBox 4">
                <a:extLst>
                  <a:ext uri="{FF2B5EF4-FFF2-40B4-BE49-F238E27FC236}">
                    <a16:creationId xmlns:a16="http://schemas.microsoft.com/office/drawing/2014/main" id="{7FE5D760-65BD-06E2-D8CC-E19981A857A8}"/>
                  </a:ext>
                </a:extLst>
              </p:cNvPr>
              <p:cNvSpPr txBox="1">
                <a:spLocks noRot="1" noChangeAspect="1" noMove="1" noResize="1" noEditPoints="1" noAdjustHandles="1" noChangeArrowheads="1" noChangeShapeType="1" noTextEdit="1"/>
              </p:cNvSpPr>
              <p:nvPr/>
            </p:nvSpPr>
            <p:spPr>
              <a:xfrm>
                <a:off x="8358117" y="1690688"/>
                <a:ext cx="1079078" cy="369332"/>
              </a:xfrm>
              <a:prstGeom prst="rect">
                <a:avLst/>
              </a:prstGeom>
              <a:blipFill>
                <a:blip r:embed="rId3"/>
                <a:stretch>
                  <a:fillRect/>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FA66536F-DE25-D3F2-4E82-7C1FF0FCF07D}"/>
              </a:ext>
            </a:extLst>
          </p:cNvPr>
          <p:cNvSpPr txBox="1"/>
          <p:nvPr/>
        </p:nvSpPr>
        <p:spPr>
          <a:xfrm>
            <a:off x="2235958" y="1690688"/>
            <a:ext cx="1119217" cy="369332"/>
          </a:xfrm>
          <a:prstGeom prst="rect">
            <a:avLst/>
          </a:prstGeom>
          <a:noFill/>
        </p:spPr>
        <p:txBody>
          <a:bodyPr wrap="none" rtlCol="0">
            <a:spAutoFit/>
          </a:bodyPr>
          <a:lstStyle/>
          <a:p>
            <a:r>
              <a:rPr lang="en-US" dirty="0" err="1"/>
              <a:t>n_e</a:t>
            </a:r>
            <a:r>
              <a:rPr lang="en-US" dirty="0"/>
              <a:t>=3e15</a:t>
            </a:r>
          </a:p>
        </p:txBody>
      </p:sp>
      <p:pic>
        <p:nvPicPr>
          <p:cNvPr id="14" name="Picture 13">
            <a:extLst>
              <a:ext uri="{FF2B5EF4-FFF2-40B4-BE49-F238E27FC236}">
                <a16:creationId xmlns:a16="http://schemas.microsoft.com/office/drawing/2014/main" id="{EA1CF47E-A389-FEBB-A3F7-AAB2226F047A}"/>
              </a:ext>
            </a:extLst>
          </p:cNvPr>
          <p:cNvPicPr>
            <a:picLocks noChangeAspect="1"/>
          </p:cNvPicPr>
          <p:nvPr/>
        </p:nvPicPr>
        <p:blipFill>
          <a:blip r:embed="rId4"/>
          <a:srcRect l="1324"/>
          <a:stretch>
            <a:fillRect/>
          </a:stretch>
        </p:blipFill>
        <p:spPr>
          <a:xfrm>
            <a:off x="2066267" y="3751832"/>
            <a:ext cx="7669470" cy="1616926"/>
          </a:xfrm>
          <a:prstGeom prst="rect">
            <a:avLst/>
          </a:prstGeom>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D6EEB0BC-6CD4-721B-55B3-4D05C9F62B9B}"/>
                  </a:ext>
                </a:extLst>
              </p:cNvPr>
              <p:cNvSpPr txBox="1"/>
              <p:nvPr/>
            </p:nvSpPr>
            <p:spPr>
              <a:xfrm>
                <a:off x="8516030" y="2123131"/>
                <a:ext cx="119321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0</m:t>
                          </m:r>
                        </m:sub>
                      </m:sSub>
                      <m:r>
                        <a:rPr lang="en-US" i="1">
                          <a:latin typeface="Cambria Math" panose="02040503050406030204" pitchFamily="18" charset="0"/>
                        </a:rPr>
                        <m:t>=</m:t>
                      </m:r>
                      <m:r>
                        <a:rPr lang="en-US" b="0" i="1" smtClean="0">
                          <a:latin typeface="Cambria Math" panose="02040503050406030204" pitchFamily="18" charset="0"/>
                        </a:rPr>
                        <m:t>10</m:t>
                      </m:r>
                      <m:r>
                        <a:rPr lang="en-US" i="1">
                          <a:latin typeface="Cambria Math" panose="02040503050406030204" pitchFamily="18" charset="0"/>
                        </a:rPr>
                        <m:t>0</m:t>
                      </m:r>
                    </m:oMath>
                  </m:oMathPara>
                </a14:m>
                <a:endParaRPr lang="en-US" dirty="0"/>
              </a:p>
            </p:txBody>
          </p:sp>
        </mc:Choice>
        <mc:Fallback xmlns="">
          <p:sp>
            <p:nvSpPr>
              <p:cNvPr id="15" name="TextBox 14">
                <a:extLst>
                  <a:ext uri="{FF2B5EF4-FFF2-40B4-BE49-F238E27FC236}">
                    <a16:creationId xmlns:a16="http://schemas.microsoft.com/office/drawing/2014/main" id="{D6EEB0BC-6CD4-721B-55B3-4D05C9F62B9B}"/>
                  </a:ext>
                </a:extLst>
              </p:cNvPr>
              <p:cNvSpPr txBox="1">
                <a:spLocks noRot="1" noChangeAspect="1" noMove="1" noResize="1" noEditPoints="1" noAdjustHandles="1" noChangeArrowheads="1" noChangeShapeType="1" noTextEdit="1"/>
              </p:cNvSpPr>
              <p:nvPr/>
            </p:nvSpPr>
            <p:spPr>
              <a:xfrm>
                <a:off x="8516030" y="2123131"/>
                <a:ext cx="1193212" cy="369332"/>
              </a:xfrm>
              <a:prstGeom prst="rect">
                <a:avLst/>
              </a:prstGeom>
              <a:blipFill>
                <a:blip r:embed="rId5"/>
                <a:stretch>
                  <a:fillRect/>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780C7035-2205-34DF-C8AF-252BDB522F10}"/>
              </a:ext>
            </a:extLst>
          </p:cNvPr>
          <p:cNvSpPr>
            <a:spLocks noGrp="1"/>
          </p:cNvSpPr>
          <p:nvPr>
            <p:ph type="sldNum" sz="quarter" idx="12"/>
          </p:nvPr>
        </p:nvSpPr>
        <p:spPr/>
        <p:txBody>
          <a:bodyPr/>
          <a:lstStyle/>
          <a:p>
            <a:fld id="{229EFAE9-95DC-BB4E-8D7A-5491B8EE95E6}" type="slidenum">
              <a:rPr lang="en-US" smtClean="0"/>
              <a:t>24</a:t>
            </a:fld>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76FB9D57-2B95-E259-FE62-1D2372A867FA}"/>
                  </a:ext>
                </a:extLst>
              </p:cNvPr>
              <p:cNvSpPr txBox="1"/>
              <p:nvPr/>
            </p:nvSpPr>
            <p:spPr>
              <a:xfrm>
                <a:off x="8580150" y="3751832"/>
                <a:ext cx="106497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0</m:t>
                          </m:r>
                        </m:sub>
                      </m:sSub>
                      <m:r>
                        <a:rPr lang="en-US" i="1">
                          <a:latin typeface="Cambria Math" panose="02040503050406030204" pitchFamily="18" charset="0"/>
                        </a:rPr>
                        <m:t>=60</m:t>
                      </m:r>
                    </m:oMath>
                  </m:oMathPara>
                </a14:m>
                <a:endParaRPr lang="en-US" dirty="0"/>
              </a:p>
            </p:txBody>
          </p:sp>
        </mc:Choice>
        <mc:Fallback xmlns="">
          <p:sp>
            <p:nvSpPr>
              <p:cNvPr id="6" name="TextBox 5">
                <a:extLst>
                  <a:ext uri="{FF2B5EF4-FFF2-40B4-BE49-F238E27FC236}">
                    <a16:creationId xmlns:a16="http://schemas.microsoft.com/office/drawing/2014/main" id="{76FB9D57-2B95-E259-FE62-1D2372A867FA}"/>
                  </a:ext>
                </a:extLst>
              </p:cNvPr>
              <p:cNvSpPr txBox="1">
                <a:spLocks noRot="1" noChangeAspect="1" noMove="1" noResize="1" noEditPoints="1" noAdjustHandles="1" noChangeArrowheads="1" noChangeShapeType="1" noTextEdit="1"/>
              </p:cNvSpPr>
              <p:nvPr/>
            </p:nvSpPr>
            <p:spPr>
              <a:xfrm>
                <a:off x="8580150" y="3751832"/>
                <a:ext cx="1064972"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1AED133-5DBF-AC7B-8E56-05689D33B6CE}"/>
                  </a:ext>
                </a:extLst>
              </p:cNvPr>
              <p:cNvSpPr txBox="1"/>
              <p:nvPr/>
            </p:nvSpPr>
            <p:spPr>
              <a:xfrm>
                <a:off x="4756508" y="1712165"/>
                <a:ext cx="2200275" cy="369332"/>
              </a:xfrm>
              <a:prstGeom prst="rect">
                <a:avLst/>
              </a:prstGeom>
              <a:noFill/>
            </p:spPr>
            <p:txBody>
              <a:bodyPr wrap="square">
                <a:spAutoFit/>
              </a:bodyPr>
              <a:lstStyle/>
              <a:p>
                <a14:m>
                  <m:oMath xmlns:m="http://schemas.openxmlformats.org/officeDocument/2006/math">
                    <m:r>
                      <a:rPr lang="en-US" sz="1800" b="0" i="1" smtClean="0">
                        <a:latin typeface="Cambria Math" panose="02040503050406030204" pitchFamily="18" charset="0"/>
                      </a:rPr>
                      <m:t>𝜏</m:t>
                    </m:r>
                  </m:oMath>
                </a14:m>
                <a:r>
                  <a:rPr lang="en-US" sz="1800" dirty="0"/>
                  <a:t>=2ps</a:t>
                </a:r>
              </a:p>
            </p:txBody>
          </p:sp>
        </mc:Choice>
        <mc:Fallback xmlns="">
          <p:sp>
            <p:nvSpPr>
              <p:cNvPr id="8" name="TextBox 7">
                <a:extLst>
                  <a:ext uri="{FF2B5EF4-FFF2-40B4-BE49-F238E27FC236}">
                    <a16:creationId xmlns:a16="http://schemas.microsoft.com/office/drawing/2014/main" id="{A1AED133-5DBF-AC7B-8E56-05689D33B6CE}"/>
                  </a:ext>
                </a:extLst>
              </p:cNvPr>
              <p:cNvSpPr txBox="1">
                <a:spLocks noRot="1" noChangeAspect="1" noMove="1" noResize="1" noEditPoints="1" noAdjustHandles="1" noChangeArrowheads="1" noChangeShapeType="1" noTextEdit="1"/>
              </p:cNvSpPr>
              <p:nvPr/>
            </p:nvSpPr>
            <p:spPr>
              <a:xfrm>
                <a:off x="4756508" y="1712165"/>
                <a:ext cx="2200275" cy="369332"/>
              </a:xfrm>
              <a:prstGeom prst="rect">
                <a:avLst/>
              </a:prstGeom>
              <a:blipFill>
                <a:blip r:embed="rId7"/>
                <a:stretch>
                  <a:fillRect t="-6667" b="-26667"/>
                </a:stretch>
              </a:blipFill>
            </p:spPr>
            <p:txBody>
              <a:bodyPr/>
              <a:lstStyle/>
              <a:p>
                <a:r>
                  <a:rPr lang="en-US">
                    <a:noFill/>
                  </a:rPr>
                  <a:t> </a:t>
                </a:r>
              </a:p>
            </p:txBody>
          </p:sp>
        </mc:Fallback>
      </mc:AlternateContent>
    </p:spTree>
    <p:extLst>
      <p:ext uri="{BB962C8B-B14F-4D97-AF65-F5344CB8AC3E}">
        <p14:creationId xmlns:p14="http://schemas.microsoft.com/office/powerpoint/2010/main" val="3199862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EFB0F0-6E78-0E38-1561-0D19CF4E9D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ABE292-947D-C2D2-BFF8-12309B72EACB}"/>
              </a:ext>
            </a:extLst>
          </p:cNvPr>
          <p:cNvSpPr>
            <a:spLocks noGrp="1"/>
          </p:cNvSpPr>
          <p:nvPr>
            <p:ph type="title"/>
          </p:nvPr>
        </p:nvSpPr>
        <p:spPr>
          <a:xfrm>
            <a:off x="369277" y="641838"/>
            <a:ext cx="11707108" cy="775581"/>
          </a:xfrm>
        </p:spPr>
        <p:txBody>
          <a:bodyPr/>
          <a:lstStyle/>
          <a:p>
            <a:r>
              <a:rPr lang="en-US" sz="3600" b="1" dirty="0"/>
              <a:t>What laser parameters underly the blowout formation and wakefield strength?</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13892D16-EB5F-19AB-CD12-AA0B91A78C32}"/>
                  </a:ext>
                </a:extLst>
              </p:cNvPr>
              <p:cNvGraphicFramePr>
                <a:graphicFrameLocks noGrp="1"/>
              </p:cNvGraphicFramePr>
              <p:nvPr>
                <p:extLst>
                  <p:ext uri="{D42A27DB-BD31-4B8C-83A1-F6EECF244321}">
                    <p14:modId xmlns:p14="http://schemas.microsoft.com/office/powerpoint/2010/main" val="1672141611"/>
                  </p:ext>
                </p:extLst>
              </p:nvPr>
            </p:nvGraphicFramePr>
            <p:xfrm>
              <a:off x="2851909" y="2413746"/>
              <a:ext cx="5676094" cy="3392805"/>
            </p:xfrm>
            <a:graphic>
              <a:graphicData uri="http://schemas.openxmlformats.org/drawingml/2006/table">
                <a:tbl>
                  <a:tblPr firstRow="1" bandRow="1">
                    <a:tableStyleId>{5C22544A-7EE6-4342-B048-85BDC9FD1C3A}</a:tableStyleId>
                  </a:tblPr>
                  <a:tblGrid>
                    <a:gridCol w="1551962">
                      <a:extLst>
                        <a:ext uri="{9D8B030D-6E8A-4147-A177-3AD203B41FA5}">
                          <a16:colId xmlns:a16="http://schemas.microsoft.com/office/drawing/2014/main" val="1159841446"/>
                        </a:ext>
                      </a:extLst>
                    </a:gridCol>
                    <a:gridCol w="2066732">
                      <a:extLst>
                        <a:ext uri="{9D8B030D-6E8A-4147-A177-3AD203B41FA5}">
                          <a16:colId xmlns:a16="http://schemas.microsoft.com/office/drawing/2014/main" val="4281871945"/>
                        </a:ext>
                      </a:extLst>
                    </a:gridCol>
                    <a:gridCol w="2057400">
                      <a:extLst>
                        <a:ext uri="{9D8B030D-6E8A-4147-A177-3AD203B41FA5}">
                          <a16:colId xmlns:a16="http://schemas.microsoft.com/office/drawing/2014/main" val="1614252780"/>
                        </a:ext>
                      </a:extLst>
                    </a:gridCol>
                  </a:tblGrid>
                  <a:tr h="370840">
                    <a:tc>
                      <a:txBody>
                        <a:bodyPr/>
                        <a:lstStyle/>
                        <a:p>
                          <a:pPr algn="ct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LWIR</a:t>
                          </a:r>
                          <a:r>
                            <a:rPr lang="en-US" sz="1800" b="0" baseline="0" dirty="0">
                              <a:solidFill>
                                <a:schemeClr val="tx1"/>
                              </a:solidFill>
                            </a:rPr>
                            <a:t> @ ATF</a:t>
                          </a: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err="1">
                              <a:solidFill>
                                <a:schemeClr val="tx1"/>
                              </a:solidFill>
                            </a:rPr>
                            <a:t>Ti:Sapph</a:t>
                          </a:r>
                          <a:r>
                            <a:rPr lang="en-US" sz="1800" b="0" dirty="0">
                              <a:solidFill>
                                <a:schemeClr val="tx1"/>
                              </a:solidFill>
                            </a:rPr>
                            <a:t> </a:t>
                          </a:r>
                          <a:r>
                            <a:rPr lang="en-US" sz="1800" b="0" baseline="0" dirty="0">
                              <a:solidFill>
                                <a:schemeClr val="tx1"/>
                              </a:solidFill>
                            </a:rPr>
                            <a:t>@ ZEUS</a:t>
                          </a: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4197992"/>
                      </a:ext>
                    </a:extLst>
                  </a:tr>
                  <a:tr h="370840">
                    <a:tc>
                      <a:txBody>
                        <a:bodyPr/>
                        <a:lstStyle/>
                        <a:p>
                          <a:pPr algn="ctr"/>
                          <a14:m>
                            <m:oMathPara xmlns:m="http://schemas.openxmlformats.org/officeDocument/2006/math">
                              <m:oMathParaPr>
                                <m:jc m:val="centerGroup"/>
                              </m:oMathParaPr>
                              <m:oMath xmlns:m="http://schemas.openxmlformats.org/officeDocument/2006/math">
                                <m:r>
                                  <a:rPr lang="en-US" sz="1800" b="0" i="1" smtClean="0">
                                    <a:solidFill>
                                      <a:schemeClr val="tx1"/>
                                    </a:solidFill>
                                    <a:latin typeface="Cambria Math" panose="02040503050406030204" pitchFamily="18" charset="0"/>
                                  </a:rPr>
                                  <m:t>𝑃</m:t>
                                </m:r>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𝑇𝑊</m:t>
                                </m:r>
                                <m:r>
                                  <a:rPr lang="en-US" sz="1800" b="0" i="1" smtClean="0">
                                    <a:solidFill>
                                      <a:schemeClr val="tx1"/>
                                    </a:solidFill>
                                    <a:latin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2500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185086"/>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𝜆</m:t>
                                    </m:r>
                                  </m:e>
                                  <m:sub>
                                    <m:r>
                                      <a:rPr lang="en-US" sz="1800" b="0" i="1" smtClean="0">
                                        <a:solidFill>
                                          <a:schemeClr val="tx1"/>
                                        </a:solidFill>
                                        <a:latin typeface="Cambria Math" panose="02040503050406030204" pitchFamily="18" charset="0"/>
                                      </a:rPr>
                                      <m:t>0</m:t>
                                    </m:r>
                                  </m:sub>
                                </m:sSub>
                                <m:r>
                                  <a:rPr lang="en-US" sz="1800" b="0" i="1"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𝜇</m:t>
                                </m:r>
                                <m:r>
                                  <a:rPr lang="en-US" sz="1800" b="0" i="1" smtClean="0">
                                    <a:solidFill>
                                      <a:schemeClr val="tx1"/>
                                    </a:solidFill>
                                    <a:latin typeface="Cambria Math" panose="02040503050406030204" pitchFamily="18" charset="0"/>
                                  </a:rPr>
                                  <m:t>𝑚</m:t>
                                </m:r>
                                <m:r>
                                  <a:rPr lang="en-US" sz="1800" b="0" i="1" smtClean="0">
                                    <a:solidFill>
                                      <a:schemeClr val="tx1"/>
                                    </a:solidFill>
                                    <a:latin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6908031"/>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𝜏</m:t>
                                    </m:r>
                                  </m:e>
                                  <m:sub>
                                    <m:r>
                                      <a:rPr lang="en-US" sz="1800" b="0" i="1" smtClean="0">
                                        <a:solidFill>
                                          <a:schemeClr val="tx1"/>
                                        </a:solidFill>
                                        <a:latin typeface="Cambria Math" panose="02040503050406030204" pitchFamily="18" charset="0"/>
                                      </a:rPr>
                                      <m:t>0</m:t>
                                    </m:r>
                                  </m:sub>
                                </m:sSub>
                                <m:r>
                                  <a:rPr lang="en-US" sz="1800" b="0" i="0" smtClean="0">
                                    <a:solidFill>
                                      <a:schemeClr val="tx1"/>
                                    </a:solidFill>
                                    <a:latin typeface="Cambria Math" panose="02040503050406030204" pitchFamily="18" charset="0"/>
                                  </a:rPr>
                                  <m:t> [</m:t>
                                </m:r>
                                <m:r>
                                  <m:rPr>
                                    <m:sty m:val="p"/>
                                  </m:rPr>
                                  <a:rPr lang="en-US" sz="1800" b="0" i="0" smtClean="0">
                                    <a:solidFill>
                                      <a:schemeClr val="tx1"/>
                                    </a:solidFill>
                                    <a:latin typeface="Cambria Math" panose="02040503050406030204" pitchFamily="18" charset="0"/>
                                  </a:rPr>
                                  <m:t>fs</m:t>
                                </m:r>
                                <m:r>
                                  <a:rPr lang="en-US" sz="1800" b="0" i="0" smtClean="0">
                                    <a:solidFill>
                                      <a:schemeClr val="tx1"/>
                                    </a:solidFill>
                                    <a:latin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500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6916855"/>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sz="1800" b="1" i="1" smtClean="0">
                                        <a:solidFill>
                                          <a:srgbClr val="FF0000"/>
                                        </a:solidFill>
                                        <a:latin typeface="Cambria Math" panose="02040503050406030204" pitchFamily="18" charset="0"/>
                                      </a:rPr>
                                    </m:ctrlPr>
                                  </m:sSubPr>
                                  <m:e>
                                    <m:sSub>
                                      <m:sSubPr>
                                        <m:ctrlPr>
                                          <a:rPr lang="en-US" sz="1800" b="1" i="1" smtClean="0">
                                            <a:solidFill>
                                              <a:srgbClr val="FF0000"/>
                                            </a:solidFill>
                                            <a:latin typeface="Cambria Math" panose="02040503050406030204" pitchFamily="18" charset="0"/>
                                          </a:rPr>
                                        </m:ctrlPr>
                                      </m:sSubPr>
                                      <m:e>
                                        <m:r>
                                          <a:rPr lang="en-US" sz="1800" b="1" i="1" smtClean="0">
                                            <a:solidFill>
                                              <a:srgbClr val="FF0000"/>
                                            </a:solidFill>
                                            <a:latin typeface="Cambria Math" panose="02040503050406030204" pitchFamily="18" charset="0"/>
                                          </a:rPr>
                                          <m:t>𝒌</m:t>
                                        </m:r>
                                      </m:e>
                                      <m:sub>
                                        <m:r>
                                          <a:rPr lang="en-US" sz="1800" b="1" i="1" smtClean="0">
                                            <a:solidFill>
                                              <a:srgbClr val="FF0000"/>
                                            </a:solidFill>
                                            <a:latin typeface="Cambria Math" panose="02040503050406030204" pitchFamily="18" charset="0"/>
                                          </a:rPr>
                                          <m:t>𝒑</m:t>
                                        </m:r>
                                      </m:sub>
                                    </m:sSub>
                                    <m:r>
                                      <a:rPr lang="en-US" sz="1800" b="1" i="1" smtClean="0">
                                        <a:solidFill>
                                          <a:srgbClr val="FF0000"/>
                                        </a:solidFill>
                                        <a:latin typeface="Cambria Math" panose="02040503050406030204" pitchFamily="18" charset="0"/>
                                      </a:rPr>
                                      <m:t>𝒄</m:t>
                                    </m:r>
                                    <m:r>
                                      <a:rPr lang="en-US" sz="1800" b="1" i="1" smtClean="0">
                                        <a:solidFill>
                                          <a:srgbClr val="FF0000"/>
                                        </a:solidFill>
                                        <a:latin typeface="Cambria Math" panose="02040503050406030204" pitchFamily="18" charset="0"/>
                                      </a:rPr>
                                      <m:t>𝝉</m:t>
                                    </m:r>
                                  </m:e>
                                  <m:sub>
                                    <m:r>
                                      <a:rPr lang="en-US" sz="1800" b="1" i="1" smtClean="0">
                                        <a:solidFill>
                                          <a:srgbClr val="FF0000"/>
                                        </a:solidFill>
                                        <a:latin typeface="Cambria Math" panose="02040503050406030204" pitchFamily="18" charset="0"/>
                                      </a:rPr>
                                      <m:t>𝟎</m:t>
                                    </m:r>
                                  </m:sub>
                                </m:sSub>
                              </m:oMath>
                            </m:oMathPara>
                          </a14:m>
                          <a:endParaRPr lang="en-US"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dirty="0">
                              <a:solidFill>
                                <a:srgbClr val="FF0000"/>
                              </a:solidFill>
                              <a:latin typeface="+mn-lt"/>
                              <a:ea typeface="Cambria Math" panose="02040503050406030204" pitchFamily="18" charset="0"/>
                            </a:rPr>
                            <a:t>3.98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rgbClr val="FF0000"/>
                              </a:solidFill>
                            </a:rPr>
                            <a:t>0.199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809524"/>
                      </a:ext>
                    </a:extLst>
                  </a:tr>
                  <a:tr h="370840">
                    <a:tc>
                      <a:txBody>
                        <a:bodyPr/>
                        <a:lstStyle/>
                        <a:p>
                          <a:pPr algn="ct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𝑤</m:t>
                                    </m:r>
                                  </m:e>
                                  <m:sub>
                                    <m:r>
                                      <a:rPr lang="en-US" sz="1800" b="0" i="1" smtClean="0">
                                        <a:solidFill>
                                          <a:schemeClr val="tx1"/>
                                        </a:solidFill>
                                        <a:latin typeface="Cambria Math" panose="02040503050406030204" pitchFamily="18" charset="0"/>
                                      </a:rPr>
                                      <m:t>0</m:t>
                                    </m:r>
                                  </m:sub>
                                </m:sSub>
                                <m:r>
                                  <a:rPr lang="en-US" sz="1800" b="0" i="0" smtClean="0">
                                    <a:solidFill>
                                      <a:schemeClr val="tx1"/>
                                    </a:solidFill>
                                    <a:latin typeface="Cambria Math" panose="02040503050406030204" pitchFamily="18" charset="0"/>
                                  </a:rPr>
                                  <m:t> [</m:t>
                                </m:r>
                                <m:r>
                                  <a:rPr lang="en-US" sz="1800" b="0" i="1" smtClean="0">
                                    <a:solidFill>
                                      <a:schemeClr val="tx1"/>
                                    </a:solidFill>
                                    <a:latin typeface="Cambria Math" panose="02040503050406030204" pitchFamily="18" charset="0"/>
                                  </a:rPr>
                                  <m:t>𝜇</m:t>
                                </m:r>
                                <m:r>
                                  <a:rPr lang="en-US" sz="1800" b="0" i="1" smtClean="0">
                                    <a:solidFill>
                                      <a:schemeClr val="tx1"/>
                                    </a:solidFill>
                                    <a:latin typeface="Cambria Math" panose="02040503050406030204" pitchFamily="18" charset="0"/>
                                  </a:rPr>
                                  <m:t>𝑚</m:t>
                                </m:r>
                                <m:r>
                                  <a:rPr lang="en-US" sz="1800" b="0" i="0" smtClean="0">
                                    <a:solidFill>
                                      <a:schemeClr val="tx1"/>
                                    </a:solidFill>
                                    <a:latin typeface="Cambria Math" panose="02040503050406030204" pitchFamily="18" charset="0"/>
                                  </a:rPr>
                                  <m:t>]</m:t>
                                </m:r>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2633477"/>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1" i="1" smtClean="0">
                                        <a:solidFill>
                                          <a:srgbClr val="00B050"/>
                                        </a:solidFill>
                                        <a:latin typeface="Cambria Math" panose="02040503050406030204" pitchFamily="18" charset="0"/>
                                      </a:rPr>
                                    </m:ctrlPr>
                                  </m:sSubPr>
                                  <m:e>
                                    <m:sSub>
                                      <m:sSubPr>
                                        <m:ctrlPr>
                                          <a:rPr lang="en-US" sz="1800" b="1" i="1" smtClean="0">
                                            <a:solidFill>
                                              <a:srgbClr val="00B050"/>
                                            </a:solidFill>
                                            <a:latin typeface="Cambria Math" panose="02040503050406030204" pitchFamily="18" charset="0"/>
                                          </a:rPr>
                                        </m:ctrlPr>
                                      </m:sSubPr>
                                      <m:e>
                                        <m:r>
                                          <a:rPr lang="en-US" sz="1800" b="1" i="1" smtClean="0">
                                            <a:solidFill>
                                              <a:srgbClr val="00B050"/>
                                            </a:solidFill>
                                            <a:latin typeface="Cambria Math" panose="02040503050406030204" pitchFamily="18" charset="0"/>
                                          </a:rPr>
                                          <m:t>𝒌</m:t>
                                        </m:r>
                                      </m:e>
                                      <m:sub>
                                        <m:r>
                                          <a:rPr lang="en-US" sz="1800" b="1" i="1" smtClean="0">
                                            <a:solidFill>
                                              <a:srgbClr val="00B050"/>
                                            </a:solidFill>
                                            <a:latin typeface="Cambria Math" panose="02040503050406030204" pitchFamily="18" charset="0"/>
                                          </a:rPr>
                                          <m:t>𝒑</m:t>
                                        </m:r>
                                      </m:sub>
                                    </m:sSub>
                                    <m:r>
                                      <a:rPr lang="en-US" sz="1800" b="1" i="1" smtClean="0">
                                        <a:solidFill>
                                          <a:srgbClr val="00B050"/>
                                        </a:solidFill>
                                        <a:latin typeface="Cambria Math" panose="02040503050406030204" pitchFamily="18" charset="0"/>
                                      </a:rPr>
                                      <m:t>𝒘</m:t>
                                    </m:r>
                                  </m:e>
                                  <m:sub>
                                    <m:r>
                                      <a:rPr lang="en-US" sz="1800" b="1" i="1" smtClean="0">
                                        <a:solidFill>
                                          <a:srgbClr val="00B050"/>
                                        </a:solidFill>
                                        <a:latin typeface="Cambria Math" panose="02040503050406030204" pitchFamily="18" charset="0"/>
                                      </a:rPr>
                                      <m:t>𝟎</m:t>
                                    </m:r>
                                  </m:sub>
                                </m:sSub>
                              </m:oMath>
                            </m:oMathPara>
                          </a14:m>
                          <a:endParaRPr lang="en-US" sz="1800"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rgbClr val="00B050"/>
                              </a:solidFill>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rgbClr val="00B050"/>
                              </a:solidFill>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8255383"/>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1" i="1" smtClean="0">
                                        <a:solidFill>
                                          <a:srgbClr val="00B050"/>
                                        </a:solidFill>
                                        <a:latin typeface="Cambria Math" panose="02040503050406030204" pitchFamily="18" charset="0"/>
                                      </a:rPr>
                                    </m:ctrlPr>
                                  </m:sSubPr>
                                  <m:e>
                                    <m:r>
                                      <a:rPr lang="en-US" sz="1800" b="1" i="1" smtClean="0">
                                        <a:solidFill>
                                          <a:srgbClr val="00B050"/>
                                        </a:solidFill>
                                        <a:latin typeface="Cambria Math" panose="02040503050406030204" pitchFamily="18" charset="0"/>
                                      </a:rPr>
                                      <m:t>𝒂</m:t>
                                    </m:r>
                                  </m:e>
                                  <m:sub>
                                    <m:r>
                                      <a:rPr lang="en-US" sz="1800" b="1" i="1" smtClean="0">
                                        <a:solidFill>
                                          <a:srgbClr val="00B050"/>
                                        </a:solidFill>
                                        <a:latin typeface="Cambria Math" panose="02040503050406030204" pitchFamily="18" charset="0"/>
                                      </a:rPr>
                                      <m:t>𝟎</m:t>
                                    </m:r>
                                  </m:sub>
                                </m:sSub>
                              </m:oMath>
                            </m:oMathPara>
                          </a14:m>
                          <a:endParaRPr lang="en-US" sz="1800" b="1" dirty="0">
                            <a:solidFill>
                              <a:srgbClr val="00B05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rgbClr val="00B050"/>
                              </a:solidFill>
                            </a:rPr>
                            <a:t>3.26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rgbClr val="00B050"/>
                              </a:solidFill>
                            </a:rPr>
                            <a:t>3.66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5684822"/>
                      </a:ext>
                    </a:extLst>
                  </a:tr>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𝑎</m:t>
                                    </m:r>
                                  </m:e>
                                  <m:sub>
                                    <m:r>
                                      <a:rPr lang="en-US" sz="1800" b="0" i="1" smtClean="0">
                                        <a:solidFill>
                                          <a:schemeClr val="tx1"/>
                                        </a:solidFill>
                                        <a:latin typeface="Cambria Math" panose="02040503050406030204" pitchFamily="18" charset="0"/>
                                      </a:rPr>
                                      <m:t>0</m:t>
                                    </m:r>
                                  </m:sub>
                                </m:sSub>
                                <m:r>
                                  <a:rPr lang="en-US" sz="1800" b="0" i="1" smtClean="0">
                                    <a:solidFill>
                                      <a:schemeClr val="tx1"/>
                                    </a:solidFill>
                                    <a:latin typeface="Cambria Math" panose="02040503050406030204" pitchFamily="18" charset="0"/>
                                  </a:rPr>
                                  <m:t>/</m:t>
                                </m:r>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𝑘</m:t>
                                    </m:r>
                                  </m:e>
                                  <m:sub>
                                    <m:r>
                                      <a:rPr lang="en-US" sz="1800" b="0" i="1" smtClean="0">
                                        <a:solidFill>
                                          <a:schemeClr val="tx1"/>
                                        </a:solidFill>
                                        <a:latin typeface="Cambria Math" panose="02040503050406030204" pitchFamily="18" charset="0"/>
                                      </a:rPr>
                                      <m:t>𝑝</m:t>
                                    </m:r>
                                  </m:sub>
                                </m:sSub>
                                <m:sSub>
                                  <m:sSubPr>
                                    <m:ctrlPr>
                                      <a:rPr lang="en-US" sz="1800" b="0" i="1" smtClean="0">
                                        <a:solidFill>
                                          <a:schemeClr val="tx1"/>
                                        </a:solidFill>
                                        <a:latin typeface="Cambria Math" panose="02040503050406030204" pitchFamily="18" charset="0"/>
                                      </a:rPr>
                                    </m:ctrlPr>
                                  </m:sSubPr>
                                  <m:e>
                                    <m:r>
                                      <a:rPr lang="en-US" sz="1800" b="0" i="1" smtClean="0">
                                        <a:solidFill>
                                          <a:schemeClr val="tx1"/>
                                        </a:solidFill>
                                        <a:latin typeface="Cambria Math" panose="02040503050406030204" pitchFamily="18" charset="0"/>
                                      </a:rPr>
                                      <m:t>𝑤</m:t>
                                    </m:r>
                                  </m:e>
                                  <m:sub>
                                    <m:r>
                                      <a:rPr lang="en-US" sz="1800" b="0" i="1" smtClean="0">
                                        <a:solidFill>
                                          <a:schemeClr val="tx1"/>
                                        </a:solidFill>
                                        <a:latin typeface="Cambria Math" panose="02040503050406030204" pitchFamily="18" charset="0"/>
                                      </a:rPr>
                                      <m:t>0</m:t>
                                    </m:r>
                                  </m:sub>
                                </m:sSub>
                              </m:oMath>
                            </m:oMathPara>
                          </a14:m>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1.64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1.84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7758368"/>
                      </a:ext>
                    </a:extLst>
                  </a:tr>
                </a:tbl>
              </a:graphicData>
            </a:graphic>
          </p:graphicFrame>
        </mc:Choice>
        <mc:Fallback xmlns="">
          <p:graphicFrame>
            <p:nvGraphicFramePr>
              <p:cNvPr id="4" name="Table 3">
                <a:extLst>
                  <a:ext uri="{FF2B5EF4-FFF2-40B4-BE49-F238E27FC236}">
                    <a16:creationId xmlns:a16="http://schemas.microsoft.com/office/drawing/2014/main" id="{13892D16-EB5F-19AB-CD12-AA0B91A78C32}"/>
                  </a:ext>
                </a:extLst>
              </p:cNvPr>
              <p:cNvGraphicFramePr>
                <a:graphicFrameLocks noGrp="1"/>
              </p:cNvGraphicFramePr>
              <p:nvPr>
                <p:extLst>
                  <p:ext uri="{D42A27DB-BD31-4B8C-83A1-F6EECF244321}">
                    <p14:modId xmlns:p14="http://schemas.microsoft.com/office/powerpoint/2010/main" val="1672141611"/>
                  </p:ext>
                </p:extLst>
              </p:nvPr>
            </p:nvGraphicFramePr>
            <p:xfrm>
              <a:off x="2851909" y="2413746"/>
              <a:ext cx="5676094" cy="3392805"/>
            </p:xfrm>
            <a:graphic>
              <a:graphicData uri="http://schemas.openxmlformats.org/drawingml/2006/table">
                <a:tbl>
                  <a:tblPr firstRow="1" bandRow="1">
                    <a:tableStyleId>{5C22544A-7EE6-4342-B048-85BDC9FD1C3A}</a:tableStyleId>
                  </a:tblPr>
                  <a:tblGrid>
                    <a:gridCol w="1551962">
                      <a:extLst>
                        <a:ext uri="{9D8B030D-6E8A-4147-A177-3AD203B41FA5}">
                          <a16:colId xmlns:a16="http://schemas.microsoft.com/office/drawing/2014/main" val="1159841446"/>
                        </a:ext>
                      </a:extLst>
                    </a:gridCol>
                    <a:gridCol w="2066732">
                      <a:extLst>
                        <a:ext uri="{9D8B030D-6E8A-4147-A177-3AD203B41FA5}">
                          <a16:colId xmlns:a16="http://schemas.microsoft.com/office/drawing/2014/main" val="4281871945"/>
                        </a:ext>
                      </a:extLst>
                    </a:gridCol>
                    <a:gridCol w="2057400">
                      <a:extLst>
                        <a:ext uri="{9D8B030D-6E8A-4147-A177-3AD203B41FA5}">
                          <a16:colId xmlns:a16="http://schemas.microsoft.com/office/drawing/2014/main" val="1614252780"/>
                        </a:ext>
                      </a:extLst>
                    </a:gridCol>
                  </a:tblGrid>
                  <a:tr h="370840">
                    <a:tc>
                      <a:txBody>
                        <a:bodyPr/>
                        <a:lstStyle/>
                        <a:p>
                          <a:pPr algn="ct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LWIR</a:t>
                          </a:r>
                          <a:r>
                            <a:rPr lang="en-US" sz="1800" b="0" baseline="0" dirty="0">
                              <a:solidFill>
                                <a:schemeClr val="tx1"/>
                              </a:solidFill>
                            </a:rPr>
                            <a:t> @ ATF</a:t>
                          </a: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0" dirty="0" err="1">
                              <a:solidFill>
                                <a:schemeClr val="tx1"/>
                              </a:solidFill>
                            </a:rPr>
                            <a:t>Ti:Sapph</a:t>
                          </a:r>
                          <a:r>
                            <a:rPr lang="en-US" sz="1800" b="0" dirty="0">
                              <a:solidFill>
                                <a:schemeClr val="tx1"/>
                              </a:solidFill>
                            </a:rPr>
                            <a:t> </a:t>
                          </a:r>
                          <a:r>
                            <a:rPr lang="en-US" sz="1800" b="0" baseline="0" dirty="0">
                              <a:solidFill>
                                <a:schemeClr val="tx1"/>
                              </a:solidFill>
                            </a:rPr>
                            <a:t>@ ZEUS</a:t>
                          </a:r>
                          <a:endParaRPr lang="en-US" sz="1800" b="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94197992"/>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0" t="-106667" r="-268033" b="-716667"/>
                          </a:stretch>
                        </a:blipFill>
                      </a:tcPr>
                    </a:tc>
                    <a:tc>
                      <a:txBody>
                        <a:bodyPr/>
                        <a:lstStyle/>
                        <a:p>
                          <a:pPr algn="ctr"/>
                          <a:r>
                            <a:rPr lang="en-US" sz="1800" b="0"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2500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185086"/>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0" t="-213793" r="-268033" b="-641379"/>
                          </a:stretch>
                        </a:blipFill>
                      </a:tcPr>
                    </a:tc>
                    <a:tc>
                      <a:txBody>
                        <a:bodyPr/>
                        <a:lstStyle/>
                        <a:p>
                          <a:pPr algn="ctr"/>
                          <a:r>
                            <a:rPr lang="en-US" sz="1800" b="0" dirty="0">
                              <a:solidFill>
                                <a:schemeClr val="tx1"/>
                              </a:solidFill>
                            </a:rPr>
                            <a:t>9.2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0.8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6908031"/>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0" t="-313793" r="-268033" b="-541379"/>
                          </a:stretch>
                        </a:blipFill>
                      </a:tcPr>
                    </a:tc>
                    <a:tc>
                      <a:txBody>
                        <a:bodyPr/>
                        <a:lstStyle/>
                        <a:p>
                          <a:pPr algn="ctr"/>
                          <a:r>
                            <a:rPr lang="en-US" sz="1800" b="0" dirty="0">
                              <a:solidFill>
                                <a:schemeClr val="tx1"/>
                              </a:solidFill>
                            </a:rPr>
                            <a:t>500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26916855"/>
                      </a:ext>
                    </a:extLst>
                  </a:tr>
                  <a:tr h="390398">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0" t="-387097" r="-268033" b="-406452"/>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b="1" i="0" dirty="0">
                              <a:solidFill>
                                <a:srgbClr val="FF0000"/>
                              </a:solidFill>
                              <a:latin typeface="+mn-lt"/>
                              <a:ea typeface="Cambria Math" panose="02040503050406030204" pitchFamily="18" charset="0"/>
                            </a:rPr>
                            <a:t>3.98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rgbClr val="FF0000"/>
                              </a:solidFill>
                            </a:rPr>
                            <a:t>0.199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4580952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0" t="-520690" r="-268033" b="-334483"/>
                          </a:stretch>
                        </a:blipFill>
                      </a:tcPr>
                    </a:tc>
                    <a:tc>
                      <a:txBody>
                        <a:bodyPr/>
                        <a:lstStyle/>
                        <a:p>
                          <a:pPr algn="ctr"/>
                          <a:r>
                            <a:rPr lang="en-US" sz="1800" b="0" dirty="0">
                              <a:solidFill>
                                <a:schemeClr val="tx1"/>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75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22633477"/>
                      </a:ext>
                    </a:extLst>
                  </a:tr>
                  <a:tr h="390398">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0" t="-580645" r="-268033" b="-212903"/>
                          </a:stretch>
                        </a:blipFill>
                      </a:tcPr>
                    </a:tc>
                    <a:tc>
                      <a:txBody>
                        <a:bodyPr/>
                        <a:lstStyle/>
                        <a:p>
                          <a:pPr algn="ctr"/>
                          <a:r>
                            <a:rPr lang="en-US" sz="1800" b="1" dirty="0">
                              <a:solidFill>
                                <a:srgbClr val="00B050"/>
                              </a:solidFill>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rgbClr val="00B050"/>
                              </a:solidFill>
                            </a:rPr>
                            <a:t>1.99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8255383"/>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0" t="-727586" r="-268033" b="-127586"/>
                          </a:stretch>
                        </a:blipFill>
                      </a:tcPr>
                    </a:tc>
                    <a:tc>
                      <a:txBody>
                        <a:bodyPr/>
                        <a:lstStyle/>
                        <a:p>
                          <a:pPr algn="ctr"/>
                          <a:r>
                            <a:rPr lang="en-US" sz="1800" b="1" dirty="0">
                              <a:solidFill>
                                <a:srgbClr val="00B050"/>
                              </a:solidFill>
                            </a:rPr>
                            <a:t>3.26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rgbClr val="00B050"/>
                              </a:solidFill>
                            </a:rPr>
                            <a:t>3.66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5684822"/>
                      </a:ext>
                    </a:extLst>
                  </a:tr>
                  <a:tr h="386969">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820" t="-774194" r="-268033" b="-19355"/>
                          </a:stretch>
                        </a:blipFill>
                      </a:tcPr>
                    </a:tc>
                    <a:tc>
                      <a:txBody>
                        <a:bodyPr/>
                        <a:lstStyle/>
                        <a:p>
                          <a:pPr algn="ctr"/>
                          <a:r>
                            <a:rPr lang="en-US" sz="1800" b="0" dirty="0">
                              <a:solidFill>
                                <a:schemeClr val="tx1"/>
                              </a:solidFill>
                            </a:rPr>
                            <a:t>1.64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dirty="0">
                              <a:solidFill>
                                <a:schemeClr val="tx1"/>
                              </a:solidFill>
                            </a:rPr>
                            <a:t>1.84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77758368"/>
                      </a:ext>
                    </a:extLst>
                  </a:tr>
                </a:tbl>
              </a:graphicData>
            </a:graphic>
          </p:graphicFrame>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7BD11EBB-254A-6A50-65B4-156FBD76BBBF}"/>
                  </a:ext>
                </a:extLst>
              </p:cNvPr>
              <p:cNvSpPr txBox="1"/>
              <p:nvPr/>
            </p:nvSpPr>
            <p:spPr>
              <a:xfrm>
                <a:off x="4237314" y="5939859"/>
                <a:ext cx="2905283" cy="546496"/>
              </a:xfrm>
              <a:prstGeom prst="rect">
                <a:avLst/>
              </a:prstGeom>
              <a:noFill/>
            </p:spPr>
            <p:txBody>
              <a:bodyPr wrap="none" rtlCol="0">
                <a:spAutoFit/>
              </a:bodyPr>
              <a:lstStyle/>
              <a:p>
                <a14:m>
                  <m:oMath xmlns:m="http://schemas.openxmlformats.org/officeDocument/2006/math">
                    <m:r>
                      <a:rPr lang="en-US" i="1">
                        <a:latin typeface="Cambria Math" panose="02040503050406030204" pitchFamily="18" charset="0"/>
                      </a:rPr>
                      <m:t>𝑛</m:t>
                    </m:r>
                    <m:r>
                      <a:rPr lang="en-US" i="1">
                        <a:latin typeface="Cambria Math" panose="02040503050406030204" pitchFamily="18" charset="0"/>
                      </a:rPr>
                      <m:t>=2 × </m:t>
                    </m:r>
                    <m:sSup>
                      <m:sSupPr>
                        <m:ctrlPr>
                          <a:rPr lang="en-US" i="1">
                            <a:latin typeface="Cambria Math" panose="02040503050406030204" pitchFamily="18" charset="0"/>
                          </a:rPr>
                        </m:ctrlPr>
                      </m:sSupPr>
                      <m:e>
                        <m:r>
                          <a:rPr lang="en-US" i="1">
                            <a:latin typeface="Cambria Math" panose="02040503050406030204" pitchFamily="18" charset="0"/>
                          </a:rPr>
                          <m:t>10</m:t>
                        </m:r>
                      </m:e>
                      <m:sup>
                        <m:r>
                          <a:rPr lang="en-US" i="1">
                            <a:latin typeface="Cambria Math" panose="02040503050406030204" pitchFamily="18" charset="0"/>
                          </a:rPr>
                          <m:t>16</m:t>
                        </m:r>
                      </m:sup>
                    </m:sSup>
                  </m:oMath>
                </a14:m>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𝑘</m:t>
                            </m:r>
                          </m:e>
                          <m:sub>
                            <m:r>
                              <a:rPr lang="en-US" i="1">
                                <a:latin typeface="Cambria Math" panose="02040503050406030204" pitchFamily="18" charset="0"/>
                              </a:rPr>
                              <m:t>𝑝</m:t>
                            </m:r>
                          </m:sub>
                        </m:sSub>
                      </m:den>
                    </m:f>
                    <m:r>
                      <a:rPr lang="en-US" i="1">
                        <a:latin typeface="Cambria Math" panose="02040503050406030204" pitchFamily="18" charset="0"/>
                      </a:rPr>
                      <m:t>=37.6 </m:t>
                    </m:r>
                    <m:r>
                      <a:rPr lang="en-US" i="1">
                        <a:latin typeface="Cambria Math" panose="02040503050406030204" pitchFamily="18" charset="0"/>
                      </a:rPr>
                      <m:t>𝜇</m:t>
                    </m:r>
                    <m:r>
                      <a:rPr lang="en-US" i="1">
                        <a:latin typeface="Cambria Math" panose="02040503050406030204" pitchFamily="18" charset="0"/>
                      </a:rPr>
                      <m:t>𝑚</m:t>
                    </m:r>
                  </m:oMath>
                </a14:m>
                <a:endParaRPr lang="en-US" dirty="0"/>
              </a:p>
            </p:txBody>
          </p:sp>
        </mc:Choice>
        <mc:Fallback xmlns="">
          <p:sp>
            <p:nvSpPr>
              <p:cNvPr id="5" name="TextBox 4">
                <a:extLst>
                  <a:ext uri="{FF2B5EF4-FFF2-40B4-BE49-F238E27FC236}">
                    <a16:creationId xmlns:a16="http://schemas.microsoft.com/office/drawing/2014/main" id="{7BD11EBB-254A-6A50-65B4-156FBD76BBBF}"/>
                  </a:ext>
                </a:extLst>
              </p:cNvPr>
              <p:cNvSpPr txBox="1">
                <a:spLocks noRot="1" noChangeAspect="1" noMove="1" noResize="1" noEditPoints="1" noAdjustHandles="1" noChangeArrowheads="1" noChangeShapeType="1" noTextEdit="1"/>
              </p:cNvSpPr>
              <p:nvPr/>
            </p:nvSpPr>
            <p:spPr>
              <a:xfrm>
                <a:off x="4237314" y="5939859"/>
                <a:ext cx="2905283" cy="546496"/>
              </a:xfrm>
              <a:prstGeom prst="rect">
                <a:avLst/>
              </a:prstGeom>
              <a:blipFill>
                <a:blip r:embed="rId3"/>
                <a:stretch>
                  <a:fillRect b="-2273"/>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85CB0832-ECB3-69B2-0027-7B379453DD9D}"/>
              </a:ext>
            </a:extLst>
          </p:cNvPr>
          <p:cNvSpPr txBox="1"/>
          <p:nvPr/>
        </p:nvSpPr>
        <p:spPr>
          <a:xfrm>
            <a:off x="3941625" y="2044414"/>
            <a:ext cx="3496663" cy="369332"/>
          </a:xfrm>
          <a:prstGeom prst="rect">
            <a:avLst/>
          </a:prstGeom>
          <a:noFill/>
        </p:spPr>
        <p:txBody>
          <a:bodyPr wrap="none" rtlCol="0">
            <a:spAutoFit/>
          </a:bodyPr>
          <a:lstStyle/>
          <a:p>
            <a:r>
              <a:rPr lang="en-US" dirty="0"/>
              <a:t>Consider two realistic laser systems</a:t>
            </a:r>
          </a:p>
        </p:txBody>
      </p:sp>
      <p:sp>
        <p:nvSpPr>
          <p:cNvPr id="7" name="TextBox 6">
            <a:extLst>
              <a:ext uri="{FF2B5EF4-FFF2-40B4-BE49-F238E27FC236}">
                <a16:creationId xmlns:a16="http://schemas.microsoft.com/office/drawing/2014/main" id="{CB40A887-8B6B-6300-A9D2-634DAFDB016A}"/>
              </a:ext>
            </a:extLst>
          </p:cNvPr>
          <p:cNvSpPr txBox="1"/>
          <p:nvPr/>
        </p:nvSpPr>
        <p:spPr>
          <a:xfrm>
            <a:off x="8678808" y="5144664"/>
            <a:ext cx="1017907" cy="646331"/>
          </a:xfrm>
          <a:prstGeom prst="rect">
            <a:avLst/>
          </a:prstGeom>
          <a:noFill/>
        </p:spPr>
        <p:txBody>
          <a:bodyPr wrap="none" rtlCol="0">
            <a:spAutoFit/>
          </a:bodyPr>
          <a:lstStyle/>
          <a:p>
            <a:r>
              <a:rPr lang="en-US" dirty="0">
                <a:solidFill>
                  <a:srgbClr val="00B050"/>
                </a:solidFill>
              </a:rPr>
              <a:t>Similar</a:t>
            </a:r>
          </a:p>
          <a:p>
            <a:r>
              <a:rPr lang="en-US" dirty="0">
                <a:solidFill>
                  <a:srgbClr val="FF0000"/>
                </a:solidFill>
              </a:rPr>
              <a:t>Different</a:t>
            </a:r>
          </a:p>
        </p:txBody>
      </p:sp>
      <p:sp>
        <p:nvSpPr>
          <p:cNvPr id="3" name="Slide Number Placeholder 2">
            <a:extLst>
              <a:ext uri="{FF2B5EF4-FFF2-40B4-BE49-F238E27FC236}">
                <a16:creationId xmlns:a16="http://schemas.microsoft.com/office/drawing/2014/main" id="{274DB876-8404-45C0-ABDF-BD44A1FB524E}"/>
              </a:ext>
            </a:extLst>
          </p:cNvPr>
          <p:cNvSpPr>
            <a:spLocks noGrp="1"/>
          </p:cNvSpPr>
          <p:nvPr>
            <p:ph type="sldNum" sz="quarter" idx="12"/>
          </p:nvPr>
        </p:nvSpPr>
        <p:spPr/>
        <p:txBody>
          <a:bodyPr/>
          <a:lstStyle/>
          <a:p>
            <a:fld id="{229EFAE9-95DC-BB4E-8D7A-5491B8EE95E6}" type="slidenum">
              <a:rPr lang="en-US" smtClean="0"/>
              <a:t>3</a:t>
            </a:fld>
            <a:endParaRPr lang="en-US"/>
          </a:p>
        </p:txBody>
      </p:sp>
    </p:spTree>
    <p:extLst>
      <p:ext uri="{BB962C8B-B14F-4D97-AF65-F5344CB8AC3E}">
        <p14:creationId xmlns:p14="http://schemas.microsoft.com/office/powerpoint/2010/main" val="1883370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EDE552-4096-4C7E-E012-5F1C876D4D1E}"/>
              </a:ext>
            </a:extLst>
          </p:cNvPr>
          <p:cNvSpPr>
            <a:spLocks noGrp="1"/>
          </p:cNvSpPr>
          <p:nvPr>
            <p:ph type="sldNum" sz="quarter" idx="12"/>
          </p:nvPr>
        </p:nvSpPr>
        <p:spPr/>
        <p:txBody>
          <a:bodyPr/>
          <a:lstStyle/>
          <a:p>
            <a:fld id="{229EFAE9-95DC-BB4E-8D7A-5491B8EE95E6}" type="slidenum">
              <a:rPr lang="en-US" smtClean="0"/>
              <a:t>4</a:t>
            </a:fld>
            <a:endParaRPr lang="en-US"/>
          </a:p>
        </p:txBody>
      </p:sp>
      <p:pic>
        <p:nvPicPr>
          <p:cNvPr id="5" name="Content Placeholder 4" descr="A screenshot of a computer&#10;&#10;AI-generated content may be incorrect.">
            <a:extLst>
              <a:ext uri="{FF2B5EF4-FFF2-40B4-BE49-F238E27FC236}">
                <a16:creationId xmlns:a16="http://schemas.microsoft.com/office/drawing/2014/main" id="{DCE0D58B-B03C-82CA-5B34-817B69526709}"/>
              </a:ext>
            </a:extLst>
          </p:cNvPr>
          <p:cNvPicPr>
            <a:picLocks noGrp="1" noChangeAspect="1"/>
          </p:cNvPicPr>
          <p:nvPr>
            <p:ph idx="1"/>
          </p:nvPr>
        </p:nvPicPr>
        <p:blipFill>
          <a:blip r:embed="rId2"/>
          <a:stretch>
            <a:fillRect/>
          </a:stretch>
        </p:blipFill>
        <p:spPr>
          <a:xfrm>
            <a:off x="0" y="-1"/>
            <a:ext cx="12192000" cy="6854355"/>
          </a:xfrm>
        </p:spPr>
      </p:pic>
    </p:spTree>
    <p:extLst>
      <p:ext uri="{BB962C8B-B14F-4D97-AF65-F5344CB8AC3E}">
        <p14:creationId xmlns:p14="http://schemas.microsoft.com/office/powerpoint/2010/main" val="3171968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2e16_fields.mp4">
            <a:hlinkClick r:id="" action="ppaction://media"/>
            <a:extLst>
              <a:ext uri="{FF2B5EF4-FFF2-40B4-BE49-F238E27FC236}">
                <a16:creationId xmlns:a16="http://schemas.microsoft.com/office/drawing/2014/main" id="{1BD4CB6A-CEFF-01FD-39F6-E1000FD44ECC}"/>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5497" t="10811" r="9050"/>
          <a:stretch/>
        </p:blipFill>
        <p:spPr>
          <a:xfrm>
            <a:off x="5657695" y="1464275"/>
            <a:ext cx="5303770" cy="4843849"/>
          </a:xfrm>
          <a:prstGeom prst="rect">
            <a:avLst/>
          </a:prstGeom>
        </p:spPr>
      </p:pic>
      <p:pic>
        <p:nvPicPr>
          <p:cNvPr id="5" name="2e16_lasers.mp4">
            <a:hlinkClick r:id="" action="ppaction://media"/>
            <a:extLst>
              <a:ext uri="{FF2B5EF4-FFF2-40B4-BE49-F238E27FC236}">
                <a16:creationId xmlns:a16="http://schemas.microsoft.com/office/drawing/2014/main" id="{28F016F5-F1A7-D72B-8320-068FB9ED17FD}"/>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1291300" y="881336"/>
            <a:ext cx="3859752" cy="5789628"/>
          </a:xfrm>
          <a:prstGeom prst="rect">
            <a:avLst/>
          </a:prstGeom>
        </p:spPr>
      </p:pic>
      <p:sp>
        <p:nvSpPr>
          <p:cNvPr id="2" name="TextBox 1">
            <a:extLst>
              <a:ext uri="{FF2B5EF4-FFF2-40B4-BE49-F238E27FC236}">
                <a16:creationId xmlns:a16="http://schemas.microsoft.com/office/drawing/2014/main" id="{6B027297-A5A0-AB7A-851D-097DE6DAFE25}"/>
              </a:ext>
            </a:extLst>
          </p:cNvPr>
          <p:cNvSpPr txBox="1"/>
          <p:nvPr/>
        </p:nvSpPr>
        <p:spPr>
          <a:xfrm rot="18894150">
            <a:off x="252181" y="2220262"/>
            <a:ext cx="994182" cy="646331"/>
          </a:xfrm>
          <a:prstGeom prst="rect">
            <a:avLst/>
          </a:prstGeom>
          <a:noFill/>
        </p:spPr>
        <p:txBody>
          <a:bodyPr wrap="none" rtlCol="0">
            <a:spAutoFit/>
          </a:bodyPr>
          <a:lstStyle/>
          <a:p>
            <a:pPr algn="ctr"/>
            <a:r>
              <a:rPr lang="en-US" dirty="0"/>
              <a:t>ZEUS </a:t>
            </a:r>
          </a:p>
          <a:p>
            <a:pPr algn="ctr"/>
            <a:r>
              <a:rPr lang="en-US" dirty="0" err="1"/>
              <a:t>Ti:Sapph</a:t>
            </a:r>
            <a:endParaRPr lang="en-US" dirty="0"/>
          </a:p>
        </p:txBody>
      </p:sp>
      <p:sp>
        <p:nvSpPr>
          <p:cNvPr id="3" name="TextBox 2">
            <a:extLst>
              <a:ext uri="{FF2B5EF4-FFF2-40B4-BE49-F238E27FC236}">
                <a16:creationId xmlns:a16="http://schemas.microsoft.com/office/drawing/2014/main" id="{337A61C2-6E85-100C-240F-A955920DA6D1}"/>
              </a:ext>
            </a:extLst>
          </p:cNvPr>
          <p:cNvSpPr txBox="1"/>
          <p:nvPr/>
        </p:nvSpPr>
        <p:spPr>
          <a:xfrm rot="18894150">
            <a:off x="471687" y="4989569"/>
            <a:ext cx="657103" cy="646331"/>
          </a:xfrm>
          <a:prstGeom prst="rect">
            <a:avLst/>
          </a:prstGeom>
          <a:noFill/>
        </p:spPr>
        <p:txBody>
          <a:bodyPr wrap="none" rtlCol="0">
            <a:spAutoFit/>
          </a:bodyPr>
          <a:lstStyle/>
          <a:p>
            <a:pPr algn="ctr"/>
            <a:r>
              <a:rPr lang="en-US" dirty="0"/>
              <a:t>ATF </a:t>
            </a:r>
          </a:p>
          <a:p>
            <a:pPr algn="ctr"/>
            <a:r>
              <a:rPr lang="en-US" dirty="0"/>
              <a:t>LWIR</a:t>
            </a:r>
          </a:p>
        </p:txBody>
      </p:sp>
      <p:sp>
        <p:nvSpPr>
          <p:cNvPr id="6" name="Slide Number Placeholder 5">
            <a:extLst>
              <a:ext uri="{FF2B5EF4-FFF2-40B4-BE49-F238E27FC236}">
                <a16:creationId xmlns:a16="http://schemas.microsoft.com/office/drawing/2014/main" id="{92ED8F46-5BFD-9B15-3C2B-4DBB30AF8D64}"/>
              </a:ext>
            </a:extLst>
          </p:cNvPr>
          <p:cNvSpPr>
            <a:spLocks noGrp="1"/>
          </p:cNvSpPr>
          <p:nvPr>
            <p:ph type="sldNum" sz="quarter" idx="12"/>
          </p:nvPr>
        </p:nvSpPr>
        <p:spPr/>
        <p:txBody>
          <a:bodyPr/>
          <a:lstStyle/>
          <a:p>
            <a:fld id="{229EFAE9-95DC-BB4E-8D7A-5491B8EE95E6}" type="slidenum">
              <a:rPr lang="en-US" smtClean="0"/>
              <a:t>5</a:t>
            </a:fld>
            <a:endParaRPr lang="en-US"/>
          </a:p>
        </p:txBody>
      </p:sp>
    </p:spTree>
    <p:extLst>
      <p:ext uri="{BB962C8B-B14F-4D97-AF65-F5344CB8AC3E}">
        <p14:creationId xmlns:p14="http://schemas.microsoft.com/office/powerpoint/2010/main" val="1639932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6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C3F00736-4163-C754-BF2C-6037D33B97C3}"/>
                  </a:ext>
                </a:extLst>
              </p:cNvPr>
              <p:cNvSpPr>
                <a:spLocks noGrp="1"/>
              </p:cNvSpPr>
              <p:nvPr>
                <p:ph type="title"/>
              </p:nvPr>
            </p:nvSpPr>
            <p:spPr>
              <a:xfrm>
                <a:off x="838200" y="767861"/>
                <a:ext cx="10515600" cy="1081088"/>
              </a:xfrm>
            </p:spPr>
            <p:txBody>
              <a:bodyPr/>
              <a:lstStyle/>
              <a:p>
                <a:r>
                  <a:rPr lang="en-US" sz="3600" dirty="0"/>
                  <a:t>Value of the laser </a:t>
                </a:r>
                <a14:m>
                  <m:oMath xmlns:m="http://schemas.openxmlformats.org/officeDocument/2006/math">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𝑎</m:t>
                        </m:r>
                      </m:e>
                      <m:sub>
                        <m:r>
                          <a:rPr lang="en-US" sz="3600" b="0" i="1" smtClean="0">
                            <a:latin typeface="Cambria Math" panose="02040503050406030204" pitchFamily="18" charset="0"/>
                          </a:rPr>
                          <m:t>0</m:t>
                        </m:r>
                      </m:sub>
                    </m:sSub>
                  </m:oMath>
                </a14:m>
                <a:r>
                  <a:rPr lang="en-US" sz="3600" dirty="0"/>
                  <a:t> is not a sufficient predictor of the blowout strength</a:t>
                </a:r>
              </a:p>
            </p:txBody>
          </p:sp>
        </mc:Choice>
        <mc:Fallback xmlns="">
          <p:sp>
            <p:nvSpPr>
              <p:cNvPr id="2" name="Title 1">
                <a:extLst>
                  <a:ext uri="{FF2B5EF4-FFF2-40B4-BE49-F238E27FC236}">
                    <a16:creationId xmlns:a16="http://schemas.microsoft.com/office/drawing/2014/main" id="{C3F00736-4163-C754-BF2C-6037D33B97C3}"/>
                  </a:ext>
                </a:extLst>
              </p:cNvPr>
              <p:cNvSpPr>
                <a:spLocks noGrp="1" noRot="1" noChangeAspect="1" noMove="1" noResize="1" noEditPoints="1" noAdjustHandles="1" noChangeArrowheads="1" noChangeShapeType="1" noTextEdit="1"/>
              </p:cNvSpPr>
              <p:nvPr>
                <p:ph type="title"/>
              </p:nvPr>
            </p:nvSpPr>
            <p:spPr>
              <a:xfrm>
                <a:off x="838200" y="767861"/>
                <a:ext cx="10515600" cy="1081088"/>
              </a:xfrm>
              <a:blipFill>
                <a:blip r:embed="rId2"/>
                <a:stretch>
                  <a:fillRect l="-1809" t="-13953" b="-2093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0BB64346-5146-9D16-9FA6-7F8CDB6DF645}"/>
                  </a:ext>
                </a:extLst>
              </p:cNvPr>
              <p:cNvSpPr txBox="1">
                <a:spLocks noGrp="1"/>
              </p:cNvSpPr>
              <p:nvPr>
                <p:ph idx="1"/>
              </p:nvPr>
            </p:nvSpPr>
            <p:spPr>
              <a:xfrm>
                <a:off x="1674129" y="2634517"/>
                <a:ext cx="9595338" cy="2602764"/>
              </a:xfrm>
              <a:prstGeom prst="rect">
                <a:avLst/>
              </a:prstGeom>
              <a:noFill/>
            </p:spPr>
            <p:txBody>
              <a:bodyPr wrap="square" rtlCol="0">
                <a:spAutoFit/>
              </a:bodyPr>
              <a:lstStyle/>
              <a:p>
                <a:pPr marL="0" indent="0">
                  <a:buNone/>
                </a:pPr>
                <a:r>
                  <a:rPr lang="en-US" sz="2400" dirty="0"/>
                  <a:t>“… for sufficiently intense and ultrashort lasers, </a:t>
                </a:r>
                <a14:m>
                  <m:oMath xmlns:m="http://schemas.openxmlformats.org/officeDocument/2006/math">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𝑎</m:t>
                        </m:r>
                      </m:e>
                      <m:sub>
                        <m:r>
                          <a:rPr lang="en-US" sz="2400" i="1" dirty="0" smtClean="0">
                            <a:latin typeface="Cambria Math" panose="02040503050406030204" pitchFamily="18" charset="0"/>
                          </a:rPr>
                          <m:t>0</m:t>
                        </m:r>
                      </m:sub>
                    </m:sSub>
                    <m:r>
                      <a:rPr lang="en-US" sz="2400" b="0" i="1" dirty="0" smtClean="0">
                        <a:latin typeface="Cambria Math" panose="02040503050406030204" pitchFamily="18" charset="0"/>
                      </a:rPr>
                      <m:t>&gt;</m:t>
                    </m:r>
                    <m:r>
                      <a:rPr lang="en-US" sz="2400" i="1" dirty="0" smtClean="0">
                        <a:latin typeface="Cambria Math" panose="02040503050406030204" pitchFamily="18" charset="0"/>
                      </a:rPr>
                      <m:t>4</m:t>
                    </m:r>
                  </m:oMath>
                </a14:m>
                <a:r>
                  <a:rPr lang="en-US" sz="2400" dirty="0"/>
                  <a:t>, the resulting electron density structure will resemble a spherical cavity and it was shown that the laser spot size needed to be matched to the maximum blowout (bubble) radius in order to achieve the most ideal wakes. It is worth noting for </a:t>
                </a:r>
                <a14:m>
                  <m:oMath xmlns:m="http://schemas.openxmlformats.org/officeDocument/2006/math">
                    <m:r>
                      <a:rPr lang="en-US" sz="2400" i="1" dirty="0" smtClean="0">
                        <a:latin typeface="Cambria Math" panose="02040503050406030204" pitchFamily="18" charset="0"/>
                      </a:rPr>
                      <m:t>2</m:t>
                    </m:r>
                    <m:r>
                      <a:rPr lang="en-US" sz="2400" b="0" i="1" dirty="0" smtClean="0">
                        <a:latin typeface="Cambria Math" panose="02040503050406030204" pitchFamily="18" charset="0"/>
                      </a:rPr>
                      <m:t>&lt;</m:t>
                    </m:r>
                    <m:sSub>
                      <m:sSubPr>
                        <m:ctrlPr>
                          <a:rPr lang="en-US" sz="2400" b="0" i="1" dirty="0" smtClean="0">
                            <a:latin typeface="Cambria Math" panose="02040503050406030204" pitchFamily="18" charset="0"/>
                          </a:rPr>
                        </m:ctrlPr>
                      </m:sSubPr>
                      <m:e>
                        <m:r>
                          <a:rPr lang="en-US" sz="2400" i="1" dirty="0" smtClean="0">
                            <a:latin typeface="Cambria Math" panose="02040503050406030204" pitchFamily="18" charset="0"/>
                          </a:rPr>
                          <m:t>𝑎</m:t>
                        </m:r>
                      </m:e>
                      <m:sub>
                        <m:r>
                          <a:rPr lang="en-US" sz="2400" i="1" dirty="0" smtClean="0">
                            <a:latin typeface="Cambria Math" panose="02040503050406030204" pitchFamily="18" charset="0"/>
                          </a:rPr>
                          <m:t>0</m:t>
                        </m:r>
                      </m:sub>
                    </m:sSub>
                    <m:r>
                      <a:rPr lang="en-US" sz="2400" b="0" i="1" dirty="0" smtClean="0">
                        <a:latin typeface="Cambria Math" panose="02040503050406030204" pitchFamily="18" charset="0"/>
                      </a:rPr>
                      <m:t>&lt;</m:t>
                    </m:r>
                    <m:r>
                      <a:rPr lang="en-US" sz="2400" i="1" dirty="0" smtClean="0">
                        <a:latin typeface="Cambria Math" panose="02040503050406030204" pitchFamily="18" charset="0"/>
                      </a:rPr>
                      <m:t>4</m:t>
                    </m:r>
                  </m:oMath>
                </a14:m>
                <a:r>
                  <a:rPr lang="en-US" sz="2400" dirty="0"/>
                  <a:t> electron blowout still occurs with the cavity slightly deviating from a spherical shape.” </a:t>
                </a:r>
              </a:p>
              <a:p>
                <a:endParaRPr lang="en-US" sz="2400" dirty="0"/>
              </a:p>
            </p:txBody>
          </p:sp>
        </mc:Choice>
        <mc:Fallback xmlns="">
          <p:sp>
            <p:nvSpPr>
              <p:cNvPr id="4" name="Content Placeholder 3">
                <a:extLst>
                  <a:ext uri="{FF2B5EF4-FFF2-40B4-BE49-F238E27FC236}">
                    <a16:creationId xmlns:a16="http://schemas.microsoft.com/office/drawing/2014/main" id="{0BB64346-5146-9D16-9FA6-7F8CDB6DF645}"/>
                  </a:ext>
                </a:extLst>
              </p:cNvPr>
              <p:cNvSpPr txBox="1">
                <a:spLocks noGrp="1" noRot="1" noChangeAspect="1" noMove="1" noResize="1" noEditPoints="1" noAdjustHandles="1" noChangeArrowheads="1" noChangeShapeType="1" noTextEdit="1"/>
              </p:cNvSpPr>
              <p:nvPr>
                <p:ph idx="1"/>
              </p:nvPr>
            </p:nvSpPr>
            <p:spPr>
              <a:xfrm>
                <a:off x="1674129" y="2634517"/>
                <a:ext cx="9595338" cy="2602764"/>
              </a:xfrm>
              <a:prstGeom prst="rect">
                <a:avLst/>
              </a:prstGeom>
              <a:blipFill>
                <a:blip r:embed="rId3"/>
                <a:stretch>
                  <a:fillRect l="-1058" t="-2913" r="-397"/>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1D1E9A9A-5761-C7AC-E221-D3CBA53A7ED9}"/>
              </a:ext>
            </a:extLst>
          </p:cNvPr>
          <p:cNvSpPr txBox="1"/>
          <p:nvPr/>
        </p:nvSpPr>
        <p:spPr>
          <a:xfrm>
            <a:off x="922532" y="2019688"/>
            <a:ext cx="10346935" cy="523220"/>
          </a:xfrm>
          <a:prstGeom prst="rect">
            <a:avLst/>
          </a:prstGeom>
          <a:noFill/>
        </p:spPr>
        <p:txBody>
          <a:bodyPr wrap="none" rtlCol="0">
            <a:spAutoFit/>
          </a:bodyPr>
          <a:lstStyle/>
          <a:p>
            <a:r>
              <a:rPr lang="en-US" sz="2800" dirty="0"/>
              <a:t>This conclusion is contrary to the conventional view of this interaction</a:t>
            </a:r>
          </a:p>
        </p:txBody>
      </p:sp>
      <p:sp>
        <p:nvSpPr>
          <p:cNvPr id="7" name="Rectangle 2">
            <a:extLst>
              <a:ext uri="{FF2B5EF4-FFF2-40B4-BE49-F238E27FC236}">
                <a16:creationId xmlns:a16="http://schemas.microsoft.com/office/drawing/2014/main" id="{CAF47E28-25B4-6FD8-FD68-35E99007CE38}"/>
              </a:ext>
            </a:extLst>
          </p:cNvPr>
          <p:cNvSpPr>
            <a:spLocks noChangeArrowheads="1"/>
          </p:cNvSpPr>
          <p:nvPr/>
        </p:nvSpPr>
        <p:spPr bwMode="auto">
          <a:xfrm>
            <a:off x="3121270" y="4714061"/>
            <a:ext cx="874211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n-US" altLang="en-US" sz="1400" dirty="0">
                <a:solidFill>
                  <a:srgbClr val="000000"/>
                </a:solidFill>
                <a:cs typeface="Arial" panose="020B0604020202020204" pitchFamily="34" charset="0"/>
              </a:rPr>
              <a:t>W. Lu, et al., “Generating multi-GeV electron bunches using single stage laser wakefield acceleration in a 3D nonlinear regime,” </a:t>
            </a:r>
            <a:r>
              <a:rPr lang="en-US" altLang="en-US" sz="1400" i="1" dirty="0">
                <a:solidFill>
                  <a:srgbClr val="000000"/>
                </a:solidFill>
                <a:cs typeface="Arial" panose="020B0604020202020204" pitchFamily="34" charset="0"/>
              </a:rPr>
              <a:t>Phys. Rev. ST Accel. Beams </a:t>
            </a:r>
            <a:r>
              <a:rPr lang="en-US" altLang="en-US" sz="1400" b="1" dirty="0">
                <a:solidFill>
                  <a:srgbClr val="000000"/>
                </a:solidFill>
                <a:cs typeface="Arial" panose="020B0604020202020204" pitchFamily="34" charset="0"/>
              </a:rPr>
              <a:t>10</a:t>
            </a:r>
            <a:r>
              <a:rPr lang="en-US" altLang="en-US" sz="1400" dirty="0">
                <a:solidFill>
                  <a:srgbClr val="000000"/>
                </a:solidFill>
                <a:cs typeface="Arial" panose="020B0604020202020204" pitchFamily="34" charset="0"/>
              </a:rPr>
              <a:t>, 061301 (2007). </a:t>
            </a:r>
            <a:endParaRPr lang="en-US" altLang="en-US" sz="1400" dirty="0">
              <a:cs typeface="Arial" panose="020B0604020202020204" pitchFamily="34" charset="0"/>
            </a:endParaRPr>
          </a:p>
        </p:txBody>
      </p:sp>
      <p:sp>
        <p:nvSpPr>
          <p:cNvPr id="5" name="Slide Number Placeholder 4">
            <a:extLst>
              <a:ext uri="{FF2B5EF4-FFF2-40B4-BE49-F238E27FC236}">
                <a16:creationId xmlns:a16="http://schemas.microsoft.com/office/drawing/2014/main" id="{970BB328-4B6C-48B5-58E4-169EC7467FC2}"/>
              </a:ext>
            </a:extLst>
          </p:cNvPr>
          <p:cNvSpPr>
            <a:spLocks noGrp="1"/>
          </p:cNvSpPr>
          <p:nvPr>
            <p:ph type="sldNum" sz="quarter" idx="12"/>
          </p:nvPr>
        </p:nvSpPr>
        <p:spPr/>
        <p:txBody>
          <a:bodyPr/>
          <a:lstStyle/>
          <a:p>
            <a:fld id="{229EFAE9-95DC-BB4E-8D7A-5491B8EE95E6}" type="slidenum">
              <a:rPr lang="en-US" smtClean="0"/>
              <a:t>6</a:t>
            </a:fld>
            <a:endParaRPr lang="en-US"/>
          </a:p>
        </p:txBody>
      </p:sp>
    </p:spTree>
    <p:extLst>
      <p:ext uri="{BB962C8B-B14F-4D97-AF65-F5344CB8AC3E}">
        <p14:creationId xmlns:p14="http://schemas.microsoft.com/office/powerpoint/2010/main" val="1853315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02267"/>
            <a:ext cx="10515600" cy="931271"/>
          </a:xfrm>
        </p:spPr>
        <p:txBody>
          <a:bodyPr/>
          <a:lstStyle/>
          <a:p>
            <a:r>
              <a:rPr lang="en-US" dirty="0"/>
              <a:t>Synthesis</a:t>
            </a:r>
          </a:p>
        </p:txBody>
      </p:sp>
      <p:sp>
        <p:nvSpPr>
          <p:cNvPr id="3" name="Content Placeholder 2"/>
          <p:cNvSpPr>
            <a:spLocks noGrp="1"/>
          </p:cNvSpPr>
          <p:nvPr>
            <p:ph idx="1"/>
          </p:nvPr>
        </p:nvSpPr>
        <p:spPr>
          <a:xfrm>
            <a:off x="532130" y="1633538"/>
            <a:ext cx="11127740" cy="5605462"/>
          </a:xfrm>
        </p:spPr>
        <p:txBody>
          <a:bodyPr>
            <a:normAutofit/>
          </a:bodyPr>
          <a:lstStyle/>
          <a:p>
            <a:r>
              <a:rPr lang="en-US" sz="2400" dirty="0"/>
              <a:t>Large blowout radius is important for a number of applications, including staging, multi-beam experiments like seeding ionization injection, or colliding beam experiments such as inverse Compton scattering.</a:t>
            </a:r>
          </a:p>
          <a:p>
            <a:r>
              <a:rPr lang="en-US" sz="2400" dirty="0"/>
              <a:t>Both spot size and pulse length play essential roles in reaching blowout. Laser wavelength has no independent effect when normalized strength, size, and duration are matched.</a:t>
            </a:r>
          </a:p>
          <a:p>
            <a:r>
              <a:rPr lang="en-US" sz="2400" dirty="0"/>
              <a:t>Across simulations, the onset of blowout is described by an integrated-force criterion </a:t>
            </a:r>
          </a:p>
          <a:p>
            <a:r>
              <a:rPr lang="en-US" sz="2400" dirty="0"/>
              <a:t>LWIR lasers are naturally well suited to driving ‘petawatt-</a:t>
            </a:r>
            <a:r>
              <a:rPr lang="en-US" sz="2400" dirty="0" err="1"/>
              <a:t>class’</a:t>
            </a:r>
            <a:r>
              <a:rPr lang="en-US" sz="2400" dirty="0"/>
              <a:t> plasma </a:t>
            </a:r>
            <a:r>
              <a:rPr lang="en-US" sz="2400" dirty="0" err="1"/>
              <a:t>wakefields</a:t>
            </a:r>
            <a:endParaRPr lang="en-US" sz="2400" dirty="0"/>
          </a:p>
        </p:txBody>
      </p:sp>
      <p:sp>
        <p:nvSpPr>
          <p:cNvPr id="4" name="Slide Number Placeholder 3">
            <a:extLst>
              <a:ext uri="{FF2B5EF4-FFF2-40B4-BE49-F238E27FC236}">
                <a16:creationId xmlns:a16="http://schemas.microsoft.com/office/drawing/2014/main" id="{E350C948-6AFA-6E64-B6C7-6AB47ACDD012}"/>
              </a:ext>
            </a:extLst>
          </p:cNvPr>
          <p:cNvSpPr>
            <a:spLocks noGrp="1"/>
          </p:cNvSpPr>
          <p:nvPr>
            <p:ph type="sldNum" sz="quarter" idx="12"/>
          </p:nvPr>
        </p:nvSpPr>
        <p:spPr/>
        <p:txBody>
          <a:bodyPr/>
          <a:lstStyle/>
          <a:p>
            <a:fld id="{229EFAE9-95DC-BB4E-8D7A-5491B8EE95E6}" type="slidenum">
              <a:rPr lang="en-US" smtClean="0"/>
              <a:t>7</a:t>
            </a:fld>
            <a:endParaRPr lang="en-US"/>
          </a:p>
        </p:txBody>
      </p:sp>
    </p:spTree>
    <p:extLst>
      <p:ext uri="{BB962C8B-B14F-4D97-AF65-F5344CB8AC3E}">
        <p14:creationId xmlns:p14="http://schemas.microsoft.com/office/powerpoint/2010/main" val="4149368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3424FD-52D6-33D3-56F1-01FA88F10FD8}"/>
              </a:ext>
            </a:extLst>
          </p:cNvPr>
          <p:cNvPicPr>
            <a:picLocks noChangeAspect="1"/>
          </p:cNvPicPr>
          <p:nvPr/>
        </p:nvPicPr>
        <p:blipFill>
          <a:blip r:embed="rId2"/>
          <a:stretch>
            <a:fillRect/>
          </a:stretch>
        </p:blipFill>
        <p:spPr>
          <a:xfrm>
            <a:off x="715108" y="1887697"/>
            <a:ext cx="10240109" cy="4919852"/>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7A065E7-8E56-188A-D76C-F02FC111B1F8}"/>
                  </a:ext>
                </a:extLst>
              </p:cNvPr>
              <p:cNvSpPr txBox="1"/>
              <p:nvPr/>
            </p:nvSpPr>
            <p:spPr>
              <a:xfrm>
                <a:off x="715108" y="1690688"/>
                <a:ext cx="10442330" cy="394019"/>
              </a:xfrm>
              <a:prstGeom prst="rect">
                <a:avLst/>
              </a:prstGeom>
              <a:noFill/>
            </p:spPr>
            <p:txBody>
              <a:bodyPr wrap="square" rtlCol="0">
                <a:spAutoFit/>
              </a:bodyPr>
              <a:lstStyle/>
              <a:p>
                <a:r>
                  <a:rPr lang="en-US" dirty="0"/>
                  <a:t>For a direct comparison, </a:t>
                </a:r>
                <a:r>
                  <a:rPr lang="en-US" dirty="0" err="1"/>
                  <a:t>Ti:Sapphire</a:t>
                </a:r>
                <a:r>
                  <a:rPr lang="en-US" dirty="0"/>
                  <a:t> parameters are adjusted so that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oMath>
                </a14:m>
                <a:r>
                  <a:rPr lang="en-US" dirty="0"/>
                  <a:t>,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𝑝</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𝑤</m:t>
                        </m:r>
                      </m:e>
                      <m:sub>
                        <m:r>
                          <a:rPr lang="en-US" b="0" i="1" smtClean="0">
                            <a:latin typeface="Cambria Math" panose="02040503050406030204" pitchFamily="18" charset="0"/>
                          </a:rPr>
                          <m:t>0</m:t>
                        </m:r>
                      </m:sub>
                    </m:sSub>
                  </m:oMath>
                </a14:m>
                <a:r>
                  <a:rPr lang="en-US" dirty="0"/>
                  <a:t>, and </a:t>
                </a:r>
                <a14:m>
                  <m:oMath xmlns:m="http://schemas.openxmlformats.org/officeDocument/2006/math">
                    <m:sSub>
                      <m:sSubPr>
                        <m:ctrlPr>
                          <a:rPr lang="en-US" b="0" i="1" smtClean="0">
                            <a:latin typeface="Cambria Math" panose="02040503050406030204" pitchFamily="18" charset="0"/>
                          </a:rPr>
                        </m:ctrlPr>
                      </m:sSubPr>
                      <m:e>
                        <m:r>
                          <m:rPr>
                            <m:sty m:val="p"/>
                          </m:rPr>
                          <a:rPr lang="en-US" b="0" i="0" smtClean="0">
                            <a:latin typeface="Cambria Math" panose="02040503050406030204" pitchFamily="18" charset="0"/>
                          </a:rPr>
                          <m:t>k</m:t>
                        </m:r>
                      </m:e>
                      <m:sub>
                        <m:r>
                          <m:rPr>
                            <m:sty m:val="p"/>
                          </m:rPr>
                          <a:rPr lang="en-US" b="0" i="0" smtClean="0">
                            <a:latin typeface="Cambria Math" panose="02040503050406030204" pitchFamily="18" charset="0"/>
                          </a:rPr>
                          <m:t>p</m:t>
                        </m:r>
                      </m:sub>
                    </m:sSub>
                    <m:r>
                      <a:rPr lang="en-US" b="0" i="1" smtClean="0">
                        <a:latin typeface="Cambria Math" panose="02040503050406030204" pitchFamily="18" charset="0"/>
                      </a:rPr>
                      <m:t>𝑐</m:t>
                    </m:r>
                    <m:r>
                      <a:rPr lang="en-US" b="0" i="1" smtClean="0">
                        <a:latin typeface="Cambria Math" panose="02040503050406030204" pitchFamily="18" charset="0"/>
                      </a:rPr>
                      <m:t>𝜏</m:t>
                    </m:r>
                  </m:oMath>
                </a14:m>
                <a:r>
                  <a:rPr lang="en-US" dirty="0"/>
                  <a:t> match the LWIR case</a:t>
                </a:r>
              </a:p>
            </p:txBody>
          </p:sp>
        </mc:Choice>
        <mc:Fallback xmlns="">
          <p:sp>
            <p:nvSpPr>
              <p:cNvPr id="5" name="TextBox 4">
                <a:extLst>
                  <a:ext uri="{FF2B5EF4-FFF2-40B4-BE49-F238E27FC236}">
                    <a16:creationId xmlns:a16="http://schemas.microsoft.com/office/drawing/2014/main" id="{F7A065E7-8E56-188A-D76C-F02FC111B1F8}"/>
                  </a:ext>
                </a:extLst>
              </p:cNvPr>
              <p:cNvSpPr txBox="1">
                <a:spLocks noRot="1" noChangeAspect="1" noMove="1" noResize="1" noEditPoints="1" noAdjustHandles="1" noChangeArrowheads="1" noChangeShapeType="1" noTextEdit="1"/>
              </p:cNvSpPr>
              <p:nvPr/>
            </p:nvSpPr>
            <p:spPr>
              <a:xfrm>
                <a:off x="715108" y="1690688"/>
                <a:ext cx="10442330" cy="394019"/>
              </a:xfrm>
              <a:prstGeom prst="rect">
                <a:avLst/>
              </a:prstGeom>
              <a:blipFill>
                <a:blip r:embed="rId3"/>
                <a:stretch>
                  <a:fillRect l="-486" t="-3030" r="-122" b="-15152"/>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D69BCCA2-14EB-A2A3-8F91-9BC90845F75B}"/>
              </a:ext>
            </a:extLst>
          </p:cNvPr>
          <p:cNvSpPr>
            <a:spLocks noGrp="1"/>
          </p:cNvSpPr>
          <p:nvPr>
            <p:ph type="title"/>
          </p:nvPr>
        </p:nvSpPr>
        <p:spPr/>
        <p:txBody>
          <a:bodyPr/>
          <a:lstStyle/>
          <a:p>
            <a:r>
              <a:rPr lang="en-US" sz="3600" dirty="0"/>
              <a:t>Laser wavelength does not control blowout when normalized size and strength are equal</a:t>
            </a:r>
          </a:p>
        </p:txBody>
      </p:sp>
      <p:sp>
        <p:nvSpPr>
          <p:cNvPr id="3" name="Slide Number Placeholder 2">
            <a:extLst>
              <a:ext uri="{FF2B5EF4-FFF2-40B4-BE49-F238E27FC236}">
                <a16:creationId xmlns:a16="http://schemas.microsoft.com/office/drawing/2014/main" id="{B65372B3-9BCA-F1C7-5D17-5ECDBEBA4E4A}"/>
              </a:ext>
            </a:extLst>
          </p:cNvPr>
          <p:cNvSpPr>
            <a:spLocks noGrp="1"/>
          </p:cNvSpPr>
          <p:nvPr>
            <p:ph type="sldNum" sz="quarter" idx="12"/>
          </p:nvPr>
        </p:nvSpPr>
        <p:spPr/>
        <p:txBody>
          <a:bodyPr/>
          <a:lstStyle/>
          <a:p>
            <a:fld id="{229EFAE9-95DC-BB4E-8D7A-5491B8EE95E6}" type="slidenum">
              <a:rPr lang="en-US" smtClean="0"/>
              <a:t>8</a:t>
            </a:fld>
            <a:endParaRPr lang="en-US"/>
          </a:p>
        </p:txBody>
      </p:sp>
      <p:sp>
        <p:nvSpPr>
          <p:cNvPr id="6" name="TextBox 5">
            <a:extLst>
              <a:ext uri="{FF2B5EF4-FFF2-40B4-BE49-F238E27FC236}">
                <a16:creationId xmlns:a16="http://schemas.microsoft.com/office/drawing/2014/main" id="{5D8839CB-0832-F686-2478-F60839D2BA95}"/>
              </a:ext>
            </a:extLst>
          </p:cNvPr>
          <p:cNvSpPr txBox="1"/>
          <p:nvPr/>
        </p:nvSpPr>
        <p:spPr>
          <a:xfrm rot="18894150">
            <a:off x="206546" y="2978781"/>
            <a:ext cx="1675460" cy="338554"/>
          </a:xfrm>
          <a:prstGeom prst="rect">
            <a:avLst/>
          </a:prstGeom>
          <a:solidFill>
            <a:schemeClr val="bg1"/>
          </a:solidFill>
        </p:spPr>
        <p:txBody>
          <a:bodyPr wrap="square" rtlCol="0">
            <a:spAutoFit/>
          </a:bodyPr>
          <a:lstStyle/>
          <a:p>
            <a:pPr algn="ctr"/>
            <a:r>
              <a:rPr lang="en-US" sz="1600" dirty="0"/>
              <a:t>ZEUS - modified</a:t>
            </a:r>
          </a:p>
        </p:txBody>
      </p:sp>
    </p:spTree>
    <p:extLst>
      <p:ext uri="{BB962C8B-B14F-4D97-AF65-F5344CB8AC3E}">
        <p14:creationId xmlns:p14="http://schemas.microsoft.com/office/powerpoint/2010/main" val="3687713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0CBB2-A9FC-704C-B3B6-EB8EC0105CEA}"/>
              </a:ext>
            </a:extLst>
          </p:cNvPr>
          <p:cNvSpPr>
            <a:spLocks noGrp="1"/>
          </p:cNvSpPr>
          <p:nvPr>
            <p:ph type="title"/>
          </p:nvPr>
        </p:nvSpPr>
        <p:spPr/>
        <p:txBody>
          <a:bodyPr/>
          <a:lstStyle/>
          <a:p>
            <a:r>
              <a:rPr lang="en-US" dirty="0"/>
              <a:t>Let’s return to basics…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9D08AD6-C885-822B-AD0F-5D1E23610BE9}"/>
                  </a:ext>
                </a:extLst>
              </p:cNvPr>
              <p:cNvSpPr>
                <a:spLocks noGrp="1"/>
              </p:cNvSpPr>
              <p:nvPr>
                <p:ph idx="1"/>
              </p:nvPr>
            </p:nvSpPr>
            <p:spPr>
              <a:xfrm>
                <a:off x="838200" y="1517074"/>
                <a:ext cx="10515600" cy="4659890"/>
              </a:xfrm>
            </p:spPr>
            <p:txBody>
              <a:bodyPr/>
              <a:lstStyle/>
              <a:p>
                <a:r>
                  <a:rPr lang="en-US" dirty="0"/>
                  <a:t>The normalized ponderomotive force (in linear limit)</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𝑝</m:t>
                          </m:r>
                        </m:sub>
                      </m:sSub>
                      <m:r>
                        <a:rPr lang="en-US" b="0" i="1" smtClean="0">
                          <a:latin typeface="Cambria Math" panose="02040503050406030204" pitchFamily="18" charset="0"/>
                        </a:rPr>
                        <m:t>=−</m:t>
                      </m:r>
                      <m:r>
                        <m:rPr>
                          <m:sty m:val="p"/>
                        </m:rPr>
                        <a:rPr lang="en-US" b="0" i="0" smtClean="0">
                          <a:latin typeface="Cambria Math" panose="02040503050406030204" pitchFamily="18" charset="0"/>
                        </a:rPr>
                        <m:t>∇</m:t>
                      </m:r>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𝑎</m:t>
                          </m:r>
                        </m:e>
                        <m:sup>
                          <m:r>
                            <a:rPr lang="en-US" b="0" i="1" smtClean="0">
                              <a:latin typeface="Cambria Math" panose="02040503050406030204" pitchFamily="18" charset="0"/>
                            </a:rPr>
                            <m:t>2</m:t>
                          </m:r>
                        </m:sup>
                      </m:sSup>
                      <m:r>
                        <a:rPr lang="en-US" b="0" i="1" smtClean="0">
                          <a:latin typeface="Cambria Math" panose="02040503050406030204" pitchFamily="18" charset="0"/>
                        </a:rPr>
                        <m:t>/2)</m:t>
                      </m:r>
                    </m:oMath>
                  </m:oMathPara>
                </a14:m>
                <a:endParaRPr lang="en-US" dirty="0"/>
              </a:p>
              <a:p>
                <a:r>
                  <a:rPr lang="en-US" dirty="0"/>
                  <a:t>Consider vector potential envelope of a form</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𝑎</m:t>
                      </m:r>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0</m:t>
                          </m:r>
                        </m:sub>
                      </m:sSub>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2</m:t>
                                      </m:r>
                                    </m:sup>
                                  </m:sSup>
                                </m:num>
                                <m:den>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𝑤</m:t>
                                      </m:r>
                                    </m:e>
                                    <m:sub>
                                      <m:r>
                                        <a:rPr lang="en-US" b="0" i="1" smtClean="0">
                                          <a:latin typeface="Cambria Math" panose="02040503050406030204" pitchFamily="18" charset="0"/>
                                        </a:rPr>
                                        <m:t>0</m:t>
                                      </m:r>
                                    </m:sub>
                                    <m:sup>
                                      <m:r>
                                        <a:rPr lang="en-US" b="0" i="1" smtClean="0">
                                          <a:latin typeface="Cambria Math" panose="02040503050406030204" pitchFamily="18" charset="0"/>
                                        </a:rPr>
                                        <m:t>2</m:t>
                                      </m:r>
                                    </m:sup>
                                  </m:sSubSup>
                                </m:den>
                              </m:f>
                            </m:e>
                          </m:d>
                        </m:e>
                      </m:func>
                      <m:func>
                        <m:funcPr>
                          <m:ctrlPr>
                            <a:rPr lang="en-US" b="0" i="1" smtClean="0">
                              <a:latin typeface="Cambria Math" panose="02040503050406030204" pitchFamily="18" charset="0"/>
                            </a:rPr>
                          </m:ctrlPr>
                        </m:funcPr>
                        <m:fName>
                          <m:r>
                            <m:rPr>
                              <m:sty m:val="p"/>
                            </m:rPr>
                            <a:rPr lang="en-US" b="0" i="0" smtClean="0">
                              <a:latin typeface="Cambria Math" panose="02040503050406030204" pitchFamily="18" charset="0"/>
                            </a:rPr>
                            <m:t>exp</m:t>
                          </m:r>
                        </m:fName>
                        <m:e>
                          <m:d>
                            <m:dPr>
                              <m:ctrlPr>
                                <a:rPr lang="en-US" b="0" i="1" smtClean="0">
                                  <a:latin typeface="Cambria Math" panose="02040503050406030204" pitchFamily="18" charset="0"/>
                                </a:rPr>
                              </m:ctrlPr>
                            </m:dPr>
                            <m:e>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latin typeface="Cambria Math" panose="02040503050406030204" pitchFamily="18" charset="0"/>
                                        </a:rPr>
                                      </m:ctrlPr>
                                    </m:sSupPr>
                                    <m:e>
                                      <m:r>
                                        <a:rPr lang="en-US" b="0" i="1" smtClean="0">
                                          <a:latin typeface="Cambria Math" panose="02040503050406030204" pitchFamily="18" charset="0"/>
                                        </a:rPr>
                                        <m:t>𝜉</m:t>
                                      </m:r>
                                    </m:e>
                                    <m:sup>
                                      <m:r>
                                        <a:rPr lang="en-US" b="0" i="1" smtClean="0">
                                          <a:latin typeface="Cambria Math" panose="02040503050406030204" pitchFamily="18" charset="0"/>
                                        </a:rPr>
                                        <m:t>2</m:t>
                                      </m:r>
                                    </m:sup>
                                  </m:sSup>
                                </m:num>
                                <m:den>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𝑐</m:t>
                                          </m:r>
                                          <m:r>
                                            <a:rPr lang="en-US" b="0" i="1" smtClean="0">
                                              <a:latin typeface="Cambria Math" panose="02040503050406030204" pitchFamily="18" charset="0"/>
                                            </a:rPr>
                                            <m:t>𝜏</m:t>
                                          </m:r>
                                        </m:e>
                                      </m:d>
                                    </m:e>
                                    <m:sup>
                                      <m:r>
                                        <a:rPr lang="en-US" b="0" i="1" smtClean="0">
                                          <a:latin typeface="Cambria Math" panose="02040503050406030204" pitchFamily="18" charset="0"/>
                                        </a:rPr>
                                        <m:t>2</m:t>
                                      </m:r>
                                    </m:sup>
                                  </m:sSup>
                                </m:den>
                              </m:f>
                            </m:e>
                          </m:d>
                        </m:e>
                      </m:func>
                    </m:oMath>
                  </m:oMathPara>
                </a14:m>
                <a:endParaRPr lang="en-US" dirty="0"/>
              </a:p>
              <a:p>
                <a:r>
                  <a:rPr lang="en-US" dirty="0"/>
                  <a:t>The role of transverse spot size is clear: </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𝐹</m:t>
                          </m:r>
                        </m:e>
                        <m:sub>
                          <m:r>
                            <a:rPr lang="en-US" b="0" i="1" smtClean="0">
                              <a:latin typeface="Cambria Math" panose="02040503050406030204" pitchFamily="18" charset="0"/>
                            </a:rPr>
                            <m:t>⊥</m:t>
                          </m:r>
                        </m:sub>
                      </m:sSub>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𝑎</m:t>
                          </m:r>
                        </m:e>
                        <m:sub>
                          <m:r>
                            <a:rPr lang="en-US" b="0" i="1" smtClean="0">
                              <a:latin typeface="Cambria Math" panose="02040503050406030204" pitchFamily="18" charset="0"/>
                            </a:rPr>
                            <m:t>0</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𝑤</m:t>
                          </m:r>
                        </m:e>
                        <m:sub>
                          <m:r>
                            <a:rPr lang="en-US" b="0" i="1" smtClean="0">
                              <a:latin typeface="Cambria Math" panose="02040503050406030204" pitchFamily="18" charset="0"/>
                            </a:rPr>
                            <m:t>0</m:t>
                          </m:r>
                        </m:sub>
                        <m:sup>
                          <m:r>
                            <a:rPr lang="en-US" b="0" i="1" smtClean="0">
                              <a:latin typeface="Cambria Math" panose="02040503050406030204" pitchFamily="18" charset="0"/>
                            </a:rPr>
                            <m:t>2</m:t>
                          </m:r>
                        </m:sup>
                      </m:sSubSup>
                    </m:oMath>
                  </m:oMathPara>
                </a14:m>
                <a:endParaRPr lang="en-US" dirty="0"/>
              </a:p>
              <a:p>
                <a:r>
                  <a:rPr lang="en-US" dirty="0"/>
                  <a:t>The role of pulse length is more ambiguous</a:t>
                </a:r>
              </a:p>
            </p:txBody>
          </p:sp>
        </mc:Choice>
        <mc:Fallback xmlns="">
          <p:sp>
            <p:nvSpPr>
              <p:cNvPr id="3" name="Content Placeholder 2">
                <a:extLst>
                  <a:ext uri="{FF2B5EF4-FFF2-40B4-BE49-F238E27FC236}">
                    <a16:creationId xmlns:a16="http://schemas.microsoft.com/office/drawing/2014/main" id="{29D08AD6-C885-822B-AD0F-5D1E23610BE9}"/>
                  </a:ext>
                </a:extLst>
              </p:cNvPr>
              <p:cNvSpPr>
                <a:spLocks noGrp="1" noRot="1" noChangeAspect="1" noMove="1" noResize="1" noEditPoints="1" noAdjustHandles="1" noChangeArrowheads="1" noChangeShapeType="1" noTextEdit="1"/>
              </p:cNvSpPr>
              <p:nvPr>
                <p:ph idx="1"/>
              </p:nvPr>
            </p:nvSpPr>
            <p:spPr>
              <a:xfrm>
                <a:off x="838200" y="1517074"/>
                <a:ext cx="10515600" cy="4659890"/>
              </a:xfrm>
              <a:blipFill>
                <a:blip r:embed="rId2"/>
                <a:stretch>
                  <a:fillRect l="-1086" t="-217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221F3827-A687-8098-37B5-1AE9F338B66D}"/>
                  </a:ext>
                </a:extLst>
              </p:cNvPr>
              <p:cNvSpPr txBox="1"/>
              <p:nvPr/>
            </p:nvSpPr>
            <p:spPr>
              <a:xfrm>
                <a:off x="2202873" y="6248400"/>
                <a:ext cx="2390463" cy="5477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𝐹</m:t>
                          </m:r>
                        </m:e>
                        <m:sub>
                          <m:r>
                            <a:rPr lang="en-US" sz="2800" b="0" i="1" smtClean="0">
                              <a:latin typeface="Cambria Math" panose="02040503050406030204" pitchFamily="18" charset="0"/>
                            </a:rPr>
                            <m:t>∥</m:t>
                          </m:r>
                        </m:sub>
                      </m:sSub>
                      <m:r>
                        <a:rPr lang="en-US" sz="2800" b="0" i="1" smtClean="0">
                          <a:latin typeface="Cambria Math" panose="02040503050406030204" pitchFamily="18" charset="0"/>
                        </a:rPr>
                        <m:t>∝</m:t>
                      </m:r>
                      <m:sSubSup>
                        <m:sSubSupPr>
                          <m:ctrlPr>
                            <a:rPr lang="en-US" sz="2800" b="0" i="1" smtClean="0">
                              <a:latin typeface="Cambria Math" panose="02040503050406030204" pitchFamily="18" charset="0"/>
                            </a:rPr>
                          </m:ctrlPr>
                        </m:sSubSupPr>
                        <m:e>
                          <m:r>
                            <a:rPr lang="en-US" sz="2800" b="0" i="1" smtClean="0">
                              <a:latin typeface="Cambria Math" panose="02040503050406030204" pitchFamily="18" charset="0"/>
                            </a:rPr>
                            <m:t>𝑎</m:t>
                          </m:r>
                        </m:e>
                        <m:sub>
                          <m:r>
                            <a:rPr lang="en-US" sz="2800" b="0" i="1" smtClean="0">
                              <a:latin typeface="Cambria Math" panose="02040503050406030204" pitchFamily="18" charset="0"/>
                            </a:rPr>
                            <m:t>0</m:t>
                          </m:r>
                        </m:sub>
                        <m:sup>
                          <m:r>
                            <a:rPr lang="en-US" sz="2800" b="0" i="1" smtClean="0">
                              <a:latin typeface="Cambria Math" panose="02040503050406030204" pitchFamily="18" charset="0"/>
                            </a:rPr>
                            <m:t>2</m:t>
                          </m:r>
                        </m:sup>
                      </m:sSubSup>
                      <m:r>
                        <a:rPr lang="en-US" sz="2800" b="0" i="1" smtClean="0">
                          <a:latin typeface="Cambria Math" panose="02040503050406030204" pitchFamily="18" charset="0"/>
                        </a:rPr>
                        <m:t>/</m:t>
                      </m:r>
                      <m:sSup>
                        <m:sSupPr>
                          <m:ctrlPr>
                            <a:rPr lang="en-US" sz="2800" b="0" i="1" smtClean="0">
                              <a:latin typeface="Cambria Math" panose="02040503050406030204" pitchFamily="18" charset="0"/>
                            </a:rPr>
                          </m:ctrlPr>
                        </m:sSupPr>
                        <m:e>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𝑐</m:t>
                              </m:r>
                              <m:r>
                                <a:rPr lang="en-US" sz="2800" b="0" i="1" smtClean="0">
                                  <a:latin typeface="Cambria Math" panose="02040503050406030204" pitchFamily="18" charset="0"/>
                                </a:rPr>
                                <m:t>𝜏</m:t>
                              </m:r>
                            </m:e>
                          </m:d>
                        </m:e>
                        <m:sup>
                          <m:r>
                            <a:rPr lang="en-US" sz="2800" b="0" i="1" smtClean="0">
                              <a:latin typeface="Cambria Math" panose="02040503050406030204" pitchFamily="18" charset="0"/>
                            </a:rPr>
                            <m:t>2</m:t>
                          </m:r>
                        </m:sup>
                      </m:sSup>
                    </m:oMath>
                  </m:oMathPara>
                </a14:m>
                <a:endParaRPr lang="en-US" sz="2800" dirty="0"/>
              </a:p>
            </p:txBody>
          </p:sp>
        </mc:Choice>
        <mc:Fallback xmlns="">
          <p:sp>
            <p:nvSpPr>
              <p:cNvPr id="5" name="TextBox 4">
                <a:extLst>
                  <a:ext uri="{FF2B5EF4-FFF2-40B4-BE49-F238E27FC236}">
                    <a16:creationId xmlns:a16="http://schemas.microsoft.com/office/drawing/2014/main" id="{221F3827-A687-8098-37B5-1AE9F338B66D}"/>
                  </a:ext>
                </a:extLst>
              </p:cNvPr>
              <p:cNvSpPr txBox="1">
                <a:spLocks noRot="1" noChangeAspect="1" noMove="1" noResize="1" noEditPoints="1" noAdjustHandles="1" noChangeArrowheads="1" noChangeShapeType="1" noTextEdit="1"/>
              </p:cNvSpPr>
              <p:nvPr/>
            </p:nvSpPr>
            <p:spPr>
              <a:xfrm>
                <a:off x="2202873" y="6248400"/>
                <a:ext cx="2390463" cy="547779"/>
              </a:xfrm>
              <a:prstGeom prst="rect">
                <a:avLst/>
              </a:prstGeom>
              <a:blipFill>
                <a:blip r:embed="rId3"/>
                <a:stretch>
                  <a:fillRect b="-1590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6AC9CF4A-16C7-531C-8732-2C5151BE4C58}"/>
                  </a:ext>
                </a:extLst>
              </p:cNvPr>
              <p:cNvSpPr txBox="1"/>
              <p:nvPr/>
            </p:nvSpPr>
            <p:spPr>
              <a:xfrm>
                <a:off x="7232073" y="6035617"/>
                <a:ext cx="2029273" cy="91050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𝑝</m:t>
                          </m:r>
                        </m:e>
                        <m:sub>
                          <m:r>
                            <a:rPr lang="en-US" sz="2600" b="0" i="1" smtClean="0">
                              <a:latin typeface="Cambria Math" panose="02040503050406030204" pitchFamily="18" charset="0"/>
                            </a:rPr>
                            <m:t>⊥</m:t>
                          </m:r>
                        </m:sub>
                      </m:sSub>
                      <m:r>
                        <a:rPr lang="en-US" sz="2600" b="0" i="1" smtClean="0">
                          <a:latin typeface="Cambria Math" panose="02040503050406030204" pitchFamily="18" charset="0"/>
                        </a:rPr>
                        <m:t>=</m:t>
                      </m:r>
                      <m:nary>
                        <m:naryPr>
                          <m:subHide m:val="on"/>
                          <m:supHide m:val="on"/>
                          <m:ctrlPr>
                            <a:rPr lang="en-US" sz="2600" b="0" i="1" smtClean="0">
                              <a:latin typeface="Cambria Math" panose="02040503050406030204" pitchFamily="18" charset="0"/>
                            </a:rPr>
                          </m:ctrlPr>
                        </m:naryPr>
                        <m:sub/>
                        <m:sup/>
                        <m:e>
                          <m:sSub>
                            <m:sSubPr>
                              <m:ctrlPr>
                                <a:rPr lang="en-US" sz="2600" b="0" i="1" smtClean="0">
                                  <a:latin typeface="Cambria Math" panose="02040503050406030204" pitchFamily="18" charset="0"/>
                                </a:rPr>
                              </m:ctrlPr>
                            </m:sSubPr>
                            <m:e>
                              <m:r>
                                <a:rPr lang="en-US" sz="2600" b="0" i="1" smtClean="0">
                                  <a:latin typeface="Cambria Math" panose="02040503050406030204" pitchFamily="18" charset="0"/>
                                </a:rPr>
                                <m:t>𝐹</m:t>
                              </m:r>
                            </m:e>
                            <m:sub>
                              <m:r>
                                <a:rPr lang="en-US" sz="2600" b="0" i="1" smtClean="0">
                                  <a:latin typeface="Cambria Math" panose="02040503050406030204" pitchFamily="18" charset="0"/>
                                </a:rPr>
                                <m:t>⊥</m:t>
                              </m:r>
                            </m:sub>
                          </m:sSub>
                          <m:r>
                            <a:rPr lang="en-US" sz="2600" b="0" i="1" smtClean="0">
                              <a:latin typeface="Cambria Math" panose="02040503050406030204" pitchFamily="18" charset="0"/>
                            </a:rPr>
                            <m:t>𝑑</m:t>
                          </m:r>
                          <m:r>
                            <a:rPr lang="en-US" sz="2600" b="0" i="1" smtClean="0">
                              <a:latin typeface="Cambria Math" panose="02040503050406030204" pitchFamily="18" charset="0"/>
                            </a:rPr>
                            <m:t>𝜏</m:t>
                          </m:r>
                        </m:e>
                      </m:nary>
                    </m:oMath>
                  </m:oMathPara>
                </a14:m>
                <a:endParaRPr lang="en-US" sz="2600" dirty="0"/>
              </a:p>
            </p:txBody>
          </p:sp>
        </mc:Choice>
        <mc:Fallback xmlns="">
          <p:sp>
            <p:nvSpPr>
              <p:cNvPr id="6" name="TextBox 5">
                <a:extLst>
                  <a:ext uri="{FF2B5EF4-FFF2-40B4-BE49-F238E27FC236}">
                    <a16:creationId xmlns:a16="http://schemas.microsoft.com/office/drawing/2014/main" id="{6AC9CF4A-16C7-531C-8732-2C5151BE4C58}"/>
                  </a:ext>
                </a:extLst>
              </p:cNvPr>
              <p:cNvSpPr txBox="1">
                <a:spLocks noRot="1" noChangeAspect="1" noMove="1" noResize="1" noEditPoints="1" noAdjustHandles="1" noChangeArrowheads="1" noChangeShapeType="1" noTextEdit="1"/>
              </p:cNvSpPr>
              <p:nvPr/>
            </p:nvSpPr>
            <p:spPr>
              <a:xfrm>
                <a:off x="7232073" y="6035617"/>
                <a:ext cx="2029273" cy="910506"/>
              </a:xfrm>
              <a:prstGeom prst="rect">
                <a:avLst/>
              </a:prstGeom>
              <a:blipFill>
                <a:blip r:embed="rId4"/>
                <a:stretch>
                  <a:fillRect l="-24845" t="-184722" r="-16149" b="-26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394E1AA3-9B5A-B62D-D147-2079AB11DFB5}"/>
                  </a:ext>
                </a:extLst>
              </p:cNvPr>
              <p:cNvSpPr txBox="1"/>
              <p:nvPr/>
            </p:nvSpPr>
            <p:spPr>
              <a:xfrm>
                <a:off x="1654547" y="5292711"/>
                <a:ext cx="3125271" cy="830997"/>
              </a:xfrm>
              <a:prstGeom prst="rect">
                <a:avLst/>
              </a:prstGeom>
              <a:noFill/>
            </p:spPr>
            <p:txBody>
              <a:bodyPr wrap="square" rtlCol="0">
                <a:spAutoFit/>
              </a:bodyPr>
              <a:lstStyle/>
              <a:p>
                <a:pPr algn="ctr"/>
                <a:r>
                  <a:rPr lang="en-US" sz="2400" dirty="0"/>
                  <a:t>(1) It can act like a plow  (smaller </a:t>
                </a:r>
                <a14:m>
                  <m:oMath xmlns:m="http://schemas.openxmlformats.org/officeDocument/2006/math">
                    <m:r>
                      <a:rPr lang="en-US" sz="2400" b="0" i="1" smtClean="0">
                        <a:latin typeface="Cambria Math" panose="02040503050406030204" pitchFamily="18" charset="0"/>
                      </a:rPr>
                      <m:t>𝜏</m:t>
                    </m:r>
                  </m:oMath>
                </a14:m>
                <a:r>
                  <a:rPr lang="en-US" sz="2400" dirty="0"/>
                  <a:t> is better)</a:t>
                </a:r>
              </a:p>
            </p:txBody>
          </p:sp>
        </mc:Choice>
        <mc:Fallback xmlns="">
          <p:sp>
            <p:nvSpPr>
              <p:cNvPr id="7" name="TextBox 6">
                <a:extLst>
                  <a:ext uri="{FF2B5EF4-FFF2-40B4-BE49-F238E27FC236}">
                    <a16:creationId xmlns:a16="http://schemas.microsoft.com/office/drawing/2014/main" id="{394E1AA3-9B5A-B62D-D147-2079AB11DFB5}"/>
                  </a:ext>
                </a:extLst>
              </p:cNvPr>
              <p:cNvSpPr txBox="1">
                <a:spLocks noRot="1" noChangeAspect="1" noMove="1" noResize="1" noEditPoints="1" noAdjustHandles="1" noChangeArrowheads="1" noChangeShapeType="1" noTextEdit="1"/>
              </p:cNvSpPr>
              <p:nvPr/>
            </p:nvSpPr>
            <p:spPr>
              <a:xfrm>
                <a:off x="1654547" y="5292711"/>
                <a:ext cx="3125271" cy="830997"/>
              </a:xfrm>
              <a:prstGeom prst="rect">
                <a:avLst/>
              </a:prstGeom>
              <a:blipFill>
                <a:blip r:embed="rId5"/>
                <a:stretch>
                  <a:fillRect l="-2429" t="-5970" r="-6883" b="-1492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02584823-03A1-2475-BE24-9C51E3CB3B8A}"/>
                  </a:ext>
                </a:extLst>
              </p:cNvPr>
              <p:cNvSpPr txBox="1"/>
              <p:nvPr/>
            </p:nvSpPr>
            <p:spPr>
              <a:xfrm>
                <a:off x="6096000" y="5292711"/>
                <a:ext cx="3893127" cy="830997"/>
              </a:xfrm>
              <a:prstGeom prst="rect">
                <a:avLst/>
              </a:prstGeom>
              <a:noFill/>
            </p:spPr>
            <p:txBody>
              <a:bodyPr wrap="square" rtlCol="0">
                <a:spAutoFit/>
              </a:bodyPr>
              <a:lstStyle/>
              <a:p>
                <a:pPr algn="ctr"/>
                <a:r>
                  <a:rPr lang="en-US" sz="2400" dirty="0"/>
                  <a:t>(2) It can reinforce transverse push (l</a:t>
                </a:r>
                <a14:m>
                  <m:oMath xmlns:m="http://schemas.openxmlformats.org/officeDocument/2006/math">
                    <m:r>
                      <m:rPr>
                        <m:sty m:val="p"/>
                      </m:rPr>
                      <a:rPr lang="en-US" sz="2400" b="0" i="0" smtClean="0">
                        <a:latin typeface="Cambria Math" panose="02040503050406030204" pitchFamily="18" charset="0"/>
                      </a:rPr>
                      <m:t>arger</m:t>
                    </m:r>
                    <m:r>
                      <a:rPr lang="en-US" sz="2400" b="0" i="0" smtClean="0">
                        <a:latin typeface="Cambria Math" panose="02040503050406030204" pitchFamily="18" charset="0"/>
                      </a:rPr>
                      <m:t> </m:t>
                    </m:r>
                    <m:r>
                      <a:rPr lang="en-US" sz="2400" b="0" i="1" smtClean="0">
                        <a:latin typeface="Cambria Math" panose="02040503050406030204" pitchFamily="18" charset="0"/>
                      </a:rPr>
                      <m:t>𝜏</m:t>
                    </m:r>
                  </m:oMath>
                </a14:m>
                <a:r>
                  <a:rPr lang="en-US" sz="2400" dirty="0"/>
                  <a:t> is better)</a:t>
                </a:r>
              </a:p>
            </p:txBody>
          </p:sp>
        </mc:Choice>
        <mc:Fallback xmlns="">
          <p:sp>
            <p:nvSpPr>
              <p:cNvPr id="8" name="TextBox 7">
                <a:extLst>
                  <a:ext uri="{FF2B5EF4-FFF2-40B4-BE49-F238E27FC236}">
                    <a16:creationId xmlns:a16="http://schemas.microsoft.com/office/drawing/2014/main" id="{02584823-03A1-2475-BE24-9C51E3CB3B8A}"/>
                  </a:ext>
                </a:extLst>
              </p:cNvPr>
              <p:cNvSpPr txBox="1">
                <a:spLocks noRot="1" noChangeAspect="1" noMove="1" noResize="1" noEditPoints="1" noAdjustHandles="1" noChangeArrowheads="1" noChangeShapeType="1" noTextEdit="1"/>
              </p:cNvSpPr>
              <p:nvPr/>
            </p:nvSpPr>
            <p:spPr>
              <a:xfrm>
                <a:off x="6096000" y="5292711"/>
                <a:ext cx="3893127" cy="830997"/>
              </a:xfrm>
              <a:prstGeom prst="rect">
                <a:avLst/>
              </a:prstGeom>
              <a:blipFill>
                <a:blip r:embed="rId6"/>
                <a:stretch>
                  <a:fillRect l="-1303" t="-5970" r="-2932" b="-1492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46B7ACE-FBAD-CBF8-BBD6-DF47ABA95BAA}"/>
              </a:ext>
            </a:extLst>
          </p:cNvPr>
          <p:cNvSpPr>
            <a:spLocks noGrp="1"/>
          </p:cNvSpPr>
          <p:nvPr>
            <p:ph type="sldNum" sz="quarter" idx="12"/>
          </p:nvPr>
        </p:nvSpPr>
        <p:spPr/>
        <p:txBody>
          <a:bodyPr/>
          <a:lstStyle/>
          <a:p>
            <a:fld id="{229EFAE9-95DC-BB4E-8D7A-5491B8EE95E6}" type="slidenum">
              <a:rPr lang="en-US" smtClean="0"/>
              <a:t>9</a:t>
            </a:fld>
            <a:endParaRPr lang="en-US"/>
          </a:p>
        </p:txBody>
      </p:sp>
    </p:spTree>
    <p:extLst>
      <p:ext uri="{BB962C8B-B14F-4D97-AF65-F5344CB8AC3E}">
        <p14:creationId xmlns:p14="http://schemas.microsoft.com/office/powerpoint/2010/main" val="190127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p:bldP spid="6" grpId="0"/>
      <p:bldP spid="7" grpId="0"/>
      <p:bldP spid="8" grpId="0"/>
    </p:bldLst>
  </p:timing>
</p:sld>
</file>

<file path=ppt/theme/theme1.xml><?xml version="1.0" encoding="utf-8"?>
<a:theme xmlns:a="http://schemas.openxmlformats.org/drawingml/2006/main" name="SBU">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BU" id="{7E879CF7-1D7E-3F41-815D-6AE59E9AD344}" vid="{2741CBC3-1A15-2C47-93AE-0B4C025C03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SBU</Template>
  <TotalTime>21936</TotalTime>
  <Words>1346</Words>
  <Application>Microsoft Macintosh PowerPoint</Application>
  <PresentationFormat>Widescreen</PresentationFormat>
  <Paragraphs>242</Paragraphs>
  <Slides>24</Slides>
  <Notes>4</Notes>
  <HiddenSlides>0</HiddenSlides>
  <MMClips>6</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Cambria</vt:lpstr>
      <vt:lpstr>Cambria Math</vt:lpstr>
      <vt:lpstr>Georgia</vt:lpstr>
      <vt:lpstr>Museo Slab 500</vt:lpstr>
      <vt:lpstr>Verdana</vt:lpstr>
      <vt:lpstr>SBU</vt:lpstr>
      <vt:lpstr>Optimizing Laser Parameters For Blowout Regime: From Petawatt NIR to LWIR Wakefield Drivers</vt:lpstr>
      <vt:lpstr>PowerPoint Presentation</vt:lpstr>
      <vt:lpstr>What laser parameters underly the blowout formation and wakefield strength?</vt:lpstr>
      <vt:lpstr>PowerPoint Presentation</vt:lpstr>
      <vt:lpstr>PowerPoint Presentation</vt:lpstr>
      <vt:lpstr>Value of the laser a_0 is not a sufficient predictor of the blowout strength</vt:lpstr>
      <vt:lpstr>Synthesis</vt:lpstr>
      <vt:lpstr>Laser wavelength does not control blowout when normalized size and strength are equal</vt:lpstr>
      <vt:lpstr>Let’s return to basics…</vt:lpstr>
      <vt:lpstr>Performed a pulse length scan to isolate its role</vt:lpstr>
      <vt:lpstr>For a fixed a_0/w_0, reducing pulse length only reduces the degree of nonlinearity </vt:lpstr>
      <vt:lpstr>Conversely, full blowout persists at low a_0​if the pulse is long enough</vt:lpstr>
      <vt:lpstr>PowerPoint Presentation</vt:lpstr>
      <vt:lpstr>A multi-dimensional view is needed for optimizing wake strength towards blowout</vt:lpstr>
      <vt:lpstr>Looking across simulations, we can come to a (preliminary) criteria for ‘integrated ponderomotive force’</vt:lpstr>
      <vt:lpstr>Long-wave-infrared lasers (λ~10μm) have a natural advantage in generating large, high-amplitude wakes </vt:lpstr>
      <vt:lpstr>Conclusions</vt:lpstr>
      <vt:lpstr>The End</vt:lpstr>
      <vt:lpstr>PowerPoint Presentation</vt:lpstr>
      <vt:lpstr>PowerPoint Presentation</vt:lpstr>
      <vt:lpstr>Example single particle trajectory show the role of electrons at different points </vt:lpstr>
      <vt:lpstr>Comparing TS vs CO2 with same properties</vt:lpstr>
      <vt:lpstr>PowerPoint Presentation</vt:lpstr>
      <vt:lpstr>Spot size directly impacts the blowout length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Navid Vafaei</dc:creator>
  <cp:lastModifiedBy>Navid Vafaei-Najafabadi</cp:lastModifiedBy>
  <cp:revision>393</cp:revision>
  <dcterms:created xsi:type="dcterms:W3CDTF">2017-03-04T22:27:29Z</dcterms:created>
  <dcterms:modified xsi:type="dcterms:W3CDTF">2026-07-28T15:09:48Z</dcterms:modified>
</cp:coreProperties>
</file>