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 autoCompressPictures="0">
  <p:sldMasterIdLst>
    <p:sldMasterId id="2147483660" r:id="rId1"/>
  </p:sldMasterIdLst>
  <p:notesMasterIdLst>
    <p:notesMasterId r:id="rId29"/>
  </p:notesMasterIdLst>
  <p:sldIdLst>
    <p:sldId id="300" r:id="rId2"/>
    <p:sldId id="359" r:id="rId3"/>
    <p:sldId id="333" r:id="rId4"/>
    <p:sldId id="373" r:id="rId5"/>
    <p:sldId id="320" r:id="rId6"/>
    <p:sldId id="279" r:id="rId7"/>
    <p:sldId id="296" r:id="rId8"/>
    <p:sldId id="301" r:id="rId9"/>
    <p:sldId id="348" r:id="rId10"/>
    <p:sldId id="366" r:id="rId11"/>
    <p:sldId id="364" r:id="rId12"/>
    <p:sldId id="361" r:id="rId13"/>
    <p:sldId id="363" r:id="rId14"/>
    <p:sldId id="370" r:id="rId15"/>
    <p:sldId id="362" r:id="rId16"/>
    <p:sldId id="360" r:id="rId17"/>
    <p:sldId id="367" r:id="rId18"/>
    <p:sldId id="377" r:id="rId19"/>
    <p:sldId id="369" r:id="rId20"/>
    <p:sldId id="375" r:id="rId21"/>
    <p:sldId id="321" r:id="rId22"/>
    <p:sldId id="365" r:id="rId23"/>
    <p:sldId id="317" r:id="rId24"/>
    <p:sldId id="349" r:id="rId25"/>
    <p:sldId id="357" r:id="rId26"/>
    <p:sldId id="299" r:id="rId27"/>
    <p:sldId id="358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000F"/>
    <a:srgbClr val="FF07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60"/>
    <p:restoredTop sz="94589"/>
  </p:normalViewPr>
  <p:slideViewPr>
    <p:cSldViewPr snapToGrid="0" snapToObjects="1">
      <p:cViewPr varScale="1">
        <p:scale>
          <a:sx n="120" d="100"/>
          <a:sy n="120" d="100"/>
        </p:scale>
        <p:origin x="94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9A9AD3-3A34-364F-B172-E84ABD75ED84}" type="datetimeFigureOut">
              <a:rPr lang="en-US" smtClean="0"/>
              <a:t>7/28/26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BC304C-BA23-354C-BA71-99085716D0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695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BC304C-BA23-354C-BA71-99085716D0BD}" type="slidenum">
              <a:rPr lang="en-US" smtClean="0"/>
              <a:t>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730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BC304C-BA23-354C-BA71-99085716D0B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5277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Slice energy spread is 1e-4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BC304C-BA23-354C-BA71-99085716D0B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7244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C24064-0596-4519-D245-D7DF56E2E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023D36-E3D0-550B-074C-7526DFEC33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00DAA0-D8B6-F71E-B6D6-720EBD48C3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26C36F-90C1-F662-0F04-79951B8290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BC304C-BA23-354C-BA71-99085716D0B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155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D704FC-0A79-2C16-640D-ACA447AF66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E77532-5141-3B71-4CC5-D1EEE8ABA7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01DE20-74D4-447D-23A8-987920C9AD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66094D-E023-2F68-867E-331F1B3E26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BC304C-BA23-354C-BA71-99085716D0B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6550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BC304C-BA23-354C-BA71-99085716D0B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861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BU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219" y="268"/>
            <a:ext cx="12218220" cy="6872211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2359741" y="4657198"/>
            <a:ext cx="9832259" cy="181"/>
          </a:xfrm>
          <a:prstGeom prst="line">
            <a:avLst/>
          </a:prstGeom>
          <a:ln w="1905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836" y="1272797"/>
            <a:ext cx="5341648" cy="6850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9741" y="2356161"/>
            <a:ext cx="7463287" cy="2091640"/>
          </a:xfrm>
          <a:prstGeom prst="rect">
            <a:avLst/>
          </a:prstGeom>
        </p:spPr>
      </p:pic>
      <p:sp>
        <p:nvSpPr>
          <p:cNvPr id="9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2249128" y="4860051"/>
            <a:ext cx="8524568" cy="81854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400" b="1" i="0" baseline="0">
                <a:solidFill>
                  <a:schemeClr val="bg1"/>
                </a:solidFill>
                <a:latin typeface="Georgia" charset="0"/>
                <a:ea typeface="Georgia" charset="0"/>
                <a:cs typeface="Georgia" charset="0"/>
              </a:defRPr>
            </a:lvl1pPr>
            <a:lvl2pPr>
              <a:defRPr sz="1800">
                <a:solidFill>
                  <a:srgbClr val="C0C0C0"/>
                </a:solidFill>
                <a:latin typeface="Museo Slab 500" charset="0"/>
                <a:ea typeface="Museo Slab 500" charset="0"/>
                <a:cs typeface="Museo Slab 500" charset="0"/>
              </a:defRPr>
            </a:lvl2pPr>
            <a:lvl3pPr>
              <a:defRPr sz="1800">
                <a:solidFill>
                  <a:srgbClr val="C0C0C0"/>
                </a:solidFill>
                <a:latin typeface="Museo Slab 500" charset="0"/>
                <a:ea typeface="Museo Slab 500" charset="0"/>
                <a:cs typeface="Museo Slab 500" charset="0"/>
              </a:defRPr>
            </a:lvl3pPr>
            <a:lvl4pPr>
              <a:defRPr sz="1800">
                <a:solidFill>
                  <a:srgbClr val="C0C0C0"/>
                </a:solidFill>
                <a:latin typeface="Museo Slab 500" charset="0"/>
                <a:ea typeface="Museo Slab 500" charset="0"/>
                <a:cs typeface="Museo Slab 500" charset="0"/>
              </a:defRPr>
            </a:lvl4pPr>
            <a:lvl5pPr>
              <a:defRPr sz="1800">
                <a:solidFill>
                  <a:srgbClr val="C0C0C0"/>
                </a:solidFill>
                <a:latin typeface="Museo Slab 500" charset="0"/>
                <a:ea typeface="Museo Slab 500" charset="0"/>
                <a:cs typeface="Museo Slab 500" charset="0"/>
              </a:defRPr>
            </a:lvl5pPr>
          </a:lstStyle>
          <a:p>
            <a:pPr lvl="0"/>
            <a:r>
              <a:rPr lang="en-US" dirty="0"/>
              <a:t>SUBTITLE OR NAME OF PRESENTATION</a:t>
            </a:r>
          </a:p>
        </p:txBody>
      </p:sp>
    </p:spTree>
    <p:extLst>
      <p:ext uri="{BB962C8B-B14F-4D97-AF65-F5344CB8AC3E}">
        <p14:creationId xmlns:p14="http://schemas.microsoft.com/office/powerpoint/2010/main" val="2682253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BU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219" y="268"/>
            <a:ext cx="12218220" cy="687221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07783" y="1904962"/>
            <a:ext cx="10515600" cy="3052788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>
              <a:lnSpc>
                <a:spcPct val="70000"/>
              </a:lnSpc>
              <a:defRPr sz="6000" b="1" i="0">
                <a:solidFill>
                  <a:schemeClr val="bg1"/>
                </a:solidFill>
                <a:latin typeface="Verdana" charset="0"/>
                <a:ea typeface="Verdana" charset="0"/>
                <a:cs typeface="Verdana" charset="0"/>
              </a:defRPr>
            </a:lvl1pPr>
          </a:lstStyle>
          <a:p>
            <a:r>
              <a:rPr lang="en-US" dirty="0"/>
              <a:t>CHANGING</a:t>
            </a:r>
            <a:br>
              <a:rPr lang="en-US" dirty="0"/>
            </a:br>
            <a:r>
              <a:rPr lang="en-US" dirty="0"/>
              <a:t>THE</a:t>
            </a:r>
            <a:br>
              <a:rPr lang="en-US" dirty="0"/>
            </a:br>
            <a:r>
              <a:rPr lang="en-US" dirty="0"/>
              <a:t>GREAT,</a:t>
            </a:r>
            <a:br>
              <a:rPr lang="en-US" dirty="0"/>
            </a:br>
            <a:r>
              <a:rPr lang="en-US" dirty="0"/>
              <a:t>BIG</a:t>
            </a:r>
            <a:br>
              <a:rPr lang="en-US" dirty="0"/>
            </a:br>
            <a:r>
              <a:rPr lang="en-US" dirty="0"/>
              <a:t>WORLD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702365" y="6429218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000" b="1" i="0">
                <a:solidFill>
                  <a:schemeClr val="bg1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fld id="{B06744DD-C5CB-0A4A-8A2F-BD22FA9F2612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6360394"/>
            <a:ext cx="1040967" cy="29204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197985"/>
            <a:ext cx="2490639" cy="319431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838201" y="6241200"/>
            <a:ext cx="10520908" cy="0"/>
          </a:xfrm>
          <a:prstGeom prst="line">
            <a:avLst/>
          </a:prstGeom>
          <a:ln w="1905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0506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BU 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51820" y="908553"/>
            <a:ext cx="8817283" cy="1131784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lnSpc>
                <a:spcPct val="80000"/>
              </a:lnSpc>
              <a:defRPr sz="3000" b="1" i="0" baseline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defRPr>
            </a:lvl1pPr>
          </a:lstStyle>
          <a:p>
            <a:r>
              <a:rPr lang="en-US" dirty="0"/>
              <a:t>Examining A Single</a:t>
            </a:r>
            <a:br>
              <a:rPr lang="en-US" dirty="0"/>
            </a:br>
            <a:r>
              <a:rPr lang="en-US" dirty="0"/>
              <a:t>Molecule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651820" y="2141908"/>
            <a:ext cx="8817283" cy="363311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err="1"/>
              <a:t>Igendaerat</a:t>
            </a:r>
            <a:r>
              <a:rPr lang="en-US" dirty="0"/>
              <a:t> as </a:t>
            </a:r>
            <a:r>
              <a:rPr lang="en-US" dirty="0" err="1"/>
              <a:t>porpossin</a:t>
            </a:r>
            <a:r>
              <a:rPr lang="en-US" dirty="0"/>
              <a:t> con </a:t>
            </a:r>
            <a:r>
              <a:rPr lang="en-US" dirty="0" err="1"/>
              <a:t>pe</a:t>
            </a:r>
            <a:r>
              <a:rPr lang="en-US" dirty="0"/>
              <a:t> </a:t>
            </a:r>
            <a:r>
              <a:rPr lang="en-US" dirty="0" err="1"/>
              <a:t>sim</a:t>
            </a:r>
            <a:r>
              <a:rPr lang="en-US" dirty="0"/>
              <a:t> </a:t>
            </a:r>
            <a:r>
              <a:rPr lang="en-US" dirty="0" err="1"/>
              <a:t>Bereptatur</a:t>
            </a:r>
            <a:r>
              <a:rPr lang="en-US" dirty="0"/>
              <a:t> re </a:t>
            </a:r>
            <a:r>
              <a:rPr lang="en-US" dirty="0" err="1"/>
              <a:t>sinctorio</a:t>
            </a:r>
            <a:endParaRPr lang="en-US" dirty="0"/>
          </a:p>
          <a:p>
            <a:pPr lvl="0"/>
            <a:r>
              <a:rPr lang="en-US" dirty="0" err="1"/>
              <a:t>Evel</a:t>
            </a:r>
            <a:r>
              <a:rPr lang="en-US" dirty="0"/>
              <a:t> </a:t>
            </a:r>
            <a:r>
              <a:rPr lang="en-US" dirty="0" err="1"/>
              <a:t>ium</a:t>
            </a:r>
            <a:r>
              <a:rPr lang="en-US" dirty="0"/>
              <a:t> </a:t>
            </a:r>
            <a:r>
              <a:rPr lang="en-US" dirty="0" err="1"/>
              <a:t>quiae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err="1"/>
              <a:t>everatquodi</a:t>
            </a:r>
            <a:r>
              <a:rPr lang="en-US" dirty="0"/>
              <a:t> </a:t>
            </a:r>
            <a:r>
              <a:rPr lang="en-US" dirty="0" err="1"/>
              <a:t>rempore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quiatur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excerum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am con </a:t>
            </a:r>
            <a:r>
              <a:rPr lang="en-US" dirty="0" err="1"/>
              <a:t>parit</a:t>
            </a:r>
            <a:r>
              <a:rPr lang="en-US" dirty="0"/>
              <a:t>, </a:t>
            </a:r>
            <a:r>
              <a:rPr lang="en-US" dirty="0" err="1"/>
              <a:t>officillatas</a:t>
            </a:r>
            <a:r>
              <a:rPr lang="en-US" dirty="0"/>
              <a:t> is </a:t>
            </a:r>
            <a:r>
              <a:rPr lang="en-US" dirty="0" err="1"/>
              <a:t>sitis</a:t>
            </a:r>
            <a:r>
              <a:rPr lang="en-US" dirty="0"/>
              <a:t> </a:t>
            </a:r>
            <a:r>
              <a:rPr lang="en-US" dirty="0" err="1"/>
              <a:t>mosanim</a:t>
            </a:r>
            <a:r>
              <a:rPr lang="en-US" dirty="0"/>
              <a:t> </a:t>
            </a:r>
            <a:r>
              <a:rPr lang="en-US" dirty="0" err="1"/>
              <a:t>peribus</a:t>
            </a:r>
            <a:r>
              <a:rPr lang="en-US" dirty="0"/>
              <a:t> </a:t>
            </a:r>
            <a:r>
              <a:rPr lang="en-US" dirty="0" err="1"/>
              <a:t>ellate</a:t>
            </a:r>
            <a:r>
              <a:rPr lang="en-US" dirty="0"/>
              <a:t> </a:t>
            </a:r>
            <a:r>
              <a:rPr lang="en-US" dirty="0" err="1"/>
              <a:t>ipienem</a:t>
            </a:r>
            <a:r>
              <a:rPr lang="en-US" dirty="0"/>
              <a:t> </a:t>
            </a:r>
            <a:r>
              <a:rPr lang="en-US" dirty="0" err="1"/>
              <a:t>dolupta</a:t>
            </a:r>
            <a:r>
              <a:rPr lang="en-US" dirty="0"/>
              <a:t> </a:t>
            </a:r>
            <a:r>
              <a:rPr lang="en-US" dirty="0" err="1"/>
              <a:t>estoris</a:t>
            </a:r>
            <a:r>
              <a:rPr lang="en-US" dirty="0"/>
              <a:t> se </a:t>
            </a:r>
            <a:r>
              <a:rPr lang="en-US" dirty="0" err="1"/>
              <a:t>eosaerum</a:t>
            </a:r>
            <a:r>
              <a:rPr lang="en-US" dirty="0"/>
              <a:t> qui </a:t>
            </a:r>
            <a:r>
              <a:rPr lang="en-US" dirty="0" err="1"/>
              <a:t>offictius</a:t>
            </a:r>
            <a:r>
              <a:rPr lang="en-US" dirty="0"/>
              <a:t> </a:t>
            </a:r>
            <a:r>
              <a:rPr lang="en-US" dirty="0" err="1"/>
              <a:t>nobit</a:t>
            </a:r>
            <a:r>
              <a:rPr lang="en-US" dirty="0"/>
              <a:t> </a:t>
            </a:r>
            <a:r>
              <a:rPr lang="en-US" dirty="0" err="1"/>
              <a:t>alique</a:t>
            </a:r>
            <a:r>
              <a:rPr lang="en-US" dirty="0"/>
              <a:t> non </a:t>
            </a:r>
            <a:r>
              <a:rPr lang="en-US" dirty="0" err="1"/>
              <a:t>nonsenis</a:t>
            </a:r>
            <a:r>
              <a:rPr lang="en-US" dirty="0"/>
              <a:t> rem </a:t>
            </a:r>
            <a:r>
              <a:rPr lang="en-US" dirty="0" err="1"/>
              <a:t>saecus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Fugiam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apellorum</a:t>
            </a:r>
            <a:r>
              <a:rPr lang="en-US" dirty="0"/>
              <a:t> re </a:t>
            </a:r>
            <a:r>
              <a:rPr lang="en-US" dirty="0" err="1"/>
              <a:t>occatet</a:t>
            </a:r>
            <a:r>
              <a:rPr lang="en-US" dirty="0"/>
              <a:t> </a:t>
            </a:r>
            <a:r>
              <a:rPr lang="en-US" dirty="0" err="1"/>
              <a:t>evento</a:t>
            </a:r>
            <a:r>
              <a:rPr lang="en-US" dirty="0"/>
              <a:t> </a:t>
            </a:r>
            <a:r>
              <a:rPr lang="en-US" dirty="0" err="1"/>
              <a:t>consequas</a:t>
            </a:r>
            <a:r>
              <a:rPr lang="en-US" dirty="0"/>
              <a:t> nit </a:t>
            </a:r>
            <a:r>
              <a:rPr lang="en-US" dirty="0" err="1"/>
              <a:t>eatur</a:t>
            </a:r>
            <a:r>
              <a:rPr lang="en-US" dirty="0"/>
              <a:t>? Bea </a:t>
            </a:r>
            <a:r>
              <a:rPr lang="en-US" dirty="0" err="1"/>
              <a:t>dolorpo</a:t>
            </a:r>
            <a:r>
              <a:rPr lang="en-US" dirty="0"/>
              <a:t> </a:t>
            </a:r>
            <a:r>
              <a:rPr lang="en-US" dirty="0" err="1"/>
              <a:t>rrorrum</a:t>
            </a:r>
            <a:r>
              <a:rPr lang="en-US" dirty="0"/>
              <a:t> </a:t>
            </a:r>
            <a:r>
              <a:rPr lang="en-US" dirty="0" err="1"/>
              <a:t>fuga</a:t>
            </a:r>
            <a:r>
              <a:rPr lang="en-US" dirty="0"/>
              <a:t>. </a:t>
            </a:r>
            <a:r>
              <a:rPr lang="en-US" dirty="0" err="1"/>
              <a:t>Pictam</a:t>
            </a:r>
            <a:r>
              <a:rPr lang="en-US" dirty="0"/>
              <a:t> </a:t>
            </a:r>
            <a:r>
              <a:rPr lang="en-US" dirty="0" err="1"/>
              <a:t>ent</a:t>
            </a:r>
            <a:r>
              <a:rPr lang="en-US" dirty="0"/>
              <a:t> </a:t>
            </a:r>
            <a:r>
              <a:rPr lang="en-US" dirty="0" err="1"/>
              <a:t>anis</a:t>
            </a:r>
            <a:r>
              <a:rPr lang="en-US" dirty="0"/>
              <a:t> </a:t>
            </a:r>
            <a:r>
              <a:rPr lang="en-US" dirty="0" err="1"/>
              <a:t>dolutem</a:t>
            </a:r>
            <a:r>
              <a:rPr lang="en-US" dirty="0"/>
              <a:t> </a:t>
            </a:r>
            <a:r>
              <a:rPr lang="en-US" dirty="0" err="1"/>
              <a:t>audis</a:t>
            </a:r>
            <a:r>
              <a:rPr lang="en-US" dirty="0"/>
              <a:t> </a:t>
            </a:r>
            <a:r>
              <a:rPr lang="en-US" dirty="0" err="1"/>
              <a:t>doluptas</a:t>
            </a:r>
            <a:r>
              <a:rPr lang="en-US" dirty="0"/>
              <a:t> quo </a:t>
            </a:r>
            <a:r>
              <a:rPr lang="en-US" dirty="0" err="1"/>
              <a:t>cusdam</a:t>
            </a:r>
            <a:r>
              <a:rPr lang="en-US" dirty="0"/>
              <a:t> </a:t>
            </a:r>
            <a:r>
              <a:rPr lang="en-US" dirty="0" err="1"/>
              <a:t>arcit</a:t>
            </a:r>
            <a:r>
              <a:rPr lang="en-US" dirty="0"/>
              <a:t> </a:t>
            </a:r>
            <a:r>
              <a:rPr lang="en-US" dirty="0" err="1"/>
              <a:t>pos</a:t>
            </a:r>
            <a:r>
              <a:rPr lang="en-US" dirty="0"/>
              <a:t> </a:t>
            </a:r>
            <a:r>
              <a:rPr lang="en-US" dirty="0" err="1"/>
              <a:t>alibusam</a:t>
            </a:r>
            <a:r>
              <a:rPr lang="en-US" dirty="0"/>
              <a:t> as </a:t>
            </a:r>
            <a:r>
              <a:rPr lang="en-US" dirty="0" err="1"/>
              <a:t>estiunt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Maecenas </a:t>
            </a:r>
            <a:r>
              <a:rPr lang="en-US" dirty="0" err="1"/>
              <a:t>ultricies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et </a:t>
            </a:r>
            <a:r>
              <a:rPr lang="en-US" dirty="0" err="1"/>
              <a:t>facilisis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porta </a:t>
            </a:r>
            <a:r>
              <a:rPr lang="en-US" dirty="0" err="1"/>
              <a:t>orci</a:t>
            </a:r>
            <a:r>
              <a:rPr lang="en-US" dirty="0"/>
              <a:t> magna, at </a:t>
            </a:r>
            <a:r>
              <a:rPr lang="en-US" dirty="0" err="1"/>
              <a:t>varius</a:t>
            </a:r>
            <a:r>
              <a:rPr lang="en-US" dirty="0"/>
              <a:t> dolor </a:t>
            </a:r>
            <a:r>
              <a:rPr lang="en-US" dirty="0" err="1"/>
              <a:t>viverra</a:t>
            </a:r>
            <a:r>
              <a:rPr lang="en-US" dirty="0"/>
              <a:t> id. </a:t>
            </a:r>
            <a:r>
              <a:rPr lang="en-US" dirty="0" err="1"/>
              <a:t>Vestibulum</a:t>
            </a:r>
            <a:r>
              <a:rPr lang="en-US" dirty="0"/>
              <a:t> ac semper </a:t>
            </a:r>
            <a:r>
              <a:rPr lang="en-US" dirty="0" err="1"/>
              <a:t>tortor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nisi,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vulputate</a:t>
            </a:r>
            <a:r>
              <a:rPr lang="en-US" dirty="0"/>
              <a:t> in. Nam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 ac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. </a:t>
            </a:r>
            <a:r>
              <a:rPr lang="en-US" dirty="0" err="1"/>
              <a:t>Proin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quam </a:t>
            </a:r>
            <a:r>
              <a:rPr lang="en-US" dirty="0" err="1"/>
              <a:t>ultricies</a:t>
            </a:r>
            <a:r>
              <a:rPr lang="en-US" dirty="0"/>
              <a:t> </a:t>
            </a:r>
            <a:r>
              <a:rPr lang="en-US" dirty="0" err="1"/>
              <a:t>venenatis</a:t>
            </a:r>
            <a:r>
              <a:rPr lang="en-US" dirty="0"/>
              <a:t>. </a:t>
            </a:r>
            <a:r>
              <a:rPr lang="en-US" dirty="0" err="1"/>
              <a:t>Quisque</a:t>
            </a:r>
            <a:r>
              <a:rPr lang="en-US" dirty="0"/>
              <a:t> et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. Nam at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,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ac,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. </a:t>
            </a:r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in </a:t>
            </a:r>
            <a:r>
              <a:rPr lang="en-US" dirty="0" err="1"/>
              <a:t>ornare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interdum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 vitae, </a:t>
            </a:r>
            <a:r>
              <a:rPr lang="en-US" dirty="0" err="1"/>
              <a:t>varius</a:t>
            </a:r>
            <a:r>
              <a:rPr lang="en-US" dirty="0"/>
              <a:t> ante. 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Quisque</a:t>
            </a:r>
            <a:r>
              <a:rPr lang="en-US" dirty="0"/>
              <a:t> </a:t>
            </a:r>
            <a:r>
              <a:rPr lang="en-US" dirty="0" err="1"/>
              <a:t>fermentum</a:t>
            </a:r>
            <a:r>
              <a:rPr lang="en-US" dirty="0"/>
              <a:t>,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efficitur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,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non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 at quam. Nam </a:t>
            </a:r>
            <a:r>
              <a:rPr lang="en-US" dirty="0" err="1"/>
              <a:t>vulputate</a:t>
            </a:r>
            <a:r>
              <a:rPr lang="en-US" dirty="0"/>
              <a:t> ante </a:t>
            </a:r>
            <a:r>
              <a:rPr lang="en-US" dirty="0" err="1"/>
              <a:t>eu</a:t>
            </a:r>
            <a:r>
              <a:rPr lang="en-US" dirty="0"/>
              <a:t> dui </a:t>
            </a:r>
            <a:r>
              <a:rPr lang="en-US" dirty="0" err="1"/>
              <a:t>accumsan</a:t>
            </a:r>
            <a:r>
              <a:rPr lang="en-US" dirty="0"/>
              <a:t>, et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ex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ultricies</a:t>
            </a:r>
            <a:r>
              <a:rPr lang="en-US" dirty="0"/>
              <a:t>. </a:t>
            </a:r>
            <a:r>
              <a:rPr lang="en-US" dirty="0" err="1"/>
              <a:t>Quisque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 quam et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potenti</a:t>
            </a:r>
            <a:r>
              <a:rPr lang="en-US" dirty="0"/>
              <a:t>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09712" y="642517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000" b="1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fld id="{B06744DD-C5CB-0A4A-8A2F-BD22FA9F26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924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BU Centered Text-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44021" y="908553"/>
            <a:ext cx="8817283" cy="1134234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lnSpc>
                <a:spcPct val="80000"/>
              </a:lnSpc>
              <a:defRPr sz="3000" b="1" i="0">
                <a:latin typeface="Verdana" charset="0"/>
                <a:ea typeface="Verdana" charset="0"/>
                <a:cs typeface="Verdana" charset="0"/>
              </a:defRPr>
            </a:lvl1pPr>
          </a:lstStyle>
          <a:p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endParaRPr lang="en-US"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09712" y="642517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000" b="1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fld id="{B06744DD-C5CB-0A4A-8A2F-BD22FA9F2612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644021" y="2141907"/>
            <a:ext cx="4289104" cy="363311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quam, </a:t>
            </a:r>
            <a:r>
              <a:rPr lang="en-US" dirty="0" err="1"/>
              <a:t>pulvinar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 vitae, </a:t>
            </a:r>
            <a:r>
              <a:rPr lang="en-US" dirty="0" err="1"/>
              <a:t>tristique</a:t>
            </a:r>
            <a:r>
              <a:rPr lang="en-US" dirty="0"/>
              <a:t> </a:t>
            </a:r>
            <a:r>
              <a:rPr lang="en-US" dirty="0" err="1"/>
              <a:t>pellentesque</a:t>
            </a:r>
            <a:r>
              <a:rPr lang="en-US" dirty="0"/>
              <a:t> dui. </a:t>
            </a:r>
            <a:r>
              <a:rPr lang="en-US" dirty="0" err="1"/>
              <a:t>Phasellus</a:t>
            </a:r>
            <a:r>
              <a:rPr lang="en-US" dirty="0"/>
              <a:t> maximus id </a:t>
            </a:r>
            <a:r>
              <a:rPr lang="en-US" dirty="0" err="1"/>
              <a:t>neque</a:t>
            </a:r>
            <a:r>
              <a:rPr lang="en-US" dirty="0"/>
              <a:t> et convallis.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Ut</a:t>
            </a:r>
            <a:r>
              <a:rPr lang="en-US" dirty="0"/>
              <a:t> at mi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ultricies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magna, et </a:t>
            </a:r>
            <a:r>
              <a:rPr lang="en-US" dirty="0" err="1"/>
              <a:t>alqiquam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tempus sed.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nunc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 </a:t>
            </a:r>
            <a:r>
              <a:rPr lang="en-US" dirty="0" err="1"/>
              <a:t>Aliquam</a:t>
            </a:r>
            <a:r>
              <a:rPr lang="en-US" dirty="0"/>
              <a:t> ac nisi ac </a:t>
            </a:r>
            <a:r>
              <a:rPr lang="en-US" dirty="0" err="1"/>
              <a:t>nunc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,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, porta </a:t>
            </a:r>
            <a:r>
              <a:rPr lang="en-US" dirty="0" err="1"/>
              <a:t>eget</a:t>
            </a:r>
            <a:r>
              <a:rPr lang="en-US" dirty="0"/>
              <a:t> ipsum. 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Curabitur</a:t>
            </a:r>
            <a:r>
              <a:rPr lang="en-US" dirty="0"/>
              <a:t> ac </a:t>
            </a:r>
            <a:r>
              <a:rPr lang="en-US" dirty="0" err="1"/>
              <a:t>porttitor</a:t>
            </a:r>
            <a:r>
              <a:rPr lang="en-US" dirty="0"/>
              <a:t> dolor, a </a:t>
            </a:r>
            <a:r>
              <a:rPr lang="en-US" dirty="0" err="1"/>
              <a:t>euismod</a:t>
            </a:r>
            <a:r>
              <a:rPr lang="en-US" dirty="0"/>
              <a:t> ante.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. Nam </a:t>
            </a:r>
            <a:r>
              <a:rPr lang="en-US" dirty="0" err="1"/>
              <a:t>porttitor</a:t>
            </a:r>
            <a:r>
              <a:rPr lang="en-US" dirty="0"/>
              <a:t> ligula </a:t>
            </a:r>
            <a:r>
              <a:rPr lang="en-US" dirty="0" err="1"/>
              <a:t>ornare</a:t>
            </a:r>
            <a:r>
              <a:rPr lang="en-US" dirty="0"/>
              <a:t>, </a:t>
            </a:r>
            <a:r>
              <a:rPr lang="en-US" dirty="0" err="1"/>
              <a:t>rutrum</a:t>
            </a:r>
            <a:r>
              <a:rPr lang="en-US" dirty="0"/>
              <a:t> ipsum at, </a:t>
            </a:r>
            <a:r>
              <a:rPr lang="en-US" dirty="0" err="1"/>
              <a:t>imperdiet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. </a:t>
            </a:r>
          </a:p>
          <a:p>
            <a:pPr lvl="0"/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172200" y="2141907"/>
            <a:ext cx="4289104" cy="363311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 non lorem vitae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efficitur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. Nam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omare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nunc</a:t>
            </a:r>
            <a:r>
              <a:rPr lang="en-US" dirty="0"/>
              <a:t>. 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potenti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. </a:t>
            </a:r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dictum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ac. </a:t>
            </a:r>
            <a:r>
              <a:rPr lang="en-US" dirty="0" err="1"/>
              <a:t>Quisque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nunc</a:t>
            </a:r>
            <a:r>
              <a:rPr lang="en-US" dirty="0"/>
              <a:t> ac </a:t>
            </a:r>
            <a:r>
              <a:rPr lang="en-US" dirty="0" err="1"/>
              <a:t>tortor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in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ultrices</a:t>
            </a:r>
            <a:r>
              <a:rPr lang="en-US" dirty="0"/>
              <a:t>, id </a:t>
            </a:r>
            <a:r>
              <a:rPr lang="en-US" dirty="0" err="1"/>
              <a:t>scelerisque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. Nunc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gravida. </a:t>
            </a:r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,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vitae,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nunc</a:t>
            </a:r>
            <a:r>
              <a:rPr lang="en-US" dirty="0"/>
              <a:t>. In </a:t>
            </a:r>
            <a:r>
              <a:rPr lang="en-US" dirty="0" err="1"/>
              <a:t>hac</a:t>
            </a:r>
            <a:r>
              <a:rPr lang="en-US" dirty="0"/>
              <a:t> </a:t>
            </a:r>
            <a:r>
              <a:rPr lang="en-US" dirty="0" err="1"/>
              <a:t>habitasse</a:t>
            </a:r>
            <a:r>
              <a:rPr lang="en-US" dirty="0"/>
              <a:t> </a:t>
            </a:r>
            <a:r>
              <a:rPr lang="en-US" dirty="0" err="1"/>
              <a:t>platea</a:t>
            </a:r>
            <a:r>
              <a:rPr lang="en-US" dirty="0"/>
              <a:t> </a:t>
            </a:r>
            <a:r>
              <a:rPr lang="en-US" dirty="0" err="1"/>
              <a:t>dictumst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vitae. 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631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BU Left 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957791"/>
            <a:ext cx="2949523" cy="2457763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>
              <a:lnSpc>
                <a:spcPct val="80000"/>
              </a:lnSpc>
              <a:defRPr sz="3000" b="1" i="0">
                <a:latin typeface="Verdana" charset="0"/>
                <a:ea typeface="Verdana" charset="0"/>
                <a:cs typeface="Verdana" charset="0"/>
              </a:defRPr>
            </a:lvl1pPr>
          </a:lstStyle>
          <a:p>
            <a:r>
              <a:rPr lang="en-US" dirty="0"/>
              <a:t>More</a:t>
            </a:r>
            <a:br>
              <a:rPr lang="en-US" dirty="0"/>
            </a:br>
            <a:r>
              <a:rPr lang="en-US" dirty="0"/>
              <a:t>Than </a:t>
            </a:r>
            <a:br>
              <a:rPr lang="en-US" dirty="0"/>
            </a:br>
            <a:r>
              <a:rPr lang="en-US" dirty="0"/>
              <a:t>A Quick</a:t>
            </a:r>
            <a:br>
              <a:rPr lang="en-US" dirty="0"/>
            </a:br>
            <a:r>
              <a:rPr lang="en-US" dirty="0"/>
              <a:t>Fix</a:t>
            </a: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09712" y="642517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000" b="1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fld id="{B06744DD-C5CB-0A4A-8A2F-BD22FA9F2612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3944471" y="957786"/>
            <a:ext cx="7409331" cy="4817236"/>
          </a:xfrm>
          <a:prstGeom prst="rect">
            <a:avLst/>
          </a:prstGeom>
        </p:spPr>
        <p:txBody>
          <a:bodyPr>
            <a:normAutofit/>
          </a:bodyPr>
          <a:lstStyle>
            <a:lvl1pPr marL="171450" indent="-171450">
              <a:lnSpc>
                <a:spcPct val="150000"/>
              </a:lnSpc>
              <a:spcBef>
                <a:spcPts val="0"/>
              </a:spcBef>
              <a:buFont typeface="Arial" charset="0"/>
              <a:buChar char="•"/>
              <a:defRPr sz="12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err="1"/>
              <a:t>Igendaerat</a:t>
            </a:r>
            <a:r>
              <a:rPr lang="en-US" dirty="0"/>
              <a:t> as </a:t>
            </a:r>
            <a:r>
              <a:rPr lang="en-US" dirty="0" err="1"/>
              <a:t>porpossin</a:t>
            </a:r>
            <a:r>
              <a:rPr lang="en-US" dirty="0"/>
              <a:t> con </a:t>
            </a:r>
            <a:r>
              <a:rPr lang="en-US" dirty="0" err="1"/>
              <a:t>pe</a:t>
            </a:r>
            <a:r>
              <a:rPr lang="en-US" dirty="0"/>
              <a:t> sim </a:t>
            </a:r>
            <a:r>
              <a:rPr lang="en-US" dirty="0" err="1"/>
              <a:t>Bereptatur</a:t>
            </a:r>
            <a:r>
              <a:rPr lang="en-US" dirty="0"/>
              <a:t> re </a:t>
            </a:r>
            <a:r>
              <a:rPr lang="en-US" dirty="0" err="1"/>
              <a:t>sinctorio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Evel</a:t>
            </a:r>
            <a:r>
              <a:rPr lang="en-US" dirty="0"/>
              <a:t> </a:t>
            </a:r>
            <a:r>
              <a:rPr lang="en-US" dirty="0" err="1"/>
              <a:t>ium</a:t>
            </a:r>
            <a:r>
              <a:rPr lang="en-US" dirty="0"/>
              <a:t> </a:t>
            </a:r>
            <a:r>
              <a:rPr lang="en-US" dirty="0" err="1"/>
              <a:t>quiae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err="1"/>
              <a:t>everatquodi</a:t>
            </a:r>
            <a:r>
              <a:rPr lang="en-US" dirty="0"/>
              <a:t> </a:t>
            </a:r>
            <a:r>
              <a:rPr lang="en-US" dirty="0" err="1"/>
              <a:t>rempore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quiatur</a:t>
            </a:r>
            <a:endParaRPr lang="en-US" dirty="0"/>
          </a:p>
          <a:p>
            <a:pPr lvl="0"/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excerum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am con </a:t>
            </a:r>
            <a:r>
              <a:rPr lang="en-US" dirty="0" err="1"/>
              <a:t>parit</a:t>
            </a:r>
            <a:r>
              <a:rPr lang="en-US" dirty="0"/>
              <a:t>, </a:t>
            </a:r>
            <a:r>
              <a:rPr lang="en-US" dirty="0" err="1"/>
              <a:t>officillatas</a:t>
            </a:r>
            <a:r>
              <a:rPr lang="en-US" dirty="0"/>
              <a:t> </a:t>
            </a:r>
            <a:r>
              <a:rPr lang="en-US" dirty="0" err="1"/>
              <a:t>sitis</a:t>
            </a:r>
            <a:r>
              <a:rPr lang="en-US" dirty="0"/>
              <a:t> </a:t>
            </a:r>
            <a:r>
              <a:rPr lang="en-US" dirty="0" err="1"/>
              <a:t>mosanim</a:t>
            </a:r>
            <a:endParaRPr lang="en-US" dirty="0"/>
          </a:p>
          <a:p>
            <a:pPr lvl="0"/>
            <a:r>
              <a:rPr lang="en-US" dirty="0" err="1"/>
              <a:t>Peribus</a:t>
            </a:r>
            <a:r>
              <a:rPr lang="en-US" dirty="0"/>
              <a:t> </a:t>
            </a:r>
            <a:r>
              <a:rPr lang="en-US" dirty="0" err="1"/>
              <a:t>ellate</a:t>
            </a:r>
            <a:r>
              <a:rPr lang="en-US" dirty="0"/>
              <a:t> </a:t>
            </a:r>
            <a:r>
              <a:rPr lang="en-US" dirty="0" err="1"/>
              <a:t>ipienem</a:t>
            </a:r>
            <a:r>
              <a:rPr lang="en-US" dirty="0"/>
              <a:t> </a:t>
            </a:r>
            <a:r>
              <a:rPr lang="en-US" dirty="0" err="1"/>
              <a:t>dolupta</a:t>
            </a:r>
            <a:r>
              <a:rPr lang="en-US" dirty="0"/>
              <a:t> </a:t>
            </a:r>
            <a:r>
              <a:rPr lang="en-US" dirty="0" err="1"/>
              <a:t>estorise</a:t>
            </a:r>
            <a:r>
              <a:rPr lang="en-US" dirty="0"/>
              <a:t> </a:t>
            </a:r>
            <a:r>
              <a:rPr lang="en-US" dirty="0" err="1"/>
              <a:t>saerum</a:t>
            </a:r>
            <a:r>
              <a:rPr lang="en-US" dirty="0"/>
              <a:t> qui </a:t>
            </a:r>
            <a:r>
              <a:rPr lang="en-US" dirty="0" err="1"/>
              <a:t>offic</a:t>
            </a:r>
            <a:endParaRPr lang="en-US" dirty="0"/>
          </a:p>
          <a:p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ipsum </a:t>
            </a:r>
            <a:r>
              <a:rPr lang="en-US" dirty="0" err="1"/>
              <a:t>iaculis</a:t>
            </a:r>
            <a:r>
              <a:rPr lang="en-US" dirty="0"/>
              <a:t> porta.</a:t>
            </a:r>
          </a:p>
          <a:p>
            <a:r>
              <a:rPr lang="en-US" dirty="0" err="1"/>
              <a:t>Sed</a:t>
            </a:r>
            <a:r>
              <a:rPr lang="en-US" dirty="0"/>
              <a:t> id ex </a:t>
            </a:r>
            <a:r>
              <a:rPr lang="en-US" dirty="0" err="1"/>
              <a:t>quis</a:t>
            </a:r>
            <a:r>
              <a:rPr lang="en-US" dirty="0"/>
              <a:t> ipsum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.</a:t>
            </a:r>
          </a:p>
          <a:p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efficitur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id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.</a:t>
            </a:r>
          </a:p>
          <a:p>
            <a:r>
              <a:rPr lang="en-US" dirty="0"/>
              <a:t>Integer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efficitur</a:t>
            </a:r>
            <a:r>
              <a:rPr lang="en-US" dirty="0"/>
              <a:t>.</a:t>
            </a:r>
          </a:p>
          <a:p>
            <a:r>
              <a:rPr lang="en-US" dirty="0" err="1"/>
              <a:t>Aliquam</a:t>
            </a:r>
            <a:r>
              <a:rPr lang="en-US" dirty="0"/>
              <a:t> ac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, </a:t>
            </a:r>
            <a:r>
              <a:rPr lang="en-US" dirty="0" err="1"/>
              <a:t>condimentum</a:t>
            </a:r>
            <a:r>
              <a:rPr lang="en-US" dirty="0"/>
              <a:t> dui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.</a:t>
            </a:r>
          </a:p>
          <a:p>
            <a:r>
              <a:rPr lang="en-US" dirty="0" err="1"/>
              <a:t>Nulla</a:t>
            </a:r>
            <a:r>
              <a:rPr lang="en-US" dirty="0"/>
              <a:t> semper libero non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.</a:t>
            </a:r>
          </a:p>
          <a:p>
            <a:r>
              <a:rPr lang="en-US" dirty="0"/>
              <a:t>In et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gravida </a:t>
            </a:r>
            <a:r>
              <a:rPr lang="en-US" dirty="0" err="1"/>
              <a:t>pulvinar</a:t>
            </a:r>
            <a:r>
              <a:rPr lang="en-US" dirty="0"/>
              <a:t>.</a:t>
            </a:r>
          </a:p>
          <a:p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maximus </a:t>
            </a:r>
            <a:r>
              <a:rPr lang="en-US" dirty="0" err="1"/>
              <a:t>varius</a:t>
            </a:r>
            <a:r>
              <a:rPr lang="en-US" dirty="0"/>
              <a:t>.</a:t>
            </a:r>
          </a:p>
          <a:p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dolor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nunc</a:t>
            </a:r>
            <a:r>
              <a:rPr lang="en-US" dirty="0"/>
              <a:t>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</a:t>
            </a:r>
          </a:p>
          <a:p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vitae </a:t>
            </a:r>
            <a:r>
              <a:rPr lang="en-US" dirty="0" err="1"/>
              <a:t>posuere</a:t>
            </a:r>
            <a:r>
              <a:rPr lang="en-US" dirty="0"/>
              <a:t> </a:t>
            </a:r>
            <a:r>
              <a:rPr lang="en-US" dirty="0" err="1"/>
              <a:t>efficitur</a:t>
            </a:r>
            <a:r>
              <a:rPr lang="en-US" dirty="0"/>
              <a:t>.</a:t>
            </a:r>
          </a:p>
          <a:p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465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BU Centered 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44021" y="908553"/>
            <a:ext cx="8817283" cy="1134234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lnSpc>
                <a:spcPct val="80000"/>
              </a:lnSpc>
              <a:defRPr sz="3000" b="1" i="0">
                <a:latin typeface="Verdana" charset="0"/>
                <a:ea typeface="Verdana" charset="0"/>
                <a:cs typeface="Verdana" charset="0"/>
              </a:defRPr>
            </a:lvl1pPr>
          </a:lstStyle>
          <a:p>
            <a:r>
              <a:rPr lang="en-US" dirty="0"/>
              <a:t>More Than A Quick Fix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09712" y="642517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000" b="1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fld id="{B06744DD-C5CB-0A4A-8A2F-BD22FA9F2612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648840" y="2141906"/>
            <a:ext cx="8812464" cy="3633116"/>
          </a:xfrm>
          <a:prstGeom prst="rect">
            <a:avLst/>
          </a:prstGeom>
        </p:spPr>
        <p:txBody>
          <a:bodyPr>
            <a:normAutofit/>
          </a:bodyPr>
          <a:lstStyle>
            <a:lvl1pPr marL="171450" indent="-171450">
              <a:lnSpc>
                <a:spcPct val="150000"/>
              </a:lnSpc>
              <a:spcBef>
                <a:spcPts val="0"/>
              </a:spcBef>
              <a:buFont typeface="Arial" charset="0"/>
              <a:buChar char="•"/>
              <a:defRPr sz="12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err="1"/>
              <a:t>Igendaerat</a:t>
            </a:r>
            <a:r>
              <a:rPr lang="en-US" dirty="0"/>
              <a:t> as </a:t>
            </a:r>
            <a:r>
              <a:rPr lang="en-US" dirty="0" err="1"/>
              <a:t>porpossin</a:t>
            </a:r>
            <a:r>
              <a:rPr lang="en-US" dirty="0"/>
              <a:t> con </a:t>
            </a:r>
            <a:r>
              <a:rPr lang="en-US" dirty="0" err="1"/>
              <a:t>pe</a:t>
            </a:r>
            <a:r>
              <a:rPr lang="en-US" dirty="0"/>
              <a:t> sim </a:t>
            </a:r>
            <a:r>
              <a:rPr lang="en-US" dirty="0" err="1"/>
              <a:t>Bereptatur</a:t>
            </a:r>
            <a:r>
              <a:rPr lang="en-US" dirty="0"/>
              <a:t> re </a:t>
            </a:r>
            <a:r>
              <a:rPr lang="en-US" dirty="0" err="1"/>
              <a:t>sinctorio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Evel</a:t>
            </a:r>
            <a:r>
              <a:rPr lang="en-US" dirty="0"/>
              <a:t> </a:t>
            </a:r>
            <a:r>
              <a:rPr lang="en-US" dirty="0" err="1"/>
              <a:t>ium</a:t>
            </a:r>
            <a:r>
              <a:rPr lang="en-US" dirty="0"/>
              <a:t> </a:t>
            </a:r>
            <a:r>
              <a:rPr lang="en-US" dirty="0" err="1"/>
              <a:t>quiae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err="1"/>
              <a:t>everatquodi</a:t>
            </a:r>
            <a:r>
              <a:rPr lang="en-US" dirty="0"/>
              <a:t> </a:t>
            </a:r>
            <a:r>
              <a:rPr lang="en-US" dirty="0" err="1"/>
              <a:t>rempore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quiatur</a:t>
            </a:r>
            <a:endParaRPr lang="en-US" dirty="0"/>
          </a:p>
          <a:p>
            <a:pPr lvl="0"/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excerum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am con </a:t>
            </a:r>
            <a:r>
              <a:rPr lang="en-US" dirty="0" err="1"/>
              <a:t>parit</a:t>
            </a:r>
            <a:r>
              <a:rPr lang="en-US" dirty="0"/>
              <a:t>, </a:t>
            </a:r>
            <a:r>
              <a:rPr lang="en-US" dirty="0" err="1"/>
              <a:t>officillatas</a:t>
            </a:r>
            <a:r>
              <a:rPr lang="en-US" dirty="0"/>
              <a:t> </a:t>
            </a:r>
            <a:r>
              <a:rPr lang="en-US" dirty="0" err="1"/>
              <a:t>sitis</a:t>
            </a:r>
            <a:r>
              <a:rPr lang="en-US" dirty="0"/>
              <a:t> </a:t>
            </a:r>
            <a:r>
              <a:rPr lang="en-US" dirty="0" err="1"/>
              <a:t>mosanim</a:t>
            </a:r>
            <a:endParaRPr lang="en-US" dirty="0"/>
          </a:p>
          <a:p>
            <a:pPr lvl="0"/>
            <a:r>
              <a:rPr lang="en-US" dirty="0" err="1"/>
              <a:t>Peribus</a:t>
            </a:r>
            <a:r>
              <a:rPr lang="en-US" dirty="0"/>
              <a:t> </a:t>
            </a:r>
            <a:r>
              <a:rPr lang="en-US" dirty="0" err="1"/>
              <a:t>ellate</a:t>
            </a:r>
            <a:r>
              <a:rPr lang="en-US" dirty="0"/>
              <a:t> </a:t>
            </a:r>
            <a:r>
              <a:rPr lang="en-US" dirty="0" err="1"/>
              <a:t>ipienem</a:t>
            </a:r>
            <a:r>
              <a:rPr lang="en-US" dirty="0"/>
              <a:t> </a:t>
            </a:r>
            <a:r>
              <a:rPr lang="en-US" dirty="0" err="1"/>
              <a:t>dolupta</a:t>
            </a:r>
            <a:r>
              <a:rPr lang="en-US" dirty="0"/>
              <a:t> </a:t>
            </a:r>
            <a:r>
              <a:rPr lang="en-US" dirty="0" err="1"/>
              <a:t>estorise</a:t>
            </a:r>
            <a:r>
              <a:rPr lang="en-US" dirty="0"/>
              <a:t> </a:t>
            </a:r>
            <a:r>
              <a:rPr lang="en-US" dirty="0" err="1"/>
              <a:t>saerum</a:t>
            </a:r>
            <a:r>
              <a:rPr lang="en-US" dirty="0"/>
              <a:t> qui </a:t>
            </a:r>
            <a:r>
              <a:rPr lang="en-US" dirty="0" err="1"/>
              <a:t>offic</a:t>
            </a:r>
            <a:endParaRPr lang="en-US" dirty="0"/>
          </a:p>
          <a:p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ipsum </a:t>
            </a:r>
            <a:r>
              <a:rPr lang="en-US" dirty="0" err="1"/>
              <a:t>iaculis</a:t>
            </a:r>
            <a:r>
              <a:rPr lang="en-US" dirty="0"/>
              <a:t> porta.</a:t>
            </a:r>
          </a:p>
          <a:p>
            <a:r>
              <a:rPr lang="en-US" dirty="0" err="1"/>
              <a:t>Sed</a:t>
            </a:r>
            <a:r>
              <a:rPr lang="en-US" dirty="0"/>
              <a:t> id ex </a:t>
            </a:r>
            <a:r>
              <a:rPr lang="en-US" dirty="0" err="1"/>
              <a:t>quis</a:t>
            </a:r>
            <a:r>
              <a:rPr lang="en-US" dirty="0"/>
              <a:t> ipsum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.</a:t>
            </a:r>
          </a:p>
          <a:p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efficitur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id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.</a:t>
            </a:r>
          </a:p>
          <a:p>
            <a:r>
              <a:rPr lang="en-US" dirty="0"/>
              <a:t>Integer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efficitur</a:t>
            </a:r>
            <a:r>
              <a:rPr lang="en-US" dirty="0"/>
              <a:t>.</a:t>
            </a:r>
          </a:p>
          <a:p>
            <a:r>
              <a:rPr lang="en-US" dirty="0" err="1"/>
              <a:t>Aliquam</a:t>
            </a:r>
            <a:r>
              <a:rPr lang="en-US" dirty="0"/>
              <a:t> ac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, </a:t>
            </a:r>
            <a:r>
              <a:rPr lang="en-US" dirty="0" err="1"/>
              <a:t>condimentum</a:t>
            </a:r>
            <a:r>
              <a:rPr lang="en-US" dirty="0"/>
              <a:t> dui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.</a:t>
            </a:r>
          </a:p>
          <a:p>
            <a:r>
              <a:rPr lang="en-US" dirty="0" err="1"/>
              <a:t>Nulla</a:t>
            </a:r>
            <a:r>
              <a:rPr lang="en-US" dirty="0"/>
              <a:t> semper libero non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.</a:t>
            </a:r>
          </a:p>
          <a:p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866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BU Text 1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4820" y="897539"/>
            <a:ext cx="4447403" cy="972207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lnSpc>
                <a:spcPct val="80000"/>
              </a:lnSpc>
              <a:defRPr sz="3000" b="1" i="0">
                <a:latin typeface="Verdana" charset="0"/>
                <a:ea typeface="Verdana" charset="0"/>
                <a:cs typeface="Verdana" charset="0"/>
              </a:defRPr>
            </a:lvl1pPr>
          </a:lstStyle>
          <a:p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4820" y="2039016"/>
            <a:ext cx="4447403" cy="361624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err="1"/>
              <a:t>Igendaerat</a:t>
            </a:r>
            <a:r>
              <a:rPr lang="en-US" dirty="0"/>
              <a:t> as </a:t>
            </a:r>
            <a:r>
              <a:rPr lang="en-US" dirty="0" err="1"/>
              <a:t>porpossin</a:t>
            </a:r>
            <a:r>
              <a:rPr lang="en-US" dirty="0"/>
              <a:t> con </a:t>
            </a:r>
            <a:r>
              <a:rPr lang="en-US" dirty="0" err="1"/>
              <a:t>pe</a:t>
            </a:r>
            <a:r>
              <a:rPr lang="en-US" dirty="0"/>
              <a:t> </a:t>
            </a:r>
            <a:r>
              <a:rPr lang="en-US" dirty="0" err="1"/>
              <a:t>simBereptatur</a:t>
            </a:r>
            <a:r>
              <a:rPr lang="en-US" dirty="0"/>
              <a:t> re </a:t>
            </a:r>
            <a:r>
              <a:rPr lang="en-US" dirty="0" err="1"/>
              <a:t>sinctorio</a:t>
            </a:r>
            <a:r>
              <a:rPr lang="en-US" dirty="0"/>
              <a:t>. </a:t>
            </a:r>
          </a:p>
          <a:p>
            <a:pPr lvl="0"/>
            <a:r>
              <a:rPr lang="en-US" dirty="0" err="1"/>
              <a:t>Evel</a:t>
            </a:r>
            <a:r>
              <a:rPr lang="en-US" dirty="0"/>
              <a:t> </a:t>
            </a:r>
            <a:r>
              <a:rPr lang="en-US" dirty="0" err="1"/>
              <a:t>ium</a:t>
            </a:r>
            <a:r>
              <a:rPr lang="en-US" dirty="0"/>
              <a:t> </a:t>
            </a:r>
            <a:r>
              <a:rPr lang="en-US" dirty="0" err="1"/>
              <a:t>quiae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err="1"/>
              <a:t>everatquodi</a:t>
            </a:r>
            <a:r>
              <a:rPr lang="en-US" dirty="0"/>
              <a:t> </a:t>
            </a:r>
            <a:r>
              <a:rPr lang="en-US" dirty="0" err="1"/>
              <a:t>rempore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quiatur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excerum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. </a:t>
            </a:r>
          </a:p>
          <a:p>
            <a:pPr lvl="0"/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vulputate</a:t>
            </a:r>
            <a:r>
              <a:rPr lang="en-US" dirty="0"/>
              <a:t>.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convallis</a:t>
            </a:r>
            <a:r>
              <a:rPr lang="en-US" dirty="0"/>
              <a:t> nisi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,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a, </a:t>
            </a:r>
            <a:r>
              <a:rPr lang="en-US" dirty="0" err="1"/>
              <a:t>convallis</a:t>
            </a:r>
            <a:r>
              <a:rPr lang="en-US" dirty="0"/>
              <a:t> sem.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facilisi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. </a:t>
            </a:r>
            <a:r>
              <a:rPr lang="en-US" dirty="0" err="1"/>
              <a:t>Quisque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tempus lacus. </a:t>
            </a:r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in </a:t>
            </a:r>
            <a:r>
              <a:rPr lang="en-US" dirty="0" err="1"/>
              <a:t>imperdiet</a:t>
            </a:r>
            <a:r>
              <a:rPr lang="en-US" dirty="0"/>
              <a:t>. </a:t>
            </a: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et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libero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.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05717" y="961467"/>
            <a:ext cx="5953391" cy="46257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200" b="0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09712" y="642517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000" b="1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fld id="{B06744DD-C5CB-0A4A-8A2F-BD22FA9F2612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5" hasCustomPrompt="1"/>
          </p:nvPr>
        </p:nvSpPr>
        <p:spPr>
          <a:xfrm>
            <a:off x="5405717" y="5735336"/>
            <a:ext cx="5953391" cy="256356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indent="0">
              <a:buNone/>
              <a:defRPr sz="8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, in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46592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BU Bulleted Text 1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834819" y="897539"/>
            <a:ext cx="4447403" cy="972207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lnSpc>
                <a:spcPct val="80000"/>
              </a:lnSpc>
              <a:defRPr sz="3000" b="1" i="0">
                <a:latin typeface="Verdana" charset="0"/>
                <a:ea typeface="Verdana" charset="0"/>
                <a:cs typeface="Verdana" charset="0"/>
              </a:defRPr>
            </a:lvl1pPr>
          </a:lstStyle>
          <a:p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09712" y="642517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000" b="1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fld id="{B06744DD-C5CB-0A4A-8A2F-BD22FA9F2612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405717" y="961467"/>
            <a:ext cx="5953391" cy="46257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200" b="0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4819" y="2039016"/>
            <a:ext cx="4447403" cy="3616244"/>
          </a:xfrm>
          <a:prstGeom prst="rect">
            <a:avLst/>
          </a:prstGeom>
        </p:spPr>
        <p:txBody>
          <a:bodyPr>
            <a:normAutofit/>
          </a:bodyPr>
          <a:lstStyle>
            <a:lvl1pPr marL="171450" indent="-171450">
              <a:buFont typeface="Arial" charset="0"/>
              <a:buChar char="•"/>
              <a:defRPr sz="12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err="1"/>
              <a:t>Igendaerat</a:t>
            </a:r>
            <a:r>
              <a:rPr lang="en-US" dirty="0"/>
              <a:t> as </a:t>
            </a:r>
            <a:r>
              <a:rPr lang="en-US" dirty="0" err="1"/>
              <a:t>porpossin</a:t>
            </a:r>
            <a:r>
              <a:rPr lang="en-US" dirty="0"/>
              <a:t> con </a:t>
            </a:r>
            <a:r>
              <a:rPr lang="en-US" dirty="0" err="1"/>
              <a:t>pe</a:t>
            </a:r>
            <a:r>
              <a:rPr lang="en-US" dirty="0"/>
              <a:t> sim </a:t>
            </a:r>
            <a:r>
              <a:rPr lang="en-US" dirty="0" err="1"/>
              <a:t>Bereptatur</a:t>
            </a:r>
            <a:r>
              <a:rPr lang="en-US" dirty="0"/>
              <a:t> re </a:t>
            </a:r>
            <a:r>
              <a:rPr lang="en-US" dirty="0" err="1"/>
              <a:t>sinctorio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Evel</a:t>
            </a:r>
            <a:r>
              <a:rPr lang="en-US" dirty="0"/>
              <a:t> </a:t>
            </a:r>
            <a:r>
              <a:rPr lang="en-US" dirty="0" err="1"/>
              <a:t>ium</a:t>
            </a:r>
            <a:r>
              <a:rPr lang="en-US" dirty="0"/>
              <a:t> </a:t>
            </a:r>
            <a:r>
              <a:rPr lang="en-US" dirty="0" err="1"/>
              <a:t>quiae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err="1"/>
              <a:t>everatquodi</a:t>
            </a:r>
            <a:r>
              <a:rPr lang="en-US" dirty="0"/>
              <a:t> </a:t>
            </a:r>
            <a:r>
              <a:rPr lang="en-US" dirty="0" err="1"/>
              <a:t>rempore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quiatur</a:t>
            </a:r>
            <a:endParaRPr lang="en-US" dirty="0"/>
          </a:p>
          <a:p>
            <a:pPr lvl="0"/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excerum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am con </a:t>
            </a:r>
            <a:r>
              <a:rPr lang="en-US" dirty="0" err="1"/>
              <a:t>parit</a:t>
            </a:r>
            <a:r>
              <a:rPr lang="en-US" dirty="0"/>
              <a:t>, </a:t>
            </a:r>
            <a:r>
              <a:rPr lang="en-US" dirty="0" err="1"/>
              <a:t>officillatas</a:t>
            </a:r>
            <a:r>
              <a:rPr lang="en-US" dirty="0"/>
              <a:t> </a:t>
            </a:r>
            <a:r>
              <a:rPr lang="en-US" dirty="0" err="1"/>
              <a:t>sitis</a:t>
            </a:r>
            <a:r>
              <a:rPr lang="en-US" dirty="0"/>
              <a:t> </a:t>
            </a:r>
            <a:r>
              <a:rPr lang="en-US" dirty="0" err="1"/>
              <a:t>mosanim</a:t>
            </a:r>
            <a:endParaRPr lang="en-US" dirty="0"/>
          </a:p>
          <a:p>
            <a:pPr lvl="0"/>
            <a:r>
              <a:rPr lang="en-US" dirty="0" err="1"/>
              <a:t>Peribus</a:t>
            </a:r>
            <a:r>
              <a:rPr lang="en-US" dirty="0"/>
              <a:t> </a:t>
            </a:r>
            <a:r>
              <a:rPr lang="en-US" dirty="0" err="1"/>
              <a:t>ellate</a:t>
            </a:r>
            <a:r>
              <a:rPr lang="en-US" dirty="0"/>
              <a:t> </a:t>
            </a:r>
            <a:r>
              <a:rPr lang="en-US" dirty="0" err="1"/>
              <a:t>ipienem</a:t>
            </a:r>
            <a:r>
              <a:rPr lang="en-US" dirty="0"/>
              <a:t> </a:t>
            </a:r>
            <a:r>
              <a:rPr lang="en-US" dirty="0" err="1"/>
              <a:t>dolupta</a:t>
            </a:r>
            <a:r>
              <a:rPr lang="en-US" dirty="0"/>
              <a:t> </a:t>
            </a:r>
            <a:r>
              <a:rPr lang="en-US" dirty="0" err="1"/>
              <a:t>estorise</a:t>
            </a:r>
            <a:r>
              <a:rPr lang="en-US" dirty="0"/>
              <a:t> </a:t>
            </a:r>
            <a:r>
              <a:rPr lang="en-US" dirty="0" err="1"/>
              <a:t>saerum</a:t>
            </a:r>
            <a:r>
              <a:rPr lang="en-US" dirty="0"/>
              <a:t> qui </a:t>
            </a:r>
            <a:r>
              <a:rPr lang="en-US" dirty="0" err="1"/>
              <a:t>offic</a:t>
            </a:r>
            <a:endParaRPr lang="en-US" dirty="0"/>
          </a:p>
          <a:p>
            <a:r>
              <a:rPr lang="en-US" dirty="0" err="1"/>
              <a:t>Sed</a:t>
            </a:r>
            <a:r>
              <a:rPr lang="en-US" dirty="0"/>
              <a:t> id ex </a:t>
            </a:r>
            <a:r>
              <a:rPr lang="en-US" dirty="0" err="1"/>
              <a:t>quis</a:t>
            </a:r>
            <a:r>
              <a:rPr lang="en-US" dirty="0"/>
              <a:t> ipsum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.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6" hasCustomPrompt="1"/>
          </p:nvPr>
        </p:nvSpPr>
        <p:spPr>
          <a:xfrm>
            <a:off x="5405717" y="5735336"/>
            <a:ext cx="5953391" cy="256356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indent="0">
              <a:buNone/>
              <a:defRPr sz="8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, in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10507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BU Text-2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405718" y="961467"/>
            <a:ext cx="2873665" cy="462407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200" b="0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429304" y="962913"/>
            <a:ext cx="2928979" cy="462262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20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itle 1"/>
          <p:cNvSpPr>
            <a:spLocks noGrp="1"/>
          </p:cNvSpPr>
          <p:nvPr>
            <p:ph type="title" hasCustomPrompt="1"/>
          </p:nvPr>
        </p:nvSpPr>
        <p:spPr>
          <a:xfrm>
            <a:off x="832265" y="897539"/>
            <a:ext cx="4447403" cy="972207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lnSpc>
                <a:spcPct val="80000"/>
              </a:lnSpc>
              <a:defRPr sz="3000" b="1" i="0">
                <a:latin typeface="Verdana" charset="0"/>
                <a:ea typeface="Verdana" charset="0"/>
                <a:cs typeface="Verdana" charset="0"/>
              </a:defRPr>
            </a:lvl1pPr>
          </a:lstStyle>
          <a:p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2265" y="2039016"/>
            <a:ext cx="4447403" cy="361624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err="1"/>
              <a:t>Igendaerat</a:t>
            </a:r>
            <a:r>
              <a:rPr lang="en-US" dirty="0"/>
              <a:t> as </a:t>
            </a:r>
            <a:r>
              <a:rPr lang="en-US" dirty="0" err="1"/>
              <a:t>porpossin</a:t>
            </a:r>
            <a:r>
              <a:rPr lang="en-US" dirty="0"/>
              <a:t> con </a:t>
            </a:r>
            <a:r>
              <a:rPr lang="en-US" dirty="0" err="1"/>
              <a:t>pe</a:t>
            </a:r>
            <a:r>
              <a:rPr lang="en-US" dirty="0"/>
              <a:t> </a:t>
            </a:r>
            <a:r>
              <a:rPr lang="en-US" dirty="0" err="1"/>
              <a:t>simBereptatur</a:t>
            </a:r>
            <a:r>
              <a:rPr lang="en-US" dirty="0"/>
              <a:t> re </a:t>
            </a:r>
            <a:r>
              <a:rPr lang="en-US" dirty="0" err="1"/>
              <a:t>sinctorio</a:t>
            </a:r>
            <a:r>
              <a:rPr lang="en-US" dirty="0"/>
              <a:t>. </a:t>
            </a:r>
          </a:p>
          <a:p>
            <a:pPr lvl="0"/>
            <a:r>
              <a:rPr lang="en-US" dirty="0" err="1"/>
              <a:t>Evel</a:t>
            </a:r>
            <a:r>
              <a:rPr lang="en-US" dirty="0"/>
              <a:t> </a:t>
            </a:r>
            <a:r>
              <a:rPr lang="en-US" dirty="0" err="1"/>
              <a:t>ium</a:t>
            </a:r>
            <a:r>
              <a:rPr lang="en-US" dirty="0"/>
              <a:t> </a:t>
            </a:r>
            <a:r>
              <a:rPr lang="en-US" dirty="0" err="1"/>
              <a:t>quiae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err="1"/>
              <a:t>everatquodi</a:t>
            </a:r>
            <a:r>
              <a:rPr lang="en-US" dirty="0"/>
              <a:t> </a:t>
            </a:r>
            <a:r>
              <a:rPr lang="en-US" dirty="0" err="1"/>
              <a:t>rempore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quiatur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excerum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. </a:t>
            </a:r>
          </a:p>
          <a:p>
            <a:pPr lvl="0"/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vulputate</a:t>
            </a:r>
            <a:r>
              <a:rPr lang="en-US" dirty="0"/>
              <a:t>.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convallis</a:t>
            </a:r>
            <a:r>
              <a:rPr lang="en-US" dirty="0"/>
              <a:t> nisi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,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a, </a:t>
            </a:r>
            <a:r>
              <a:rPr lang="en-US" dirty="0" err="1"/>
              <a:t>convallis</a:t>
            </a:r>
            <a:r>
              <a:rPr lang="en-US" dirty="0"/>
              <a:t> sem.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facilisi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. </a:t>
            </a:r>
            <a:r>
              <a:rPr lang="en-US" dirty="0" err="1"/>
              <a:t>Quisque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tempus lacus. </a:t>
            </a:r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in </a:t>
            </a:r>
            <a:r>
              <a:rPr lang="en-US" dirty="0" err="1"/>
              <a:t>imperdiet</a:t>
            </a:r>
            <a:r>
              <a:rPr lang="en-US" dirty="0"/>
              <a:t>. </a:t>
            </a: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et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libero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.</a:t>
            </a:r>
          </a:p>
        </p:txBody>
      </p:sp>
      <p:sp>
        <p:nvSpPr>
          <p:cNvPr id="2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09712" y="642517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000" b="1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fld id="{B06744DD-C5CB-0A4A-8A2F-BD22FA9F2612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6" hasCustomPrompt="1"/>
          </p:nvPr>
        </p:nvSpPr>
        <p:spPr>
          <a:xfrm>
            <a:off x="5405718" y="5735336"/>
            <a:ext cx="2873665" cy="256356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indent="0">
              <a:buNone/>
              <a:defRPr sz="8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17" hasCustomPrompt="1"/>
          </p:nvPr>
        </p:nvSpPr>
        <p:spPr>
          <a:xfrm>
            <a:off x="8429304" y="5735336"/>
            <a:ext cx="2928979" cy="256356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indent="0">
              <a:buNone/>
              <a:defRPr sz="8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78317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BU Text-3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8431735" y="962913"/>
            <a:ext cx="2926548" cy="227110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20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Picture Placeholder 2"/>
          <p:cNvSpPr>
            <a:spLocks noGrp="1" noChangeAspect="1"/>
          </p:cNvSpPr>
          <p:nvPr>
            <p:ph type="pic" idx="14"/>
          </p:nvPr>
        </p:nvSpPr>
        <p:spPr>
          <a:xfrm>
            <a:off x="8431735" y="3321427"/>
            <a:ext cx="2926548" cy="22658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20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itle 1"/>
          <p:cNvSpPr>
            <a:spLocks noGrp="1"/>
          </p:cNvSpPr>
          <p:nvPr>
            <p:ph type="title" hasCustomPrompt="1"/>
          </p:nvPr>
        </p:nvSpPr>
        <p:spPr>
          <a:xfrm>
            <a:off x="834821" y="897539"/>
            <a:ext cx="4447403" cy="972207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lnSpc>
                <a:spcPct val="80000"/>
              </a:lnSpc>
              <a:defRPr sz="3000" b="1" i="0">
                <a:latin typeface="Verdana" charset="0"/>
                <a:ea typeface="Verdana" charset="0"/>
                <a:cs typeface="Verdana" charset="0"/>
              </a:defRPr>
            </a:lvl1pPr>
          </a:lstStyle>
          <a:p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4821" y="2039016"/>
            <a:ext cx="4447403" cy="361624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err="1"/>
              <a:t>Igendaerat</a:t>
            </a:r>
            <a:r>
              <a:rPr lang="en-US" dirty="0"/>
              <a:t> as </a:t>
            </a:r>
            <a:r>
              <a:rPr lang="en-US" dirty="0" err="1"/>
              <a:t>porpossin</a:t>
            </a:r>
            <a:r>
              <a:rPr lang="en-US" dirty="0"/>
              <a:t> con </a:t>
            </a:r>
            <a:r>
              <a:rPr lang="en-US" dirty="0" err="1"/>
              <a:t>pe</a:t>
            </a:r>
            <a:r>
              <a:rPr lang="en-US" dirty="0"/>
              <a:t> </a:t>
            </a:r>
            <a:r>
              <a:rPr lang="en-US" dirty="0" err="1"/>
              <a:t>simBereptatur</a:t>
            </a:r>
            <a:r>
              <a:rPr lang="en-US" dirty="0"/>
              <a:t> re </a:t>
            </a:r>
            <a:r>
              <a:rPr lang="en-US" dirty="0" err="1"/>
              <a:t>sinctorio</a:t>
            </a:r>
            <a:r>
              <a:rPr lang="en-US" dirty="0"/>
              <a:t>. </a:t>
            </a:r>
          </a:p>
          <a:p>
            <a:pPr lvl="0"/>
            <a:r>
              <a:rPr lang="en-US" dirty="0" err="1"/>
              <a:t>Evel</a:t>
            </a:r>
            <a:r>
              <a:rPr lang="en-US" dirty="0"/>
              <a:t> </a:t>
            </a:r>
            <a:r>
              <a:rPr lang="en-US" dirty="0" err="1"/>
              <a:t>ium</a:t>
            </a:r>
            <a:r>
              <a:rPr lang="en-US" dirty="0"/>
              <a:t> </a:t>
            </a:r>
            <a:r>
              <a:rPr lang="en-US" dirty="0" err="1"/>
              <a:t>quiae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err="1"/>
              <a:t>everatquodi</a:t>
            </a:r>
            <a:r>
              <a:rPr lang="en-US" dirty="0"/>
              <a:t> </a:t>
            </a:r>
            <a:r>
              <a:rPr lang="en-US" dirty="0" err="1"/>
              <a:t>rempore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quiatur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excerum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. </a:t>
            </a:r>
          </a:p>
          <a:p>
            <a:pPr lvl="0"/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vulputate</a:t>
            </a:r>
            <a:r>
              <a:rPr lang="en-US" dirty="0"/>
              <a:t>.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convallis</a:t>
            </a:r>
            <a:r>
              <a:rPr lang="en-US" dirty="0"/>
              <a:t> nisi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,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a, </a:t>
            </a:r>
            <a:r>
              <a:rPr lang="en-US" dirty="0" err="1"/>
              <a:t>convallis</a:t>
            </a:r>
            <a:r>
              <a:rPr lang="en-US" dirty="0"/>
              <a:t> sem.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facilisi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. </a:t>
            </a:r>
            <a:r>
              <a:rPr lang="en-US" dirty="0" err="1"/>
              <a:t>Quisque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tempus lacus. </a:t>
            </a:r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in </a:t>
            </a:r>
            <a:r>
              <a:rPr lang="en-US" dirty="0" err="1"/>
              <a:t>imperdiet</a:t>
            </a:r>
            <a:r>
              <a:rPr lang="en-US" dirty="0"/>
              <a:t>. </a:t>
            </a: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et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libero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.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405717" y="961467"/>
            <a:ext cx="2882335" cy="46257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200" b="0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09712" y="642517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000" b="1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fld id="{B06744DD-C5CB-0A4A-8A2F-BD22FA9F2612}" type="slidenum">
              <a:rPr lang="en-US" smtClean="0"/>
              <a:t>‹#›</a:t>
            </a:fld>
            <a:endParaRPr lang="en-US"/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 hasCustomPrompt="1"/>
          </p:nvPr>
        </p:nvSpPr>
        <p:spPr>
          <a:xfrm>
            <a:off x="5405717" y="5735336"/>
            <a:ext cx="5953391" cy="256356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indent="0">
              <a:buNone/>
              <a:defRPr sz="8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, in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16044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BU 3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1644021" y="908553"/>
            <a:ext cx="8817283" cy="1134234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lnSpc>
                <a:spcPct val="80000"/>
              </a:lnSpc>
              <a:defRPr sz="3000" b="1" i="0">
                <a:latin typeface="Verdana" charset="0"/>
                <a:ea typeface="Verdana" charset="0"/>
                <a:cs typeface="Verdana" charset="0"/>
              </a:defRPr>
            </a:lvl1pPr>
          </a:lstStyle>
          <a:p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endParaRPr lang="en-US" dirty="0"/>
          </a:p>
        </p:txBody>
      </p:sp>
      <p:sp>
        <p:nvSpPr>
          <p:cNvPr id="9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1644021" y="2385579"/>
            <a:ext cx="2794124" cy="300027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200" b="0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648281" y="2385580"/>
            <a:ext cx="2812111" cy="300075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200" b="0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2"/>
          <p:cNvSpPr>
            <a:spLocks noGrp="1" noChangeAspect="1"/>
          </p:cNvSpPr>
          <p:nvPr>
            <p:ph type="pic" idx="14"/>
          </p:nvPr>
        </p:nvSpPr>
        <p:spPr>
          <a:xfrm>
            <a:off x="4646259" y="2385697"/>
            <a:ext cx="2794015" cy="300016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200" b="0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09712" y="642517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000" b="1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fld id="{B06744DD-C5CB-0A4A-8A2F-BD22FA9F2612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16" hasCustomPrompt="1"/>
          </p:nvPr>
        </p:nvSpPr>
        <p:spPr>
          <a:xfrm>
            <a:off x="1644021" y="5457462"/>
            <a:ext cx="2794124" cy="256356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indent="0">
              <a:buNone/>
              <a:defRPr sz="8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20" hasCustomPrompt="1"/>
          </p:nvPr>
        </p:nvSpPr>
        <p:spPr>
          <a:xfrm>
            <a:off x="4646259" y="5457462"/>
            <a:ext cx="2794015" cy="256356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indent="0">
              <a:buNone/>
              <a:defRPr sz="8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1" hasCustomPrompt="1"/>
          </p:nvPr>
        </p:nvSpPr>
        <p:spPr>
          <a:xfrm>
            <a:off x="7648279" y="5457462"/>
            <a:ext cx="2812112" cy="256356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indent="0">
              <a:buNone/>
              <a:defRPr sz="8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in.</a:t>
            </a:r>
          </a:p>
        </p:txBody>
      </p:sp>
    </p:spTree>
    <p:extLst>
      <p:ext uri="{BB962C8B-B14F-4D97-AF65-F5344CB8AC3E}">
        <p14:creationId xmlns:p14="http://schemas.microsoft.com/office/powerpoint/2010/main" val="25250699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BU Text 1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834820" y="897539"/>
            <a:ext cx="4447403" cy="972207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lnSpc>
                <a:spcPct val="80000"/>
              </a:lnSpc>
              <a:defRPr sz="3000" b="1" i="0">
                <a:latin typeface="Verdana" charset="0"/>
                <a:ea typeface="Verdana" charset="0"/>
                <a:cs typeface="Verdana" charset="0"/>
              </a:defRPr>
            </a:lvl1pPr>
          </a:lstStyle>
          <a:p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4820" y="2039016"/>
            <a:ext cx="4447403" cy="361624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err="1"/>
              <a:t>Igendaerat</a:t>
            </a:r>
            <a:r>
              <a:rPr lang="en-US" dirty="0"/>
              <a:t> as </a:t>
            </a:r>
            <a:r>
              <a:rPr lang="en-US" dirty="0" err="1"/>
              <a:t>porpossin</a:t>
            </a:r>
            <a:r>
              <a:rPr lang="en-US" dirty="0"/>
              <a:t> con </a:t>
            </a:r>
            <a:r>
              <a:rPr lang="en-US" dirty="0" err="1"/>
              <a:t>pe</a:t>
            </a:r>
            <a:r>
              <a:rPr lang="en-US" dirty="0"/>
              <a:t> </a:t>
            </a:r>
            <a:r>
              <a:rPr lang="en-US" dirty="0" err="1"/>
              <a:t>simBereptatur</a:t>
            </a:r>
            <a:r>
              <a:rPr lang="en-US" dirty="0"/>
              <a:t> re </a:t>
            </a:r>
            <a:r>
              <a:rPr lang="en-US" dirty="0" err="1"/>
              <a:t>sinctorio</a:t>
            </a:r>
            <a:r>
              <a:rPr lang="en-US" dirty="0"/>
              <a:t>. </a:t>
            </a:r>
          </a:p>
          <a:p>
            <a:pPr lvl="0"/>
            <a:r>
              <a:rPr lang="en-US" dirty="0" err="1"/>
              <a:t>Evel</a:t>
            </a:r>
            <a:r>
              <a:rPr lang="en-US" dirty="0"/>
              <a:t> </a:t>
            </a:r>
            <a:r>
              <a:rPr lang="en-US" dirty="0" err="1"/>
              <a:t>ium</a:t>
            </a:r>
            <a:r>
              <a:rPr lang="en-US" dirty="0"/>
              <a:t> </a:t>
            </a:r>
            <a:r>
              <a:rPr lang="en-US" dirty="0" err="1"/>
              <a:t>quiae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err="1"/>
              <a:t>everatquodi</a:t>
            </a:r>
            <a:r>
              <a:rPr lang="en-US" dirty="0"/>
              <a:t> </a:t>
            </a:r>
            <a:r>
              <a:rPr lang="en-US" dirty="0" err="1"/>
              <a:t>rempore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quiatur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excerum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. </a:t>
            </a:r>
          </a:p>
          <a:p>
            <a:pPr lvl="0"/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vulputate</a:t>
            </a:r>
            <a:r>
              <a:rPr lang="en-US" dirty="0"/>
              <a:t>.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convallis</a:t>
            </a:r>
            <a:r>
              <a:rPr lang="en-US" dirty="0"/>
              <a:t> nisi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,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a, </a:t>
            </a:r>
            <a:r>
              <a:rPr lang="en-US" dirty="0" err="1"/>
              <a:t>convallis</a:t>
            </a:r>
            <a:r>
              <a:rPr lang="en-US" dirty="0"/>
              <a:t> sem.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facilisi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. </a:t>
            </a:r>
            <a:r>
              <a:rPr lang="en-US" dirty="0" err="1"/>
              <a:t>Quisque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tempus lacus. </a:t>
            </a:r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in </a:t>
            </a:r>
            <a:r>
              <a:rPr lang="en-US" dirty="0" err="1"/>
              <a:t>imperdiet</a:t>
            </a:r>
            <a:r>
              <a:rPr lang="en-US" dirty="0"/>
              <a:t>. </a:t>
            </a: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et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libero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.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09712" y="642517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000" b="1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fld id="{B06744DD-C5CB-0A4A-8A2F-BD22FA9F261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sz="quarter" idx="16" hasCustomPrompt="1"/>
          </p:nvPr>
        </p:nvSpPr>
        <p:spPr>
          <a:xfrm>
            <a:off x="5396753" y="962025"/>
            <a:ext cx="5959991" cy="46252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r>
              <a:rPr lang="en-US" dirty="0"/>
              <a:t>Drag picture to placeholder or click icon to add graph</a:t>
            </a:r>
          </a:p>
          <a:p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7" hasCustomPrompt="1"/>
          </p:nvPr>
        </p:nvSpPr>
        <p:spPr>
          <a:xfrm>
            <a:off x="5405717" y="5735336"/>
            <a:ext cx="5953391" cy="256356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indent="0">
              <a:buNone/>
              <a:defRPr sz="8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, in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908406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BU Full Pa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219" y="268"/>
            <a:ext cx="12218220" cy="6872211"/>
          </a:xfrm>
          <a:prstGeom prst="rect">
            <a:avLst/>
          </a:prstGeom>
        </p:spPr>
      </p:pic>
      <p:sp>
        <p:nvSpPr>
          <p:cNvPr id="14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38200" y="723919"/>
            <a:ext cx="10515600" cy="46818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200" b="0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Slide Number Placeholder 5"/>
          <p:cNvSpPr txBox="1">
            <a:spLocks/>
          </p:cNvSpPr>
          <p:nvPr/>
        </p:nvSpPr>
        <p:spPr>
          <a:xfrm>
            <a:off x="8709712" y="6425176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914400" rtl="0" eaLnBrk="1" latinLnBrk="0" hangingPunct="1">
              <a:defRPr sz="1000" b="1" i="0" kern="1200">
                <a:solidFill>
                  <a:srgbClr val="828383"/>
                </a:solidFill>
                <a:latin typeface="Museo Slab 900" charset="0"/>
                <a:ea typeface="Museo Slab 900" charset="0"/>
                <a:cs typeface="Museo Slab 900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35F4044-894B-B74C-BA70-A76DFBF02618}" type="slidenum">
              <a:rPr lang="en-US" sz="1000" smtClean="0">
                <a:solidFill>
                  <a:schemeClr val="bg1"/>
                </a:solidFill>
                <a:latin typeface="Georgia" charset="0"/>
                <a:ea typeface="Georgia" charset="0"/>
                <a:cs typeface="Georgia" charset="0"/>
              </a:rPr>
              <a:pPr/>
              <a:t>‹#›</a:t>
            </a:fld>
            <a:endParaRPr lang="en-US" sz="1000" dirty="0">
              <a:solidFill>
                <a:schemeClr val="bg1"/>
              </a:solidFill>
              <a:latin typeface="Georgia" charset="0"/>
              <a:ea typeface="Georgia" charset="0"/>
              <a:cs typeface="Georgia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6360394"/>
            <a:ext cx="1040967" cy="29204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197985"/>
            <a:ext cx="2490639" cy="319431"/>
          </a:xfrm>
          <a:prstGeom prst="rect">
            <a:avLst/>
          </a:prstGeom>
        </p:spPr>
      </p:pic>
      <p:cxnSp>
        <p:nvCxnSpPr>
          <p:cNvPr id="19" name="Straight Connector 18"/>
          <p:cNvCxnSpPr/>
          <p:nvPr/>
        </p:nvCxnSpPr>
        <p:spPr>
          <a:xfrm>
            <a:off x="838201" y="6241200"/>
            <a:ext cx="10520908" cy="0"/>
          </a:xfrm>
          <a:prstGeom prst="line">
            <a:avLst/>
          </a:prstGeom>
          <a:ln w="1905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3"/>
          <p:cNvSpPr>
            <a:spLocks noGrp="1"/>
          </p:cNvSpPr>
          <p:nvPr>
            <p:ph type="body" sz="half" idx="16" hasCustomPrompt="1"/>
          </p:nvPr>
        </p:nvSpPr>
        <p:spPr>
          <a:xfrm>
            <a:off x="7445191" y="5720773"/>
            <a:ext cx="3913917" cy="319541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indent="0">
              <a:buNone/>
              <a:defRPr sz="800" b="0" i="0" baseline="0">
                <a:solidFill>
                  <a:schemeClr val="bg1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dui in.</a:t>
            </a:r>
          </a:p>
        </p:txBody>
      </p:sp>
    </p:spTree>
    <p:extLst>
      <p:ext uri="{BB962C8B-B14F-4D97-AF65-F5344CB8AC3E}">
        <p14:creationId xmlns:p14="http://schemas.microsoft.com/office/powerpoint/2010/main" val="32024998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A9CD65-B89D-AE42-91F9-25726B9F55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A7C697-412C-554D-AF47-EC5D8E80B7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F8F602-4AD4-BD4F-AA76-B43F24DA3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F15DE-54F8-384B-8A96-53DF89FB02C6}" type="datetime1">
              <a:rPr lang="en-US" smtClean="0"/>
              <a:t>7/28/26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0A3D47-790F-5246-A67B-334D7E2F8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771915-A14B-3446-B4F2-7E96E4EC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744DD-C5CB-0A4A-8A2F-BD22FA9F26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8154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53A64-3B8A-834C-9A16-D58E34C622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7ADCB60-17A7-8242-8723-62A14DB0F3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6744DD-C5CB-0A4A-8A2F-BD22FA9F26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6452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06704-436A-B149-B16B-E6E1924BB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899BC0-50E5-3A47-BECB-BF541FA77F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B0392A-75CA-BE40-9A40-27E082E0712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2AEE2B3-861C-894B-8C8C-CCC54EE1C339}" type="datetime1">
              <a:rPr lang="en-US" smtClean="0"/>
              <a:t>7/28/26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615011-B26E-8847-94A9-CC7E17D62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AD4F8-28E6-864B-A44A-35074A060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472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90" y="268"/>
            <a:ext cx="12218220" cy="687221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8638" y="0"/>
            <a:ext cx="11696055" cy="68727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6" algn="ctr"/>
            <a:r>
              <a:rPr lang="en-US" sz="1800" dirty="0"/>
              <a:t>‘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96" y="204426"/>
            <a:ext cx="2181726" cy="405081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838201" y="6248473"/>
            <a:ext cx="10520908" cy="1"/>
          </a:xfrm>
          <a:prstGeom prst="line">
            <a:avLst/>
          </a:prstGeom>
          <a:ln w="19050">
            <a:solidFill>
              <a:srgbClr val="C0C0C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6359093"/>
            <a:ext cx="830580" cy="288807"/>
          </a:xfrm>
          <a:prstGeom prst="rect">
            <a:avLst/>
          </a:prstGeom>
        </p:spPr>
      </p:pic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09712" y="642517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000" b="1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fld id="{B06744DD-C5CB-0A4A-8A2F-BD22FA9F26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60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0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9.emf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17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90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18" Type="http://schemas.openxmlformats.org/officeDocument/2006/relationships/image" Target="../media/image25.png"/><Relationship Id="rId3" Type="http://schemas.openxmlformats.org/officeDocument/2006/relationships/image" Target="../media/image22.png"/><Relationship Id="rId21" Type="http://schemas.openxmlformats.org/officeDocument/2006/relationships/image" Target="../media/image26.png"/><Relationship Id="rId17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54.png"/><Relationship Id="rId20" Type="http://schemas.openxmlformats.org/officeDocument/2006/relationships/image" Target="../media/image260.png"/><Relationship Id="rId1" Type="http://schemas.openxmlformats.org/officeDocument/2006/relationships/slideLayout" Target="../slideLayouts/slideLayout16.xml"/><Relationship Id="rId23" Type="http://schemas.openxmlformats.org/officeDocument/2006/relationships/image" Target="../media/image29.png"/><Relationship Id="rId19" Type="http://schemas.openxmlformats.org/officeDocument/2006/relationships/image" Target="../media/image250.png"/><Relationship Id="rId4" Type="http://schemas.openxmlformats.org/officeDocument/2006/relationships/image" Target="../media/image23.gif"/><Relationship Id="rId22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0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51.png"/><Relationship Id="rId4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8.png"/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34.png"/><Relationship Id="rId12" Type="http://schemas.openxmlformats.org/officeDocument/2006/relationships/image" Target="../media/image363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270.png"/><Relationship Id="rId11" Type="http://schemas.openxmlformats.org/officeDocument/2006/relationships/image" Target="../media/image352.png"/><Relationship Id="rId10" Type="http://schemas.openxmlformats.org/officeDocument/2006/relationships/image" Target="../media/image343.png"/><Relationship Id="rId9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2.png"/><Relationship Id="rId2" Type="http://schemas.openxmlformats.org/officeDocument/2006/relationships/image" Target="../media/image370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0.png"/><Relationship Id="rId5" Type="http://schemas.openxmlformats.org/officeDocument/2006/relationships/image" Target="../media/image401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media" Target="../media/media5.mp4"/><Relationship Id="rId7" Type="http://schemas.openxmlformats.org/officeDocument/2006/relationships/image" Target="../media/image43.png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41.png"/><Relationship Id="rId5" Type="http://schemas.openxmlformats.org/officeDocument/2006/relationships/slideLayout" Target="../slideLayouts/slideLayout16.xml"/><Relationship Id="rId4" Type="http://schemas.openxmlformats.org/officeDocument/2006/relationships/video" Target="../media/media5.mp4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8.png"/><Relationship Id="rId11" Type="http://schemas.openxmlformats.org/officeDocument/2006/relationships/image" Target="../media/image470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png"/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6.xml"/><Relationship Id="rId11" Type="http://schemas.openxmlformats.org/officeDocument/2006/relationships/image" Target="../media/image58.png"/><Relationship Id="rId5" Type="http://schemas.openxmlformats.org/officeDocument/2006/relationships/image" Target="../media/image55.png"/><Relationship Id="rId10" Type="http://schemas.openxmlformats.org/officeDocument/2006/relationships/image" Target="../media/image57.png"/><Relationship Id="rId4" Type="http://schemas.openxmlformats.org/officeDocument/2006/relationships/image" Target="../media/image53.png"/><Relationship Id="rId9" Type="http://schemas.openxmlformats.org/officeDocument/2006/relationships/image" Target="../media/image5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7" Type="http://schemas.openxmlformats.org/officeDocument/2006/relationships/image" Target="../media/image382.png"/><Relationship Id="rId2" Type="http://schemas.openxmlformats.org/officeDocument/2006/relationships/image" Target="../media/image580.png"/><Relationship Id="rId1" Type="http://schemas.openxmlformats.org/officeDocument/2006/relationships/slideLayout" Target="../slideLayouts/slideLayout16.xml"/><Relationship Id="rId9" Type="http://schemas.openxmlformats.org/officeDocument/2006/relationships/image" Target="../media/image6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0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media" Target="../media/media7.mp4"/><Relationship Id="rId7" Type="http://schemas.openxmlformats.org/officeDocument/2006/relationships/image" Target="../media/image62.png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6" Type="http://schemas.openxmlformats.org/officeDocument/2006/relationships/image" Target="../media/image61.png"/><Relationship Id="rId5" Type="http://schemas.openxmlformats.org/officeDocument/2006/relationships/slideLayout" Target="../slideLayouts/slideLayout16.xml"/><Relationship Id="rId4" Type="http://schemas.openxmlformats.org/officeDocument/2006/relationships/video" Target="../media/media7.mp4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1.png"/><Relationship Id="rId3" Type="http://schemas.openxmlformats.org/officeDocument/2006/relationships/image" Target="../media/image64.png"/><Relationship Id="rId7" Type="http://schemas.openxmlformats.org/officeDocument/2006/relationships/image" Target="../media/image430.png"/><Relationship Id="rId2" Type="http://schemas.openxmlformats.org/officeDocument/2006/relationships/image" Target="../media/image380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20.png"/><Relationship Id="rId5" Type="http://schemas.openxmlformats.org/officeDocument/2006/relationships/image" Target="../media/image410.png"/><Relationship Id="rId4" Type="http://schemas.openxmlformats.org/officeDocument/2006/relationships/image" Target="../media/image40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0.png"/><Relationship Id="rId2" Type="http://schemas.openxmlformats.org/officeDocument/2006/relationships/image" Target="../media/image530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8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image" Target="../media/image940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60.png"/><Relationship Id="rId18" Type="http://schemas.openxmlformats.org/officeDocument/2006/relationships/image" Target="../media/image70.png"/><Relationship Id="rId3" Type="http://schemas.openxmlformats.org/officeDocument/2006/relationships/image" Target="../media/image300.png"/><Relationship Id="rId12" Type="http://schemas.openxmlformats.org/officeDocument/2006/relationships/image" Target="../media/image340.png"/><Relationship Id="rId17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54.png"/><Relationship Id="rId1" Type="http://schemas.openxmlformats.org/officeDocument/2006/relationships/slideLayout" Target="../slideLayouts/slideLayout16.xml"/><Relationship Id="rId11" Type="http://schemas.openxmlformats.org/officeDocument/2006/relationships/image" Target="../media/image330.png"/><Relationship Id="rId4" Type="http://schemas.openxmlformats.org/officeDocument/2006/relationships/image" Target="../media/image70.png"/><Relationship Id="rId14" Type="http://schemas.openxmlformats.org/officeDocument/2006/relationships/image" Target="../media/image2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emf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D7319-6FD9-D142-972F-58D0B097A1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2960" y="435935"/>
            <a:ext cx="11576304" cy="1801552"/>
          </a:xfrm>
        </p:spPr>
        <p:txBody>
          <a:bodyPr/>
          <a:lstStyle/>
          <a:p>
            <a:r>
              <a:rPr lang="en-US" sz="5200" b="1" dirty="0"/>
              <a:t>Self-loading LWFAs using two-color </a:t>
            </a:r>
            <a:br>
              <a:rPr lang="en-US" sz="5200" b="1" dirty="0"/>
            </a:br>
            <a:r>
              <a:rPr lang="en-US" sz="5200" b="1" dirty="0"/>
              <a:t>ionization injection with flying-focus lasers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419A71-1480-074C-8DD4-EBA8509939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1602" y="4911200"/>
            <a:ext cx="9144000" cy="2387599"/>
          </a:xfrm>
        </p:spPr>
        <p:txBody>
          <a:bodyPr/>
          <a:lstStyle/>
          <a:p>
            <a:r>
              <a:rPr lang="en-US" dirty="0"/>
              <a:t>July 27, 2026</a:t>
            </a:r>
          </a:p>
          <a:p>
            <a:r>
              <a:rPr lang="en-US" u="sng" dirty="0"/>
              <a:t>Evan Trommer</a:t>
            </a:r>
            <a:r>
              <a:rPr lang="en-US" dirty="0"/>
              <a:t>, Arohi Jain, Navid </a:t>
            </a:r>
            <a:r>
              <a:rPr lang="en-US" dirty="0" err="1"/>
              <a:t>Vafaei-Najafabadi</a:t>
            </a:r>
            <a:endParaRPr lang="en-US" dirty="0"/>
          </a:p>
          <a:p>
            <a:r>
              <a:rPr lang="en-US" dirty="0"/>
              <a:t>Stony Brook University</a:t>
            </a:r>
          </a:p>
        </p:txBody>
      </p:sp>
      <p:pic>
        <p:nvPicPr>
          <p:cNvPr id="5" name="Picture 4" descr="A blue logo with a wave&#10;&#10;Description automatically generated">
            <a:extLst>
              <a:ext uri="{FF2B5EF4-FFF2-40B4-BE49-F238E27FC236}">
                <a16:creationId xmlns:a16="http://schemas.microsoft.com/office/drawing/2014/main" id="{22B10BFF-40AE-58F2-D226-E93AC4C3AD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154" y="4418099"/>
            <a:ext cx="1589691" cy="7000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ECAA6E8-C037-A5F6-ECB0-2773D17DB8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76312" y="5696086"/>
            <a:ext cx="2578579" cy="519080"/>
          </a:xfrm>
          <a:prstGeom prst="rect">
            <a:avLst/>
          </a:prstGeom>
        </p:spPr>
      </p:pic>
      <p:pic>
        <p:nvPicPr>
          <p:cNvPr id="10" name="Picture 9" descr="A logo of a globe with a gold cogwheel&#10;&#10;Description automatically generated">
            <a:extLst>
              <a:ext uri="{FF2B5EF4-FFF2-40B4-BE49-F238E27FC236}">
                <a16:creationId xmlns:a16="http://schemas.microsoft.com/office/drawing/2014/main" id="{CA3ACF4C-6B55-BCCF-8E62-44695D440C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28326" y="4620513"/>
            <a:ext cx="1030101" cy="10301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81825E-8470-4B27-B5AE-F911AC1281A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2960" y="5242642"/>
            <a:ext cx="2063161" cy="903006"/>
          </a:xfrm>
          <a:prstGeom prst="rect">
            <a:avLst/>
          </a:prstGeom>
        </p:spPr>
      </p:pic>
      <p:pic>
        <p:nvPicPr>
          <p:cNvPr id="4" name="ffinj_nice-movie.mp4">
            <a:hlinkClick r:id="" action="ppaction://media"/>
            <a:extLst>
              <a:ext uri="{FF2B5EF4-FFF2-40B4-BE49-F238E27FC236}">
                <a16:creationId xmlns:a16="http://schemas.microsoft.com/office/drawing/2014/main" id="{1A79D112-F973-14A1-294E-C94EAE16DB3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4579" t="15803" r="3511" b="7189"/>
          <a:stretch>
            <a:fillRect/>
          </a:stretch>
        </p:blipFill>
        <p:spPr>
          <a:xfrm>
            <a:off x="3698440" y="2237487"/>
            <a:ext cx="4795120" cy="267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876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41DCA-D64C-B840-A724-4163C3D44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662" y="396656"/>
            <a:ext cx="10515600" cy="1325563"/>
          </a:xfrm>
        </p:spPr>
        <p:txBody>
          <a:bodyPr/>
          <a:lstStyle/>
          <a:p>
            <a:r>
              <a:rPr lang="en-US" b="1" dirty="0"/>
              <a:t>Synthesis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A28483-F9E0-714F-B589-7C2D5B2F9D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An important area of focus with LWFAs is the acceleration of high charge (&gt;100 </a:t>
            </a:r>
            <a:r>
              <a:rPr lang="en-US" dirty="0" err="1"/>
              <a:t>pC</a:t>
            </a:r>
            <a:r>
              <a:rPr lang="en-US" dirty="0"/>
              <a:t>) beams with sub-1% energy spreads and </a:t>
            </a:r>
            <a:r>
              <a:rPr lang="en-US"/>
              <a:t>low transverse </a:t>
            </a:r>
            <a:r>
              <a:rPr lang="en-US" dirty="0"/>
              <a:t>emittances (100 nm-rad) for future collider applications </a:t>
            </a:r>
          </a:p>
          <a:p>
            <a:endParaRPr lang="en-US" dirty="0"/>
          </a:p>
          <a:p>
            <a:r>
              <a:rPr lang="en-US" dirty="0"/>
              <a:t>A “flying-focus plasma photoinjector” can utilize spatiotemporal coupling of a laser’s fields to generate an e- beam with a trapezoidal shape, ideal for beam loading, with high amounts of charge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Applying this concept with experimentally-relevant laser parameters can generate an asymmetric e- beam with nearly 200pC of charge and 100s of nm-rad emittance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7E38C7-F95E-4516-B17A-54EB25D8A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1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529010-D526-C182-4358-A586BA2A5EB9}"/>
              </a:ext>
            </a:extLst>
          </p:cNvPr>
          <p:cNvSpPr txBox="1"/>
          <p:nvPr/>
        </p:nvSpPr>
        <p:spPr>
          <a:xfrm>
            <a:off x="2992586" y="6519446"/>
            <a:ext cx="62068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Schroeder, C. B., </a:t>
            </a:r>
            <a:r>
              <a:rPr lang="en-US" sz="1600" i="1" dirty="0"/>
              <a:t>et al., </a:t>
            </a:r>
            <a:r>
              <a:rPr lang="en-US" sz="1600" dirty="0"/>
              <a:t>Journal of Instrumentation 18.06 (2023): T06001.</a:t>
            </a:r>
            <a:endParaRPr lang="en-US" sz="1600" u="none" strike="noStrike" dirty="0">
              <a:solidFill>
                <a:srgbClr val="333333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BCD72D-1154-EDF7-F723-F1978CF9DE2D}"/>
              </a:ext>
            </a:extLst>
          </p:cNvPr>
          <p:cNvSpPr txBox="1"/>
          <p:nvPr/>
        </p:nvSpPr>
        <p:spPr>
          <a:xfrm>
            <a:off x="2921982" y="6255899"/>
            <a:ext cx="634803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Bulanov, S. S., </a:t>
            </a:r>
            <a:r>
              <a:rPr lang="en-US" sz="1600" i="1" dirty="0"/>
              <a:t>et al.</a:t>
            </a:r>
            <a:r>
              <a:rPr lang="en-US" sz="1600" dirty="0"/>
              <a:t>, Journal of Instrumentation 19.01 (2024): T01010.</a:t>
            </a:r>
            <a:endParaRPr lang="en-US" sz="16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472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8A8B9-F228-16B5-5AA9-4983BEB4B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344" y="529717"/>
            <a:ext cx="11237976" cy="1024763"/>
          </a:xfrm>
        </p:spPr>
        <p:txBody>
          <a:bodyPr>
            <a:normAutofit fontScale="90000"/>
          </a:bodyPr>
          <a:lstStyle/>
          <a:p>
            <a:r>
              <a:rPr lang="en-US" sz="3600" b="1" dirty="0"/>
              <a:t>Two-color ionization injection uses a second laser to generate the electron beam inside the wake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777F560-1709-AD36-B2CE-9561429BDA8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99808" y="1721349"/>
                <a:ext cx="6459750" cy="4428871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en-US" sz="2200" dirty="0"/>
                  <a:t>A high-intensity drive laser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≳2</m:t>
                    </m:r>
                  </m:oMath>
                </a14:m>
                <a:r>
                  <a:rPr lang="en-US" sz="2200" dirty="0"/>
                  <a:t>) drives a nonlinear plasma wake</a:t>
                </a:r>
              </a:p>
              <a:p>
                <a:pPr marL="0" indent="0">
                  <a:buNone/>
                </a:pPr>
                <a:endParaRPr lang="en-US" sz="2200" dirty="0"/>
              </a:p>
              <a:p>
                <a:r>
                  <a:rPr lang="en-US" sz="2200" dirty="0"/>
                  <a:t>A co-propagating laser with a </a:t>
                </a:r>
                <a:r>
                  <a:rPr lang="en-US" sz="2200" b="1" dirty="0"/>
                  <a:t>shorter wavelength </a:t>
                </a:r>
                <a:r>
                  <a:rPr lang="en-US" sz="2200" dirty="0"/>
                  <a:t>and </a:t>
                </a:r>
                <a:r>
                  <a:rPr lang="en-US" sz="2200" b="1" dirty="0"/>
                  <a:t>lower a</a:t>
                </a:r>
                <a:r>
                  <a:rPr lang="en-US" sz="2200" b="1" baseline="-25000" dirty="0"/>
                  <a:t>0</a:t>
                </a:r>
                <a:r>
                  <a:rPr lang="en-US" sz="2200" b="1" dirty="0"/>
                  <a:t> </a:t>
                </a:r>
                <a:r>
                  <a:rPr lang="en-US" sz="2200" dirty="0"/>
                  <a:t>can be focused inside the wake as it is formed</a:t>
                </a:r>
              </a:p>
              <a:p>
                <a:pPr marL="0" indent="0">
                  <a:buNone/>
                </a:pPr>
                <a:endParaRPr lang="en-US" sz="2200" dirty="0"/>
              </a:p>
              <a:p>
                <a:r>
                  <a:rPr lang="en-US" sz="2200" dirty="0"/>
                  <a:t>The focused injector further ionizes the gas; electrons with low transverse momenta can be trapped with low emittance</a:t>
                </a:r>
              </a:p>
              <a:p>
                <a:pPr marL="0" indent="0">
                  <a:buNone/>
                </a:pPr>
                <a:endParaRPr lang="en-US" sz="2200" dirty="0"/>
              </a:p>
              <a:p>
                <a:r>
                  <a:rPr lang="en-US" sz="2200" dirty="0"/>
                  <a:t>The range of ionization is very short, so only a small amount of charge is injected</a:t>
                </a:r>
              </a:p>
              <a:p>
                <a:pPr marL="0" indent="0" algn="ctr">
                  <a:buNone/>
                </a:pPr>
                <a:endParaRPr lang="en-US" sz="2200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endParaRPr lang="en-US" sz="22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777F560-1709-AD36-B2CE-9561429BDA8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99808" y="1721349"/>
                <a:ext cx="6459750" cy="4428871"/>
              </a:xfrm>
              <a:blipFill>
                <a:blip r:embed="rId3"/>
                <a:stretch>
                  <a:fillRect l="-1179" t="-2286" b="-8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 descr="A graph of a function&#10;&#10;Description automatically generated">
            <a:extLst>
              <a:ext uri="{FF2B5EF4-FFF2-40B4-BE49-F238E27FC236}">
                <a16:creationId xmlns:a16="http://schemas.microsoft.com/office/drawing/2014/main" id="{86366726-9242-9A2B-79F4-FED1FC7729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1304" y="1537415"/>
            <a:ext cx="3055377" cy="4555289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7CF56E-0066-B6FC-1115-77DFF1C56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2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BE54CD-B5C9-62C6-0665-C6FD740BF2A8}"/>
              </a:ext>
            </a:extLst>
          </p:cNvPr>
          <p:cNvSpPr txBox="1"/>
          <p:nvPr/>
        </p:nvSpPr>
        <p:spPr>
          <a:xfrm>
            <a:off x="4144340" y="6317090"/>
            <a:ext cx="37224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L. L . Yu </a:t>
            </a:r>
            <a:r>
              <a:rPr lang="en-US" sz="1600" i="1" dirty="0"/>
              <a:t>et al., </a:t>
            </a:r>
            <a:r>
              <a:rPr lang="en-US" sz="1600" dirty="0"/>
              <a:t>Phys. Rev. Lett. </a:t>
            </a:r>
            <a:r>
              <a:rPr lang="en-US" sz="1600" b="1" dirty="0"/>
              <a:t>112</a:t>
            </a:r>
            <a:r>
              <a:rPr lang="en-US" sz="1600" dirty="0"/>
              <a:t>, 125001</a:t>
            </a:r>
            <a:r>
              <a:rPr lang="en-US" sz="1600" i="1" dirty="0"/>
              <a:t> </a:t>
            </a:r>
            <a:endParaRPr lang="en-US" sz="1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EAF695-79BC-5B57-4A48-6D974283A139}"/>
              </a:ext>
            </a:extLst>
          </p:cNvPr>
          <p:cNvSpPr txBox="1"/>
          <p:nvPr/>
        </p:nvSpPr>
        <p:spPr>
          <a:xfrm>
            <a:off x="3301462" y="6558542"/>
            <a:ext cx="59675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C. B. Schroeder </a:t>
            </a:r>
            <a:r>
              <a:rPr lang="en-US" sz="1600" i="1" dirty="0"/>
              <a:t>et al.,</a:t>
            </a:r>
            <a:r>
              <a:rPr lang="en-US" sz="1600" dirty="0"/>
              <a:t> Optica Publishing Group paper JSIII_1_3. (2015)</a:t>
            </a:r>
          </a:p>
        </p:txBody>
      </p:sp>
    </p:spTree>
    <p:extLst>
      <p:ext uri="{BB962C8B-B14F-4D97-AF65-F5344CB8AC3E}">
        <p14:creationId xmlns:p14="http://schemas.microsoft.com/office/powerpoint/2010/main" val="2034915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B4F430-8BF8-C2A5-F8AF-B16837D9D5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2D3EB-B17D-18A4-07D8-0E888F99A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055" y="244029"/>
            <a:ext cx="11828945" cy="1325563"/>
          </a:xfrm>
        </p:spPr>
        <p:txBody>
          <a:bodyPr>
            <a:normAutofit/>
          </a:bodyPr>
          <a:lstStyle/>
          <a:p>
            <a:r>
              <a:rPr lang="en-US" sz="3600" b="1" dirty="0"/>
              <a:t>Flying focus produces lasers with long intensity ranges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3242763-9DA0-DAD7-13FF-FF53D4ABEA7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88235" y="1441780"/>
                <a:ext cx="7296472" cy="2344512"/>
              </a:xfrm>
            </p:spPr>
            <p:txBody>
              <a:bodyPr>
                <a:normAutofit/>
              </a:bodyPr>
              <a:lstStyle/>
              <a:p>
                <a:r>
                  <a:rPr lang="en-US" sz="2200" dirty="0"/>
                  <a:t>Flying focus can be used to create intensity profile with a traveling focus spot. This acts as a dynamic ionization front for our usage</a:t>
                </a:r>
              </a:p>
              <a:p>
                <a:r>
                  <a:rPr lang="en-US" sz="2200" dirty="0"/>
                  <a:t>The minimum spot size can be tuned to lengths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≫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sz="2200" dirty="0"/>
                  <a:t>, allowing us control the amount of charge injected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3242763-9DA0-DAD7-13FF-FF53D4ABEA7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88235" y="1441780"/>
                <a:ext cx="7296472" cy="2344512"/>
              </a:xfrm>
              <a:blipFill>
                <a:blip r:embed="rId4"/>
                <a:stretch>
                  <a:fillRect l="-868" t="-32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31DF17CE-5320-DADF-DE11-D44B1F7B2E04}"/>
              </a:ext>
            </a:extLst>
          </p:cNvPr>
          <p:cNvSpPr/>
          <p:nvPr/>
        </p:nvSpPr>
        <p:spPr>
          <a:xfrm>
            <a:off x="4529959" y="5549461"/>
            <a:ext cx="977462" cy="157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B4B823-C7C4-4A1C-096E-71BC9EF93B18}"/>
              </a:ext>
            </a:extLst>
          </p:cNvPr>
          <p:cNvSpPr/>
          <p:nvPr/>
        </p:nvSpPr>
        <p:spPr>
          <a:xfrm>
            <a:off x="4603532" y="3834319"/>
            <a:ext cx="977462" cy="2542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37A457-57A4-8F6F-43AD-393304942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3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527D37-BE1F-9C19-5E4A-B8A759A1ABEB}"/>
              </a:ext>
            </a:extLst>
          </p:cNvPr>
          <p:cNvSpPr txBox="1"/>
          <p:nvPr/>
        </p:nvSpPr>
        <p:spPr>
          <a:xfrm>
            <a:off x="3413620" y="6372942"/>
            <a:ext cx="6158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D. </a:t>
            </a:r>
            <a:r>
              <a:rPr lang="en-US" dirty="0" err="1"/>
              <a:t>Froula</a:t>
            </a:r>
            <a:r>
              <a:rPr lang="en-US" dirty="0"/>
              <a:t> </a:t>
            </a:r>
            <a:r>
              <a:rPr lang="en-US" i="1" dirty="0"/>
              <a:t>et al., </a:t>
            </a:r>
            <a:r>
              <a:rPr lang="en-US" dirty="0"/>
              <a:t>Phys. Plasmas 1 March 2019; 26 (3): 032109.</a:t>
            </a:r>
          </a:p>
        </p:txBody>
      </p:sp>
      <p:pic>
        <p:nvPicPr>
          <p:cNvPr id="6" name="htw_laserFF_test1_v2.mp4">
            <a:hlinkClick r:id="" action="ppaction://media"/>
            <a:extLst>
              <a:ext uri="{FF2B5EF4-FFF2-40B4-BE49-F238E27FC236}">
                <a16:creationId xmlns:a16="http://schemas.microsoft.com/office/drawing/2014/main" id="{74B65217-F2C1-A929-AD21-43B46001F33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12492" t="27681" r="10204" b="10882"/>
          <a:stretch>
            <a:fillRect/>
          </a:stretch>
        </p:blipFill>
        <p:spPr>
          <a:xfrm>
            <a:off x="2119227" y="3542710"/>
            <a:ext cx="4373750" cy="2085579"/>
          </a:xfrm>
          <a:prstGeom prst="rect">
            <a:avLst/>
          </a:prstGeom>
          <a:ln>
            <a:solidFill>
              <a:srgbClr val="C00000"/>
            </a:solidFill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9344D56-2F37-90EB-F79D-6CD1EF08F86F}"/>
                  </a:ext>
                </a:extLst>
              </p:cNvPr>
              <p:cNvSpPr txBox="1"/>
              <p:nvPr/>
            </p:nvSpPr>
            <p:spPr>
              <a:xfrm>
                <a:off x="2019819" y="5666325"/>
                <a:ext cx="4846905" cy="6685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/>
                  <a:t>Simulated FF laser intensity profile in a vacuum with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&gt;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endParaRPr lang="en-US" i="1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9344D56-2F37-90EB-F79D-6CD1EF08F8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9819" y="5666325"/>
                <a:ext cx="4846905" cy="668581"/>
              </a:xfrm>
              <a:prstGeom prst="rect">
                <a:avLst/>
              </a:prstGeom>
              <a:blipFill>
                <a:blip r:embed="rId6"/>
                <a:stretch>
                  <a:fillRect l="-783" t="-3774" b="-113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 descr="A diagram of a lens&#10;&#10;Description automatically generated">
            <a:extLst>
              <a:ext uri="{FF2B5EF4-FFF2-40B4-BE49-F238E27FC236}">
                <a16:creationId xmlns:a16="http://schemas.microsoft.com/office/drawing/2014/main" id="{4C3C2225-8E93-5C95-D19D-5E722C118C2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5055"/>
          <a:stretch/>
        </p:blipFill>
        <p:spPr>
          <a:xfrm>
            <a:off x="7918153" y="2480058"/>
            <a:ext cx="3301634" cy="3186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662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BA28483-F9E0-714F-B589-7C2D5B2F9DE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04800" y="1803371"/>
                <a:ext cx="4657859" cy="2337705"/>
              </a:xfrm>
              <a:solidFill>
                <a:schemeClr val="bg1"/>
              </a:solidFill>
            </p:spPr>
            <p:txBody>
              <a:bodyPr>
                <a:noAutofit/>
              </a:bodyPr>
              <a:lstStyle/>
              <a:p>
                <a:r>
                  <a:rPr lang="en-US" sz="2400" dirty="0"/>
                  <a:t>The linear charge density of a beam generated by a flying focus laser: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Λ</m:t>
                    </m:r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𝜉</m:t>
                        </m:r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𝑒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  <m:r>
                      <a:rPr lang="en-US" sz="240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sub>
                            </m:s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</m:den>
                    </m:f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𝜉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sSup>
                              <m:sSup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𝜉</m:t>
                                </m:r>
                              </m:e>
                              <m:sup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 −</m:t>
                            </m:r>
                            <m:f>
                              <m:f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num>
                              <m:den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𝜒</m:t>
                                </m:r>
                              </m:den>
                            </m:f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  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sz="2400" dirty="0"/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BA28483-F9E0-714F-B589-7C2D5B2F9DE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04800" y="1803371"/>
                <a:ext cx="4657859" cy="2337705"/>
              </a:xfrm>
              <a:blipFill>
                <a:blip r:embed="rId2"/>
                <a:stretch>
                  <a:fillRect l="-1907" t="-32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itle 1">
            <a:extLst>
              <a:ext uri="{FF2B5EF4-FFF2-40B4-BE49-F238E27FC236}">
                <a16:creationId xmlns:a16="http://schemas.microsoft.com/office/drawing/2014/main" id="{E77F66EC-B460-63F4-D8D4-77D7F317A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2" y="638464"/>
            <a:ext cx="11448288" cy="1041463"/>
          </a:xfrm>
        </p:spPr>
        <p:txBody>
          <a:bodyPr>
            <a:noAutofit/>
          </a:bodyPr>
          <a:lstStyle/>
          <a:p>
            <a:r>
              <a:rPr lang="en-US" sz="3600" b="1" dirty="0"/>
              <a:t>A flying focus laser can generate a near-trapezoidal beam inside a blown-out wake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619D2A-E630-9869-26AE-0F487E736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4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0974871-6A73-830D-1881-CA168F731A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4326" y="3964241"/>
            <a:ext cx="3958806" cy="2221247"/>
          </a:xfrm>
          <a:prstGeom prst="rect">
            <a:avLst/>
          </a:prstGeom>
          <a:noFill/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FE340F7E-6BF0-DF33-B9AF-EBD076D4E495}"/>
              </a:ext>
            </a:extLst>
          </p:cNvPr>
          <p:cNvGrpSpPr/>
          <p:nvPr/>
        </p:nvGrpSpPr>
        <p:grpSpPr>
          <a:xfrm>
            <a:off x="4763641" y="1679927"/>
            <a:ext cx="3747053" cy="4421610"/>
            <a:chOff x="863363" y="1282262"/>
            <a:chExt cx="4047236" cy="4421610"/>
          </a:xfrm>
        </p:grpSpPr>
        <p:pic>
          <p:nvPicPr>
            <p:cNvPr id="14" name="Picture 13" descr="A diagram of a graph and a diagram of a graph&#10;&#10;Description automatically generated">
              <a:extLst>
                <a:ext uri="{FF2B5EF4-FFF2-40B4-BE49-F238E27FC236}">
                  <a16:creationId xmlns:a16="http://schemas.microsoft.com/office/drawing/2014/main" id="{6D8A3EBA-085A-034A-C117-89740C56969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2816"/>
            <a:stretch/>
          </p:blipFill>
          <p:spPr>
            <a:xfrm>
              <a:off x="863363" y="1282262"/>
              <a:ext cx="4047236" cy="4421610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A9336AA-09DA-F900-F954-AE7A4BA22F69}"/>
                </a:ext>
              </a:extLst>
            </p:cNvPr>
            <p:cNvSpPr txBox="1"/>
            <p:nvPr/>
          </p:nvSpPr>
          <p:spPr>
            <a:xfrm>
              <a:off x="2504151" y="2703857"/>
              <a:ext cx="109806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FF0769"/>
                  </a:solidFill>
                </a:rPr>
                <a:t>e- beam </a:t>
              </a:r>
            </a:p>
            <a:p>
              <a:pPr algn="ctr"/>
              <a:r>
                <a:rPr lang="en-US" b="1" dirty="0">
                  <a:solidFill>
                    <a:srgbClr val="FF0769"/>
                  </a:solidFill>
                </a:rPr>
                <a:t>driver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2539C329-EBC1-067E-C485-E4E4EF743622}"/>
                </a:ext>
              </a:extLst>
            </p:cNvPr>
            <p:cNvSpPr txBox="1"/>
            <p:nvPr/>
          </p:nvSpPr>
          <p:spPr>
            <a:xfrm>
              <a:off x="1289946" y="2642532"/>
              <a:ext cx="100860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0070C0"/>
                  </a:solidFill>
                </a:rPr>
                <a:t>trailing</a:t>
              </a:r>
            </a:p>
            <a:p>
              <a:pPr algn="ctr"/>
              <a:r>
                <a:rPr lang="en-US" b="1" dirty="0">
                  <a:solidFill>
                    <a:srgbClr val="0070C0"/>
                  </a:solidFill>
                </a:rPr>
                <a:t>e- beam 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ontent Placeholder 2">
                <a:extLst>
                  <a:ext uri="{FF2B5EF4-FFF2-40B4-BE49-F238E27FC236}">
                    <a16:creationId xmlns:a16="http://schemas.microsoft.com/office/drawing/2014/main" id="{64FB0713-9BCF-6860-4615-A2660977B84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463511" y="1710102"/>
                <a:ext cx="3507772" cy="471507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b="1" u="sng" dirty="0"/>
                  <a:t>Ideal beam loading</a:t>
                </a:r>
              </a:p>
              <a:p>
                <a:pPr marL="0" indent="0" algn="ctr">
                  <a:buFont typeface="Arial" panose="020B0604020202020204" pitchFamily="34" charset="0"/>
                  <a:buNone/>
                </a:pPr>
                <a:endParaRPr lang="en-US" sz="2000" u="sng" dirty="0">
                  <a:latin typeface="Cambria Math" panose="02040503050406030204" pitchFamily="18" charset="0"/>
                </a:endParaRPr>
              </a:p>
              <a:p>
                <a:pPr marL="0" indent="0" algn="ctr">
                  <a:buFont typeface="Arial" panose="020B0604020202020204" pitchFamily="34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 smtClean="0">
                          <a:latin typeface="Cambria Math" panose="02040503050406030204" pitchFamily="18" charset="0"/>
                        </a:rPr>
                        <m:t>Λ</m:t>
                      </m:r>
                      <m:d>
                        <m:d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 smtClean="0">
                              <a:latin typeface="Cambria Math" panose="02040503050406030204" pitchFamily="18" charset="0"/>
                            </a:rPr>
                            <m:t>𝜉</m:t>
                          </m:r>
                        </m:e>
                      </m:d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000" b="0" i="0" smtClean="0">
                              <a:latin typeface="Cambria Math" panose="02040503050406030204" pitchFamily="18" charset="0"/>
                            </a:rPr>
                            <m:t>Λ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000" b="0" i="0" smtClean="0">
                              <a:latin typeface="Cambria Math" panose="02040503050406030204" pitchFamily="18" charset="0"/>
                            </a:rPr>
                            <m:t>Λ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𝜉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𝜉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000" dirty="0"/>
              </a:p>
              <a:p>
                <a:pPr marL="0" indent="0" algn="ctr"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b="0" i="0" smtClean="0">
                            <a:latin typeface="Cambria Math" panose="02040503050406030204" pitchFamily="18" charset="0"/>
                          </a:rPr>
                          <m:t>Λ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00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000" i="1" smtClean="0">
                                            <a:latin typeface="Cambria Math" panose="02040503050406030204" pitchFamily="18" charset="0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2000" i="1" smtClean="0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en-US" sz="2000" i="1" smtClean="0">
                                        <a:latin typeface="Cambria Math" panose="02040503050406030204" pitchFamily="18" charset="0"/>
                                      </a:rPr>
                                      <m:t>𝜒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200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  <m:r>
                          <a:rPr lang="en-US" sz="200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00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000" i="1" smtClean="0">
                                            <a:latin typeface="Cambria Math" panose="02040503050406030204" pitchFamily="18" charset="0"/>
                                          </a:rPr>
                                          <m:t>𝑅</m:t>
                                        </m:r>
                                      </m:e>
                                      <m:sub>
                                        <m:r>
                                          <a:rPr lang="en-US" sz="2000" i="1" smtClean="0">
                                            <a:latin typeface="Cambria Math" panose="02040503050406030204" pitchFamily="18" charset="0"/>
                                          </a:rPr>
                                          <m:t>𝑏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en-US" sz="200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200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e>
                    </m:rad>
                    <m:r>
                      <a:rPr lang="en-US" sz="200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000" dirty="0"/>
                  <a:t>  </a:t>
                </a:r>
              </a:p>
              <a:p>
                <a:pPr marL="0" indent="0" algn="ctr"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b="0" i="0" smtClean="0">
                            <a:latin typeface="Cambria Math" panose="02040503050406030204" pitchFamily="18" charset="0"/>
                          </a:rPr>
                          <m:t>Λ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𝜒</m:t>
                    </m:r>
                  </m:oMath>
                </a14:m>
                <a:r>
                  <a:rPr lang="en-US" sz="2000" dirty="0"/>
                  <a:t> </a:t>
                </a:r>
              </a:p>
              <a:p>
                <a:pPr marL="0" indent="0" algn="ctr">
                  <a:buFont typeface="Arial" panose="020B0604020202020204" pitchFamily="34" charset="0"/>
                  <a:buNone/>
                </a:pPr>
                <a:endParaRPr lang="en-US" sz="2000" dirty="0"/>
              </a:p>
              <a:p>
                <a:pPr marL="0" indent="0" algn="ctr"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𝜉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)= </m:t>
                    </m:r>
                  </m:oMath>
                </a14:m>
                <a:r>
                  <a:rPr lang="en-US" sz="2000" dirty="0"/>
                  <a:t>load field value</a:t>
                </a:r>
              </a:p>
              <a:p>
                <a:pPr marL="0" indent="0" algn="ctr"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000" dirty="0"/>
                  <a:t>maximum wake radius</a:t>
                </a:r>
              </a:p>
              <a:p>
                <a:pPr marL="0" indent="0" algn="ctr"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𝜒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000" dirty="0"/>
                  <a:t>slope of electric field</a:t>
                </a:r>
              </a:p>
              <a:p>
                <a:pPr marL="0" indent="0" algn="ctr">
                  <a:buFont typeface="Arial" panose="020B0604020202020204" pitchFamily="34" charset="0"/>
                  <a:buNone/>
                </a:pPr>
                <a:endParaRPr lang="en-US" sz="2000" dirty="0"/>
              </a:p>
            </p:txBody>
          </p:sp>
        </mc:Choice>
        <mc:Fallback xmlns="">
          <p:sp>
            <p:nvSpPr>
              <p:cNvPr id="17" name="Content Placeholder 2">
                <a:extLst>
                  <a:ext uri="{FF2B5EF4-FFF2-40B4-BE49-F238E27FC236}">
                    <a16:creationId xmlns:a16="http://schemas.microsoft.com/office/drawing/2014/main" id="{64FB0713-9BCF-6860-4615-A2660977B8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63511" y="1710102"/>
                <a:ext cx="3507772" cy="4715074"/>
              </a:xfrm>
              <a:prstGeom prst="rect">
                <a:avLst/>
              </a:prstGeom>
              <a:blipFill>
                <a:blip r:embed="rId5"/>
                <a:stretch>
                  <a:fillRect t="-1344" r="-3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95F98E39-8D2B-ABC6-A029-556E5D861623}"/>
              </a:ext>
            </a:extLst>
          </p:cNvPr>
          <p:cNvSpPr txBox="1"/>
          <p:nvPr/>
        </p:nvSpPr>
        <p:spPr>
          <a:xfrm>
            <a:off x="6126889" y="6243213"/>
            <a:ext cx="51656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M. </a:t>
            </a:r>
            <a:r>
              <a:rPr lang="en-US" dirty="0" err="1"/>
              <a:t>Tzoufras</a:t>
            </a:r>
            <a:r>
              <a:rPr lang="en-US" dirty="0"/>
              <a:t> </a:t>
            </a:r>
            <a:r>
              <a:rPr lang="en-US" i="1" dirty="0"/>
              <a:t>et al.,</a:t>
            </a:r>
            <a:r>
              <a:rPr lang="en-US" dirty="0"/>
              <a:t> Phys. Rev. Lett. </a:t>
            </a:r>
            <a:r>
              <a:rPr lang="en-US" b="1" dirty="0"/>
              <a:t>101</a:t>
            </a:r>
            <a:r>
              <a:rPr lang="en-US" dirty="0"/>
              <a:t>, 145002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/>
              <a:t>(2008)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302534-26A6-D110-A76A-9C5283289CBF}"/>
              </a:ext>
            </a:extLst>
          </p:cNvPr>
          <p:cNvSpPr txBox="1"/>
          <p:nvPr/>
        </p:nvSpPr>
        <p:spPr>
          <a:xfrm>
            <a:off x="7104080" y="6544264"/>
            <a:ext cx="3032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Jiayang Yan</a:t>
            </a:r>
            <a:r>
              <a:rPr lang="en-US" i="1" dirty="0"/>
              <a:t>,</a:t>
            </a:r>
            <a:r>
              <a:rPr lang="en-US" dirty="0"/>
              <a:t> </a:t>
            </a:r>
            <a:r>
              <a:rPr lang="en-US" dirty="0">
                <a:cs typeface="Arial" panose="020B0604020202020204" pitchFamily="34" charset="0"/>
              </a:rPr>
              <a:t>PhD Thesis </a:t>
            </a:r>
            <a:r>
              <a:rPr lang="en-US" dirty="0"/>
              <a:t>(2024)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FD3C99D-16E2-C4CE-E820-08101518488E}"/>
              </a:ext>
            </a:extLst>
          </p:cNvPr>
          <p:cNvSpPr txBox="1"/>
          <p:nvPr/>
        </p:nvSpPr>
        <p:spPr>
          <a:xfrm>
            <a:off x="714220" y="6359598"/>
            <a:ext cx="53508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A. Jain, </a:t>
            </a:r>
            <a:r>
              <a:rPr lang="en-US" i="1" dirty="0"/>
              <a:t>et al</a:t>
            </a:r>
            <a:r>
              <a:rPr lang="en-US" dirty="0"/>
              <a:t>., Phys. Rev. Research 8.2 (2026): 023213.</a:t>
            </a:r>
          </a:p>
        </p:txBody>
      </p:sp>
    </p:spTree>
    <p:extLst>
      <p:ext uri="{BB962C8B-B14F-4D97-AF65-F5344CB8AC3E}">
        <p14:creationId xmlns:p14="http://schemas.microsoft.com/office/powerpoint/2010/main" val="4138990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41DCA-D64C-B840-A724-4163C3D44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73869"/>
            <a:ext cx="11448288" cy="1152885"/>
          </a:xfrm>
        </p:spPr>
        <p:txBody>
          <a:bodyPr>
            <a:normAutofit/>
          </a:bodyPr>
          <a:lstStyle/>
          <a:p>
            <a:r>
              <a:rPr lang="en-US" sz="3600" b="1" dirty="0"/>
              <a:t>The e-beam could be produced in an LWFA stage, then accelerated in a PWFA stage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05A7C4-B30C-CF96-2B6C-F90BBCAC6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5</a:t>
            </a:fld>
            <a:endParaRPr lang="en-US"/>
          </a:p>
        </p:txBody>
      </p:sp>
      <p:pic>
        <p:nvPicPr>
          <p:cNvPr id="4" name="Picture 3" descr="A diagram of a graph&#10;&#10;Description automatically generated with medium confidence">
            <a:extLst>
              <a:ext uri="{FF2B5EF4-FFF2-40B4-BE49-F238E27FC236}">
                <a16:creationId xmlns:a16="http://schemas.microsoft.com/office/drawing/2014/main" id="{01B33910-5DBD-4053-7690-4E461A66B8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6266" y="2459810"/>
            <a:ext cx="4969222" cy="2982056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1F1CC4D-3A84-EE6B-43D5-3CDE856DD04E}"/>
              </a:ext>
            </a:extLst>
          </p:cNvPr>
          <p:cNvSpPr txBox="1">
            <a:spLocks/>
          </p:cNvSpPr>
          <p:nvPr/>
        </p:nvSpPr>
        <p:spPr>
          <a:xfrm>
            <a:off x="557784" y="5817379"/>
            <a:ext cx="11247120" cy="4337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Instead of staging this process, can we inject and ideally load a beam in one stage?</a:t>
            </a:r>
          </a:p>
          <a:p>
            <a:endParaRPr lang="en-US" sz="2400" b="1" dirty="0">
              <a:solidFill>
                <a:srgbClr val="FF0000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3D1A17B-2314-1ADB-4A1F-593E9F246F88}"/>
              </a:ext>
            </a:extLst>
          </p:cNvPr>
          <p:cNvGrpSpPr/>
          <p:nvPr/>
        </p:nvGrpSpPr>
        <p:grpSpPr>
          <a:xfrm>
            <a:off x="457200" y="2487631"/>
            <a:ext cx="3910725" cy="2578722"/>
            <a:chOff x="18854" y="1865834"/>
            <a:chExt cx="7070731" cy="4645654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80B2E9AB-9B71-BDF4-91C2-D4B908802EC7}"/>
                </a:ext>
              </a:extLst>
            </p:cNvPr>
            <p:cNvGrpSpPr/>
            <p:nvPr/>
          </p:nvGrpSpPr>
          <p:grpSpPr>
            <a:xfrm>
              <a:off x="18854" y="1865834"/>
              <a:ext cx="6486301" cy="4645654"/>
              <a:chOff x="2133600" y="1782211"/>
              <a:chExt cx="6486301" cy="4645654"/>
            </a:xfrm>
          </p:grpSpPr>
          <p:pic>
            <p:nvPicPr>
              <p:cNvPr id="17" name="Picture 16" descr="A graph of a function&#10;&#10;AI-generated content may be incorrect.">
                <a:extLst>
                  <a:ext uri="{FF2B5EF4-FFF2-40B4-BE49-F238E27FC236}">
                    <a16:creationId xmlns:a16="http://schemas.microsoft.com/office/drawing/2014/main" id="{52D2D70A-FBDB-B04B-ED72-03C079E43F8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t="7786" r="7610" b="3246"/>
              <a:stretch/>
            </p:blipFill>
            <p:spPr>
              <a:xfrm>
                <a:off x="2133600" y="1782211"/>
                <a:ext cx="6486301" cy="4161389"/>
              </a:xfrm>
              <a:prstGeom prst="rect">
                <a:avLst/>
              </a:prstGeom>
            </p:spPr>
          </p:pic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8" name="TextBox 17">
                    <a:extLst>
                      <a:ext uri="{FF2B5EF4-FFF2-40B4-BE49-F238E27FC236}">
                        <a16:creationId xmlns:a16="http://schemas.microsoft.com/office/drawing/2014/main" id="{5435BDFD-6369-03AC-A3D6-6C7DB9210EC0}"/>
                      </a:ext>
                    </a:extLst>
                  </p:cNvPr>
                  <p:cNvSpPr txBox="1"/>
                  <p:nvPr/>
                </p:nvSpPr>
                <p:spPr>
                  <a:xfrm>
                    <a:off x="5130801" y="5843476"/>
                    <a:ext cx="1341120" cy="58438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𝜉</m:t>
                          </m:r>
                        </m:oMath>
                      </m:oMathPara>
                    </a14:m>
                    <a:endParaRPr lang="en-US" sz="14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mc:Choice>
            <mc:Fallback xmlns="">
              <p:sp>
                <p:nvSpPr>
                  <p:cNvPr id="15" name="TextBox 14">
                    <a:extLst>
                      <a:ext uri="{FF2B5EF4-FFF2-40B4-BE49-F238E27FC236}">
                        <a16:creationId xmlns:a16="http://schemas.microsoft.com/office/drawing/2014/main" id="{CB984AC4-B5E9-0EA7-F999-103A7848063A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130801" y="5843476"/>
                    <a:ext cx="1341120" cy="584389"/>
                  </a:xfrm>
                  <a:prstGeom prst="rect">
                    <a:avLst/>
                  </a:prstGeom>
                  <a:blipFill>
                    <a:blip r:embed="rId16"/>
                    <a:stretch>
                      <a:fillRect b="-3846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pic>
          <p:nvPicPr>
            <p:cNvPr id="15" name="Picture 8">
              <a:extLst>
                <a:ext uri="{FF2B5EF4-FFF2-40B4-BE49-F238E27FC236}">
                  <a16:creationId xmlns:a16="http://schemas.microsoft.com/office/drawing/2014/main" id="{5B3B746B-15F4-9DC0-716D-35F281581F3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337" b="12890"/>
            <a:stretch>
              <a:fillRect/>
            </a:stretch>
          </p:blipFill>
          <p:spPr bwMode="auto">
            <a:xfrm>
              <a:off x="6562945" y="2066873"/>
              <a:ext cx="468850" cy="19118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>
              <a:extLst>
                <a:ext uri="{FF2B5EF4-FFF2-40B4-BE49-F238E27FC236}">
                  <a16:creationId xmlns:a16="http://schemas.microsoft.com/office/drawing/2014/main" id="{E17EA527-F6C2-179F-0605-635985F5097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606" b="12890"/>
            <a:stretch>
              <a:fillRect/>
            </a:stretch>
          </p:blipFill>
          <p:spPr bwMode="auto">
            <a:xfrm>
              <a:off x="6588412" y="3934949"/>
              <a:ext cx="501173" cy="17800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76B722B-2E13-9C3D-4DCC-A16B206818C9}"/>
              </a:ext>
            </a:extLst>
          </p:cNvPr>
          <p:cNvGrpSpPr/>
          <p:nvPr/>
        </p:nvGrpSpPr>
        <p:grpSpPr>
          <a:xfrm>
            <a:off x="507737" y="3531043"/>
            <a:ext cx="3568911" cy="2131913"/>
            <a:chOff x="403762" y="3139966"/>
            <a:chExt cx="3568911" cy="2131913"/>
          </a:xfrm>
        </p:grpSpPr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6DBA436C-0ED3-E48A-0589-12BD7EB32E1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240564" y="4300490"/>
              <a:ext cx="0" cy="272758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Box 19">
                  <a:extLst>
                    <a:ext uri="{FF2B5EF4-FFF2-40B4-BE49-F238E27FC236}">
                      <a16:creationId xmlns:a16="http://schemas.microsoft.com/office/drawing/2014/main" id="{7ADDCF62-C775-B35D-3489-E419987ECD0E}"/>
                    </a:ext>
                  </a:extLst>
                </p:cNvPr>
                <p:cNvSpPr txBox="1"/>
                <p:nvPr/>
              </p:nvSpPr>
              <p:spPr>
                <a:xfrm>
                  <a:off x="2577804" y="4625548"/>
                  <a:ext cx="1394869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=9.2 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𝜇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en-US" dirty="0"/>
                </a:p>
                <a:p>
                  <a:pPr algn="ctr"/>
                  <a:r>
                    <a:rPr lang="en-US" dirty="0"/>
                    <a:t>Driver</a:t>
                  </a:r>
                </a:p>
              </p:txBody>
            </p:sp>
          </mc:Choice>
          <mc:Fallback xmlns="">
            <p:sp>
              <p:nvSpPr>
                <p:cNvPr id="20" name="TextBox 19">
                  <a:extLst>
                    <a:ext uri="{FF2B5EF4-FFF2-40B4-BE49-F238E27FC236}">
                      <a16:creationId xmlns:a16="http://schemas.microsoft.com/office/drawing/2014/main" id="{7ADDCF62-C775-B35D-3489-E419987ECD0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77804" y="4625548"/>
                  <a:ext cx="1394869" cy="646331"/>
                </a:xfrm>
                <a:prstGeom prst="rect">
                  <a:avLst/>
                </a:prstGeom>
                <a:blipFill>
                  <a:blip r:embed="rId19"/>
                  <a:stretch>
                    <a:fillRect b="-13725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BCC3CEE1-B4FD-4575-EE57-A8C933642E3E}"/>
                </a:ext>
              </a:extLst>
            </p:cNvPr>
            <p:cNvCxnSpPr>
              <a:cxnSpLocks/>
            </p:cNvCxnSpPr>
            <p:nvPr/>
          </p:nvCxnSpPr>
          <p:spPr>
            <a:xfrm>
              <a:off x="1943158" y="3750380"/>
              <a:ext cx="0" cy="19034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4AF70439-9BBA-CD70-0FA5-D7E4D3D5A1D5}"/>
                    </a:ext>
                  </a:extLst>
                </p:cNvPr>
                <p:cNvSpPr txBox="1"/>
                <p:nvPr/>
              </p:nvSpPr>
              <p:spPr>
                <a:xfrm>
                  <a:off x="1401665" y="3139966"/>
                  <a:ext cx="1343573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i="1" smtClean="0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en-US" i="1" smtClean="0">
                            <a:latin typeface="Cambria Math" panose="02040503050406030204" pitchFamily="18" charset="0"/>
                          </a:rPr>
                          <m:t>=0.4 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𝜇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oMath>
                    </m:oMathPara>
                  </a14:m>
                  <a:endParaRPr lang="en-US" dirty="0"/>
                </a:p>
                <a:p>
                  <a:pPr algn="ctr"/>
                  <a:r>
                    <a:rPr lang="en-US" dirty="0"/>
                    <a:t>Injector</a:t>
                  </a:r>
                </a:p>
              </p:txBody>
            </p:sp>
          </mc:Choice>
          <mc:Fallback xmlns=""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4AF70439-9BBA-CD70-0FA5-D7E4D3D5A1D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01665" y="3139966"/>
                  <a:ext cx="1343573" cy="646331"/>
                </a:xfrm>
                <a:prstGeom prst="rect">
                  <a:avLst/>
                </a:prstGeom>
                <a:blipFill>
                  <a:blip r:embed="rId20"/>
                  <a:stretch>
                    <a:fillRect b="-1346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FD74593-CF4F-519F-E5A4-B47F01C1D9BF}"/>
                </a:ext>
              </a:extLst>
            </p:cNvPr>
            <p:cNvSpPr txBox="1"/>
            <p:nvPr/>
          </p:nvSpPr>
          <p:spPr>
            <a:xfrm>
              <a:off x="403762" y="4615881"/>
              <a:ext cx="154920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</a:rPr>
                <a:t>Injected beam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BB70E38F-5A67-E42D-657D-9CD3135BD55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441706" y="4434056"/>
              <a:ext cx="0" cy="203419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Left Brace 25">
              <a:extLst>
                <a:ext uri="{FF2B5EF4-FFF2-40B4-BE49-F238E27FC236}">
                  <a16:creationId xmlns:a16="http://schemas.microsoft.com/office/drawing/2014/main" id="{7B2CB925-E0F6-D1CF-536B-433AAB73251F}"/>
                </a:ext>
              </a:extLst>
            </p:cNvPr>
            <p:cNvSpPr/>
            <p:nvPr/>
          </p:nvSpPr>
          <p:spPr>
            <a:xfrm rot="16200000">
              <a:off x="1356289" y="4168416"/>
              <a:ext cx="178904" cy="334454"/>
            </a:xfrm>
            <a:prstGeom prst="leftBrac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82FE9C4B-94CB-E29B-D737-732D56945BFC}"/>
              </a:ext>
            </a:extLst>
          </p:cNvPr>
          <p:cNvSpPr txBox="1"/>
          <p:nvPr/>
        </p:nvSpPr>
        <p:spPr>
          <a:xfrm>
            <a:off x="1505640" y="1778533"/>
            <a:ext cx="1578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u="sng" dirty="0"/>
              <a:t>Injection stage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6F63FA0-5549-C6DF-79D1-BED20B747DAA}"/>
              </a:ext>
            </a:extLst>
          </p:cNvPr>
          <p:cNvSpPr txBox="1"/>
          <p:nvPr/>
        </p:nvSpPr>
        <p:spPr>
          <a:xfrm>
            <a:off x="8455860" y="1778533"/>
            <a:ext cx="28135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/>
              <a:t>Acceleration stage (20 GeV)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Content Placeholder 2">
                <a:extLst>
                  <a:ext uri="{FF2B5EF4-FFF2-40B4-BE49-F238E27FC236}">
                    <a16:creationId xmlns:a16="http://schemas.microsoft.com/office/drawing/2014/main" id="{E0867C87-BD06-89EA-812B-EFB5D4B2F68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694468" y="4176975"/>
                <a:ext cx="2191305" cy="1548871"/>
              </a:xfrm>
              <a:prstGeom prst="rect">
                <a:avLst/>
              </a:prstGeom>
              <a:ln w="12700">
                <a:noFill/>
              </a:ln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800" i="1" u="sng" dirty="0"/>
                  <a:t>After acceleration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1800" i="1">
                        <a:latin typeface="Cambria Math" panose="02040503050406030204" pitchFamily="18" charset="0"/>
                      </a:rPr>
                      <m:t>=1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89</m:t>
                    </m:r>
                    <m:r>
                      <a:rPr lang="en-US" sz="18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1800" i="1">
                        <a:latin typeface="Cambria Math" panose="02040503050406030204" pitchFamily="18" charset="0"/>
                      </a:rPr>
                      <m:t>𝑛𝑚</m:t>
                    </m:r>
                    <m:r>
                      <a:rPr lang="en-US" sz="180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en-US" sz="1800" i="1">
                        <a:latin typeface="Cambria Math" panose="02040503050406030204" pitchFamily="18" charset="0"/>
                      </a:rPr>
                      <m:t>𝑟𝑎𝑑</m:t>
                    </m:r>
                  </m:oMath>
                </a14:m>
                <a:r>
                  <a:rPr lang="en-US" sz="1800" dirty="0"/>
                  <a:t>  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1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80</m:t>
                    </m:r>
                    <m:r>
                      <a:rPr lang="en-US" sz="18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1800" i="1">
                        <a:latin typeface="Cambria Math" panose="02040503050406030204" pitchFamily="18" charset="0"/>
                      </a:rPr>
                      <m:t>𝑛𝑚</m:t>
                    </m:r>
                    <m:r>
                      <a:rPr lang="en-US" sz="180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en-US" sz="1800" i="1">
                        <a:latin typeface="Cambria Math" panose="02040503050406030204" pitchFamily="18" charset="0"/>
                      </a:rPr>
                      <m:t>𝑟𝑎𝑑</m:t>
                    </m:r>
                  </m:oMath>
                </a14:m>
                <a:r>
                  <a:rPr lang="en-US" sz="180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180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</m:t>
                      </m:r>
                      <m:r>
                        <a:rPr lang="en-US" sz="1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ℰ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r>
                        <a:rPr lang="en-US" sz="1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ℰ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&lt;1</m:t>
                      </m:r>
                      <m:r>
                        <a:rPr lang="en-US" sz="1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% </m:t>
                      </m:r>
                    </m:oMath>
                  </m:oMathPara>
                </a14:m>
                <a:endParaRPr lang="en-US" sz="1800" dirty="0"/>
              </a:p>
              <a:p>
                <a:pPr marL="0" indent="0" algn="ctr">
                  <a:lnSpc>
                    <a:spcPct val="100000"/>
                  </a:lnSpc>
                  <a:buNone/>
                </a:pPr>
                <a:endParaRPr lang="en-US" sz="1800" b="0" dirty="0"/>
              </a:p>
            </p:txBody>
          </p:sp>
        </mc:Choice>
        <mc:Fallback xmlns="">
          <p:sp>
            <p:nvSpPr>
              <p:cNvPr id="39" name="Content Placeholder 2">
                <a:extLst>
                  <a:ext uri="{FF2B5EF4-FFF2-40B4-BE49-F238E27FC236}">
                    <a16:creationId xmlns:a16="http://schemas.microsoft.com/office/drawing/2014/main" id="{E0867C87-BD06-89EA-812B-EFB5D4B2F6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4468" y="4176975"/>
                <a:ext cx="2191305" cy="1548871"/>
              </a:xfrm>
              <a:prstGeom prst="rect">
                <a:avLst/>
              </a:prstGeom>
              <a:blipFill>
                <a:blip r:embed="rId21"/>
                <a:stretch>
                  <a:fillRect t="-1626"/>
                </a:stretch>
              </a:blipFill>
              <a:ln w="127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>
            <a:extLst>
              <a:ext uri="{FF2B5EF4-FFF2-40B4-BE49-F238E27FC236}">
                <a16:creationId xmlns:a16="http://schemas.microsoft.com/office/drawing/2014/main" id="{6FA774CA-C373-FF7E-AA34-E2D8B8C39F74}"/>
              </a:ext>
            </a:extLst>
          </p:cNvPr>
          <p:cNvSpPr txBox="1"/>
          <p:nvPr/>
        </p:nvSpPr>
        <p:spPr>
          <a:xfrm>
            <a:off x="3505898" y="6422656"/>
            <a:ext cx="53508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A. Jain, </a:t>
            </a:r>
            <a:r>
              <a:rPr lang="en-US" i="1" dirty="0"/>
              <a:t>et al</a:t>
            </a:r>
            <a:r>
              <a:rPr lang="en-US" dirty="0"/>
              <a:t>., Phys. Rev. Research 8.2 (2026): 023213.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2DF398A-A82C-E81E-4AFA-F6EF46A3A70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694468" y="1791678"/>
                <a:ext cx="2191305" cy="2293765"/>
              </a:xfrm>
              <a:prstGeom prst="rect">
                <a:avLst/>
              </a:prstGeom>
              <a:ln w="12700">
                <a:noFill/>
              </a:ln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r>
                  <a:rPr lang="en-US" sz="1800" b="1" u="sng" dirty="0"/>
                  <a:t>Injected beam 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=220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𝑝𝐶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800" b="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r>
                  <a:rPr lang="en-US" sz="1800" i="1" u="sng" dirty="0"/>
                  <a:t>Before acceleration</a:t>
                </a:r>
                <a:endParaRPr lang="en-US" sz="1800" b="0" i="1" u="sng" dirty="0"/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=170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𝑛𝑚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⋅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𝑟𝑎𝑑</m:t>
                    </m:r>
                  </m:oMath>
                </a14:m>
                <a:r>
                  <a:rPr lang="en-US" sz="1800" b="0" dirty="0"/>
                  <a:t> 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=76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𝑛𝑚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⋅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𝑟𝑎𝑑</m:t>
                    </m:r>
                  </m:oMath>
                </a14:m>
                <a:r>
                  <a:rPr lang="en-US" sz="1800" b="0" dirty="0"/>
                  <a:t> </a:t>
                </a:r>
                <a:endParaRPr lang="en-US" sz="1800" dirty="0"/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18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</m:t>
                      </m:r>
                      <m:r>
                        <a:rPr lang="en-US" sz="1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ℰ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r>
                        <a:rPr lang="en-US" sz="1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ℰ</m:t>
                      </m:r>
                      <m:r>
                        <a:rPr lang="en-US" sz="1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=6% </m:t>
                      </m:r>
                    </m:oMath>
                  </m:oMathPara>
                </a14:m>
                <a:endParaRPr lang="en-US" sz="1800" b="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2DF398A-A82C-E81E-4AFA-F6EF46A3A7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4468" y="1791678"/>
                <a:ext cx="2191305" cy="2293765"/>
              </a:xfrm>
              <a:prstGeom prst="rect">
                <a:avLst/>
              </a:prstGeom>
              <a:blipFill>
                <a:blip r:embed="rId22"/>
                <a:stretch>
                  <a:fillRect t="-1657" b="-1657"/>
                </a:stretch>
              </a:blipFill>
              <a:ln w="127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D96E4BC-4B6A-8D46-315F-560369358F49}"/>
                  </a:ext>
                </a:extLst>
              </p:cNvPr>
              <p:cNvSpPr txBox="1"/>
              <p:nvPr/>
            </p:nvSpPr>
            <p:spPr>
              <a:xfrm>
                <a:off x="1274771" y="2118299"/>
                <a:ext cx="212083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=2×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16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𝑐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D96E4BC-4B6A-8D46-315F-560369358F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4771" y="2118299"/>
                <a:ext cx="2120837" cy="369332"/>
              </a:xfrm>
              <a:prstGeom prst="rect">
                <a:avLst/>
              </a:prstGeom>
              <a:blipFill>
                <a:blip r:embed="rId23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836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4" grpId="0"/>
      <p:bldP spid="39" grpId="0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41DCA-D64C-B840-A724-4163C3D44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196" y="588538"/>
            <a:ext cx="11341608" cy="809542"/>
          </a:xfrm>
        </p:spPr>
        <p:txBody>
          <a:bodyPr>
            <a:normAutofit/>
          </a:bodyPr>
          <a:lstStyle/>
          <a:p>
            <a:r>
              <a:rPr lang="en-US" b="1" dirty="0"/>
              <a:t>We want to verify this method with an experiment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BA28483-F9E0-714F-B589-7C2D5B2F9DE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5592" y="1553527"/>
                <a:ext cx="10367573" cy="2094133"/>
              </a:xfrm>
            </p:spPr>
            <p:txBody>
              <a:bodyPr>
                <a:normAutofit fontScale="92500" lnSpcReduction="10000"/>
              </a:bodyPr>
              <a:lstStyle/>
              <a:p>
                <a:r>
                  <a:rPr lang="en-US" sz="2400" dirty="0"/>
                  <a:t>ATF @ BNL, the only lab with a TW-class CO</a:t>
                </a:r>
                <a:r>
                  <a:rPr lang="en-US" sz="2400" baseline="-25000" dirty="0"/>
                  <a:t>2</a:t>
                </a:r>
                <a:r>
                  <a:rPr lang="en-US" sz="2400" dirty="0"/>
                  <a:t> laser, requires upgrades to enable sub-</a:t>
                </a:r>
                <a:r>
                  <a:rPr lang="en-US" sz="2400" dirty="0" err="1"/>
                  <a:t>ps</a:t>
                </a:r>
                <a:r>
                  <a:rPr lang="en-US" sz="2400" dirty="0"/>
                  <a:t> pulse (ongoing)</a:t>
                </a:r>
              </a:p>
              <a:p>
                <a:r>
                  <a:rPr lang="en-US" sz="2400" dirty="0">
                    <a:sym typeface="Wingdings" pitchFamily="2" charset="2"/>
                  </a:rPr>
                  <a:t>BELLA at LBNL could be well-suited for pursuing an experiment based on this method, before upgrades at BNL complete</a:t>
                </a:r>
                <a:endParaRPr lang="en-US" sz="2400" dirty="0"/>
              </a:p>
              <a:p>
                <a:r>
                  <a:rPr lang="en-US" sz="2400" dirty="0"/>
                  <a:t>Two systems: hundred-terawatt (HTW) and petawatt (PW) with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𝝀</m:t>
                        </m:r>
                      </m:e>
                      <m:sub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</m:sSub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𝟖𝟎𝟎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𝒏𝒎</m:t>
                    </m:r>
                  </m:oMath>
                </a14:m>
                <a:r>
                  <a:rPr lang="en-US" sz="2400" b="1" dirty="0"/>
                  <a:t> </a:t>
                </a:r>
                <a:r>
                  <a:rPr lang="en-US" sz="2400" dirty="0"/>
                  <a:t>laser. The injector would need to be frequency-tripled 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𝝀</m:t>
                        </m:r>
                      </m:e>
                      <m:sub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</m:sSub>
                    <m:r>
                      <a:rPr lang="en-US" sz="24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𝟐𝟔𝟕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𝒏𝒎</m:t>
                    </m:r>
                  </m:oMath>
                </a14:m>
                <a:r>
                  <a:rPr lang="en-US" sz="2400" dirty="0"/>
                  <a:t>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BA28483-F9E0-714F-B589-7C2D5B2F9DE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5592" y="1553527"/>
                <a:ext cx="10367573" cy="2094133"/>
              </a:xfrm>
              <a:blipFill>
                <a:blip r:embed="rId2"/>
                <a:stretch>
                  <a:fillRect l="-734" t="-48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0362EF-E3D2-DB34-62C7-01DF49657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6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FF00220D-6414-D5D5-7582-237FA2503AB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22195329"/>
                  </p:ext>
                </p:extLst>
              </p:nvPr>
            </p:nvGraphicFramePr>
            <p:xfrm>
              <a:off x="665624" y="3803107"/>
              <a:ext cx="5724474" cy="204283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825261">
                      <a:extLst>
                        <a:ext uri="{9D8B030D-6E8A-4147-A177-3AD203B41FA5}">
                          <a16:colId xmlns:a16="http://schemas.microsoft.com/office/drawing/2014/main" val="2526560098"/>
                        </a:ext>
                      </a:extLst>
                    </a:gridCol>
                    <a:gridCol w="1824701">
                      <a:extLst>
                        <a:ext uri="{9D8B030D-6E8A-4147-A177-3AD203B41FA5}">
                          <a16:colId xmlns:a16="http://schemas.microsoft.com/office/drawing/2014/main" val="2724046912"/>
                        </a:ext>
                      </a:extLst>
                    </a:gridCol>
                    <a:gridCol w="2074512">
                      <a:extLst>
                        <a:ext uri="{9D8B030D-6E8A-4147-A177-3AD203B41FA5}">
                          <a16:colId xmlns:a16="http://schemas.microsoft.com/office/drawing/2014/main" val="331439044"/>
                        </a:ext>
                      </a:extLst>
                    </a:gridCol>
                  </a:tblGrid>
                  <a:tr h="772293">
                    <a:tc>
                      <a:txBody>
                        <a:bodyPr/>
                        <a:lstStyle/>
                        <a:p>
                          <a:pPr algn="ctr"/>
                          <a:endParaRPr lang="en-US" sz="200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u="sng" dirty="0">
                              <a:solidFill>
                                <a:schemeClr val="tx1"/>
                              </a:solidFill>
                            </a:rPr>
                            <a:t>BELLA </a:t>
                          </a:r>
                        </a:p>
                        <a:p>
                          <a:pPr algn="ctr"/>
                          <a:r>
                            <a:rPr lang="en-US" sz="2000" b="0" u="sng" dirty="0">
                              <a:solidFill>
                                <a:schemeClr val="tx1"/>
                              </a:solidFill>
                            </a:rPr>
                            <a:t>HTW System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u="sng" dirty="0">
                              <a:solidFill>
                                <a:schemeClr val="tx1"/>
                              </a:solidFill>
                            </a:rPr>
                            <a:t>BELLA </a:t>
                          </a:r>
                        </a:p>
                        <a:p>
                          <a:pPr algn="ctr"/>
                          <a:r>
                            <a:rPr lang="en-US" sz="2000" b="0" u="sng" dirty="0">
                              <a:solidFill>
                                <a:schemeClr val="tx1"/>
                              </a:solidFill>
                            </a:rPr>
                            <a:t>PW System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75271036"/>
                      </a:ext>
                    </a:extLst>
                  </a:tr>
                  <a:tr h="423515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𝑃</m:t>
                                </m:r>
                              </m:oMath>
                            </m:oMathPara>
                          </a14:m>
                          <a:endParaRPr lang="en-US" sz="2000" b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US" sz="2000" b="0" i="1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~</m:t>
                              </m:r>
                            </m:oMath>
                          </a14:m>
                          <a:r>
                            <a:rPr lang="en-US" sz="2000" b="0" u="none" dirty="0">
                              <a:solidFill>
                                <a:schemeClr val="tx1"/>
                              </a:solidFill>
                            </a:rPr>
                            <a:t> 50 TW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US" sz="2000" b="0" i="1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~</m:t>
                              </m:r>
                            </m:oMath>
                          </a14:m>
                          <a:r>
                            <a:rPr lang="en-US" sz="2000" b="0" u="none" dirty="0">
                              <a:solidFill>
                                <a:schemeClr val="tx1"/>
                              </a:solidFill>
                            </a:rPr>
                            <a:t> 1PW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070655561"/>
                      </a:ext>
                    </a:extLst>
                  </a:tr>
                  <a:tr h="423515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2000" b="0" i="1" u="none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b="0" i="1" u="none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𝜆</m:t>
                                    </m:r>
                                  </m:e>
                                  <m:sub>
                                    <m:r>
                                      <a:rPr lang="en-US" sz="2000" b="0" i="1" u="none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b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u="none" dirty="0">
                              <a:solidFill>
                                <a:schemeClr val="tx1"/>
                              </a:solidFill>
                            </a:rPr>
                            <a:t>800 nm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u="none" dirty="0">
                              <a:solidFill>
                                <a:schemeClr val="tx1"/>
                              </a:solidFill>
                            </a:rPr>
                            <a:t>800 nm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064974519"/>
                      </a:ext>
                    </a:extLst>
                  </a:tr>
                  <a:tr h="423515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2000" b="0" i="1" u="none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b="0" i="1" u="none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𝜏</m:t>
                                    </m:r>
                                  </m:e>
                                  <m:sub>
                                    <m:r>
                                      <a:rPr lang="en-US" sz="2000" b="0" i="1" u="none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𝐹𝑊𝐻𝑀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b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US" sz="2000" b="0" i="1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~</m:t>
                              </m:r>
                            </m:oMath>
                          </a14:m>
                          <a:r>
                            <a:rPr lang="en-US" sz="2000" b="0" u="none" dirty="0">
                              <a:solidFill>
                                <a:schemeClr val="tx1"/>
                              </a:solidFill>
                            </a:rPr>
                            <a:t> 40 fs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US" sz="2000" b="0" i="1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~ </m:t>
                              </m:r>
                            </m:oMath>
                          </a14:m>
                          <a:r>
                            <a:rPr lang="en-US" sz="2000" b="0" u="none" dirty="0">
                              <a:solidFill>
                                <a:schemeClr val="tx1"/>
                              </a:solidFill>
                            </a:rPr>
                            <a:t>40 fs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12697206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FF00220D-6414-D5D5-7582-237FA2503AB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22195329"/>
                  </p:ext>
                </p:extLst>
              </p:nvPr>
            </p:nvGraphicFramePr>
            <p:xfrm>
              <a:off x="665624" y="3803107"/>
              <a:ext cx="5724474" cy="204283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825261">
                      <a:extLst>
                        <a:ext uri="{9D8B030D-6E8A-4147-A177-3AD203B41FA5}">
                          <a16:colId xmlns:a16="http://schemas.microsoft.com/office/drawing/2014/main" val="2526560098"/>
                        </a:ext>
                      </a:extLst>
                    </a:gridCol>
                    <a:gridCol w="1824701">
                      <a:extLst>
                        <a:ext uri="{9D8B030D-6E8A-4147-A177-3AD203B41FA5}">
                          <a16:colId xmlns:a16="http://schemas.microsoft.com/office/drawing/2014/main" val="2724046912"/>
                        </a:ext>
                      </a:extLst>
                    </a:gridCol>
                    <a:gridCol w="2074512">
                      <a:extLst>
                        <a:ext uri="{9D8B030D-6E8A-4147-A177-3AD203B41FA5}">
                          <a16:colId xmlns:a16="http://schemas.microsoft.com/office/drawing/2014/main" val="331439044"/>
                        </a:ext>
                      </a:extLst>
                    </a:gridCol>
                  </a:tblGrid>
                  <a:tr h="772293">
                    <a:tc>
                      <a:txBody>
                        <a:bodyPr/>
                        <a:lstStyle/>
                        <a:p>
                          <a:pPr algn="ctr"/>
                          <a:endParaRPr lang="en-US" sz="200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u="sng" dirty="0">
                              <a:solidFill>
                                <a:schemeClr val="tx1"/>
                              </a:solidFill>
                            </a:rPr>
                            <a:t>BELLA </a:t>
                          </a:r>
                        </a:p>
                        <a:p>
                          <a:pPr algn="ctr"/>
                          <a:r>
                            <a:rPr lang="en-US" sz="2000" b="0" u="sng" dirty="0">
                              <a:solidFill>
                                <a:schemeClr val="tx1"/>
                              </a:solidFill>
                            </a:rPr>
                            <a:t>HTW System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u="sng" dirty="0">
                              <a:solidFill>
                                <a:schemeClr val="tx1"/>
                              </a:solidFill>
                            </a:rPr>
                            <a:t>BELLA </a:t>
                          </a:r>
                        </a:p>
                        <a:p>
                          <a:pPr algn="ctr"/>
                          <a:r>
                            <a:rPr lang="en-US" sz="2000" b="0" u="sng" dirty="0">
                              <a:solidFill>
                                <a:schemeClr val="tx1"/>
                              </a:solidFill>
                            </a:rPr>
                            <a:t>PW System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75271036"/>
                      </a:ext>
                    </a:extLst>
                  </a:tr>
                  <a:tr h="42351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694" t="-182353" r="-214583" b="-21764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0694" t="-182353" r="-114583" b="-21764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76220" t="-182353" r="-610" b="-21764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70655561"/>
                      </a:ext>
                    </a:extLst>
                  </a:tr>
                  <a:tr h="42351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694" t="-290909" r="-214583" b="-1242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u="none" dirty="0">
                              <a:solidFill>
                                <a:schemeClr val="tx1"/>
                              </a:solidFill>
                            </a:rPr>
                            <a:t>800 nm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u="none" dirty="0">
                              <a:solidFill>
                                <a:schemeClr val="tx1"/>
                              </a:solidFill>
                            </a:rPr>
                            <a:t>800 nm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064974519"/>
                      </a:ext>
                    </a:extLst>
                  </a:tr>
                  <a:tr h="42351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694" t="-379412" r="-214583" b="-2058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0694" t="-379412" r="-114583" b="-2058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76220" t="-379412" r="-610" b="-2058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26972060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1C7DE03-99C6-F7D7-8791-C9C08C1ECD6B}"/>
              </a:ext>
            </a:extLst>
          </p:cNvPr>
          <p:cNvSpPr txBox="1">
            <a:spLocks/>
          </p:cNvSpPr>
          <p:nvPr/>
        </p:nvSpPr>
        <p:spPr>
          <a:xfrm>
            <a:off x="6520069" y="3990479"/>
            <a:ext cx="4853609" cy="20941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dirty="0"/>
              <a:t>In this presentation, we will show preliminary results with some idealized scenarios based on these parameters</a:t>
            </a:r>
          </a:p>
        </p:txBody>
      </p:sp>
    </p:spTree>
    <p:extLst>
      <p:ext uri="{BB962C8B-B14F-4D97-AF65-F5344CB8AC3E}">
        <p14:creationId xmlns:p14="http://schemas.microsoft.com/office/powerpoint/2010/main" val="1690661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41DCA-D64C-B840-A724-4163C3D44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627" y="424695"/>
            <a:ext cx="11552745" cy="1060818"/>
          </a:xfrm>
        </p:spPr>
        <p:txBody>
          <a:bodyPr>
            <a:normAutofit/>
          </a:bodyPr>
          <a:lstStyle/>
          <a:p>
            <a:r>
              <a:rPr lang="en-US" sz="3600" b="1" dirty="0"/>
              <a:t>Particle-in-cell simulations drive our studies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BA28483-F9E0-714F-B589-7C2D5B2F9DE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9" y="2516074"/>
                <a:ext cx="5700630" cy="2453491"/>
              </a:xfrm>
            </p:spPr>
            <p:txBody>
              <a:bodyPr>
                <a:normAutofit/>
              </a:bodyPr>
              <a:lstStyle/>
              <a:p>
                <a:r>
                  <a:rPr lang="en-US" sz="2400" dirty="0"/>
                  <a:t>OSIRIS is our primary PIC code for studying flying focus lasers with ionization physics  </a:t>
                </a:r>
              </a:p>
              <a:p>
                <a:endParaRPr lang="en-US" sz="2400" dirty="0"/>
              </a:p>
              <a:p>
                <a:r>
                  <a:rPr lang="en-US" sz="2400" dirty="0"/>
                  <a:t>Using Quasi-3D geometry with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=0, 1</m:t>
                    </m:r>
                  </m:oMath>
                </a14:m>
                <a:r>
                  <a:rPr lang="en-US" sz="2400" dirty="0"/>
                  <a:t> azimuthal modes</a:t>
                </a:r>
              </a:p>
              <a:p>
                <a:endParaRPr lang="en-US" sz="2400" dirty="0"/>
              </a:p>
              <a:p>
                <a:endParaRPr lang="en-US" sz="2400" dirty="0"/>
              </a:p>
              <a:p>
                <a:endParaRPr lang="en-US" sz="2400" dirty="0"/>
              </a:p>
              <a:p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BA28483-F9E0-714F-B589-7C2D5B2F9DE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9" y="2516074"/>
                <a:ext cx="5700630" cy="2453491"/>
              </a:xfrm>
              <a:blipFill>
                <a:blip r:embed="rId2"/>
                <a:stretch>
                  <a:fillRect l="-1559" t="-3093" r="-24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DAA2EF83-76DD-359C-358D-7ABC4032D5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019" y="1636295"/>
            <a:ext cx="5557546" cy="4168157"/>
          </a:xfrm>
          <a:prstGeom prst="rect">
            <a:avLst/>
          </a:prstGeom>
        </p:spPr>
      </p:pic>
      <p:pic>
        <p:nvPicPr>
          <p:cNvPr id="6" name="Picture 5" descr="A blue and white logo&#10;&#10;Description automatically generated">
            <a:extLst>
              <a:ext uri="{FF2B5EF4-FFF2-40B4-BE49-F238E27FC236}">
                <a16:creationId xmlns:a16="http://schemas.microsoft.com/office/drawing/2014/main" id="{97A9BEB3-91A8-7FFE-86F0-5A0A71863B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276" y="6209519"/>
            <a:ext cx="1770380" cy="721383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7FF697-4C50-778C-A537-AC0F03798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7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80EC86-5B1B-F36C-72A6-A31714C2313D}"/>
              </a:ext>
            </a:extLst>
          </p:cNvPr>
          <p:cNvSpPr txBox="1"/>
          <p:nvPr/>
        </p:nvSpPr>
        <p:spPr>
          <a:xfrm>
            <a:off x="2428460" y="6247046"/>
            <a:ext cx="49088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i="1" dirty="0"/>
              <a:t>This material is based resources of NERSC facility, operated under Contract No. DE-AC02-5CH11231.</a:t>
            </a:r>
          </a:p>
        </p:txBody>
      </p:sp>
    </p:spTree>
    <p:extLst>
      <p:ext uri="{BB962C8B-B14F-4D97-AF65-F5344CB8AC3E}">
        <p14:creationId xmlns:p14="http://schemas.microsoft.com/office/powerpoint/2010/main" val="14761690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41DCA-D64C-B840-A724-4163C3D44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0" y="406590"/>
            <a:ext cx="11460480" cy="1047179"/>
          </a:xfrm>
        </p:spPr>
        <p:txBody>
          <a:bodyPr>
            <a:normAutofit/>
          </a:bodyPr>
          <a:lstStyle/>
          <a:p>
            <a:r>
              <a:rPr lang="en-US" sz="3600" b="1" dirty="0"/>
              <a:t>Choosing optimal driver parameters</a:t>
            </a:r>
            <a:endParaRPr lang="en-US" sz="36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A74552-8289-C7AF-39F2-D32151D9C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8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07F037-72EC-426F-5073-2E4B244BFD0E}"/>
              </a:ext>
            </a:extLst>
          </p:cNvPr>
          <p:cNvSpPr txBox="1"/>
          <p:nvPr/>
        </p:nvSpPr>
        <p:spPr>
          <a:xfrm>
            <a:off x="3133831" y="6425176"/>
            <a:ext cx="18473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566C31-B3FF-8C8C-EBCC-40153856AC50}"/>
              </a:ext>
            </a:extLst>
          </p:cNvPr>
          <p:cNvSpPr txBox="1"/>
          <p:nvPr/>
        </p:nvSpPr>
        <p:spPr>
          <a:xfrm>
            <a:off x="458914" y="6286065"/>
            <a:ext cx="48358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fontAlgn="t"/>
            <a:r>
              <a:rPr lang="en-US" i="1" dirty="0">
                <a:solidFill>
                  <a:srgbClr val="C00000"/>
                </a:solidFill>
              </a:rPr>
              <a:t>See: Navid </a:t>
            </a:r>
            <a:r>
              <a:rPr lang="en-US" i="1" dirty="0" err="1">
                <a:solidFill>
                  <a:srgbClr val="C00000"/>
                </a:solidFill>
              </a:rPr>
              <a:t>Vafaei-Najafabadi</a:t>
            </a:r>
            <a:r>
              <a:rPr lang="en-US" i="1" dirty="0">
                <a:solidFill>
                  <a:srgbClr val="C00000"/>
                </a:solidFill>
              </a:rPr>
              <a:t> WG1 Tue 5:20!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2">
                <a:extLst>
                  <a:ext uri="{FF2B5EF4-FFF2-40B4-BE49-F238E27FC236}">
                    <a16:creationId xmlns:a16="http://schemas.microsoft.com/office/drawing/2014/main" id="{41F8526E-2DDC-9C3E-899D-463ED576C43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10115" y="1233859"/>
                <a:ext cx="6355165" cy="1162977"/>
              </a:xfrm>
              <a:solidFill>
                <a:schemeClr val="bg1"/>
              </a:solidFill>
            </p:spPr>
            <p:txBody>
              <a:bodyPr>
                <a:normAutofit/>
              </a:bodyPr>
              <a:lstStyle/>
              <a:p>
                <a:pPr>
                  <a:buFont typeface="Wingdings" pitchFamily="2" charset="2"/>
                  <a:buChar char="Ø"/>
                </a:pPr>
                <a:r>
                  <a:rPr lang="en-US" sz="2000" dirty="0"/>
                  <a:t>To drive a nonlinear wake while not ionizing some chosen gas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2≤</m:t>
                    </m:r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&lt; 3</m:t>
                    </m:r>
                  </m:oMath>
                </a14:m>
                <a:r>
                  <a:rPr lang="en-US" sz="2000" dirty="0"/>
                  <a:t> </a:t>
                </a:r>
              </a:p>
            </p:txBody>
          </p:sp>
        </mc:Choice>
        <mc:Fallback xmlns="">
          <p:sp>
            <p:nvSpPr>
              <p:cNvPr id="7" name="Content Placeholder 2">
                <a:extLst>
                  <a:ext uri="{FF2B5EF4-FFF2-40B4-BE49-F238E27FC236}">
                    <a16:creationId xmlns:a16="http://schemas.microsoft.com/office/drawing/2014/main" id="{41F8526E-2DDC-9C3E-899D-463ED576C43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10115" y="1233859"/>
                <a:ext cx="6355165" cy="1162977"/>
              </a:xfrm>
              <a:blipFill>
                <a:blip r:embed="rId2"/>
                <a:stretch>
                  <a:fillRect l="-797" t="-5376" r="-15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AF112603-1738-CD83-637F-568210CF342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760" t="6692" r="14370"/>
          <a:stretch>
            <a:fillRect/>
          </a:stretch>
        </p:blipFill>
        <p:spPr>
          <a:xfrm>
            <a:off x="435777" y="1799839"/>
            <a:ext cx="4882123" cy="3338524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A44C110-9221-D901-D1D9-E4329A39C0D3}"/>
              </a:ext>
            </a:extLst>
          </p:cNvPr>
          <p:cNvCxnSpPr>
            <a:cxnSpLocks/>
          </p:cNvCxnSpPr>
          <p:nvPr/>
        </p:nvCxnSpPr>
        <p:spPr>
          <a:xfrm>
            <a:off x="922883" y="3132207"/>
            <a:ext cx="3715145" cy="37042"/>
          </a:xfrm>
          <a:prstGeom prst="line">
            <a:avLst/>
          </a:prstGeom>
          <a:ln w="28575">
            <a:solidFill>
              <a:srgbClr val="FF06D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Group 23">
            <a:extLst>
              <a:ext uri="{FF2B5EF4-FFF2-40B4-BE49-F238E27FC236}">
                <a16:creationId xmlns:a16="http://schemas.microsoft.com/office/drawing/2014/main" id="{F7BCCFDC-8B81-A562-C8C5-A2234BE1BCD1}"/>
              </a:ext>
            </a:extLst>
          </p:cNvPr>
          <p:cNvGrpSpPr/>
          <p:nvPr/>
        </p:nvGrpSpPr>
        <p:grpSpPr>
          <a:xfrm>
            <a:off x="990260" y="1975221"/>
            <a:ext cx="1268518" cy="1168976"/>
            <a:chOff x="2728326" y="2414016"/>
            <a:chExt cx="1494083" cy="1389418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CBDF5730-3447-F076-F0F7-4AF29F3D5521}"/>
                </a:ext>
              </a:extLst>
            </p:cNvPr>
            <p:cNvCxnSpPr>
              <a:cxnSpLocks/>
            </p:cNvCxnSpPr>
            <p:nvPr/>
          </p:nvCxnSpPr>
          <p:spPr>
            <a:xfrm>
              <a:off x="2728326" y="2414016"/>
              <a:ext cx="1494083" cy="938725"/>
            </a:xfrm>
            <a:prstGeom prst="line">
              <a:avLst/>
            </a:prstGeom>
            <a:ln w="28575">
              <a:solidFill>
                <a:srgbClr val="FF06D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6794A18-B11D-5055-932D-BD7363C35FF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222409" y="3352741"/>
              <a:ext cx="0" cy="450693"/>
            </a:xfrm>
            <a:prstGeom prst="line">
              <a:avLst/>
            </a:prstGeom>
            <a:ln w="28575">
              <a:solidFill>
                <a:srgbClr val="FF06D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85572813-9325-6CB4-562C-258FA3981947}"/>
                </a:ext>
              </a:extLst>
            </p:cNvPr>
            <p:cNvSpPr/>
            <p:nvPr/>
          </p:nvSpPr>
          <p:spPr>
            <a:xfrm>
              <a:off x="2728327" y="3191256"/>
              <a:ext cx="1494082" cy="612178"/>
            </a:xfrm>
            <a:custGeom>
              <a:avLst/>
              <a:gdLst>
                <a:gd name="connsiteX0" fmla="*/ 0 w 1659835"/>
                <a:gd name="connsiteY0" fmla="*/ 0 h 1411356"/>
                <a:gd name="connsiteX1" fmla="*/ 576469 w 1659835"/>
                <a:gd name="connsiteY1" fmla="*/ 636104 h 1411356"/>
                <a:gd name="connsiteX2" fmla="*/ 1659835 w 1659835"/>
                <a:gd name="connsiteY2" fmla="*/ 1411356 h 14113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59835" h="1411356">
                  <a:moveTo>
                    <a:pt x="0" y="0"/>
                  </a:moveTo>
                  <a:cubicBezTo>
                    <a:pt x="149915" y="200439"/>
                    <a:pt x="299830" y="400878"/>
                    <a:pt x="576469" y="636104"/>
                  </a:cubicBezTo>
                  <a:cubicBezTo>
                    <a:pt x="853108" y="871330"/>
                    <a:pt x="1489213" y="1310308"/>
                    <a:pt x="1659835" y="1411356"/>
                  </a:cubicBezTo>
                </a:path>
              </a:pathLst>
            </a:custGeom>
            <a:noFill/>
            <a:ln w="28575">
              <a:solidFill>
                <a:srgbClr val="FF06D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12A4649-3F47-055C-4006-8CF3C7B13C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28326" y="2432685"/>
              <a:ext cx="0" cy="758571"/>
            </a:xfrm>
            <a:prstGeom prst="line">
              <a:avLst/>
            </a:prstGeom>
            <a:ln w="28575">
              <a:solidFill>
                <a:srgbClr val="FF06D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BE4EE45-C2FB-F6FB-65B9-F52642B28F0C}"/>
                  </a:ext>
                </a:extLst>
              </p:cNvPr>
              <p:cNvSpPr txBox="1"/>
              <p:nvPr/>
            </p:nvSpPr>
            <p:spPr>
              <a:xfrm>
                <a:off x="5407385" y="2629146"/>
                <a:ext cx="6477085" cy="21455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Wingdings" pitchFamily="2" charset="2"/>
                  <a:buChar char="Ø"/>
                </a:pPr>
                <a:r>
                  <a:rPr lang="en-US" sz="2000" dirty="0"/>
                  <a:t>Trapping mechanics are optimized for large potentials</a:t>
                </a:r>
                <a:endParaRPr lang="en-US" sz="2000" b="0" i="1" dirty="0">
                  <a:latin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𝜓</m:t>
                    </m:r>
                    <m:d>
                      <m:d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𝜉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≈</m:t>
                    </m:r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𝜓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𝜒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𝜉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000" dirty="0"/>
                  <a:t>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𝜓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∝</m:t>
                    </m:r>
                    <m:sSubSup>
                      <m:sSub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en-US" sz="2000" dirty="0"/>
                  <a:t> </a:t>
                </a:r>
              </a:p>
              <a:p>
                <a:r>
                  <a:rPr lang="en-US" sz="2000" dirty="0"/>
                  <a:t>Since the size of the wake scales with the laser spot size, we want  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2≤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BE4EE45-C2FB-F6FB-65B9-F52642B28F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7385" y="2629146"/>
                <a:ext cx="6477085" cy="2145524"/>
              </a:xfrm>
              <a:prstGeom prst="rect">
                <a:avLst/>
              </a:prstGeom>
              <a:blipFill>
                <a:blip r:embed="rId4"/>
                <a:stretch>
                  <a:fillRect l="-977" t="-1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CD11919-79C0-DE49-79C9-045FB4DE7AE1}"/>
                  </a:ext>
                </a:extLst>
              </p:cNvPr>
              <p:cNvSpPr txBox="1"/>
              <p:nvPr/>
            </p:nvSpPr>
            <p:spPr>
              <a:xfrm>
                <a:off x="5410115" y="4809118"/>
                <a:ext cx="6477085" cy="145366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Wingdings" pitchFamily="2" charset="2"/>
                  <a:buChar char="Ø"/>
                </a:pPr>
                <a:r>
                  <a:rPr lang="en-US" sz="2000" dirty="0"/>
                  <a:t>To keep the blown out structure of the wake, we require sufficient ponderomotive force and pulse length: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∝</m:t>
                    </m:r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type m:val="lin"/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b="0" i="1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z="2000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b="0" i="1" smtClean="0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e>
                                  <m:sub>
                                    <m:r>
                                      <a:rPr lang="en-US" sz="2000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b="0" i="1" smtClean="0">
                                        <a:latin typeface="Cambria Math" panose="02040503050406030204" pitchFamily="18" charset="0"/>
                                      </a:rPr>
                                      <m:t>𝑤</m:t>
                                    </m:r>
                                  </m:e>
                                  <m:sub>
                                    <m:r>
                                      <a:rPr lang="en-US" sz="2000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US" sz="2000" dirty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lin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𝑤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&gt;1</m:t>
                    </m:r>
                  </m:oMath>
                </a14:m>
                <a:r>
                  <a:rPr lang="en-US" sz="2000" dirty="0"/>
                  <a:t> </a:t>
                </a: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1&lt;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𝜏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&lt;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CD11919-79C0-DE49-79C9-045FB4DE7A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0115" y="4809118"/>
                <a:ext cx="6477085" cy="1453668"/>
              </a:xfrm>
              <a:prstGeom prst="rect">
                <a:avLst/>
              </a:prstGeom>
              <a:blipFill>
                <a:blip r:embed="rId5"/>
                <a:stretch>
                  <a:fillRect l="-781" t="-2609" b="-252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27552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329E77-54D7-3BAA-6A7E-1087AEB77A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68370604-B3B0-B171-BF8D-FB49911E4222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426720" y="406590"/>
                <a:ext cx="11460480" cy="1047179"/>
              </a:xfrm>
            </p:spPr>
            <p:txBody>
              <a:bodyPr>
                <a:normAutofit/>
              </a:bodyPr>
              <a:lstStyle/>
              <a:p>
                <a:r>
                  <a:rPr lang="en-US" sz="3600" b="1" dirty="0"/>
                  <a:t>HTW laser can drive a nonlinear wake at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=1</m:t>
                    </m:r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18 </m:t>
                    </m:r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𝑐</m:t>
                    </m:r>
                    <m:sSup>
                      <m:sSupPr>
                        <m:ctrlPr>
                          <a:rPr lang="en-US" sz="3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6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sz="3600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99441DCA-D64C-B840-A724-4163C3D44C1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26720" y="406590"/>
                <a:ext cx="11460480" cy="1047179"/>
              </a:xfrm>
              <a:blipFill>
                <a:blip r:embed="rId6"/>
                <a:stretch>
                  <a:fillRect l="-1549" b="-12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0EA350-87C2-45AB-2272-F812A123E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9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5B7AE4-0623-CA1D-07F4-E27DC4B4A1AC}"/>
              </a:ext>
            </a:extLst>
          </p:cNvPr>
          <p:cNvSpPr txBox="1"/>
          <p:nvPr/>
        </p:nvSpPr>
        <p:spPr>
          <a:xfrm>
            <a:off x="3133831" y="6425176"/>
            <a:ext cx="18473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3C100D4-10A2-128C-6821-FBE60C520EF1}"/>
                  </a:ext>
                </a:extLst>
              </p:cNvPr>
              <p:cNvSpPr txBox="1"/>
              <p:nvPr/>
            </p:nvSpPr>
            <p:spPr>
              <a:xfrm>
                <a:off x="356616" y="1247600"/>
                <a:ext cx="11600688" cy="8023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=1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𝑒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18 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𝑐</m:t>
                      </m:r>
                      <m:sSup>
                        <m:sSup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p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=17.2 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𝜇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sSub>
                        <m:sSub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=3.2, </m:t>
                      </m:r>
                      <m:sSub>
                        <m:sSub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=2.6, </m:t>
                      </m:r>
                      <m:sSub>
                        <m:sSub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𝜏</m:t>
                          </m:r>
                        </m:e>
                        <m:sub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𝐹𝑊𝐻𝑀</m:t>
                          </m:r>
                        </m:sub>
                      </m:sSub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=38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𝑓𝑠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en-US" sz="2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𝜏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=2.1</m:t>
                      </m:r>
                    </m:oMath>
                  </m:oMathPara>
                </a14:m>
                <a:endParaRPr lang="en-US" sz="2200" b="0" dirty="0"/>
              </a:p>
              <a:p>
                <a:pPr algn="ctr" fontAlgn="t"/>
                <a:endParaRPr lang="en-US" sz="2200" dirty="0"/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3C100D4-10A2-128C-6821-FBE60C520E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616" y="1247600"/>
                <a:ext cx="11600688" cy="80239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htw_double_panel.mp4">
            <a:hlinkClick r:id="" action="ppaction://media"/>
            <a:extLst>
              <a:ext uri="{FF2B5EF4-FFF2-40B4-BE49-F238E27FC236}">
                <a16:creationId xmlns:a16="http://schemas.microsoft.com/office/drawing/2014/main" id="{94950A85-9DFF-2BE6-3A7F-C9B2BBF41CB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3243" t="3044" r="16647" b="3769"/>
          <a:stretch>
            <a:fillRect/>
          </a:stretch>
        </p:blipFill>
        <p:spPr>
          <a:xfrm>
            <a:off x="426720" y="1789043"/>
            <a:ext cx="4673977" cy="4530896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4AE7C5AD-F6DC-7A5A-1FBC-2F1E862CAE62}"/>
              </a:ext>
            </a:extLst>
          </p:cNvPr>
          <p:cNvGrpSpPr/>
          <p:nvPr/>
        </p:nvGrpSpPr>
        <p:grpSpPr>
          <a:xfrm>
            <a:off x="5038536" y="1890598"/>
            <a:ext cx="4631598" cy="3854749"/>
            <a:chOff x="5038536" y="1890598"/>
            <a:chExt cx="4631598" cy="3854749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00D497C-8F93-F1DB-9E52-0F11F3BFAEA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rcRect l="3454"/>
            <a:stretch>
              <a:fillRect/>
            </a:stretch>
          </p:blipFill>
          <p:spPr>
            <a:xfrm>
              <a:off x="5100697" y="1890598"/>
              <a:ext cx="4569437" cy="3786344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Box 14">
                  <a:extLst>
                    <a:ext uri="{FF2B5EF4-FFF2-40B4-BE49-F238E27FC236}">
                      <a16:creationId xmlns:a16="http://schemas.microsoft.com/office/drawing/2014/main" id="{367FF7A8-99EC-9541-EF24-81BB36234A48}"/>
                    </a:ext>
                  </a:extLst>
                </p:cNvPr>
                <p:cNvSpPr txBox="1"/>
                <p:nvPr/>
              </p:nvSpPr>
              <p:spPr>
                <a:xfrm>
                  <a:off x="6156960" y="5420963"/>
                  <a:ext cx="1615108" cy="32438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𝜉</m:t>
                        </m:r>
                      </m:oMath>
                    </m:oMathPara>
                  </a14:m>
                  <a:endParaRPr lang="en-US" sz="1400" dirty="0"/>
                </a:p>
              </p:txBody>
            </p:sp>
          </mc:Choice>
          <mc:Fallback xmlns="">
            <p:sp>
              <p:nvSpPr>
                <p:cNvPr id="15" name="TextBox 14">
                  <a:extLst>
                    <a:ext uri="{FF2B5EF4-FFF2-40B4-BE49-F238E27FC236}">
                      <a16:creationId xmlns:a16="http://schemas.microsoft.com/office/drawing/2014/main" id="{367FF7A8-99EC-9541-EF24-81BB36234A4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156960" y="5420963"/>
                  <a:ext cx="1615108" cy="324384"/>
                </a:xfrm>
                <a:prstGeom prst="rect">
                  <a:avLst/>
                </a:prstGeom>
                <a:blipFill>
                  <a:blip r:embed="rId10"/>
                  <a:stretch>
                    <a:fillRect b="-3704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25D513B1-F0F6-3904-DC88-371CB777ED7C}"/>
                    </a:ext>
                  </a:extLst>
                </p:cNvPr>
                <p:cNvSpPr txBox="1"/>
                <p:nvPr/>
              </p:nvSpPr>
              <p:spPr>
                <a:xfrm rot="16200000">
                  <a:off x="4393174" y="3621578"/>
                  <a:ext cx="1615108" cy="32438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𝑧</m:t>
                            </m:r>
                          </m:sub>
                        </m:sSub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/</m:t>
                        </m:r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oMath>
                    </m:oMathPara>
                  </a14:m>
                  <a:endParaRPr lang="en-US" sz="1400" dirty="0"/>
                </a:p>
              </p:txBody>
            </p:sp>
          </mc:Choice>
          <mc:Fallback xmlns=""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25D513B1-F0F6-3904-DC88-371CB777ED7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6200000">
                  <a:off x="4393174" y="3621578"/>
                  <a:ext cx="1615108" cy="324384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16">
                  <a:extLst>
                    <a:ext uri="{FF2B5EF4-FFF2-40B4-BE49-F238E27FC236}">
                      <a16:creationId xmlns:a16="http://schemas.microsoft.com/office/drawing/2014/main" id="{332C828F-168E-A305-E591-3E38A7B06F3C}"/>
                    </a:ext>
                  </a:extLst>
                </p:cNvPr>
                <p:cNvSpPr txBox="1"/>
                <p:nvPr/>
              </p:nvSpPr>
              <p:spPr>
                <a:xfrm rot="16200000">
                  <a:off x="8040515" y="3676310"/>
                  <a:ext cx="1615108" cy="307777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𝜓</m:t>
                        </m:r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/</m:t>
                        </m:r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  <m:sSup>
                          <m:sSup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p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oMath>
                    </m:oMathPara>
                  </a14:m>
                  <a:endParaRPr lang="en-US" sz="1400" dirty="0"/>
                </a:p>
              </p:txBody>
            </p:sp>
          </mc:Choice>
          <mc:Fallback xmlns="">
            <p:sp>
              <p:nvSpPr>
                <p:cNvPr id="17" name="TextBox 16">
                  <a:extLst>
                    <a:ext uri="{FF2B5EF4-FFF2-40B4-BE49-F238E27FC236}">
                      <a16:creationId xmlns:a16="http://schemas.microsoft.com/office/drawing/2014/main" id="{332C828F-168E-A305-E591-3E38A7B06F3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6200000">
                  <a:off x="8040515" y="3676310"/>
                  <a:ext cx="1615108" cy="307777"/>
                </a:xfrm>
                <a:prstGeom prst="rect">
                  <a:avLst/>
                </a:prstGeom>
                <a:blipFill>
                  <a:blip r:embed="rId12"/>
                  <a:stretch>
                    <a:fillRect r="-80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048B2D4-4A08-7994-5198-C3E625F821BF}"/>
                  </a:ext>
                </a:extLst>
              </p:cNvPr>
              <p:cNvSpPr txBox="1"/>
              <p:nvPr/>
            </p:nvSpPr>
            <p:spPr>
              <a:xfrm>
                <a:off x="9587530" y="2797641"/>
                <a:ext cx="1865382" cy="206511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2000" u="sng" dirty="0"/>
                  <a:t>wake properties</a:t>
                </a:r>
              </a:p>
              <a:p>
                <a:pPr algn="ctr"/>
                <a:endParaRPr lang="en-US" sz="2000" u="sng" dirty="0"/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𝜒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≈0.38</m:t>
                    </m:r>
                  </m:oMath>
                </a14:m>
                <a:r>
                  <a:rPr lang="en-US" sz="2000" dirty="0"/>
                  <a:t>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𝜓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≈1.85</m:t>
                    </m:r>
                  </m:oMath>
                </a14:m>
                <a:r>
                  <a:rPr lang="en-US" sz="2000" dirty="0"/>
                  <a:t>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≈2.7</m:t>
                    </m:r>
                  </m:oMath>
                </a14:m>
                <a:r>
                  <a:rPr lang="en-US" sz="2000" dirty="0"/>
                  <a:t> </a:t>
                </a:r>
              </a:p>
              <a:p>
                <a:pPr algn="ctr"/>
                <a:endParaRPr lang="en-US" sz="20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048B2D4-4A08-7994-5198-C3E625F821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87530" y="2797641"/>
                <a:ext cx="1865382" cy="2065117"/>
              </a:xfrm>
              <a:prstGeom prst="rect">
                <a:avLst/>
              </a:prstGeom>
              <a:blipFill>
                <a:blip r:embed="rId13"/>
                <a:stretch>
                  <a:fillRect l="-3401" t="-1829" r="-34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82799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3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41DCA-D64C-B840-A724-4163C3D44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0" y="406590"/>
            <a:ext cx="11460480" cy="1047179"/>
          </a:xfrm>
        </p:spPr>
        <p:txBody>
          <a:bodyPr>
            <a:normAutofit/>
          </a:bodyPr>
          <a:lstStyle/>
          <a:p>
            <a:r>
              <a:rPr lang="en-US" sz="3600" b="1" dirty="0"/>
              <a:t>Designing the FF injector for the HTW bubble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1DD410-72DF-B0E2-A344-9813C84AC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10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6DC5B315-93F7-6BF8-0DA7-A9B71EA895D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00052040"/>
                  </p:ext>
                </p:extLst>
              </p:nvPr>
            </p:nvGraphicFramePr>
            <p:xfrm>
              <a:off x="579120" y="1550740"/>
              <a:ext cx="5169927" cy="141528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51237">
                      <a:extLst>
                        <a:ext uri="{9D8B030D-6E8A-4147-A177-3AD203B41FA5}">
                          <a16:colId xmlns:a16="http://schemas.microsoft.com/office/drawing/2014/main" val="83732530"/>
                        </a:ext>
                      </a:extLst>
                    </a:gridCol>
                    <a:gridCol w="1828800">
                      <a:extLst>
                        <a:ext uri="{9D8B030D-6E8A-4147-A177-3AD203B41FA5}">
                          <a16:colId xmlns:a16="http://schemas.microsoft.com/office/drawing/2014/main" val="1610317582"/>
                        </a:ext>
                      </a:extLst>
                    </a:gridCol>
                    <a:gridCol w="1789890">
                      <a:extLst>
                        <a:ext uri="{9D8B030D-6E8A-4147-A177-3AD203B41FA5}">
                          <a16:colId xmlns:a16="http://schemas.microsoft.com/office/drawing/2014/main" val="3401684250"/>
                        </a:ext>
                      </a:extLst>
                    </a:gridCol>
                  </a:tblGrid>
                  <a:tr h="35382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b="1" u="sng" dirty="0">
                              <a:solidFill>
                                <a:schemeClr val="tx1"/>
                              </a:solidFill>
                            </a:rPr>
                            <a:t>Ionization levels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6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  <m:t>𝒂</m:t>
                                    </m:r>
                                  </m:e>
                                  <m:sub>
                                    <m:r>
                                      <a:rPr lang="en-US" sz="16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  <m:t>𝟎</m:t>
                                    </m:r>
                                  </m:sub>
                                </m:sSub>
                                <m:r>
                                  <a:rPr lang="en-US" sz="16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(</m:t>
                                </m:r>
                                <m:sSub>
                                  <m:sSubPr>
                                    <m:ctrlPr>
                                      <a:rPr lang="en-US" sz="16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  <m:t>𝝀</m:t>
                                    </m:r>
                                  </m:e>
                                  <m:sub>
                                    <m:r>
                                      <a:rPr lang="en-US" sz="16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  <m:t>𝟎</m:t>
                                    </m:r>
                                  </m:sub>
                                </m:sSub>
                                <m:r>
                                  <a:rPr lang="en-US" sz="16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=</m:t>
                                </m:r>
                                <m:r>
                                  <a:rPr lang="en-US" sz="16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𝟖𝟎𝟎</m:t>
                                </m:r>
                                <m:r>
                                  <a:rPr lang="en-US" sz="16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 </m:t>
                                </m:r>
                                <m:r>
                                  <a:rPr lang="en-US" sz="16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𝒏𝒎</m:t>
                                </m:r>
                                <m:r>
                                  <a:rPr lang="en-US" sz="16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en-US" sz="1600" b="1" i="1" u="sng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600" b="1" i="1" u="sng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Verdana" panose="020B060403050404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600" b="1" i="1" u="sng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Verdana" panose="020B0604030504040204" pitchFamily="34" charset="0"/>
                                    </a:rPr>
                                    <m:t>𝒂</m:t>
                                  </m:r>
                                </m:e>
                                <m:sub>
                                  <m:r>
                                    <a:rPr lang="en-US" sz="1600" b="1" i="1" u="sng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Verdana" panose="020B0604030504040204" pitchFamily="34" charset="0"/>
                                    </a:rPr>
                                    <m:t>𝟎</m:t>
                                  </m:r>
                                </m:sub>
                              </m:sSub>
                              <m:r>
                                <a:rPr lang="en-US" sz="1600" b="1" i="1" u="sng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Verdana" panose="020B0604030504040204" pitchFamily="34" charset="0"/>
                                  <a:cs typeface="Verdana" panose="020B0604030504040204" pitchFamily="34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en-US" sz="1600" b="1" i="1" u="sng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Verdana" panose="020B060403050404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600" b="1" i="1" u="sng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Verdana" panose="020B0604030504040204" pitchFamily="34" charset="0"/>
                                    </a:rPr>
                                    <m:t>𝝀</m:t>
                                  </m:r>
                                </m:e>
                                <m:sub>
                                  <m:r>
                                    <a:rPr lang="en-US" sz="1600" b="1" i="1" u="sng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Verdana" panose="020B0604030504040204" pitchFamily="34" charset="0"/>
                                    </a:rPr>
                                    <m:t>𝟎</m:t>
                                  </m:r>
                                </m:sub>
                              </m:sSub>
                              <m:r>
                                <a:rPr lang="en-US" sz="1600" b="1" i="1" u="sng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Verdana" panose="020B0604030504040204" pitchFamily="34" charset="0"/>
                                  <a:cs typeface="Verdana" panose="020B0604030504040204" pitchFamily="34" charset="0"/>
                                </a:rPr>
                                <m:t>=</m:t>
                              </m:r>
                              <m:r>
                                <a:rPr lang="en-US" sz="1600" b="1" i="1" u="sng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Verdana" panose="020B0604030504040204" pitchFamily="34" charset="0"/>
                                  <a:cs typeface="Verdana" panose="020B0604030504040204" pitchFamily="34" charset="0"/>
                                </a:rPr>
                                <m:t>𝟐𝟔𝟕</m:t>
                              </m:r>
                              <m:r>
                                <a:rPr lang="en-US" sz="1600" b="1" i="1" u="sng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Verdana" panose="020B0604030504040204" pitchFamily="34" charset="0"/>
                                  <a:cs typeface="Verdana" panose="020B0604030504040204" pitchFamily="34" charset="0"/>
                                </a:rPr>
                                <m:t> </m:t>
                              </m:r>
                              <m:r>
                                <a:rPr lang="en-US" sz="1600" b="1" i="1" u="sng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Verdana" panose="020B0604030504040204" pitchFamily="34" charset="0"/>
                                  <a:cs typeface="Verdana" panose="020B0604030504040204" pitchFamily="34" charset="0"/>
                                </a:rPr>
                                <m:t>𝒏𝒎</m:t>
                              </m:r>
                              <m:r>
                                <a:rPr lang="en-US" sz="1600" b="1" i="1" u="sng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Verdana" panose="020B0604030504040204" pitchFamily="34" charset="0"/>
                                  <a:cs typeface="Verdana" panose="020B0604030504040204" pitchFamily="34" charset="0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1600" b="1" i="1" u="sng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765455563"/>
                      </a:ext>
                    </a:extLst>
                  </a:tr>
                  <a:tr h="35382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O</a:t>
                          </a:r>
                          <a:r>
                            <a:rPr lang="en-US" sz="1600" b="0" baseline="30000" dirty="0">
                              <a:solidFill>
                                <a:schemeClr val="tx1"/>
                              </a:solidFill>
                            </a:rPr>
                            <a:t>5+ </a:t>
                          </a:r>
                          <a:r>
                            <a:rPr lang="en-US" sz="1600" b="0" baseline="0" dirty="0">
                              <a:solidFill>
                                <a:schemeClr val="tx1"/>
                              </a:solidFill>
                            </a:rPr>
                            <a:t>-&gt; O</a:t>
                          </a:r>
                          <a:r>
                            <a:rPr lang="en-US" sz="1600" b="0" baseline="30000" dirty="0">
                              <a:solidFill>
                                <a:schemeClr val="tx1"/>
                              </a:solidFill>
                            </a:rPr>
                            <a:t>6+</a:t>
                          </a:r>
                          <a:endParaRPr lang="en-US" sz="16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0.171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0.063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053702250"/>
                      </a:ext>
                    </a:extLst>
                  </a:tr>
                  <a:tr h="35382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O</a:t>
                          </a:r>
                          <a:r>
                            <a:rPr lang="en-US" sz="1600" b="0" baseline="30000" dirty="0">
                              <a:solidFill>
                                <a:schemeClr val="tx1"/>
                              </a:solidFill>
                            </a:rPr>
                            <a:t>6+ </a:t>
                          </a:r>
                          <a:r>
                            <a:rPr lang="en-US" sz="1600" b="0" baseline="0" dirty="0">
                              <a:solidFill>
                                <a:schemeClr val="tx1"/>
                              </a:solidFill>
                            </a:rPr>
                            <a:t>-&gt; O</a:t>
                          </a:r>
                          <a:r>
                            <a:rPr lang="en-US" sz="1600" b="0" baseline="30000" dirty="0">
                              <a:solidFill>
                                <a:schemeClr val="tx1"/>
                              </a:solidFill>
                            </a:rPr>
                            <a:t>7+</a:t>
                          </a:r>
                          <a:endParaRPr lang="en-US" sz="16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3.051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1.141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7671791"/>
                      </a:ext>
                    </a:extLst>
                  </a:tr>
                  <a:tr h="35382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O</a:t>
                          </a:r>
                          <a:r>
                            <a:rPr lang="en-US" sz="1600" b="0" baseline="30000" dirty="0">
                              <a:solidFill>
                                <a:schemeClr val="tx1"/>
                              </a:solidFill>
                            </a:rPr>
                            <a:t>7+ </a:t>
                          </a:r>
                          <a:r>
                            <a:rPr lang="en-US" sz="1600" b="0" baseline="0" dirty="0">
                              <a:solidFill>
                                <a:schemeClr val="tx1"/>
                              </a:solidFill>
                            </a:rPr>
                            <a:t>-&gt; O</a:t>
                          </a:r>
                          <a:r>
                            <a:rPr lang="en-US" sz="1600" b="0" baseline="30000" dirty="0">
                              <a:solidFill>
                                <a:schemeClr val="tx1"/>
                              </a:solidFill>
                            </a:rPr>
                            <a:t>8+</a:t>
                          </a:r>
                          <a:endParaRPr lang="en-US" sz="16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3.742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1.385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3043155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6DC5B315-93F7-6BF8-0DA7-A9B71EA895D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00052040"/>
                  </p:ext>
                </p:extLst>
              </p:nvPr>
            </p:nvGraphicFramePr>
            <p:xfrm>
              <a:off x="579120" y="1550740"/>
              <a:ext cx="5169927" cy="141528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51237">
                      <a:extLst>
                        <a:ext uri="{9D8B030D-6E8A-4147-A177-3AD203B41FA5}">
                          <a16:colId xmlns:a16="http://schemas.microsoft.com/office/drawing/2014/main" val="83732530"/>
                        </a:ext>
                      </a:extLst>
                    </a:gridCol>
                    <a:gridCol w="1828800">
                      <a:extLst>
                        <a:ext uri="{9D8B030D-6E8A-4147-A177-3AD203B41FA5}">
                          <a16:colId xmlns:a16="http://schemas.microsoft.com/office/drawing/2014/main" val="1610317582"/>
                        </a:ext>
                      </a:extLst>
                    </a:gridCol>
                    <a:gridCol w="1789890">
                      <a:extLst>
                        <a:ext uri="{9D8B030D-6E8A-4147-A177-3AD203B41FA5}">
                          <a16:colId xmlns:a16="http://schemas.microsoft.com/office/drawing/2014/main" val="3401684250"/>
                        </a:ext>
                      </a:extLst>
                    </a:gridCol>
                  </a:tblGrid>
                  <a:tr h="35382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b="1" u="sng" dirty="0">
                              <a:solidFill>
                                <a:schemeClr val="tx1"/>
                              </a:solidFill>
                            </a:rPr>
                            <a:t>Ionization levels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84828" t="-7143" r="-98621" b="-317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90071" t="-7143" r="-1418" b="-31785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765455563"/>
                      </a:ext>
                    </a:extLst>
                  </a:tr>
                  <a:tr h="35382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O</a:t>
                          </a:r>
                          <a:r>
                            <a:rPr lang="en-US" sz="1600" b="0" baseline="30000" dirty="0">
                              <a:solidFill>
                                <a:schemeClr val="tx1"/>
                              </a:solidFill>
                            </a:rPr>
                            <a:t>5+ </a:t>
                          </a:r>
                          <a:r>
                            <a:rPr lang="en-US" sz="1600" b="0" baseline="0" dirty="0">
                              <a:solidFill>
                                <a:schemeClr val="tx1"/>
                              </a:solidFill>
                            </a:rPr>
                            <a:t>-&gt; O</a:t>
                          </a:r>
                          <a:r>
                            <a:rPr lang="en-US" sz="1600" b="0" baseline="30000" dirty="0">
                              <a:solidFill>
                                <a:schemeClr val="tx1"/>
                              </a:solidFill>
                            </a:rPr>
                            <a:t>6+</a:t>
                          </a:r>
                          <a:endParaRPr lang="en-US" sz="16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0.171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0.063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053702250"/>
                      </a:ext>
                    </a:extLst>
                  </a:tr>
                  <a:tr h="35382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O</a:t>
                          </a:r>
                          <a:r>
                            <a:rPr lang="en-US" sz="1600" b="0" baseline="30000" dirty="0">
                              <a:solidFill>
                                <a:schemeClr val="tx1"/>
                              </a:solidFill>
                            </a:rPr>
                            <a:t>6+ </a:t>
                          </a:r>
                          <a:r>
                            <a:rPr lang="en-US" sz="1600" b="0" baseline="0" dirty="0">
                              <a:solidFill>
                                <a:schemeClr val="tx1"/>
                              </a:solidFill>
                            </a:rPr>
                            <a:t>-&gt; O</a:t>
                          </a:r>
                          <a:r>
                            <a:rPr lang="en-US" sz="1600" b="0" baseline="30000" dirty="0">
                              <a:solidFill>
                                <a:schemeClr val="tx1"/>
                              </a:solidFill>
                            </a:rPr>
                            <a:t>7+</a:t>
                          </a:r>
                          <a:endParaRPr lang="en-US" sz="16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3.051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1.141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7671791"/>
                      </a:ext>
                    </a:extLst>
                  </a:tr>
                  <a:tr h="35382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O</a:t>
                          </a:r>
                          <a:r>
                            <a:rPr lang="en-US" sz="1600" b="0" baseline="30000" dirty="0">
                              <a:solidFill>
                                <a:schemeClr val="tx1"/>
                              </a:solidFill>
                            </a:rPr>
                            <a:t>7+ </a:t>
                          </a:r>
                          <a:r>
                            <a:rPr lang="en-US" sz="1600" b="0" baseline="0" dirty="0">
                              <a:solidFill>
                                <a:schemeClr val="tx1"/>
                              </a:solidFill>
                            </a:rPr>
                            <a:t>-&gt; O</a:t>
                          </a:r>
                          <a:r>
                            <a:rPr lang="en-US" sz="1600" b="0" baseline="30000" dirty="0">
                              <a:solidFill>
                                <a:schemeClr val="tx1"/>
                              </a:solidFill>
                            </a:rPr>
                            <a:t>8+</a:t>
                          </a:r>
                          <a:endParaRPr lang="en-US" sz="16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3.742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b="0" dirty="0">
                              <a:solidFill>
                                <a:schemeClr val="tx1"/>
                              </a:solidFill>
                            </a:rPr>
                            <a:t>1.385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30431559"/>
                      </a:ext>
                    </a:extLst>
                  </a:tr>
                </a:tbl>
              </a:graphicData>
            </a:graphic>
          </p:graphicFrame>
        </mc:Fallback>
      </mc:AlternateContent>
      <p:grpSp>
        <p:nvGrpSpPr>
          <p:cNvPr id="11" name="Group 10">
            <a:extLst>
              <a:ext uri="{FF2B5EF4-FFF2-40B4-BE49-F238E27FC236}">
                <a16:creationId xmlns:a16="http://schemas.microsoft.com/office/drawing/2014/main" id="{6CD01D42-DCFD-AD9C-3090-1AC6E578C458}"/>
              </a:ext>
            </a:extLst>
          </p:cNvPr>
          <p:cNvGrpSpPr/>
          <p:nvPr/>
        </p:nvGrpSpPr>
        <p:grpSpPr>
          <a:xfrm>
            <a:off x="2145060" y="1921722"/>
            <a:ext cx="3603988" cy="1044302"/>
            <a:chOff x="2663188" y="3578288"/>
            <a:chExt cx="3842472" cy="1084092"/>
          </a:xfrm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F6AE9FAF-8D66-940B-B1A1-0EDC18E07600}"/>
                </a:ext>
              </a:extLst>
            </p:cNvPr>
            <p:cNvSpPr/>
            <p:nvPr/>
          </p:nvSpPr>
          <p:spPr>
            <a:xfrm>
              <a:off x="2672332" y="3578288"/>
              <a:ext cx="1903477" cy="347472"/>
            </a:xfrm>
            <a:prstGeom prst="roundRect">
              <a:avLst/>
            </a:prstGeom>
            <a:noFill/>
            <a:ln w="28575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8E7DEA79-1E9D-295D-E030-548BC9500B9F}"/>
                </a:ext>
              </a:extLst>
            </p:cNvPr>
            <p:cNvSpPr/>
            <p:nvPr/>
          </p:nvSpPr>
          <p:spPr>
            <a:xfrm>
              <a:off x="2663188" y="3949859"/>
              <a:ext cx="1903477" cy="347472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D7D5EEF8-555A-977B-FB92-6BC1B19F10C3}"/>
                </a:ext>
              </a:extLst>
            </p:cNvPr>
            <p:cNvSpPr/>
            <p:nvPr/>
          </p:nvSpPr>
          <p:spPr>
            <a:xfrm>
              <a:off x="4602183" y="3954184"/>
              <a:ext cx="1903477" cy="347472"/>
            </a:xfrm>
            <a:prstGeom prst="roundRect">
              <a:avLst/>
            </a:prstGeom>
            <a:noFill/>
            <a:ln w="28575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C5D73D9A-5090-82F3-FAD5-54A358158F87}"/>
                </a:ext>
              </a:extLst>
            </p:cNvPr>
            <p:cNvSpPr/>
            <p:nvPr/>
          </p:nvSpPr>
          <p:spPr>
            <a:xfrm>
              <a:off x="4575809" y="4314908"/>
              <a:ext cx="1903477" cy="347472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7F307E3-F9B4-9EC8-9052-50B79AA3BEC8}"/>
              </a:ext>
            </a:extLst>
          </p:cNvPr>
          <p:cNvSpPr txBox="1">
            <a:spLocks/>
          </p:cNvSpPr>
          <p:nvPr/>
        </p:nvSpPr>
        <p:spPr>
          <a:xfrm>
            <a:off x="6655981" y="1407005"/>
            <a:ext cx="5231219" cy="47680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id="{AC75D4F2-D1AE-DB67-08BC-EBEDEC6C56D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99737" y="3122947"/>
                <a:ext cx="5596263" cy="271066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2000" dirty="0"/>
                  <a:t>Loading the beam 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≈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96 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𝐺𝑉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sz="2000" dirty="0"/>
                  <a:t> </a:t>
                </a:r>
              </a:p>
              <a:p>
                <a:r>
                  <a:rPr lang="en-US" sz="2000" dirty="0"/>
                  <a:t>To achieve ideal beam loading, we match the initial linear charge density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Λ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000" dirty="0"/>
                  <a:t> and choose a viable combination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n-US" sz="2000" dirty="0"/>
                  <a:t> </a:t>
                </a:r>
              </a:p>
              <a:p>
                <a:pPr marL="0" indent="0">
                  <a:buNone/>
                </a:pPr>
                <a:endParaRPr lang="en-US" sz="2000" dirty="0"/>
              </a:p>
              <a:p>
                <a:pPr marL="0" indent="0" algn="ctr"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Λ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  <m:t>𝜒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  <m:t>𝑅</m:t>
                                        </m:r>
                                      </m:e>
                                      <m:sub>
                                        <m: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  <m:t>𝑏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e>
                    </m:rad>
                    <m:r>
                      <a:rPr lang="en-US" sz="2000" i="1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  <m:sup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𝑒</m:t>
                    </m:r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|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−1|</m:t>
                        </m:r>
                      </m:den>
                    </m:f>
                    <m:r>
                      <a:rPr lang="en-US" sz="2000" i="1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sSubSup>
                              <m:sSubSup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𝜉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  <m:sup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bSup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 − </m:t>
                            </m:r>
                            <m:f>
                              <m:fPr>
                                <m:type m:val="skw"/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num>
                              <m:den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𝜒</m:t>
                                </m:r>
                              </m:den>
                            </m:f>
                          </m:e>
                        </m:rad>
                      </m:den>
                    </m:f>
                  </m:oMath>
                </a14:m>
                <a:r>
                  <a:rPr lang="en-US" sz="2000" dirty="0"/>
                  <a:t> </a:t>
                </a:r>
              </a:p>
            </p:txBody>
          </p:sp>
        </mc:Choice>
        <mc:Fallback xmlns=""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id="{AC75D4F2-D1AE-DB67-08BC-EBEDEC6C56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737" y="3122947"/>
                <a:ext cx="5596263" cy="2710665"/>
              </a:xfrm>
              <a:prstGeom prst="rect">
                <a:avLst/>
              </a:prstGeom>
              <a:blipFill>
                <a:blip r:embed="rId3"/>
                <a:stretch>
                  <a:fillRect l="-905" t="-2326" b="-204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5" name="Table 14">
                <a:extLst>
                  <a:ext uri="{FF2B5EF4-FFF2-40B4-BE49-F238E27FC236}">
                    <a16:creationId xmlns:a16="http://schemas.microsoft.com/office/drawing/2014/main" id="{3610E355-66C8-6B69-84B8-C6B54400D8B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58505795"/>
                  </p:ext>
                </p:extLst>
              </p:nvPr>
            </p:nvGraphicFramePr>
            <p:xfrm>
              <a:off x="6342296" y="4728385"/>
              <a:ext cx="2500940" cy="1483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50470">
                      <a:extLst>
                        <a:ext uri="{9D8B030D-6E8A-4147-A177-3AD203B41FA5}">
                          <a16:colId xmlns:a16="http://schemas.microsoft.com/office/drawing/2014/main" val="1626757311"/>
                        </a:ext>
                      </a:extLst>
                    </a:gridCol>
                    <a:gridCol w="1250470">
                      <a:extLst>
                        <a:ext uri="{9D8B030D-6E8A-4147-A177-3AD203B41FA5}">
                          <a16:colId xmlns:a16="http://schemas.microsoft.com/office/drawing/2014/main" val="787418296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4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4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  <m:sub>
                                  <m:r>
                                    <a:rPr lang="en-US" sz="14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𝟎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400" b="1" i="0" u="none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1.2</m:t>
                                </m:r>
                              </m:oMath>
                            </m:oMathPara>
                          </a14:m>
                          <a:endParaRPr lang="en-US" sz="1400" b="0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44651794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4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4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𝑳</m:t>
                                  </m:r>
                                </m:e>
                                <m:sub>
                                  <m:r>
                                    <a:rPr lang="en-US" sz="14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𝒇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400" b="1" i="0" u="none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483</m:t>
                                </m:r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≈5</m:t>
                                </m:r>
                                <m:sSub>
                                  <m:sSubPr>
                                    <m:ctrlPr>
                                      <a:rPr lang="en-US" sz="1400" b="0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 b="0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  <m:sub>
                                    <m:r>
                                      <a:rPr lang="en-US" sz="1400" b="0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𝑅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400" b="0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9025816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4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4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𝒘</m:t>
                                  </m:r>
                                </m:e>
                                <m:sub>
                                  <m:r>
                                    <a:rPr lang="en-US" sz="14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𝒇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400" b="1" i="0" u="none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3 </m:t>
                                </m:r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oMath>
                            </m:oMathPara>
                          </a14:m>
                          <a:endParaRPr lang="en-US" sz="1400" b="0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57430861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4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𝒗</m:t>
                                    </m:r>
                                  </m:e>
                                  <m:sub>
                                    <m:r>
                                      <a:rPr lang="en-US" sz="14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𝒇</m:t>
                                    </m:r>
                                  </m:sub>
                                </m:sSub>
                                <m:r>
                                  <a:rPr lang="en-US" sz="1400" b="1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/</m:t>
                                </m:r>
                                <m:r>
                                  <a:rPr lang="en-US" sz="1400" b="1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𝒄</m:t>
                                </m:r>
                              </m:oMath>
                            </m:oMathPara>
                          </a14:m>
                          <a:endParaRPr lang="en-US" sz="1400" b="1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1.011</m:t>
                                </m:r>
                              </m:oMath>
                            </m:oMathPara>
                          </a14:m>
                          <a:endParaRPr lang="en-US" sz="1400" b="0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2464596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5" name="Table 14">
                <a:extLst>
                  <a:ext uri="{FF2B5EF4-FFF2-40B4-BE49-F238E27FC236}">
                    <a16:creationId xmlns:a16="http://schemas.microsoft.com/office/drawing/2014/main" id="{3610E355-66C8-6B69-84B8-C6B54400D8B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58505795"/>
                  </p:ext>
                </p:extLst>
              </p:nvPr>
            </p:nvGraphicFramePr>
            <p:xfrm>
              <a:off x="6342296" y="4728385"/>
              <a:ext cx="2500940" cy="1483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50470">
                      <a:extLst>
                        <a:ext uri="{9D8B030D-6E8A-4147-A177-3AD203B41FA5}">
                          <a16:colId xmlns:a16="http://schemas.microsoft.com/office/drawing/2014/main" val="1626757311"/>
                        </a:ext>
                      </a:extLst>
                    </a:gridCol>
                    <a:gridCol w="1250470">
                      <a:extLst>
                        <a:ext uri="{9D8B030D-6E8A-4147-A177-3AD203B41FA5}">
                          <a16:colId xmlns:a16="http://schemas.microsoft.com/office/drawing/2014/main" val="787418296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1010" t="-3333" r="-101010" b="-29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101010" t="-3333" r="-1010" b="-296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4651794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1010" t="-106897" r="-101010" b="-2068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101010" t="-106897" r="-1010" b="-20689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9025816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1010" t="-200000" r="-101010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101010" t="-200000" r="-1010" b="-10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7430861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1010" t="-310345" r="-101010" b="-34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101010" t="-310345" r="-1010" b="-344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24645969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17" name="Picture 16">
            <a:extLst>
              <a:ext uri="{FF2B5EF4-FFF2-40B4-BE49-F238E27FC236}">
                <a16:creationId xmlns:a16="http://schemas.microsoft.com/office/drawing/2014/main" id="{10A05A36-AF00-3968-49EC-E2B1EA2D815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9964" r="7789"/>
          <a:stretch>
            <a:fillRect/>
          </a:stretch>
        </p:blipFill>
        <p:spPr>
          <a:xfrm>
            <a:off x="7198468" y="1407006"/>
            <a:ext cx="3854432" cy="282264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8" name="Table 17">
                <a:extLst>
                  <a:ext uri="{FF2B5EF4-FFF2-40B4-BE49-F238E27FC236}">
                    <a16:creationId xmlns:a16="http://schemas.microsoft.com/office/drawing/2014/main" id="{4E748F29-AEAD-81C6-7C39-C1390B40D29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2567322"/>
                  </p:ext>
                </p:extLst>
              </p:nvPr>
            </p:nvGraphicFramePr>
            <p:xfrm>
              <a:off x="8922619" y="4738474"/>
              <a:ext cx="2894116" cy="1483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7058">
                      <a:extLst>
                        <a:ext uri="{9D8B030D-6E8A-4147-A177-3AD203B41FA5}">
                          <a16:colId xmlns:a16="http://schemas.microsoft.com/office/drawing/2014/main" val="1626757311"/>
                        </a:ext>
                      </a:extLst>
                    </a:gridCol>
                    <a:gridCol w="1447058">
                      <a:extLst>
                        <a:ext uri="{9D8B030D-6E8A-4147-A177-3AD203B41FA5}">
                          <a16:colId xmlns:a16="http://schemas.microsoft.com/office/drawing/2014/main" val="787418296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US" sz="1400" b="1" i="1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𝑸</m:t>
                              </m:r>
                            </m:oMath>
                          </a14:m>
                          <a:r>
                            <a:rPr lang="en-US" sz="1400" b="1" i="0" u="none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182 </m:t>
                                </m:r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𝑝𝐶</m:t>
                                </m:r>
                              </m:oMath>
                            </m:oMathPara>
                          </a14:m>
                          <a:endParaRPr lang="en-US" sz="1400" b="0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9025816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400" b="1" i="0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𝚫</m:t>
                                </m:r>
                                <m:r>
                                  <a:rPr lang="en-US" sz="1400" b="1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𝒛</m:t>
                                </m:r>
                              </m:oMath>
                            </m:oMathPara>
                          </a14:m>
                          <a:endParaRPr lang="en-US" sz="1400" b="1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3.2 </m:t>
                                </m:r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oMath>
                            </m:oMathPara>
                          </a14:m>
                          <a:endParaRPr lang="en-US" sz="1400" b="0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7430861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4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𝝐</m:t>
                                    </m:r>
                                  </m:e>
                                  <m:sub>
                                    <m:r>
                                      <a:rPr lang="en-US" sz="14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400" b="1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1215 </m:t>
                                </m:r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𝑛𝑚</m:t>
                                </m:r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⋅</m:t>
                                </m:r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𝑟𝑎𝑑</m:t>
                                </m:r>
                              </m:oMath>
                            </m:oMathPara>
                          </a14:m>
                          <a:endParaRPr lang="en-US" sz="1400" b="0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2464596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4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𝝐</m:t>
                                    </m:r>
                                  </m:e>
                                  <m:sub>
                                    <m:r>
                                      <a:rPr lang="en-US" sz="14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𝒚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400" b="1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400" b="0" i="0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 86 </m:t>
                                </m:r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𝑛𝑚</m:t>
                                </m:r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⋅</m:t>
                                </m:r>
                                <m:r>
                                  <a:rPr lang="en-US" sz="14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𝑟𝑎𝑑</m:t>
                                </m:r>
                              </m:oMath>
                            </m:oMathPara>
                          </a14:m>
                          <a:endParaRPr lang="en-US" sz="1400" b="0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34919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8" name="Table 17">
                <a:extLst>
                  <a:ext uri="{FF2B5EF4-FFF2-40B4-BE49-F238E27FC236}">
                    <a16:creationId xmlns:a16="http://schemas.microsoft.com/office/drawing/2014/main" id="{4E748F29-AEAD-81C6-7C39-C1390B40D29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2567322"/>
                  </p:ext>
                </p:extLst>
              </p:nvPr>
            </p:nvGraphicFramePr>
            <p:xfrm>
              <a:off x="8922619" y="4738474"/>
              <a:ext cx="2894116" cy="1483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7058">
                      <a:extLst>
                        <a:ext uri="{9D8B030D-6E8A-4147-A177-3AD203B41FA5}">
                          <a16:colId xmlns:a16="http://schemas.microsoft.com/office/drawing/2014/main" val="1626757311"/>
                        </a:ext>
                      </a:extLst>
                    </a:gridCol>
                    <a:gridCol w="1447058">
                      <a:extLst>
                        <a:ext uri="{9D8B030D-6E8A-4147-A177-3AD203B41FA5}">
                          <a16:colId xmlns:a16="http://schemas.microsoft.com/office/drawing/2014/main" val="787418296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7"/>
                          <a:stretch>
                            <a:fillRect l="-870" t="-3448" r="-100000" b="-31034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7"/>
                          <a:stretch>
                            <a:fillRect l="-101754" t="-3448" r="-877" b="-31034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9025816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7"/>
                          <a:stretch>
                            <a:fillRect l="-870" t="-100000" r="-1000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7"/>
                          <a:stretch>
                            <a:fillRect l="-101754" t="-100000" r="-877" b="-20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7430861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7"/>
                          <a:stretch>
                            <a:fillRect l="-870" t="-206897" r="-100000" b="-1068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7"/>
                          <a:stretch>
                            <a:fillRect l="-101754" t="-206897" r="-877" b="-10689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2464596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7"/>
                          <a:stretch>
                            <a:fillRect l="-870" t="-306897" r="-100000" b="-68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7"/>
                          <a:stretch>
                            <a:fillRect l="-101754" t="-306897" r="-877" b="-689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349191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27E78764-9C1D-D5D4-BF30-2ADBFF3B1029}"/>
              </a:ext>
            </a:extLst>
          </p:cNvPr>
          <p:cNvSpPr txBox="1"/>
          <p:nvPr/>
        </p:nvSpPr>
        <p:spPr>
          <a:xfrm>
            <a:off x="7056884" y="4359053"/>
            <a:ext cx="908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/>
              <a:t>Injector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9DFD864-A8A5-6830-5E7B-4AD75B78EFB5}"/>
              </a:ext>
            </a:extLst>
          </p:cNvPr>
          <p:cNvSpPr txBox="1"/>
          <p:nvPr/>
        </p:nvSpPr>
        <p:spPr>
          <a:xfrm>
            <a:off x="9555640" y="4332467"/>
            <a:ext cx="16280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/>
              <a:t>Expected beam</a:t>
            </a:r>
          </a:p>
        </p:txBody>
      </p:sp>
    </p:spTree>
    <p:extLst>
      <p:ext uri="{BB962C8B-B14F-4D97-AF65-F5344CB8AC3E}">
        <p14:creationId xmlns:p14="http://schemas.microsoft.com/office/powerpoint/2010/main" val="1715521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6D1735-C0DB-3C3C-F8D0-04F0FD3049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63362-924C-EFBF-8294-1F61BB7AF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0" y="406590"/>
            <a:ext cx="11460480" cy="1047179"/>
          </a:xfrm>
        </p:spPr>
        <p:txBody>
          <a:bodyPr>
            <a:normAutofit/>
          </a:bodyPr>
          <a:lstStyle/>
          <a:p>
            <a:r>
              <a:rPr lang="en-US" sz="3600" b="1" dirty="0"/>
              <a:t>The beam generated has trouble flattening the field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2F10F7-015E-760B-C468-8DA3022E6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11</a:t>
            </a:fld>
            <a:endParaRPr lang="en-US" dirty="0"/>
          </a:p>
        </p:txBody>
      </p:sp>
      <p:pic>
        <p:nvPicPr>
          <p:cNvPr id="4" name="ffinj_double_panel(1).mp4">
            <a:hlinkClick r:id="" action="ppaction://media"/>
            <a:extLst>
              <a:ext uri="{FF2B5EF4-FFF2-40B4-BE49-F238E27FC236}">
                <a16:creationId xmlns:a16="http://schemas.microsoft.com/office/drawing/2014/main" id="{5CAD9454-83A9-5064-EDD5-78C12765877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3877" t="2469" r="17901" b="3868"/>
          <a:stretch>
            <a:fillRect/>
          </a:stretch>
        </p:blipFill>
        <p:spPr>
          <a:xfrm>
            <a:off x="426720" y="1309179"/>
            <a:ext cx="5585861" cy="49334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1A7E7B-CA7D-8C97-47FC-EAA6943667C6}"/>
              </a:ext>
            </a:extLst>
          </p:cNvPr>
          <p:cNvSpPr txBox="1"/>
          <p:nvPr/>
        </p:nvSpPr>
        <p:spPr>
          <a:xfrm>
            <a:off x="7160332" y="5596338"/>
            <a:ext cx="40685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 are observing an overloading effect, which will harm the energy spread!</a:t>
            </a:r>
          </a:p>
        </p:txBody>
      </p:sp>
      <p:pic>
        <p:nvPicPr>
          <p:cNvPr id="8" name="beam_with_trapezoid-v2.mp4">
            <a:hlinkClick r:id="" action="ppaction://media"/>
            <a:extLst>
              <a:ext uri="{FF2B5EF4-FFF2-40B4-BE49-F238E27FC236}">
                <a16:creationId xmlns:a16="http://schemas.microsoft.com/office/drawing/2014/main" id="{600E0F37-83ED-7E0F-988C-85AB67943D3E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rcRect b="2256"/>
          <a:stretch>
            <a:fillRect/>
          </a:stretch>
        </p:blipFill>
        <p:spPr>
          <a:xfrm>
            <a:off x="6710694" y="1271330"/>
            <a:ext cx="4967783" cy="4334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937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7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9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video>
              <p:cMediaNode vol="80000">
                <p:cTn id="11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 showWhenStopped="0">
                <p:cTn id="17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EB887E-E043-EDB8-92F9-DB5C2488D1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50156-61ED-C3D8-52D1-4728508F4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0" y="406590"/>
            <a:ext cx="11460480" cy="1047179"/>
          </a:xfrm>
        </p:spPr>
        <p:txBody>
          <a:bodyPr>
            <a:normAutofit fontScale="90000"/>
          </a:bodyPr>
          <a:lstStyle/>
          <a:p>
            <a:r>
              <a:rPr lang="en-US" sz="3600" b="1" dirty="0"/>
              <a:t>The beam has good shape and emittances but poor energy spread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29C0B9-1B4D-43CE-D604-2A73DB2AC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12</a:t>
            </a:fld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ADDD88F-CA35-8B1B-03C0-E4E31F6E44FD}"/>
              </a:ext>
            </a:extLst>
          </p:cNvPr>
          <p:cNvSpPr txBox="1">
            <a:spLocks/>
          </p:cNvSpPr>
          <p:nvPr/>
        </p:nvSpPr>
        <p:spPr>
          <a:xfrm>
            <a:off x="348155" y="1453769"/>
            <a:ext cx="11417125" cy="47367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US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2">
                <a:extLst>
                  <a:ext uri="{FF2B5EF4-FFF2-40B4-BE49-F238E27FC236}">
                    <a16:creationId xmlns:a16="http://schemas.microsoft.com/office/drawing/2014/main" id="{6D73AAC3-79DB-CE31-D7CA-00956AF1DCF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00988" y="6213784"/>
                <a:ext cx="5763176" cy="656766"/>
              </a:xfrm>
              <a:prstGeom prst="roundRect">
                <a:avLst/>
              </a:prstGeom>
              <a:solidFill>
                <a:schemeClr val="bg1"/>
              </a:solidFill>
              <a:ln w="12700">
                <a:solidFill>
                  <a:srgbClr val="C00000"/>
                </a:solidFill>
              </a:ln>
            </p:spPr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:r>
                  <a:rPr lang="en-US" sz="2000" dirty="0"/>
                  <a:t>Average emittances once beam is fully injected:</a:t>
                </a: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𝜖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=431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𝑛𝑚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𝑟𝑎𝑑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𝜖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=145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𝑛𝑚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𝑟𝑎𝑑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6" name="Content Placeholder 2">
                <a:extLst>
                  <a:ext uri="{FF2B5EF4-FFF2-40B4-BE49-F238E27FC236}">
                    <a16:creationId xmlns:a16="http://schemas.microsoft.com/office/drawing/2014/main" id="{6D73AAC3-79DB-CE31-D7CA-00956AF1DCF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0988" y="6213784"/>
                <a:ext cx="5763176" cy="656766"/>
              </a:xfrm>
              <a:prstGeom prst="roundRect">
                <a:avLst/>
              </a:prstGeom>
              <a:blipFill>
                <a:blip r:embed="rId2"/>
                <a:stretch>
                  <a:fillRect l="-219" t="-9259"/>
                </a:stretch>
              </a:blipFill>
              <a:ln w="12700"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9" name="Group 18">
            <a:extLst>
              <a:ext uri="{FF2B5EF4-FFF2-40B4-BE49-F238E27FC236}">
                <a16:creationId xmlns:a16="http://schemas.microsoft.com/office/drawing/2014/main" id="{D89CA6E9-FD7F-11A7-D432-1476FB08CC0E}"/>
              </a:ext>
            </a:extLst>
          </p:cNvPr>
          <p:cNvGrpSpPr/>
          <p:nvPr/>
        </p:nvGrpSpPr>
        <p:grpSpPr>
          <a:xfrm>
            <a:off x="288631" y="3822127"/>
            <a:ext cx="6037776" cy="2278398"/>
            <a:chOff x="269590" y="3955773"/>
            <a:chExt cx="6037776" cy="2278398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1369976-10F7-EFC4-8FC3-D6F819FC257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9783" r="8599"/>
            <a:stretch>
              <a:fillRect/>
            </a:stretch>
          </p:blipFill>
          <p:spPr>
            <a:xfrm>
              <a:off x="269590" y="4242708"/>
              <a:ext cx="3050080" cy="1991463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FE8234E4-490B-EDDB-E284-2D58639C79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3109" r="2080" b="3594"/>
            <a:stretch>
              <a:fillRect/>
            </a:stretch>
          </p:blipFill>
          <p:spPr>
            <a:xfrm>
              <a:off x="3398235" y="4242708"/>
              <a:ext cx="2909131" cy="1991463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36E360E2-B18B-725D-36DE-504C5515E8A5}"/>
                </a:ext>
              </a:extLst>
            </p:cNvPr>
            <p:cNvSpPr txBox="1"/>
            <p:nvPr/>
          </p:nvSpPr>
          <p:spPr>
            <a:xfrm>
              <a:off x="1043609" y="3955773"/>
              <a:ext cx="183723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i="1" u="sng" dirty="0"/>
                <a:t>Emittance evolution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EC129CB-87FA-13F1-825D-11966804D813}"/>
                </a:ext>
              </a:extLst>
            </p:cNvPr>
            <p:cNvSpPr txBox="1"/>
            <p:nvPr/>
          </p:nvSpPr>
          <p:spPr>
            <a:xfrm>
              <a:off x="4154285" y="3955773"/>
              <a:ext cx="1803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i="1" u="sng" dirty="0"/>
                <a:t>Last slice emittance</a:t>
              </a:r>
            </a:p>
          </p:txBody>
        </p:sp>
      </p:grp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F08E7CEE-BECF-0824-2A15-BD57C9A36A17}"/>
              </a:ext>
            </a:extLst>
          </p:cNvPr>
          <p:cNvSpPr txBox="1">
            <a:spLocks/>
          </p:cNvSpPr>
          <p:nvPr/>
        </p:nvSpPr>
        <p:spPr>
          <a:xfrm>
            <a:off x="4201676" y="1315785"/>
            <a:ext cx="1907524" cy="2113215"/>
          </a:xfrm>
          <a:prstGeom prst="roundRect">
            <a:avLst>
              <a:gd name="adj" fmla="val 5571"/>
            </a:avLst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/>
              <a:t>The injector creates a nice trapezoid which has reasonable agreement with theory. The total charge is consistent with calculations.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2861478E-A7B5-E256-D997-E04C32EE5646}"/>
              </a:ext>
            </a:extLst>
          </p:cNvPr>
          <p:cNvGrpSpPr/>
          <p:nvPr/>
        </p:nvGrpSpPr>
        <p:grpSpPr>
          <a:xfrm>
            <a:off x="6730351" y="1226383"/>
            <a:ext cx="3189014" cy="5412069"/>
            <a:chOff x="7254701" y="1358815"/>
            <a:chExt cx="3189014" cy="5412069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70A5BC3C-4BAF-7D3A-69CD-31C5864AAB7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9387" r="9309"/>
            <a:stretch>
              <a:fillRect/>
            </a:stretch>
          </p:blipFill>
          <p:spPr>
            <a:xfrm>
              <a:off x="7283192" y="4402524"/>
              <a:ext cx="3160523" cy="2368360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32CA2389-4B87-EFAC-F17C-B1BC9995BB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t="9720" r="8828"/>
            <a:stretch>
              <a:fillRect/>
            </a:stretch>
          </p:blipFill>
          <p:spPr>
            <a:xfrm>
              <a:off x="7254701" y="1593503"/>
              <a:ext cx="3189014" cy="2368360"/>
            </a:xfrm>
            <a:prstGeom prst="rect">
              <a:avLst/>
            </a:prstGeom>
          </p:spPr>
        </p:pic>
        <p:sp>
          <p:nvSpPr>
            <p:cNvPr id="31" name="Content Placeholder 2">
              <a:extLst>
                <a:ext uri="{FF2B5EF4-FFF2-40B4-BE49-F238E27FC236}">
                  <a16:creationId xmlns:a16="http://schemas.microsoft.com/office/drawing/2014/main" id="{898E4550-12E7-337D-07F0-6E7B48C1BF3B}"/>
                </a:ext>
              </a:extLst>
            </p:cNvPr>
            <p:cNvSpPr txBox="1">
              <a:spLocks/>
            </p:cNvSpPr>
            <p:nvPr/>
          </p:nvSpPr>
          <p:spPr>
            <a:xfrm>
              <a:off x="7893250" y="1358815"/>
              <a:ext cx="2319562" cy="39911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600" i="1" u="sng" dirty="0"/>
                <a:t>Energy spread evolution</a:t>
              </a:r>
            </a:p>
          </p:txBody>
        </p:sp>
        <p:sp>
          <p:nvSpPr>
            <p:cNvPr id="32" name="Content Placeholder 2">
              <a:extLst>
                <a:ext uri="{FF2B5EF4-FFF2-40B4-BE49-F238E27FC236}">
                  <a16:creationId xmlns:a16="http://schemas.microsoft.com/office/drawing/2014/main" id="{05E2864B-5D7D-7413-B496-453D5B8C6A7F}"/>
                </a:ext>
              </a:extLst>
            </p:cNvPr>
            <p:cNvSpPr txBox="1">
              <a:spLocks/>
            </p:cNvSpPr>
            <p:nvPr/>
          </p:nvSpPr>
          <p:spPr>
            <a:xfrm>
              <a:off x="7910317" y="4145614"/>
              <a:ext cx="2129454" cy="39911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925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600" i="1" u="sng" dirty="0"/>
                <a:t>Last slice energy spread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DA7C0C1F-9F30-EC1E-B364-17D16B832274}"/>
                  </a:ext>
                </a:extLst>
              </p:cNvPr>
              <p:cNvSpPr txBox="1"/>
              <p:nvPr/>
            </p:nvSpPr>
            <p:spPr>
              <a:xfrm>
                <a:off x="9962720" y="2540715"/>
                <a:ext cx="1965343" cy="2599250"/>
              </a:xfrm>
              <a:prstGeom prst="roundRect">
                <a:avLst>
                  <a:gd name="adj" fmla="val 5057"/>
                </a:avLst>
              </a:prstGeom>
              <a:noFill/>
              <a:ln w="12700"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Average energy and energy spread once beam is fully injected:</a:t>
                </a:r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⟨"/>
                          <m:endChr m:val="⟩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=30.5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𝑀𝑒𝑉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b="0" dirty="0"/>
              </a:p>
              <a:p>
                <a:endParaRPr lang="en-US" b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Δ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=29.6% 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DA7C0C1F-9F30-EC1E-B364-17D16B8322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62720" y="2540715"/>
                <a:ext cx="1965343" cy="2599250"/>
              </a:xfrm>
              <a:prstGeom prst="roundRect">
                <a:avLst>
                  <a:gd name="adj" fmla="val 5057"/>
                </a:avLst>
              </a:prstGeom>
              <a:blipFill>
                <a:blip r:embed="rId7"/>
                <a:stretch>
                  <a:fillRect l="-637" r="-3822"/>
                </a:stretch>
              </a:blipFill>
              <a:ln w="12700"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Group 9">
            <a:extLst>
              <a:ext uri="{FF2B5EF4-FFF2-40B4-BE49-F238E27FC236}">
                <a16:creationId xmlns:a16="http://schemas.microsoft.com/office/drawing/2014/main" id="{F73EC84A-D174-2D5E-5E08-99B86ED07EA8}"/>
              </a:ext>
            </a:extLst>
          </p:cNvPr>
          <p:cNvGrpSpPr/>
          <p:nvPr/>
        </p:nvGrpSpPr>
        <p:grpSpPr>
          <a:xfrm>
            <a:off x="510938" y="1226383"/>
            <a:ext cx="3594107" cy="2595744"/>
            <a:chOff x="510938" y="1226383"/>
            <a:chExt cx="3594107" cy="2595744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D67D344-82B9-FD74-869E-67C3DC369DF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10938" y="1226383"/>
              <a:ext cx="3594107" cy="2595744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TextBox 2">
                  <a:extLst>
                    <a:ext uri="{FF2B5EF4-FFF2-40B4-BE49-F238E27FC236}">
                      <a16:creationId xmlns:a16="http://schemas.microsoft.com/office/drawing/2014/main" id="{06C54849-B10A-B7A6-2C29-18C65354580A}"/>
                    </a:ext>
                  </a:extLst>
                </p:cNvPr>
                <p:cNvSpPr txBox="1"/>
                <p:nvPr/>
              </p:nvSpPr>
              <p:spPr>
                <a:xfrm>
                  <a:off x="1859504" y="2089729"/>
                  <a:ext cx="1679749" cy="40818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9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900" b="0" i="1" smtClean="0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1900" b="0" i="1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  <m:r>
                          <a:rPr lang="en-US" sz="1900" b="0" i="1" smtClean="0">
                            <a:latin typeface="Cambria Math" panose="02040503050406030204" pitchFamily="18" charset="0"/>
                          </a:rPr>
                          <m:t>=183 </m:t>
                        </m:r>
                        <m:r>
                          <a:rPr lang="en-US" sz="1900" b="0" i="1" smtClean="0">
                            <a:latin typeface="Cambria Math" panose="02040503050406030204" pitchFamily="18" charset="0"/>
                          </a:rPr>
                          <m:t>𝑝𝐶</m:t>
                        </m:r>
                      </m:oMath>
                    </m:oMathPara>
                  </a14:m>
                  <a:endParaRPr lang="en-US" sz="1900" dirty="0"/>
                </a:p>
              </p:txBody>
            </p:sp>
          </mc:Choice>
          <mc:Fallback xmlns="">
            <p:sp>
              <p:nvSpPr>
                <p:cNvPr id="3" name="TextBox 2">
                  <a:extLst>
                    <a:ext uri="{FF2B5EF4-FFF2-40B4-BE49-F238E27FC236}">
                      <a16:creationId xmlns:a16="http://schemas.microsoft.com/office/drawing/2014/main" id="{06C54849-B10A-B7A6-2C29-18C65354580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59504" y="2089729"/>
                  <a:ext cx="1679749" cy="408189"/>
                </a:xfrm>
                <a:prstGeom prst="rect">
                  <a:avLst/>
                </a:prstGeom>
                <a:blipFill>
                  <a:blip r:embed="rId11"/>
                  <a:stretch>
                    <a:fillRect b="-1212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46100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 animBg="1"/>
      <p:bldP spid="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1E070-9D0A-4E65-39BA-C4E0BFA112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938D1-3537-4BEF-61F3-FA22DCF9C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0" y="406590"/>
            <a:ext cx="11460480" cy="1047179"/>
          </a:xfrm>
        </p:spPr>
        <p:txBody>
          <a:bodyPr>
            <a:normAutofit/>
          </a:bodyPr>
          <a:lstStyle/>
          <a:p>
            <a:r>
              <a:rPr lang="en-US" sz="3600" b="1" dirty="0"/>
              <a:t>Why is our beam not ideally loading?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EA5E73-5215-DBEF-CB32-4AD53BA9C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13</a:t>
            </a:fld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D6BB8F1B-B4FF-CA98-6CAF-5F0C502F5AA0}"/>
              </a:ext>
            </a:extLst>
          </p:cNvPr>
          <p:cNvSpPr txBox="1">
            <a:spLocks/>
          </p:cNvSpPr>
          <p:nvPr/>
        </p:nvSpPr>
        <p:spPr>
          <a:xfrm>
            <a:off x="348155" y="1453769"/>
            <a:ext cx="11417125" cy="47367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US" sz="2200" dirty="0"/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E9421F66-7E15-860C-A432-B487FAC8FCD8}"/>
              </a:ext>
            </a:extLst>
          </p:cNvPr>
          <p:cNvSpPr txBox="1">
            <a:spLocks/>
          </p:cNvSpPr>
          <p:nvPr/>
        </p:nvSpPr>
        <p:spPr>
          <a:xfrm>
            <a:off x="593117" y="1346849"/>
            <a:ext cx="4552976" cy="5884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200" dirty="0"/>
              <a:t>(1) our estimated wake properties are incorrect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48E567-407C-1E46-3756-E54A29F223D1}"/>
              </a:ext>
            </a:extLst>
          </p:cNvPr>
          <p:cNvSpPr txBox="1"/>
          <p:nvPr/>
        </p:nvSpPr>
        <p:spPr>
          <a:xfrm>
            <a:off x="5645888" y="2982432"/>
            <a:ext cx="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lang="en-US" dirty="0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DF04FBE2-6E19-4E30-7A39-D4B79EEE6E95}"/>
              </a:ext>
            </a:extLst>
          </p:cNvPr>
          <p:cNvGrpSpPr/>
          <p:nvPr/>
        </p:nvGrpSpPr>
        <p:grpSpPr>
          <a:xfrm>
            <a:off x="393035" y="3698387"/>
            <a:ext cx="2977125" cy="2448686"/>
            <a:chOff x="769281" y="2035088"/>
            <a:chExt cx="2597844" cy="2448686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3C4AD875-7467-BFE8-B865-1DC1C44B58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9281" y="2035088"/>
              <a:ext cx="2597844" cy="2448686"/>
            </a:xfrm>
            <a:prstGeom prst="rect">
              <a:avLst/>
            </a:prstGeom>
          </p:spPr>
        </p:pic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D3EBF3D-4470-F44A-6656-4C3400B83342}"/>
                </a:ext>
              </a:extLst>
            </p:cNvPr>
            <p:cNvCxnSpPr/>
            <p:nvPr/>
          </p:nvCxnSpPr>
          <p:spPr>
            <a:xfrm>
              <a:off x="1083501" y="4086578"/>
              <a:ext cx="826718" cy="0"/>
            </a:xfrm>
            <a:prstGeom prst="line">
              <a:avLst/>
            </a:prstGeom>
            <a:ln w="127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1BDFF4C5-8DEA-9DB8-F904-0C8419BAF92B}"/>
                </a:ext>
              </a:extLst>
            </p:cNvPr>
            <p:cNvCxnSpPr>
              <a:cxnSpLocks/>
            </p:cNvCxnSpPr>
            <p:nvPr/>
          </p:nvCxnSpPr>
          <p:spPr>
            <a:xfrm>
              <a:off x="1925810" y="2324391"/>
              <a:ext cx="0" cy="1777883"/>
            </a:xfrm>
            <a:prstGeom prst="line">
              <a:avLst/>
            </a:prstGeom>
            <a:ln w="127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6263793D-DEAB-4D91-7BB5-9DA6240A99D7}"/>
                  </a:ext>
                </a:extLst>
              </p:cNvPr>
              <p:cNvSpPr txBox="1"/>
              <p:nvPr/>
            </p:nvSpPr>
            <p:spPr>
              <a:xfrm>
                <a:off x="3415040" y="4322565"/>
                <a:ext cx="2440858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dirty="0"/>
                  <a:t>Our load field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/>
                  <a:t>and position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𝜉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en-US" dirty="0"/>
                  <a:t> appear correct with our inputs and model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6263793D-DEAB-4D91-7BB5-9DA6240A99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5040" y="4322565"/>
                <a:ext cx="2440858" cy="1200329"/>
              </a:xfrm>
              <a:prstGeom prst="rect">
                <a:avLst/>
              </a:prstGeom>
              <a:blipFill>
                <a:blip r:embed="rId3"/>
                <a:stretch>
                  <a:fillRect l="-2062" t="-2105" b="-84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0C704923-8F5A-8E86-4544-4183746BE665}"/>
                  </a:ext>
                </a:extLst>
              </p:cNvPr>
              <p:cNvSpPr txBox="1"/>
              <p:nvPr/>
            </p:nvSpPr>
            <p:spPr>
              <a:xfrm>
                <a:off x="593117" y="1998626"/>
                <a:ext cx="4369176" cy="14870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Λ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𝜒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  <m:r>
                          <a:rPr lang="en-US" i="1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𝑅</m:t>
                                        </m:r>
                                      </m:e>
                                      <m:sub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𝑏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e>
                    </m:rad>
                    <m:r>
                      <a:rPr lang="en-US" b="0" i="1" smtClean="0">
                        <a:latin typeface="Cambria Math" panose="02040503050406030204" pitchFamily="18" charset="0"/>
                      </a:rPr>
                      <m:t> , 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𝜒𝜋</m:t>
                        </m:r>
                        <m:sSubSup>
                          <m:sSub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sub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bSup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16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 </a:t>
                </a:r>
              </a:p>
              <a:p>
                <a:pPr algn="ctr"/>
                <a:endParaRPr lang="en-US" b="0" i="1" dirty="0">
                  <a:latin typeface="Cambria Math" panose="02040503050406030204" pitchFamily="18" charset="0"/>
                </a:endParaRPr>
              </a:p>
              <a:p>
                <a:r>
                  <a:rPr lang="en-US" b="0" dirty="0"/>
                  <a:t>Our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/>
                  <a:t> may be over-estimated, meaning we designed the beam with too much charge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0C704923-8F5A-8E86-4544-4183746BE6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117" y="1998626"/>
                <a:ext cx="4369176" cy="1487010"/>
              </a:xfrm>
              <a:prstGeom prst="rect">
                <a:avLst/>
              </a:prstGeom>
              <a:blipFill>
                <a:blip r:embed="rId4"/>
                <a:stretch>
                  <a:fillRect l="-1159" r="-1449" b="-59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Content Placeholder 2">
            <a:extLst>
              <a:ext uri="{FF2B5EF4-FFF2-40B4-BE49-F238E27FC236}">
                <a16:creationId xmlns:a16="http://schemas.microsoft.com/office/drawing/2014/main" id="{9F1010EB-A339-9109-ECAD-B9420FC62EDA}"/>
              </a:ext>
            </a:extLst>
          </p:cNvPr>
          <p:cNvSpPr txBox="1">
            <a:spLocks/>
          </p:cNvSpPr>
          <p:nvPr/>
        </p:nvSpPr>
        <p:spPr>
          <a:xfrm>
            <a:off x="6899936" y="1343061"/>
            <a:ext cx="4902064" cy="9175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200" dirty="0"/>
              <a:t>(2) The injector properties in simulations do not match expected values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4A61AB7-2F55-81DB-F0F8-97D1A7198A43}"/>
              </a:ext>
            </a:extLst>
          </p:cNvPr>
          <p:cNvGrpSpPr/>
          <p:nvPr/>
        </p:nvGrpSpPr>
        <p:grpSpPr>
          <a:xfrm>
            <a:off x="8344672" y="4070310"/>
            <a:ext cx="3569609" cy="2253950"/>
            <a:chOff x="8271519" y="4388572"/>
            <a:chExt cx="3181393" cy="1908836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0C36C41C-5077-68FA-5178-03D96A72F71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271519" y="4388572"/>
              <a:ext cx="3181393" cy="1908836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8" name="Rounded Rectangle 47">
                  <a:extLst>
                    <a:ext uri="{FF2B5EF4-FFF2-40B4-BE49-F238E27FC236}">
                      <a16:creationId xmlns:a16="http://schemas.microsoft.com/office/drawing/2014/main" id="{93D12B3C-AB20-7558-1B91-4AEF262EC522}"/>
                    </a:ext>
                  </a:extLst>
                </p:cNvPr>
                <p:cNvSpPr/>
                <p:nvPr/>
              </p:nvSpPr>
              <p:spPr>
                <a:xfrm>
                  <a:off x="8868684" y="5221495"/>
                  <a:ext cx="886520" cy="182735"/>
                </a:xfrm>
                <a:prstGeom prst="roundRect">
                  <a:avLst>
                    <a:gd name="adj" fmla="val 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8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8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  <m:r>
                          <a:rPr lang="en-US" sz="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=1.011</m:t>
                        </m:r>
                      </m:oMath>
                    </m:oMathPara>
                  </a14:m>
                  <a:endParaRPr lang="en-US" sz="800" dirty="0">
                    <a:solidFill>
                      <a:schemeClr val="tx1"/>
                    </a:solidFill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  <m:r>
                          <a:rPr lang="en-US" sz="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=1.01</m:t>
                        </m:r>
                      </m:oMath>
                    </m:oMathPara>
                  </a14:m>
                  <a:endParaRPr lang="en-US" sz="800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48" name="Rounded Rectangle 47">
                  <a:extLst>
                    <a:ext uri="{FF2B5EF4-FFF2-40B4-BE49-F238E27FC236}">
                      <a16:creationId xmlns:a16="http://schemas.microsoft.com/office/drawing/2014/main" id="{93D12B3C-AB20-7558-1B91-4AEF262EC522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868684" y="5221495"/>
                  <a:ext cx="886520" cy="182735"/>
                </a:xfrm>
                <a:prstGeom prst="roundRect">
                  <a:avLst>
                    <a:gd name="adj" fmla="val 0"/>
                  </a:avLst>
                </a:prstGeom>
                <a:blipFill>
                  <a:blip r:embed="rId8"/>
                  <a:stretch>
                    <a:fillRect t="-6667" b="-40000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02A715F-A964-E2C9-F154-176F347778D8}"/>
                  </a:ext>
                </a:extLst>
              </p:cNvPr>
              <p:cNvSpPr txBox="1"/>
              <p:nvPr/>
            </p:nvSpPr>
            <p:spPr>
              <a:xfrm>
                <a:off x="9602597" y="2742131"/>
                <a:ext cx="228460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/>
                  <a:t>is not constant over the focus range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02A715F-A964-E2C9-F154-176F347778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2597" y="2742131"/>
                <a:ext cx="2284603" cy="646331"/>
              </a:xfrm>
              <a:prstGeom prst="rect">
                <a:avLst/>
              </a:prstGeom>
              <a:blipFill>
                <a:blip r:embed="rId9"/>
                <a:stretch>
                  <a:fillRect l="-2210" t="-5882" b="-137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37EEC9CD-02BB-6B20-3082-C986EFCD033C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t="11302" r="8490"/>
          <a:stretch>
            <a:fillRect/>
          </a:stretch>
        </p:blipFill>
        <p:spPr>
          <a:xfrm>
            <a:off x="6688396" y="2174229"/>
            <a:ext cx="2792281" cy="202985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001C740-4F75-0022-844B-B9509486552A}"/>
                  </a:ext>
                </a:extLst>
              </p:cNvPr>
              <p:cNvSpPr txBox="1"/>
              <p:nvPr/>
            </p:nvSpPr>
            <p:spPr>
              <a:xfrm>
                <a:off x="6395086" y="4838544"/>
                <a:ext cx="2284603" cy="945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Measured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n-US" dirty="0"/>
                  <a:t> doesn’t exactly match simulation input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001C740-4F75-0022-844B-B950948655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5086" y="4838544"/>
                <a:ext cx="2284603" cy="945580"/>
              </a:xfrm>
              <a:prstGeom prst="rect">
                <a:avLst/>
              </a:prstGeom>
              <a:blipFill>
                <a:blip r:embed="rId11"/>
                <a:stretch>
                  <a:fillRect l="-2210" t="-4000" b="-9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13771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625546-EC7F-D665-8DB6-1DE22CC387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B0D6D-3B18-F18C-DB8B-141CDED11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462" y="499086"/>
            <a:ext cx="11460480" cy="1047179"/>
          </a:xfrm>
        </p:spPr>
        <p:txBody>
          <a:bodyPr>
            <a:noAutofit/>
          </a:bodyPr>
          <a:lstStyle/>
          <a:p>
            <a:r>
              <a:rPr lang="en-US" sz="3600" b="1" dirty="0"/>
              <a:t>Potential parameters for using a PW driver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09A88-535E-6B77-DB8E-CFC5563AA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14</a:t>
            </a:fld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D7DB43DB-A2C0-B407-A7BE-9C30CC4715DC}"/>
              </a:ext>
            </a:extLst>
          </p:cNvPr>
          <p:cNvSpPr txBox="1">
            <a:spLocks/>
          </p:cNvSpPr>
          <p:nvPr/>
        </p:nvSpPr>
        <p:spPr>
          <a:xfrm>
            <a:off x="348155" y="1807535"/>
            <a:ext cx="11417125" cy="43829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US" sz="2200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E096E96-1C17-7C63-F74E-4700330FA1EB}"/>
              </a:ext>
            </a:extLst>
          </p:cNvPr>
          <p:cNvGrpSpPr/>
          <p:nvPr/>
        </p:nvGrpSpPr>
        <p:grpSpPr>
          <a:xfrm>
            <a:off x="1024778" y="2829575"/>
            <a:ext cx="2699918" cy="2318838"/>
            <a:chOff x="1059687" y="2817959"/>
            <a:chExt cx="2699918" cy="231883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Content Placeholder 2">
                  <a:extLst>
                    <a:ext uri="{FF2B5EF4-FFF2-40B4-BE49-F238E27FC236}">
                      <a16:creationId xmlns:a16="http://schemas.microsoft.com/office/drawing/2014/main" id="{7AB68428-C219-12A9-1D5D-FE354A565ADC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24057" y="3149980"/>
                  <a:ext cx="2571178" cy="1986817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228600" indent="-228600" algn="l" defTabSz="914400" rtl="0" eaLnBrk="1" latinLnBrk="0" hangingPunct="1"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 algn="ctr">
                    <a:lnSpc>
                      <a:spcPct val="100000"/>
                    </a:lnSpc>
                    <a:buFont typeface="Arial" panose="020B0604020202020204" pitchFamily="34" charset="0"/>
                    <a:buNone/>
                  </a:pPr>
                  <a:r>
                    <a:rPr lang="en-US" sz="1800" b="1" u="sng" dirty="0"/>
                    <a:t>Driver parameters  </a:t>
                  </a:r>
                </a:p>
                <a:p>
                  <a:pPr marL="0" indent="0" algn="ctr">
                    <a:lnSpc>
                      <a:spcPct val="100000"/>
                    </a:lnSpc>
                    <a:buFont typeface="Arial" panose="020B0604020202020204" pitchFamily="34" charset="0"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800" i="1" smtClean="0">
                                <a:latin typeface="Cambria Math" panose="02040503050406030204" pitchFamily="18" charset="0"/>
                              </a:rPr>
                              <m:t>𝜆</m:t>
                            </m:r>
                          </m:e>
                          <m:sub>
                            <m:r>
                              <a:rPr lang="en-US" sz="180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180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800 </m:t>
                        </m:r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𝑛𝑚</m:t>
                        </m:r>
                      </m:oMath>
                    </m:oMathPara>
                  </a14:m>
                  <a:endParaRPr lang="en-US" sz="1800" dirty="0"/>
                </a:p>
                <a:p>
                  <a:pPr marL="0" indent="0" algn="ctr">
                    <a:lnSpc>
                      <a:spcPct val="100000"/>
                    </a:lnSpc>
                    <a:buFont typeface="Arial" panose="020B0604020202020204" pitchFamily="34" charset="0"/>
                    <a:buNone/>
                  </a:pP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180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180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36</m:t>
                      </m:r>
                      <m:r>
                        <a:rPr lang="en-US" sz="180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1800" i="1" smtClean="0">
                          <a:latin typeface="Cambria Math" panose="02040503050406030204" pitchFamily="18" charset="0"/>
                        </a:rPr>
                        <m:t>𝜇</m:t>
                      </m:r>
                      <m:r>
                        <a:rPr lang="en-US" sz="1800" i="1" smtClean="0">
                          <a:latin typeface="Cambria Math" panose="02040503050406030204" pitchFamily="18" charset="0"/>
                        </a:rPr>
                        <m:t>𝑚</m:t>
                      </m:r>
                    </m:oMath>
                  </a14:m>
                  <a:r>
                    <a:rPr lang="en-US" sz="1800" dirty="0"/>
                    <a:t> </a:t>
                  </a:r>
                </a:p>
                <a:p>
                  <a:pPr marL="0" indent="0" algn="ctr">
                    <a:lnSpc>
                      <a:spcPct val="100000"/>
                    </a:lnSpc>
                    <a:buFont typeface="Arial" panose="020B0604020202020204" pitchFamily="34" charset="0"/>
                    <a:buNone/>
                  </a:pP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180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1800" i="1" smtClean="0">
                          <a:latin typeface="Cambria Math" panose="02040503050406030204" pitchFamily="18" charset="0"/>
                        </a:rPr>
                        <m:t>=2.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7</m:t>
                      </m:r>
                    </m:oMath>
                  </a14:m>
                  <a:r>
                    <a:rPr lang="en-US" sz="1800" dirty="0"/>
                    <a:t> </a:t>
                  </a:r>
                </a:p>
                <a:p>
                  <a:pPr marL="0" indent="0" algn="ctr">
                    <a:lnSpc>
                      <a:spcPct val="100000"/>
                    </a:lnSpc>
                    <a:buNone/>
                  </a:pP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𝜏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𝑓𝑤h𝑚</m:t>
                          </m:r>
                        </m:sub>
                      </m:sSub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&gt;4</m:t>
                      </m:r>
                      <m:r>
                        <a:rPr lang="en-US" sz="1800" i="1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𝑓𝑠</m:t>
                      </m:r>
                    </m:oMath>
                  </a14:m>
                  <a:r>
                    <a:rPr lang="en-US" sz="1800" dirty="0"/>
                    <a:t> </a:t>
                  </a:r>
                </a:p>
                <a:p>
                  <a:pPr marL="0" indent="0" algn="ctr">
                    <a:lnSpc>
                      <a:spcPct val="100000"/>
                    </a:lnSpc>
                    <a:buFont typeface="Arial" panose="020B0604020202020204" pitchFamily="34" charset="0"/>
                    <a:buNone/>
                  </a:pPr>
                  <a:endParaRPr lang="en-US" sz="1800" dirty="0"/>
                </a:p>
                <a:p>
                  <a:pPr marL="0" indent="0" algn="ctr">
                    <a:lnSpc>
                      <a:spcPct val="100000"/>
                    </a:lnSpc>
                    <a:buFont typeface="Arial" panose="020B0604020202020204" pitchFamily="34" charset="0"/>
                    <a:buNone/>
                  </a:pPr>
                  <a:endParaRPr lang="en-US" sz="1800" dirty="0"/>
                </a:p>
                <a:p>
                  <a:pPr marL="0" indent="0" algn="ctr">
                    <a:lnSpc>
                      <a:spcPct val="100000"/>
                    </a:lnSpc>
                    <a:buFont typeface="Arial" panose="020B0604020202020204" pitchFamily="34" charset="0"/>
                    <a:buNone/>
                  </a:pPr>
                  <a:endParaRPr lang="en-US" sz="1800" dirty="0"/>
                </a:p>
              </p:txBody>
            </p:sp>
          </mc:Choice>
          <mc:Fallback xmlns="">
            <p:sp>
              <p:nvSpPr>
                <p:cNvPr id="4" name="Content Placeholder 2">
                  <a:extLst>
                    <a:ext uri="{FF2B5EF4-FFF2-40B4-BE49-F238E27FC236}">
                      <a16:creationId xmlns:a16="http://schemas.microsoft.com/office/drawing/2014/main" id="{7AB68428-C219-12A9-1D5D-FE354A565A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4057" y="3149980"/>
                  <a:ext cx="2571178" cy="1986817"/>
                </a:xfrm>
                <a:prstGeom prst="rect">
                  <a:avLst/>
                </a:prstGeom>
                <a:blipFill>
                  <a:blip r:embed="rId2"/>
                  <a:stretch>
                    <a:fillRect t="-191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4ED6E634-C205-BFE4-0089-4FB2C8CCB801}"/>
                    </a:ext>
                  </a:extLst>
                </p:cNvPr>
                <p:cNvSpPr txBox="1"/>
                <p:nvPr/>
              </p:nvSpPr>
              <p:spPr>
                <a:xfrm>
                  <a:off x="1059687" y="2817959"/>
                  <a:ext cx="269991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b>
                            <m: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=1.6</m:t>
                        </m:r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17 </m:t>
                        </m:r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  <m:sSup>
                          <m:sSupPr>
                            <m:ctrlP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  <m:t>−3</m:t>
                            </m:r>
                          </m:sup>
                        </m:sSup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4ED6E634-C205-BFE4-0089-4FB2C8CCB80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59687" y="2817959"/>
                  <a:ext cx="2699918" cy="369332"/>
                </a:xfrm>
                <a:prstGeom prst="rect">
                  <a:avLst/>
                </a:prstGeom>
                <a:blipFill>
                  <a:blip r:embed="rId7"/>
                  <a:stretch>
                    <a:fillRect b="-1666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393B0E4-6755-79F9-D7DA-4DF5C46A02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723" y="1546265"/>
            <a:ext cx="11264557" cy="820510"/>
          </a:xfrm>
        </p:spPr>
        <p:txBody>
          <a:bodyPr>
            <a:noAutofit/>
          </a:bodyPr>
          <a:lstStyle/>
          <a:p>
            <a:r>
              <a:rPr lang="en-US" sz="2400" dirty="0"/>
              <a:t>Using the PW system would allow us to operate at higher densities with laser bubbles, though higher emittances are expected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5" name="Table 14">
                <a:extLst>
                  <a:ext uri="{FF2B5EF4-FFF2-40B4-BE49-F238E27FC236}">
                    <a16:creationId xmlns:a16="http://schemas.microsoft.com/office/drawing/2014/main" id="{BBCC8BDC-3A5C-A3A4-D2CA-ABD35CB0D86D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14911844"/>
                  </p:ext>
                </p:extLst>
              </p:nvPr>
            </p:nvGraphicFramePr>
            <p:xfrm>
              <a:off x="3949441" y="3320218"/>
              <a:ext cx="3484160" cy="154603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42080">
                      <a:extLst>
                        <a:ext uri="{9D8B030D-6E8A-4147-A177-3AD203B41FA5}">
                          <a16:colId xmlns:a16="http://schemas.microsoft.com/office/drawing/2014/main" val="1626757311"/>
                        </a:ext>
                      </a:extLst>
                    </a:gridCol>
                    <a:gridCol w="1742080">
                      <a:extLst>
                        <a:ext uri="{9D8B030D-6E8A-4147-A177-3AD203B41FA5}">
                          <a16:colId xmlns:a16="http://schemas.microsoft.com/office/drawing/2014/main" val="787418296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8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  <m:sub>
                                  <m:r>
                                    <a:rPr lang="en-US" sz="18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𝟎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800" b="1" i="0" u="none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1.2</m:t>
                                </m:r>
                              </m:oMath>
                            </m:oMathPara>
                          </a14:m>
                          <a:endParaRPr lang="en-US" sz="1800" b="0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44651794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8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𝑳</m:t>
                                  </m:r>
                                </m:e>
                                <m:sub>
                                  <m:r>
                                    <a:rPr lang="en-US" sz="18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𝒇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800" b="1" i="0" u="none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860 </m:t>
                                </m:r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oMath>
                            </m:oMathPara>
                          </a14:m>
                          <a:endParaRPr lang="en-US" sz="1800" b="0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9025816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8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𝒘</m:t>
                                  </m:r>
                                </m:e>
                                <m:sub>
                                  <m:r>
                                    <a:rPr lang="en-US" sz="1800" b="1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𝒇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800" b="1" i="0" u="none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7.5 </m:t>
                                </m:r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oMath>
                            </m:oMathPara>
                          </a14:m>
                          <a:endParaRPr lang="en-US" sz="1800" b="0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57430861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8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8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𝒗</m:t>
                                    </m:r>
                                  </m:e>
                                  <m:sub>
                                    <m:r>
                                      <a:rPr lang="en-US" sz="18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𝒇</m:t>
                                    </m:r>
                                  </m:sub>
                                </m:sSub>
                                <m:r>
                                  <a:rPr lang="en-US" sz="1800" b="1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/</m:t>
                                </m:r>
                                <m:r>
                                  <a:rPr lang="en-US" sz="1800" b="1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𝒄</m:t>
                                </m:r>
                              </m:oMath>
                            </m:oMathPara>
                          </a14:m>
                          <a:endParaRPr lang="en-US" sz="1800" b="1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1.01</m:t>
                                </m:r>
                              </m:oMath>
                            </m:oMathPara>
                          </a14:m>
                          <a:endParaRPr lang="en-US" sz="1800" b="0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2464596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5" name="Table 14">
                <a:extLst>
                  <a:ext uri="{FF2B5EF4-FFF2-40B4-BE49-F238E27FC236}">
                    <a16:creationId xmlns:a16="http://schemas.microsoft.com/office/drawing/2014/main" id="{BBCC8BDC-3A5C-A3A4-D2CA-ABD35CB0D86D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14911844"/>
                  </p:ext>
                </p:extLst>
              </p:nvPr>
            </p:nvGraphicFramePr>
            <p:xfrm>
              <a:off x="3949441" y="3320218"/>
              <a:ext cx="3484160" cy="154603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42080">
                      <a:extLst>
                        <a:ext uri="{9D8B030D-6E8A-4147-A177-3AD203B41FA5}">
                          <a16:colId xmlns:a16="http://schemas.microsoft.com/office/drawing/2014/main" val="1626757311"/>
                        </a:ext>
                      </a:extLst>
                    </a:gridCol>
                    <a:gridCol w="1742080">
                      <a:extLst>
                        <a:ext uri="{9D8B030D-6E8A-4147-A177-3AD203B41FA5}">
                          <a16:colId xmlns:a16="http://schemas.microsoft.com/office/drawing/2014/main" val="787418296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8"/>
                          <a:stretch>
                            <a:fillRect t="-3333" r="-100725" b="-31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8"/>
                          <a:stretch>
                            <a:fillRect l="-100000" t="-3333" r="-725" b="-316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46517949"/>
                      </a:ext>
                    </a:extLst>
                  </a:tr>
                  <a:tr h="39173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8"/>
                          <a:stretch>
                            <a:fillRect t="-100000" r="-100725" b="-2064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8"/>
                          <a:stretch>
                            <a:fillRect l="-100000" t="-100000" r="-725" b="-20645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90258169"/>
                      </a:ext>
                    </a:extLst>
                  </a:tr>
                  <a:tr h="39173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8"/>
                          <a:stretch>
                            <a:fillRect t="-200000" r="-100725" b="-1064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8"/>
                          <a:stretch>
                            <a:fillRect l="-100000" t="-200000" r="-725" b="-10645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74308611"/>
                      </a:ext>
                    </a:extLst>
                  </a:tr>
                  <a:tr h="39173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8"/>
                          <a:stretch>
                            <a:fillRect t="-300000" r="-100725" b="-64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8"/>
                          <a:stretch>
                            <a:fillRect l="-100000" t="-300000" r="-725" b="-645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24645969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6" name="Table 15">
                <a:extLst>
                  <a:ext uri="{FF2B5EF4-FFF2-40B4-BE49-F238E27FC236}">
                    <a16:creationId xmlns:a16="http://schemas.microsoft.com/office/drawing/2014/main" id="{9F0C7D18-F584-D773-B4D7-7FCD3697025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9280819"/>
                  </p:ext>
                </p:extLst>
              </p:nvPr>
            </p:nvGraphicFramePr>
            <p:xfrm>
              <a:off x="7883091" y="3320218"/>
              <a:ext cx="3960754" cy="150349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980377">
                      <a:extLst>
                        <a:ext uri="{9D8B030D-6E8A-4147-A177-3AD203B41FA5}">
                          <a16:colId xmlns:a16="http://schemas.microsoft.com/office/drawing/2014/main" val="1626757311"/>
                        </a:ext>
                      </a:extLst>
                    </a:gridCol>
                    <a:gridCol w="1980377">
                      <a:extLst>
                        <a:ext uri="{9D8B030D-6E8A-4147-A177-3AD203B41FA5}">
                          <a16:colId xmlns:a16="http://schemas.microsoft.com/office/drawing/2014/main" val="787418296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US" sz="1800" b="1" i="1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𝑸</m:t>
                              </m:r>
                            </m:oMath>
                          </a14:m>
                          <a:r>
                            <a:rPr lang="en-US" sz="1800" b="1" i="0" u="none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350 </m:t>
                                </m:r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𝑝𝐶</m:t>
                                </m:r>
                              </m:oMath>
                            </m:oMathPara>
                          </a14:m>
                          <a:endParaRPr lang="en-US" sz="1800" b="0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9025816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1" i="0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𝚫</m:t>
                                </m:r>
                                <m:r>
                                  <a:rPr lang="en-US" sz="1800" b="1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𝒛</m:t>
                                </m:r>
                              </m:oMath>
                            </m:oMathPara>
                          </a14:m>
                          <a:endParaRPr lang="en-US" sz="1800" b="1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6.1 </m:t>
                                </m:r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oMath>
                            </m:oMathPara>
                          </a14:m>
                          <a:endParaRPr lang="en-US" sz="1800" b="0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7430861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8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8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𝝐</m:t>
                                    </m:r>
                                  </m:e>
                                  <m:sub>
                                    <m:r>
                                      <a:rPr lang="en-US" sz="18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800" b="1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 b="0" u="none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1800" b="0" i="0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~ </m:t>
                              </m:r>
                              <m:r>
                                <a:rPr lang="en-US" sz="1800" b="0" i="1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2800 </m:t>
                              </m:r>
                              <m:r>
                                <a:rPr lang="en-US" sz="1800" b="0" i="1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𝑛𝑚</m:t>
                              </m:r>
                              <m:r>
                                <a:rPr lang="en-US" sz="1800" b="0" i="1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⋅</m:t>
                              </m:r>
                              <m:r>
                                <a:rPr lang="en-US" sz="1800" b="0" i="1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𝑟𝑎𝑑</m:t>
                              </m:r>
                            </m:oMath>
                          </a14:m>
                          <a:endParaRPr lang="en-US" sz="1800" b="0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2464596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8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8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𝝐</m:t>
                                    </m:r>
                                  </m:e>
                                  <m:sub>
                                    <m:r>
                                      <a:rPr lang="en-US" sz="1800" b="1" i="1" u="none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𝒚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800" b="1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~ 220</m:t>
                                </m:r>
                                <m:r>
                                  <a:rPr lang="en-US" sz="1800" b="0" i="0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𝑛𝑚</m:t>
                                </m:r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⋅</m:t>
                                </m:r>
                                <m:r>
                                  <a:rPr lang="en-US" sz="1800" b="0" i="1" u="none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𝑟𝑎𝑑</m:t>
                                </m:r>
                              </m:oMath>
                            </m:oMathPara>
                          </a14:m>
                          <a:endParaRPr lang="en-US" sz="1800" b="0" i="0" u="none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34919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6" name="Table 15">
                <a:extLst>
                  <a:ext uri="{FF2B5EF4-FFF2-40B4-BE49-F238E27FC236}">
                    <a16:creationId xmlns:a16="http://schemas.microsoft.com/office/drawing/2014/main" id="{9F0C7D18-F584-D773-B4D7-7FCD3697025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9280819"/>
                  </p:ext>
                </p:extLst>
              </p:nvPr>
            </p:nvGraphicFramePr>
            <p:xfrm>
              <a:off x="7883091" y="3320218"/>
              <a:ext cx="3960754" cy="150349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980377">
                      <a:extLst>
                        <a:ext uri="{9D8B030D-6E8A-4147-A177-3AD203B41FA5}">
                          <a16:colId xmlns:a16="http://schemas.microsoft.com/office/drawing/2014/main" val="1626757311"/>
                        </a:ext>
                      </a:extLst>
                    </a:gridCol>
                    <a:gridCol w="1980377">
                      <a:extLst>
                        <a:ext uri="{9D8B030D-6E8A-4147-A177-3AD203B41FA5}">
                          <a16:colId xmlns:a16="http://schemas.microsoft.com/office/drawing/2014/main" val="787418296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9"/>
                          <a:stretch>
                            <a:fillRect t="-3448" r="-100000" b="-3241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9"/>
                          <a:stretch>
                            <a:fillRect l="-100641" t="-3448" r="-641" b="-32413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9025816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9"/>
                          <a:stretch>
                            <a:fillRect t="-100000" r="-100000" b="-21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9"/>
                          <a:stretch>
                            <a:fillRect l="-100641" t="-100000" r="-641" b="-213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7430861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9"/>
                          <a:stretch>
                            <a:fillRect t="-206897" r="-100000" b="-1206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9"/>
                          <a:stretch>
                            <a:fillRect l="-100641" t="-206897" r="-641" b="-1206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24645969"/>
                      </a:ext>
                    </a:extLst>
                  </a:tr>
                  <a:tr h="3909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9"/>
                          <a:stretch>
                            <a:fillRect t="-287097" r="-100000" b="-129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9"/>
                          <a:stretch>
                            <a:fillRect l="-100641" t="-287097" r="-641" b="-1290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349191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CB1BB757-C7A6-5059-EC88-B30FCDC743CD}"/>
              </a:ext>
            </a:extLst>
          </p:cNvPr>
          <p:cNvSpPr txBox="1"/>
          <p:nvPr/>
        </p:nvSpPr>
        <p:spPr>
          <a:xfrm>
            <a:off x="4723075" y="2904123"/>
            <a:ext cx="20680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Injector parameters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EEBF754-E409-5F0C-CFC1-FB6B277FB3A7}"/>
              </a:ext>
            </a:extLst>
          </p:cNvPr>
          <p:cNvSpPr txBox="1"/>
          <p:nvPr/>
        </p:nvSpPr>
        <p:spPr>
          <a:xfrm>
            <a:off x="8506321" y="2868664"/>
            <a:ext cx="2792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Expected beam parameters</a:t>
            </a:r>
          </a:p>
        </p:txBody>
      </p:sp>
    </p:spTree>
    <p:extLst>
      <p:ext uri="{BB962C8B-B14F-4D97-AF65-F5344CB8AC3E}">
        <p14:creationId xmlns:p14="http://schemas.microsoft.com/office/powerpoint/2010/main" val="10401224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41DCA-D64C-B840-A724-4163C3D44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662" y="396656"/>
            <a:ext cx="10515600" cy="1325563"/>
          </a:xfrm>
        </p:spPr>
        <p:txBody>
          <a:bodyPr/>
          <a:lstStyle/>
          <a:p>
            <a:r>
              <a:rPr lang="en-US" b="1" dirty="0"/>
              <a:t>Summary of results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BA28483-F9E0-714F-B589-7C2D5B2F9DE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616902"/>
                <a:ext cx="10515600" cy="4649143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en-US" dirty="0"/>
                  <a:t>Identified possible experimentally-relevant parameters to perform a flying-focus ionization injection experiment at a facility with high-power NIR lasers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r>
                  <a:rPr lang="en-US" dirty="0"/>
                  <a:t>Identified main limitations with the 1</a:t>
                </a:r>
                <a:r>
                  <a:rPr lang="en-US" baseline="30000" dirty="0"/>
                  <a:t>st</a:t>
                </a:r>
                <a:r>
                  <a:rPr lang="en-US" dirty="0"/>
                  <a:t>/3</a:t>
                </a:r>
                <a:r>
                  <a:rPr lang="en-US" baseline="30000" dirty="0"/>
                  <a:t>rd</a:t>
                </a:r>
                <a:r>
                  <a:rPr lang="en-US" dirty="0"/>
                  <a:t> harmonic setup </a:t>
                </a:r>
              </a:p>
              <a:p>
                <a:pPr lvl="1"/>
                <a:r>
                  <a:rPr lang="en-US" dirty="0"/>
                  <a:t>Need relatively high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to ionize gas with the injector pulse</a:t>
                </a:r>
              </a:p>
              <a:p>
                <a:pPr lvl="1"/>
                <a:r>
                  <a:rPr lang="en-US" dirty="0"/>
                  <a:t>Still able to achieve high charge and near-trapezoidal profile with moderate transverse emittances</a:t>
                </a:r>
              </a:p>
              <a:p>
                <a:pPr lvl="1"/>
                <a:endParaRPr lang="en-US" dirty="0"/>
              </a:p>
              <a:p>
                <a:r>
                  <a:rPr lang="en-US" dirty="0"/>
                  <a:t>Work is continuing on revising the setup for a HTW injection stage and simulating a PW injection stage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BA28483-F9E0-714F-B589-7C2D5B2F9DE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616902"/>
                <a:ext cx="10515600" cy="4649143"/>
              </a:xfrm>
              <a:blipFill>
                <a:blip r:embed="rId2"/>
                <a:stretch>
                  <a:fillRect l="-1086" t="-29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400E5A-4243-AD9D-004F-5EA8CF3826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4237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839009-A98F-5045-6171-91F8E09F0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7C665-9E1E-BC22-B121-89A5EDB048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7848" y="2672241"/>
            <a:ext cx="11576304" cy="1801552"/>
          </a:xfrm>
        </p:spPr>
        <p:txBody>
          <a:bodyPr/>
          <a:lstStyle/>
          <a:p>
            <a:r>
              <a:rPr lang="en-US" b="1" dirty="0"/>
              <a:t>Thank you for listening!</a:t>
            </a:r>
            <a:br>
              <a:rPr lang="en-US" b="1" dirty="0"/>
            </a:b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967373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C4E73E-36C9-C588-6CE8-9AAD3C7596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1969B-28B4-78A3-659A-EA4151202E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7848" y="1913958"/>
            <a:ext cx="11576304" cy="1801552"/>
          </a:xfrm>
        </p:spPr>
        <p:txBody>
          <a:bodyPr/>
          <a:lstStyle/>
          <a:p>
            <a:r>
              <a:rPr lang="en-US" b="1" dirty="0"/>
              <a:t>Backup slides</a:t>
            </a:r>
          </a:p>
        </p:txBody>
      </p:sp>
    </p:spTree>
    <p:extLst>
      <p:ext uri="{BB962C8B-B14F-4D97-AF65-F5344CB8AC3E}">
        <p14:creationId xmlns:p14="http://schemas.microsoft.com/office/powerpoint/2010/main" val="2931062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42F6A4-54A4-D6AB-BEFF-012BAB26F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6FCA8-5448-0E7D-60F4-8E369055C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0" y="406590"/>
            <a:ext cx="11460480" cy="1047179"/>
          </a:xfrm>
        </p:spPr>
        <p:txBody>
          <a:bodyPr>
            <a:normAutofit/>
          </a:bodyPr>
          <a:lstStyle/>
          <a:p>
            <a:r>
              <a:rPr lang="en-US" sz="3600" b="1" dirty="0"/>
              <a:t>Backup plots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C2B1BB-0271-9C5E-584D-7BBF217CD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18</a:t>
            </a:fld>
            <a:endParaRPr lang="en-US"/>
          </a:p>
        </p:txBody>
      </p:sp>
      <p:pic>
        <p:nvPicPr>
          <p:cNvPr id="3" name="current_emitt_evo.mp4">
            <a:hlinkClick r:id="" action="ppaction://media"/>
            <a:extLst>
              <a:ext uri="{FF2B5EF4-FFF2-40B4-BE49-F238E27FC236}">
                <a16:creationId xmlns:a16="http://schemas.microsoft.com/office/drawing/2014/main" id="{985C2963-475D-8410-E01B-FB43739B019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1842" y="2499054"/>
            <a:ext cx="5626291" cy="337577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00B6957-8481-353E-C1A9-769BA45B4C92}"/>
              </a:ext>
            </a:extLst>
          </p:cNvPr>
          <p:cNvSpPr txBox="1"/>
          <p:nvPr/>
        </p:nvSpPr>
        <p:spPr>
          <a:xfrm>
            <a:off x="1500435" y="2129722"/>
            <a:ext cx="2562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/>
              <a:t>Slice emittance over time</a:t>
            </a:r>
          </a:p>
        </p:txBody>
      </p:sp>
      <p:pic>
        <p:nvPicPr>
          <p:cNvPr id="7" name="current_energy_evo(1).mp4">
            <a:hlinkClick r:id="" action="ppaction://media"/>
            <a:extLst>
              <a:ext uri="{FF2B5EF4-FFF2-40B4-BE49-F238E27FC236}">
                <a16:creationId xmlns:a16="http://schemas.microsoft.com/office/drawing/2014/main" id="{216D1820-FE3A-7211-9064-7BCEA803DBEA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998133" y="2499054"/>
            <a:ext cx="5626291" cy="33757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851BF10-FF27-0F5A-DFB1-4D9EAB73E32D}"/>
              </a:ext>
            </a:extLst>
          </p:cNvPr>
          <p:cNvSpPr txBox="1"/>
          <p:nvPr/>
        </p:nvSpPr>
        <p:spPr>
          <a:xfrm>
            <a:off x="7428624" y="2129722"/>
            <a:ext cx="2948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/>
              <a:t>Slice energy spread over time</a:t>
            </a:r>
          </a:p>
        </p:txBody>
      </p:sp>
    </p:spTree>
    <p:extLst>
      <p:ext uri="{BB962C8B-B14F-4D97-AF65-F5344CB8AC3E}">
        <p14:creationId xmlns:p14="http://schemas.microsoft.com/office/powerpoint/2010/main" val="3883003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48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5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B3D1F0-BD16-B631-50CA-2FC9E52161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67145-2500-2AC4-44E3-64EA14281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0" y="406590"/>
            <a:ext cx="11460480" cy="1047179"/>
          </a:xfrm>
        </p:spPr>
        <p:txBody>
          <a:bodyPr>
            <a:normAutofit/>
          </a:bodyPr>
          <a:lstStyle/>
          <a:p>
            <a:r>
              <a:rPr lang="en-US" sz="3600" b="1" dirty="0"/>
              <a:t>Backup plots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DE8E99-03E2-7CBC-A0C9-3E6A43168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19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5DF435D-67EB-0BA4-8A9D-717ED067A6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6225" y="1312228"/>
            <a:ext cx="6452565" cy="4839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4347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8A8B9-F228-16B5-5AA9-4983BEB4B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012" y="532213"/>
            <a:ext cx="11237976" cy="871711"/>
          </a:xfrm>
        </p:spPr>
        <p:txBody>
          <a:bodyPr>
            <a:normAutofit/>
          </a:bodyPr>
          <a:lstStyle/>
          <a:p>
            <a:r>
              <a:rPr lang="en-US" sz="3600" b="1" dirty="0"/>
              <a:t>Requirements for electron trapping with ionization injection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777F560-1709-AD36-B2CE-9561429BDA8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93455" y="1638410"/>
                <a:ext cx="6812280" cy="4428871"/>
              </a:xfrm>
            </p:spPr>
            <p:txBody>
              <a:bodyPr>
                <a:normAutofit/>
              </a:bodyPr>
              <a:lstStyle/>
              <a:p>
                <a:r>
                  <a:rPr lang="en-US" sz="2400" dirty="0"/>
                  <a:t>For a particle ionized inside the bubble, it is “trapped” if: </a:t>
                </a: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≲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−1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𝛾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⊥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𝛾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𝜙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/>
              </a:p>
              <a:p>
                <a:r>
                  <a:rPr lang="en-US" sz="2400" dirty="0"/>
                  <a:t>If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𝛾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⊥</m:t>
                        </m:r>
                      </m:sub>
                    </m:sSub>
                  </m:oMath>
                </a14:m>
                <a:r>
                  <a:rPr lang="en-US" sz="2400" dirty="0"/>
                  <a:t> is small, which is determined by the injector’s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400" dirty="0"/>
                  <a:t>, then the condition relaxes: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𝜓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𝜓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≲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en-US" sz="2400" dirty="0"/>
                  <a:t> </a:t>
                </a:r>
              </a:p>
              <a:p>
                <a:r>
                  <a:rPr lang="en-US" sz="2400" b="1" dirty="0"/>
                  <a:t>Small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b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en-US" sz="2400" b="1" dirty="0"/>
                  <a:t> for the injector is important for the trapping condition and for emittance (discussed later on)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777F560-1709-AD36-B2CE-9561429BDA8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93455" y="1638410"/>
                <a:ext cx="6812280" cy="4428871"/>
              </a:xfrm>
              <a:blipFill>
                <a:blip r:embed="rId2"/>
                <a:stretch>
                  <a:fillRect l="-1115" t="-2006" r="-1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7CF56E-0066-B6FC-1115-77DFF1C56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20</a:t>
            </a:fld>
            <a:endParaRPr lang="en-US"/>
          </a:p>
        </p:txBody>
      </p:sp>
      <p:pic>
        <p:nvPicPr>
          <p:cNvPr id="5" name="Picture 4" descr="A graph of a graph&#10;&#10;Description automatically generated with medium confidence">
            <a:extLst>
              <a:ext uri="{FF2B5EF4-FFF2-40B4-BE49-F238E27FC236}">
                <a16:creationId xmlns:a16="http://schemas.microsoft.com/office/drawing/2014/main" id="{5E0A9BD8-C63D-261F-53D0-D13B9151E7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426" r="13500"/>
          <a:stretch/>
        </p:blipFill>
        <p:spPr>
          <a:xfrm>
            <a:off x="7295596" y="1403924"/>
            <a:ext cx="4542835" cy="360698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6DFD05E-D36A-801B-315F-5AA5C2AA4F62}"/>
                  </a:ext>
                </a:extLst>
              </p:cNvPr>
              <p:cNvSpPr txBox="1"/>
              <p:nvPr/>
            </p:nvSpPr>
            <p:spPr>
              <a:xfrm>
                <a:off x="9414526" y="4217810"/>
                <a:ext cx="41511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𝜉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6DFD05E-D36A-801B-315F-5AA5C2AA4F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14526" y="4217810"/>
                <a:ext cx="415114" cy="369332"/>
              </a:xfrm>
              <a:prstGeom prst="rect">
                <a:avLst/>
              </a:prstGeom>
              <a:blipFill>
                <a:blip r:embed="rId4"/>
                <a:stretch>
                  <a:fillRect b="-17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2FBCC1F-677B-1759-98A8-54B5A620F60E}"/>
                  </a:ext>
                </a:extLst>
              </p:cNvPr>
              <p:cNvSpPr txBox="1"/>
              <p:nvPr/>
            </p:nvSpPr>
            <p:spPr>
              <a:xfrm>
                <a:off x="8833104" y="4206685"/>
                <a:ext cx="424064" cy="391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𝜉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2FBCC1F-677B-1759-98A8-54B5A620F6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3104" y="4206685"/>
                <a:ext cx="424064" cy="391582"/>
              </a:xfrm>
              <a:prstGeom prst="rect">
                <a:avLst/>
              </a:prstGeom>
              <a:blipFill>
                <a:blip r:embed="rId5"/>
                <a:stretch>
                  <a:fillRect b="-96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D04B833C-5D2B-1F03-BDD3-4C93764E5350}"/>
                  </a:ext>
                </a:extLst>
              </p:cNvPr>
              <p:cNvSpPr txBox="1"/>
              <p:nvPr/>
            </p:nvSpPr>
            <p:spPr>
              <a:xfrm>
                <a:off x="9466533" y="1468499"/>
                <a:ext cx="42406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D04B833C-5D2B-1F03-BDD3-4C93764E53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66533" y="1468499"/>
                <a:ext cx="424064" cy="400110"/>
              </a:xfrm>
              <a:prstGeom prst="rect">
                <a:avLst/>
              </a:prstGeom>
              <a:blipFill>
                <a:blip r:embed="rId6"/>
                <a:stretch>
                  <a:fillRect l="-5882" b="-121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CE3A4E9C-96DB-AEEF-0F9D-1CA83A6D7598}"/>
                  </a:ext>
                </a:extLst>
              </p:cNvPr>
              <p:cNvSpPr txBox="1"/>
              <p:nvPr/>
            </p:nvSpPr>
            <p:spPr>
              <a:xfrm>
                <a:off x="8746040" y="1795350"/>
                <a:ext cx="424064" cy="424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CE3A4E9C-96DB-AEEF-0F9D-1CA83A6D75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46040" y="1795350"/>
                <a:ext cx="424064" cy="424732"/>
              </a:xfrm>
              <a:prstGeom prst="rect">
                <a:avLst/>
              </a:prstGeom>
              <a:blipFill>
                <a:blip r:embed="rId7"/>
                <a:stretch>
                  <a:fillRect l="-5882" r="-8824" b="-88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2B425AA-BDAE-949B-FEFE-CF5797BC3F42}"/>
                  </a:ext>
                </a:extLst>
              </p:cNvPr>
              <p:cNvSpPr txBox="1"/>
              <p:nvPr/>
            </p:nvSpPr>
            <p:spPr>
              <a:xfrm>
                <a:off x="8660337" y="5189446"/>
                <a:ext cx="2036456" cy="7325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𝜓</m:t>
                      </m:r>
                      <m:d>
                        <m:d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𝜉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000" b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𝜓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𝜉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2B425AA-BDAE-949B-FEFE-CF5797BC3F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60337" y="5189446"/>
                <a:ext cx="2036456" cy="732508"/>
              </a:xfrm>
              <a:prstGeom prst="rect">
                <a:avLst/>
              </a:prstGeom>
              <a:blipFill>
                <a:blip r:embed="rId8"/>
                <a:stretch>
                  <a:fillRect b="-33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392360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2BA7A0-61D7-5F43-9E44-E821C5F504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C209B-4672-F6E1-0189-1784626B7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0" y="406590"/>
            <a:ext cx="11460480" cy="1047179"/>
          </a:xfrm>
        </p:spPr>
        <p:txBody>
          <a:bodyPr>
            <a:normAutofit/>
          </a:bodyPr>
          <a:lstStyle/>
          <a:p>
            <a:r>
              <a:rPr lang="en-US" sz="3600" b="1" dirty="0"/>
              <a:t>Wake evolution and trapping may affect beam profile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A358A6-6884-DCE9-76C4-A3D868D60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21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2">
                <a:extLst>
                  <a:ext uri="{FF2B5EF4-FFF2-40B4-BE49-F238E27FC236}">
                    <a16:creationId xmlns:a16="http://schemas.microsoft.com/office/drawing/2014/main" id="{7EF339DF-9579-32E6-625F-D6942C70CA9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601522" y="1453769"/>
                <a:ext cx="5163758" cy="473671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en-US" sz="2200" dirty="0"/>
                  <a:t>Trapping dynamics may impact the shape of the beam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−1= 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n-US" sz="2000" dirty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𝜓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𝜓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𝜒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sSubSup>
                      <m:sSub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𝜉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000" dirty="0"/>
                  <a:t> 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𝜓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𝜓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𝜒</m:t>
                        </m:r>
                      </m:num>
                      <m:den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𝜉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000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  <m:sup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000" dirty="0"/>
                  <a:t>  </a:t>
                </a:r>
              </a:p>
              <a:p>
                <a:pPr marL="0" indent="0">
                  <a:buNone/>
                </a:pPr>
                <a:r>
                  <a:rPr lang="en-US" sz="2000" dirty="0"/>
                  <a:t>Electrons are born off-axis: </a:t>
                </a:r>
              </a:p>
              <a:p>
                <a:pPr marL="0" indent="0" algn="ctr">
                  <a:buNone/>
                </a:pPr>
                <a:endParaRPr lang="en-US" sz="2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≈0.4,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≈0.04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7" name="Content Placeholder 2">
                <a:extLst>
                  <a:ext uri="{FF2B5EF4-FFF2-40B4-BE49-F238E27FC236}">
                    <a16:creationId xmlns:a16="http://schemas.microsoft.com/office/drawing/2014/main" id="{7EF339DF-9579-32E6-625F-D6942C70CA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1522" y="1453769"/>
                <a:ext cx="5163758" cy="4736719"/>
              </a:xfrm>
              <a:prstGeom prst="rect">
                <a:avLst/>
              </a:prstGeom>
              <a:blipFill>
                <a:blip r:embed="rId2"/>
                <a:stretch>
                  <a:fillRect l="-1471" t="-1604" r="-24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73E5A578-7238-8718-D48A-49E2198A32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155" y="1572322"/>
            <a:ext cx="6096506" cy="3910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9895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BA28483-F9E0-714F-B589-7C2D5B2F9DE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04800" y="1803371"/>
                <a:ext cx="5791200" cy="4498361"/>
              </a:xfrm>
              <a:solidFill>
                <a:schemeClr val="bg1"/>
              </a:solidFill>
            </p:spPr>
            <p:txBody>
              <a:bodyPr>
                <a:noAutofit/>
              </a:bodyPr>
              <a:lstStyle/>
              <a:p>
                <a:r>
                  <a:rPr lang="en-US" sz="2200" dirty="0"/>
                  <a:t>The linear charge density of a beam generated by a flying focus laser: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Λ</m:t>
                    </m:r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𝜋</m:t>
                        </m:r>
                      </m:den>
                    </m:f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𝑑𝑄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𝑑𝑧</m:t>
                        </m:r>
                      </m:den>
                    </m:f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𝑑𝑧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den>
                    </m:f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/>
                  <a:t> 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𝑑𝑄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𝑑𝑧</m:t>
                        </m:r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bSup>
                      <m:sSub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dirty="0"/>
                  <a:t> 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𝑑𝑧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sub>
                            </m:s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</m:den>
                    </m:f>
                  </m:oMath>
                </a14:m>
                <a:r>
                  <a:rPr lang="en-US" sz="2400" dirty="0"/>
                  <a:t>  </a:t>
                </a:r>
              </a:p>
              <a:p>
                <a:r>
                  <a:rPr lang="en-US" sz="2200" dirty="0"/>
                  <a:t>For a wake with a parabolic potential</a:t>
                </a:r>
                <a:r>
                  <a:rPr lang="en-US" sz="2400" dirty="0"/>
                  <a:t>,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𝜓</m:t>
                    </m:r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𝜓</m:t>
                    </m:r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𝜒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Sup>
                          <m:sSub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=−1</m:t>
                    </m:r>
                  </m:oMath>
                </a14:m>
                <a:r>
                  <a:rPr lang="en-US" sz="2400" b="0" i="1" dirty="0">
                    <a:latin typeface="Cambria Math" panose="02040503050406030204" pitchFamily="18" charset="0"/>
                  </a:rPr>
                  <a:t>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⇒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sSubSup>
                              <m:sSubSup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𝜉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sub>
                              <m:sup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b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−</m:t>
                            </m:r>
                            <m:f>
                              <m:f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num>
                              <m:den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𝜒</m:t>
                                </m:r>
                              </m:den>
                            </m:f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 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sz="2400" dirty="0"/>
                  <a:t>     </a:t>
                </a:r>
              </a:p>
              <a:p>
                <a:pPr marL="0" indent="0">
                  <a:buNone/>
                </a:pPr>
                <a:endParaRPr lang="en-US" sz="2400" dirty="0"/>
              </a:p>
              <a:p>
                <a:pPr marL="0" indent="0">
                  <a:buNone/>
                </a:pPr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BA28483-F9E0-714F-B589-7C2D5B2F9DE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04800" y="1803371"/>
                <a:ext cx="5791200" cy="4498361"/>
              </a:xfrm>
              <a:blipFill>
                <a:blip r:embed="rId2"/>
                <a:stretch>
                  <a:fillRect l="-1313" t="-1972" r="-219" b="-22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itle 1">
            <a:extLst>
              <a:ext uri="{FF2B5EF4-FFF2-40B4-BE49-F238E27FC236}">
                <a16:creationId xmlns:a16="http://schemas.microsoft.com/office/drawing/2014/main" id="{E77F66EC-B460-63F4-D8D4-77D7F317A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2" y="638464"/>
            <a:ext cx="11448288" cy="1041463"/>
          </a:xfrm>
        </p:spPr>
        <p:txBody>
          <a:bodyPr>
            <a:noAutofit/>
          </a:bodyPr>
          <a:lstStyle/>
          <a:p>
            <a:r>
              <a:rPr lang="en-US" sz="3600" b="1" dirty="0"/>
              <a:t>A flying-focus laser can generate a near-trapezoidal beam inside a blown-out wake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619D2A-E630-9869-26AE-0F487E736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22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2">
                <a:extLst>
                  <a:ext uri="{FF2B5EF4-FFF2-40B4-BE49-F238E27FC236}">
                    <a16:creationId xmlns:a16="http://schemas.microsoft.com/office/drawing/2014/main" id="{BD0A895F-8219-1BE5-0119-8280FF163AF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502960" y="1982718"/>
                <a:ext cx="5027624" cy="150952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en-US" sz="2200" dirty="0"/>
                  <a:t>(1) Amount of charge ejected from the ions by the moving focused laser. Note that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≈</m:t>
                    </m:r>
                    <m:sSub>
                      <m:sSub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𝑍</m:t>
                    </m:r>
                  </m:oMath>
                </a14:m>
                <a:r>
                  <a:rPr lang="en-US" sz="2200" dirty="0"/>
                  <a:t>, 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latin typeface="Cambria Math" panose="02040503050406030204" pitchFamily="18" charset="0"/>
                      </a:rPr>
                      <m:t>𝑍</m:t>
                    </m:r>
                  </m:oMath>
                </a14:m>
                <a:r>
                  <a:rPr lang="en-US" sz="2200" dirty="0"/>
                  <a:t> is the ion level before ionization</a:t>
                </a:r>
              </a:p>
              <a:p>
                <a:pPr marL="457200" indent="-457200">
                  <a:buAutoNum type="arabicParenBoth"/>
                </a:pPr>
                <a:endParaRPr lang="en-US" sz="2200" dirty="0"/>
              </a:p>
              <a:p>
                <a:pPr marL="0" indent="0">
                  <a:buNone/>
                </a:pPr>
                <a:r>
                  <a:rPr lang="en-US" sz="2200" dirty="0"/>
                  <a:t> </a:t>
                </a:r>
              </a:p>
              <a:p>
                <a:pPr marL="0" indent="0">
                  <a:buFont typeface="Arial" panose="020B0604020202020204" pitchFamily="34" charset="0"/>
                  <a:buNone/>
                </a:pPr>
                <a:endParaRPr lang="en-US" sz="2200" dirty="0"/>
              </a:p>
              <a:p>
                <a:pPr marL="0" indent="0">
                  <a:buFont typeface="Arial" panose="020B0604020202020204" pitchFamily="34" charset="0"/>
                  <a:buNone/>
                </a:pPr>
                <a:endParaRPr lang="en-US" sz="2200" dirty="0"/>
              </a:p>
            </p:txBody>
          </p:sp>
        </mc:Choice>
        <mc:Fallback xmlns="">
          <p:sp>
            <p:nvSpPr>
              <p:cNvPr id="2" name="Content Placeholder 2">
                <a:extLst>
                  <a:ext uri="{FF2B5EF4-FFF2-40B4-BE49-F238E27FC236}">
                    <a16:creationId xmlns:a16="http://schemas.microsoft.com/office/drawing/2014/main" id="{BD0A895F-8219-1BE5-0119-8280FF163A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2960" y="1982718"/>
                <a:ext cx="5027624" cy="1509525"/>
              </a:xfrm>
              <a:prstGeom prst="rect">
                <a:avLst/>
              </a:prstGeom>
              <a:blipFill>
                <a:blip r:embed="rId3"/>
                <a:stretch>
                  <a:fillRect l="-1763" t="-58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2">
                <a:extLst>
                  <a:ext uri="{FF2B5EF4-FFF2-40B4-BE49-F238E27FC236}">
                    <a16:creationId xmlns:a16="http://schemas.microsoft.com/office/drawing/2014/main" id="{64E83BBB-DC60-5C57-66BD-593BC116747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502960" y="3731549"/>
                <a:ext cx="5242560" cy="77644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en-US" sz="2200" dirty="0"/>
                  <a:t>(2) Encompasses motion of the focus spot in the co-moving coordinate with constant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endParaRPr lang="en-US" sz="2200" dirty="0"/>
              </a:p>
              <a:p>
                <a:pPr marL="0" indent="0">
                  <a:buFont typeface="Arial" panose="020B0604020202020204" pitchFamily="34" charset="0"/>
                  <a:buNone/>
                </a:pPr>
                <a:endParaRPr lang="en-US" sz="2200" dirty="0"/>
              </a:p>
            </p:txBody>
          </p:sp>
        </mc:Choice>
        <mc:Fallback xmlns="">
          <p:sp>
            <p:nvSpPr>
              <p:cNvPr id="5" name="Content Placeholder 2">
                <a:extLst>
                  <a:ext uri="{FF2B5EF4-FFF2-40B4-BE49-F238E27FC236}">
                    <a16:creationId xmlns:a16="http://schemas.microsoft.com/office/drawing/2014/main" id="{64E83BBB-DC60-5C57-66BD-593BC11674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2960" y="3731549"/>
                <a:ext cx="5242560" cy="776443"/>
              </a:xfrm>
              <a:prstGeom prst="rect">
                <a:avLst/>
              </a:prstGeom>
              <a:blipFill>
                <a:blip r:embed="rId4"/>
                <a:stretch>
                  <a:fillRect l="-1695" t="-9524" r="-1937" b="-63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F9480D0-4A45-5203-9051-326137FD4B10}"/>
              </a:ext>
            </a:extLst>
          </p:cNvPr>
          <p:cNvSpPr txBox="1">
            <a:spLocks/>
          </p:cNvSpPr>
          <p:nvPr/>
        </p:nvSpPr>
        <p:spPr>
          <a:xfrm>
            <a:off x="6502960" y="5162402"/>
            <a:ext cx="5242560" cy="15095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200" dirty="0"/>
              <a:t>(3) “Compression factor” describes compression of electrons as they are trapped in an accelerating phase</a:t>
            </a:r>
          </a:p>
          <a:p>
            <a:pPr marL="0" indent="0">
              <a:buNone/>
            </a:pPr>
            <a:r>
              <a:rPr lang="en-US" sz="2200" dirty="0"/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200" dirty="0"/>
          </a:p>
          <a:p>
            <a:pPr marL="0" indent="0">
              <a:buFont typeface="Arial" panose="020B0604020202020204" pitchFamily="34" charset="0"/>
              <a:buNone/>
            </a:pPr>
            <a:endParaRPr lang="en-US" sz="2200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C847FBC-9FAA-F7AF-9A4E-D7AFFCCC79D0}"/>
              </a:ext>
            </a:extLst>
          </p:cNvPr>
          <p:cNvCxnSpPr>
            <a:cxnSpLocks/>
          </p:cNvCxnSpPr>
          <p:nvPr/>
        </p:nvCxnSpPr>
        <p:spPr>
          <a:xfrm flipV="1">
            <a:off x="4325112" y="2359152"/>
            <a:ext cx="1885240" cy="1152144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CE53B49B-25C8-1A16-CD51-3FC5D1C70CC8}"/>
              </a:ext>
            </a:extLst>
          </p:cNvPr>
          <p:cNvCxnSpPr>
            <a:cxnSpLocks/>
          </p:cNvCxnSpPr>
          <p:nvPr/>
        </p:nvCxnSpPr>
        <p:spPr>
          <a:xfrm flipV="1">
            <a:off x="4032504" y="3966072"/>
            <a:ext cx="2356104" cy="153698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52CA4C3-9A29-4BA1-E979-A12B96428B21}"/>
              </a:ext>
            </a:extLst>
          </p:cNvPr>
          <p:cNvCxnSpPr>
            <a:cxnSpLocks/>
          </p:cNvCxnSpPr>
          <p:nvPr/>
        </p:nvCxnSpPr>
        <p:spPr>
          <a:xfrm flipV="1">
            <a:off x="4617720" y="5778388"/>
            <a:ext cx="1770888" cy="138776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813A694B-43AD-889C-802B-345F78BA762F}"/>
              </a:ext>
            </a:extLst>
          </p:cNvPr>
          <p:cNvSpPr txBox="1"/>
          <p:nvPr/>
        </p:nvSpPr>
        <p:spPr>
          <a:xfrm>
            <a:off x="3133831" y="6425176"/>
            <a:ext cx="722717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A. Jain </a:t>
            </a:r>
            <a:r>
              <a:rPr lang="en-US" i="1" dirty="0"/>
              <a:t>et al., </a:t>
            </a:r>
            <a:r>
              <a:rPr lang="en-US" dirty="0"/>
              <a:t>Phys. Rev. Research https://</a:t>
            </a:r>
            <a:r>
              <a:rPr lang="en-US" dirty="0" err="1"/>
              <a:t>doi.org</a:t>
            </a:r>
            <a:r>
              <a:rPr lang="en-US" dirty="0"/>
              <a:t>/10.1103/q36y-6jqn (2026)</a:t>
            </a:r>
          </a:p>
        </p:txBody>
      </p:sp>
    </p:spTree>
    <p:extLst>
      <p:ext uri="{BB962C8B-B14F-4D97-AF65-F5344CB8AC3E}">
        <p14:creationId xmlns:p14="http://schemas.microsoft.com/office/powerpoint/2010/main" val="1319234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99441DCA-D64C-B840-A724-4163C3D44C1D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399288" y="422762"/>
                <a:ext cx="11542776" cy="814451"/>
              </a:xfrm>
            </p:spPr>
            <p:txBody>
              <a:bodyPr>
                <a:normAutofit/>
              </a:bodyPr>
              <a:lstStyle/>
              <a:p>
                <a:r>
                  <a:rPr lang="en-US" sz="3600" b="1" dirty="0"/>
                  <a:t>Extra Slides: Threshold Ionization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b>
                        <m:r>
                          <a:rPr lang="en-US" sz="3600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en-US" sz="3600" b="1" dirty="0"/>
                  <a:t> calculations</a:t>
                </a:r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99441DCA-D64C-B840-A724-4163C3D44C1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99288" y="422762"/>
                <a:ext cx="11542776" cy="814451"/>
              </a:xfrm>
              <a:blipFill>
                <a:blip r:embed="rId2"/>
                <a:stretch>
                  <a:fillRect l="-1648" t="-6154" b="-138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71D06D-CB68-BA36-2B48-E9EF759A7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23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Table 10">
                <a:extLst>
                  <a:ext uri="{FF2B5EF4-FFF2-40B4-BE49-F238E27FC236}">
                    <a16:creationId xmlns:a16="http://schemas.microsoft.com/office/drawing/2014/main" id="{300F99B7-9231-EF22-9930-34A8BFE3B1F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06715399"/>
                  </p:ext>
                </p:extLst>
              </p:nvPr>
            </p:nvGraphicFramePr>
            <p:xfrm>
              <a:off x="1479900" y="1174126"/>
              <a:ext cx="4616100" cy="525105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38700">
                      <a:extLst>
                        <a:ext uri="{9D8B030D-6E8A-4147-A177-3AD203B41FA5}">
                          <a16:colId xmlns:a16="http://schemas.microsoft.com/office/drawing/2014/main" val="83732530"/>
                        </a:ext>
                      </a:extLst>
                    </a:gridCol>
                    <a:gridCol w="1538700">
                      <a:extLst>
                        <a:ext uri="{9D8B030D-6E8A-4147-A177-3AD203B41FA5}">
                          <a16:colId xmlns:a16="http://schemas.microsoft.com/office/drawing/2014/main" val="1610317582"/>
                        </a:ext>
                      </a:extLst>
                    </a:gridCol>
                    <a:gridCol w="1538700">
                      <a:extLst>
                        <a:ext uri="{9D8B030D-6E8A-4147-A177-3AD203B41FA5}">
                          <a16:colId xmlns:a16="http://schemas.microsoft.com/office/drawing/2014/main" val="3401684250"/>
                        </a:ext>
                      </a:extLst>
                    </a:gridCol>
                  </a:tblGrid>
                  <a:tr h="33178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200" b="1" u="sng" dirty="0">
                              <a:solidFill>
                                <a:schemeClr val="tx1"/>
                              </a:solidFill>
                            </a:rPr>
                            <a:t>Ionization levels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  <m:t>𝝀</m:t>
                                    </m:r>
                                  </m:e>
                                  <m:sub>
                                    <m:r>
                                      <a:rPr lang="en-US" sz="12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  <m:t>𝟎</m:t>
                                    </m:r>
                                  </m:sub>
                                </m:sSub>
                                <m:r>
                                  <a:rPr lang="en-US" sz="12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=</m:t>
                                </m:r>
                                <m:r>
                                  <a:rPr lang="en-US" sz="12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𝟖𝟎𝟎</m:t>
                                </m:r>
                                <m:r>
                                  <a:rPr lang="en-US" sz="12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 </m:t>
                                </m:r>
                                <m:r>
                                  <a:rPr lang="en-US" sz="12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𝒏𝒎</m:t>
                                </m:r>
                              </m:oMath>
                            </m:oMathPara>
                          </a14:m>
                          <a:endParaRPr lang="en-US" sz="1200" b="1" i="1" u="sng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  <m:t>𝝀</m:t>
                                    </m:r>
                                  </m:e>
                                  <m:sub>
                                    <m:r>
                                      <a:rPr lang="en-US" sz="12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  <m:t>𝟎</m:t>
                                    </m:r>
                                  </m:sub>
                                </m:sSub>
                                <m:r>
                                  <a:rPr lang="en-US" sz="12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=</m:t>
                                </m:r>
                                <m:r>
                                  <a:rPr lang="en-US" sz="12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𝟐𝟔𝟕</m:t>
                                </m:r>
                                <m:r>
                                  <a:rPr lang="en-US" sz="12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 </m:t>
                                </m:r>
                                <m:r>
                                  <a:rPr lang="en-US" sz="12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𝒏𝒎</m:t>
                                </m:r>
                              </m:oMath>
                            </m:oMathPara>
                          </a14:m>
                          <a:endParaRPr lang="en-US" sz="1200" b="1" i="1" u="sng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765455563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O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5+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O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6+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0.171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0.063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053702250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O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6+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O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7+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3.051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1.141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7671791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O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7+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O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8+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3.742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1.385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30431559"/>
                      </a:ext>
                    </a:extLst>
                  </a:tr>
                  <a:tr h="24542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1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1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36290825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N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4+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N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5+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0.106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0.039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17898770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N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5+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N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6+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2.0368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0.7649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086648934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N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6+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N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7+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2.5577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0.9549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745069913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09984968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F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6+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F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7+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0.258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0.094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22860354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F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7+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F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8+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4.3476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1.6198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993392476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F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8+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F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9+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5.1905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1.9258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951951352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84717804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Ne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7+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Ne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8+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0.37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0.134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132408537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Ne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8+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Ne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9+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5.9584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2.2128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17678994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Ne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9+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Ne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10+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6.9893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2.5867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281465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Table 10">
                <a:extLst>
                  <a:ext uri="{FF2B5EF4-FFF2-40B4-BE49-F238E27FC236}">
                    <a16:creationId xmlns:a16="http://schemas.microsoft.com/office/drawing/2014/main" id="{300F99B7-9231-EF22-9930-34A8BFE3B1F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06715399"/>
                  </p:ext>
                </p:extLst>
              </p:nvPr>
            </p:nvGraphicFramePr>
            <p:xfrm>
              <a:off x="1479900" y="1174126"/>
              <a:ext cx="4616100" cy="525105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38700">
                      <a:extLst>
                        <a:ext uri="{9D8B030D-6E8A-4147-A177-3AD203B41FA5}">
                          <a16:colId xmlns:a16="http://schemas.microsoft.com/office/drawing/2014/main" val="83732530"/>
                        </a:ext>
                      </a:extLst>
                    </a:gridCol>
                    <a:gridCol w="1538700">
                      <a:extLst>
                        <a:ext uri="{9D8B030D-6E8A-4147-A177-3AD203B41FA5}">
                          <a16:colId xmlns:a16="http://schemas.microsoft.com/office/drawing/2014/main" val="1610317582"/>
                        </a:ext>
                      </a:extLst>
                    </a:gridCol>
                    <a:gridCol w="1538700">
                      <a:extLst>
                        <a:ext uri="{9D8B030D-6E8A-4147-A177-3AD203B41FA5}">
                          <a16:colId xmlns:a16="http://schemas.microsoft.com/office/drawing/2014/main" val="3401684250"/>
                        </a:ext>
                      </a:extLst>
                    </a:gridCol>
                  </a:tblGrid>
                  <a:tr h="33178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200" b="1" u="sng" dirty="0">
                              <a:solidFill>
                                <a:schemeClr val="tx1"/>
                              </a:solidFill>
                            </a:rPr>
                            <a:t>Ionization levels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0000" t="-3846" r="-100820" b="-150384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1653" t="-3846" r="-1653" b="-150384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765455563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O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5+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O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6+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0.171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0.063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053702250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O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6+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O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7+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3.051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1.141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7671791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O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7+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O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8+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3.742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1.385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30431559"/>
                      </a:ext>
                    </a:extLst>
                  </a:tr>
                  <a:tr h="27432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1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1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36290825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N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4+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N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5+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0.106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0.039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17898770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N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5+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N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6+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2.0368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0.7649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086648934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N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6+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N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7+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2.5577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0.9549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745069913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09984968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F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6+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F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7+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0.258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0.094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22860354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F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7+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F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8+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4.3476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1.6198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993392476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F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8+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F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9+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5.1905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1.9258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951951352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84717804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Ne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7+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Ne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8+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0.37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0.134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132408537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Ne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8+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Ne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9+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5.9584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2.2128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17678994"/>
                      </a:ext>
                    </a:extLst>
                  </a:tr>
                  <a:tr h="33178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Ne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9+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Ne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10+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6.9893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2.5867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2814651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Table 11">
                <a:extLst>
                  <a:ext uri="{FF2B5EF4-FFF2-40B4-BE49-F238E27FC236}">
                    <a16:creationId xmlns:a16="http://schemas.microsoft.com/office/drawing/2014/main" id="{20D5B0D8-3A65-4640-C205-9B9DA679F76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31934933"/>
                  </p:ext>
                </p:extLst>
              </p:nvPr>
            </p:nvGraphicFramePr>
            <p:xfrm>
              <a:off x="6292291" y="1174126"/>
              <a:ext cx="4834842" cy="548304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11614">
                      <a:extLst>
                        <a:ext uri="{9D8B030D-6E8A-4147-A177-3AD203B41FA5}">
                          <a16:colId xmlns:a16="http://schemas.microsoft.com/office/drawing/2014/main" val="83732530"/>
                        </a:ext>
                      </a:extLst>
                    </a:gridCol>
                    <a:gridCol w="1611614">
                      <a:extLst>
                        <a:ext uri="{9D8B030D-6E8A-4147-A177-3AD203B41FA5}">
                          <a16:colId xmlns:a16="http://schemas.microsoft.com/office/drawing/2014/main" val="1610317582"/>
                        </a:ext>
                      </a:extLst>
                    </a:gridCol>
                    <a:gridCol w="1611614">
                      <a:extLst>
                        <a:ext uri="{9D8B030D-6E8A-4147-A177-3AD203B41FA5}">
                          <a16:colId xmlns:a16="http://schemas.microsoft.com/office/drawing/2014/main" val="3401684250"/>
                        </a:ext>
                      </a:extLst>
                    </a:gridCol>
                  </a:tblGrid>
                  <a:tr h="33636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200" b="1" u="sng" dirty="0">
                              <a:solidFill>
                                <a:schemeClr val="tx1"/>
                              </a:solidFill>
                            </a:rPr>
                            <a:t>Ionization levels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  <m:t>𝝀</m:t>
                                    </m:r>
                                  </m:e>
                                  <m:sub>
                                    <m:r>
                                      <a:rPr lang="en-US" sz="12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  <m:t>𝟎</m:t>
                                    </m:r>
                                  </m:sub>
                                </m:sSub>
                                <m:r>
                                  <a:rPr lang="en-US" sz="12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=</m:t>
                                </m:r>
                                <m:r>
                                  <a:rPr lang="en-US" sz="12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𝟖𝟎𝟎</m:t>
                                </m:r>
                                <m:r>
                                  <a:rPr lang="en-US" sz="12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 </m:t>
                                </m:r>
                                <m:r>
                                  <a:rPr lang="en-US" sz="12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𝒏𝒎</m:t>
                                </m:r>
                              </m:oMath>
                            </m:oMathPara>
                          </a14:m>
                          <a:endParaRPr lang="en-US" sz="1200" b="1" i="1" u="sng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  <m:t>𝝀</m:t>
                                    </m:r>
                                  </m:e>
                                  <m:sub>
                                    <m:r>
                                      <a:rPr lang="en-US" sz="1200" b="1" i="1" u="sng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Verdana" panose="020B0604030504040204" pitchFamily="34" charset="0"/>
                                        <a:cs typeface="Verdana" panose="020B0604030504040204" pitchFamily="34" charset="0"/>
                                      </a:rPr>
                                      <m:t>𝟎</m:t>
                                    </m:r>
                                  </m:sub>
                                </m:sSub>
                                <m:r>
                                  <a:rPr lang="en-US" sz="12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=</m:t>
                                </m:r>
                                <m:r>
                                  <a:rPr lang="en-US" sz="12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𝟐𝟔𝟕</m:t>
                                </m:r>
                                <m:r>
                                  <a:rPr lang="en-US" sz="12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 </m:t>
                                </m:r>
                                <m:r>
                                  <a:rPr lang="en-US" sz="1200" b="1" i="1" u="sng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Verdana" panose="020B0604030504040204" pitchFamily="34" charset="0"/>
                                    <a:cs typeface="Verdana" panose="020B0604030504040204" pitchFamily="34" charset="0"/>
                                  </a:rPr>
                                  <m:t>𝒏𝒎</m:t>
                                </m:r>
                              </m:oMath>
                            </m:oMathPara>
                          </a14:m>
                          <a:endParaRPr lang="en-US" sz="1200" b="1" i="1" u="sng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765455563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Ar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13+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</a:t>
                          </a: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Ar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14+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1.9428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0.6989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053702250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Ar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14+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</a:t>
                          </a: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Ar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15+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2.3128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0.8309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7671791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Ar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15+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</a:t>
                          </a: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Ar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16+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2.5027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0.8969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30431559"/>
                      </a:ext>
                    </a:extLst>
                  </a:tr>
                  <a:tr h="344545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Ar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16+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</a:t>
                          </a: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Ar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17+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&gt;10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&gt;10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36290825"/>
                      </a:ext>
                    </a:extLst>
                  </a:tr>
                  <a:tr h="270927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17898770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Xe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24+ 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-&gt; Xe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25+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1.3839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0.485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086648934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Xe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25+ 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-&gt; Xe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26+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1.4609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0.5119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745069913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Xe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26+ 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-&gt; Xe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27+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4.0236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1.4209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9984968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Xe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27+ 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-&gt; Xe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28+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4.2926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1.5148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22860354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93392476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23+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-&gt; 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24+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2.2658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0.7989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951951352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24+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-&gt; 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25+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2.6557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0.9369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638797277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25+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-&gt; 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26+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2.7817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0.9799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4200104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26+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-&gt; 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27+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&gt;10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4.9525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29872985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27+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-&gt; 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28+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&gt;10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&gt;5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4038447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Table 11">
                <a:extLst>
                  <a:ext uri="{FF2B5EF4-FFF2-40B4-BE49-F238E27FC236}">
                    <a16:creationId xmlns:a16="http://schemas.microsoft.com/office/drawing/2014/main" id="{20D5B0D8-3A65-4640-C205-9B9DA679F76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31934933"/>
                  </p:ext>
                </p:extLst>
              </p:nvPr>
            </p:nvGraphicFramePr>
            <p:xfrm>
              <a:off x="6292291" y="1174126"/>
              <a:ext cx="4834842" cy="548304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11614">
                      <a:extLst>
                        <a:ext uri="{9D8B030D-6E8A-4147-A177-3AD203B41FA5}">
                          <a16:colId xmlns:a16="http://schemas.microsoft.com/office/drawing/2014/main" val="83732530"/>
                        </a:ext>
                      </a:extLst>
                    </a:gridCol>
                    <a:gridCol w="1611614">
                      <a:extLst>
                        <a:ext uri="{9D8B030D-6E8A-4147-A177-3AD203B41FA5}">
                          <a16:colId xmlns:a16="http://schemas.microsoft.com/office/drawing/2014/main" val="1610317582"/>
                        </a:ext>
                      </a:extLst>
                    </a:gridCol>
                    <a:gridCol w="1611614">
                      <a:extLst>
                        <a:ext uri="{9D8B030D-6E8A-4147-A177-3AD203B41FA5}">
                          <a16:colId xmlns:a16="http://schemas.microsoft.com/office/drawing/2014/main" val="3401684250"/>
                        </a:ext>
                      </a:extLst>
                    </a:gridCol>
                  </a:tblGrid>
                  <a:tr h="33636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200" b="1" u="sng" dirty="0">
                              <a:solidFill>
                                <a:schemeClr val="tx1"/>
                              </a:solidFill>
                            </a:rPr>
                            <a:t>Ionization levels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00000" t="-3704" r="-100000" b="-151111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201575" t="-3704" r="-787" b="-151111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765455563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Ar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13+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</a:t>
                          </a: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Ar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14+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1.9428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0.6989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053702250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Ar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14+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</a:t>
                          </a: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Ar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15+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2.3128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0.8309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7671791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Ar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15+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</a:t>
                          </a: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Ar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16+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2.5027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0.8969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30431559"/>
                      </a:ext>
                    </a:extLst>
                  </a:tr>
                  <a:tr h="344545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Ar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16+ </a:t>
                          </a:r>
                          <a:r>
                            <a:rPr lang="en-US" sz="1200" b="0" baseline="0" dirty="0">
                              <a:solidFill>
                                <a:schemeClr val="tx1"/>
                              </a:solidFill>
                            </a:rPr>
                            <a:t>-&gt; </a:t>
                          </a:r>
                          <a:r>
                            <a:rPr lang="en-US" sz="1200" b="0" dirty="0">
                              <a:solidFill>
                                <a:schemeClr val="tx1"/>
                              </a:solidFill>
                            </a:rPr>
                            <a:t>Ar</a:t>
                          </a:r>
                          <a:r>
                            <a:rPr lang="en-US" sz="1200" b="0" baseline="30000" dirty="0">
                              <a:solidFill>
                                <a:schemeClr val="tx1"/>
                              </a:solidFill>
                            </a:rPr>
                            <a:t>17+</a:t>
                          </a: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&gt;10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&gt;10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36290825"/>
                      </a:ext>
                    </a:extLst>
                  </a:tr>
                  <a:tr h="27432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17898770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Xe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24+ 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-&gt; Xe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25+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1.3839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0.485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086648934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Xe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25+ 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-&gt; Xe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26+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1.4609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0.5119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745069913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Xe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26+ 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-&gt; Xe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27+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4.0236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1.4209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9984968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Xe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27+ 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-&gt; Xe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28+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4.2926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1.5148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22860354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2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2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93392476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23+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-&gt; 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24+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2.2658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0.7989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951951352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24+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-&gt; 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25+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2.6557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0.9369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638797277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25+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-&gt; 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26+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2.7817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0.9799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4200104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26+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-&gt; 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27+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&gt;10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4.9525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29872985"/>
                      </a:ext>
                    </a:extLst>
                  </a:tr>
                  <a:tr h="348293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27+</a:t>
                          </a:r>
                          <a:r>
                            <a:rPr lang="en-US" sz="1200" b="0" i="0" u="none" strike="noStrike" baseline="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-&gt; Kr</a:t>
                          </a:r>
                          <a:r>
                            <a:rPr lang="en-US" sz="1200" b="0" i="0" u="none" strike="noStrike" baseline="30000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28+</a:t>
                          </a:r>
                          <a:endParaRPr lang="en-US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&gt;10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12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&gt;5</a:t>
                          </a: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40384475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6329361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41DCA-D64C-B840-A724-4163C3D44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718" y="374269"/>
            <a:ext cx="10515600" cy="1325563"/>
          </a:xfrm>
        </p:spPr>
        <p:txBody>
          <a:bodyPr/>
          <a:lstStyle/>
          <a:p>
            <a:r>
              <a:rPr lang="en-US" b="1" dirty="0"/>
              <a:t>Current profile monitor: COTR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71D06D-CB68-BA36-2B48-E9EF759A7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24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C287A3-5111-0FB2-A872-A13047B8F53E}"/>
              </a:ext>
            </a:extLst>
          </p:cNvPr>
          <p:cNvSpPr txBox="1"/>
          <p:nvPr/>
        </p:nvSpPr>
        <p:spPr>
          <a:xfrm>
            <a:off x="3359245" y="6407638"/>
            <a:ext cx="5101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M. LaBerge </a:t>
            </a:r>
            <a:r>
              <a:rPr lang="en-US" i="1" dirty="0"/>
              <a:t>et al., </a:t>
            </a:r>
            <a:r>
              <a:rPr lang="en-US" dirty="0"/>
              <a:t>Nat. Photon. 18, 952–959 (2024)</a:t>
            </a:r>
          </a:p>
        </p:txBody>
      </p:sp>
      <p:pic>
        <p:nvPicPr>
          <p:cNvPr id="10" name="Picture 9" descr="A diagram of a laser beam&#10;&#10;Description automatically generated">
            <a:extLst>
              <a:ext uri="{FF2B5EF4-FFF2-40B4-BE49-F238E27FC236}">
                <a16:creationId xmlns:a16="http://schemas.microsoft.com/office/drawing/2014/main" id="{F14887BE-C53C-6FE7-DB5A-46C40C54A9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681" y="1444260"/>
            <a:ext cx="5599319" cy="4683236"/>
          </a:xfrm>
          <a:prstGeom prst="rect">
            <a:avLst/>
          </a:prstGeom>
        </p:spPr>
      </p:pic>
      <p:pic>
        <p:nvPicPr>
          <p:cNvPr id="12" name="Picture 11" descr="A close-up of a diagram&#10;&#10;Description automatically generated">
            <a:extLst>
              <a:ext uri="{FF2B5EF4-FFF2-40B4-BE49-F238E27FC236}">
                <a16:creationId xmlns:a16="http://schemas.microsoft.com/office/drawing/2014/main" id="{CE41C65A-DB4E-6F0A-C816-616C091BD9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6923" y="2057058"/>
            <a:ext cx="5245362" cy="345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383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BA28483-F9E0-714F-B589-7C2D5B2F9DE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21519" y="2126235"/>
                <a:ext cx="2571178" cy="1986817"/>
              </a:xfrm>
            </p:spPr>
            <p:txBody>
              <a:bodyPr>
                <a:noAutofit/>
              </a:bodyPr>
              <a:lstStyle/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800" b="1" u="sng" dirty="0"/>
                  <a:t>Driver  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=9.2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sz="1800" b="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𝜏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=250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𝑓𝑠</m:t>
                    </m:r>
                  </m:oMath>
                </a14:m>
                <a:r>
                  <a:rPr lang="en-US" sz="1800" b="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=105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sz="1800" b="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=2.7</m:t>
                    </m:r>
                  </m:oMath>
                </a14:m>
                <a:r>
                  <a:rPr lang="en-US" sz="1800" b="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:endParaRPr lang="en-US" sz="1800" dirty="0"/>
              </a:p>
              <a:p>
                <a:pPr marL="0" indent="0" algn="ctr">
                  <a:lnSpc>
                    <a:spcPct val="100000"/>
                  </a:lnSpc>
                  <a:buNone/>
                </a:pPr>
                <a:endParaRPr lang="en-US" sz="18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BA28483-F9E0-714F-B589-7C2D5B2F9DE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1519" y="2126235"/>
                <a:ext cx="2571178" cy="1986817"/>
              </a:xfrm>
              <a:blipFill>
                <a:blip r:embed="rId3"/>
                <a:stretch>
                  <a:fillRect t="-12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itle 1">
            <a:extLst>
              <a:ext uri="{FF2B5EF4-FFF2-40B4-BE49-F238E27FC236}">
                <a16:creationId xmlns:a16="http://schemas.microsoft.com/office/drawing/2014/main" id="{E77F66EC-B460-63F4-D8D4-77D7F317A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2" y="684184"/>
            <a:ext cx="11448288" cy="1041463"/>
          </a:xfrm>
        </p:spPr>
        <p:txBody>
          <a:bodyPr>
            <a:noAutofit/>
          </a:bodyPr>
          <a:lstStyle/>
          <a:p>
            <a:r>
              <a:rPr lang="en-US" sz="3600" b="1" dirty="0"/>
              <a:t>Backup: details of previous work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619D2A-E630-9869-26AE-0F487E736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25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Content Placeholder 2">
                <a:extLst>
                  <a:ext uri="{FF2B5EF4-FFF2-40B4-BE49-F238E27FC236}">
                    <a16:creationId xmlns:a16="http://schemas.microsoft.com/office/drawing/2014/main" id="{42025BF1-005C-F1AE-78E3-D6BF33B9D9A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243918" y="2126235"/>
                <a:ext cx="2239467" cy="229383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r>
                  <a:rPr lang="en-US" sz="1800" b="1" u="sng" dirty="0"/>
                  <a:t>Injector 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 smtClean="0"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a:rPr lang="en-US" sz="180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1800" i="1" smtClean="0">
                        <a:latin typeface="Cambria Math" panose="02040503050406030204" pitchFamily="18" charset="0"/>
                      </a:rPr>
                      <m:t>=0.4 </m:t>
                    </m:r>
                    <m:r>
                      <a:rPr lang="en-US" sz="1800" i="1" smtClean="0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sz="180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sz="180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80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r>
                      <a:rPr lang="en-US" sz="1800" i="1" smtClean="0">
                        <a:latin typeface="Cambria Math" panose="02040503050406030204" pitchFamily="18" charset="0"/>
                      </a:rPr>
                      <m:t>𝜏</m:t>
                    </m:r>
                    <m:r>
                      <a:rPr lang="en-US" sz="180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a:rPr lang="en-US" sz="1800" i="1" smtClean="0">
                        <a:latin typeface="Cambria Math" panose="02040503050406030204" pitchFamily="18" charset="0"/>
                      </a:rPr>
                      <m:t>𝑓𝑠</m:t>
                    </m:r>
                    <m:r>
                      <a:rPr lang="en-US" sz="180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80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sz="1800" i="1" smtClean="0">
                        <a:latin typeface="Cambria Math" panose="02040503050406030204" pitchFamily="18" charset="0"/>
                      </a:rPr>
                      <m:t>=8.6 </m:t>
                    </m:r>
                    <m:r>
                      <a:rPr lang="en-US" sz="1800" i="1" smtClean="0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sz="180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sz="180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180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1800" i="1" smtClean="0">
                        <a:latin typeface="Cambria Math" panose="02040503050406030204" pitchFamily="18" charset="0"/>
                      </a:rPr>
                      <m:t>=0.17</m:t>
                    </m:r>
                  </m:oMath>
                </a14:m>
                <a:r>
                  <a:rPr lang="en-US" sz="180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𝛽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=1.04 </m:t>
                    </m:r>
                  </m:oMath>
                </a14:m>
                <a:r>
                  <a:rPr lang="en-US" sz="180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endParaRPr lang="en-US" sz="1800" dirty="0"/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endParaRPr lang="en-US" sz="1800" dirty="0"/>
              </a:p>
            </p:txBody>
          </p:sp>
        </mc:Choice>
        <mc:Fallback xmlns="">
          <p:sp>
            <p:nvSpPr>
              <p:cNvPr id="35" name="Content Placeholder 2">
                <a:extLst>
                  <a:ext uri="{FF2B5EF4-FFF2-40B4-BE49-F238E27FC236}">
                    <a16:creationId xmlns:a16="http://schemas.microsoft.com/office/drawing/2014/main" id="{42025BF1-005C-F1AE-78E3-D6BF33B9D9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3918" y="2126235"/>
                <a:ext cx="2239467" cy="2293831"/>
              </a:xfrm>
              <a:prstGeom prst="rect">
                <a:avLst/>
              </a:prstGeom>
              <a:blipFill>
                <a:blip r:embed="rId4"/>
                <a:stretch>
                  <a:fillRect t="-1105" b="-77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CA546410-1AA5-3404-A213-26CE5B08CB95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557785" y="4570738"/>
              <a:ext cx="4315967" cy="16764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51075">
                      <a:extLst>
                        <a:ext uri="{9D8B030D-6E8A-4147-A177-3AD203B41FA5}">
                          <a16:colId xmlns:a16="http://schemas.microsoft.com/office/drawing/2014/main" val="512434221"/>
                        </a:ext>
                      </a:extLst>
                    </a:gridCol>
                    <a:gridCol w="1514636">
                      <a:extLst>
                        <a:ext uri="{9D8B030D-6E8A-4147-A177-3AD203B41FA5}">
                          <a16:colId xmlns:a16="http://schemas.microsoft.com/office/drawing/2014/main" val="2888902397"/>
                        </a:ext>
                      </a:extLst>
                    </a:gridCol>
                    <a:gridCol w="1550256">
                      <a:extLst>
                        <a:ext uri="{9D8B030D-6E8A-4147-A177-3AD203B41FA5}">
                          <a16:colId xmlns:a16="http://schemas.microsoft.com/office/drawing/2014/main" val="2429453591"/>
                        </a:ext>
                      </a:extLst>
                    </a:gridCol>
                  </a:tblGrid>
                  <a:tr h="3107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Ion. level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6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6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  <m:sub>
                                  <m:r>
                                    <a:rPr lang="en-US" sz="16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𝑻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 (Driver)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6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6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  <m:sub>
                                  <m:r>
                                    <a:rPr lang="en-US" sz="16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𝑻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 (Injector)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67251259"/>
                      </a:ext>
                    </a:extLst>
                  </a:tr>
                  <a:tr h="3107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7+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-&gt; 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8+</a:t>
                          </a:r>
                          <a:endParaRPr lang="en-US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1.87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0.06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40957338"/>
                      </a:ext>
                    </a:extLst>
                  </a:tr>
                  <a:tr h="31071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8+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-&gt; 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9+</a:t>
                          </a:r>
                          <a:endParaRPr lang="en-US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3.10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0.16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97036444"/>
                      </a:ext>
                    </a:extLst>
                  </a:tr>
                  <a:tr h="31071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9+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-&gt; 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10+</a:t>
                          </a:r>
                          <a:endParaRPr lang="en-US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3.78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0.20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69158937"/>
                      </a:ext>
                    </a:extLst>
                  </a:tr>
                  <a:tr h="31071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10+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-&gt; 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11+</a:t>
                          </a:r>
                          <a:endParaRPr lang="en-US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4.51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0.23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98390239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CA546410-1AA5-3404-A213-26CE5B08CB9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52522358"/>
                  </p:ext>
                </p:extLst>
              </p:nvPr>
            </p:nvGraphicFramePr>
            <p:xfrm>
              <a:off x="557785" y="4570738"/>
              <a:ext cx="4315967" cy="16764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51075">
                      <a:extLst>
                        <a:ext uri="{9D8B030D-6E8A-4147-A177-3AD203B41FA5}">
                          <a16:colId xmlns:a16="http://schemas.microsoft.com/office/drawing/2014/main" val="512434221"/>
                        </a:ext>
                      </a:extLst>
                    </a:gridCol>
                    <a:gridCol w="1514636">
                      <a:extLst>
                        <a:ext uri="{9D8B030D-6E8A-4147-A177-3AD203B41FA5}">
                          <a16:colId xmlns:a16="http://schemas.microsoft.com/office/drawing/2014/main" val="2888902397"/>
                        </a:ext>
                      </a:extLst>
                    </a:gridCol>
                    <a:gridCol w="1550256">
                      <a:extLst>
                        <a:ext uri="{9D8B030D-6E8A-4147-A177-3AD203B41FA5}">
                          <a16:colId xmlns:a16="http://schemas.microsoft.com/office/drawing/2014/main" val="2429453591"/>
                        </a:ext>
                      </a:extLst>
                    </a:gridCol>
                  </a:tblGrid>
                  <a:tr h="3352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Ion. level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11"/>
                          <a:stretch>
                            <a:fillRect l="-82500" t="-3704" r="-102500" b="-4148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11"/>
                          <a:stretch>
                            <a:fillRect l="-179508" t="-3704" r="-820" b="-41481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67251259"/>
                      </a:ext>
                    </a:extLst>
                  </a:tr>
                  <a:tr h="3352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7+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-&gt; 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8+</a:t>
                          </a:r>
                          <a:endParaRPr lang="en-US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1.87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0.06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40957338"/>
                      </a:ext>
                    </a:extLst>
                  </a:tr>
                  <a:tr h="33528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8+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-&gt; 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9+</a:t>
                          </a:r>
                          <a:endParaRPr lang="en-US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3.10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0.16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97036444"/>
                      </a:ext>
                    </a:extLst>
                  </a:tr>
                  <a:tr h="33528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9+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-&gt; 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10+</a:t>
                          </a:r>
                          <a:endParaRPr lang="en-US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3.78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0.20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69158937"/>
                      </a:ext>
                    </a:extLst>
                  </a:tr>
                  <a:tr h="33528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10+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-&gt; 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11+</a:t>
                          </a:r>
                          <a:endParaRPr lang="en-US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4.51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0.23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98390239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807265A1-FF41-61A9-CEE5-79161E075495}"/>
              </a:ext>
            </a:extLst>
          </p:cNvPr>
          <p:cNvSpPr/>
          <p:nvPr/>
        </p:nvSpPr>
        <p:spPr>
          <a:xfrm>
            <a:off x="1819656" y="5276088"/>
            <a:ext cx="1499616" cy="27432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D2142B3C-E5B3-C914-F1B8-FCE8F0AE7F64}"/>
              </a:ext>
            </a:extLst>
          </p:cNvPr>
          <p:cNvSpPr/>
          <p:nvPr/>
        </p:nvSpPr>
        <p:spPr>
          <a:xfrm>
            <a:off x="3319272" y="5603486"/>
            <a:ext cx="1499616" cy="27432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9BF31CEE-6A5E-5592-897D-4F4DB5EB7154}"/>
                  </a:ext>
                </a:extLst>
              </p:cNvPr>
              <p:cNvSpPr txBox="1"/>
              <p:nvPr/>
            </p:nvSpPr>
            <p:spPr>
              <a:xfrm>
                <a:off x="1070319" y="1790897"/>
                <a:ext cx="269991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𝑒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16 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𝑐</m:t>
                      </m:r>
                      <m:sSup>
                        <m:sSup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9BF31CEE-6A5E-5592-897D-4F4DB5EB71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0319" y="1790897"/>
                <a:ext cx="2699918" cy="369332"/>
              </a:xfrm>
              <a:prstGeom prst="rect">
                <a:avLst/>
              </a:prstGeom>
              <a:blipFill>
                <a:blip r:embed="rId12"/>
                <a:stretch>
                  <a:fillRect b="-17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5BE43BBC-4E31-F073-9F34-7FAEE4C8777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765406" y="2560978"/>
                <a:ext cx="2571178" cy="1986817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r>
                  <a:rPr lang="en-US" sz="1800" b="1" u="sng" dirty="0"/>
                  <a:t>Generated beam 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=220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𝑝𝐶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800" b="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=170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𝑛𝑚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⋅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𝑟𝑎𝑑</m:t>
                    </m:r>
                  </m:oMath>
                </a14:m>
                <a:r>
                  <a:rPr lang="en-US" sz="1800" b="0" dirty="0"/>
                  <a:t> 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=76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𝑛𝑚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⋅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𝑟𝑎𝑑</m:t>
                    </m:r>
                  </m:oMath>
                </a14:m>
                <a:r>
                  <a:rPr lang="en-US" sz="1800" b="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endParaRPr lang="en-US" sz="1800" dirty="0"/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endParaRPr lang="en-US" sz="1800" dirty="0"/>
              </a:p>
            </p:txBody>
          </p:sp>
        </mc:Choice>
        <mc:Fallback xmlns="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5BE43BBC-4E31-F073-9F34-7FAEE4C877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65406" y="2560978"/>
                <a:ext cx="2571178" cy="1986817"/>
              </a:xfrm>
              <a:prstGeom prst="rect">
                <a:avLst/>
              </a:prstGeom>
              <a:blipFill>
                <a:blip r:embed="rId13"/>
                <a:stretch>
                  <a:fillRect t="-1266"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oup 1">
            <a:extLst>
              <a:ext uri="{FF2B5EF4-FFF2-40B4-BE49-F238E27FC236}">
                <a16:creationId xmlns:a16="http://schemas.microsoft.com/office/drawing/2014/main" id="{375FA983-6FC2-AC48-9DA5-58348779529A}"/>
              </a:ext>
            </a:extLst>
          </p:cNvPr>
          <p:cNvGrpSpPr/>
          <p:nvPr/>
        </p:nvGrpSpPr>
        <p:grpSpPr>
          <a:xfrm>
            <a:off x="4297443" y="1964361"/>
            <a:ext cx="3910725" cy="2578722"/>
            <a:chOff x="18854" y="1865834"/>
            <a:chExt cx="7070731" cy="4645654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B409C55A-1187-EF1E-DD9E-1DD6DB4F813B}"/>
                </a:ext>
              </a:extLst>
            </p:cNvPr>
            <p:cNvGrpSpPr/>
            <p:nvPr/>
          </p:nvGrpSpPr>
          <p:grpSpPr>
            <a:xfrm>
              <a:off x="18854" y="1865834"/>
              <a:ext cx="6486301" cy="4645654"/>
              <a:chOff x="2133600" y="1782211"/>
              <a:chExt cx="6486301" cy="4645654"/>
            </a:xfrm>
          </p:grpSpPr>
          <p:pic>
            <p:nvPicPr>
              <p:cNvPr id="12" name="Picture 11" descr="A graph of a function&#10;&#10;AI-generated content may be incorrect.">
                <a:extLst>
                  <a:ext uri="{FF2B5EF4-FFF2-40B4-BE49-F238E27FC236}">
                    <a16:creationId xmlns:a16="http://schemas.microsoft.com/office/drawing/2014/main" id="{575ADB48-C564-834C-923D-9205F11999F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4"/>
              <a:srcRect t="7786" r="7610" b="3246"/>
              <a:stretch/>
            </p:blipFill>
            <p:spPr>
              <a:xfrm>
                <a:off x="2133600" y="1782211"/>
                <a:ext cx="6486301" cy="4161389"/>
              </a:xfrm>
              <a:prstGeom prst="rect">
                <a:avLst/>
              </a:prstGeom>
            </p:spPr>
          </p:pic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5" name="TextBox 14">
                    <a:extLst>
                      <a:ext uri="{FF2B5EF4-FFF2-40B4-BE49-F238E27FC236}">
                        <a16:creationId xmlns:a16="http://schemas.microsoft.com/office/drawing/2014/main" id="{CB984AC4-B5E9-0EA7-F999-103A7848063A}"/>
                      </a:ext>
                    </a:extLst>
                  </p:cNvPr>
                  <p:cNvSpPr txBox="1"/>
                  <p:nvPr/>
                </p:nvSpPr>
                <p:spPr>
                  <a:xfrm>
                    <a:off x="5130801" y="5843476"/>
                    <a:ext cx="1341120" cy="58438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𝜉</m:t>
                          </m:r>
                        </m:oMath>
                      </m:oMathPara>
                    </a14:m>
                    <a:endParaRPr lang="en-US" sz="14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mc:Choice>
            <mc:Fallback xmlns="">
              <p:sp>
                <p:nvSpPr>
                  <p:cNvPr id="15" name="TextBox 14">
                    <a:extLst>
                      <a:ext uri="{FF2B5EF4-FFF2-40B4-BE49-F238E27FC236}">
                        <a16:creationId xmlns:a16="http://schemas.microsoft.com/office/drawing/2014/main" id="{CB984AC4-B5E9-0EA7-F999-103A7848063A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130801" y="5843476"/>
                    <a:ext cx="1341120" cy="584389"/>
                  </a:xfrm>
                  <a:prstGeom prst="rect">
                    <a:avLst/>
                  </a:prstGeom>
                  <a:blipFill>
                    <a:blip r:embed="rId16"/>
                    <a:stretch>
                      <a:fillRect b="-3846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pic>
          <p:nvPicPr>
            <p:cNvPr id="6" name="Picture 8">
              <a:extLst>
                <a:ext uri="{FF2B5EF4-FFF2-40B4-BE49-F238E27FC236}">
                  <a16:creationId xmlns:a16="http://schemas.microsoft.com/office/drawing/2014/main" id="{40A9DCBB-E25F-DC8E-524E-AD6B14C1743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337" b="12890"/>
            <a:stretch>
              <a:fillRect/>
            </a:stretch>
          </p:blipFill>
          <p:spPr bwMode="auto">
            <a:xfrm>
              <a:off x="6562945" y="2066873"/>
              <a:ext cx="468850" cy="19118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41828BEB-A101-7DB8-7C0D-83D065BADFD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606" b="12890"/>
            <a:stretch>
              <a:fillRect/>
            </a:stretch>
          </p:blipFill>
          <p:spPr bwMode="auto">
            <a:xfrm>
              <a:off x="6588412" y="3934949"/>
              <a:ext cx="501173" cy="17800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B8F548D-FEAD-ECF6-AC10-D419C84A9297}"/>
              </a:ext>
            </a:extLst>
          </p:cNvPr>
          <p:cNvCxnSpPr>
            <a:cxnSpLocks/>
          </p:cNvCxnSpPr>
          <p:nvPr/>
        </p:nvCxnSpPr>
        <p:spPr>
          <a:xfrm flipH="1" flipV="1">
            <a:off x="7318250" y="4208629"/>
            <a:ext cx="216256" cy="591971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16D89B73-6DD4-9FE4-9E4C-D68E7340AD63}"/>
              </a:ext>
            </a:extLst>
          </p:cNvPr>
          <p:cNvSpPr txBox="1"/>
          <p:nvPr/>
        </p:nvSpPr>
        <p:spPr>
          <a:xfrm>
            <a:off x="7418306" y="4761773"/>
            <a:ext cx="757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Driver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63FD9D14-35EC-BF89-8BF7-E445E1AECFAC}"/>
              </a:ext>
            </a:extLst>
          </p:cNvPr>
          <p:cNvCxnSpPr>
            <a:cxnSpLocks/>
          </p:cNvCxnSpPr>
          <p:nvPr/>
        </p:nvCxnSpPr>
        <p:spPr>
          <a:xfrm flipH="1" flipV="1">
            <a:off x="5906019" y="4208629"/>
            <a:ext cx="531753" cy="845111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B5FF599A-4425-57FC-D619-7E0FA1605CA9}"/>
              </a:ext>
            </a:extLst>
          </p:cNvPr>
          <p:cNvSpPr txBox="1"/>
          <p:nvPr/>
        </p:nvSpPr>
        <p:spPr>
          <a:xfrm>
            <a:off x="6305498" y="5047112"/>
            <a:ext cx="908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Injector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01AC90D-1831-95A2-9CED-61735A97C50E}"/>
              </a:ext>
            </a:extLst>
          </p:cNvPr>
          <p:cNvSpPr txBox="1"/>
          <p:nvPr/>
        </p:nvSpPr>
        <p:spPr>
          <a:xfrm>
            <a:off x="5023375" y="5534340"/>
            <a:ext cx="1528688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Injected beam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2F864FC3-4D3F-E024-09AA-45E8BE1A89B5}"/>
              </a:ext>
            </a:extLst>
          </p:cNvPr>
          <p:cNvCxnSpPr>
            <a:cxnSpLocks/>
          </p:cNvCxnSpPr>
          <p:nvPr/>
        </p:nvCxnSpPr>
        <p:spPr>
          <a:xfrm flipH="1" flipV="1">
            <a:off x="5466517" y="4309608"/>
            <a:ext cx="67499" cy="115725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Left Brace 43">
            <a:extLst>
              <a:ext uri="{FF2B5EF4-FFF2-40B4-BE49-F238E27FC236}">
                <a16:creationId xmlns:a16="http://schemas.microsoft.com/office/drawing/2014/main" id="{3B87E559-1EB8-A64D-8044-9AE11A67C915}"/>
              </a:ext>
            </a:extLst>
          </p:cNvPr>
          <p:cNvSpPr/>
          <p:nvPr/>
        </p:nvSpPr>
        <p:spPr>
          <a:xfrm rot="16200000">
            <a:off x="5347076" y="4041402"/>
            <a:ext cx="178904" cy="334454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AE2207-BF42-82C1-388E-956F4E5128BD}"/>
              </a:ext>
            </a:extLst>
          </p:cNvPr>
          <p:cNvSpPr txBox="1"/>
          <p:nvPr/>
        </p:nvSpPr>
        <p:spPr>
          <a:xfrm>
            <a:off x="3482289" y="6391169"/>
            <a:ext cx="53508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A. Jain, </a:t>
            </a:r>
            <a:r>
              <a:rPr lang="en-US" i="1" dirty="0"/>
              <a:t>et al</a:t>
            </a:r>
            <a:r>
              <a:rPr lang="en-US" dirty="0"/>
              <a:t>., </a:t>
            </a:r>
            <a:r>
              <a:rPr lang="en-US" dirty="0" err="1"/>
              <a:t>Phys.l</a:t>
            </a:r>
            <a:r>
              <a:rPr lang="en-US" dirty="0"/>
              <a:t> Rev. Research 8.2 (2026): 023213.</a:t>
            </a:r>
          </a:p>
        </p:txBody>
      </p:sp>
    </p:spTree>
    <p:extLst>
      <p:ext uri="{BB962C8B-B14F-4D97-AF65-F5344CB8AC3E}">
        <p14:creationId xmlns:p14="http://schemas.microsoft.com/office/powerpoint/2010/main" val="136495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4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41DCA-D64C-B840-A724-4163C3D44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172" y="375635"/>
            <a:ext cx="10515600" cy="1325563"/>
          </a:xfrm>
        </p:spPr>
        <p:txBody>
          <a:bodyPr/>
          <a:lstStyle/>
          <a:p>
            <a:r>
              <a:rPr lang="en-US" b="1" dirty="0"/>
              <a:t>Extra Slides: 3D Nonlinear Theory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BA28483-F9E0-714F-B589-7C2D5B2F9DE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49357" y="1606964"/>
                <a:ext cx="10515600" cy="4351338"/>
              </a:xfrm>
            </p:spPr>
            <p:txBody>
              <a:bodyPr>
                <a:normAutofit/>
              </a:bodyPr>
              <a:lstStyle/>
              <a:p>
                <a:r>
                  <a:rPr lang="en-US" dirty="0"/>
                  <a:t> In the “small bubble” regime, </a:t>
                </a:r>
              </a:p>
              <a:p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≈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𝜉</m:t>
                              </m:r>
                            </m:e>
                          </m:d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𝜒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𝜉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𝜒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  <m:sSubSup>
                      <m:sSub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r>
                      <a:rPr lang="en-US" b="0" i="1" smtClean="0">
                        <a:latin typeface="Cambria Math" panose="02040503050406030204" pitchFamily="18" charset="0"/>
                      </a:rPr>
                      <m:t>≈−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𝜒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𝜉</m:t>
                    </m:r>
                  </m:oMath>
                </a14:m>
                <a:r>
                  <a:rPr lang="en-US" dirty="0"/>
                  <a:t> 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BA28483-F9E0-714F-B589-7C2D5B2F9DE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49357" y="1606964"/>
                <a:ext cx="10515600" cy="4351338"/>
              </a:xfrm>
              <a:blipFill>
                <a:blip r:embed="rId2"/>
                <a:stretch>
                  <a:fillRect l="-1086" t="-23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7838E6-3DD3-BEDF-0149-6C9D8BA9D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26</a:t>
            </a:fld>
            <a:endParaRPr lang="en-US"/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17BED7A9-3800-1639-8CC6-F8101D9CBD3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7012" t="21819" r="1394" b="15361"/>
          <a:stretch>
            <a:fillRect/>
          </a:stretch>
        </p:blipFill>
        <p:spPr>
          <a:xfrm>
            <a:off x="3325219" y="3645195"/>
            <a:ext cx="5163876" cy="29625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6ADDD1-2DFA-698C-0392-D426DE41168B}"/>
              </a:ext>
            </a:extLst>
          </p:cNvPr>
          <p:cNvSpPr txBox="1"/>
          <p:nvPr/>
        </p:nvSpPr>
        <p:spPr>
          <a:xfrm>
            <a:off x="4043595" y="6528338"/>
            <a:ext cx="3032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Jiayang Yan</a:t>
            </a:r>
            <a:r>
              <a:rPr lang="en-US" i="1" dirty="0"/>
              <a:t>,</a:t>
            </a:r>
            <a:r>
              <a:rPr lang="en-US" dirty="0"/>
              <a:t> </a:t>
            </a:r>
            <a:r>
              <a:rPr lang="en-US" dirty="0">
                <a:cs typeface="Arial" panose="020B0604020202020204" pitchFamily="34" charset="0"/>
              </a:rPr>
              <a:t>PhD Thesis </a:t>
            </a:r>
            <a:r>
              <a:rPr lang="en-US" dirty="0"/>
              <a:t>(2024)</a:t>
            </a:r>
          </a:p>
        </p:txBody>
      </p:sp>
    </p:spTree>
    <p:extLst>
      <p:ext uri="{BB962C8B-B14F-4D97-AF65-F5344CB8AC3E}">
        <p14:creationId xmlns:p14="http://schemas.microsoft.com/office/powerpoint/2010/main" val="2623132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SBU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BU" id="{7E879CF7-1D7E-3F41-815D-6AE59E9AD344}" vid="{2741CBC3-1A15-2C47-93AE-0B4C025C03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SBU</Template>
  <TotalTime>11671</TotalTime>
  <Words>2170</Words>
  <Application>Microsoft Macintosh PowerPoint</Application>
  <PresentationFormat>Widescreen</PresentationFormat>
  <Paragraphs>414</Paragraphs>
  <Slides>27</Slides>
  <Notes>6</Notes>
  <HiddenSlides>0</HiddenSlides>
  <MMClips>7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5" baseType="lpstr">
      <vt:lpstr>Arial</vt:lpstr>
      <vt:lpstr>Calibri</vt:lpstr>
      <vt:lpstr>Cambria Math</vt:lpstr>
      <vt:lpstr>Georgia</vt:lpstr>
      <vt:lpstr>Museo Slab 500</vt:lpstr>
      <vt:lpstr>Verdana</vt:lpstr>
      <vt:lpstr>Wingdings</vt:lpstr>
      <vt:lpstr>SBU</vt:lpstr>
      <vt:lpstr>Self-loading LWFAs using two-color  ionization injection with flying-focus lasers </vt:lpstr>
      <vt:lpstr>Synthesis</vt:lpstr>
      <vt:lpstr>Two-color ionization injection uses a second laser to generate the electron beam inside the wake </vt:lpstr>
      <vt:lpstr>Flying focus produces lasers with long intensity ranges</vt:lpstr>
      <vt:lpstr>A flying focus laser can generate a near-trapezoidal beam inside a blown-out wake</vt:lpstr>
      <vt:lpstr>The e-beam could be produced in an LWFA stage, then accelerated in a PWFA stage</vt:lpstr>
      <vt:lpstr>We want to verify this method with an experiment</vt:lpstr>
      <vt:lpstr>Particle-in-cell simulations drive our studies</vt:lpstr>
      <vt:lpstr>Choosing optimal driver parameters</vt:lpstr>
      <vt:lpstr>HTW laser can drive a nonlinear wake at n=1e18 cm^(-3)</vt:lpstr>
      <vt:lpstr>Designing the FF injector for the HTW bubble</vt:lpstr>
      <vt:lpstr>The beam generated has trouble flattening the field</vt:lpstr>
      <vt:lpstr>The beam has good shape and emittances but poor energy spread</vt:lpstr>
      <vt:lpstr>Why is our beam not ideally loading? </vt:lpstr>
      <vt:lpstr>Potential parameters for using a PW driver</vt:lpstr>
      <vt:lpstr>Summary of results</vt:lpstr>
      <vt:lpstr>Thank you for listening! </vt:lpstr>
      <vt:lpstr>Backup slides</vt:lpstr>
      <vt:lpstr>Backup plots</vt:lpstr>
      <vt:lpstr>Backup plots</vt:lpstr>
      <vt:lpstr>Requirements for electron trapping with ionization injection</vt:lpstr>
      <vt:lpstr>Wake evolution and trapping may affect beam profile</vt:lpstr>
      <vt:lpstr>A flying-focus laser can generate a near-trapezoidal beam inside a blown-out wake</vt:lpstr>
      <vt:lpstr>Extra Slides: Threshold Ionization a_0 calculations</vt:lpstr>
      <vt:lpstr>Current profile monitor: COTR</vt:lpstr>
      <vt:lpstr>Backup: details of previous work</vt:lpstr>
      <vt:lpstr>Extra Slides: 3D Nonlinear Theory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Navid Vafaei-Najafabadi</dc:creator>
  <cp:lastModifiedBy>Evan Trommer</cp:lastModifiedBy>
  <cp:revision>494</cp:revision>
  <dcterms:created xsi:type="dcterms:W3CDTF">2020-06-02T14:54:27Z</dcterms:created>
  <dcterms:modified xsi:type="dcterms:W3CDTF">2026-07-28T17:05:04Z</dcterms:modified>
</cp:coreProperties>
</file>