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84" r:id="rId3"/>
    <p:sldId id="304" r:id="rId4"/>
    <p:sldId id="336" r:id="rId5"/>
    <p:sldId id="337" r:id="rId6"/>
    <p:sldId id="310" r:id="rId7"/>
    <p:sldId id="332" r:id="rId8"/>
    <p:sldId id="318" r:id="rId9"/>
    <p:sldId id="335" r:id="rId10"/>
    <p:sldId id="338" r:id="rId11"/>
    <p:sldId id="334" r:id="rId12"/>
    <p:sldId id="326" r:id="rId13"/>
    <p:sldId id="327" r:id="rId14"/>
    <p:sldId id="328" r:id="rId15"/>
    <p:sldId id="321" r:id="rId16"/>
    <p:sldId id="339" r:id="rId17"/>
    <p:sldId id="26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32" autoAdjust="0"/>
    <p:restoredTop sz="95684" autoAdjust="0"/>
  </p:normalViewPr>
  <p:slideViewPr>
    <p:cSldViewPr snapToGrid="0">
      <p:cViewPr>
        <p:scale>
          <a:sx n="95" d="100"/>
          <a:sy n="95" d="100"/>
        </p:scale>
        <p:origin x="202" y="8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7AE326-5DB7-4657-84DE-1D39D78B55D6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B4D055-58DA-49C8-A79E-622F0ADEE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643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4D055-58DA-49C8-A79E-622F0ADEE15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2679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6E50E-279E-5B5D-92D7-D489DD4B0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47FAEF-8E95-74C3-C789-AA2D6012A0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61F1AB-65CD-67B0-4081-10360E08D9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 to tune carefully the pass number which allows for sufficient redistribution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B79569-7B62-F8B0-FDE1-748F54592E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4D055-58DA-49C8-A79E-622F0ADEE15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4453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AB00BF-5F3C-3EEF-CF95-9243E597B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1AC149-6027-E48E-4C84-A7C0328C36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F67217-4CC9-8CC3-FFC7-D555EABA02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 to tune carefully the pass number which allows for sufficient redistribution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90C5D6-0706-2005-A8EA-CE6D2ECDB9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4D055-58DA-49C8-A79E-622F0ADEE15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2210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D3660-4B14-B64C-B0A1-06CEEEAE3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F7317A-9FA4-4806-6BDF-5004FA0884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AE1B9F-22AD-57DF-3AE4-79F20229EC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 to tune carefully the pass number which allows for sufficient redistribution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235DA4-5DAE-E488-3FF9-4CFEFFA1C7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4D055-58DA-49C8-A79E-622F0ADEE15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9813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4D055-58DA-49C8-A79E-622F0ADEE15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766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Laser driven PWEA Win </a:t>
            </a:r>
            <a:r>
              <a:rPr lang="en-US" dirty="0" err="1"/>
              <a:t>leemans</a:t>
            </a:r>
            <a:r>
              <a:rPr lang="en-US" dirty="0"/>
              <a:t> and eric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4D055-58DA-49C8-A79E-622F0ADEE15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5484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code for pules durations down to ~ 10fs, Calculate  </a:t>
            </a:r>
            <a:r>
              <a:rPr lang="en-US" dirty="0" err="1"/>
              <a:t>A_o</a:t>
            </a:r>
            <a:r>
              <a:rPr lang="en-US" dirty="0"/>
              <a:t> pa limited by gain narrowing of </a:t>
            </a:r>
            <a:r>
              <a:rPr lang="en-US" dirty="0" err="1"/>
              <a:t>amplifers</a:t>
            </a:r>
            <a:r>
              <a:rPr lang="en-US" dirty="0"/>
              <a:t> and system dispersion </a:t>
            </a:r>
            <a:r>
              <a:rPr lang="en-US" dirty="0" err="1"/>
              <a:t>wrrameter</a:t>
            </a:r>
            <a:r>
              <a:rPr lang="en-US" dirty="0"/>
              <a:t>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4D055-58DA-49C8-A79E-622F0ADEE15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5867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4D055-58DA-49C8-A79E-622F0ADEE15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1443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B1E2B-A045-5012-200B-D120CAD82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C4B156-12B9-432A-3826-E5BF7A188C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C73E14-3901-D8EF-1C43-DA66FE8E67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0BA90B-6957-6E3B-9F5B-D79A66BA25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4D055-58DA-49C8-A79E-622F0ADEE15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2793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 to tune carefully the pass number which allows for sufficient redistribution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4D055-58DA-49C8-A79E-622F0ADEE15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5845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AA35-6E59-DC4F-5689-F8004CD56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61F4FC-356F-1058-2B7A-C471E5AA96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55BD62-27C9-F785-2CB1-F956BC8B69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 to tune carefully the pass number which allows for sufficient redistribution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6D3FBB-4A12-1633-790F-70648FBC85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4D055-58DA-49C8-A79E-622F0ADEE15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5286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AA35-6E59-DC4F-5689-F8004CD56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61F4FC-356F-1058-2B7A-C471E5AA96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55BD62-27C9-F785-2CB1-F956BC8B69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 to tune carefully the pass number which allows for sufficient redistribution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6D3FBB-4A12-1633-790F-70648FBC85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4D055-58DA-49C8-A79E-622F0ADEE15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5286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E0DDA5-6887-DA45-5A5C-5F351F2C0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6ED448-B0DF-860A-4218-CC652A6D05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3A88C6-E59B-E48A-3B72-3A491F8708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 to tune carefully the pass number which allows for sufficient redistribution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DBB9F4-F7F7-850E-EF32-928088AD73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4D055-58DA-49C8-A79E-622F0ADEE15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560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69BE7-5DD6-44DE-9DE5-1B159DB3D5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ACE337-E8FF-4896-BE3B-90A92E686D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23EB6B-F0A6-48DE-8B1E-9C36D0869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6FB66-6676-4DA1-BC3A-B42E49599A7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4023AD-0EF3-4969-A390-0AEB6E1B4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DB6BA4-AD7C-4DE2-A15B-C45D52E3F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02B3B-305E-4596-A21D-35F5F8F58C8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7F3881-BE97-4958-A061-C6EF08FBA4ED}"/>
              </a:ext>
            </a:extLst>
          </p:cNvPr>
          <p:cNvSpPr/>
          <p:nvPr userDrawn="1"/>
        </p:nvSpPr>
        <p:spPr>
          <a:xfrm>
            <a:off x="-1" y="1837046"/>
            <a:ext cx="12210473" cy="2910449"/>
          </a:xfrm>
          <a:prstGeom prst="rect">
            <a:avLst/>
          </a:prstGeom>
          <a:solidFill>
            <a:srgbClr val="024A8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2" tIns="45702" rIns="91402" bIns="45702" rtlCol="0" anchor="ctr"/>
          <a:lstStyle/>
          <a:p>
            <a:pPr algn="ctr" defTabSz="914024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coe banner">
            <a:extLst>
              <a:ext uri="{FF2B5EF4-FFF2-40B4-BE49-F238E27FC236}">
                <a16:creationId xmlns:a16="http://schemas.microsoft.com/office/drawing/2014/main" id="{BF98B7DA-C0C0-4AD5-A80A-A31CC9131D5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" y="1395912"/>
            <a:ext cx="12230798" cy="621539"/>
          </a:xfrm>
          <a:prstGeom prst="rect">
            <a:avLst/>
          </a:prstGeom>
          <a:solidFill>
            <a:srgbClr val="003A89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87072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BF92E-5C77-47F5-85D5-94390F10E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960219-C206-4DCC-9F35-1452A19B63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AA840-F5CB-45C8-A747-B8CC128AA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6FB66-6676-4DA1-BC3A-B42E49599A7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DBA993-7CC8-4287-85FC-4430FE3F2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BE136A-62C8-458D-BFEC-56F0F702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02B3B-305E-4596-A21D-35F5F8F58C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15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E04359-346D-42E1-ACD6-146D18D3BB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F9FF03-26B0-47EB-8FFA-93BEC80FC5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31A935-2F98-43D1-838B-32574139A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6FB66-6676-4DA1-BC3A-B42E49599A7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4F52BE-A39C-47B5-A22B-A59D3FCCF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CDEF8A-1B16-4416-B845-1C118C735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02B3B-305E-4596-A21D-35F5F8F58C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344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047AAC-7C9D-4C43-9DB1-FBE66A0724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4E555E-6E29-4037-983E-ACED1AFB0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6FB66-6676-4DA1-BC3A-B42E49599A7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9BD0EB-C81D-49B2-93B6-47D8C9E68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73C24B-0220-42BC-9349-6123A8ADF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02B3B-305E-4596-A21D-35F5F8F58C8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99B85E-3FAC-477D-B1A6-950B876C0D31}"/>
              </a:ext>
            </a:extLst>
          </p:cNvPr>
          <p:cNvSpPr/>
          <p:nvPr userDrawn="1"/>
        </p:nvSpPr>
        <p:spPr>
          <a:xfrm>
            <a:off x="0" y="-3995"/>
            <a:ext cx="12192000" cy="1646238"/>
          </a:xfrm>
          <a:prstGeom prst="rect">
            <a:avLst/>
          </a:prstGeom>
          <a:solidFill>
            <a:srgbClr val="024A8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2" tIns="45702" rIns="91402" bIns="45702" rtlCol="0" anchor="ctr"/>
          <a:lstStyle/>
          <a:p>
            <a:pPr algn="ctr" defTabSz="914024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8" name="Picture 7" descr="coe banner">
            <a:extLst>
              <a:ext uri="{FF2B5EF4-FFF2-40B4-BE49-F238E27FC236}">
                <a16:creationId xmlns:a16="http://schemas.microsoft.com/office/drawing/2014/main" id="{A7ABFD81-B91C-4A23-A146-26870F17D8A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12192000" cy="620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C34076-6BCD-4305-8A1F-521A960F7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95467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45EF4-19E5-4C14-A126-FBDEC1911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DBF85B-0A71-411B-8473-FED52FF516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30FC8F-33EE-4905-9B0A-89EFAC0C1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6FB66-6676-4DA1-BC3A-B42E49599A7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74F534-760B-43B6-BBBC-AF21B00AF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E2C2BB-9848-46DC-A8F9-760B0BAC1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02B3B-305E-4596-A21D-35F5F8F58C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972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2CA73-E52E-4D5D-866B-37BDB3DFE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5CE1BF-D367-42B2-8167-94EC2D62A5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89B9CC-C4A7-4877-89DC-ACD26FC540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F1879F-FFFF-4B08-9D48-5F3785F3C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6FB66-6676-4DA1-BC3A-B42E49599A7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28D06F-E345-43B2-BD02-944225B2B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52391F-14C1-4E89-A8BE-3895EA060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02B3B-305E-4596-A21D-35F5F8F58C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344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A05F9-44CF-4860-839E-A742F89A1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D2DA93-D01B-4C6A-A93C-015856E52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E5ACF8-4E75-4227-810C-A321A8E071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5CFF72-4A2C-4578-B0C2-B09E81465A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DB9C55-8CB4-48CC-A765-756386EB27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F64D67-E95F-4B84-A107-A2F4409FE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6FB66-6676-4DA1-BC3A-B42E49599A7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A8A9DE-4356-46FF-8A95-E9E4D93EB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3438A2-A4E3-41AE-9630-B13AB570F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02B3B-305E-4596-A21D-35F5F8F58C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834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17233-6670-416B-A77D-27FBEC6C5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E34A5E-C4D7-489E-8D67-DE8361998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6FB66-6676-4DA1-BC3A-B42E49599A7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E057D7-EB30-4681-8B9D-245C1360B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90835B-8D03-4A05-8BB9-AC8E3F212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02B3B-305E-4596-A21D-35F5F8F58C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568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418B85-F6D4-420E-AF9E-A2CB6B7DC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6FB66-6676-4DA1-BC3A-B42E49599A7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BA64B8-DBAC-4D4A-9298-AB0ABC40B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3FD130-306F-4763-A865-EAFD1A5A0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02B3B-305E-4596-A21D-35F5F8F58C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596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68BA5-1A17-4C5A-9000-3B4C0B48B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B8AC90-3032-4DD7-BB69-CC5B22DB6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E75BDF-8C81-4B81-947F-8272C2213F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DE1E1B-2971-42FD-9075-35BBD4C05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6FB66-6676-4DA1-BC3A-B42E49599A7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1C0C56-CDB2-47AA-A8C1-A443908C4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CCE8DD-859C-4C98-8178-3F8C5BAFF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02B3B-305E-4596-A21D-35F5F8F58C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425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5FBBC-146D-45BA-87A2-6EC741976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B842B3-08B2-44BA-8FF5-97FA2A96FD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B9C326-BA34-4F36-8BCD-EED95677BD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3027FD-D086-478D-B313-C37739EFA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6FB66-6676-4DA1-BC3A-B42E49599A7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8E2D64-6E15-435B-BDE1-E5FD5BBC7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8F29CA-B3DB-4255-92DC-9A29BFF76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02B3B-305E-4596-A21D-35F5F8F58C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847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74CD53-1883-4AF6-96DF-BA87DD3CE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0D0674-7026-4924-96AD-557255D9B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BC234F-1C0E-464E-876E-7B414ECC99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6FB66-6676-4DA1-BC3A-B42E49599A7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E30731-E9D9-4CD2-9F06-BF7009F8DA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68257B-EE92-4873-9C97-551D2D9205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802B3B-305E-4596-A21D-35F5F8F58C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843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B522D-1875-4C46-A487-494E244F1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860" y="2161613"/>
            <a:ext cx="12002277" cy="2387600"/>
          </a:xfrm>
        </p:spPr>
        <p:txBody>
          <a:bodyPr>
            <a:normAutofit fontScale="90000"/>
          </a:bodyPr>
          <a:lstStyle/>
          <a:p>
            <a:r>
              <a:rPr lang="en-US" sz="4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Coherent Beam Stacking Enabled Compact, Energy Scalable, and Several Optical Cycle Capable Ultrashort Pulse Post-Compression for the Next-Generation LWFA Drivers 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E5E7FC-0ED2-4FF8-A970-F519CD02AD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3594" y="4787176"/>
            <a:ext cx="10004810" cy="1655762"/>
          </a:xfrm>
        </p:spPr>
        <p:txBody>
          <a:bodyPr>
            <a:normAutofit/>
          </a:bodyPr>
          <a:lstStyle/>
          <a:p>
            <a:r>
              <a:rPr 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Tayari Coleman</a:t>
            </a:r>
            <a:r>
              <a:rPr lang="en-US" sz="2000" u="sng" baseline="30000" dirty="0">
                <a:latin typeface="Arial" panose="020B0604020202020204" pitchFamily="34" charset="0"/>
                <a:cs typeface="Arial" panose="020B0604020202020204" pitchFamily="34" charset="0"/>
              </a:rPr>
              <a:t>1*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Bowei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Yang</a:t>
            </a:r>
            <a:r>
              <a:rPr lang="en-US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Christopher Pasquale</a:t>
            </a:r>
            <a:r>
              <a:rPr lang="en-US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Yanwen</a:t>
            </a:r>
            <a:r>
              <a:rPr lang="en-US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Jing</a:t>
            </a:r>
            <a:r>
              <a:rPr lang="en-US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Almantas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Galvanauskas</a:t>
            </a:r>
            <a:r>
              <a:rPr lang="en-US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¹Gérard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Mourou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Center for Ultrafast Optical Science, University of Michigan, USA</a:t>
            </a:r>
          </a:p>
          <a:p>
            <a:pPr marL="0" indent="0" algn="ctr">
              <a:buNone/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*tayaric@umich.edu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9929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474463-99E5-3C3B-9ECA-5942AA896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A6F481-7A6B-C155-8DDE-E71805FE0D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56" y="1696874"/>
            <a:ext cx="12039329" cy="7874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b="1" dirty="0"/>
              <a:t>CBS can be implemented in confocal cavity configurations demonstrating simultaneous splitting and recombining</a:t>
            </a:r>
            <a:endParaRPr lang="en-US" sz="2000" b="1" dirty="0"/>
          </a:p>
        </p:txBody>
      </p: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1275A9C9-253F-D69C-4CF4-8950C4E1A8D8}"/>
              </a:ext>
            </a:extLst>
          </p:cNvPr>
          <p:cNvGrpSpPr/>
          <p:nvPr/>
        </p:nvGrpSpPr>
        <p:grpSpPr>
          <a:xfrm>
            <a:off x="187004" y="2484337"/>
            <a:ext cx="11817992" cy="1746868"/>
            <a:chOff x="145408" y="2929594"/>
            <a:chExt cx="9702013" cy="988037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E9CB01A-9E16-E309-9D5D-A3EDC06EE40F}"/>
                </a:ext>
              </a:extLst>
            </p:cNvPr>
            <p:cNvSpPr/>
            <p:nvPr/>
          </p:nvSpPr>
          <p:spPr>
            <a:xfrm>
              <a:off x="145408" y="3121994"/>
              <a:ext cx="438190" cy="591572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F560AFB-2F3A-EC6F-74E8-9FBE5889FE31}"/>
                </a:ext>
              </a:extLst>
            </p:cNvPr>
            <p:cNvSpPr/>
            <p:nvPr/>
          </p:nvSpPr>
          <p:spPr>
            <a:xfrm>
              <a:off x="583598" y="3121941"/>
              <a:ext cx="1051615" cy="591572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B4483C2-7F14-65BA-4EE1-66BB6FBC1E08}"/>
                </a:ext>
              </a:extLst>
            </p:cNvPr>
            <p:cNvGrpSpPr/>
            <p:nvPr/>
          </p:nvGrpSpPr>
          <p:grpSpPr>
            <a:xfrm>
              <a:off x="562473" y="2949197"/>
              <a:ext cx="60338" cy="968434"/>
              <a:chOff x="10719868" y="3545309"/>
              <a:chExt cx="148176" cy="1803885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4E7B137D-C60A-C7AF-1174-FAD58972D375}"/>
                  </a:ext>
                </a:extLst>
              </p:cNvPr>
              <p:cNvSpPr/>
              <p:nvPr/>
            </p:nvSpPr>
            <p:spPr>
              <a:xfrm>
                <a:off x="10719868" y="4988417"/>
                <a:ext cx="148176" cy="360777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13000">
                    <a:schemeClr val="tx1">
                      <a:lumMod val="65000"/>
                      <a:lumOff val="35000"/>
                    </a:schemeClr>
                  </a:gs>
                  <a:gs pos="26000">
                    <a:schemeClr val="accent1">
                      <a:lumMod val="20000"/>
                      <a:lumOff val="80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  <a:gs pos="88000">
                    <a:schemeClr val="tx1">
                      <a:lumMod val="65000"/>
                      <a:lumOff val="35000"/>
                    </a:schemeClr>
                  </a:gs>
                  <a:gs pos="77000">
                    <a:schemeClr val="accent1">
                      <a:lumMod val="20000"/>
                      <a:lumOff val="80000"/>
                    </a:schemeClr>
                  </a:gs>
                  <a:gs pos="64000">
                    <a:schemeClr val="tx1">
                      <a:lumMod val="65000"/>
                      <a:lumOff val="35000"/>
                    </a:schemeClr>
                  </a:gs>
                  <a:gs pos="52000">
                    <a:schemeClr val="accent1">
                      <a:lumMod val="20000"/>
                      <a:lumOff val="80000"/>
                    </a:schemeClr>
                  </a:gs>
                  <a:gs pos="39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544A2AD7-ED79-A154-13FC-EC1C2E59C49D}"/>
                  </a:ext>
                </a:extLst>
              </p:cNvPr>
              <p:cNvSpPr/>
              <p:nvPr/>
            </p:nvSpPr>
            <p:spPr>
              <a:xfrm>
                <a:off x="10719868" y="4627640"/>
                <a:ext cx="148176" cy="360777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13000">
                    <a:schemeClr val="tx1">
                      <a:lumMod val="65000"/>
                      <a:lumOff val="35000"/>
                    </a:schemeClr>
                  </a:gs>
                  <a:gs pos="26000">
                    <a:schemeClr val="accent1">
                      <a:lumMod val="20000"/>
                      <a:lumOff val="80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  <a:gs pos="88000">
                    <a:schemeClr val="tx1">
                      <a:lumMod val="65000"/>
                      <a:lumOff val="35000"/>
                    </a:schemeClr>
                  </a:gs>
                  <a:gs pos="77000">
                    <a:schemeClr val="accent1">
                      <a:lumMod val="20000"/>
                      <a:lumOff val="80000"/>
                    </a:schemeClr>
                  </a:gs>
                  <a:gs pos="64000">
                    <a:schemeClr val="tx1">
                      <a:lumMod val="65000"/>
                      <a:lumOff val="35000"/>
                    </a:schemeClr>
                  </a:gs>
                  <a:gs pos="52000">
                    <a:schemeClr val="accent1">
                      <a:lumMod val="20000"/>
                      <a:lumOff val="80000"/>
                    </a:schemeClr>
                  </a:gs>
                  <a:gs pos="39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7A63D8CC-146B-BC50-3744-C20FBF430EA4}"/>
                  </a:ext>
                </a:extLst>
              </p:cNvPr>
              <p:cNvSpPr/>
              <p:nvPr/>
            </p:nvSpPr>
            <p:spPr>
              <a:xfrm>
                <a:off x="10719868" y="4266863"/>
                <a:ext cx="148176" cy="360777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13000">
                    <a:schemeClr val="tx1">
                      <a:lumMod val="65000"/>
                      <a:lumOff val="35000"/>
                    </a:schemeClr>
                  </a:gs>
                  <a:gs pos="26000">
                    <a:schemeClr val="accent1">
                      <a:lumMod val="20000"/>
                      <a:lumOff val="80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  <a:gs pos="88000">
                    <a:schemeClr val="tx1">
                      <a:lumMod val="65000"/>
                      <a:lumOff val="35000"/>
                    </a:schemeClr>
                  </a:gs>
                  <a:gs pos="77000">
                    <a:schemeClr val="accent1">
                      <a:lumMod val="20000"/>
                      <a:lumOff val="80000"/>
                    </a:schemeClr>
                  </a:gs>
                  <a:gs pos="64000">
                    <a:schemeClr val="tx1">
                      <a:lumMod val="65000"/>
                      <a:lumOff val="35000"/>
                    </a:schemeClr>
                  </a:gs>
                  <a:gs pos="52000">
                    <a:schemeClr val="accent1">
                      <a:lumMod val="20000"/>
                      <a:lumOff val="80000"/>
                    </a:schemeClr>
                  </a:gs>
                  <a:gs pos="39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7B9E1EE8-48AA-4C0C-CE74-E080D95E342B}"/>
                  </a:ext>
                </a:extLst>
              </p:cNvPr>
              <p:cNvSpPr/>
              <p:nvPr/>
            </p:nvSpPr>
            <p:spPr>
              <a:xfrm>
                <a:off x="10719868" y="3906086"/>
                <a:ext cx="148176" cy="360777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13000">
                    <a:schemeClr val="tx1">
                      <a:lumMod val="65000"/>
                      <a:lumOff val="35000"/>
                    </a:schemeClr>
                  </a:gs>
                  <a:gs pos="26000">
                    <a:schemeClr val="accent1">
                      <a:lumMod val="20000"/>
                      <a:lumOff val="80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  <a:gs pos="88000">
                    <a:schemeClr val="tx1">
                      <a:lumMod val="65000"/>
                      <a:lumOff val="35000"/>
                    </a:schemeClr>
                  </a:gs>
                  <a:gs pos="77000">
                    <a:schemeClr val="accent1">
                      <a:lumMod val="20000"/>
                      <a:lumOff val="80000"/>
                    </a:schemeClr>
                  </a:gs>
                  <a:gs pos="64000">
                    <a:schemeClr val="tx1">
                      <a:lumMod val="65000"/>
                      <a:lumOff val="35000"/>
                    </a:schemeClr>
                  </a:gs>
                  <a:gs pos="52000">
                    <a:schemeClr val="accent1">
                      <a:lumMod val="20000"/>
                      <a:lumOff val="80000"/>
                    </a:schemeClr>
                  </a:gs>
                  <a:gs pos="39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B778D5A-8F61-FBA0-2EE4-47A7FFAA74C5}"/>
                  </a:ext>
                </a:extLst>
              </p:cNvPr>
              <p:cNvSpPr/>
              <p:nvPr/>
            </p:nvSpPr>
            <p:spPr>
              <a:xfrm>
                <a:off x="10719868" y="3545309"/>
                <a:ext cx="148176" cy="360777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13000">
                    <a:schemeClr val="tx1">
                      <a:lumMod val="65000"/>
                      <a:lumOff val="35000"/>
                    </a:schemeClr>
                  </a:gs>
                  <a:gs pos="26000">
                    <a:schemeClr val="accent1">
                      <a:lumMod val="20000"/>
                      <a:lumOff val="80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  <a:gs pos="88000">
                    <a:schemeClr val="tx1">
                      <a:lumMod val="65000"/>
                      <a:lumOff val="35000"/>
                    </a:schemeClr>
                  </a:gs>
                  <a:gs pos="77000">
                    <a:schemeClr val="accent1">
                      <a:lumMod val="20000"/>
                      <a:lumOff val="80000"/>
                    </a:schemeClr>
                  </a:gs>
                  <a:gs pos="64000">
                    <a:schemeClr val="tx1">
                      <a:lumMod val="65000"/>
                      <a:lumOff val="35000"/>
                    </a:schemeClr>
                  </a:gs>
                  <a:gs pos="52000">
                    <a:schemeClr val="accent1">
                      <a:lumMod val="20000"/>
                      <a:lumOff val="80000"/>
                    </a:schemeClr>
                  </a:gs>
                  <a:gs pos="39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Arrow: Down 5">
              <a:extLst>
                <a:ext uri="{FF2B5EF4-FFF2-40B4-BE49-F238E27FC236}">
                  <a16:creationId xmlns:a16="http://schemas.microsoft.com/office/drawing/2014/main" id="{3E797B0C-106B-0895-F162-856455A59271}"/>
                </a:ext>
              </a:extLst>
            </p:cNvPr>
            <p:cNvSpPr/>
            <p:nvPr/>
          </p:nvSpPr>
          <p:spPr>
            <a:xfrm rot="16200000">
              <a:off x="340114" y="3308779"/>
              <a:ext cx="91554" cy="185932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D207574-CD84-AFE5-C599-D7377455677B}"/>
                </a:ext>
              </a:extLst>
            </p:cNvPr>
            <p:cNvGrpSpPr/>
            <p:nvPr/>
          </p:nvGrpSpPr>
          <p:grpSpPr>
            <a:xfrm>
              <a:off x="1632231" y="3129302"/>
              <a:ext cx="2311830" cy="572519"/>
              <a:chOff x="2602154" y="4252085"/>
              <a:chExt cx="3873418" cy="676664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5317539E-D3A9-6383-B7AC-61061BC25EC3}"/>
                  </a:ext>
                </a:extLst>
              </p:cNvPr>
              <p:cNvGrpSpPr/>
              <p:nvPr/>
            </p:nvGrpSpPr>
            <p:grpSpPr>
              <a:xfrm>
                <a:off x="2602154" y="4253226"/>
                <a:ext cx="2011833" cy="675517"/>
                <a:chOff x="3309230" y="3788496"/>
                <a:chExt cx="1718760" cy="537174"/>
              </a:xfrm>
              <a:solidFill>
                <a:srgbClr val="FF0000"/>
              </a:solidFill>
            </p:grpSpPr>
            <p:sp>
              <p:nvSpPr>
                <p:cNvPr id="18" name="Isosceles Triangle 17">
                  <a:extLst>
                    <a:ext uri="{FF2B5EF4-FFF2-40B4-BE49-F238E27FC236}">
                      <a16:creationId xmlns:a16="http://schemas.microsoft.com/office/drawing/2014/main" id="{692C12B6-6028-645F-17CE-25770D75D79B}"/>
                    </a:ext>
                  </a:extLst>
                </p:cNvPr>
                <p:cNvSpPr/>
                <p:nvPr/>
              </p:nvSpPr>
              <p:spPr>
                <a:xfrm rot="5400000">
                  <a:off x="4136005" y="3057420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Isosceles Triangle 18">
                  <a:extLst>
                    <a:ext uri="{FF2B5EF4-FFF2-40B4-BE49-F238E27FC236}">
                      <a16:creationId xmlns:a16="http://schemas.microsoft.com/office/drawing/2014/main" id="{6FD6855B-9E1E-2286-653E-22BEF1BBDCF8}"/>
                    </a:ext>
                  </a:extLst>
                </p:cNvPr>
                <p:cNvSpPr/>
                <p:nvPr/>
              </p:nvSpPr>
              <p:spPr>
                <a:xfrm rot="5400000">
                  <a:off x="4136009" y="3343413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Isosceles Triangle 20">
                  <a:extLst>
                    <a:ext uri="{FF2B5EF4-FFF2-40B4-BE49-F238E27FC236}">
                      <a16:creationId xmlns:a16="http://schemas.microsoft.com/office/drawing/2014/main" id="{7566D463-3CD2-665D-FDEC-E1E92B070465}"/>
                    </a:ext>
                  </a:extLst>
                </p:cNvPr>
                <p:cNvSpPr/>
                <p:nvPr/>
              </p:nvSpPr>
              <p:spPr>
                <a:xfrm rot="5400000">
                  <a:off x="4136009" y="3202508"/>
                  <a:ext cx="61459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Isosceles Triangle 21">
                  <a:extLst>
                    <a:ext uri="{FF2B5EF4-FFF2-40B4-BE49-F238E27FC236}">
                      <a16:creationId xmlns:a16="http://schemas.microsoft.com/office/drawing/2014/main" id="{85C38AD3-4DD5-7AD2-0EBC-3E4549080AA4}"/>
                    </a:ext>
                  </a:extLst>
                </p:cNvPr>
                <p:cNvSpPr/>
                <p:nvPr/>
              </p:nvSpPr>
              <p:spPr>
                <a:xfrm rot="5400000">
                  <a:off x="4136005" y="3297697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" name="Isosceles Triangle 22">
                  <a:extLst>
                    <a:ext uri="{FF2B5EF4-FFF2-40B4-BE49-F238E27FC236}">
                      <a16:creationId xmlns:a16="http://schemas.microsoft.com/office/drawing/2014/main" id="{01B91C47-D670-CC76-AFDF-2E1487965598}"/>
                    </a:ext>
                  </a:extLst>
                </p:cNvPr>
                <p:cNvSpPr/>
                <p:nvPr/>
              </p:nvSpPr>
              <p:spPr>
                <a:xfrm rot="5400000">
                  <a:off x="4136005" y="3104543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4" name="Isosceles Triangle 23">
                  <a:extLst>
                    <a:ext uri="{FF2B5EF4-FFF2-40B4-BE49-F238E27FC236}">
                      <a16:creationId xmlns:a16="http://schemas.microsoft.com/office/drawing/2014/main" id="{300723A1-960F-B488-AA68-612155C06ED6}"/>
                    </a:ext>
                  </a:extLst>
                </p:cNvPr>
                <p:cNvSpPr/>
                <p:nvPr/>
              </p:nvSpPr>
              <p:spPr>
                <a:xfrm rot="5400000">
                  <a:off x="4136005" y="3152850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Isosceles Triangle 24">
                  <a:extLst>
                    <a:ext uri="{FF2B5EF4-FFF2-40B4-BE49-F238E27FC236}">
                      <a16:creationId xmlns:a16="http://schemas.microsoft.com/office/drawing/2014/main" id="{FA7FD5E8-E811-B19C-0B7F-D7965FACA24D}"/>
                    </a:ext>
                  </a:extLst>
                </p:cNvPr>
                <p:cNvSpPr/>
                <p:nvPr/>
              </p:nvSpPr>
              <p:spPr>
                <a:xfrm rot="5400000">
                  <a:off x="4136005" y="3249281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Isosceles Triangle 25">
                  <a:extLst>
                    <a:ext uri="{FF2B5EF4-FFF2-40B4-BE49-F238E27FC236}">
                      <a16:creationId xmlns:a16="http://schemas.microsoft.com/office/drawing/2014/main" id="{B3154D0D-408B-8B4D-68C0-AB798980AB8A}"/>
                    </a:ext>
                  </a:extLst>
                </p:cNvPr>
                <p:cNvSpPr/>
                <p:nvPr/>
              </p:nvSpPr>
              <p:spPr>
                <a:xfrm rot="5400000">
                  <a:off x="4139754" y="3390424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Isosceles Triangle 26">
                  <a:extLst>
                    <a:ext uri="{FF2B5EF4-FFF2-40B4-BE49-F238E27FC236}">
                      <a16:creationId xmlns:a16="http://schemas.microsoft.com/office/drawing/2014/main" id="{D219ACCE-7941-AFE3-0260-5C76AD243278}"/>
                    </a:ext>
                  </a:extLst>
                </p:cNvPr>
                <p:cNvSpPr/>
                <p:nvPr/>
              </p:nvSpPr>
              <p:spPr>
                <a:xfrm rot="5400000">
                  <a:off x="4139753" y="3437434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Isosceles Triangle 27">
                  <a:extLst>
                    <a:ext uri="{FF2B5EF4-FFF2-40B4-BE49-F238E27FC236}">
                      <a16:creationId xmlns:a16="http://schemas.microsoft.com/office/drawing/2014/main" id="{6668A183-8B3D-31EF-EF91-3C20256B3FB1}"/>
                    </a:ext>
                  </a:extLst>
                </p:cNvPr>
                <p:cNvSpPr/>
                <p:nvPr/>
              </p:nvSpPr>
              <p:spPr>
                <a:xfrm rot="5400000">
                  <a:off x="4136009" y="3009853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" name="Isosceles Triangle 28">
                  <a:extLst>
                    <a:ext uri="{FF2B5EF4-FFF2-40B4-BE49-F238E27FC236}">
                      <a16:creationId xmlns:a16="http://schemas.microsoft.com/office/drawing/2014/main" id="{9B676FE8-ECE7-1BCF-74C0-4AE8DD8D4DAE}"/>
                    </a:ext>
                  </a:extLst>
                </p:cNvPr>
                <p:cNvSpPr/>
                <p:nvPr/>
              </p:nvSpPr>
              <p:spPr>
                <a:xfrm rot="5400000">
                  <a:off x="4136009" y="2961721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B4D1CCCF-06BB-B6A2-5871-ED8C1CAEC66A}"/>
                  </a:ext>
                </a:extLst>
              </p:cNvPr>
              <p:cNvGrpSpPr/>
              <p:nvPr/>
            </p:nvGrpSpPr>
            <p:grpSpPr>
              <a:xfrm rot="10800000">
                <a:off x="4468126" y="4252085"/>
                <a:ext cx="2007446" cy="676664"/>
                <a:chOff x="3303202" y="3788496"/>
                <a:chExt cx="1715012" cy="538085"/>
              </a:xfrm>
              <a:solidFill>
                <a:srgbClr val="FF0000"/>
              </a:solidFill>
            </p:grpSpPr>
            <p:sp>
              <p:nvSpPr>
                <p:cNvPr id="31" name="Isosceles Triangle 30">
                  <a:extLst>
                    <a:ext uri="{FF2B5EF4-FFF2-40B4-BE49-F238E27FC236}">
                      <a16:creationId xmlns:a16="http://schemas.microsoft.com/office/drawing/2014/main" id="{F52C6E00-82FE-CB20-1A70-D91402158833}"/>
                    </a:ext>
                  </a:extLst>
                </p:cNvPr>
                <p:cNvSpPr/>
                <p:nvPr/>
              </p:nvSpPr>
              <p:spPr>
                <a:xfrm rot="5400000">
                  <a:off x="4129978" y="3055740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Isosceles Triangle 31">
                  <a:extLst>
                    <a:ext uri="{FF2B5EF4-FFF2-40B4-BE49-F238E27FC236}">
                      <a16:creationId xmlns:a16="http://schemas.microsoft.com/office/drawing/2014/main" id="{BAFB6EF9-F871-2156-E9B8-6F09B268D086}"/>
                    </a:ext>
                  </a:extLst>
                </p:cNvPr>
                <p:cNvSpPr/>
                <p:nvPr/>
              </p:nvSpPr>
              <p:spPr>
                <a:xfrm rot="5400000">
                  <a:off x="4129977" y="3341732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Isosceles Triangle 32">
                  <a:extLst>
                    <a:ext uri="{FF2B5EF4-FFF2-40B4-BE49-F238E27FC236}">
                      <a16:creationId xmlns:a16="http://schemas.microsoft.com/office/drawing/2014/main" id="{B0E17D4D-713F-8333-3A28-EDCB5735893E}"/>
                    </a:ext>
                  </a:extLst>
                </p:cNvPr>
                <p:cNvSpPr/>
                <p:nvPr/>
              </p:nvSpPr>
              <p:spPr>
                <a:xfrm rot="5400000">
                  <a:off x="4129979" y="3197997"/>
                  <a:ext cx="61459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Isosceles Triangle 33">
                  <a:extLst>
                    <a:ext uri="{FF2B5EF4-FFF2-40B4-BE49-F238E27FC236}">
                      <a16:creationId xmlns:a16="http://schemas.microsoft.com/office/drawing/2014/main" id="{4292FCCA-A763-81B7-2135-9796CF7CCA43}"/>
                    </a:ext>
                  </a:extLst>
                </p:cNvPr>
                <p:cNvSpPr/>
                <p:nvPr/>
              </p:nvSpPr>
              <p:spPr>
                <a:xfrm rot="5400000">
                  <a:off x="4129977" y="3294609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Isosceles Triangle 34">
                  <a:extLst>
                    <a:ext uri="{FF2B5EF4-FFF2-40B4-BE49-F238E27FC236}">
                      <a16:creationId xmlns:a16="http://schemas.microsoft.com/office/drawing/2014/main" id="{E7A32DA7-A225-7264-BADE-56D3DF814604}"/>
                    </a:ext>
                  </a:extLst>
                </p:cNvPr>
                <p:cNvSpPr/>
                <p:nvPr/>
              </p:nvSpPr>
              <p:spPr>
                <a:xfrm rot="5400000">
                  <a:off x="4129977" y="3101737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6" name="Isosceles Triangle 35">
                  <a:extLst>
                    <a:ext uri="{FF2B5EF4-FFF2-40B4-BE49-F238E27FC236}">
                      <a16:creationId xmlns:a16="http://schemas.microsoft.com/office/drawing/2014/main" id="{7A91A85E-7EBA-3582-BC8B-F414DA99CD53}"/>
                    </a:ext>
                  </a:extLst>
                </p:cNvPr>
                <p:cNvSpPr/>
                <p:nvPr/>
              </p:nvSpPr>
              <p:spPr>
                <a:xfrm rot="5400000">
                  <a:off x="4129977" y="3149871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7" name="Isosceles Triangle 36">
                  <a:extLst>
                    <a:ext uri="{FF2B5EF4-FFF2-40B4-BE49-F238E27FC236}">
                      <a16:creationId xmlns:a16="http://schemas.microsoft.com/office/drawing/2014/main" id="{C622DC7C-680D-E4DE-7324-C7D1A55D0D83}"/>
                    </a:ext>
                  </a:extLst>
                </p:cNvPr>
                <p:cNvSpPr/>
                <p:nvPr/>
              </p:nvSpPr>
              <p:spPr>
                <a:xfrm rot="5400000">
                  <a:off x="4129977" y="3246021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Isosceles Triangle 37">
                  <a:extLst>
                    <a:ext uri="{FF2B5EF4-FFF2-40B4-BE49-F238E27FC236}">
                      <a16:creationId xmlns:a16="http://schemas.microsoft.com/office/drawing/2014/main" id="{EDE67AAB-973B-0F54-49F0-9F007B8B05D4}"/>
                    </a:ext>
                  </a:extLst>
                </p:cNvPr>
                <p:cNvSpPr/>
                <p:nvPr/>
              </p:nvSpPr>
              <p:spPr>
                <a:xfrm rot="5400000">
                  <a:off x="4129977" y="3389857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Isosceles Triangle 38">
                  <a:extLst>
                    <a:ext uri="{FF2B5EF4-FFF2-40B4-BE49-F238E27FC236}">
                      <a16:creationId xmlns:a16="http://schemas.microsoft.com/office/drawing/2014/main" id="{220D4E07-20D9-5597-E7FC-1A8C8AB17C74}"/>
                    </a:ext>
                  </a:extLst>
                </p:cNvPr>
                <p:cNvSpPr/>
                <p:nvPr/>
              </p:nvSpPr>
              <p:spPr>
                <a:xfrm rot="5400000">
                  <a:off x="4129978" y="3438345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" name="Isosceles Triangle 39">
                  <a:extLst>
                    <a:ext uri="{FF2B5EF4-FFF2-40B4-BE49-F238E27FC236}">
                      <a16:creationId xmlns:a16="http://schemas.microsoft.com/office/drawing/2014/main" id="{2A33B520-0F21-11B2-29DD-2A8875029A1A}"/>
                    </a:ext>
                  </a:extLst>
                </p:cNvPr>
                <p:cNvSpPr/>
                <p:nvPr/>
              </p:nvSpPr>
              <p:spPr>
                <a:xfrm rot="5400000">
                  <a:off x="4129978" y="3009745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1" name="Isosceles Triangle 40">
                  <a:extLst>
                    <a:ext uri="{FF2B5EF4-FFF2-40B4-BE49-F238E27FC236}">
                      <a16:creationId xmlns:a16="http://schemas.microsoft.com/office/drawing/2014/main" id="{2CEA864B-A632-E30B-1218-BE68228F7A70}"/>
                    </a:ext>
                  </a:extLst>
                </p:cNvPr>
                <p:cNvSpPr/>
                <p:nvPr/>
              </p:nvSpPr>
              <p:spPr>
                <a:xfrm rot="5400000">
                  <a:off x="4129978" y="2961721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35E052A5-9232-1A08-A8C0-CFEA26888536}"/>
                </a:ext>
              </a:extLst>
            </p:cNvPr>
            <p:cNvSpPr/>
            <p:nvPr/>
          </p:nvSpPr>
          <p:spPr>
            <a:xfrm>
              <a:off x="1609795" y="2929656"/>
              <a:ext cx="126894" cy="97845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4B5006A-894C-D9F5-2AA7-5FE98397FDD8}"/>
                </a:ext>
              </a:extLst>
            </p:cNvPr>
            <p:cNvSpPr/>
            <p:nvPr/>
          </p:nvSpPr>
          <p:spPr>
            <a:xfrm>
              <a:off x="3943240" y="3119776"/>
              <a:ext cx="1051615" cy="591572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BCB7A356-4D45-7804-B23A-E6B1B3B2A95A}"/>
                </a:ext>
              </a:extLst>
            </p:cNvPr>
            <p:cNvSpPr/>
            <p:nvPr/>
          </p:nvSpPr>
          <p:spPr>
            <a:xfrm>
              <a:off x="3856763" y="2932392"/>
              <a:ext cx="126894" cy="97845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F6E65E00-1CE6-1CB3-1439-B4AACB4B2066}"/>
                </a:ext>
              </a:extLst>
            </p:cNvPr>
            <p:cNvGrpSpPr/>
            <p:nvPr/>
          </p:nvGrpSpPr>
          <p:grpSpPr>
            <a:xfrm>
              <a:off x="6045788" y="3128525"/>
              <a:ext cx="2311830" cy="572519"/>
              <a:chOff x="2602154" y="4252085"/>
              <a:chExt cx="3873418" cy="676664"/>
            </a:xfrm>
          </p:grpSpPr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12A598CB-2E6D-D9DC-4164-4C3317B0D0D2}"/>
                  </a:ext>
                </a:extLst>
              </p:cNvPr>
              <p:cNvGrpSpPr/>
              <p:nvPr/>
            </p:nvGrpSpPr>
            <p:grpSpPr>
              <a:xfrm>
                <a:off x="2602154" y="4253229"/>
                <a:ext cx="2011833" cy="675519"/>
                <a:chOff x="3309230" y="3788495"/>
                <a:chExt cx="1718760" cy="537175"/>
              </a:xfrm>
              <a:solidFill>
                <a:srgbClr val="FF0000"/>
              </a:solidFill>
            </p:grpSpPr>
            <p:sp>
              <p:nvSpPr>
                <p:cNvPr id="106" name="Isosceles Triangle 105">
                  <a:extLst>
                    <a:ext uri="{FF2B5EF4-FFF2-40B4-BE49-F238E27FC236}">
                      <a16:creationId xmlns:a16="http://schemas.microsoft.com/office/drawing/2014/main" id="{DE341AE3-11B0-F9B0-FB42-38BA213BB33C}"/>
                    </a:ext>
                  </a:extLst>
                </p:cNvPr>
                <p:cNvSpPr/>
                <p:nvPr/>
              </p:nvSpPr>
              <p:spPr>
                <a:xfrm rot="5400000">
                  <a:off x="4136005" y="3057420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7" name="Isosceles Triangle 106">
                  <a:extLst>
                    <a:ext uri="{FF2B5EF4-FFF2-40B4-BE49-F238E27FC236}">
                      <a16:creationId xmlns:a16="http://schemas.microsoft.com/office/drawing/2014/main" id="{30077084-8F80-E93C-2F1B-00278DA23586}"/>
                    </a:ext>
                  </a:extLst>
                </p:cNvPr>
                <p:cNvSpPr/>
                <p:nvPr/>
              </p:nvSpPr>
              <p:spPr>
                <a:xfrm rot="5400000">
                  <a:off x="4136009" y="3343413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Isosceles Triangle 107">
                  <a:extLst>
                    <a:ext uri="{FF2B5EF4-FFF2-40B4-BE49-F238E27FC236}">
                      <a16:creationId xmlns:a16="http://schemas.microsoft.com/office/drawing/2014/main" id="{BD8938DC-C65D-F045-880C-845A577B05DB}"/>
                    </a:ext>
                  </a:extLst>
                </p:cNvPr>
                <p:cNvSpPr/>
                <p:nvPr/>
              </p:nvSpPr>
              <p:spPr>
                <a:xfrm rot="5400000">
                  <a:off x="4136009" y="3202508"/>
                  <a:ext cx="61459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Isosceles Triangle 108">
                  <a:extLst>
                    <a:ext uri="{FF2B5EF4-FFF2-40B4-BE49-F238E27FC236}">
                      <a16:creationId xmlns:a16="http://schemas.microsoft.com/office/drawing/2014/main" id="{F15E91D6-5262-42A7-95F6-BF2807F84D80}"/>
                    </a:ext>
                  </a:extLst>
                </p:cNvPr>
                <p:cNvSpPr/>
                <p:nvPr/>
              </p:nvSpPr>
              <p:spPr>
                <a:xfrm rot="5400000">
                  <a:off x="4136005" y="3297697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0" name="Isosceles Triangle 109">
                  <a:extLst>
                    <a:ext uri="{FF2B5EF4-FFF2-40B4-BE49-F238E27FC236}">
                      <a16:creationId xmlns:a16="http://schemas.microsoft.com/office/drawing/2014/main" id="{85B1FBF3-3874-04F9-68BB-E5036E033D2F}"/>
                    </a:ext>
                  </a:extLst>
                </p:cNvPr>
                <p:cNvSpPr/>
                <p:nvPr/>
              </p:nvSpPr>
              <p:spPr>
                <a:xfrm rot="5400000">
                  <a:off x="4136005" y="3104543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Isosceles Triangle 110">
                  <a:extLst>
                    <a:ext uri="{FF2B5EF4-FFF2-40B4-BE49-F238E27FC236}">
                      <a16:creationId xmlns:a16="http://schemas.microsoft.com/office/drawing/2014/main" id="{0B4BBCB5-F816-06EE-E713-6DF2F070607F}"/>
                    </a:ext>
                  </a:extLst>
                </p:cNvPr>
                <p:cNvSpPr/>
                <p:nvPr/>
              </p:nvSpPr>
              <p:spPr>
                <a:xfrm rot="5400000">
                  <a:off x="4136005" y="3152850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Isosceles Triangle 111">
                  <a:extLst>
                    <a:ext uri="{FF2B5EF4-FFF2-40B4-BE49-F238E27FC236}">
                      <a16:creationId xmlns:a16="http://schemas.microsoft.com/office/drawing/2014/main" id="{8D8C661D-1E33-9E5F-5CC0-C696B8744179}"/>
                    </a:ext>
                  </a:extLst>
                </p:cNvPr>
                <p:cNvSpPr/>
                <p:nvPr/>
              </p:nvSpPr>
              <p:spPr>
                <a:xfrm rot="5400000">
                  <a:off x="4136005" y="3249281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" name="Isosceles Triangle 112">
                  <a:extLst>
                    <a:ext uri="{FF2B5EF4-FFF2-40B4-BE49-F238E27FC236}">
                      <a16:creationId xmlns:a16="http://schemas.microsoft.com/office/drawing/2014/main" id="{472DCD35-D7D0-3531-3162-9840381AD4E6}"/>
                    </a:ext>
                  </a:extLst>
                </p:cNvPr>
                <p:cNvSpPr/>
                <p:nvPr/>
              </p:nvSpPr>
              <p:spPr>
                <a:xfrm rot="5400000">
                  <a:off x="4139754" y="3390424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Isosceles Triangle 113">
                  <a:extLst>
                    <a:ext uri="{FF2B5EF4-FFF2-40B4-BE49-F238E27FC236}">
                      <a16:creationId xmlns:a16="http://schemas.microsoft.com/office/drawing/2014/main" id="{B657ACEA-FCFC-E7A3-D09F-97B29EE1280F}"/>
                    </a:ext>
                  </a:extLst>
                </p:cNvPr>
                <p:cNvSpPr/>
                <p:nvPr/>
              </p:nvSpPr>
              <p:spPr>
                <a:xfrm rot="5400000">
                  <a:off x="4139753" y="3437434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Isosceles Triangle 115">
                  <a:extLst>
                    <a:ext uri="{FF2B5EF4-FFF2-40B4-BE49-F238E27FC236}">
                      <a16:creationId xmlns:a16="http://schemas.microsoft.com/office/drawing/2014/main" id="{65E5C111-B102-CEDB-B566-5CFB74F077FD}"/>
                    </a:ext>
                  </a:extLst>
                </p:cNvPr>
                <p:cNvSpPr/>
                <p:nvPr/>
              </p:nvSpPr>
              <p:spPr>
                <a:xfrm rot="5400000">
                  <a:off x="4136009" y="3009853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8" name="Isosceles Triangle 117">
                  <a:extLst>
                    <a:ext uri="{FF2B5EF4-FFF2-40B4-BE49-F238E27FC236}">
                      <a16:creationId xmlns:a16="http://schemas.microsoft.com/office/drawing/2014/main" id="{1654ECA6-841E-72B2-A153-AADC855818DC}"/>
                    </a:ext>
                  </a:extLst>
                </p:cNvPr>
                <p:cNvSpPr/>
                <p:nvPr/>
              </p:nvSpPr>
              <p:spPr>
                <a:xfrm rot="5400000">
                  <a:off x="4136009" y="2961720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E60E58C4-D8C3-B6C5-A664-80C3EEB53C9D}"/>
                  </a:ext>
                </a:extLst>
              </p:cNvPr>
              <p:cNvGrpSpPr/>
              <p:nvPr/>
            </p:nvGrpSpPr>
            <p:grpSpPr>
              <a:xfrm rot="10800000">
                <a:off x="4468126" y="4252085"/>
                <a:ext cx="2007446" cy="676664"/>
                <a:chOff x="3303202" y="3788496"/>
                <a:chExt cx="1715012" cy="538085"/>
              </a:xfrm>
              <a:solidFill>
                <a:srgbClr val="FF0000"/>
              </a:solidFill>
            </p:grpSpPr>
            <p:sp>
              <p:nvSpPr>
                <p:cNvPr id="88" name="Isosceles Triangle 87">
                  <a:extLst>
                    <a:ext uri="{FF2B5EF4-FFF2-40B4-BE49-F238E27FC236}">
                      <a16:creationId xmlns:a16="http://schemas.microsoft.com/office/drawing/2014/main" id="{2B270421-AF8F-FF73-F615-6A1F3D0EB34B}"/>
                    </a:ext>
                  </a:extLst>
                </p:cNvPr>
                <p:cNvSpPr/>
                <p:nvPr/>
              </p:nvSpPr>
              <p:spPr>
                <a:xfrm rot="5400000">
                  <a:off x="4129978" y="3055740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0" name="Isosceles Triangle 89">
                  <a:extLst>
                    <a:ext uri="{FF2B5EF4-FFF2-40B4-BE49-F238E27FC236}">
                      <a16:creationId xmlns:a16="http://schemas.microsoft.com/office/drawing/2014/main" id="{982D01E7-4B22-F5DD-2B95-A53B8D5E171E}"/>
                    </a:ext>
                  </a:extLst>
                </p:cNvPr>
                <p:cNvSpPr/>
                <p:nvPr/>
              </p:nvSpPr>
              <p:spPr>
                <a:xfrm rot="5400000">
                  <a:off x="4129977" y="3341732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92" name="Isosceles Triangle 91">
                  <a:extLst>
                    <a:ext uri="{FF2B5EF4-FFF2-40B4-BE49-F238E27FC236}">
                      <a16:creationId xmlns:a16="http://schemas.microsoft.com/office/drawing/2014/main" id="{B75F0CF9-0C97-BB0B-5BFF-EA1C51A6ADAC}"/>
                    </a:ext>
                  </a:extLst>
                </p:cNvPr>
                <p:cNvSpPr/>
                <p:nvPr/>
              </p:nvSpPr>
              <p:spPr>
                <a:xfrm rot="5400000">
                  <a:off x="4129979" y="3197997"/>
                  <a:ext cx="61459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" name="Isosceles Triangle 93">
                  <a:extLst>
                    <a:ext uri="{FF2B5EF4-FFF2-40B4-BE49-F238E27FC236}">
                      <a16:creationId xmlns:a16="http://schemas.microsoft.com/office/drawing/2014/main" id="{B7FFBE02-5599-0E9C-27A9-B1F1BA689F63}"/>
                    </a:ext>
                  </a:extLst>
                </p:cNvPr>
                <p:cNvSpPr/>
                <p:nvPr/>
              </p:nvSpPr>
              <p:spPr>
                <a:xfrm rot="5400000">
                  <a:off x="4129977" y="3294609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Isosceles Triangle 94">
                  <a:extLst>
                    <a:ext uri="{FF2B5EF4-FFF2-40B4-BE49-F238E27FC236}">
                      <a16:creationId xmlns:a16="http://schemas.microsoft.com/office/drawing/2014/main" id="{58904C87-AA62-B0CA-096A-D619B20BFC2B}"/>
                    </a:ext>
                  </a:extLst>
                </p:cNvPr>
                <p:cNvSpPr/>
                <p:nvPr/>
              </p:nvSpPr>
              <p:spPr>
                <a:xfrm rot="5400000">
                  <a:off x="4129977" y="3101737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96" name="Isosceles Triangle 95">
                  <a:extLst>
                    <a:ext uri="{FF2B5EF4-FFF2-40B4-BE49-F238E27FC236}">
                      <a16:creationId xmlns:a16="http://schemas.microsoft.com/office/drawing/2014/main" id="{25BBF940-A238-554F-7A6D-C7BCF13C4F8A}"/>
                    </a:ext>
                  </a:extLst>
                </p:cNvPr>
                <p:cNvSpPr/>
                <p:nvPr/>
              </p:nvSpPr>
              <p:spPr>
                <a:xfrm rot="5400000">
                  <a:off x="4129977" y="3149871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99" name="Isosceles Triangle 98">
                  <a:extLst>
                    <a:ext uri="{FF2B5EF4-FFF2-40B4-BE49-F238E27FC236}">
                      <a16:creationId xmlns:a16="http://schemas.microsoft.com/office/drawing/2014/main" id="{FA1F979F-1D5C-3920-59C5-0D9AA35378FA}"/>
                    </a:ext>
                  </a:extLst>
                </p:cNvPr>
                <p:cNvSpPr/>
                <p:nvPr/>
              </p:nvSpPr>
              <p:spPr>
                <a:xfrm rot="5400000">
                  <a:off x="4129977" y="3246021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" name="Isosceles Triangle 100">
                  <a:extLst>
                    <a:ext uri="{FF2B5EF4-FFF2-40B4-BE49-F238E27FC236}">
                      <a16:creationId xmlns:a16="http://schemas.microsoft.com/office/drawing/2014/main" id="{F10B70EB-17E7-2AA7-DCD5-8B3AD33055F5}"/>
                    </a:ext>
                  </a:extLst>
                </p:cNvPr>
                <p:cNvSpPr/>
                <p:nvPr/>
              </p:nvSpPr>
              <p:spPr>
                <a:xfrm rot="5400000">
                  <a:off x="4129977" y="3389857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" name="Isosceles Triangle 102">
                  <a:extLst>
                    <a:ext uri="{FF2B5EF4-FFF2-40B4-BE49-F238E27FC236}">
                      <a16:creationId xmlns:a16="http://schemas.microsoft.com/office/drawing/2014/main" id="{62B5FE6F-ABFB-D0C5-782F-88D58629D9FB}"/>
                    </a:ext>
                  </a:extLst>
                </p:cNvPr>
                <p:cNvSpPr/>
                <p:nvPr/>
              </p:nvSpPr>
              <p:spPr>
                <a:xfrm rot="5400000">
                  <a:off x="4129978" y="3438345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4" name="Isosceles Triangle 103">
                  <a:extLst>
                    <a:ext uri="{FF2B5EF4-FFF2-40B4-BE49-F238E27FC236}">
                      <a16:creationId xmlns:a16="http://schemas.microsoft.com/office/drawing/2014/main" id="{11B7DF2B-6ADE-086D-18B7-2A8EAE09C502}"/>
                    </a:ext>
                  </a:extLst>
                </p:cNvPr>
                <p:cNvSpPr/>
                <p:nvPr/>
              </p:nvSpPr>
              <p:spPr>
                <a:xfrm rot="5400000">
                  <a:off x="4129978" y="3009745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5" name="Isosceles Triangle 104">
                  <a:extLst>
                    <a:ext uri="{FF2B5EF4-FFF2-40B4-BE49-F238E27FC236}">
                      <a16:creationId xmlns:a16="http://schemas.microsoft.com/office/drawing/2014/main" id="{297E36F1-CFDD-B0A0-68D7-DFDDC4F1B6E5}"/>
                    </a:ext>
                  </a:extLst>
                </p:cNvPr>
                <p:cNvSpPr/>
                <p:nvPr/>
              </p:nvSpPr>
              <p:spPr>
                <a:xfrm rot="5400000">
                  <a:off x="4129978" y="2961721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8CEB660C-0BF6-8CC9-78E6-6CEB27D54B2A}"/>
                </a:ext>
              </a:extLst>
            </p:cNvPr>
            <p:cNvSpPr/>
            <p:nvPr/>
          </p:nvSpPr>
          <p:spPr>
            <a:xfrm>
              <a:off x="9409231" y="3119776"/>
              <a:ext cx="438190" cy="591572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291DC3FD-818B-DF10-E0BA-8E4C98FA1E9C}"/>
                </a:ext>
              </a:extLst>
            </p:cNvPr>
            <p:cNvSpPr/>
            <p:nvPr/>
          </p:nvSpPr>
          <p:spPr>
            <a:xfrm>
              <a:off x="8357617" y="3119778"/>
              <a:ext cx="1051615" cy="591572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39A09D5C-D188-0E95-6635-228CFEC56899}"/>
                </a:ext>
              </a:extLst>
            </p:cNvPr>
            <p:cNvGrpSpPr/>
            <p:nvPr/>
          </p:nvGrpSpPr>
          <p:grpSpPr>
            <a:xfrm>
              <a:off x="9379063" y="2937016"/>
              <a:ext cx="60338" cy="968434"/>
              <a:chOff x="10719868" y="3545309"/>
              <a:chExt cx="148176" cy="1803885"/>
            </a:xfrm>
          </p:grpSpPr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FBFA2E4E-2123-173F-7D97-0C573E2D9172}"/>
                  </a:ext>
                </a:extLst>
              </p:cNvPr>
              <p:cNvSpPr/>
              <p:nvPr/>
            </p:nvSpPr>
            <p:spPr>
              <a:xfrm>
                <a:off x="10719868" y="4988417"/>
                <a:ext cx="148176" cy="360777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13000">
                    <a:schemeClr val="tx1">
                      <a:lumMod val="65000"/>
                      <a:lumOff val="35000"/>
                    </a:schemeClr>
                  </a:gs>
                  <a:gs pos="26000">
                    <a:schemeClr val="accent1">
                      <a:lumMod val="20000"/>
                      <a:lumOff val="80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  <a:gs pos="88000">
                    <a:schemeClr val="tx1">
                      <a:lumMod val="65000"/>
                      <a:lumOff val="35000"/>
                    </a:schemeClr>
                  </a:gs>
                  <a:gs pos="77000">
                    <a:schemeClr val="accent1">
                      <a:lumMod val="20000"/>
                      <a:lumOff val="80000"/>
                    </a:schemeClr>
                  </a:gs>
                  <a:gs pos="64000">
                    <a:schemeClr val="tx1">
                      <a:lumMod val="65000"/>
                      <a:lumOff val="35000"/>
                    </a:schemeClr>
                  </a:gs>
                  <a:gs pos="52000">
                    <a:schemeClr val="accent1">
                      <a:lumMod val="20000"/>
                      <a:lumOff val="80000"/>
                    </a:schemeClr>
                  </a:gs>
                  <a:gs pos="39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AB671DD1-3F32-EA30-78E7-5F27A53C464F}"/>
                  </a:ext>
                </a:extLst>
              </p:cNvPr>
              <p:cNvSpPr/>
              <p:nvPr/>
            </p:nvSpPr>
            <p:spPr>
              <a:xfrm>
                <a:off x="10719868" y="4627640"/>
                <a:ext cx="148176" cy="360777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13000">
                    <a:schemeClr val="tx1">
                      <a:lumMod val="65000"/>
                      <a:lumOff val="35000"/>
                    </a:schemeClr>
                  </a:gs>
                  <a:gs pos="26000">
                    <a:schemeClr val="accent1">
                      <a:lumMod val="20000"/>
                      <a:lumOff val="80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  <a:gs pos="88000">
                    <a:schemeClr val="tx1">
                      <a:lumMod val="65000"/>
                      <a:lumOff val="35000"/>
                    </a:schemeClr>
                  </a:gs>
                  <a:gs pos="77000">
                    <a:schemeClr val="accent1">
                      <a:lumMod val="20000"/>
                      <a:lumOff val="80000"/>
                    </a:schemeClr>
                  </a:gs>
                  <a:gs pos="64000">
                    <a:schemeClr val="tx1">
                      <a:lumMod val="65000"/>
                      <a:lumOff val="35000"/>
                    </a:schemeClr>
                  </a:gs>
                  <a:gs pos="52000">
                    <a:schemeClr val="accent1">
                      <a:lumMod val="20000"/>
                      <a:lumOff val="80000"/>
                    </a:schemeClr>
                  </a:gs>
                  <a:gs pos="39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1179575-DE68-C85E-C730-D3727BED5B9F}"/>
                  </a:ext>
                </a:extLst>
              </p:cNvPr>
              <p:cNvSpPr/>
              <p:nvPr/>
            </p:nvSpPr>
            <p:spPr>
              <a:xfrm>
                <a:off x="10719868" y="4266863"/>
                <a:ext cx="148176" cy="360777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13000">
                    <a:schemeClr val="tx1">
                      <a:lumMod val="65000"/>
                      <a:lumOff val="35000"/>
                    </a:schemeClr>
                  </a:gs>
                  <a:gs pos="26000">
                    <a:schemeClr val="accent1">
                      <a:lumMod val="20000"/>
                      <a:lumOff val="80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  <a:gs pos="88000">
                    <a:schemeClr val="tx1">
                      <a:lumMod val="65000"/>
                      <a:lumOff val="35000"/>
                    </a:schemeClr>
                  </a:gs>
                  <a:gs pos="77000">
                    <a:schemeClr val="accent1">
                      <a:lumMod val="20000"/>
                      <a:lumOff val="80000"/>
                    </a:schemeClr>
                  </a:gs>
                  <a:gs pos="64000">
                    <a:schemeClr val="tx1">
                      <a:lumMod val="65000"/>
                      <a:lumOff val="35000"/>
                    </a:schemeClr>
                  </a:gs>
                  <a:gs pos="52000">
                    <a:schemeClr val="accent1">
                      <a:lumMod val="20000"/>
                      <a:lumOff val="80000"/>
                    </a:schemeClr>
                  </a:gs>
                  <a:gs pos="39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3149F6D8-87A0-5B69-8539-60C5A96375E0}"/>
                  </a:ext>
                </a:extLst>
              </p:cNvPr>
              <p:cNvSpPr/>
              <p:nvPr/>
            </p:nvSpPr>
            <p:spPr>
              <a:xfrm>
                <a:off x="10719868" y="3906086"/>
                <a:ext cx="148176" cy="360777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13000">
                    <a:schemeClr val="tx1">
                      <a:lumMod val="65000"/>
                      <a:lumOff val="35000"/>
                    </a:schemeClr>
                  </a:gs>
                  <a:gs pos="26000">
                    <a:schemeClr val="accent1">
                      <a:lumMod val="20000"/>
                      <a:lumOff val="80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  <a:gs pos="88000">
                    <a:schemeClr val="tx1">
                      <a:lumMod val="65000"/>
                      <a:lumOff val="35000"/>
                    </a:schemeClr>
                  </a:gs>
                  <a:gs pos="77000">
                    <a:schemeClr val="accent1">
                      <a:lumMod val="20000"/>
                      <a:lumOff val="80000"/>
                    </a:schemeClr>
                  </a:gs>
                  <a:gs pos="64000">
                    <a:schemeClr val="tx1">
                      <a:lumMod val="65000"/>
                      <a:lumOff val="35000"/>
                    </a:schemeClr>
                  </a:gs>
                  <a:gs pos="52000">
                    <a:schemeClr val="accent1">
                      <a:lumMod val="20000"/>
                      <a:lumOff val="80000"/>
                    </a:schemeClr>
                  </a:gs>
                  <a:gs pos="39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B51EFCFF-8F0C-318E-45F7-8C8F3B43879E}"/>
                  </a:ext>
                </a:extLst>
              </p:cNvPr>
              <p:cNvSpPr/>
              <p:nvPr/>
            </p:nvSpPr>
            <p:spPr>
              <a:xfrm>
                <a:off x="10719868" y="3545309"/>
                <a:ext cx="148176" cy="360777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13000">
                    <a:schemeClr val="tx1">
                      <a:lumMod val="65000"/>
                      <a:lumOff val="35000"/>
                    </a:schemeClr>
                  </a:gs>
                  <a:gs pos="26000">
                    <a:schemeClr val="accent1">
                      <a:lumMod val="20000"/>
                      <a:lumOff val="80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  <a:gs pos="88000">
                    <a:schemeClr val="tx1">
                      <a:lumMod val="65000"/>
                      <a:lumOff val="35000"/>
                    </a:schemeClr>
                  </a:gs>
                  <a:gs pos="77000">
                    <a:schemeClr val="accent1">
                      <a:lumMod val="20000"/>
                      <a:lumOff val="80000"/>
                    </a:schemeClr>
                  </a:gs>
                  <a:gs pos="64000">
                    <a:schemeClr val="tx1">
                      <a:lumMod val="65000"/>
                      <a:lumOff val="35000"/>
                    </a:schemeClr>
                  </a:gs>
                  <a:gs pos="52000">
                    <a:schemeClr val="accent1">
                      <a:lumMod val="20000"/>
                      <a:lumOff val="80000"/>
                    </a:schemeClr>
                  </a:gs>
                  <a:gs pos="39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3" name="Arrow: Down 132">
              <a:extLst>
                <a:ext uri="{FF2B5EF4-FFF2-40B4-BE49-F238E27FC236}">
                  <a16:creationId xmlns:a16="http://schemas.microsoft.com/office/drawing/2014/main" id="{D03B62BE-68D0-2CE8-271D-874671FF2038}"/>
                </a:ext>
              </a:extLst>
            </p:cNvPr>
            <p:cNvSpPr/>
            <p:nvPr/>
          </p:nvSpPr>
          <p:spPr>
            <a:xfrm rot="16200000">
              <a:off x="9603937" y="3306562"/>
              <a:ext cx="91554" cy="185932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192385D1-DB83-84BB-AEC3-D849DFE724BD}"/>
                </a:ext>
              </a:extLst>
            </p:cNvPr>
            <p:cNvSpPr/>
            <p:nvPr/>
          </p:nvSpPr>
          <p:spPr>
            <a:xfrm>
              <a:off x="8294170" y="2933863"/>
              <a:ext cx="126894" cy="97845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778F22E8-E0B8-2621-C642-69FDC8526924}"/>
                </a:ext>
              </a:extLst>
            </p:cNvPr>
            <p:cNvSpPr/>
            <p:nvPr/>
          </p:nvSpPr>
          <p:spPr>
            <a:xfrm>
              <a:off x="4994855" y="3119776"/>
              <a:ext cx="1051615" cy="591572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A7A8259D-C57E-C85E-9A5C-E543F21F0A45}"/>
                </a:ext>
              </a:extLst>
            </p:cNvPr>
            <p:cNvSpPr/>
            <p:nvPr/>
          </p:nvSpPr>
          <p:spPr>
            <a:xfrm>
              <a:off x="5969105" y="2929594"/>
              <a:ext cx="126894" cy="97845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50" name="Straight Arrow Connector 149">
            <a:extLst>
              <a:ext uri="{FF2B5EF4-FFF2-40B4-BE49-F238E27FC236}">
                <a16:creationId xmlns:a16="http://schemas.microsoft.com/office/drawing/2014/main" id="{ADEBF0D5-778C-DC72-2A92-FBF02FF7ED07}"/>
              </a:ext>
            </a:extLst>
          </p:cNvPr>
          <p:cNvCxnSpPr>
            <a:cxnSpLocks/>
          </p:cNvCxnSpPr>
          <p:nvPr/>
        </p:nvCxnSpPr>
        <p:spPr>
          <a:xfrm>
            <a:off x="695030" y="4300551"/>
            <a:ext cx="1363193" cy="0"/>
          </a:xfrm>
          <a:prstGeom prst="straightConnector1">
            <a:avLst/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Arrow Connector 150">
            <a:extLst>
              <a:ext uri="{FF2B5EF4-FFF2-40B4-BE49-F238E27FC236}">
                <a16:creationId xmlns:a16="http://schemas.microsoft.com/office/drawing/2014/main" id="{0793562A-D0C6-DFF1-D95F-A4C6AEC737B0}"/>
              </a:ext>
            </a:extLst>
          </p:cNvPr>
          <p:cNvCxnSpPr>
            <a:cxnSpLocks/>
          </p:cNvCxnSpPr>
          <p:nvPr/>
        </p:nvCxnSpPr>
        <p:spPr>
          <a:xfrm flipV="1">
            <a:off x="2058223" y="4283885"/>
            <a:ext cx="2726855" cy="16666"/>
          </a:xfrm>
          <a:prstGeom prst="straightConnector1">
            <a:avLst/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Arrow Connector 161">
            <a:extLst>
              <a:ext uri="{FF2B5EF4-FFF2-40B4-BE49-F238E27FC236}">
                <a16:creationId xmlns:a16="http://schemas.microsoft.com/office/drawing/2014/main" id="{E869AF2B-3ED7-C5B6-4585-0F0B8B32E70C}"/>
              </a:ext>
            </a:extLst>
          </p:cNvPr>
          <p:cNvCxnSpPr>
            <a:cxnSpLocks/>
          </p:cNvCxnSpPr>
          <p:nvPr/>
        </p:nvCxnSpPr>
        <p:spPr>
          <a:xfrm>
            <a:off x="10176045" y="4267220"/>
            <a:ext cx="1331944" cy="0"/>
          </a:xfrm>
          <a:prstGeom prst="straightConnector1">
            <a:avLst/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Arrow Connector 163">
            <a:extLst>
              <a:ext uri="{FF2B5EF4-FFF2-40B4-BE49-F238E27FC236}">
                <a16:creationId xmlns:a16="http://schemas.microsoft.com/office/drawing/2014/main" id="{71B01154-ED95-97BE-5245-BD792C6EA5B6}"/>
              </a:ext>
            </a:extLst>
          </p:cNvPr>
          <p:cNvCxnSpPr>
            <a:cxnSpLocks/>
          </p:cNvCxnSpPr>
          <p:nvPr/>
        </p:nvCxnSpPr>
        <p:spPr>
          <a:xfrm>
            <a:off x="4785078" y="4283885"/>
            <a:ext cx="2573037" cy="0"/>
          </a:xfrm>
          <a:prstGeom prst="straightConnector1">
            <a:avLst/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Arrow Connector 164">
            <a:extLst>
              <a:ext uri="{FF2B5EF4-FFF2-40B4-BE49-F238E27FC236}">
                <a16:creationId xmlns:a16="http://schemas.microsoft.com/office/drawing/2014/main" id="{78725E39-222B-3B01-DD41-8D2D57E07085}"/>
              </a:ext>
            </a:extLst>
          </p:cNvPr>
          <p:cNvCxnSpPr>
            <a:cxnSpLocks/>
          </p:cNvCxnSpPr>
          <p:nvPr/>
        </p:nvCxnSpPr>
        <p:spPr>
          <a:xfrm flipV="1">
            <a:off x="7355817" y="4267220"/>
            <a:ext cx="2834453" cy="16665"/>
          </a:xfrm>
          <a:prstGeom prst="straightConnector1">
            <a:avLst/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Title 2">
            <a:extLst>
              <a:ext uri="{FF2B5EF4-FFF2-40B4-BE49-F238E27FC236}">
                <a16:creationId xmlns:a16="http://schemas.microsoft.com/office/drawing/2014/main" id="{25401D5C-2B0C-0A3C-4451-7E2D88337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239" y="354709"/>
            <a:ext cx="11243521" cy="1325563"/>
          </a:xfrm>
        </p:spPr>
        <p:txBody>
          <a:bodyPr>
            <a:noAutofit/>
          </a:bodyPr>
          <a:lstStyle/>
          <a:p>
            <a:pPr algn="ctr"/>
            <a:r>
              <a:rPr lang="en-US" sz="3200" dirty="0"/>
              <a:t>Coherent Beam Stacking can be Implemented in Confocal Cavity Configurations</a:t>
            </a:r>
          </a:p>
        </p:txBody>
      </p:sp>
      <p:pic>
        <p:nvPicPr>
          <p:cNvPr id="182" name="Picture 181">
            <a:extLst>
              <a:ext uri="{FF2B5EF4-FFF2-40B4-BE49-F238E27FC236}">
                <a16:creationId xmlns:a16="http://schemas.microsoft.com/office/drawing/2014/main" id="{AEE94591-ACDA-0662-81D3-40C1DC5010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7592" y="4808987"/>
            <a:ext cx="2243723" cy="1807016"/>
          </a:xfrm>
          <a:prstGeom prst="rect">
            <a:avLst/>
          </a:prstGeom>
        </p:spPr>
      </p:pic>
      <p:pic>
        <p:nvPicPr>
          <p:cNvPr id="184" name="Picture 183">
            <a:extLst>
              <a:ext uri="{FF2B5EF4-FFF2-40B4-BE49-F238E27FC236}">
                <a16:creationId xmlns:a16="http://schemas.microsoft.com/office/drawing/2014/main" id="{763DF9FA-704C-3773-B14D-86154526F6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8" y="4813926"/>
            <a:ext cx="2243798" cy="1802077"/>
          </a:xfrm>
          <a:prstGeom prst="rect">
            <a:avLst/>
          </a:prstGeom>
        </p:spPr>
      </p:pic>
      <p:pic>
        <p:nvPicPr>
          <p:cNvPr id="186" name="Picture 185">
            <a:extLst>
              <a:ext uri="{FF2B5EF4-FFF2-40B4-BE49-F238E27FC236}">
                <a16:creationId xmlns:a16="http://schemas.microsoft.com/office/drawing/2014/main" id="{4BAE25DD-E6EA-8C10-54EA-6E5268270E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1803" y="4837324"/>
            <a:ext cx="2243724" cy="1778679"/>
          </a:xfrm>
          <a:prstGeom prst="rect">
            <a:avLst/>
          </a:prstGeom>
        </p:spPr>
      </p:pic>
      <p:pic>
        <p:nvPicPr>
          <p:cNvPr id="190" name="Picture 189">
            <a:extLst>
              <a:ext uri="{FF2B5EF4-FFF2-40B4-BE49-F238E27FC236}">
                <a16:creationId xmlns:a16="http://schemas.microsoft.com/office/drawing/2014/main" id="{8943C36D-2EB0-F185-1DF7-1719599210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5484" y="4778191"/>
            <a:ext cx="2243798" cy="1807017"/>
          </a:xfrm>
          <a:prstGeom prst="rect">
            <a:avLst/>
          </a:prstGeom>
        </p:spPr>
      </p:pic>
      <p:sp>
        <p:nvSpPr>
          <p:cNvPr id="191" name="Rectangle 190">
            <a:extLst>
              <a:ext uri="{FF2B5EF4-FFF2-40B4-BE49-F238E27FC236}">
                <a16:creationId xmlns:a16="http://schemas.microsoft.com/office/drawing/2014/main" id="{46E7CFF4-6F53-D32E-83D5-0D76B687D961}"/>
              </a:ext>
            </a:extLst>
          </p:cNvPr>
          <p:cNvSpPr/>
          <p:nvPr/>
        </p:nvSpPr>
        <p:spPr>
          <a:xfrm>
            <a:off x="1218484" y="4175735"/>
            <a:ext cx="285524" cy="2496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" name="Rectangle 206">
            <a:extLst>
              <a:ext uri="{FF2B5EF4-FFF2-40B4-BE49-F238E27FC236}">
                <a16:creationId xmlns:a16="http://schemas.microsoft.com/office/drawing/2014/main" id="{2BF0A53E-55B7-8DF5-0550-63EA93458BAF}"/>
              </a:ext>
            </a:extLst>
          </p:cNvPr>
          <p:cNvSpPr/>
          <p:nvPr/>
        </p:nvSpPr>
        <p:spPr>
          <a:xfrm>
            <a:off x="10682791" y="4148968"/>
            <a:ext cx="285524" cy="2496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1BC38547-53CB-C008-B8BE-0E0843148E83}"/>
              </a:ext>
            </a:extLst>
          </p:cNvPr>
          <p:cNvSpPr txBox="1"/>
          <p:nvPr/>
        </p:nvSpPr>
        <p:spPr>
          <a:xfrm>
            <a:off x="1244171" y="4115885"/>
            <a:ext cx="204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CD40CCD9-3A61-86D5-ED9A-5C06742DE6C0}"/>
              </a:ext>
            </a:extLst>
          </p:cNvPr>
          <p:cNvSpPr txBox="1"/>
          <p:nvPr/>
        </p:nvSpPr>
        <p:spPr>
          <a:xfrm>
            <a:off x="10690509" y="4099219"/>
            <a:ext cx="257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</a:t>
            </a:r>
          </a:p>
        </p:txBody>
      </p:sp>
      <p:pic>
        <p:nvPicPr>
          <p:cNvPr id="218" name="Picture 217">
            <a:extLst>
              <a:ext uri="{FF2B5EF4-FFF2-40B4-BE49-F238E27FC236}">
                <a16:creationId xmlns:a16="http://schemas.microsoft.com/office/drawing/2014/main" id="{6AF6AB63-008E-EFC1-9FED-6B97669B47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30036" y="4778066"/>
            <a:ext cx="2243798" cy="1807142"/>
          </a:xfrm>
          <a:prstGeom prst="rect">
            <a:avLst/>
          </a:prstGeom>
        </p:spPr>
      </p:pic>
      <p:cxnSp>
        <p:nvCxnSpPr>
          <p:cNvPr id="219" name="Curved Connector 9">
            <a:extLst>
              <a:ext uri="{FF2B5EF4-FFF2-40B4-BE49-F238E27FC236}">
                <a16:creationId xmlns:a16="http://schemas.microsoft.com/office/drawing/2014/main" id="{6F74826E-7B89-1327-E7EE-FADF3404DC09}"/>
              </a:ext>
            </a:extLst>
          </p:cNvPr>
          <p:cNvCxnSpPr>
            <a:cxnSpLocks/>
            <a:endCxn id="184" idx="0"/>
          </p:cNvCxnSpPr>
          <p:nvPr/>
        </p:nvCxnSpPr>
        <p:spPr>
          <a:xfrm rot="16200000" flipH="1">
            <a:off x="472029" y="4101428"/>
            <a:ext cx="714708" cy="710288"/>
          </a:xfrm>
          <a:prstGeom prst="curved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Curved Connector 9">
            <a:extLst>
              <a:ext uri="{FF2B5EF4-FFF2-40B4-BE49-F238E27FC236}">
                <a16:creationId xmlns:a16="http://schemas.microsoft.com/office/drawing/2014/main" id="{FCD198BC-015C-E96C-E72F-0B47C7BA703A}"/>
              </a:ext>
            </a:extLst>
          </p:cNvPr>
          <p:cNvCxnSpPr>
            <a:cxnSpLocks/>
            <a:endCxn id="186" idx="0"/>
          </p:cNvCxnSpPr>
          <p:nvPr/>
        </p:nvCxnSpPr>
        <p:spPr>
          <a:xfrm rot="16200000" flipH="1">
            <a:off x="2949043" y="4262702"/>
            <a:ext cx="952112" cy="197132"/>
          </a:xfrm>
          <a:prstGeom prst="curved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6" name="Rectangle 225">
            <a:extLst>
              <a:ext uri="{FF2B5EF4-FFF2-40B4-BE49-F238E27FC236}">
                <a16:creationId xmlns:a16="http://schemas.microsoft.com/office/drawing/2014/main" id="{CA614CFC-5821-F8E5-97A9-2CA4AAB977DE}"/>
              </a:ext>
            </a:extLst>
          </p:cNvPr>
          <p:cNvSpPr/>
          <p:nvPr/>
        </p:nvSpPr>
        <p:spPr>
          <a:xfrm>
            <a:off x="3238141" y="4159069"/>
            <a:ext cx="285524" cy="2496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5EF55EEA-EA70-3D43-1356-68A6BA516FB6}"/>
              </a:ext>
            </a:extLst>
          </p:cNvPr>
          <p:cNvSpPr txBox="1"/>
          <p:nvPr/>
        </p:nvSpPr>
        <p:spPr>
          <a:xfrm>
            <a:off x="3187885" y="4107552"/>
            <a:ext cx="3827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2f</a:t>
            </a:r>
          </a:p>
        </p:txBody>
      </p:sp>
      <p:cxnSp>
        <p:nvCxnSpPr>
          <p:cNvPr id="233" name="Curved Connector 9">
            <a:extLst>
              <a:ext uri="{FF2B5EF4-FFF2-40B4-BE49-F238E27FC236}">
                <a16:creationId xmlns:a16="http://schemas.microsoft.com/office/drawing/2014/main" id="{6990BD03-885E-7CED-68D2-82CFD4BCDAEF}"/>
              </a:ext>
            </a:extLst>
          </p:cNvPr>
          <p:cNvCxnSpPr>
            <a:cxnSpLocks/>
            <a:endCxn id="182" idx="0"/>
          </p:cNvCxnSpPr>
          <p:nvPr/>
        </p:nvCxnSpPr>
        <p:spPr>
          <a:xfrm rot="16200000" flipH="1">
            <a:off x="5573355" y="4312888"/>
            <a:ext cx="871940" cy="120258"/>
          </a:xfrm>
          <a:prstGeom prst="curved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6" name="Rectangle 235">
            <a:extLst>
              <a:ext uri="{FF2B5EF4-FFF2-40B4-BE49-F238E27FC236}">
                <a16:creationId xmlns:a16="http://schemas.microsoft.com/office/drawing/2014/main" id="{A66A35EF-E7F9-5CAF-A14F-35D844A11167}"/>
              </a:ext>
            </a:extLst>
          </p:cNvPr>
          <p:cNvSpPr/>
          <p:nvPr/>
        </p:nvSpPr>
        <p:spPr>
          <a:xfrm>
            <a:off x="5952014" y="4170171"/>
            <a:ext cx="285524" cy="2496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" name="TextBox 237">
            <a:extLst>
              <a:ext uri="{FF2B5EF4-FFF2-40B4-BE49-F238E27FC236}">
                <a16:creationId xmlns:a16="http://schemas.microsoft.com/office/drawing/2014/main" id="{18106777-D79E-1667-521E-73E251050D71}"/>
              </a:ext>
            </a:extLst>
          </p:cNvPr>
          <p:cNvSpPr txBox="1"/>
          <p:nvPr/>
        </p:nvSpPr>
        <p:spPr>
          <a:xfrm>
            <a:off x="5878074" y="4107552"/>
            <a:ext cx="3827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2f</a:t>
            </a:r>
          </a:p>
        </p:txBody>
      </p:sp>
      <p:cxnSp>
        <p:nvCxnSpPr>
          <p:cNvPr id="239" name="Curved Connector 9">
            <a:extLst>
              <a:ext uri="{FF2B5EF4-FFF2-40B4-BE49-F238E27FC236}">
                <a16:creationId xmlns:a16="http://schemas.microsoft.com/office/drawing/2014/main" id="{273EFB03-99CA-48E1-975B-8BD0E2D1FEB5}"/>
              </a:ext>
            </a:extLst>
          </p:cNvPr>
          <p:cNvCxnSpPr>
            <a:cxnSpLocks/>
            <a:endCxn id="190" idx="0"/>
          </p:cNvCxnSpPr>
          <p:nvPr/>
        </p:nvCxnSpPr>
        <p:spPr>
          <a:xfrm rot="5400000">
            <a:off x="8240305" y="4214113"/>
            <a:ext cx="941156" cy="187000"/>
          </a:xfrm>
          <a:prstGeom prst="curved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2" name="Rectangle 241">
            <a:extLst>
              <a:ext uri="{FF2B5EF4-FFF2-40B4-BE49-F238E27FC236}">
                <a16:creationId xmlns:a16="http://schemas.microsoft.com/office/drawing/2014/main" id="{E8C826E8-44CC-1AC2-8BFB-5EFD51230575}"/>
              </a:ext>
            </a:extLst>
          </p:cNvPr>
          <p:cNvSpPr/>
          <p:nvPr/>
        </p:nvSpPr>
        <p:spPr>
          <a:xfrm>
            <a:off x="8679158" y="4124592"/>
            <a:ext cx="285524" cy="2496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B3F0AB9D-C430-5694-1CBF-F09B2EE824CD}"/>
              </a:ext>
            </a:extLst>
          </p:cNvPr>
          <p:cNvSpPr txBox="1"/>
          <p:nvPr/>
        </p:nvSpPr>
        <p:spPr>
          <a:xfrm>
            <a:off x="8646763" y="4064742"/>
            <a:ext cx="3827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2f</a:t>
            </a:r>
          </a:p>
        </p:txBody>
      </p:sp>
      <p:cxnSp>
        <p:nvCxnSpPr>
          <p:cNvPr id="249" name="Curved Connector 9">
            <a:extLst>
              <a:ext uri="{FF2B5EF4-FFF2-40B4-BE49-F238E27FC236}">
                <a16:creationId xmlns:a16="http://schemas.microsoft.com/office/drawing/2014/main" id="{12209BC3-C127-5DB2-F6C3-9801D66635CD}"/>
              </a:ext>
            </a:extLst>
          </p:cNvPr>
          <p:cNvCxnSpPr>
            <a:cxnSpLocks/>
            <a:endCxn id="218" idx="0"/>
          </p:cNvCxnSpPr>
          <p:nvPr/>
        </p:nvCxnSpPr>
        <p:spPr>
          <a:xfrm rot="5400000">
            <a:off x="10982448" y="4027465"/>
            <a:ext cx="820088" cy="681114"/>
          </a:xfrm>
          <a:prstGeom prst="curved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4300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427EC29-F6B0-27C6-3339-AB6C02A96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685" y="708300"/>
            <a:ext cx="11871448" cy="892048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CBS Enabled Energy Scalable MPC Configuration</a:t>
            </a:r>
          </a:p>
        </p:txBody>
      </p:sp>
      <p:pic>
        <p:nvPicPr>
          <p:cNvPr id="91" name="Picture 90">
            <a:extLst>
              <a:ext uri="{FF2B5EF4-FFF2-40B4-BE49-F238E27FC236}">
                <a16:creationId xmlns:a16="http://schemas.microsoft.com/office/drawing/2014/main" id="{0B00973D-49C9-0A1F-42F5-6EAE8C9F4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907347" y="215443"/>
            <a:ext cx="3265256" cy="6858000"/>
          </a:xfrm>
          <a:prstGeom prst="rect">
            <a:avLst/>
          </a:prstGeom>
        </p:spPr>
      </p:pic>
      <p:sp>
        <p:nvSpPr>
          <p:cNvPr id="92" name="TextBox 91">
            <a:extLst>
              <a:ext uri="{FF2B5EF4-FFF2-40B4-BE49-F238E27FC236}">
                <a16:creationId xmlns:a16="http://schemas.microsoft.com/office/drawing/2014/main" id="{9D78222B-43AF-BB24-CAB6-1C22FB8E1356}"/>
              </a:ext>
            </a:extLst>
          </p:cNvPr>
          <p:cNvSpPr txBox="1"/>
          <p:nvPr/>
        </p:nvSpPr>
        <p:spPr>
          <a:xfrm>
            <a:off x="1440779" y="1870126"/>
            <a:ext cx="21537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Recombining phase mask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F853BE75-5D22-8269-318A-9B579DDE4498}"/>
              </a:ext>
            </a:extLst>
          </p:cNvPr>
          <p:cNvSpPr txBox="1"/>
          <p:nvPr/>
        </p:nvSpPr>
        <p:spPr>
          <a:xfrm>
            <a:off x="3078530" y="5270171"/>
            <a:ext cx="1734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Splitting phase mask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0349AE44-5772-7FB5-0E61-A8684BAE0157}"/>
              </a:ext>
            </a:extLst>
          </p:cNvPr>
          <p:cNvSpPr txBox="1"/>
          <p:nvPr/>
        </p:nvSpPr>
        <p:spPr>
          <a:xfrm>
            <a:off x="224985" y="1750205"/>
            <a:ext cx="7794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Cavity mirrors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D1482D95-2823-A3C3-CCA1-EF5CBBA7F52A}"/>
              </a:ext>
            </a:extLst>
          </p:cNvPr>
          <p:cNvSpPr txBox="1"/>
          <p:nvPr/>
        </p:nvSpPr>
        <p:spPr>
          <a:xfrm>
            <a:off x="6645366" y="1857391"/>
            <a:ext cx="7794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Cavity mirrors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A8459085-2337-1003-963D-6D386EB831E5}"/>
              </a:ext>
            </a:extLst>
          </p:cNvPr>
          <p:cNvSpPr txBox="1"/>
          <p:nvPr/>
        </p:nvSpPr>
        <p:spPr>
          <a:xfrm>
            <a:off x="3216778" y="4571350"/>
            <a:ext cx="362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In</a:t>
            </a: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5378ABA6-43B4-B1BA-AEE7-281CCF93D2CE}"/>
              </a:ext>
            </a:extLst>
          </p:cNvPr>
          <p:cNvSpPr>
            <a:spLocks noChangeAspect="1"/>
          </p:cNvSpPr>
          <p:nvPr/>
        </p:nvSpPr>
        <p:spPr>
          <a:xfrm>
            <a:off x="2498337" y="4238580"/>
            <a:ext cx="764008" cy="764008"/>
          </a:xfrm>
          <a:prstGeom prst="ellipse">
            <a:avLst/>
          </a:prstGeom>
          <a:gradFill flip="none" rotWithShape="1">
            <a:gsLst>
              <a:gs pos="71000">
                <a:srgbClr val="FF5C57">
                  <a:lumMod val="76000"/>
                  <a:lumOff val="24000"/>
                  <a:alpha val="0"/>
                </a:srgbClr>
              </a:gs>
              <a:gs pos="0">
                <a:srgbClr val="C00000"/>
              </a:gs>
              <a:gs pos="30000">
                <a:srgbClr val="EA1E1B"/>
              </a:gs>
              <a:gs pos="61000">
                <a:srgbClr val="FF5C57">
                  <a:alpha val="32157"/>
                </a:srgbClr>
              </a:gs>
              <a:gs pos="43000">
                <a:srgbClr val="FF504C"/>
              </a:gs>
              <a:gs pos="3000">
                <a:srgbClr val="B00C28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AFBCDC5D-ED36-F24C-4777-1A6EBAE5A8F6}"/>
              </a:ext>
            </a:extLst>
          </p:cNvPr>
          <p:cNvSpPr>
            <a:spLocks noChangeAspect="1"/>
          </p:cNvSpPr>
          <p:nvPr/>
        </p:nvSpPr>
        <p:spPr>
          <a:xfrm>
            <a:off x="3946254" y="1998607"/>
            <a:ext cx="764008" cy="764008"/>
          </a:xfrm>
          <a:prstGeom prst="ellipse">
            <a:avLst/>
          </a:prstGeom>
          <a:gradFill flip="none" rotWithShape="1">
            <a:gsLst>
              <a:gs pos="71000">
                <a:srgbClr val="FF5C57">
                  <a:lumMod val="76000"/>
                  <a:lumOff val="24000"/>
                  <a:alpha val="0"/>
                </a:srgbClr>
              </a:gs>
              <a:gs pos="0">
                <a:srgbClr val="C00000"/>
              </a:gs>
              <a:gs pos="30000">
                <a:srgbClr val="EA1E1B"/>
              </a:gs>
              <a:gs pos="61000">
                <a:srgbClr val="FF5C57">
                  <a:alpha val="32157"/>
                </a:srgbClr>
              </a:gs>
              <a:gs pos="43000">
                <a:srgbClr val="FF504C"/>
              </a:gs>
              <a:gs pos="3000">
                <a:srgbClr val="B00C28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9" name="Curved Connector 98">
            <a:extLst>
              <a:ext uri="{FF2B5EF4-FFF2-40B4-BE49-F238E27FC236}">
                <a16:creationId xmlns:a16="http://schemas.microsoft.com/office/drawing/2014/main" id="{2C847B11-7F19-0935-BA2B-89E33B9090C3}"/>
              </a:ext>
            </a:extLst>
          </p:cNvPr>
          <p:cNvCxnSpPr>
            <a:cxnSpLocks/>
          </p:cNvCxnSpPr>
          <p:nvPr/>
        </p:nvCxnSpPr>
        <p:spPr>
          <a:xfrm rot="16200000" flipV="1">
            <a:off x="3549806" y="4995682"/>
            <a:ext cx="442512" cy="209404"/>
          </a:xfrm>
          <a:prstGeom prst="curvedConnector3">
            <a:avLst>
              <a:gd name="adj1" fmla="val 50000"/>
            </a:avLst>
          </a:prstGeom>
          <a:ln>
            <a:solidFill>
              <a:schemeClr val="bg2">
                <a:lumMod val="75000"/>
              </a:schemeClr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79F9E6AA-8B98-A36F-D33B-A4C011B68F54}"/>
              </a:ext>
            </a:extLst>
          </p:cNvPr>
          <p:cNvGrpSpPr>
            <a:grpSpLocks noChangeAspect="1"/>
          </p:cNvGrpSpPr>
          <p:nvPr/>
        </p:nvGrpSpPr>
        <p:grpSpPr>
          <a:xfrm>
            <a:off x="3530710" y="3854239"/>
            <a:ext cx="29037" cy="276245"/>
            <a:chOff x="9036768" y="3393666"/>
            <a:chExt cx="314598" cy="2993029"/>
          </a:xfrm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9B72FD6-FE5B-FF62-D727-258A6E219ACD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9088723" y="4104264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6EE0B19F-BD8D-36C3-DD68-A0EFBAB03ACE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9088723" y="4445607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F43FCFFE-0FC7-727F-A03D-CEDA9EA8A886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9091060" y="4779528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581B02D-4197-96B6-1005-3A155B9B58DC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9091060" y="5120871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6EF18C6D-5ACB-A8C7-A3DB-82109C46EE0C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9091060" y="5454792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00FC63FB-8C8A-F501-9448-60C0DEB4E73B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9088723" y="3429000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71FF1413-FD32-64B7-254A-105C4A7541DB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9088723" y="3770343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5C4B97EC-A73F-B989-7A59-77035C967A51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9088723" y="5785290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91C642E1-030F-0B18-A106-193580D0A74A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9088723" y="6126633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1FD7BC12-123D-E48E-9EFC-08DAA8A879BD}"/>
                </a:ext>
              </a:extLst>
            </p:cNvPr>
            <p:cNvSpPr/>
            <p:nvPr/>
          </p:nvSpPr>
          <p:spPr>
            <a:xfrm>
              <a:off x="9036768" y="3393666"/>
              <a:ext cx="304681" cy="674931"/>
            </a:xfrm>
            <a:prstGeom prst="rect">
              <a:avLst/>
            </a:prstGeom>
            <a:solidFill>
              <a:schemeClr val="bg1">
                <a:alpha val="79371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E185176A-A9FF-E468-CB54-612699E0908D}"/>
                </a:ext>
              </a:extLst>
            </p:cNvPr>
            <p:cNvSpPr/>
            <p:nvPr/>
          </p:nvSpPr>
          <p:spPr>
            <a:xfrm>
              <a:off x="9046685" y="5711764"/>
              <a:ext cx="304681" cy="674931"/>
            </a:xfrm>
            <a:prstGeom prst="rect">
              <a:avLst/>
            </a:prstGeom>
            <a:solidFill>
              <a:schemeClr val="bg1">
                <a:alpha val="79371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8B779B7E-7289-150D-3A60-E85808206C19}"/>
              </a:ext>
            </a:extLst>
          </p:cNvPr>
          <p:cNvGrpSpPr>
            <a:grpSpLocks noChangeAspect="1"/>
          </p:cNvGrpSpPr>
          <p:nvPr/>
        </p:nvGrpSpPr>
        <p:grpSpPr>
          <a:xfrm>
            <a:off x="3540839" y="2862115"/>
            <a:ext cx="29037" cy="276245"/>
            <a:chOff x="9036768" y="3393666"/>
            <a:chExt cx="314598" cy="2993029"/>
          </a:xfrm>
        </p:grpSpPr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9B669DF0-BE38-42E5-9EF3-0A5E1511A93E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9088723" y="4104264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2BF1DC7-DE68-0C79-6302-1230E4A73D71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9088723" y="4445607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63252B96-9409-CF5F-148A-C6AC50E739DE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9091060" y="4779528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2C1E7A1A-EA17-C065-5554-1C40AE176C5C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9091060" y="5120871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256E0E13-C43D-2CD9-AF01-0F6BB276FA25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9091060" y="5454792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CE418135-EFBC-2CD8-E6D3-A5BD7DD6F6AB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9088723" y="3429000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4D11F22F-6B1D-E4B6-DE8E-CDA30949E4F7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9088723" y="3770343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4556D43B-EF91-573E-525A-2345B7139700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9088723" y="5785290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06DD4DE0-4095-23DF-F47F-FDDD1C0B4BC3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9088723" y="6126633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9356B033-6F6A-C2C2-E932-2C00D26E7A89}"/>
                </a:ext>
              </a:extLst>
            </p:cNvPr>
            <p:cNvSpPr/>
            <p:nvPr/>
          </p:nvSpPr>
          <p:spPr>
            <a:xfrm>
              <a:off x="9036768" y="3393666"/>
              <a:ext cx="304681" cy="674931"/>
            </a:xfrm>
            <a:prstGeom prst="rect">
              <a:avLst/>
            </a:prstGeom>
            <a:solidFill>
              <a:schemeClr val="bg1">
                <a:alpha val="79371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58FE8009-8D59-13FD-0A9D-808B43A805C1}"/>
                </a:ext>
              </a:extLst>
            </p:cNvPr>
            <p:cNvSpPr/>
            <p:nvPr/>
          </p:nvSpPr>
          <p:spPr>
            <a:xfrm>
              <a:off x="9046685" y="5711764"/>
              <a:ext cx="304681" cy="674931"/>
            </a:xfrm>
            <a:prstGeom prst="rect">
              <a:avLst/>
            </a:prstGeom>
            <a:solidFill>
              <a:schemeClr val="bg1">
                <a:alpha val="79371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4" name="Oval 123">
            <a:extLst>
              <a:ext uri="{FF2B5EF4-FFF2-40B4-BE49-F238E27FC236}">
                <a16:creationId xmlns:a16="http://schemas.microsoft.com/office/drawing/2014/main" id="{1E7B8212-D7D3-2FFE-DE32-A1A4AA6FD806}"/>
              </a:ext>
            </a:extLst>
          </p:cNvPr>
          <p:cNvSpPr>
            <a:spLocks noChangeAspect="1"/>
          </p:cNvSpPr>
          <p:nvPr/>
        </p:nvSpPr>
        <p:spPr>
          <a:xfrm>
            <a:off x="3157971" y="3132408"/>
            <a:ext cx="764008" cy="764008"/>
          </a:xfrm>
          <a:prstGeom prst="ellipse">
            <a:avLst/>
          </a:prstGeom>
          <a:gradFill flip="none" rotWithShape="1">
            <a:gsLst>
              <a:gs pos="71000">
                <a:srgbClr val="FF5C57">
                  <a:lumMod val="76000"/>
                  <a:lumOff val="24000"/>
                  <a:alpha val="0"/>
                </a:srgbClr>
              </a:gs>
              <a:gs pos="0">
                <a:srgbClr val="C00000"/>
              </a:gs>
              <a:gs pos="30000">
                <a:srgbClr val="EA1E1B"/>
              </a:gs>
              <a:gs pos="61000">
                <a:srgbClr val="FF5C57">
                  <a:alpha val="32157"/>
                </a:srgbClr>
              </a:gs>
              <a:gs pos="43000">
                <a:srgbClr val="FF504C"/>
              </a:gs>
              <a:gs pos="3000">
                <a:srgbClr val="B00C28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53F50757-B6BC-3F6D-1351-AAF3FFBE4E41}"/>
              </a:ext>
            </a:extLst>
          </p:cNvPr>
          <p:cNvSpPr txBox="1"/>
          <p:nvPr/>
        </p:nvSpPr>
        <p:spPr>
          <a:xfrm>
            <a:off x="4688850" y="2129696"/>
            <a:ext cx="77352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/>
              <a:t>Recombined diffraction-limited beam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E3C77E97-447A-F6B9-5BB1-D60577EC978A}"/>
              </a:ext>
            </a:extLst>
          </p:cNvPr>
          <p:cNvSpPr txBox="1"/>
          <p:nvPr/>
        </p:nvSpPr>
        <p:spPr>
          <a:xfrm>
            <a:off x="3514269" y="2545194"/>
            <a:ext cx="4971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Out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8F569CD3-190C-0A02-DF87-2748999BD37A}"/>
              </a:ext>
            </a:extLst>
          </p:cNvPr>
          <p:cNvSpPr txBox="1"/>
          <p:nvPr/>
        </p:nvSpPr>
        <p:spPr>
          <a:xfrm>
            <a:off x="1930024" y="4463629"/>
            <a:ext cx="77352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/>
              <a:t>Gaussian diffraction-limited beam</a:t>
            </a:r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B92796AE-C133-5AEE-B1EF-AEE74C478E64}"/>
              </a:ext>
            </a:extLst>
          </p:cNvPr>
          <p:cNvSpPr>
            <a:spLocks noChangeAspect="1"/>
          </p:cNvSpPr>
          <p:nvPr/>
        </p:nvSpPr>
        <p:spPr>
          <a:xfrm>
            <a:off x="3617317" y="4041831"/>
            <a:ext cx="764008" cy="764008"/>
          </a:xfrm>
          <a:prstGeom prst="ellipse">
            <a:avLst/>
          </a:prstGeom>
          <a:gradFill flip="none" rotWithShape="1">
            <a:gsLst>
              <a:gs pos="71000">
                <a:srgbClr val="FF5C57">
                  <a:lumMod val="76000"/>
                  <a:lumOff val="24000"/>
                  <a:alpha val="0"/>
                </a:srgbClr>
              </a:gs>
              <a:gs pos="0">
                <a:srgbClr val="C00000"/>
              </a:gs>
              <a:gs pos="30000">
                <a:srgbClr val="EA1E1B"/>
              </a:gs>
              <a:gs pos="61000">
                <a:srgbClr val="FF5C57">
                  <a:alpha val="32157"/>
                </a:srgbClr>
              </a:gs>
              <a:gs pos="43000">
                <a:srgbClr val="FF504C"/>
              </a:gs>
              <a:gs pos="3000">
                <a:srgbClr val="B00C28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1316D9C2-6178-2C76-E095-A4205063C4D7}"/>
              </a:ext>
            </a:extLst>
          </p:cNvPr>
          <p:cNvSpPr>
            <a:spLocks noChangeAspect="1"/>
          </p:cNvSpPr>
          <p:nvPr/>
        </p:nvSpPr>
        <p:spPr>
          <a:xfrm>
            <a:off x="2760967" y="2169358"/>
            <a:ext cx="764008" cy="764008"/>
          </a:xfrm>
          <a:prstGeom prst="ellipse">
            <a:avLst/>
          </a:prstGeom>
          <a:gradFill flip="none" rotWithShape="1">
            <a:gsLst>
              <a:gs pos="71000">
                <a:srgbClr val="FF5C57">
                  <a:lumMod val="76000"/>
                  <a:lumOff val="24000"/>
                  <a:alpha val="0"/>
                </a:srgbClr>
              </a:gs>
              <a:gs pos="0">
                <a:srgbClr val="C00000"/>
              </a:gs>
              <a:gs pos="30000">
                <a:srgbClr val="EA1E1B"/>
              </a:gs>
              <a:gs pos="61000">
                <a:srgbClr val="FF5C57">
                  <a:alpha val="32157"/>
                </a:srgbClr>
              </a:gs>
              <a:gs pos="43000">
                <a:srgbClr val="FF504C"/>
              </a:gs>
              <a:gs pos="3000">
                <a:srgbClr val="B00C28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AA60A69B-D6D8-4EAB-9F6B-0F2E719C4E57}"/>
              </a:ext>
            </a:extLst>
          </p:cNvPr>
          <p:cNvSpPr txBox="1"/>
          <p:nvPr/>
        </p:nvSpPr>
        <p:spPr>
          <a:xfrm>
            <a:off x="4328258" y="4312807"/>
            <a:ext cx="8388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/>
              <a:t>Phase-modulated Gaussian beam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3ACBEFC3-4AC7-A636-929F-1BF2EFF4BC4A}"/>
              </a:ext>
            </a:extLst>
          </p:cNvPr>
          <p:cNvSpPr txBox="1"/>
          <p:nvPr/>
        </p:nvSpPr>
        <p:spPr>
          <a:xfrm>
            <a:off x="3871448" y="3280572"/>
            <a:ext cx="8388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/>
              <a:t>Phase-modulated Gaussian beam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BB242505-5F2B-4B09-CFAE-AF05176AE728}"/>
              </a:ext>
            </a:extLst>
          </p:cNvPr>
          <p:cNvSpPr txBox="1"/>
          <p:nvPr/>
        </p:nvSpPr>
        <p:spPr>
          <a:xfrm>
            <a:off x="1998011" y="2448660"/>
            <a:ext cx="8388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/>
              <a:t>Phase-modulated Gaussian beam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4BFBBBCB-E8EF-64EA-3FC7-65B8C8564E9D}"/>
              </a:ext>
            </a:extLst>
          </p:cNvPr>
          <p:cNvSpPr txBox="1"/>
          <p:nvPr/>
        </p:nvSpPr>
        <p:spPr>
          <a:xfrm>
            <a:off x="3484687" y="3901224"/>
            <a:ext cx="87300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/>
              <a:t>Focal spot plane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9C5A4330-E60B-9B4C-69B5-D259B8FC4D03}"/>
              </a:ext>
            </a:extLst>
          </p:cNvPr>
          <p:cNvSpPr txBox="1"/>
          <p:nvPr/>
        </p:nvSpPr>
        <p:spPr>
          <a:xfrm>
            <a:off x="3525647" y="2932211"/>
            <a:ext cx="85567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/>
              <a:t>Focal spot plane</a:t>
            </a:r>
          </a:p>
        </p:txBody>
      </p:sp>
      <p:cxnSp>
        <p:nvCxnSpPr>
          <p:cNvPr id="135" name="Curved Connector 134">
            <a:extLst>
              <a:ext uri="{FF2B5EF4-FFF2-40B4-BE49-F238E27FC236}">
                <a16:creationId xmlns:a16="http://schemas.microsoft.com/office/drawing/2014/main" id="{C82D2305-7610-475F-D20A-3F80FFC3274C}"/>
              </a:ext>
            </a:extLst>
          </p:cNvPr>
          <p:cNvCxnSpPr>
            <a:cxnSpLocks/>
          </p:cNvCxnSpPr>
          <p:nvPr/>
        </p:nvCxnSpPr>
        <p:spPr>
          <a:xfrm>
            <a:off x="3617317" y="3992361"/>
            <a:ext cx="2279630" cy="1864635"/>
          </a:xfrm>
          <a:prstGeom prst="curvedConnector3">
            <a:avLst>
              <a:gd name="adj1" fmla="val 50000"/>
            </a:avLst>
          </a:prstGeom>
          <a:ln>
            <a:solidFill>
              <a:schemeClr val="bg2">
                <a:lumMod val="75000"/>
              </a:schemeClr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Curved Connector 135">
            <a:extLst>
              <a:ext uri="{FF2B5EF4-FFF2-40B4-BE49-F238E27FC236}">
                <a16:creationId xmlns:a16="http://schemas.microsoft.com/office/drawing/2014/main" id="{E4840AAF-12E1-893B-4610-D0AF5D2BEA23}"/>
              </a:ext>
            </a:extLst>
          </p:cNvPr>
          <p:cNvCxnSpPr>
            <a:cxnSpLocks/>
          </p:cNvCxnSpPr>
          <p:nvPr/>
        </p:nvCxnSpPr>
        <p:spPr>
          <a:xfrm>
            <a:off x="3593683" y="3021529"/>
            <a:ext cx="2419370" cy="2326048"/>
          </a:xfrm>
          <a:prstGeom prst="curvedConnector3">
            <a:avLst>
              <a:gd name="adj1" fmla="val 50000"/>
            </a:avLst>
          </a:prstGeom>
          <a:ln>
            <a:solidFill>
              <a:schemeClr val="bg2">
                <a:lumMod val="75000"/>
              </a:schemeClr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TextBox 143">
            <a:extLst>
              <a:ext uri="{FF2B5EF4-FFF2-40B4-BE49-F238E27FC236}">
                <a16:creationId xmlns:a16="http://schemas.microsoft.com/office/drawing/2014/main" id="{DAF5A4AE-624A-AA8E-6D6A-D49BB9888988}"/>
              </a:ext>
            </a:extLst>
          </p:cNvPr>
          <p:cNvSpPr txBox="1"/>
          <p:nvPr/>
        </p:nvSpPr>
        <p:spPr>
          <a:xfrm>
            <a:off x="4608444" y="6338619"/>
            <a:ext cx="15509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Focal spot array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B6BB95F5-C391-599C-BEE3-B0B0EA5E3004}"/>
              </a:ext>
            </a:extLst>
          </p:cNvPr>
          <p:cNvSpPr txBox="1"/>
          <p:nvPr/>
        </p:nvSpPr>
        <p:spPr>
          <a:xfrm>
            <a:off x="335816" y="5856996"/>
            <a:ext cx="3651641" cy="461665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/>
              <a:t>Confocal MPC configuration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782E165B-0CF5-1E7B-73E1-E56B69BD5EAF}"/>
              </a:ext>
            </a:extLst>
          </p:cNvPr>
          <p:cNvSpPr txBox="1"/>
          <p:nvPr/>
        </p:nvSpPr>
        <p:spPr>
          <a:xfrm>
            <a:off x="7822223" y="1908856"/>
            <a:ext cx="414479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Gaussian beam passes CBS phase mask positioned in the MPC focal plane, and gets transversely phase modulated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After FL mirror the phase-modulated Gaussian is converted into a focal-spot array in the MPC focal plane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After the second FL mirror phase-modulated Gaussian beam is reconstituted in the MPC focal plane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Step 2 is repeated again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Step 3 is repeated again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Diffraction-limited Gaussian beam reconstituted after CBS phase mask in the MPC focal plane at the output  </a:t>
            </a:r>
          </a:p>
        </p:txBody>
      </p: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CBBFE790-CECA-BFB5-7A67-A5A71B3E21EE}"/>
              </a:ext>
            </a:extLst>
          </p:cNvPr>
          <p:cNvCxnSpPr/>
          <p:nvPr/>
        </p:nvCxnSpPr>
        <p:spPr>
          <a:xfrm>
            <a:off x="3529955" y="1930747"/>
            <a:ext cx="0" cy="321852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TextBox 147">
            <a:extLst>
              <a:ext uri="{FF2B5EF4-FFF2-40B4-BE49-F238E27FC236}">
                <a16:creationId xmlns:a16="http://schemas.microsoft.com/office/drawing/2014/main" id="{EF6C7B19-09E0-D33B-7291-B210B02FBB1B}"/>
              </a:ext>
            </a:extLst>
          </p:cNvPr>
          <p:cNvSpPr txBox="1"/>
          <p:nvPr/>
        </p:nvSpPr>
        <p:spPr>
          <a:xfrm>
            <a:off x="3494280" y="1679729"/>
            <a:ext cx="21537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Focal plane</a:t>
            </a:r>
          </a:p>
        </p:txBody>
      </p:sp>
      <p:sp>
        <p:nvSpPr>
          <p:cNvPr id="150" name="Oval 149">
            <a:extLst>
              <a:ext uri="{FF2B5EF4-FFF2-40B4-BE49-F238E27FC236}">
                <a16:creationId xmlns:a16="http://schemas.microsoft.com/office/drawing/2014/main" id="{0D8D91F8-AD2F-3B02-1135-4382E3CBD033}"/>
              </a:ext>
            </a:extLst>
          </p:cNvPr>
          <p:cNvSpPr>
            <a:spLocks noChangeAspect="1"/>
          </p:cNvSpPr>
          <p:nvPr/>
        </p:nvSpPr>
        <p:spPr>
          <a:xfrm>
            <a:off x="3887546" y="4312807"/>
            <a:ext cx="240742" cy="24186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52" name="Oval 151">
            <a:extLst>
              <a:ext uri="{FF2B5EF4-FFF2-40B4-BE49-F238E27FC236}">
                <a16:creationId xmlns:a16="http://schemas.microsoft.com/office/drawing/2014/main" id="{810EA0F9-1B0C-4FB8-CD62-AE2AECD3600A}"/>
              </a:ext>
            </a:extLst>
          </p:cNvPr>
          <p:cNvSpPr>
            <a:spLocks noChangeAspect="1"/>
          </p:cNvSpPr>
          <p:nvPr/>
        </p:nvSpPr>
        <p:spPr>
          <a:xfrm>
            <a:off x="3347838" y="3896387"/>
            <a:ext cx="240742" cy="24186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2D4F9454-6256-6A47-0FE2-F7C0A8F3622B}"/>
              </a:ext>
            </a:extLst>
          </p:cNvPr>
          <p:cNvSpPr>
            <a:spLocks noChangeAspect="1"/>
          </p:cNvSpPr>
          <p:nvPr/>
        </p:nvSpPr>
        <p:spPr>
          <a:xfrm>
            <a:off x="3283043" y="2896489"/>
            <a:ext cx="240742" cy="24186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B1D3DBFC-7981-A03E-0766-1D97218D5DC1}"/>
              </a:ext>
            </a:extLst>
          </p:cNvPr>
          <p:cNvSpPr>
            <a:spLocks noChangeAspect="1"/>
          </p:cNvSpPr>
          <p:nvPr/>
        </p:nvSpPr>
        <p:spPr>
          <a:xfrm>
            <a:off x="3425618" y="3374274"/>
            <a:ext cx="240742" cy="24186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5887ED20-067A-2238-C746-0D050FE3A404}"/>
              </a:ext>
            </a:extLst>
          </p:cNvPr>
          <p:cNvSpPr>
            <a:spLocks noChangeAspect="1"/>
          </p:cNvSpPr>
          <p:nvPr/>
        </p:nvSpPr>
        <p:spPr>
          <a:xfrm>
            <a:off x="3021603" y="2413822"/>
            <a:ext cx="240742" cy="24186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E80D5925-3134-A1D1-4852-C166A9FDD3CB}"/>
              </a:ext>
            </a:extLst>
          </p:cNvPr>
          <p:cNvSpPr>
            <a:spLocks noChangeAspect="1"/>
          </p:cNvSpPr>
          <p:nvPr/>
        </p:nvSpPr>
        <p:spPr>
          <a:xfrm>
            <a:off x="4200141" y="2257832"/>
            <a:ext cx="240742" cy="24186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6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32B1E92-1940-329F-BB25-4456EC43EE75}"/>
              </a:ext>
            </a:extLst>
          </p:cNvPr>
          <p:cNvGrpSpPr>
            <a:grpSpLocks noChangeAspect="1"/>
          </p:cNvGrpSpPr>
          <p:nvPr/>
        </p:nvGrpSpPr>
        <p:grpSpPr>
          <a:xfrm>
            <a:off x="5977543" y="5178673"/>
            <a:ext cx="1552651" cy="1471353"/>
            <a:chOff x="2302155" y="1920391"/>
            <a:chExt cx="3031930" cy="3160493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35B7569-EB90-B7E7-A647-3D8A829CFA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94647" y="2706914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9E5F3C08-401D-10E3-00E6-222B344D7C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35990" y="2706914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B10C993A-2C7D-FA41-344D-60DC254C7B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69911" y="2712528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B030AA8F-CDE3-624F-774C-270A31CC43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11254" y="2704577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B3922136-10AF-F97F-3A84-472445FA90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45175" y="2710439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EF459339-C23C-DDCE-14B5-EAFCDE84C0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94647" y="3041474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057AC3D5-C3C4-1463-528F-8F38D91696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35990" y="3041474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3F66E8E0-F8AC-C7B7-0DFE-0F4BBE8746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69911" y="3044999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45A157EB-2DE0-46D1-06B1-A0415409B0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05392" y="3044999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C9EE04D4-0994-53B5-C8E1-9E3634D422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45175" y="3044999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86024D92-7D19-8E45-7FAF-40633D31EA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94647" y="3381868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E2F000ED-2811-C9BE-6DCC-61CB57033F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35990" y="3381868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221EAE5A-9AB1-53E0-5393-181EA29F88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69911" y="3383304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69839EB9-2377-DEC9-8318-DA30274D76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05392" y="3377442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A7AC7538-3BAE-F010-D9B9-C8662330D9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45175" y="3383304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D548748C-DE8B-1A9B-C834-210D9EC12A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94647" y="3722538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A98B8E09-ADF7-686B-F8E6-B306E8F9ED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35990" y="3722537"/>
              <a:ext cx="221304" cy="221306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A1C6A80A-BD83-D0B9-AD0C-6FDC27BDAE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69911" y="3720201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8B78D54C-7434-11F3-D09A-A83D4B6138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11254" y="3720201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2F9E211-2E7F-F4EC-D06B-41C9F40625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45175" y="3720201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DE993B7C-D8B1-179C-DE57-2A58AEE344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94647" y="4056312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4601905A-365F-C12A-5ECE-0BAD968635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35990" y="4056312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785D7847-7825-1B88-FB4E-F7250B0720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69911" y="4053975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275CEA0D-54FF-73F1-ECEA-564CDBB988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11254" y="4053975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88FC4F6B-45DB-CA28-9CB9-ED7A8EA286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45175" y="4053975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6B1CC4A3-02FF-4D67-8141-664B0EB6D0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94647" y="2317487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6ADCCE1C-79D7-EBD4-FCD9-17B78DBE39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35990" y="2317487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A3F18BEF-D619-5F8D-746C-FB52E2125D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69911" y="2323101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1C883054-DA10-E7E6-D30C-2655A5B7C3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11254" y="2315150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8B937769-AAC7-627C-0825-D8FAB214DC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45175" y="2321012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1683D1BF-D8CD-C86A-4872-1AEAB3A86D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94647" y="2010234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3F002379-05AB-E414-2B3F-E87F46A186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35990" y="2010234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E7505E45-FD19-23C2-6DB1-DDD3CC09E3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69911" y="2015848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8ED6CE7B-A0E0-38C4-D7A0-507279F99E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11254" y="2007897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43A96104-17B8-0F54-5A5D-BAF4A28DC6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45175" y="2013759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16351F0D-7DC8-B488-CF3E-546AEE3ECD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94647" y="4741123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D64AEF33-EA26-BFEB-7F54-6B469C0ED8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35990" y="4741123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EF1F6B11-C976-0179-3083-A8A1F478B6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69911" y="4746737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9B5757B2-FC67-8E86-2176-E100BB5A3E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11254" y="4738786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7CA4D7F3-968D-9ACB-E1DA-ADEEBDEAC3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45175" y="4744648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3F184235-F173-EEAD-41F2-950AADBD10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94647" y="4433870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FC9159DD-23CF-D125-F065-B870FB898A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35990" y="4433870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86038C4D-80B8-3EAA-F39E-B2A64A5779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69911" y="4439484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D7AD5D2E-CDBD-E4A2-B989-26D2653937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11254" y="4431533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EF802161-5992-DD29-CB87-F8E87B2265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45175" y="4437395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F907A9EE-9DED-1B0D-F537-0758FFFDDC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71496" y="2704577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739B14D3-4646-88F1-5D7C-17B44650A9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12839" y="2704577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CB979286-2403-945C-D010-75E081CFA5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71496" y="3039137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FB860C8D-93AA-3062-7BD7-0D711DA836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12839" y="3039137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DE6F2D9D-38E4-8DD6-98E1-F4FD621731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71496" y="3379531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8979748B-1A5D-DBAC-06C0-2C53B29A45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12839" y="3379531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29F14658-8D02-9086-86EE-4BA30917AC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71496" y="3720201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443BE43F-16B5-517B-93CF-2269CC3F1B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12839" y="3720201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851C11F1-39EE-5E15-E515-5D60BA0A42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71496" y="4053975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D991EAD4-2A13-50B6-6543-B665D5CC7D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12839" y="4053975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C6669977-5EE2-0D04-9F83-73E684B058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68147" y="2712528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C83A8F7A-AF26-88FE-3C5D-15C8105EAD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09490" y="2712528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534D3D47-A690-8C80-A6AA-1C5A8F37C9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68147" y="3047088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3ACE714C-E871-0EAF-CCF1-6853C6FA23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09490" y="3047088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E7D57F7F-94A6-B3AA-BD55-F91B1C63E1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68147" y="3387482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5DD1FF4C-7496-1073-8D28-A9A2594081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09490" y="3387482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A0C8CCA6-2049-2997-F93E-3D07783FC2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68147" y="3728152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5E658EEB-050B-A203-83CF-C400FF1E0A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09490" y="3728152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6F417A12-884B-A8C9-8DAB-8B6BF5FBFA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68147" y="4061926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2FB34E34-37C5-FF2C-F08D-E721C77DEA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09490" y="4061926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D6FDD6F7-4F12-1952-3EBF-D9C6709703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71496" y="2007897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25419C2E-3328-B1BC-9CE3-D8562FE067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12839" y="2007897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4520F768-96D7-A480-AC98-455413126C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71496" y="2342457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8D179301-7540-F479-B21B-4092896EAD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12839" y="2342457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086BDD14-9A5C-C03B-1E5A-C7F927160A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71437" y="2007897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752901EC-A337-CAF4-D456-DED4D7CF9B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12780" y="2007897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51445EA5-0247-66E0-3432-869CD4A6DD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71437" y="2342457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FBF09271-C551-0FE3-3AE9-914D8BEC81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12780" y="2342457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05C00B05-8B5B-579B-63A2-EE12D51DF8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68147" y="4428079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4070CAFA-6D31-2102-772B-21E1BCD5BA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09490" y="4428079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FDC1FF2B-097A-81C2-C620-2C2F5BB055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68147" y="4762639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667714F6-20AC-39E6-966F-43F446726C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09490" y="4762639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F5E6DB4C-4F91-C333-7D9A-7A108E5994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71496" y="4428079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3EE41B6B-BDEA-EEF5-E4BF-933C220931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12839" y="4428079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E25B0344-4EBA-BD36-5176-06CB8E4BD1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71496" y="4762639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4696A7BD-6F7A-4082-B81C-32CA59A014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12839" y="4762639"/>
              <a:ext cx="221305" cy="221305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672CF7FD-D3E7-1499-0B34-D5127093152C}"/>
                </a:ext>
              </a:extLst>
            </p:cNvPr>
            <p:cNvSpPr/>
            <p:nvPr/>
          </p:nvSpPr>
          <p:spPr>
            <a:xfrm>
              <a:off x="2332620" y="1925398"/>
              <a:ext cx="657070" cy="3155486"/>
            </a:xfrm>
            <a:prstGeom prst="rect">
              <a:avLst/>
            </a:prstGeom>
            <a:solidFill>
              <a:schemeClr val="bg1">
                <a:alpha val="79371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D0F69683-A2B0-C696-6CF1-8D841AA44D44}"/>
                </a:ext>
              </a:extLst>
            </p:cNvPr>
            <p:cNvSpPr/>
            <p:nvPr/>
          </p:nvSpPr>
          <p:spPr>
            <a:xfrm>
              <a:off x="4721432" y="1920391"/>
              <a:ext cx="609363" cy="3155486"/>
            </a:xfrm>
            <a:prstGeom prst="rect">
              <a:avLst/>
            </a:prstGeom>
            <a:solidFill>
              <a:schemeClr val="bg1">
                <a:alpha val="79371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Rectangle 229">
              <a:extLst>
                <a:ext uri="{FF2B5EF4-FFF2-40B4-BE49-F238E27FC236}">
                  <a16:creationId xmlns:a16="http://schemas.microsoft.com/office/drawing/2014/main" id="{11508452-A4A4-25B0-9564-0B1DDF3FD673}"/>
                </a:ext>
              </a:extLst>
            </p:cNvPr>
            <p:cNvSpPr/>
            <p:nvPr/>
          </p:nvSpPr>
          <p:spPr>
            <a:xfrm rot="5400000">
              <a:off x="3522611" y="803550"/>
              <a:ext cx="657070" cy="2959299"/>
            </a:xfrm>
            <a:prstGeom prst="rect">
              <a:avLst/>
            </a:prstGeom>
            <a:solidFill>
              <a:schemeClr val="bg1">
                <a:alpha val="79371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Rectangle 230">
              <a:extLst>
                <a:ext uri="{FF2B5EF4-FFF2-40B4-BE49-F238E27FC236}">
                  <a16:creationId xmlns:a16="http://schemas.microsoft.com/office/drawing/2014/main" id="{3E49A7EB-4D8B-5D17-0476-53B9E4BF6168}"/>
                </a:ext>
              </a:extLst>
            </p:cNvPr>
            <p:cNvSpPr/>
            <p:nvPr/>
          </p:nvSpPr>
          <p:spPr>
            <a:xfrm rot="5400000">
              <a:off x="3487940" y="3190622"/>
              <a:ext cx="657070" cy="3028640"/>
            </a:xfrm>
            <a:prstGeom prst="rect">
              <a:avLst/>
            </a:prstGeom>
            <a:solidFill>
              <a:schemeClr val="bg1">
                <a:alpha val="79371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90229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D7EEE-4593-E93C-A380-BAB8BCF9C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AEE38D4-D943-AA13-4545-4F5C587488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337" y="1756510"/>
            <a:ext cx="11916927" cy="58487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b="1" dirty="0"/>
              <a:t>In the presence of nonlinearity, we see minimal differences when compared to standard cavity propagation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77D5CF2F-6BCB-9A07-F671-D2344CADE2C9}"/>
              </a:ext>
            </a:extLst>
          </p:cNvPr>
          <p:cNvSpPr txBox="1">
            <a:spLocks/>
          </p:cNvSpPr>
          <p:nvPr/>
        </p:nvSpPr>
        <p:spPr>
          <a:xfrm>
            <a:off x="223684" y="359297"/>
            <a:ext cx="11871448" cy="1314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dirty="0"/>
              <a:t>CBS Enabled Energy Scalable MPC </a:t>
            </a:r>
          </a:p>
          <a:p>
            <a:pPr algn="ctr"/>
            <a:r>
              <a:rPr lang="en-US" dirty="0"/>
              <a:t>Post-Compression Configuration</a:t>
            </a:r>
          </a:p>
        </p:txBody>
      </p: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751A346E-A362-91D6-A68B-075C0F1D4C87}"/>
              </a:ext>
            </a:extLst>
          </p:cNvPr>
          <p:cNvGrpSpPr/>
          <p:nvPr/>
        </p:nvGrpSpPr>
        <p:grpSpPr>
          <a:xfrm>
            <a:off x="188841" y="3201686"/>
            <a:ext cx="11814318" cy="2147554"/>
            <a:chOff x="179946" y="2813166"/>
            <a:chExt cx="10733974" cy="1170069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6A828C5-D22D-57AE-CF10-C11BCD9A9D9D}"/>
                </a:ext>
              </a:extLst>
            </p:cNvPr>
            <p:cNvSpPr/>
            <p:nvPr/>
          </p:nvSpPr>
          <p:spPr>
            <a:xfrm>
              <a:off x="179946" y="3055206"/>
              <a:ext cx="485263" cy="69000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E9BA0B7F-6E18-CBB5-7DEC-F766158E1538}"/>
                </a:ext>
              </a:extLst>
            </p:cNvPr>
            <p:cNvSpPr/>
            <p:nvPr/>
          </p:nvSpPr>
          <p:spPr>
            <a:xfrm>
              <a:off x="665209" y="3055145"/>
              <a:ext cx="1164587" cy="69000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AF982582-64C9-3ADD-3857-1E93A4ACE8CA}"/>
                </a:ext>
              </a:extLst>
            </p:cNvPr>
            <p:cNvGrpSpPr/>
            <p:nvPr/>
          </p:nvGrpSpPr>
          <p:grpSpPr>
            <a:xfrm>
              <a:off x="641815" y="2853657"/>
              <a:ext cx="66821" cy="1129578"/>
              <a:chOff x="10719868" y="3545309"/>
              <a:chExt cx="148176" cy="1803885"/>
            </a:xfrm>
          </p:grpSpPr>
          <p:sp>
            <p:nvSpPr>
              <p:cNvPr id="184" name="Rectangle 183">
                <a:extLst>
                  <a:ext uri="{FF2B5EF4-FFF2-40B4-BE49-F238E27FC236}">
                    <a16:creationId xmlns:a16="http://schemas.microsoft.com/office/drawing/2014/main" id="{31C0C19F-2FC8-FD98-DDD8-B528F7009C3A}"/>
                  </a:ext>
                </a:extLst>
              </p:cNvPr>
              <p:cNvSpPr/>
              <p:nvPr/>
            </p:nvSpPr>
            <p:spPr>
              <a:xfrm>
                <a:off x="10719868" y="4988417"/>
                <a:ext cx="148176" cy="360777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13000">
                    <a:schemeClr val="tx1">
                      <a:lumMod val="65000"/>
                      <a:lumOff val="35000"/>
                    </a:schemeClr>
                  </a:gs>
                  <a:gs pos="26000">
                    <a:schemeClr val="accent1">
                      <a:lumMod val="20000"/>
                      <a:lumOff val="80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  <a:gs pos="88000">
                    <a:schemeClr val="tx1">
                      <a:lumMod val="65000"/>
                      <a:lumOff val="35000"/>
                    </a:schemeClr>
                  </a:gs>
                  <a:gs pos="77000">
                    <a:schemeClr val="accent1">
                      <a:lumMod val="20000"/>
                      <a:lumOff val="80000"/>
                    </a:schemeClr>
                  </a:gs>
                  <a:gs pos="64000">
                    <a:schemeClr val="tx1">
                      <a:lumMod val="65000"/>
                      <a:lumOff val="35000"/>
                    </a:schemeClr>
                  </a:gs>
                  <a:gs pos="52000">
                    <a:schemeClr val="accent1">
                      <a:lumMod val="20000"/>
                      <a:lumOff val="80000"/>
                    </a:schemeClr>
                  </a:gs>
                  <a:gs pos="39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F487164A-1CD2-6C37-BBFB-99C32B6C8CB9}"/>
                  </a:ext>
                </a:extLst>
              </p:cNvPr>
              <p:cNvSpPr/>
              <p:nvPr/>
            </p:nvSpPr>
            <p:spPr>
              <a:xfrm>
                <a:off x="10719868" y="4627640"/>
                <a:ext cx="148176" cy="360777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13000">
                    <a:schemeClr val="tx1">
                      <a:lumMod val="65000"/>
                      <a:lumOff val="35000"/>
                    </a:schemeClr>
                  </a:gs>
                  <a:gs pos="26000">
                    <a:schemeClr val="accent1">
                      <a:lumMod val="20000"/>
                      <a:lumOff val="80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  <a:gs pos="88000">
                    <a:schemeClr val="tx1">
                      <a:lumMod val="65000"/>
                      <a:lumOff val="35000"/>
                    </a:schemeClr>
                  </a:gs>
                  <a:gs pos="77000">
                    <a:schemeClr val="accent1">
                      <a:lumMod val="20000"/>
                      <a:lumOff val="80000"/>
                    </a:schemeClr>
                  </a:gs>
                  <a:gs pos="64000">
                    <a:schemeClr val="tx1">
                      <a:lumMod val="65000"/>
                      <a:lumOff val="35000"/>
                    </a:schemeClr>
                  </a:gs>
                  <a:gs pos="52000">
                    <a:schemeClr val="accent1">
                      <a:lumMod val="20000"/>
                      <a:lumOff val="80000"/>
                    </a:schemeClr>
                  </a:gs>
                  <a:gs pos="39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6" name="Rectangle 185">
                <a:extLst>
                  <a:ext uri="{FF2B5EF4-FFF2-40B4-BE49-F238E27FC236}">
                    <a16:creationId xmlns:a16="http://schemas.microsoft.com/office/drawing/2014/main" id="{6D9E4AAC-2B45-A764-53E5-9BFAEA3AB18B}"/>
                  </a:ext>
                </a:extLst>
              </p:cNvPr>
              <p:cNvSpPr/>
              <p:nvPr/>
            </p:nvSpPr>
            <p:spPr>
              <a:xfrm>
                <a:off x="10719868" y="4266863"/>
                <a:ext cx="148176" cy="360777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13000">
                    <a:schemeClr val="tx1">
                      <a:lumMod val="65000"/>
                      <a:lumOff val="35000"/>
                    </a:schemeClr>
                  </a:gs>
                  <a:gs pos="26000">
                    <a:schemeClr val="accent1">
                      <a:lumMod val="20000"/>
                      <a:lumOff val="80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  <a:gs pos="88000">
                    <a:schemeClr val="tx1">
                      <a:lumMod val="65000"/>
                      <a:lumOff val="35000"/>
                    </a:schemeClr>
                  </a:gs>
                  <a:gs pos="77000">
                    <a:schemeClr val="accent1">
                      <a:lumMod val="20000"/>
                      <a:lumOff val="80000"/>
                    </a:schemeClr>
                  </a:gs>
                  <a:gs pos="64000">
                    <a:schemeClr val="tx1">
                      <a:lumMod val="65000"/>
                      <a:lumOff val="35000"/>
                    </a:schemeClr>
                  </a:gs>
                  <a:gs pos="52000">
                    <a:schemeClr val="accent1">
                      <a:lumMod val="20000"/>
                      <a:lumOff val="80000"/>
                    </a:schemeClr>
                  </a:gs>
                  <a:gs pos="39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A0ACEF23-9DEE-0AB3-1D38-4C19B589B860}"/>
                  </a:ext>
                </a:extLst>
              </p:cNvPr>
              <p:cNvSpPr/>
              <p:nvPr/>
            </p:nvSpPr>
            <p:spPr>
              <a:xfrm>
                <a:off x="10719868" y="3906086"/>
                <a:ext cx="148176" cy="360777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13000">
                    <a:schemeClr val="tx1">
                      <a:lumMod val="65000"/>
                      <a:lumOff val="35000"/>
                    </a:schemeClr>
                  </a:gs>
                  <a:gs pos="26000">
                    <a:schemeClr val="accent1">
                      <a:lumMod val="20000"/>
                      <a:lumOff val="80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  <a:gs pos="88000">
                    <a:schemeClr val="tx1">
                      <a:lumMod val="65000"/>
                      <a:lumOff val="35000"/>
                    </a:schemeClr>
                  </a:gs>
                  <a:gs pos="77000">
                    <a:schemeClr val="accent1">
                      <a:lumMod val="20000"/>
                      <a:lumOff val="80000"/>
                    </a:schemeClr>
                  </a:gs>
                  <a:gs pos="64000">
                    <a:schemeClr val="tx1">
                      <a:lumMod val="65000"/>
                      <a:lumOff val="35000"/>
                    </a:schemeClr>
                  </a:gs>
                  <a:gs pos="52000">
                    <a:schemeClr val="accent1">
                      <a:lumMod val="20000"/>
                      <a:lumOff val="80000"/>
                    </a:schemeClr>
                  </a:gs>
                  <a:gs pos="39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Rectangle 187">
                <a:extLst>
                  <a:ext uri="{FF2B5EF4-FFF2-40B4-BE49-F238E27FC236}">
                    <a16:creationId xmlns:a16="http://schemas.microsoft.com/office/drawing/2014/main" id="{09B438E1-72D1-B7C1-AD14-A3090197A6AA}"/>
                  </a:ext>
                </a:extLst>
              </p:cNvPr>
              <p:cNvSpPr/>
              <p:nvPr/>
            </p:nvSpPr>
            <p:spPr>
              <a:xfrm>
                <a:off x="10719868" y="3545309"/>
                <a:ext cx="148176" cy="360777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13000">
                    <a:schemeClr val="tx1">
                      <a:lumMod val="65000"/>
                      <a:lumOff val="35000"/>
                    </a:schemeClr>
                  </a:gs>
                  <a:gs pos="26000">
                    <a:schemeClr val="accent1">
                      <a:lumMod val="20000"/>
                      <a:lumOff val="80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  <a:gs pos="88000">
                    <a:schemeClr val="tx1">
                      <a:lumMod val="65000"/>
                      <a:lumOff val="35000"/>
                    </a:schemeClr>
                  </a:gs>
                  <a:gs pos="77000">
                    <a:schemeClr val="accent1">
                      <a:lumMod val="20000"/>
                      <a:lumOff val="80000"/>
                    </a:schemeClr>
                  </a:gs>
                  <a:gs pos="64000">
                    <a:schemeClr val="tx1">
                      <a:lumMod val="65000"/>
                      <a:lumOff val="35000"/>
                    </a:schemeClr>
                  </a:gs>
                  <a:gs pos="52000">
                    <a:schemeClr val="accent1">
                      <a:lumMod val="20000"/>
                      <a:lumOff val="80000"/>
                    </a:schemeClr>
                  </a:gs>
                  <a:gs pos="39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Arrow: Down 69">
              <a:extLst>
                <a:ext uri="{FF2B5EF4-FFF2-40B4-BE49-F238E27FC236}">
                  <a16:creationId xmlns:a16="http://schemas.microsoft.com/office/drawing/2014/main" id="{A7DC0B92-8ABA-FA6B-4945-04D0D427CA51}"/>
                </a:ext>
              </a:extLst>
            </p:cNvPr>
            <p:cNvSpPr/>
            <p:nvPr/>
          </p:nvSpPr>
          <p:spPr>
            <a:xfrm rot="16200000">
              <a:off x="392869" y="3278554"/>
              <a:ext cx="106788" cy="205906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8AD56B48-F577-471C-1C22-BB13F331A5E8}"/>
                </a:ext>
              </a:extLst>
            </p:cNvPr>
            <p:cNvGrpSpPr/>
            <p:nvPr/>
          </p:nvGrpSpPr>
          <p:grpSpPr>
            <a:xfrm>
              <a:off x="1826496" y="3063731"/>
              <a:ext cx="2560184" cy="667784"/>
              <a:chOff x="2602154" y="4252085"/>
              <a:chExt cx="3873418" cy="676664"/>
            </a:xfrm>
          </p:grpSpPr>
          <p:grpSp>
            <p:nvGrpSpPr>
              <p:cNvPr id="160" name="Group 159">
                <a:extLst>
                  <a:ext uri="{FF2B5EF4-FFF2-40B4-BE49-F238E27FC236}">
                    <a16:creationId xmlns:a16="http://schemas.microsoft.com/office/drawing/2014/main" id="{5F2318D4-AF8F-3954-6521-E06D29C2F1D1}"/>
                  </a:ext>
                </a:extLst>
              </p:cNvPr>
              <p:cNvGrpSpPr/>
              <p:nvPr/>
            </p:nvGrpSpPr>
            <p:grpSpPr>
              <a:xfrm>
                <a:off x="2602154" y="4253226"/>
                <a:ext cx="2011833" cy="675517"/>
                <a:chOff x="3309230" y="3788496"/>
                <a:chExt cx="1718760" cy="537174"/>
              </a:xfrm>
              <a:solidFill>
                <a:srgbClr val="FF0000"/>
              </a:solidFill>
            </p:grpSpPr>
            <p:sp>
              <p:nvSpPr>
                <p:cNvPr id="173" name="Isosceles Triangle 172">
                  <a:extLst>
                    <a:ext uri="{FF2B5EF4-FFF2-40B4-BE49-F238E27FC236}">
                      <a16:creationId xmlns:a16="http://schemas.microsoft.com/office/drawing/2014/main" id="{F4C86227-2512-6DDB-3640-076F4F1B74FE}"/>
                    </a:ext>
                  </a:extLst>
                </p:cNvPr>
                <p:cNvSpPr/>
                <p:nvPr/>
              </p:nvSpPr>
              <p:spPr>
                <a:xfrm rot="5400000">
                  <a:off x="4136005" y="3057420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4" name="Isosceles Triangle 173">
                  <a:extLst>
                    <a:ext uri="{FF2B5EF4-FFF2-40B4-BE49-F238E27FC236}">
                      <a16:creationId xmlns:a16="http://schemas.microsoft.com/office/drawing/2014/main" id="{AFB063F3-D0C6-84EC-5288-ADC3340E9E60}"/>
                    </a:ext>
                  </a:extLst>
                </p:cNvPr>
                <p:cNvSpPr/>
                <p:nvPr/>
              </p:nvSpPr>
              <p:spPr>
                <a:xfrm rot="5400000">
                  <a:off x="4136009" y="3343413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5" name="Isosceles Triangle 174">
                  <a:extLst>
                    <a:ext uri="{FF2B5EF4-FFF2-40B4-BE49-F238E27FC236}">
                      <a16:creationId xmlns:a16="http://schemas.microsoft.com/office/drawing/2014/main" id="{2907FC8C-E7EA-B6FD-1703-050CD1A2BF66}"/>
                    </a:ext>
                  </a:extLst>
                </p:cNvPr>
                <p:cNvSpPr/>
                <p:nvPr/>
              </p:nvSpPr>
              <p:spPr>
                <a:xfrm rot="5400000">
                  <a:off x="4136009" y="3202508"/>
                  <a:ext cx="61459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6" name="Isosceles Triangle 175">
                  <a:extLst>
                    <a:ext uri="{FF2B5EF4-FFF2-40B4-BE49-F238E27FC236}">
                      <a16:creationId xmlns:a16="http://schemas.microsoft.com/office/drawing/2014/main" id="{B6226D95-3815-C271-17B5-16141106362C}"/>
                    </a:ext>
                  </a:extLst>
                </p:cNvPr>
                <p:cNvSpPr/>
                <p:nvPr/>
              </p:nvSpPr>
              <p:spPr>
                <a:xfrm rot="5400000">
                  <a:off x="4136005" y="3297697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77" name="Isosceles Triangle 176">
                  <a:extLst>
                    <a:ext uri="{FF2B5EF4-FFF2-40B4-BE49-F238E27FC236}">
                      <a16:creationId xmlns:a16="http://schemas.microsoft.com/office/drawing/2014/main" id="{931AF29C-E21B-9945-5252-E4100F2D1609}"/>
                    </a:ext>
                  </a:extLst>
                </p:cNvPr>
                <p:cNvSpPr/>
                <p:nvPr/>
              </p:nvSpPr>
              <p:spPr>
                <a:xfrm rot="5400000">
                  <a:off x="4136005" y="3104543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78" name="Isosceles Triangle 177">
                  <a:extLst>
                    <a:ext uri="{FF2B5EF4-FFF2-40B4-BE49-F238E27FC236}">
                      <a16:creationId xmlns:a16="http://schemas.microsoft.com/office/drawing/2014/main" id="{32D9B468-2221-2581-4121-29AD205C3AD0}"/>
                    </a:ext>
                  </a:extLst>
                </p:cNvPr>
                <p:cNvSpPr/>
                <p:nvPr/>
              </p:nvSpPr>
              <p:spPr>
                <a:xfrm rot="5400000">
                  <a:off x="4136005" y="3152850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9" name="Isosceles Triangle 178">
                  <a:extLst>
                    <a:ext uri="{FF2B5EF4-FFF2-40B4-BE49-F238E27FC236}">
                      <a16:creationId xmlns:a16="http://schemas.microsoft.com/office/drawing/2014/main" id="{17DD8539-3E34-8036-4B3F-0EEAE51EA5EE}"/>
                    </a:ext>
                  </a:extLst>
                </p:cNvPr>
                <p:cNvSpPr/>
                <p:nvPr/>
              </p:nvSpPr>
              <p:spPr>
                <a:xfrm rot="5400000">
                  <a:off x="4136005" y="3249281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0" name="Isosceles Triangle 179">
                  <a:extLst>
                    <a:ext uri="{FF2B5EF4-FFF2-40B4-BE49-F238E27FC236}">
                      <a16:creationId xmlns:a16="http://schemas.microsoft.com/office/drawing/2014/main" id="{A317044F-6931-45BF-4DBF-86302306D8F2}"/>
                    </a:ext>
                  </a:extLst>
                </p:cNvPr>
                <p:cNvSpPr/>
                <p:nvPr/>
              </p:nvSpPr>
              <p:spPr>
                <a:xfrm rot="5400000">
                  <a:off x="4139754" y="3390424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1" name="Isosceles Triangle 180">
                  <a:extLst>
                    <a:ext uri="{FF2B5EF4-FFF2-40B4-BE49-F238E27FC236}">
                      <a16:creationId xmlns:a16="http://schemas.microsoft.com/office/drawing/2014/main" id="{4BAE6CA2-B8C7-30AF-5CCC-2CF395E83396}"/>
                    </a:ext>
                  </a:extLst>
                </p:cNvPr>
                <p:cNvSpPr/>
                <p:nvPr/>
              </p:nvSpPr>
              <p:spPr>
                <a:xfrm rot="5400000">
                  <a:off x="4139753" y="3437434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2" name="Isosceles Triangle 181">
                  <a:extLst>
                    <a:ext uri="{FF2B5EF4-FFF2-40B4-BE49-F238E27FC236}">
                      <a16:creationId xmlns:a16="http://schemas.microsoft.com/office/drawing/2014/main" id="{37D456A3-A764-B583-D8B3-F83A27EF819B}"/>
                    </a:ext>
                  </a:extLst>
                </p:cNvPr>
                <p:cNvSpPr/>
                <p:nvPr/>
              </p:nvSpPr>
              <p:spPr>
                <a:xfrm rot="5400000">
                  <a:off x="4136009" y="3009853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3" name="Isosceles Triangle 182">
                  <a:extLst>
                    <a:ext uri="{FF2B5EF4-FFF2-40B4-BE49-F238E27FC236}">
                      <a16:creationId xmlns:a16="http://schemas.microsoft.com/office/drawing/2014/main" id="{22AFCE42-CC5E-722E-95D9-14276192350A}"/>
                    </a:ext>
                  </a:extLst>
                </p:cNvPr>
                <p:cNvSpPr/>
                <p:nvPr/>
              </p:nvSpPr>
              <p:spPr>
                <a:xfrm rot="5400000">
                  <a:off x="4136009" y="2961721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BC7CF427-BC67-21AD-6A7E-BBCF35D6BDD2}"/>
                  </a:ext>
                </a:extLst>
              </p:cNvPr>
              <p:cNvGrpSpPr/>
              <p:nvPr/>
            </p:nvGrpSpPr>
            <p:grpSpPr>
              <a:xfrm rot="10800000">
                <a:off x="4468126" y="4252085"/>
                <a:ext cx="2007446" cy="676664"/>
                <a:chOff x="3303202" y="3788496"/>
                <a:chExt cx="1715012" cy="538085"/>
              </a:xfrm>
              <a:solidFill>
                <a:srgbClr val="FF0000"/>
              </a:solidFill>
            </p:grpSpPr>
            <p:sp>
              <p:nvSpPr>
                <p:cNvPr id="162" name="Isosceles Triangle 161">
                  <a:extLst>
                    <a:ext uri="{FF2B5EF4-FFF2-40B4-BE49-F238E27FC236}">
                      <a16:creationId xmlns:a16="http://schemas.microsoft.com/office/drawing/2014/main" id="{3EEE1F45-F12F-EA49-DED7-0EF4897E339E}"/>
                    </a:ext>
                  </a:extLst>
                </p:cNvPr>
                <p:cNvSpPr/>
                <p:nvPr/>
              </p:nvSpPr>
              <p:spPr>
                <a:xfrm rot="5400000">
                  <a:off x="4129978" y="3055740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3" name="Isosceles Triangle 162">
                  <a:extLst>
                    <a:ext uri="{FF2B5EF4-FFF2-40B4-BE49-F238E27FC236}">
                      <a16:creationId xmlns:a16="http://schemas.microsoft.com/office/drawing/2014/main" id="{B5B04E98-FA4E-9EF3-3664-314194711B41}"/>
                    </a:ext>
                  </a:extLst>
                </p:cNvPr>
                <p:cNvSpPr/>
                <p:nvPr/>
              </p:nvSpPr>
              <p:spPr>
                <a:xfrm rot="5400000">
                  <a:off x="4129977" y="3341732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4" name="Isosceles Triangle 163">
                  <a:extLst>
                    <a:ext uri="{FF2B5EF4-FFF2-40B4-BE49-F238E27FC236}">
                      <a16:creationId xmlns:a16="http://schemas.microsoft.com/office/drawing/2014/main" id="{676E810D-AA99-2E56-05B7-0795FDE62CE9}"/>
                    </a:ext>
                  </a:extLst>
                </p:cNvPr>
                <p:cNvSpPr/>
                <p:nvPr/>
              </p:nvSpPr>
              <p:spPr>
                <a:xfrm rot="5400000">
                  <a:off x="4129979" y="3197997"/>
                  <a:ext cx="61459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5" name="Isosceles Triangle 164">
                  <a:extLst>
                    <a:ext uri="{FF2B5EF4-FFF2-40B4-BE49-F238E27FC236}">
                      <a16:creationId xmlns:a16="http://schemas.microsoft.com/office/drawing/2014/main" id="{79C84578-355C-43CF-5261-B5709C54DB01}"/>
                    </a:ext>
                  </a:extLst>
                </p:cNvPr>
                <p:cNvSpPr/>
                <p:nvPr/>
              </p:nvSpPr>
              <p:spPr>
                <a:xfrm rot="5400000">
                  <a:off x="4129977" y="3294609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6" name="Isosceles Triangle 165">
                  <a:extLst>
                    <a:ext uri="{FF2B5EF4-FFF2-40B4-BE49-F238E27FC236}">
                      <a16:creationId xmlns:a16="http://schemas.microsoft.com/office/drawing/2014/main" id="{E6DB255D-6C4A-B1B4-B9E3-23B35D084B8D}"/>
                    </a:ext>
                  </a:extLst>
                </p:cNvPr>
                <p:cNvSpPr/>
                <p:nvPr/>
              </p:nvSpPr>
              <p:spPr>
                <a:xfrm rot="5400000">
                  <a:off x="4129977" y="3101737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67" name="Isosceles Triangle 166">
                  <a:extLst>
                    <a:ext uri="{FF2B5EF4-FFF2-40B4-BE49-F238E27FC236}">
                      <a16:creationId xmlns:a16="http://schemas.microsoft.com/office/drawing/2014/main" id="{1898CC47-86AD-ED40-0B01-567FB0EE1E6A}"/>
                    </a:ext>
                  </a:extLst>
                </p:cNvPr>
                <p:cNvSpPr/>
                <p:nvPr/>
              </p:nvSpPr>
              <p:spPr>
                <a:xfrm rot="5400000">
                  <a:off x="4129977" y="3149871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68" name="Isosceles Triangle 167">
                  <a:extLst>
                    <a:ext uri="{FF2B5EF4-FFF2-40B4-BE49-F238E27FC236}">
                      <a16:creationId xmlns:a16="http://schemas.microsoft.com/office/drawing/2014/main" id="{BD42A63E-5D1A-E988-3BA8-CC7CCDA53C6B}"/>
                    </a:ext>
                  </a:extLst>
                </p:cNvPr>
                <p:cNvSpPr/>
                <p:nvPr/>
              </p:nvSpPr>
              <p:spPr>
                <a:xfrm rot="5400000">
                  <a:off x="4129977" y="3246021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" name="Isosceles Triangle 168">
                  <a:extLst>
                    <a:ext uri="{FF2B5EF4-FFF2-40B4-BE49-F238E27FC236}">
                      <a16:creationId xmlns:a16="http://schemas.microsoft.com/office/drawing/2014/main" id="{5745A5EC-5A00-6C6D-2033-2EF0A402E739}"/>
                    </a:ext>
                  </a:extLst>
                </p:cNvPr>
                <p:cNvSpPr/>
                <p:nvPr/>
              </p:nvSpPr>
              <p:spPr>
                <a:xfrm rot="5400000">
                  <a:off x="4129977" y="3389857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0" name="Isosceles Triangle 169">
                  <a:extLst>
                    <a:ext uri="{FF2B5EF4-FFF2-40B4-BE49-F238E27FC236}">
                      <a16:creationId xmlns:a16="http://schemas.microsoft.com/office/drawing/2014/main" id="{2B22FA12-D64B-95A3-3265-B0EE53B08A5C}"/>
                    </a:ext>
                  </a:extLst>
                </p:cNvPr>
                <p:cNvSpPr/>
                <p:nvPr/>
              </p:nvSpPr>
              <p:spPr>
                <a:xfrm rot="5400000">
                  <a:off x="4129978" y="3438345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1" name="Isosceles Triangle 170">
                  <a:extLst>
                    <a:ext uri="{FF2B5EF4-FFF2-40B4-BE49-F238E27FC236}">
                      <a16:creationId xmlns:a16="http://schemas.microsoft.com/office/drawing/2014/main" id="{F39ABB6C-6676-84BB-5A7C-93D298CBA88A}"/>
                    </a:ext>
                  </a:extLst>
                </p:cNvPr>
                <p:cNvSpPr/>
                <p:nvPr/>
              </p:nvSpPr>
              <p:spPr>
                <a:xfrm rot="5400000">
                  <a:off x="4129978" y="3009745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72" name="Isosceles Triangle 171">
                  <a:extLst>
                    <a:ext uri="{FF2B5EF4-FFF2-40B4-BE49-F238E27FC236}">
                      <a16:creationId xmlns:a16="http://schemas.microsoft.com/office/drawing/2014/main" id="{6EE0B2B0-956A-4A52-403D-062E2EA291C9}"/>
                    </a:ext>
                  </a:extLst>
                </p:cNvPr>
                <p:cNvSpPr/>
                <p:nvPr/>
              </p:nvSpPr>
              <p:spPr>
                <a:xfrm rot="5400000">
                  <a:off x="4129978" y="2961721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9A1C0E7A-E023-EF44-7FF4-62F2BB43FCCA}"/>
                </a:ext>
              </a:extLst>
            </p:cNvPr>
            <p:cNvGrpSpPr/>
            <p:nvPr/>
          </p:nvGrpSpPr>
          <p:grpSpPr>
            <a:xfrm>
              <a:off x="6703886" y="3064967"/>
              <a:ext cx="2560184" cy="667784"/>
              <a:chOff x="2602154" y="4252085"/>
              <a:chExt cx="3873418" cy="676664"/>
            </a:xfrm>
          </p:grpSpPr>
          <p:grpSp>
            <p:nvGrpSpPr>
              <p:cNvPr id="136" name="Group 135">
                <a:extLst>
                  <a:ext uri="{FF2B5EF4-FFF2-40B4-BE49-F238E27FC236}">
                    <a16:creationId xmlns:a16="http://schemas.microsoft.com/office/drawing/2014/main" id="{0FB23C0A-8497-5735-993A-FF3AECF928F5}"/>
                  </a:ext>
                </a:extLst>
              </p:cNvPr>
              <p:cNvGrpSpPr/>
              <p:nvPr/>
            </p:nvGrpSpPr>
            <p:grpSpPr>
              <a:xfrm>
                <a:off x="2602154" y="4253229"/>
                <a:ext cx="2011833" cy="675519"/>
                <a:chOff x="3309230" y="3788495"/>
                <a:chExt cx="1718760" cy="537175"/>
              </a:xfrm>
              <a:solidFill>
                <a:srgbClr val="FF0000"/>
              </a:solidFill>
            </p:grpSpPr>
            <p:sp>
              <p:nvSpPr>
                <p:cNvPr id="149" name="Isosceles Triangle 148">
                  <a:extLst>
                    <a:ext uri="{FF2B5EF4-FFF2-40B4-BE49-F238E27FC236}">
                      <a16:creationId xmlns:a16="http://schemas.microsoft.com/office/drawing/2014/main" id="{DE55DD75-B4F2-CBDF-66D6-FC84171F4380}"/>
                    </a:ext>
                  </a:extLst>
                </p:cNvPr>
                <p:cNvSpPr/>
                <p:nvPr/>
              </p:nvSpPr>
              <p:spPr>
                <a:xfrm rot="5400000">
                  <a:off x="4136005" y="3057420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0" name="Isosceles Triangle 149">
                  <a:extLst>
                    <a:ext uri="{FF2B5EF4-FFF2-40B4-BE49-F238E27FC236}">
                      <a16:creationId xmlns:a16="http://schemas.microsoft.com/office/drawing/2014/main" id="{A5CC83D4-6A28-47AA-AE49-C0D86A27BEC4}"/>
                    </a:ext>
                  </a:extLst>
                </p:cNvPr>
                <p:cNvSpPr/>
                <p:nvPr/>
              </p:nvSpPr>
              <p:spPr>
                <a:xfrm rot="5400000">
                  <a:off x="4136009" y="3343413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1" name="Isosceles Triangle 150">
                  <a:extLst>
                    <a:ext uri="{FF2B5EF4-FFF2-40B4-BE49-F238E27FC236}">
                      <a16:creationId xmlns:a16="http://schemas.microsoft.com/office/drawing/2014/main" id="{35CE1617-A791-4448-BBCD-9BF6E9AE2834}"/>
                    </a:ext>
                  </a:extLst>
                </p:cNvPr>
                <p:cNvSpPr/>
                <p:nvPr/>
              </p:nvSpPr>
              <p:spPr>
                <a:xfrm rot="5400000">
                  <a:off x="4136009" y="3202508"/>
                  <a:ext cx="61459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2" name="Isosceles Triangle 151">
                  <a:extLst>
                    <a:ext uri="{FF2B5EF4-FFF2-40B4-BE49-F238E27FC236}">
                      <a16:creationId xmlns:a16="http://schemas.microsoft.com/office/drawing/2014/main" id="{8F6B4E1F-8BEB-86EA-A600-D7026A10D4C8}"/>
                    </a:ext>
                  </a:extLst>
                </p:cNvPr>
                <p:cNvSpPr/>
                <p:nvPr/>
              </p:nvSpPr>
              <p:spPr>
                <a:xfrm rot="5400000">
                  <a:off x="4136005" y="3297697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53" name="Isosceles Triangle 152">
                  <a:extLst>
                    <a:ext uri="{FF2B5EF4-FFF2-40B4-BE49-F238E27FC236}">
                      <a16:creationId xmlns:a16="http://schemas.microsoft.com/office/drawing/2014/main" id="{3516C3E4-81B3-0996-D6A2-91AF5BDE57D7}"/>
                    </a:ext>
                  </a:extLst>
                </p:cNvPr>
                <p:cNvSpPr/>
                <p:nvPr/>
              </p:nvSpPr>
              <p:spPr>
                <a:xfrm rot="5400000">
                  <a:off x="4136005" y="3104543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54" name="Isosceles Triangle 153">
                  <a:extLst>
                    <a:ext uri="{FF2B5EF4-FFF2-40B4-BE49-F238E27FC236}">
                      <a16:creationId xmlns:a16="http://schemas.microsoft.com/office/drawing/2014/main" id="{81C217F8-B14A-8F1A-9DA1-6B85D6CFD763}"/>
                    </a:ext>
                  </a:extLst>
                </p:cNvPr>
                <p:cNvSpPr/>
                <p:nvPr/>
              </p:nvSpPr>
              <p:spPr>
                <a:xfrm rot="5400000">
                  <a:off x="4136005" y="3152850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5" name="Isosceles Triangle 154">
                  <a:extLst>
                    <a:ext uri="{FF2B5EF4-FFF2-40B4-BE49-F238E27FC236}">
                      <a16:creationId xmlns:a16="http://schemas.microsoft.com/office/drawing/2014/main" id="{B1A29467-9B45-75D8-9EA7-3B13285C3AE4}"/>
                    </a:ext>
                  </a:extLst>
                </p:cNvPr>
                <p:cNvSpPr/>
                <p:nvPr/>
              </p:nvSpPr>
              <p:spPr>
                <a:xfrm rot="5400000">
                  <a:off x="4136005" y="3249281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6" name="Isosceles Triangle 155">
                  <a:extLst>
                    <a:ext uri="{FF2B5EF4-FFF2-40B4-BE49-F238E27FC236}">
                      <a16:creationId xmlns:a16="http://schemas.microsoft.com/office/drawing/2014/main" id="{DFA1A136-16F7-871D-A97E-1A4785053052}"/>
                    </a:ext>
                  </a:extLst>
                </p:cNvPr>
                <p:cNvSpPr/>
                <p:nvPr/>
              </p:nvSpPr>
              <p:spPr>
                <a:xfrm rot="5400000">
                  <a:off x="4139754" y="3390424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7" name="Isosceles Triangle 156">
                  <a:extLst>
                    <a:ext uri="{FF2B5EF4-FFF2-40B4-BE49-F238E27FC236}">
                      <a16:creationId xmlns:a16="http://schemas.microsoft.com/office/drawing/2014/main" id="{0B6A2C82-FC78-58D3-865D-0D145A04616A}"/>
                    </a:ext>
                  </a:extLst>
                </p:cNvPr>
                <p:cNvSpPr/>
                <p:nvPr/>
              </p:nvSpPr>
              <p:spPr>
                <a:xfrm rot="5400000">
                  <a:off x="4139753" y="3437434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8" name="Isosceles Triangle 157">
                  <a:extLst>
                    <a:ext uri="{FF2B5EF4-FFF2-40B4-BE49-F238E27FC236}">
                      <a16:creationId xmlns:a16="http://schemas.microsoft.com/office/drawing/2014/main" id="{33B4DE42-6641-00A8-A554-AC4906032E5B}"/>
                    </a:ext>
                  </a:extLst>
                </p:cNvPr>
                <p:cNvSpPr/>
                <p:nvPr/>
              </p:nvSpPr>
              <p:spPr>
                <a:xfrm rot="5400000">
                  <a:off x="4136009" y="3009853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59" name="Isosceles Triangle 158">
                  <a:extLst>
                    <a:ext uri="{FF2B5EF4-FFF2-40B4-BE49-F238E27FC236}">
                      <a16:creationId xmlns:a16="http://schemas.microsoft.com/office/drawing/2014/main" id="{D95743CE-809E-5DF8-E4BA-BBB4CA17CD67}"/>
                    </a:ext>
                  </a:extLst>
                </p:cNvPr>
                <p:cNvSpPr/>
                <p:nvPr/>
              </p:nvSpPr>
              <p:spPr>
                <a:xfrm rot="5400000">
                  <a:off x="4136009" y="2961720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37" name="Group 136">
                <a:extLst>
                  <a:ext uri="{FF2B5EF4-FFF2-40B4-BE49-F238E27FC236}">
                    <a16:creationId xmlns:a16="http://schemas.microsoft.com/office/drawing/2014/main" id="{0DA37D67-0F88-EACC-60D8-2786A5039FAB}"/>
                  </a:ext>
                </a:extLst>
              </p:cNvPr>
              <p:cNvGrpSpPr/>
              <p:nvPr/>
            </p:nvGrpSpPr>
            <p:grpSpPr>
              <a:xfrm rot="10800000">
                <a:off x="4468126" y="4252085"/>
                <a:ext cx="2007446" cy="676664"/>
                <a:chOff x="3303202" y="3788496"/>
                <a:chExt cx="1715012" cy="538085"/>
              </a:xfrm>
              <a:solidFill>
                <a:srgbClr val="FF0000"/>
              </a:solidFill>
            </p:grpSpPr>
            <p:sp>
              <p:nvSpPr>
                <p:cNvPr id="138" name="Isosceles Triangle 137">
                  <a:extLst>
                    <a:ext uri="{FF2B5EF4-FFF2-40B4-BE49-F238E27FC236}">
                      <a16:creationId xmlns:a16="http://schemas.microsoft.com/office/drawing/2014/main" id="{2883E4FF-937A-37BB-12AB-3958A570EBB3}"/>
                    </a:ext>
                  </a:extLst>
                </p:cNvPr>
                <p:cNvSpPr/>
                <p:nvPr/>
              </p:nvSpPr>
              <p:spPr>
                <a:xfrm rot="5400000">
                  <a:off x="4129978" y="3055740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Isosceles Triangle 138">
                  <a:extLst>
                    <a:ext uri="{FF2B5EF4-FFF2-40B4-BE49-F238E27FC236}">
                      <a16:creationId xmlns:a16="http://schemas.microsoft.com/office/drawing/2014/main" id="{6F4DBBBD-AB97-5F12-F305-5247319769FC}"/>
                    </a:ext>
                  </a:extLst>
                </p:cNvPr>
                <p:cNvSpPr/>
                <p:nvPr/>
              </p:nvSpPr>
              <p:spPr>
                <a:xfrm rot="5400000">
                  <a:off x="4129977" y="3341732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0" name="Isosceles Triangle 139">
                  <a:extLst>
                    <a:ext uri="{FF2B5EF4-FFF2-40B4-BE49-F238E27FC236}">
                      <a16:creationId xmlns:a16="http://schemas.microsoft.com/office/drawing/2014/main" id="{8FC09E3B-9149-5690-DB9B-22B253107165}"/>
                    </a:ext>
                  </a:extLst>
                </p:cNvPr>
                <p:cNvSpPr/>
                <p:nvPr/>
              </p:nvSpPr>
              <p:spPr>
                <a:xfrm rot="5400000">
                  <a:off x="4129979" y="3197997"/>
                  <a:ext cx="61459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1" name="Isosceles Triangle 140">
                  <a:extLst>
                    <a:ext uri="{FF2B5EF4-FFF2-40B4-BE49-F238E27FC236}">
                      <a16:creationId xmlns:a16="http://schemas.microsoft.com/office/drawing/2014/main" id="{CCE978D8-7245-ADF3-2D4C-D27ECA80AD2E}"/>
                    </a:ext>
                  </a:extLst>
                </p:cNvPr>
                <p:cNvSpPr/>
                <p:nvPr/>
              </p:nvSpPr>
              <p:spPr>
                <a:xfrm rot="5400000">
                  <a:off x="4129977" y="3294609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2" name="Isosceles Triangle 141">
                  <a:extLst>
                    <a:ext uri="{FF2B5EF4-FFF2-40B4-BE49-F238E27FC236}">
                      <a16:creationId xmlns:a16="http://schemas.microsoft.com/office/drawing/2014/main" id="{DE5615D5-AA4B-358B-0581-C50470D89E60}"/>
                    </a:ext>
                  </a:extLst>
                </p:cNvPr>
                <p:cNvSpPr/>
                <p:nvPr/>
              </p:nvSpPr>
              <p:spPr>
                <a:xfrm rot="5400000">
                  <a:off x="4129977" y="3101737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3" name="Isosceles Triangle 142">
                  <a:extLst>
                    <a:ext uri="{FF2B5EF4-FFF2-40B4-BE49-F238E27FC236}">
                      <a16:creationId xmlns:a16="http://schemas.microsoft.com/office/drawing/2014/main" id="{42FC9F04-125E-10C5-811B-0E5751D76A60}"/>
                    </a:ext>
                  </a:extLst>
                </p:cNvPr>
                <p:cNvSpPr/>
                <p:nvPr/>
              </p:nvSpPr>
              <p:spPr>
                <a:xfrm rot="5400000">
                  <a:off x="4129977" y="3149871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4" name="Isosceles Triangle 143">
                  <a:extLst>
                    <a:ext uri="{FF2B5EF4-FFF2-40B4-BE49-F238E27FC236}">
                      <a16:creationId xmlns:a16="http://schemas.microsoft.com/office/drawing/2014/main" id="{4B85F2B3-3CA6-7890-D63E-571253244DB6}"/>
                    </a:ext>
                  </a:extLst>
                </p:cNvPr>
                <p:cNvSpPr/>
                <p:nvPr/>
              </p:nvSpPr>
              <p:spPr>
                <a:xfrm rot="5400000">
                  <a:off x="4129977" y="3246021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5" name="Isosceles Triangle 144">
                  <a:extLst>
                    <a:ext uri="{FF2B5EF4-FFF2-40B4-BE49-F238E27FC236}">
                      <a16:creationId xmlns:a16="http://schemas.microsoft.com/office/drawing/2014/main" id="{529F60F5-104F-C372-F5BD-3CB89687AB29}"/>
                    </a:ext>
                  </a:extLst>
                </p:cNvPr>
                <p:cNvSpPr/>
                <p:nvPr/>
              </p:nvSpPr>
              <p:spPr>
                <a:xfrm rot="5400000">
                  <a:off x="4129977" y="3389857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" name="Isosceles Triangle 145">
                  <a:extLst>
                    <a:ext uri="{FF2B5EF4-FFF2-40B4-BE49-F238E27FC236}">
                      <a16:creationId xmlns:a16="http://schemas.microsoft.com/office/drawing/2014/main" id="{109A4758-C81A-5AAF-B5D4-E5D5D9E60EC5}"/>
                    </a:ext>
                  </a:extLst>
                </p:cNvPr>
                <p:cNvSpPr/>
                <p:nvPr/>
              </p:nvSpPr>
              <p:spPr>
                <a:xfrm rot="5400000">
                  <a:off x="4129978" y="3438345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" name="Isosceles Triangle 146">
                  <a:extLst>
                    <a:ext uri="{FF2B5EF4-FFF2-40B4-BE49-F238E27FC236}">
                      <a16:creationId xmlns:a16="http://schemas.microsoft.com/office/drawing/2014/main" id="{3FD6A96A-8D0F-4FD8-7969-845DA2A074C0}"/>
                    </a:ext>
                  </a:extLst>
                </p:cNvPr>
                <p:cNvSpPr/>
                <p:nvPr/>
              </p:nvSpPr>
              <p:spPr>
                <a:xfrm rot="5400000">
                  <a:off x="4129978" y="3009745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8" name="Isosceles Triangle 147">
                  <a:extLst>
                    <a:ext uri="{FF2B5EF4-FFF2-40B4-BE49-F238E27FC236}">
                      <a16:creationId xmlns:a16="http://schemas.microsoft.com/office/drawing/2014/main" id="{EC09705C-284C-5C4A-E221-77B09E2C6788}"/>
                    </a:ext>
                  </a:extLst>
                </p:cNvPr>
                <p:cNvSpPr/>
                <p:nvPr/>
              </p:nvSpPr>
              <p:spPr>
                <a:xfrm rot="5400000">
                  <a:off x="4129978" y="2961721"/>
                  <a:ext cx="61461" cy="1715011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2E69CD07-9544-2B0A-C562-2D17E7605547}"/>
                </a:ext>
              </a:extLst>
            </p:cNvPr>
            <p:cNvSpPr/>
            <p:nvPr/>
          </p:nvSpPr>
          <p:spPr>
            <a:xfrm>
              <a:off x="10428657" y="3054762"/>
              <a:ext cx="485263" cy="69000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9B78F657-DE37-154C-A0E8-B14CEE5545CF}"/>
                </a:ext>
              </a:extLst>
            </p:cNvPr>
            <p:cNvSpPr/>
            <p:nvPr/>
          </p:nvSpPr>
          <p:spPr>
            <a:xfrm>
              <a:off x="9264070" y="3054764"/>
              <a:ext cx="1164587" cy="69000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93DFCE02-D4E8-2E9B-AC42-4876FE074F85}"/>
                </a:ext>
              </a:extLst>
            </p:cNvPr>
            <p:cNvGrpSpPr/>
            <p:nvPr/>
          </p:nvGrpSpPr>
          <p:grpSpPr>
            <a:xfrm>
              <a:off x="10395247" y="2813166"/>
              <a:ext cx="66821" cy="1129578"/>
              <a:chOff x="10719868" y="3545309"/>
              <a:chExt cx="148176" cy="1803885"/>
            </a:xfrm>
          </p:grpSpPr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89A533E9-7C53-4742-B7D4-79652447E7D1}"/>
                  </a:ext>
                </a:extLst>
              </p:cNvPr>
              <p:cNvSpPr/>
              <p:nvPr/>
            </p:nvSpPr>
            <p:spPr>
              <a:xfrm>
                <a:off x="10719868" y="4988417"/>
                <a:ext cx="148176" cy="360777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13000">
                    <a:schemeClr val="tx1">
                      <a:lumMod val="65000"/>
                      <a:lumOff val="35000"/>
                    </a:schemeClr>
                  </a:gs>
                  <a:gs pos="26000">
                    <a:schemeClr val="accent1">
                      <a:lumMod val="20000"/>
                      <a:lumOff val="80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  <a:gs pos="88000">
                    <a:schemeClr val="tx1">
                      <a:lumMod val="65000"/>
                      <a:lumOff val="35000"/>
                    </a:schemeClr>
                  </a:gs>
                  <a:gs pos="77000">
                    <a:schemeClr val="accent1">
                      <a:lumMod val="20000"/>
                      <a:lumOff val="80000"/>
                    </a:schemeClr>
                  </a:gs>
                  <a:gs pos="64000">
                    <a:schemeClr val="tx1">
                      <a:lumMod val="65000"/>
                      <a:lumOff val="35000"/>
                    </a:schemeClr>
                  </a:gs>
                  <a:gs pos="52000">
                    <a:schemeClr val="accent1">
                      <a:lumMod val="20000"/>
                      <a:lumOff val="80000"/>
                    </a:schemeClr>
                  </a:gs>
                  <a:gs pos="39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4497D8C9-12F5-67F3-A4CC-2CF738C8A6C6}"/>
                  </a:ext>
                </a:extLst>
              </p:cNvPr>
              <p:cNvSpPr/>
              <p:nvPr/>
            </p:nvSpPr>
            <p:spPr>
              <a:xfrm>
                <a:off x="10719868" y="4627640"/>
                <a:ext cx="148176" cy="360777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13000">
                    <a:schemeClr val="tx1">
                      <a:lumMod val="65000"/>
                      <a:lumOff val="35000"/>
                    </a:schemeClr>
                  </a:gs>
                  <a:gs pos="26000">
                    <a:schemeClr val="accent1">
                      <a:lumMod val="20000"/>
                      <a:lumOff val="80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  <a:gs pos="88000">
                    <a:schemeClr val="tx1">
                      <a:lumMod val="65000"/>
                      <a:lumOff val="35000"/>
                    </a:schemeClr>
                  </a:gs>
                  <a:gs pos="77000">
                    <a:schemeClr val="accent1">
                      <a:lumMod val="20000"/>
                      <a:lumOff val="80000"/>
                    </a:schemeClr>
                  </a:gs>
                  <a:gs pos="64000">
                    <a:schemeClr val="tx1">
                      <a:lumMod val="65000"/>
                      <a:lumOff val="35000"/>
                    </a:schemeClr>
                  </a:gs>
                  <a:gs pos="52000">
                    <a:schemeClr val="accent1">
                      <a:lumMod val="20000"/>
                      <a:lumOff val="80000"/>
                    </a:schemeClr>
                  </a:gs>
                  <a:gs pos="39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7A165C79-1CA3-2687-9368-77E25DB8A701}"/>
                  </a:ext>
                </a:extLst>
              </p:cNvPr>
              <p:cNvSpPr/>
              <p:nvPr/>
            </p:nvSpPr>
            <p:spPr>
              <a:xfrm>
                <a:off x="10719868" y="4266863"/>
                <a:ext cx="148176" cy="360777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13000">
                    <a:schemeClr val="tx1">
                      <a:lumMod val="65000"/>
                      <a:lumOff val="35000"/>
                    </a:schemeClr>
                  </a:gs>
                  <a:gs pos="26000">
                    <a:schemeClr val="accent1">
                      <a:lumMod val="20000"/>
                      <a:lumOff val="80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  <a:gs pos="88000">
                    <a:schemeClr val="tx1">
                      <a:lumMod val="65000"/>
                      <a:lumOff val="35000"/>
                    </a:schemeClr>
                  </a:gs>
                  <a:gs pos="77000">
                    <a:schemeClr val="accent1">
                      <a:lumMod val="20000"/>
                      <a:lumOff val="80000"/>
                    </a:schemeClr>
                  </a:gs>
                  <a:gs pos="64000">
                    <a:schemeClr val="tx1">
                      <a:lumMod val="65000"/>
                      <a:lumOff val="35000"/>
                    </a:schemeClr>
                  </a:gs>
                  <a:gs pos="52000">
                    <a:schemeClr val="accent1">
                      <a:lumMod val="20000"/>
                      <a:lumOff val="80000"/>
                    </a:schemeClr>
                  </a:gs>
                  <a:gs pos="39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Rectangle 133">
                <a:extLst>
                  <a:ext uri="{FF2B5EF4-FFF2-40B4-BE49-F238E27FC236}">
                    <a16:creationId xmlns:a16="http://schemas.microsoft.com/office/drawing/2014/main" id="{2283B606-C623-DF27-1684-166F3D0A12F8}"/>
                  </a:ext>
                </a:extLst>
              </p:cNvPr>
              <p:cNvSpPr/>
              <p:nvPr/>
            </p:nvSpPr>
            <p:spPr>
              <a:xfrm>
                <a:off x="10719868" y="3906086"/>
                <a:ext cx="148176" cy="360777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13000">
                    <a:schemeClr val="tx1">
                      <a:lumMod val="65000"/>
                      <a:lumOff val="35000"/>
                    </a:schemeClr>
                  </a:gs>
                  <a:gs pos="26000">
                    <a:schemeClr val="accent1">
                      <a:lumMod val="20000"/>
                      <a:lumOff val="80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  <a:gs pos="88000">
                    <a:schemeClr val="tx1">
                      <a:lumMod val="65000"/>
                      <a:lumOff val="35000"/>
                    </a:schemeClr>
                  </a:gs>
                  <a:gs pos="77000">
                    <a:schemeClr val="accent1">
                      <a:lumMod val="20000"/>
                      <a:lumOff val="80000"/>
                    </a:schemeClr>
                  </a:gs>
                  <a:gs pos="64000">
                    <a:schemeClr val="tx1">
                      <a:lumMod val="65000"/>
                      <a:lumOff val="35000"/>
                    </a:schemeClr>
                  </a:gs>
                  <a:gs pos="52000">
                    <a:schemeClr val="accent1">
                      <a:lumMod val="20000"/>
                      <a:lumOff val="80000"/>
                    </a:schemeClr>
                  </a:gs>
                  <a:gs pos="39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717762D1-788F-5B10-3832-216C3B8B1003}"/>
                  </a:ext>
                </a:extLst>
              </p:cNvPr>
              <p:cNvSpPr/>
              <p:nvPr/>
            </p:nvSpPr>
            <p:spPr>
              <a:xfrm>
                <a:off x="10719868" y="3545309"/>
                <a:ext cx="148176" cy="360777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13000">
                    <a:schemeClr val="tx1">
                      <a:lumMod val="65000"/>
                      <a:lumOff val="35000"/>
                    </a:schemeClr>
                  </a:gs>
                  <a:gs pos="26000">
                    <a:schemeClr val="accent1">
                      <a:lumMod val="20000"/>
                      <a:lumOff val="80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  <a:gs pos="88000">
                    <a:schemeClr val="tx1">
                      <a:lumMod val="65000"/>
                      <a:lumOff val="35000"/>
                    </a:schemeClr>
                  </a:gs>
                  <a:gs pos="77000">
                    <a:schemeClr val="accent1">
                      <a:lumMod val="20000"/>
                      <a:lumOff val="80000"/>
                    </a:schemeClr>
                  </a:gs>
                  <a:gs pos="64000">
                    <a:schemeClr val="tx1">
                      <a:lumMod val="65000"/>
                      <a:lumOff val="35000"/>
                    </a:schemeClr>
                  </a:gs>
                  <a:gs pos="52000">
                    <a:schemeClr val="accent1">
                      <a:lumMod val="20000"/>
                      <a:lumOff val="80000"/>
                    </a:schemeClr>
                  </a:gs>
                  <a:gs pos="39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7" name="Arrow: Down 96">
              <a:extLst>
                <a:ext uri="{FF2B5EF4-FFF2-40B4-BE49-F238E27FC236}">
                  <a16:creationId xmlns:a16="http://schemas.microsoft.com/office/drawing/2014/main" id="{8F8C6424-DD69-DB4E-93B4-0D38097549B5}"/>
                </a:ext>
              </a:extLst>
            </p:cNvPr>
            <p:cNvSpPr/>
            <p:nvPr/>
          </p:nvSpPr>
          <p:spPr>
            <a:xfrm rot="16200000">
              <a:off x="10641580" y="3278111"/>
              <a:ext cx="106788" cy="205906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117DCB75-9EC2-0E19-95A5-B8CB6BF48BFD}"/>
                </a:ext>
              </a:extLst>
            </p:cNvPr>
            <p:cNvGrpSpPr/>
            <p:nvPr/>
          </p:nvGrpSpPr>
          <p:grpSpPr>
            <a:xfrm>
              <a:off x="6777130" y="3057399"/>
              <a:ext cx="2470234" cy="686993"/>
              <a:chOff x="6085555" y="2819480"/>
              <a:chExt cx="3013104" cy="952822"/>
            </a:xfrm>
          </p:grpSpPr>
          <p:sp>
            <p:nvSpPr>
              <p:cNvPr id="128" name="Isosceles Triangle 127">
                <a:extLst>
                  <a:ext uri="{FF2B5EF4-FFF2-40B4-BE49-F238E27FC236}">
                    <a16:creationId xmlns:a16="http://schemas.microsoft.com/office/drawing/2014/main" id="{3B5970D3-E435-D1CD-968E-1BDB39776FCB}"/>
                  </a:ext>
                </a:extLst>
              </p:cNvPr>
              <p:cNvSpPr/>
              <p:nvPr/>
            </p:nvSpPr>
            <p:spPr>
              <a:xfrm rot="5400000">
                <a:off x="6362683" y="2542878"/>
                <a:ext cx="952296" cy="1506552"/>
              </a:xfrm>
              <a:prstGeom prst="triangle">
                <a:avLst/>
              </a:prstGeom>
              <a:solidFill>
                <a:schemeClr val="accent3">
                  <a:lumMod val="40000"/>
                  <a:lumOff val="60000"/>
                  <a:alpha val="7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Isosceles Triangle 129">
                <a:extLst>
                  <a:ext uri="{FF2B5EF4-FFF2-40B4-BE49-F238E27FC236}">
                    <a16:creationId xmlns:a16="http://schemas.microsoft.com/office/drawing/2014/main" id="{6B8DD44F-E0D5-1DFF-F6DA-0E230DB69934}"/>
                  </a:ext>
                </a:extLst>
              </p:cNvPr>
              <p:cNvSpPr/>
              <p:nvPr/>
            </p:nvSpPr>
            <p:spPr>
              <a:xfrm rot="16200000">
                <a:off x="7869235" y="2542352"/>
                <a:ext cx="952296" cy="1506552"/>
              </a:xfrm>
              <a:prstGeom prst="triangle">
                <a:avLst/>
              </a:prstGeom>
              <a:solidFill>
                <a:schemeClr val="accent3">
                  <a:lumMod val="40000"/>
                  <a:lumOff val="60000"/>
                  <a:alpha val="7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AAEBCE6F-99E6-B8C0-3395-A99D7DE2A0AE}"/>
                </a:ext>
              </a:extLst>
            </p:cNvPr>
            <p:cNvGrpSpPr/>
            <p:nvPr/>
          </p:nvGrpSpPr>
          <p:grpSpPr>
            <a:xfrm>
              <a:off x="1868394" y="3058158"/>
              <a:ext cx="2470234" cy="686993"/>
              <a:chOff x="6085555" y="2819480"/>
              <a:chExt cx="3013104" cy="952822"/>
            </a:xfrm>
          </p:grpSpPr>
          <p:sp>
            <p:nvSpPr>
              <p:cNvPr id="124" name="Isosceles Triangle 123">
                <a:extLst>
                  <a:ext uri="{FF2B5EF4-FFF2-40B4-BE49-F238E27FC236}">
                    <a16:creationId xmlns:a16="http://schemas.microsoft.com/office/drawing/2014/main" id="{A7B16D79-C4D4-9825-088D-27B0BFF0B3C7}"/>
                  </a:ext>
                </a:extLst>
              </p:cNvPr>
              <p:cNvSpPr/>
              <p:nvPr/>
            </p:nvSpPr>
            <p:spPr>
              <a:xfrm rot="5400000">
                <a:off x="6362683" y="2542878"/>
                <a:ext cx="952296" cy="1506552"/>
              </a:xfrm>
              <a:prstGeom prst="triangle">
                <a:avLst/>
              </a:prstGeom>
              <a:solidFill>
                <a:schemeClr val="accent3">
                  <a:lumMod val="40000"/>
                  <a:lumOff val="60000"/>
                  <a:alpha val="7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Isosceles Triangle 125">
                <a:extLst>
                  <a:ext uri="{FF2B5EF4-FFF2-40B4-BE49-F238E27FC236}">
                    <a16:creationId xmlns:a16="http://schemas.microsoft.com/office/drawing/2014/main" id="{48B4DADD-B6E8-22BC-F83B-31786B6124D9}"/>
                  </a:ext>
                </a:extLst>
              </p:cNvPr>
              <p:cNvSpPr/>
              <p:nvPr/>
            </p:nvSpPr>
            <p:spPr>
              <a:xfrm rot="16200000">
                <a:off x="7869235" y="2542352"/>
                <a:ext cx="952296" cy="1506552"/>
              </a:xfrm>
              <a:prstGeom prst="triangle">
                <a:avLst/>
              </a:prstGeom>
              <a:solidFill>
                <a:schemeClr val="accent3">
                  <a:lumMod val="40000"/>
                  <a:lumOff val="60000"/>
                  <a:alpha val="7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0875B665-B103-839D-08E8-811BB23CAEFF}"/>
                </a:ext>
              </a:extLst>
            </p:cNvPr>
            <p:cNvSpPr/>
            <p:nvPr/>
          </p:nvSpPr>
          <p:spPr>
            <a:xfrm>
              <a:off x="1785455" y="2816562"/>
              <a:ext cx="140526" cy="1141263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9AA8485F-B97E-EB0A-838C-C9ADF257D5F1}"/>
                </a:ext>
              </a:extLst>
            </p:cNvPr>
            <p:cNvSpPr/>
            <p:nvPr/>
          </p:nvSpPr>
          <p:spPr>
            <a:xfrm>
              <a:off x="9188522" y="2841592"/>
              <a:ext cx="140526" cy="1141263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A302749C-EFB4-F150-F022-3611C36739C2}"/>
                </a:ext>
              </a:extLst>
            </p:cNvPr>
            <p:cNvSpPr/>
            <p:nvPr/>
          </p:nvSpPr>
          <p:spPr>
            <a:xfrm>
              <a:off x="3013931" y="2909563"/>
              <a:ext cx="165127" cy="101776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A258E94C-8E42-CB58-64B6-09BB6E68B12F}"/>
                </a:ext>
              </a:extLst>
            </p:cNvPr>
            <p:cNvSpPr/>
            <p:nvPr/>
          </p:nvSpPr>
          <p:spPr>
            <a:xfrm>
              <a:off x="7935444" y="2909182"/>
              <a:ext cx="165127" cy="101776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0B1A6027-E741-80D1-E23A-C24A4E30C38E}"/>
                </a:ext>
              </a:extLst>
            </p:cNvPr>
            <p:cNvCxnSpPr>
              <a:cxnSpLocks/>
            </p:cNvCxnSpPr>
            <p:nvPr/>
          </p:nvCxnSpPr>
          <p:spPr>
            <a:xfrm>
              <a:off x="179946" y="2942948"/>
              <a:ext cx="0" cy="957562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CDB64B09-2037-6A14-6D59-2535DFE1FDF0}"/>
                </a:ext>
              </a:extLst>
            </p:cNvPr>
            <p:cNvCxnSpPr>
              <a:cxnSpLocks/>
            </p:cNvCxnSpPr>
            <p:nvPr/>
          </p:nvCxnSpPr>
          <p:spPr>
            <a:xfrm>
              <a:off x="10913920" y="2942568"/>
              <a:ext cx="0" cy="957562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id="{00BC26CD-80E9-9E0A-7EBA-6251F9EEA902}"/>
                </a:ext>
              </a:extLst>
            </p:cNvPr>
            <p:cNvSpPr/>
            <p:nvPr/>
          </p:nvSpPr>
          <p:spPr>
            <a:xfrm>
              <a:off x="5541628" y="3054005"/>
              <a:ext cx="1164587" cy="69000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Rectangle 197">
              <a:extLst>
                <a:ext uri="{FF2B5EF4-FFF2-40B4-BE49-F238E27FC236}">
                  <a16:creationId xmlns:a16="http://schemas.microsoft.com/office/drawing/2014/main" id="{970DD797-FF2C-94F3-3F3E-F9A10A81BB35}"/>
                </a:ext>
              </a:extLst>
            </p:cNvPr>
            <p:cNvSpPr/>
            <p:nvPr/>
          </p:nvSpPr>
          <p:spPr>
            <a:xfrm>
              <a:off x="4382571" y="3054005"/>
              <a:ext cx="1164587" cy="69114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A40CB4A4-CA9F-A460-F810-9FFBA0E94D61}"/>
                </a:ext>
              </a:extLst>
            </p:cNvPr>
            <p:cNvSpPr/>
            <p:nvPr/>
          </p:nvSpPr>
          <p:spPr>
            <a:xfrm>
              <a:off x="4314267" y="2833469"/>
              <a:ext cx="140526" cy="1141263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BC6215A7-E4F4-21E8-BF1B-C78CD818DB26}"/>
                </a:ext>
              </a:extLst>
            </p:cNvPr>
            <p:cNvSpPr/>
            <p:nvPr/>
          </p:nvSpPr>
          <p:spPr>
            <a:xfrm>
              <a:off x="6659709" y="2828168"/>
              <a:ext cx="140526" cy="1141263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5" name="TextBox 204">
            <a:extLst>
              <a:ext uri="{FF2B5EF4-FFF2-40B4-BE49-F238E27FC236}">
                <a16:creationId xmlns:a16="http://schemas.microsoft.com/office/drawing/2014/main" id="{9B85EA34-57C3-B75F-9E69-C675F1B50277}"/>
              </a:ext>
            </a:extLst>
          </p:cNvPr>
          <p:cNvSpPr txBox="1"/>
          <p:nvPr/>
        </p:nvSpPr>
        <p:spPr>
          <a:xfrm>
            <a:off x="2447804" y="3029262"/>
            <a:ext cx="20219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Nonlinear Medium</a:t>
            </a:r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3CDD304C-C86A-A445-CBD8-96E7971478E5}"/>
              </a:ext>
            </a:extLst>
          </p:cNvPr>
          <p:cNvSpPr txBox="1"/>
          <p:nvPr/>
        </p:nvSpPr>
        <p:spPr>
          <a:xfrm>
            <a:off x="7744983" y="3038443"/>
            <a:ext cx="20219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Nonlinear Medium</a:t>
            </a:r>
          </a:p>
        </p:txBody>
      </p:sp>
    </p:spTree>
    <p:extLst>
      <p:ext uri="{BB962C8B-B14F-4D97-AF65-F5344CB8AC3E}">
        <p14:creationId xmlns:p14="http://schemas.microsoft.com/office/powerpoint/2010/main" val="37460206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C7DC43E-E063-EB11-8E5B-0B2E12AB62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9118" y="2403448"/>
            <a:ext cx="6193387" cy="445455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E88933F-72A0-A9EE-61AB-3815F0D2E2E8}"/>
              </a:ext>
            </a:extLst>
          </p:cNvPr>
          <p:cNvSpPr txBox="1"/>
          <p:nvPr/>
        </p:nvSpPr>
        <p:spPr>
          <a:xfrm>
            <a:off x="250494" y="1616217"/>
            <a:ext cx="116910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We compare the response of CBS confocal to standard confocal cavities in the presence of  nonlinearity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297C2B6C-42C7-7628-6E7A-569EAAC01276}"/>
              </a:ext>
            </a:extLst>
          </p:cNvPr>
          <p:cNvSpPr txBox="1">
            <a:spLocks/>
          </p:cNvSpPr>
          <p:nvPr/>
        </p:nvSpPr>
        <p:spPr>
          <a:xfrm>
            <a:off x="223684" y="359297"/>
            <a:ext cx="11871448" cy="1314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dirty="0"/>
              <a:t>CBS Enabled Energy Scalable MPC </a:t>
            </a:r>
          </a:p>
          <a:p>
            <a:pPr algn="ctr"/>
            <a:r>
              <a:rPr lang="en-US" dirty="0"/>
              <a:t>Post-Compression Configuration: Data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EA34EA9-5ED2-7AEC-19D2-1894CD91A4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684" y="4659422"/>
            <a:ext cx="2154558" cy="202486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578B11B-34E5-0413-210C-1EEB47462A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494" y="2547915"/>
            <a:ext cx="2127748" cy="210763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E04C0BE-6E49-4B88-B169-4FA5EC8C08B3}"/>
              </a:ext>
            </a:extLst>
          </p:cNvPr>
          <p:cNvSpPr txBox="1"/>
          <p:nvPr/>
        </p:nvSpPr>
        <p:spPr>
          <a:xfrm>
            <a:off x="72597" y="2189558"/>
            <a:ext cx="2930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Focal Plane Field Pattern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F8A383-6933-D71D-3C12-3062ADD91615}"/>
              </a:ext>
            </a:extLst>
          </p:cNvPr>
          <p:cNvSpPr txBox="1"/>
          <p:nvPr/>
        </p:nvSpPr>
        <p:spPr>
          <a:xfrm>
            <a:off x="8832505" y="3918344"/>
            <a:ext cx="34326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Each beam in the beam array behaves nearly identical to a single beam in the presence of nonlinearity</a:t>
            </a:r>
          </a:p>
        </p:txBody>
      </p:sp>
    </p:spTree>
    <p:extLst>
      <p:ext uri="{BB962C8B-B14F-4D97-AF65-F5344CB8AC3E}">
        <p14:creationId xmlns:p14="http://schemas.microsoft.com/office/powerpoint/2010/main" val="7451686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AFDA5-13B7-51F3-E082-4CD81DB73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4637B5-308D-296B-86D2-5CA4A803BC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6" t="320"/>
          <a:stretch>
            <a:fillRect/>
          </a:stretch>
        </p:blipFill>
        <p:spPr>
          <a:xfrm>
            <a:off x="2542674" y="2434389"/>
            <a:ext cx="6246681" cy="4298900"/>
          </a:xfrm>
          <a:prstGeom prst="rect">
            <a:avLst/>
          </a:prstGeom>
        </p:spPr>
      </p:pic>
      <p:sp>
        <p:nvSpPr>
          <p:cNvPr id="12" name="Title 2">
            <a:extLst>
              <a:ext uri="{FF2B5EF4-FFF2-40B4-BE49-F238E27FC236}">
                <a16:creationId xmlns:a16="http://schemas.microsoft.com/office/drawing/2014/main" id="{A7936E54-3915-FB6F-C00B-8C4723951884}"/>
              </a:ext>
            </a:extLst>
          </p:cNvPr>
          <p:cNvSpPr txBox="1">
            <a:spLocks/>
          </p:cNvSpPr>
          <p:nvPr/>
        </p:nvSpPr>
        <p:spPr>
          <a:xfrm>
            <a:off x="223684" y="359297"/>
            <a:ext cx="11871448" cy="1314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dirty="0"/>
              <a:t>CBS Enabled Energy Scalable MPC </a:t>
            </a:r>
          </a:p>
          <a:p>
            <a:pPr algn="ctr"/>
            <a:r>
              <a:rPr lang="en-US" dirty="0"/>
              <a:t>Post-Compression Configuration: Data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6231D11-2798-3B25-9F84-A5B4E900D4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684" y="4655550"/>
            <a:ext cx="2154558" cy="207962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331F78D-2938-F906-D7C9-4C307BDCADEB}"/>
              </a:ext>
            </a:extLst>
          </p:cNvPr>
          <p:cNvSpPr txBox="1"/>
          <p:nvPr/>
        </p:nvSpPr>
        <p:spPr>
          <a:xfrm>
            <a:off x="-110359" y="1650276"/>
            <a:ext cx="122457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We probe the resilience of these CBS cavities by studying the field response for unequal beam array amplitudes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1C7B93E-F72B-F9AA-ECBE-3B3958E8F1C8}"/>
                  </a:ext>
                </a:extLst>
              </p:cNvPr>
              <p:cNvSpPr txBox="1"/>
              <p:nvPr/>
            </p:nvSpPr>
            <p:spPr>
              <a:xfrm>
                <a:off x="8759311" y="2762456"/>
                <a:ext cx="3432689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/>
                  <a:t>Even when beam amplitudes  vary by 10-20% CBS cavities retain most single beam qualities</a:t>
                </a:r>
              </a:p>
              <a:p>
                <a:pPr algn="ctr"/>
                <a:endParaRPr lang="en-US" sz="2000" b="1" dirty="0"/>
              </a:p>
              <a:p>
                <a:pPr algn="ctr"/>
                <a:r>
                  <a:rPr lang="en-US" sz="2000" b="1" dirty="0"/>
                  <a:t>Equivalent to perturbation by 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en-US" sz="2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𝝀</m:t>
                        </m:r>
                      </m:num>
                      <m:den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</m:oMath>
                </a14:m>
                <a:endParaRPr lang="en-US" sz="2000" b="1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1C7B93E-F72B-F9AA-ECBE-3B3958E8F1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9311" y="2762456"/>
                <a:ext cx="3432689" cy="2246769"/>
              </a:xfrm>
              <a:prstGeom prst="rect">
                <a:avLst/>
              </a:prstGeom>
              <a:blipFill>
                <a:blip r:embed="rId4"/>
                <a:stretch>
                  <a:fillRect t="-1355" r="-1776" b="-308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21">
            <a:extLst>
              <a:ext uri="{FF2B5EF4-FFF2-40B4-BE49-F238E27FC236}">
                <a16:creationId xmlns:a16="http://schemas.microsoft.com/office/drawing/2014/main" id="{F9876237-8D96-38DF-F6C5-2F92B1F591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494" y="2547915"/>
            <a:ext cx="2127748" cy="210763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C44BC01-CF62-401A-4B77-CF0B2E84364F}"/>
              </a:ext>
            </a:extLst>
          </p:cNvPr>
          <p:cNvSpPr txBox="1"/>
          <p:nvPr/>
        </p:nvSpPr>
        <p:spPr>
          <a:xfrm>
            <a:off x="72597" y="2189558"/>
            <a:ext cx="2930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Focal Plane Field Pattern</a:t>
            </a:r>
          </a:p>
        </p:txBody>
      </p:sp>
      <p:sp>
        <p:nvSpPr>
          <p:cNvPr id="28" name="Arrow: Down 27">
            <a:extLst>
              <a:ext uri="{FF2B5EF4-FFF2-40B4-BE49-F238E27FC236}">
                <a16:creationId xmlns:a16="http://schemas.microsoft.com/office/drawing/2014/main" id="{70F3292B-6953-8356-1CB8-BA4A007A600C}"/>
              </a:ext>
            </a:extLst>
          </p:cNvPr>
          <p:cNvSpPr/>
          <p:nvPr/>
        </p:nvSpPr>
        <p:spPr>
          <a:xfrm>
            <a:off x="10240277" y="5096231"/>
            <a:ext cx="403660" cy="38835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C03BCA4-91AA-3039-681F-E4ABF14AE673}"/>
              </a:ext>
            </a:extLst>
          </p:cNvPr>
          <p:cNvSpPr txBox="1"/>
          <p:nvPr/>
        </p:nvSpPr>
        <p:spPr>
          <a:xfrm>
            <a:off x="8789355" y="5495309"/>
            <a:ext cx="34326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Demonstrates resilience to random perturbations: No need for active rephasing before recombination</a:t>
            </a:r>
          </a:p>
        </p:txBody>
      </p:sp>
    </p:spTree>
    <p:extLst>
      <p:ext uri="{BB962C8B-B14F-4D97-AF65-F5344CB8AC3E}">
        <p14:creationId xmlns:p14="http://schemas.microsoft.com/office/powerpoint/2010/main" val="12438716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86FE4-9F6A-61A6-D9A1-EC598A23D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27A0764-3050-F25F-E592-42DBEB500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239" y="349325"/>
            <a:ext cx="11243521" cy="1325563"/>
          </a:xfrm>
        </p:spPr>
        <p:txBody>
          <a:bodyPr/>
          <a:lstStyle/>
          <a:p>
            <a:pPr algn="ctr"/>
            <a:r>
              <a:rPr lang="en-US" dirty="0"/>
              <a:t>1mJ Demonstrated Nonlinear Post-compression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E5DEDF-C878-9CD8-DF64-7681FC57D6B4}"/>
              </a:ext>
            </a:extLst>
          </p:cNvPr>
          <p:cNvSpPr txBox="1"/>
          <p:nvPr/>
        </p:nvSpPr>
        <p:spPr>
          <a:xfrm>
            <a:off x="67007" y="1674888"/>
            <a:ext cx="120579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Laboratory Scale 1mJ Cavities Have Been Demonstrated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1392A97-3481-4162-D575-520FC76BB0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52" t="35150" r="26302" b="19351"/>
          <a:stretch/>
        </p:blipFill>
        <p:spPr>
          <a:xfrm>
            <a:off x="5032908" y="2565400"/>
            <a:ext cx="6955892" cy="354892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4C6D5DC-960E-FBBC-5C03-03645F025C0F}"/>
              </a:ext>
            </a:extLst>
          </p:cNvPr>
          <p:cNvSpPr txBox="1"/>
          <p:nvPr/>
        </p:nvSpPr>
        <p:spPr>
          <a:xfrm>
            <a:off x="-69183" y="6604084"/>
            <a:ext cx="120579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Grebing C, Müller M, </a:t>
            </a:r>
            <a:r>
              <a:rPr lang="en-US" sz="1000" dirty="0" err="1"/>
              <a:t>Buldt</a:t>
            </a:r>
            <a:r>
              <a:rPr lang="en-US" sz="1000" dirty="0"/>
              <a:t> J, Stark H, Limpert J. Kilowatt-average-power compression of millijoule pulses in a gas-filled multi-pass cell. </a:t>
            </a:r>
            <a:r>
              <a:rPr lang="en-US" sz="1000" dirty="0" err="1"/>
              <a:t>Opt</a:t>
            </a:r>
            <a:r>
              <a:rPr lang="en-US" sz="1000" dirty="0"/>
              <a:t> Lett. 2020 Nov 15;45(22):6250-6253. </a:t>
            </a:r>
            <a:r>
              <a:rPr lang="en-US" sz="1000" dirty="0" err="1"/>
              <a:t>doi</a:t>
            </a:r>
            <a:r>
              <a:rPr lang="en-US" sz="1000" dirty="0"/>
              <a:t>: 10.1364/OL.408998. PMID: 33186962.</a:t>
            </a:r>
            <a:endParaRPr lang="en-US" sz="10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EF4B73-3188-0ABA-B18B-96C22CFF47E8}"/>
              </a:ext>
            </a:extLst>
          </p:cNvPr>
          <p:cNvSpPr txBox="1"/>
          <p:nvPr/>
        </p:nvSpPr>
        <p:spPr>
          <a:xfrm>
            <a:off x="283410" y="3429000"/>
            <a:ext cx="46941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~3.25 Total Nonlinearity Accumulated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98% + </a:t>
            </a:r>
            <a:r>
              <a:rPr lang="en-US" sz="2000" dirty="0" err="1"/>
              <a:t>Spatio</a:t>
            </a:r>
            <a:r>
              <a:rPr lang="en-US" sz="2000" dirty="0"/>
              <a:t>- Spectral Homogeneity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96% +  Throughput Transmission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200fs -&gt; 31fs 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D95C1B3-9CED-3D59-ABE1-C01795A509DC}"/>
              </a:ext>
            </a:extLst>
          </p:cNvPr>
          <p:cNvCxnSpPr/>
          <p:nvPr/>
        </p:nvCxnSpPr>
        <p:spPr>
          <a:xfrm flipV="1">
            <a:off x="6095998" y="5008849"/>
            <a:ext cx="4563979" cy="609600"/>
          </a:xfrm>
          <a:prstGeom prst="straightConnector1">
            <a:avLst/>
          </a:prstGeom>
          <a:ln w="1905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DBBB7AB4-03AC-6FFD-B88A-3A65229BDE75}"/>
              </a:ext>
            </a:extLst>
          </p:cNvPr>
          <p:cNvSpPr txBox="1"/>
          <p:nvPr/>
        </p:nvSpPr>
        <p:spPr>
          <a:xfrm rot="21098188">
            <a:off x="7720265" y="5057746"/>
            <a:ext cx="904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1.183m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E48534C-3F4E-91F2-94DD-689959422FDE}"/>
              </a:ext>
            </a:extLst>
          </p:cNvPr>
          <p:cNvSpPr txBox="1"/>
          <p:nvPr/>
        </p:nvSpPr>
        <p:spPr>
          <a:xfrm>
            <a:off x="5106403" y="2636449"/>
            <a:ext cx="15229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FFFF"/>
                </a:solidFill>
              </a:rPr>
              <a:t>60cm </a:t>
            </a:r>
            <a:r>
              <a:rPr lang="en-US" sz="2000" dirty="0" err="1">
                <a:solidFill>
                  <a:srgbClr val="FFFFFF"/>
                </a:solidFill>
              </a:rPr>
              <a:t>R.o.C</a:t>
            </a:r>
            <a:r>
              <a:rPr lang="en-US" sz="2000" dirty="0">
                <a:solidFill>
                  <a:srgbClr val="FFFFFF"/>
                </a:solidFill>
              </a:rPr>
              <a:t>.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7B53E8F-0143-DAE9-9331-BA4F8E7E9567}"/>
              </a:ext>
            </a:extLst>
          </p:cNvPr>
          <p:cNvSpPr txBox="1"/>
          <p:nvPr/>
        </p:nvSpPr>
        <p:spPr>
          <a:xfrm>
            <a:off x="10465803" y="2764786"/>
            <a:ext cx="15229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FFFF"/>
                </a:solidFill>
              </a:rPr>
              <a:t>60cm </a:t>
            </a:r>
            <a:r>
              <a:rPr lang="en-US" sz="2000" dirty="0" err="1">
                <a:solidFill>
                  <a:srgbClr val="FFFFFF"/>
                </a:solidFill>
              </a:rPr>
              <a:t>R.o.C</a:t>
            </a:r>
            <a:r>
              <a:rPr lang="en-US" sz="2000" dirty="0">
                <a:solidFill>
                  <a:srgbClr val="FFFFFF"/>
                </a:solidFill>
              </a:rPr>
              <a:t>.</a:t>
            </a:r>
            <a:endParaRPr lang="en-US" dirty="0">
              <a:solidFill>
                <a:srgbClr val="FFFFFF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83E68A5-8A2F-9177-A1AC-4E6664DE843C}"/>
                  </a:ext>
                </a:extLst>
              </p:cNvPr>
              <p:cNvSpPr txBox="1"/>
              <p:nvPr/>
            </p:nvSpPr>
            <p:spPr>
              <a:xfrm rot="21328874">
                <a:off x="7508708" y="3807013"/>
                <a:ext cx="2866523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rgbClr val="FFFFFF"/>
                    </a:solidFill>
                  </a:rPr>
                  <a:t>300um 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en-US" sz="1200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200" b="0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1200" i="1" smtClean="0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200" b="0" i="1" smtClean="0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1200" b="0" i="1" smtClean="0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1200" dirty="0">
                    <a:solidFill>
                      <a:srgbClr val="FFFFFF"/>
                    </a:solidFill>
                  </a:rPr>
                  <a:t> Diameter</a:t>
                </a: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83E68A5-8A2F-9177-A1AC-4E6664DE84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328874">
                <a:off x="7508708" y="3807013"/>
                <a:ext cx="2866523" cy="276999"/>
              </a:xfrm>
              <a:prstGeom prst="rect">
                <a:avLst/>
              </a:prstGeom>
              <a:blipFill>
                <a:blip r:embed="rId4"/>
                <a:stretch>
                  <a:fillRect t="-34940" b="-650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F8F4A5A-1A8F-1374-D8AF-2A7F6F62F1FC}"/>
                  </a:ext>
                </a:extLst>
              </p:cNvPr>
              <p:cNvSpPr txBox="1"/>
              <p:nvPr/>
            </p:nvSpPr>
            <p:spPr>
              <a:xfrm>
                <a:off x="5513607" y="3241842"/>
                <a:ext cx="2555572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rgbClr val="FFFFFF"/>
                    </a:solidFill>
                  </a:rPr>
                  <a:t>2.5mm 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en-US" sz="1200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200" b="0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1200" i="1" smtClean="0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200" b="0" i="1" smtClean="0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1200" b="0" i="1" smtClean="0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1200" dirty="0">
                    <a:solidFill>
                      <a:srgbClr val="FFFFFF"/>
                    </a:solidFill>
                  </a:rPr>
                  <a:t> Diameter</a:t>
                </a: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F8F4A5A-1A8F-1374-D8AF-2A7F6F62F1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607" y="3241842"/>
                <a:ext cx="2555572" cy="276999"/>
              </a:xfrm>
              <a:prstGeom prst="rect">
                <a:avLst/>
              </a:prstGeom>
              <a:blipFill>
                <a:blip r:embed="rId5"/>
                <a:stretch>
                  <a:fillRect t="-93333" b="-15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26670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73DAA-76AC-7AFD-1B94-9AE616A00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2">
            <a:extLst>
              <a:ext uri="{FF2B5EF4-FFF2-40B4-BE49-F238E27FC236}">
                <a16:creationId xmlns:a16="http://schemas.microsoft.com/office/drawing/2014/main" id="{F3E62AF9-50E6-B72D-2EBE-DE312B27C43F}"/>
              </a:ext>
            </a:extLst>
          </p:cNvPr>
          <p:cNvSpPr txBox="1">
            <a:spLocks/>
          </p:cNvSpPr>
          <p:nvPr/>
        </p:nvSpPr>
        <p:spPr>
          <a:xfrm>
            <a:off x="223684" y="359297"/>
            <a:ext cx="11871448" cy="1314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dirty="0"/>
              <a:t>CBS Enabled Energy Scalable MPC </a:t>
            </a:r>
          </a:p>
          <a:p>
            <a:pPr algn="ctr"/>
            <a:r>
              <a:rPr lang="en-US" dirty="0"/>
              <a:t>Post-Compression Configuration: Scalability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5F94AF4-47BE-050C-D822-432678FF19B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56" t="37293" r="27074" b="20847"/>
          <a:stretch/>
        </p:blipFill>
        <p:spPr>
          <a:xfrm>
            <a:off x="4804611" y="2403151"/>
            <a:ext cx="7290522" cy="349337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692C8F2-0774-8034-D241-47380B5E0E32}"/>
              </a:ext>
            </a:extLst>
          </p:cNvPr>
          <p:cNvSpPr txBox="1"/>
          <p:nvPr/>
        </p:nvSpPr>
        <p:spPr>
          <a:xfrm>
            <a:off x="67007" y="1674888"/>
            <a:ext cx="120579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CBS can directly be applied to demonstrated compact cavities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02E49A2-4428-FC73-2222-8175E6D40328}"/>
                  </a:ext>
                </a:extLst>
              </p:cNvPr>
              <p:cNvSpPr txBox="1"/>
              <p:nvPr/>
            </p:nvSpPr>
            <p:spPr>
              <a:xfrm>
                <a:off x="110438" y="3429000"/>
                <a:ext cx="469417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81 x 1mJ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~4.5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2000" dirty="0"/>
                  <a:t> Total Nonlinearity Accumulated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300fs -&gt; 31fs</a:t>
                </a: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02E49A2-4428-FC73-2222-8175E6D403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38" y="3429000"/>
                <a:ext cx="4694173" cy="1015663"/>
              </a:xfrm>
              <a:prstGeom prst="rect">
                <a:avLst/>
              </a:prstGeom>
              <a:blipFill>
                <a:blip r:embed="rId4"/>
                <a:stretch>
                  <a:fillRect l="-1169" t="-3614" b="-9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147747EF-FF33-E11F-D974-53B0C0807E64}"/>
              </a:ext>
            </a:extLst>
          </p:cNvPr>
          <p:cNvSpPr txBox="1"/>
          <p:nvPr/>
        </p:nvSpPr>
        <p:spPr>
          <a:xfrm>
            <a:off x="223684" y="6098593"/>
            <a:ext cx="751262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CBS is a pathway to joule level energies in compact cavity footprints 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11D0870-EA8E-6BBC-EDB2-28CD101AB014}"/>
              </a:ext>
            </a:extLst>
          </p:cNvPr>
          <p:cNvCxnSpPr>
            <a:cxnSpLocks/>
          </p:cNvCxnSpPr>
          <p:nvPr/>
        </p:nvCxnSpPr>
        <p:spPr>
          <a:xfrm flipV="1">
            <a:off x="5955130" y="4672263"/>
            <a:ext cx="4713873" cy="651726"/>
          </a:xfrm>
          <a:prstGeom prst="straightConnector1">
            <a:avLst/>
          </a:prstGeom>
          <a:ln w="1905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D950CB0D-90E9-E40B-2D33-C7216CBF60B2}"/>
              </a:ext>
            </a:extLst>
          </p:cNvPr>
          <p:cNvSpPr txBox="1"/>
          <p:nvPr/>
        </p:nvSpPr>
        <p:spPr>
          <a:xfrm rot="21098188">
            <a:off x="7964908" y="4694446"/>
            <a:ext cx="904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1.183m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96A04FA-6033-9DE1-DE91-92995493333F}"/>
              </a:ext>
            </a:extLst>
          </p:cNvPr>
          <p:cNvSpPr txBox="1"/>
          <p:nvPr/>
        </p:nvSpPr>
        <p:spPr>
          <a:xfrm>
            <a:off x="10669003" y="2541435"/>
            <a:ext cx="15229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FFFF"/>
                </a:solidFill>
              </a:rPr>
              <a:t>60cm </a:t>
            </a:r>
            <a:r>
              <a:rPr lang="en-US" sz="2000" dirty="0" err="1">
                <a:solidFill>
                  <a:srgbClr val="FFFFFF"/>
                </a:solidFill>
              </a:rPr>
              <a:t>R.o.C</a:t>
            </a:r>
            <a:r>
              <a:rPr lang="en-US" sz="2000" dirty="0">
                <a:solidFill>
                  <a:srgbClr val="FFFFFF"/>
                </a:solidFill>
              </a:rPr>
              <a:t>.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7B04B7E-C5D4-03E3-2F36-2A844B156DED}"/>
              </a:ext>
            </a:extLst>
          </p:cNvPr>
          <p:cNvSpPr txBox="1"/>
          <p:nvPr/>
        </p:nvSpPr>
        <p:spPr>
          <a:xfrm>
            <a:off x="5193632" y="2389800"/>
            <a:ext cx="15229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FFFF"/>
                </a:solidFill>
              </a:rPr>
              <a:t>60cm </a:t>
            </a:r>
            <a:r>
              <a:rPr lang="en-US" sz="2000" dirty="0" err="1">
                <a:solidFill>
                  <a:srgbClr val="FFFFFF"/>
                </a:solidFill>
              </a:rPr>
              <a:t>R.o.C</a:t>
            </a:r>
            <a:r>
              <a:rPr lang="en-US" sz="2000" dirty="0">
                <a:solidFill>
                  <a:srgbClr val="FFFFFF"/>
                </a:solidFill>
              </a:rPr>
              <a:t>.</a:t>
            </a:r>
            <a:endParaRPr lang="en-US" dirty="0">
              <a:solidFill>
                <a:srgbClr val="FFFFFF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D75F4DA-A3A3-D229-D41A-23B6DCD25065}"/>
                  </a:ext>
                </a:extLst>
              </p:cNvPr>
              <p:cNvSpPr txBox="1"/>
              <p:nvPr/>
            </p:nvSpPr>
            <p:spPr>
              <a:xfrm rot="21328874">
                <a:off x="7560846" y="3502632"/>
                <a:ext cx="2866523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rgbClr val="FFFFFF"/>
                    </a:solidFill>
                  </a:rPr>
                  <a:t>81 x 300um 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en-US" sz="1200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200" b="0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1200" i="1" smtClean="0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200" b="0" i="1" smtClean="0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1200" b="0" i="1" smtClean="0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1200" dirty="0">
                    <a:solidFill>
                      <a:srgbClr val="FFFFFF"/>
                    </a:solidFill>
                  </a:rPr>
                  <a:t> Diameter</a:t>
                </a:r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D75F4DA-A3A3-D229-D41A-23B6DCD250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328874">
                <a:off x="7560846" y="3502632"/>
                <a:ext cx="2866523" cy="276999"/>
              </a:xfrm>
              <a:prstGeom prst="rect">
                <a:avLst/>
              </a:prstGeom>
              <a:blipFill>
                <a:blip r:embed="rId5"/>
                <a:stretch>
                  <a:fillRect t="-36145" b="-626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D582845-34C6-F39F-4E05-B6D0B75439F5}"/>
                  </a:ext>
                </a:extLst>
              </p:cNvPr>
              <p:cNvSpPr txBox="1"/>
              <p:nvPr/>
            </p:nvSpPr>
            <p:spPr>
              <a:xfrm>
                <a:off x="5486401" y="3092486"/>
                <a:ext cx="2555572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rgbClr val="FFFFFF"/>
                    </a:solidFill>
                  </a:rPr>
                  <a:t>81 x 2.5mm 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en-US" sz="1200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200" b="0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1200" i="1" smtClean="0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200" b="0" i="1" smtClean="0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1200" b="0" i="1" smtClean="0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1200" dirty="0">
                    <a:solidFill>
                      <a:srgbClr val="FFFFFF"/>
                    </a:solidFill>
                  </a:rPr>
                  <a:t> Diameter</a:t>
                </a:r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D582845-34C6-F39F-4E05-B6D0B75439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401" y="3092486"/>
                <a:ext cx="2555572" cy="276999"/>
              </a:xfrm>
              <a:prstGeom prst="rect">
                <a:avLst/>
              </a:prstGeom>
              <a:blipFill>
                <a:blip r:embed="rId6"/>
                <a:stretch>
                  <a:fillRect t="-91304" b="-1456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80828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F41E523-123C-4B8E-B49A-7A0F5AF7F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Summary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E11891-DCB7-4290-8786-36911987B70E}"/>
              </a:ext>
            </a:extLst>
          </p:cNvPr>
          <p:cNvSpPr txBox="1"/>
          <p:nvPr/>
        </p:nvSpPr>
        <p:spPr>
          <a:xfrm>
            <a:off x="566517" y="6232697"/>
            <a:ext cx="49776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/>
              <a:t>This work is supported by the Department of Energy </a:t>
            </a:r>
          </a:p>
          <a:p>
            <a:pPr algn="ctr"/>
            <a:r>
              <a:rPr lang="en-US" sz="1200" i="1" dirty="0"/>
              <a:t>“RESEARCH OPPORTUNITIES IN ACCELERATOR STEWARDSHIP” grant </a:t>
            </a:r>
          </a:p>
          <a:p>
            <a:pPr algn="ctr"/>
            <a:endParaRPr lang="en-US" sz="1400" i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FCA0CF-890E-4EBA-9146-012F4CEB8D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009" y="6129402"/>
            <a:ext cx="635991" cy="635991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CAB817F-32F0-E9F9-94C8-CFB58AC809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71396"/>
            <a:ext cx="11699928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High-intensity power and energy scalable laser drivers need broader bandwidths to achieve shorter pulse durations</a:t>
            </a:r>
          </a:p>
          <a:p>
            <a:r>
              <a:rPr lang="en-US" dirty="0"/>
              <a:t>CBS Post-compression as an add on to CPSA to enable an increase in bandwidth and subsequent beam stacking</a:t>
            </a:r>
          </a:p>
          <a:p>
            <a:r>
              <a:rPr lang="en-US" dirty="0"/>
              <a:t>Use of Gas MPC’s for highest broadening performance at high energy and average powers</a:t>
            </a:r>
          </a:p>
          <a:p>
            <a:r>
              <a:rPr lang="en-US" dirty="0"/>
              <a:t>Experiment is designed for demonstrating CBS Post-compression with 81+ beams for 81 </a:t>
            </a:r>
            <a:r>
              <a:rPr lang="en-US" dirty="0" err="1"/>
              <a:t>mJ</a:t>
            </a:r>
            <a:r>
              <a:rPr lang="en-US" dirty="0"/>
              <a:t> spectral broadening in a 1.2m long cavity.</a:t>
            </a:r>
          </a:p>
          <a:p>
            <a:r>
              <a:rPr lang="en-US" dirty="0"/>
              <a:t>CBS shows promise for scalability for joule level energies in compact footprints.</a:t>
            </a:r>
          </a:p>
        </p:txBody>
      </p:sp>
    </p:spTree>
    <p:extLst>
      <p:ext uri="{BB962C8B-B14F-4D97-AF65-F5344CB8AC3E}">
        <p14:creationId xmlns:p14="http://schemas.microsoft.com/office/powerpoint/2010/main" val="2335405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37AC097-E2FF-4A91-A290-294E2B320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6999"/>
            <a:ext cx="10625488" cy="1325563"/>
          </a:xfrm>
        </p:spPr>
        <p:txBody>
          <a:bodyPr/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Energy, High Rep Rate, Ultrafast Sources Needed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301D267-4F96-FD9C-52F8-1908DC8DF4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4650" y="4010487"/>
            <a:ext cx="4282698" cy="1946028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AF61F3-C95B-1418-623A-33E62D7E9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42562"/>
            <a:ext cx="12175211" cy="5164111"/>
          </a:xfrm>
        </p:spPr>
        <p:txBody>
          <a:bodyPr>
            <a:normAutofit/>
          </a:bodyPr>
          <a:lstStyle/>
          <a:p>
            <a:r>
              <a:rPr lang="en-US" sz="2200" dirty="0"/>
              <a:t>Laser Wakefield Accelerators are in need to high efficiency, high energy, high repetition rate driving sources with &lt;30fs pulse durations</a:t>
            </a:r>
          </a:p>
          <a:p>
            <a:r>
              <a:rPr lang="en-US" sz="2200" dirty="0"/>
              <a:t>Current Fiber CPSA architecture is scalable to J level energies at 10kHz repetition rates, but pulse durations are limited by the gain bandwidth of Ytterbium and gain narrowing of the power amplifiers to somewhere in ~50-100fs range</a:t>
            </a:r>
          </a:p>
          <a:p>
            <a:r>
              <a:rPr lang="en-US" sz="2200" dirty="0"/>
              <a:t>Spectral combining can be used to increase the bandwidth, but adds complexity to the system</a:t>
            </a:r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endParaRPr lang="en-US" sz="2200" dirty="0"/>
          </a:p>
          <a:p>
            <a:r>
              <a:rPr lang="en-US" sz="2200" dirty="0"/>
              <a:t>Here we present a new CPSA-compatible post-compression method for achieving ~30fs pulses potentially scalable into TW-PW peak power range</a:t>
            </a:r>
          </a:p>
          <a:p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FE2BBD-D4EB-D46D-87F0-CFEA4C11299A}"/>
              </a:ext>
            </a:extLst>
          </p:cNvPr>
          <p:cNvSpPr txBox="1"/>
          <p:nvPr/>
        </p:nvSpPr>
        <p:spPr>
          <a:xfrm>
            <a:off x="2562387" y="6604084"/>
            <a:ext cx="7067225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50" dirty="0" err="1"/>
              <a:t>Mourou</a:t>
            </a:r>
            <a:r>
              <a:rPr lang="en-US" sz="1050" dirty="0"/>
              <a:t>, G., Brocklesby, B., Tajima, T., &amp; </a:t>
            </a:r>
            <a:r>
              <a:rPr lang="en-US" sz="1050" dirty="0" err="1"/>
              <a:t>Limpert</a:t>
            </a:r>
            <a:r>
              <a:rPr lang="en-US" sz="1050" dirty="0"/>
              <a:t>, J. (2013). The future is </a:t>
            </a:r>
            <a:r>
              <a:rPr lang="en-US" sz="1050" dirty="0" err="1"/>
              <a:t>fibre</a:t>
            </a:r>
            <a:r>
              <a:rPr lang="en-US" sz="1050" dirty="0"/>
              <a:t> accelerators. </a:t>
            </a:r>
            <a:r>
              <a:rPr lang="en-US" sz="1050" i="1" dirty="0"/>
              <a:t>Nature Photonics</a:t>
            </a:r>
            <a:r>
              <a:rPr lang="en-US" sz="1050" dirty="0"/>
              <a:t>, </a:t>
            </a:r>
            <a:r>
              <a:rPr lang="en-US" sz="1050" i="1" dirty="0"/>
              <a:t>7</a:t>
            </a:r>
            <a:r>
              <a:rPr lang="en-US" sz="1050" dirty="0"/>
              <a:t>(4), 258–261. </a:t>
            </a:r>
          </a:p>
        </p:txBody>
      </p:sp>
    </p:spTree>
    <p:extLst>
      <p:ext uri="{BB962C8B-B14F-4D97-AF65-F5344CB8AC3E}">
        <p14:creationId xmlns:p14="http://schemas.microsoft.com/office/powerpoint/2010/main" val="141882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D9D81B9-5700-C258-389F-9AE3108BC4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58" y="1699768"/>
            <a:ext cx="11553355" cy="2641196"/>
          </a:xfrm>
        </p:spPr>
        <p:txBody>
          <a:bodyPr>
            <a:normAutofit/>
          </a:bodyPr>
          <a:lstStyle/>
          <a:p>
            <a:r>
              <a:rPr lang="en-US" sz="2400" dirty="0"/>
              <a:t>Temporal energy scaling through coherent pulse stacking</a:t>
            </a:r>
            <a:endParaRPr lang="en-US" dirty="0"/>
          </a:p>
          <a:p>
            <a:pPr lvl="1"/>
            <a:r>
              <a:rPr lang="en-US" sz="2000" dirty="0"/>
              <a:t>Carefully crafted input pulse bursts enable extraction of all amplifier stored energy</a:t>
            </a:r>
          </a:p>
          <a:p>
            <a:pPr lvl="1"/>
            <a:r>
              <a:rPr lang="en-US" sz="2000" dirty="0"/>
              <a:t>Experimentally shown (~%90) stacking efficiency of bursts into a single pulse using G.T.I. stackers</a:t>
            </a:r>
          </a:p>
          <a:p>
            <a:r>
              <a:rPr lang="en-US" sz="2400" dirty="0"/>
              <a:t>Spatial energy scaling through spatial combining </a:t>
            </a:r>
          </a:p>
          <a:p>
            <a:pPr lvl="1"/>
            <a:r>
              <a:rPr lang="en-US" sz="2000" dirty="0"/>
              <a:t>Comines N channels with M pulses per burst </a:t>
            </a:r>
          </a:p>
          <a:p>
            <a:pPr lvl="1"/>
            <a:r>
              <a:rPr lang="en-US" sz="2000" dirty="0"/>
              <a:t>Experimentally shown (%90+) combining efficiency</a:t>
            </a:r>
          </a:p>
          <a:p>
            <a:pPr marL="457200" lvl="1" indent="0">
              <a:buNone/>
            </a:pPr>
            <a:endParaRPr lang="en-US" sz="2200" dirty="0"/>
          </a:p>
          <a:p>
            <a:pPr lvl="1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E7A7FE2-95BA-BD20-F983-D8A1B8EDC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5327" y="409626"/>
            <a:ext cx="9761346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Coherent Pulse Stacking Amplification</a:t>
            </a:r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967D5CF3-3C2D-D61C-0F7B-40BE637718DB}"/>
              </a:ext>
            </a:extLst>
          </p:cNvPr>
          <p:cNvGrpSpPr/>
          <p:nvPr/>
        </p:nvGrpSpPr>
        <p:grpSpPr>
          <a:xfrm>
            <a:off x="-113456" y="4238128"/>
            <a:ext cx="12418911" cy="2338056"/>
            <a:chOff x="-192818" y="4508432"/>
            <a:chExt cx="12418911" cy="2338056"/>
          </a:xfrm>
        </p:grpSpPr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C6DDC5EC-9D45-02C5-B902-B18B305537EF}"/>
                </a:ext>
              </a:extLst>
            </p:cNvPr>
            <p:cNvGrpSpPr/>
            <p:nvPr/>
          </p:nvGrpSpPr>
          <p:grpSpPr>
            <a:xfrm>
              <a:off x="11056727" y="5771386"/>
              <a:ext cx="1059475" cy="856710"/>
              <a:chOff x="10922688" y="5741509"/>
              <a:chExt cx="1059475" cy="856710"/>
            </a:xfrm>
          </p:grpSpPr>
          <p:cxnSp>
            <p:nvCxnSpPr>
              <p:cNvPr id="409" name="Straight Arrow Connector 408">
                <a:extLst>
                  <a:ext uri="{FF2B5EF4-FFF2-40B4-BE49-F238E27FC236}">
                    <a16:creationId xmlns:a16="http://schemas.microsoft.com/office/drawing/2014/main" id="{589104A2-001D-12F6-8FEC-B8A6842DCD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922688" y="6451494"/>
                <a:ext cx="904652" cy="548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10" name="TextBox 409">
                <a:extLst>
                  <a:ext uri="{FF2B5EF4-FFF2-40B4-BE49-F238E27FC236}">
                    <a16:creationId xmlns:a16="http://schemas.microsoft.com/office/drawing/2014/main" id="{EAF44B51-DD1F-DCD6-AA3E-4E0E31B1B7B7}"/>
                  </a:ext>
                </a:extLst>
              </p:cNvPr>
              <p:cNvSpPr txBox="1"/>
              <p:nvPr/>
            </p:nvSpPr>
            <p:spPr>
              <a:xfrm>
                <a:off x="11815213" y="6336609"/>
                <a:ext cx="16695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 dirty="0"/>
                  <a:t>t</a:t>
                </a:r>
              </a:p>
            </p:txBody>
          </p:sp>
          <p:sp>
            <p:nvSpPr>
              <p:cNvPr id="411" name="Freeform 66">
                <a:extLst>
                  <a:ext uri="{FF2B5EF4-FFF2-40B4-BE49-F238E27FC236}">
                    <a16:creationId xmlns:a16="http://schemas.microsoft.com/office/drawing/2014/main" id="{29DB2760-5850-4107-231D-4A58F2516D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43119" y="5741509"/>
                <a:ext cx="42282" cy="715421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119" name="Rectangle: Rounded Corners 118">
              <a:extLst>
                <a:ext uri="{FF2B5EF4-FFF2-40B4-BE49-F238E27FC236}">
                  <a16:creationId xmlns:a16="http://schemas.microsoft.com/office/drawing/2014/main" id="{36A07A72-5511-1366-CBB2-29183F03FF7B}"/>
                </a:ext>
              </a:extLst>
            </p:cNvPr>
            <p:cNvSpPr/>
            <p:nvPr/>
          </p:nvSpPr>
          <p:spPr>
            <a:xfrm>
              <a:off x="68403" y="4961313"/>
              <a:ext cx="938997" cy="678264"/>
            </a:xfrm>
            <a:prstGeom prst="roundRect">
              <a:avLst/>
            </a:prstGeom>
            <a:noFill/>
            <a:ln w="95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4774B8C5-49C7-9432-5596-24D939AFAF01}"/>
                </a:ext>
              </a:extLst>
            </p:cNvPr>
            <p:cNvSpPr txBox="1"/>
            <p:nvPr/>
          </p:nvSpPr>
          <p:spPr>
            <a:xfrm>
              <a:off x="1346059" y="4626687"/>
              <a:ext cx="12497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Burst Carving and Shaping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8F58EC64-00BA-77B3-00C1-2FCBBB90B9AA}"/>
                </a:ext>
              </a:extLst>
            </p:cNvPr>
            <p:cNvSpPr txBox="1"/>
            <p:nvPr/>
          </p:nvSpPr>
          <p:spPr>
            <a:xfrm>
              <a:off x="-192818" y="4508432"/>
              <a:ext cx="14178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Mode-locked</a:t>
              </a:r>
            </a:p>
            <a:p>
              <a:pPr algn="ctr"/>
              <a:r>
                <a:rPr lang="en-US" sz="1200" dirty="0"/>
                <a:t> Oscillator (80fs)</a:t>
              </a:r>
            </a:p>
          </p:txBody>
        </p: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591CBADC-2627-9EAB-26DD-F6E8F917E2C1}"/>
                </a:ext>
              </a:extLst>
            </p:cNvPr>
            <p:cNvGrpSpPr/>
            <p:nvPr/>
          </p:nvGrpSpPr>
          <p:grpSpPr>
            <a:xfrm>
              <a:off x="1231519" y="5088353"/>
              <a:ext cx="1502229" cy="411983"/>
              <a:chOff x="1233649" y="5147507"/>
              <a:chExt cx="1502229" cy="411983"/>
            </a:xfrm>
          </p:grpSpPr>
          <p:sp>
            <p:nvSpPr>
              <p:cNvPr id="404" name="Rectangle 403">
                <a:extLst>
                  <a:ext uri="{FF2B5EF4-FFF2-40B4-BE49-F238E27FC236}">
                    <a16:creationId xmlns:a16="http://schemas.microsoft.com/office/drawing/2014/main" id="{043FC446-7214-9818-09FF-66A8B7DAEF78}"/>
                  </a:ext>
                </a:extLst>
              </p:cNvPr>
              <p:cNvSpPr/>
              <p:nvPr/>
            </p:nvSpPr>
            <p:spPr>
              <a:xfrm>
                <a:off x="2034260" y="5221330"/>
                <a:ext cx="597384" cy="286250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Rectangle: Rounded Corners 404">
                <a:extLst>
                  <a:ext uri="{FF2B5EF4-FFF2-40B4-BE49-F238E27FC236}">
                    <a16:creationId xmlns:a16="http://schemas.microsoft.com/office/drawing/2014/main" id="{9E3977D4-67A9-426D-58EE-1FA97572BF60}"/>
                  </a:ext>
                </a:extLst>
              </p:cNvPr>
              <p:cNvSpPr/>
              <p:nvPr/>
            </p:nvSpPr>
            <p:spPr>
              <a:xfrm>
                <a:off x="1233649" y="5147507"/>
                <a:ext cx="1502229" cy="411983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TextBox 405">
                <a:extLst>
                  <a:ext uri="{FF2B5EF4-FFF2-40B4-BE49-F238E27FC236}">
                    <a16:creationId xmlns:a16="http://schemas.microsoft.com/office/drawing/2014/main" id="{B66E55AE-B0DB-92E8-6D6B-72DAEFBB28B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84382" y="5221330"/>
                <a:ext cx="695354" cy="276999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/>
                  <a:t>PM </a:t>
                </a:r>
              </a:p>
            </p:txBody>
          </p:sp>
          <p:sp>
            <p:nvSpPr>
              <p:cNvPr id="407" name="Rectangle 406">
                <a:extLst>
                  <a:ext uri="{FF2B5EF4-FFF2-40B4-BE49-F238E27FC236}">
                    <a16:creationId xmlns:a16="http://schemas.microsoft.com/office/drawing/2014/main" id="{C30A7EB4-6442-68AD-815D-D83248CDD3F5}"/>
                  </a:ext>
                </a:extLst>
              </p:cNvPr>
              <p:cNvSpPr/>
              <p:nvPr/>
            </p:nvSpPr>
            <p:spPr>
              <a:xfrm>
                <a:off x="1309840" y="5221330"/>
                <a:ext cx="612305" cy="286250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TextBox 407">
                <a:extLst>
                  <a:ext uri="{FF2B5EF4-FFF2-40B4-BE49-F238E27FC236}">
                    <a16:creationId xmlns:a16="http://schemas.microsoft.com/office/drawing/2014/main" id="{2F022DB6-EB4C-F56B-2AF3-17EEE592E93B}"/>
                  </a:ext>
                </a:extLst>
              </p:cNvPr>
              <p:cNvSpPr txBox="1"/>
              <p:nvPr/>
            </p:nvSpPr>
            <p:spPr>
              <a:xfrm>
                <a:off x="1268315" y="5221330"/>
                <a:ext cx="695354" cy="276999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/>
                  <a:t>AM</a:t>
                </a:r>
                <a:endParaRPr lang="en-US" dirty="0"/>
              </a:p>
            </p:txBody>
          </p:sp>
        </p:grpSp>
        <p:sp>
          <p:nvSpPr>
            <p:cNvPr id="124" name="Isosceles Triangle 123">
              <a:extLst>
                <a:ext uri="{FF2B5EF4-FFF2-40B4-BE49-F238E27FC236}">
                  <a16:creationId xmlns:a16="http://schemas.microsoft.com/office/drawing/2014/main" id="{1FFAFDBB-DBD1-C357-BF92-5CE8DAF247C8}"/>
                </a:ext>
              </a:extLst>
            </p:cNvPr>
            <p:cNvSpPr/>
            <p:nvPr/>
          </p:nvSpPr>
          <p:spPr>
            <a:xfrm rot="5400000">
              <a:off x="4781428" y="5080978"/>
              <a:ext cx="255879" cy="446688"/>
            </a:xfrm>
            <a:prstGeom prst="triangl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D9B41983-4AC4-F356-54BD-46FFA6DC27A2}"/>
                </a:ext>
              </a:extLst>
            </p:cNvPr>
            <p:cNvGrpSpPr/>
            <p:nvPr/>
          </p:nvGrpSpPr>
          <p:grpSpPr>
            <a:xfrm>
              <a:off x="2904613" y="4962061"/>
              <a:ext cx="1587640" cy="678264"/>
              <a:chOff x="3360918" y="5011123"/>
              <a:chExt cx="1587640" cy="678264"/>
            </a:xfrm>
          </p:grpSpPr>
          <p:sp>
            <p:nvSpPr>
              <p:cNvPr id="396" name="Rectangle: Rounded Corners 395">
                <a:extLst>
                  <a:ext uri="{FF2B5EF4-FFF2-40B4-BE49-F238E27FC236}">
                    <a16:creationId xmlns:a16="http://schemas.microsoft.com/office/drawing/2014/main" id="{550C049B-C7E7-085F-3D9F-5B11744765E3}"/>
                  </a:ext>
                </a:extLst>
              </p:cNvPr>
              <p:cNvSpPr/>
              <p:nvPr/>
            </p:nvSpPr>
            <p:spPr>
              <a:xfrm>
                <a:off x="3360918" y="5011123"/>
                <a:ext cx="1587640" cy="678264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97" name="Straight Connector 396">
                <a:extLst>
                  <a:ext uri="{FF2B5EF4-FFF2-40B4-BE49-F238E27FC236}">
                    <a16:creationId xmlns:a16="http://schemas.microsoft.com/office/drawing/2014/main" id="{FFBB912D-D388-1560-AF5C-C4159FC5F8D5}"/>
                  </a:ext>
                </a:extLst>
              </p:cNvPr>
              <p:cNvCxnSpPr/>
              <p:nvPr/>
            </p:nvCxnSpPr>
            <p:spPr>
              <a:xfrm>
                <a:off x="3511899" y="5191780"/>
                <a:ext cx="195943" cy="33816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8" name="Straight Connector 397">
                <a:extLst>
                  <a:ext uri="{FF2B5EF4-FFF2-40B4-BE49-F238E27FC236}">
                    <a16:creationId xmlns:a16="http://schemas.microsoft.com/office/drawing/2014/main" id="{31CA2E9D-CB19-8B8F-3EFF-411F72CCC47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593403" y="5191780"/>
                <a:ext cx="189204" cy="33816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4FA5381F-658C-0974-2DB4-D102FAF817FC}"/>
                  </a:ext>
                </a:extLst>
              </p:cNvPr>
              <p:cNvSpPr/>
              <p:nvPr/>
            </p:nvSpPr>
            <p:spPr>
              <a:xfrm>
                <a:off x="3853543" y="5122565"/>
                <a:ext cx="87271" cy="418331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33605E9F-02C9-6D35-B7B1-B87EBEA6D904}"/>
                  </a:ext>
                </a:extLst>
              </p:cNvPr>
              <p:cNvSpPr/>
              <p:nvPr/>
            </p:nvSpPr>
            <p:spPr>
              <a:xfrm>
                <a:off x="4372537" y="5136695"/>
                <a:ext cx="87271" cy="418331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Rectangle 400">
                <a:extLst>
                  <a:ext uri="{FF2B5EF4-FFF2-40B4-BE49-F238E27FC236}">
                    <a16:creationId xmlns:a16="http://schemas.microsoft.com/office/drawing/2014/main" id="{7E505D31-F4B5-2A2E-66AC-91E6999748E1}"/>
                  </a:ext>
                </a:extLst>
              </p:cNvPr>
              <p:cNvSpPr/>
              <p:nvPr/>
            </p:nvSpPr>
            <p:spPr>
              <a:xfrm>
                <a:off x="3940814" y="5236932"/>
                <a:ext cx="431723" cy="229371"/>
              </a:xfrm>
              <a:prstGeom prst="rect">
                <a:avLst/>
              </a:prstGeom>
              <a:gradFill flip="none" rotWithShape="1">
                <a:gsLst>
                  <a:gs pos="39000">
                    <a:srgbClr val="F09000"/>
                  </a:gs>
                  <a:gs pos="24000">
                    <a:srgbClr val="E06000"/>
                  </a:gs>
                  <a:gs pos="11000">
                    <a:srgbClr val="C00000"/>
                  </a:gs>
                  <a:gs pos="50000">
                    <a:srgbClr val="FFC000"/>
                  </a:gs>
                  <a:gs pos="63000">
                    <a:srgbClr val="00B050"/>
                  </a:gs>
                  <a:gs pos="90000">
                    <a:schemeClr val="accent1">
                      <a:lumMod val="75000"/>
                    </a:schemeClr>
                  </a:gs>
                </a:gsLst>
                <a:lin ang="5400000" scaled="1"/>
                <a:tileRect/>
              </a:gra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02" name="Isosceles Triangle 401">
                <a:extLst>
                  <a:ext uri="{FF2B5EF4-FFF2-40B4-BE49-F238E27FC236}">
                    <a16:creationId xmlns:a16="http://schemas.microsoft.com/office/drawing/2014/main" id="{BA1E93E0-C65B-A4E4-AB0A-0F81F6DBC2DF}"/>
                  </a:ext>
                </a:extLst>
              </p:cNvPr>
              <p:cNvSpPr/>
              <p:nvPr/>
            </p:nvSpPr>
            <p:spPr>
              <a:xfrm rot="16200000">
                <a:off x="3613665" y="5234160"/>
                <a:ext cx="248898" cy="230859"/>
              </a:xfrm>
              <a:prstGeom prst="triangle">
                <a:avLst>
                  <a:gd name="adj" fmla="val 44444"/>
                </a:avLst>
              </a:prstGeom>
              <a:gradFill flip="none" rotWithShape="1">
                <a:gsLst>
                  <a:gs pos="36000">
                    <a:srgbClr val="EE802F"/>
                  </a:gs>
                  <a:gs pos="10000">
                    <a:srgbClr val="C00000"/>
                  </a:gs>
                  <a:gs pos="49000">
                    <a:srgbClr val="FFC000"/>
                  </a:gs>
                  <a:gs pos="23000">
                    <a:schemeClr val="accent2"/>
                  </a:gs>
                  <a:gs pos="63000">
                    <a:srgbClr val="00B050"/>
                  </a:gs>
                  <a:gs pos="86000">
                    <a:schemeClr val="accent1">
                      <a:lumMod val="75000"/>
                    </a:schemeClr>
                  </a:gs>
                </a:gsLst>
                <a:lin ang="10800000" scaled="1"/>
                <a:tileRect/>
              </a:gra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Isosceles Triangle 402">
                <a:extLst>
                  <a:ext uri="{FF2B5EF4-FFF2-40B4-BE49-F238E27FC236}">
                    <a16:creationId xmlns:a16="http://schemas.microsoft.com/office/drawing/2014/main" id="{BF37BD12-74D6-03A2-9916-FFD88AA91C8C}"/>
                  </a:ext>
                </a:extLst>
              </p:cNvPr>
              <p:cNvSpPr/>
              <p:nvPr/>
            </p:nvSpPr>
            <p:spPr>
              <a:xfrm rot="5400000">
                <a:off x="4450788" y="5239316"/>
                <a:ext cx="248898" cy="230859"/>
              </a:xfrm>
              <a:prstGeom prst="triangle">
                <a:avLst>
                  <a:gd name="adj" fmla="val 44444"/>
                </a:avLst>
              </a:prstGeom>
              <a:gradFill flip="none" rotWithShape="1">
                <a:gsLst>
                  <a:gs pos="14000">
                    <a:srgbClr val="C00000"/>
                  </a:gs>
                  <a:gs pos="37000">
                    <a:srgbClr val="FFC000"/>
                  </a:gs>
                  <a:gs pos="62000">
                    <a:srgbClr val="00B050"/>
                  </a:gs>
                  <a:gs pos="86000">
                    <a:schemeClr val="accent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09CE6957-E5EE-96C6-5989-21184E0830C4}"/>
                </a:ext>
              </a:extLst>
            </p:cNvPr>
            <p:cNvGrpSpPr/>
            <p:nvPr/>
          </p:nvGrpSpPr>
          <p:grpSpPr>
            <a:xfrm>
              <a:off x="5300702" y="4978895"/>
              <a:ext cx="1237674" cy="915040"/>
              <a:chOff x="5705973" y="5021265"/>
              <a:chExt cx="1237674" cy="915040"/>
            </a:xfrm>
          </p:grpSpPr>
          <p:grpSp>
            <p:nvGrpSpPr>
              <p:cNvPr id="373" name="Group 372">
                <a:extLst>
                  <a:ext uri="{FF2B5EF4-FFF2-40B4-BE49-F238E27FC236}">
                    <a16:creationId xmlns:a16="http://schemas.microsoft.com/office/drawing/2014/main" id="{48D92517-F08F-EF4D-EFF9-61ED6F626B27}"/>
                  </a:ext>
                </a:extLst>
              </p:cNvPr>
              <p:cNvGrpSpPr/>
              <p:nvPr/>
            </p:nvGrpSpPr>
            <p:grpSpPr>
              <a:xfrm>
                <a:off x="5810575" y="5269531"/>
                <a:ext cx="218435" cy="152659"/>
                <a:chOff x="5659730" y="5202736"/>
                <a:chExt cx="271551" cy="247509"/>
              </a:xfrm>
            </p:grpSpPr>
            <p:sp>
              <p:nvSpPr>
                <p:cNvPr id="393" name="Rectangle 392">
                  <a:extLst>
                    <a:ext uri="{FF2B5EF4-FFF2-40B4-BE49-F238E27FC236}">
                      <a16:creationId xmlns:a16="http://schemas.microsoft.com/office/drawing/2014/main" id="{F4F17449-871F-21E1-5FFF-A8DA24E82439}"/>
                    </a:ext>
                  </a:extLst>
                </p:cNvPr>
                <p:cNvSpPr/>
                <p:nvPr/>
              </p:nvSpPr>
              <p:spPr>
                <a:xfrm>
                  <a:off x="5659730" y="5205834"/>
                  <a:ext cx="255705" cy="244411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394" name="Straight Connector 393">
                  <a:extLst>
                    <a:ext uri="{FF2B5EF4-FFF2-40B4-BE49-F238E27FC236}">
                      <a16:creationId xmlns:a16="http://schemas.microsoft.com/office/drawing/2014/main" id="{740E760F-F739-78C0-3EF7-31DB5313F6DE}"/>
                    </a:ext>
                  </a:extLst>
                </p:cNvPr>
                <p:cNvCxnSpPr/>
                <p:nvPr/>
              </p:nvCxnSpPr>
              <p:spPr>
                <a:xfrm flipH="1">
                  <a:off x="5662246" y="5202736"/>
                  <a:ext cx="269035" cy="240945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95" name="Straight Connector 394">
                  <a:extLst>
                    <a:ext uri="{FF2B5EF4-FFF2-40B4-BE49-F238E27FC236}">
                      <a16:creationId xmlns:a16="http://schemas.microsoft.com/office/drawing/2014/main" id="{2BB86DD4-D4E7-4786-741F-01003429D4F8}"/>
                    </a:ext>
                  </a:extLst>
                </p:cNvPr>
                <p:cNvCxnSpPr/>
                <p:nvPr/>
              </p:nvCxnSpPr>
              <p:spPr>
                <a:xfrm>
                  <a:off x="5659730" y="5202736"/>
                  <a:ext cx="255705" cy="247509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74" name="Straight Connector 373">
                <a:extLst>
                  <a:ext uri="{FF2B5EF4-FFF2-40B4-BE49-F238E27FC236}">
                    <a16:creationId xmlns:a16="http://schemas.microsoft.com/office/drawing/2014/main" id="{B48402C4-5BA3-89F7-052A-B05942B94034}"/>
                  </a:ext>
                </a:extLst>
              </p:cNvPr>
              <p:cNvCxnSpPr>
                <a:cxnSpLocks/>
                <a:stCxn id="393" idx="3"/>
                <a:endCxn id="386" idx="1"/>
              </p:cNvCxnSpPr>
              <p:nvPr/>
            </p:nvCxnSpPr>
            <p:spPr>
              <a:xfrm>
                <a:off x="6016264" y="5346816"/>
                <a:ext cx="320517" cy="20682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6" name="Straight Connector 375">
                <a:extLst>
                  <a:ext uri="{FF2B5EF4-FFF2-40B4-BE49-F238E27FC236}">
                    <a16:creationId xmlns:a16="http://schemas.microsoft.com/office/drawing/2014/main" id="{B7E2BFB5-DA83-2522-2ADF-2620A1D9D2DB}"/>
                  </a:ext>
                </a:extLst>
              </p:cNvPr>
              <p:cNvCxnSpPr>
                <a:cxnSpLocks/>
                <a:stCxn id="393" idx="3"/>
                <a:endCxn id="389" idx="1"/>
              </p:cNvCxnSpPr>
              <p:nvPr/>
            </p:nvCxnSpPr>
            <p:spPr>
              <a:xfrm flipV="1">
                <a:off x="6016264" y="5137554"/>
                <a:ext cx="324138" cy="209262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7" name="Straight Connector 376">
                <a:extLst>
                  <a:ext uri="{FF2B5EF4-FFF2-40B4-BE49-F238E27FC236}">
                    <a16:creationId xmlns:a16="http://schemas.microsoft.com/office/drawing/2014/main" id="{7B5688AF-9496-0D26-5E10-D4E64BBC7105}"/>
                  </a:ext>
                </a:extLst>
              </p:cNvPr>
              <p:cNvCxnSpPr>
                <a:cxnSpLocks/>
                <a:stCxn id="393" idx="3"/>
                <a:endCxn id="381" idx="1"/>
              </p:cNvCxnSpPr>
              <p:nvPr/>
            </p:nvCxnSpPr>
            <p:spPr>
              <a:xfrm>
                <a:off x="6016264" y="5346816"/>
                <a:ext cx="311168" cy="327879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78" name="Rectangle: Rounded Corners 377">
                <a:extLst>
                  <a:ext uri="{FF2B5EF4-FFF2-40B4-BE49-F238E27FC236}">
                    <a16:creationId xmlns:a16="http://schemas.microsoft.com/office/drawing/2014/main" id="{DE309433-8F40-413D-F246-4A03B971F2C4}"/>
                  </a:ext>
                </a:extLst>
              </p:cNvPr>
              <p:cNvSpPr/>
              <p:nvPr/>
            </p:nvSpPr>
            <p:spPr>
              <a:xfrm>
                <a:off x="5705973" y="5021265"/>
                <a:ext cx="1230189" cy="686506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79" name="Group 378">
                <a:extLst>
                  <a:ext uri="{FF2B5EF4-FFF2-40B4-BE49-F238E27FC236}">
                    <a16:creationId xmlns:a16="http://schemas.microsoft.com/office/drawing/2014/main" id="{665D4035-4CE5-6A2C-6F39-8D64695B3411}"/>
                  </a:ext>
                </a:extLst>
              </p:cNvPr>
              <p:cNvGrpSpPr/>
              <p:nvPr/>
            </p:nvGrpSpPr>
            <p:grpSpPr>
              <a:xfrm>
                <a:off x="6340402" y="5060269"/>
                <a:ext cx="218435" cy="152659"/>
                <a:chOff x="5659730" y="5202736"/>
                <a:chExt cx="271551" cy="247509"/>
              </a:xfrm>
            </p:grpSpPr>
            <p:sp>
              <p:nvSpPr>
                <p:cNvPr id="389" name="Rectangle 388">
                  <a:extLst>
                    <a:ext uri="{FF2B5EF4-FFF2-40B4-BE49-F238E27FC236}">
                      <a16:creationId xmlns:a16="http://schemas.microsoft.com/office/drawing/2014/main" id="{E8D14E33-4083-27A4-345F-655F6BAEE6AB}"/>
                    </a:ext>
                  </a:extLst>
                </p:cNvPr>
                <p:cNvSpPr/>
                <p:nvPr/>
              </p:nvSpPr>
              <p:spPr>
                <a:xfrm>
                  <a:off x="5659730" y="5205834"/>
                  <a:ext cx="255705" cy="244411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390" name="Straight Connector 389">
                  <a:extLst>
                    <a:ext uri="{FF2B5EF4-FFF2-40B4-BE49-F238E27FC236}">
                      <a16:creationId xmlns:a16="http://schemas.microsoft.com/office/drawing/2014/main" id="{F71500A3-03E2-0AD8-840E-68807A921390}"/>
                    </a:ext>
                  </a:extLst>
                </p:cNvPr>
                <p:cNvCxnSpPr/>
                <p:nvPr/>
              </p:nvCxnSpPr>
              <p:spPr>
                <a:xfrm flipH="1">
                  <a:off x="5662246" y="5202736"/>
                  <a:ext cx="269035" cy="240945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92" name="Straight Connector 391">
                  <a:extLst>
                    <a:ext uri="{FF2B5EF4-FFF2-40B4-BE49-F238E27FC236}">
                      <a16:creationId xmlns:a16="http://schemas.microsoft.com/office/drawing/2014/main" id="{A958E179-B401-65D8-F14C-31DE3378E170}"/>
                    </a:ext>
                  </a:extLst>
                </p:cNvPr>
                <p:cNvCxnSpPr/>
                <p:nvPr/>
              </p:nvCxnSpPr>
              <p:spPr>
                <a:xfrm>
                  <a:off x="5659730" y="5202736"/>
                  <a:ext cx="255705" cy="247509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0" name="Group 379">
                <a:extLst>
                  <a:ext uri="{FF2B5EF4-FFF2-40B4-BE49-F238E27FC236}">
                    <a16:creationId xmlns:a16="http://schemas.microsoft.com/office/drawing/2014/main" id="{61EE6380-CF34-FC54-9F96-A7EA56CDB29E}"/>
                  </a:ext>
                </a:extLst>
              </p:cNvPr>
              <p:cNvGrpSpPr/>
              <p:nvPr/>
            </p:nvGrpSpPr>
            <p:grpSpPr>
              <a:xfrm>
                <a:off x="6336781" y="5290213"/>
                <a:ext cx="218435" cy="152659"/>
                <a:chOff x="5659730" y="5202736"/>
                <a:chExt cx="271551" cy="247509"/>
              </a:xfrm>
            </p:grpSpPr>
            <p:sp>
              <p:nvSpPr>
                <p:cNvPr id="386" name="Rectangle 385">
                  <a:extLst>
                    <a:ext uri="{FF2B5EF4-FFF2-40B4-BE49-F238E27FC236}">
                      <a16:creationId xmlns:a16="http://schemas.microsoft.com/office/drawing/2014/main" id="{98C17A41-6472-7D3B-C4D8-ECA7FEB8860A}"/>
                    </a:ext>
                  </a:extLst>
                </p:cNvPr>
                <p:cNvSpPr/>
                <p:nvPr/>
              </p:nvSpPr>
              <p:spPr>
                <a:xfrm>
                  <a:off x="5659730" y="5205834"/>
                  <a:ext cx="255705" cy="244411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387" name="Straight Connector 386">
                  <a:extLst>
                    <a:ext uri="{FF2B5EF4-FFF2-40B4-BE49-F238E27FC236}">
                      <a16:creationId xmlns:a16="http://schemas.microsoft.com/office/drawing/2014/main" id="{CDD87F5E-EA0F-07C0-DF8C-FC3D29B9D7E2}"/>
                    </a:ext>
                  </a:extLst>
                </p:cNvPr>
                <p:cNvCxnSpPr/>
                <p:nvPr/>
              </p:nvCxnSpPr>
              <p:spPr>
                <a:xfrm flipH="1">
                  <a:off x="5662246" y="5202736"/>
                  <a:ext cx="269035" cy="240945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88" name="Straight Connector 387">
                  <a:extLst>
                    <a:ext uri="{FF2B5EF4-FFF2-40B4-BE49-F238E27FC236}">
                      <a16:creationId xmlns:a16="http://schemas.microsoft.com/office/drawing/2014/main" id="{0231F67F-1AAC-244A-928C-A5DA1E562505}"/>
                    </a:ext>
                  </a:extLst>
                </p:cNvPr>
                <p:cNvCxnSpPr/>
                <p:nvPr/>
              </p:nvCxnSpPr>
              <p:spPr>
                <a:xfrm>
                  <a:off x="5659730" y="5202736"/>
                  <a:ext cx="255705" cy="247509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81" name="TextBox 380">
                <a:extLst>
                  <a:ext uri="{FF2B5EF4-FFF2-40B4-BE49-F238E27FC236}">
                    <a16:creationId xmlns:a16="http://schemas.microsoft.com/office/drawing/2014/main" id="{6FE308A1-BBD2-A0E0-A90D-9338CD7509EC}"/>
                  </a:ext>
                </a:extLst>
              </p:cNvPr>
              <p:cNvSpPr txBox="1"/>
              <p:nvPr/>
            </p:nvSpPr>
            <p:spPr>
              <a:xfrm>
                <a:off x="6327432" y="5413085"/>
                <a:ext cx="2741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/>
                  <a:t>: </a:t>
                </a:r>
                <a:r>
                  <a:rPr lang="en-US" sz="1200" dirty="0"/>
                  <a:t>N</a:t>
                </a:r>
                <a:endParaRPr lang="en-US" sz="1600" dirty="0"/>
              </a:p>
            </p:txBody>
          </p:sp>
          <p:cxnSp>
            <p:nvCxnSpPr>
              <p:cNvPr id="382" name="Straight Connector 381">
                <a:extLst>
                  <a:ext uri="{FF2B5EF4-FFF2-40B4-BE49-F238E27FC236}">
                    <a16:creationId xmlns:a16="http://schemas.microsoft.com/office/drawing/2014/main" id="{34D640E0-FB3B-25D0-D57F-EB75E3BBFDC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570368" y="5089393"/>
                <a:ext cx="347259" cy="44178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3" name="Straight Connector 382">
                <a:extLst>
                  <a:ext uri="{FF2B5EF4-FFF2-40B4-BE49-F238E27FC236}">
                    <a16:creationId xmlns:a16="http://schemas.microsoft.com/office/drawing/2014/main" id="{F23139E5-C879-C1D6-184C-39915601C0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48115" y="5135781"/>
                <a:ext cx="395532" cy="85877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4" name="Straight Connector 383">
                <a:extLst>
                  <a:ext uri="{FF2B5EF4-FFF2-40B4-BE49-F238E27FC236}">
                    <a16:creationId xmlns:a16="http://schemas.microsoft.com/office/drawing/2014/main" id="{EF100851-9E41-2B6E-0A72-EFA522E460C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44494" y="5378654"/>
                <a:ext cx="385879" cy="88597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5" name="Straight Connector 384">
                <a:extLst>
                  <a:ext uri="{FF2B5EF4-FFF2-40B4-BE49-F238E27FC236}">
                    <a16:creationId xmlns:a16="http://schemas.microsoft.com/office/drawing/2014/main" id="{7DB5535B-4527-F2EF-D79A-ADF913A0CE1B}"/>
                  </a:ext>
                </a:extLst>
              </p:cNvPr>
              <p:cNvCxnSpPr>
                <a:cxnSpLocks/>
                <a:endCxn id="378" idx="3"/>
              </p:cNvCxnSpPr>
              <p:nvPr/>
            </p:nvCxnSpPr>
            <p:spPr>
              <a:xfrm flipV="1">
                <a:off x="6534439" y="5364518"/>
                <a:ext cx="401723" cy="13582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42C7D23B-7462-0D78-9EFA-40E0C87EFB7D}"/>
                </a:ext>
              </a:extLst>
            </p:cNvPr>
            <p:cNvGrpSpPr/>
            <p:nvPr/>
          </p:nvGrpSpPr>
          <p:grpSpPr>
            <a:xfrm>
              <a:off x="6751947" y="4970673"/>
              <a:ext cx="1026879" cy="1038227"/>
              <a:chOff x="6856629" y="4973365"/>
              <a:chExt cx="1026879" cy="1038227"/>
            </a:xfrm>
          </p:grpSpPr>
          <p:sp>
            <p:nvSpPr>
              <p:cNvPr id="358" name="TextBox 357">
                <a:extLst>
                  <a:ext uri="{FF2B5EF4-FFF2-40B4-BE49-F238E27FC236}">
                    <a16:creationId xmlns:a16="http://schemas.microsoft.com/office/drawing/2014/main" id="{90282B92-D632-CFB8-482D-2312135CC052}"/>
                  </a:ext>
                </a:extLst>
              </p:cNvPr>
              <p:cNvSpPr txBox="1"/>
              <p:nvPr/>
            </p:nvSpPr>
            <p:spPr>
              <a:xfrm>
                <a:off x="7439152" y="5488372"/>
                <a:ext cx="42768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/>
                  <a:t>:</a:t>
                </a:r>
              </a:p>
              <a:p>
                <a:pPr algn="ctr"/>
                <a:r>
                  <a:rPr lang="en-US" sz="1200" dirty="0"/>
                  <a:t>N</a:t>
                </a:r>
              </a:p>
            </p:txBody>
          </p:sp>
          <p:grpSp>
            <p:nvGrpSpPr>
              <p:cNvPr id="360" name="Group 359">
                <a:extLst>
                  <a:ext uri="{FF2B5EF4-FFF2-40B4-BE49-F238E27FC236}">
                    <a16:creationId xmlns:a16="http://schemas.microsoft.com/office/drawing/2014/main" id="{D3F1ECC3-2811-B903-8E08-7DE2E19623F6}"/>
                  </a:ext>
                </a:extLst>
              </p:cNvPr>
              <p:cNvGrpSpPr/>
              <p:nvPr/>
            </p:nvGrpSpPr>
            <p:grpSpPr>
              <a:xfrm>
                <a:off x="6856629" y="4973365"/>
                <a:ext cx="1026879" cy="681612"/>
                <a:chOff x="6923630" y="4881802"/>
                <a:chExt cx="1026879" cy="681612"/>
              </a:xfrm>
            </p:grpSpPr>
            <p:sp>
              <p:nvSpPr>
                <p:cNvPr id="361" name="Isosceles Triangle 360">
                  <a:extLst>
                    <a:ext uri="{FF2B5EF4-FFF2-40B4-BE49-F238E27FC236}">
                      <a16:creationId xmlns:a16="http://schemas.microsoft.com/office/drawing/2014/main" id="{2B290803-7159-7151-083C-F1C90652C0F8}"/>
                    </a:ext>
                  </a:extLst>
                </p:cNvPr>
                <p:cNvSpPr/>
                <p:nvPr/>
              </p:nvSpPr>
              <p:spPr>
                <a:xfrm rot="5400000">
                  <a:off x="7283881" y="4521553"/>
                  <a:ext cx="296425" cy="1016923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62" name="Isosceles Triangle 361">
                  <a:extLst>
                    <a:ext uri="{FF2B5EF4-FFF2-40B4-BE49-F238E27FC236}">
                      <a16:creationId xmlns:a16="http://schemas.microsoft.com/office/drawing/2014/main" id="{F1D4BBA9-31A5-9E43-20B6-12804EACDB77}"/>
                    </a:ext>
                  </a:extLst>
                </p:cNvPr>
                <p:cNvSpPr/>
                <p:nvPr/>
              </p:nvSpPr>
              <p:spPr>
                <a:xfrm rot="5400000">
                  <a:off x="7283881" y="4593566"/>
                  <a:ext cx="296425" cy="1016923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65" name="Isosceles Triangle 364">
                  <a:extLst>
                    <a:ext uri="{FF2B5EF4-FFF2-40B4-BE49-F238E27FC236}">
                      <a16:creationId xmlns:a16="http://schemas.microsoft.com/office/drawing/2014/main" id="{E63C4992-D686-1911-6926-3CA0F3FA0A97}"/>
                    </a:ext>
                  </a:extLst>
                </p:cNvPr>
                <p:cNvSpPr/>
                <p:nvPr/>
              </p:nvSpPr>
              <p:spPr>
                <a:xfrm rot="5400000">
                  <a:off x="7283880" y="4678139"/>
                  <a:ext cx="296425" cy="1016923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66" name="Isosceles Triangle 365">
                  <a:extLst>
                    <a:ext uri="{FF2B5EF4-FFF2-40B4-BE49-F238E27FC236}">
                      <a16:creationId xmlns:a16="http://schemas.microsoft.com/office/drawing/2014/main" id="{D905A242-B228-C2E7-AA5B-0FB5D9E19CB0}"/>
                    </a:ext>
                  </a:extLst>
                </p:cNvPr>
                <p:cNvSpPr/>
                <p:nvPr/>
              </p:nvSpPr>
              <p:spPr>
                <a:xfrm rot="5400000">
                  <a:off x="7283879" y="4741780"/>
                  <a:ext cx="296425" cy="1016923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70" name="Isosceles Triangle 369">
                  <a:extLst>
                    <a:ext uri="{FF2B5EF4-FFF2-40B4-BE49-F238E27FC236}">
                      <a16:creationId xmlns:a16="http://schemas.microsoft.com/office/drawing/2014/main" id="{B7549CFF-2A9A-608B-AED2-0CCB69EE7257}"/>
                    </a:ext>
                  </a:extLst>
                </p:cNvPr>
                <p:cNvSpPr/>
                <p:nvPr/>
              </p:nvSpPr>
              <p:spPr>
                <a:xfrm rot="5400000">
                  <a:off x="7283879" y="4826351"/>
                  <a:ext cx="296425" cy="1016923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71" name="Isosceles Triangle 370">
                  <a:extLst>
                    <a:ext uri="{FF2B5EF4-FFF2-40B4-BE49-F238E27FC236}">
                      <a16:creationId xmlns:a16="http://schemas.microsoft.com/office/drawing/2014/main" id="{02C77169-B9AD-5D72-A0E7-880A8325B47D}"/>
                    </a:ext>
                  </a:extLst>
                </p:cNvPr>
                <p:cNvSpPr/>
                <p:nvPr/>
              </p:nvSpPr>
              <p:spPr>
                <a:xfrm rot="5400000">
                  <a:off x="7293835" y="4906740"/>
                  <a:ext cx="296425" cy="1016923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cxnSp>
              <p:nvCxnSpPr>
                <p:cNvPr id="372" name="Straight Connector 371">
                  <a:extLst>
                    <a:ext uri="{FF2B5EF4-FFF2-40B4-BE49-F238E27FC236}">
                      <a16:creationId xmlns:a16="http://schemas.microsoft.com/office/drawing/2014/main" id="{2971891A-0B5C-0EAD-6BA7-59E5D56BC8C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987753" y="5481420"/>
                  <a:ext cx="233772" cy="0"/>
                </a:xfrm>
                <a:prstGeom prst="line">
                  <a:avLst/>
                </a:prstGeom>
                <a:ln>
                  <a:solidFill>
                    <a:srgbClr val="C00000"/>
                  </a:solidFill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F28DB1-ACAA-2B54-460F-F3EBFCE20A7A}"/>
                </a:ext>
              </a:extLst>
            </p:cNvPr>
            <p:cNvGrpSpPr/>
            <p:nvPr/>
          </p:nvGrpSpPr>
          <p:grpSpPr>
            <a:xfrm>
              <a:off x="6435287" y="5103882"/>
              <a:ext cx="468772" cy="840574"/>
              <a:chOff x="6593270" y="5088993"/>
              <a:chExt cx="468772" cy="840574"/>
            </a:xfrm>
          </p:grpSpPr>
          <p:cxnSp>
            <p:nvCxnSpPr>
              <p:cNvPr id="345" name="Straight Connector 344">
                <a:extLst>
                  <a:ext uri="{FF2B5EF4-FFF2-40B4-BE49-F238E27FC236}">
                    <a16:creationId xmlns:a16="http://schemas.microsoft.com/office/drawing/2014/main" id="{DF523841-4082-6256-F02D-2E3C8F3D1B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07006" y="5363756"/>
                <a:ext cx="247987" cy="0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6" name="Straight Connector 345">
                <a:extLst>
                  <a:ext uri="{FF2B5EF4-FFF2-40B4-BE49-F238E27FC236}">
                    <a16:creationId xmlns:a16="http://schemas.microsoft.com/office/drawing/2014/main" id="{27B9A94E-E4A1-E47A-223A-8DA431D7033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90212" y="5226534"/>
                <a:ext cx="233368" cy="0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7" name="Straight Connector 346">
                <a:extLst>
                  <a:ext uri="{FF2B5EF4-FFF2-40B4-BE49-F238E27FC236}">
                    <a16:creationId xmlns:a16="http://schemas.microsoft.com/office/drawing/2014/main" id="{04D6D9ED-B646-4F17-76FC-C3FCB58DF2C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07006" y="5088993"/>
                <a:ext cx="247987" cy="0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8" name="Straight Connector 347">
                <a:extLst>
                  <a:ext uri="{FF2B5EF4-FFF2-40B4-BE49-F238E27FC236}">
                    <a16:creationId xmlns:a16="http://schemas.microsoft.com/office/drawing/2014/main" id="{74C90F71-3586-0061-874E-BFFC3B0B8C0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82953" y="5176620"/>
                <a:ext cx="233772" cy="0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9" name="Straight Connector 348">
                <a:extLst>
                  <a:ext uri="{FF2B5EF4-FFF2-40B4-BE49-F238E27FC236}">
                    <a16:creationId xmlns:a16="http://schemas.microsoft.com/office/drawing/2014/main" id="{50A868A7-EA56-CDA2-E321-0CC733913A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93989" y="5320707"/>
                <a:ext cx="368053" cy="0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1" name="Straight Connector 350">
                <a:extLst>
                  <a:ext uri="{FF2B5EF4-FFF2-40B4-BE49-F238E27FC236}">
                    <a16:creationId xmlns:a16="http://schemas.microsoft.com/office/drawing/2014/main" id="{6229C214-F978-BF99-2A5C-3A6000DCDFD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97169" y="5135722"/>
                <a:ext cx="233772" cy="0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4" name="Straight Connector 353">
                <a:extLst>
                  <a:ext uri="{FF2B5EF4-FFF2-40B4-BE49-F238E27FC236}">
                    <a16:creationId xmlns:a16="http://schemas.microsoft.com/office/drawing/2014/main" id="{6F2AABD8-D1D6-125D-A462-EC3BCD9349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04276" y="5267182"/>
                <a:ext cx="233772" cy="0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5" name="Straight Connector 354">
                <a:extLst>
                  <a:ext uri="{FF2B5EF4-FFF2-40B4-BE49-F238E27FC236}">
                    <a16:creationId xmlns:a16="http://schemas.microsoft.com/office/drawing/2014/main" id="{8C5C9035-1FEB-37DF-144B-1B515D7F50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97169" y="5461534"/>
                <a:ext cx="233772" cy="0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6" name="Straight Connector 355">
                <a:extLst>
                  <a:ext uri="{FF2B5EF4-FFF2-40B4-BE49-F238E27FC236}">
                    <a16:creationId xmlns:a16="http://schemas.microsoft.com/office/drawing/2014/main" id="{AD310B30-0E1F-6BDE-964F-EB86B1A9CD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97169" y="5415984"/>
                <a:ext cx="233772" cy="0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57" name="TextBox 356">
                <a:extLst>
                  <a:ext uri="{FF2B5EF4-FFF2-40B4-BE49-F238E27FC236}">
                    <a16:creationId xmlns:a16="http://schemas.microsoft.com/office/drawing/2014/main" id="{ED0B3DDD-8C77-2FBE-F56B-ABB22826BAD3}"/>
                  </a:ext>
                </a:extLst>
              </p:cNvPr>
              <p:cNvSpPr txBox="1"/>
              <p:nvPr/>
            </p:nvSpPr>
            <p:spPr>
              <a:xfrm>
                <a:off x="6593270" y="5406347"/>
                <a:ext cx="42768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/>
                  <a:t>:</a:t>
                </a:r>
              </a:p>
              <a:p>
                <a:pPr algn="ctr"/>
                <a:r>
                  <a:rPr lang="en-US" sz="1200" dirty="0"/>
                  <a:t>N</a:t>
                </a:r>
              </a:p>
            </p:txBody>
          </p:sp>
        </p:grp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CF8ECA00-5E4B-0A5B-1477-D806648F0249}"/>
                </a:ext>
              </a:extLst>
            </p:cNvPr>
            <p:cNvCxnSpPr>
              <a:cxnSpLocks/>
              <a:stCxn id="119" idx="3"/>
              <a:endCxn id="408" idx="1"/>
            </p:cNvCxnSpPr>
            <p:nvPr/>
          </p:nvCxnSpPr>
          <p:spPr>
            <a:xfrm>
              <a:off x="1007400" y="5300445"/>
              <a:ext cx="258785" cy="231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3F7185DE-A6CC-CB60-2DF0-3DAA32F32FF8}"/>
                </a:ext>
              </a:extLst>
            </p:cNvPr>
            <p:cNvCxnSpPr>
              <a:cxnSpLocks/>
              <a:stCxn id="406" idx="3"/>
              <a:endCxn id="396" idx="1"/>
            </p:cNvCxnSpPr>
            <p:nvPr/>
          </p:nvCxnSpPr>
          <p:spPr>
            <a:xfrm>
              <a:off x="2677606" y="5300676"/>
              <a:ext cx="227007" cy="517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9D9A9B86-9C50-086A-7B99-AB5530E2E544}"/>
                </a:ext>
              </a:extLst>
            </p:cNvPr>
            <p:cNvCxnSpPr>
              <a:cxnSpLocks/>
              <a:stCxn id="396" idx="3"/>
              <a:endCxn id="124" idx="3"/>
            </p:cNvCxnSpPr>
            <p:nvPr/>
          </p:nvCxnSpPr>
          <p:spPr>
            <a:xfrm>
              <a:off x="4492253" y="5301193"/>
              <a:ext cx="193771" cy="313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998FDEFC-C94D-EBC7-BEB3-CCE92DDDC828}"/>
                </a:ext>
              </a:extLst>
            </p:cNvPr>
            <p:cNvCxnSpPr>
              <a:cxnSpLocks/>
              <a:stCxn id="124" idx="0"/>
              <a:endCxn id="393" idx="1"/>
            </p:cNvCxnSpPr>
            <p:nvPr/>
          </p:nvCxnSpPr>
          <p:spPr>
            <a:xfrm>
              <a:off x="5132712" y="5304323"/>
              <a:ext cx="272592" cy="123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5A605A1D-425C-0A29-8480-A311CDC6F183}"/>
                </a:ext>
              </a:extLst>
            </p:cNvPr>
            <p:cNvCxnSpPr>
              <a:cxnSpLocks/>
              <a:stCxn id="361" idx="0"/>
            </p:cNvCxnSpPr>
            <p:nvPr/>
          </p:nvCxnSpPr>
          <p:spPr>
            <a:xfrm flipV="1">
              <a:off x="7768872" y="5113446"/>
              <a:ext cx="300894" cy="544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FC775AF1-B29A-E800-499D-65C58637AB6B}"/>
                </a:ext>
              </a:extLst>
            </p:cNvPr>
            <p:cNvCxnSpPr>
              <a:cxnSpLocks/>
              <a:stCxn id="362" idx="0"/>
            </p:cNvCxnSpPr>
            <p:nvPr/>
          </p:nvCxnSpPr>
          <p:spPr>
            <a:xfrm flipV="1">
              <a:off x="7768872" y="5187260"/>
              <a:ext cx="300894" cy="3639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9193F81-B567-3F7F-E876-9EFA5711DEC4}"/>
                </a:ext>
              </a:extLst>
            </p:cNvPr>
            <p:cNvCxnSpPr>
              <a:cxnSpLocks/>
              <a:stCxn id="365" idx="0"/>
            </p:cNvCxnSpPr>
            <p:nvPr/>
          </p:nvCxnSpPr>
          <p:spPr>
            <a:xfrm flipV="1">
              <a:off x="7768871" y="5270359"/>
              <a:ext cx="310290" cy="5113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1BA659B0-DEDC-534A-E0CC-143135890FD7}"/>
                </a:ext>
              </a:extLst>
            </p:cNvPr>
            <p:cNvCxnSpPr>
              <a:cxnSpLocks/>
              <a:stCxn id="370" idx="0"/>
            </p:cNvCxnSpPr>
            <p:nvPr/>
          </p:nvCxnSpPr>
          <p:spPr>
            <a:xfrm>
              <a:off x="7768870" y="5423684"/>
              <a:ext cx="307771" cy="1469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233AD0E-7BF8-9685-F4F5-6570A5AABF92}"/>
                </a:ext>
              </a:extLst>
            </p:cNvPr>
            <p:cNvCxnSpPr>
              <a:cxnSpLocks/>
              <a:stCxn id="371" idx="0"/>
            </p:cNvCxnSpPr>
            <p:nvPr/>
          </p:nvCxnSpPr>
          <p:spPr>
            <a:xfrm flipV="1">
              <a:off x="7778826" y="5500612"/>
              <a:ext cx="297815" cy="3461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BB88FE24-5AC2-22F8-98EC-0DDD70376F41}"/>
                </a:ext>
              </a:extLst>
            </p:cNvPr>
            <p:cNvCxnSpPr>
              <a:cxnSpLocks/>
              <a:stCxn id="366" idx="0"/>
            </p:cNvCxnSpPr>
            <p:nvPr/>
          </p:nvCxnSpPr>
          <p:spPr>
            <a:xfrm flipV="1">
              <a:off x="7768870" y="5337358"/>
              <a:ext cx="300896" cy="1755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265A9514-8DC1-91D0-5BB7-BBB4A50E0C04}"/>
                </a:ext>
              </a:extLst>
            </p:cNvPr>
            <p:cNvGrpSpPr/>
            <p:nvPr/>
          </p:nvGrpSpPr>
          <p:grpSpPr>
            <a:xfrm>
              <a:off x="8052543" y="4977583"/>
              <a:ext cx="1240144" cy="915040"/>
              <a:chOff x="8181323" y="4981524"/>
              <a:chExt cx="1240144" cy="915040"/>
            </a:xfrm>
          </p:grpSpPr>
          <p:grpSp>
            <p:nvGrpSpPr>
              <p:cNvPr id="313" name="Group 312">
                <a:extLst>
                  <a:ext uri="{FF2B5EF4-FFF2-40B4-BE49-F238E27FC236}">
                    <a16:creationId xmlns:a16="http://schemas.microsoft.com/office/drawing/2014/main" id="{A2B9EA12-F515-D6ED-3D15-7275EA937C52}"/>
                  </a:ext>
                </a:extLst>
              </p:cNvPr>
              <p:cNvGrpSpPr/>
              <p:nvPr/>
            </p:nvGrpSpPr>
            <p:grpSpPr>
              <a:xfrm>
                <a:off x="9042241" y="5261429"/>
                <a:ext cx="218435" cy="152659"/>
                <a:chOff x="5659730" y="5202736"/>
                <a:chExt cx="271551" cy="247509"/>
              </a:xfrm>
            </p:grpSpPr>
            <p:sp>
              <p:nvSpPr>
                <p:cNvPr id="342" name="Rectangle 341">
                  <a:extLst>
                    <a:ext uri="{FF2B5EF4-FFF2-40B4-BE49-F238E27FC236}">
                      <a16:creationId xmlns:a16="http://schemas.microsoft.com/office/drawing/2014/main" id="{E4263A56-C68A-209A-B2DC-3B4AC1158894}"/>
                    </a:ext>
                  </a:extLst>
                </p:cNvPr>
                <p:cNvSpPr/>
                <p:nvPr/>
              </p:nvSpPr>
              <p:spPr>
                <a:xfrm>
                  <a:off x="5659730" y="5205834"/>
                  <a:ext cx="255705" cy="244411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343" name="Straight Connector 342">
                  <a:extLst>
                    <a:ext uri="{FF2B5EF4-FFF2-40B4-BE49-F238E27FC236}">
                      <a16:creationId xmlns:a16="http://schemas.microsoft.com/office/drawing/2014/main" id="{18944940-BE7A-EC6D-9B1F-DD8ACF54474D}"/>
                    </a:ext>
                  </a:extLst>
                </p:cNvPr>
                <p:cNvCxnSpPr/>
                <p:nvPr/>
              </p:nvCxnSpPr>
              <p:spPr>
                <a:xfrm flipH="1">
                  <a:off x="5662246" y="5202736"/>
                  <a:ext cx="269035" cy="240945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44" name="Straight Connector 343">
                  <a:extLst>
                    <a:ext uri="{FF2B5EF4-FFF2-40B4-BE49-F238E27FC236}">
                      <a16:creationId xmlns:a16="http://schemas.microsoft.com/office/drawing/2014/main" id="{32894FED-71F9-51B6-17D8-D913392A3D73}"/>
                    </a:ext>
                  </a:extLst>
                </p:cNvPr>
                <p:cNvCxnSpPr/>
                <p:nvPr/>
              </p:nvCxnSpPr>
              <p:spPr>
                <a:xfrm>
                  <a:off x="5659730" y="5202736"/>
                  <a:ext cx="255705" cy="247509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14" name="Straight Connector 313">
                <a:extLst>
                  <a:ext uri="{FF2B5EF4-FFF2-40B4-BE49-F238E27FC236}">
                    <a16:creationId xmlns:a16="http://schemas.microsoft.com/office/drawing/2014/main" id="{F3C92765-A976-B4EA-298D-4239CC320151}"/>
                  </a:ext>
                </a:extLst>
              </p:cNvPr>
              <p:cNvCxnSpPr>
                <a:cxnSpLocks/>
                <a:stCxn id="334" idx="3"/>
                <a:endCxn id="342" idx="1"/>
              </p:cNvCxnSpPr>
              <p:nvPr/>
            </p:nvCxnSpPr>
            <p:spPr>
              <a:xfrm flipV="1">
                <a:off x="8791787" y="5338714"/>
                <a:ext cx="250454" cy="39764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16" name="Rectangle: Rounded Corners 315">
                <a:extLst>
                  <a:ext uri="{FF2B5EF4-FFF2-40B4-BE49-F238E27FC236}">
                    <a16:creationId xmlns:a16="http://schemas.microsoft.com/office/drawing/2014/main" id="{BBF7F045-7880-01F2-6953-36ED5E8B2D1A}"/>
                  </a:ext>
                </a:extLst>
              </p:cNvPr>
              <p:cNvSpPr/>
              <p:nvPr/>
            </p:nvSpPr>
            <p:spPr>
              <a:xfrm>
                <a:off x="8191278" y="4981524"/>
                <a:ext cx="1230189" cy="686506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20" name="Group 319">
                <a:extLst>
                  <a:ext uri="{FF2B5EF4-FFF2-40B4-BE49-F238E27FC236}">
                    <a16:creationId xmlns:a16="http://schemas.microsoft.com/office/drawing/2014/main" id="{5087FE82-1F7B-B109-9089-8823453F15E1}"/>
                  </a:ext>
                </a:extLst>
              </p:cNvPr>
              <p:cNvGrpSpPr/>
              <p:nvPr/>
            </p:nvGrpSpPr>
            <p:grpSpPr>
              <a:xfrm>
                <a:off x="8573352" y="5039808"/>
                <a:ext cx="218435" cy="152659"/>
                <a:chOff x="5659730" y="5202736"/>
                <a:chExt cx="271551" cy="247509"/>
              </a:xfrm>
            </p:grpSpPr>
            <p:sp>
              <p:nvSpPr>
                <p:cNvPr id="337" name="Rectangle 336">
                  <a:extLst>
                    <a:ext uri="{FF2B5EF4-FFF2-40B4-BE49-F238E27FC236}">
                      <a16:creationId xmlns:a16="http://schemas.microsoft.com/office/drawing/2014/main" id="{B20EE3DB-E6F3-ED9E-C8EA-8860650BBC1A}"/>
                    </a:ext>
                  </a:extLst>
                </p:cNvPr>
                <p:cNvSpPr/>
                <p:nvPr/>
              </p:nvSpPr>
              <p:spPr>
                <a:xfrm>
                  <a:off x="5659730" y="5205834"/>
                  <a:ext cx="255705" cy="244411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338" name="Straight Connector 337">
                  <a:extLst>
                    <a:ext uri="{FF2B5EF4-FFF2-40B4-BE49-F238E27FC236}">
                      <a16:creationId xmlns:a16="http://schemas.microsoft.com/office/drawing/2014/main" id="{153565B6-6B53-8C57-872A-036CCD5C5DCA}"/>
                    </a:ext>
                  </a:extLst>
                </p:cNvPr>
                <p:cNvCxnSpPr/>
                <p:nvPr/>
              </p:nvCxnSpPr>
              <p:spPr>
                <a:xfrm flipH="1">
                  <a:off x="5662246" y="5202736"/>
                  <a:ext cx="269035" cy="240945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39" name="Straight Connector 338">
                  <a:extLst>
                    <a:ext uri="{FF2B5EF4-FFF2-40B4-BE49-F238E27FC236}">
                      <a16:creationId xmlns:a16="http://schemas.microsoft.com/office/drawing/2014/main" id="{8EB81B02-4A05-DCDB-4676-CF0DFE6C62EA}"/>
                    </a:ext>
                  </a:extLst>
                </p:cNvPr>
                <p:cNvCxnSpPr/>
                <p:nvPr/>
              </p:nvCxnSpPr>
              <p:spPr>
                <a:xfrm>
                  <a:off x="5659730" y="5202736"/>
                  <a:ext cx="255705" cy="247509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22" name="Group 321">
                <a:extLst>
                  <a:ext uri="{FF2B5EF4-FFF2-40B4-BE49-F238E27FC236}">
                    <a16:creationId xmlns:a16="http://schemas.microsoft.com/office/drawing/2014/main" id="{AE433383-CD94-BD4F-FBB3-61FD0DFC1255}"/>
                  </a:ext>
                </a:extLst>
              </p:cNvPr>
              <p:cNvGrpSpPr/>
              <p:nvPr/>
            </p:nvGrpSpPr>
            <p:grpSpPr>
              <a:xfrm>
                <a:off x="8586098" y="5301193"/>
                <a:ext cx="218435" cy="152659"/>
                <a:chOff x="5659730" y="5202736"/>
                <a:chExt cx="271551" cy="247509"/>
              </a:xfrm>
            </p:grpSpPr>
            <p:sp>
              <p:nvSpPr>
                <p:cNvPr id="334" name="Rectangle 333">
                  <a:extLst>
                    <a:ext uri="{FF2B5EF4-FFF2-40B4-BE49-F238E27FC236}">
                      <a16:creationId xmlns:a16="http://schemas.microsoft.com/office/drawing/2014/main" id="{CC17CE9D-487C-B8D2-303F-BCDE47C37E77}"/>
                    </a:ext>
                  </a:extLst>
                </p:cNvPr>
                <p:cNvSpPr/>
                <p:nvPr/>
              </p:nvSpPr>
              <p:spPr>
                <a:xfrm>
                  <a:off x="5659730" y="5205834"/>
                  <a:ext cx="255705" cy="244411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335" name="Straight Connector 334">
                  <a:extLst>
                    <a:ext uri="{FF2B5EF4-FFF2-40B4-BE49-F238E27FC236}">
                      <a16:creationId xmlns:a16="http://schemas.microsoft.com/office/drawing/2014/main" id="{0CC1875F-2C42-290E-DC4A-923946F903DF}"/>
                    </a:ext>
                  </a:extLst>
                </p:cNvPr>
                <p:cNvCxnSpPr/>
                <p:nvPr/>
              </p:nvCxnSpPr>
              <p:spPr>
                <a:xfrm flipH="1">
                  <a:off x="5662246" y="5202736"/>
                  <a:ext cx="269035" cy="240945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36" name="Straight Connector 335">
                  <a:extLst>
                    <a:ext uri="{FF2B5EF4-FFF2-40B4-BE49-F238E27FC236}">
                      <a16:creationId xmlns:a16="http://schemas.microsoft.com/office/drawing/2014/main" id="{20480BD1-3BE2-A834-B424-0983F548C5E0}"/>
                    </a:ext>
                  </a:extLst>
                </p:cNvPr>
                <p:cNvCxnSpPr/>
                <p:nvPr/>
              </p:nvCxnSpPr>
              <p:spPr>
                <a:xfrm>
                  <a:off x="5659730" y="5202736"/>
                  <a:ext cx="255705" cy="247509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23" name="TextBox 322">
                <a:extLst>
                  <a:ext uri="{FF2B5EF4-FFF2-40B4-BE49-F238E27FC236}">
                    <a16:creationId xmlns:a16="http://schemas.microsoft.com/office/drawing/2014/main" id="{F4B98B24-D065-FDA7-164B-A0AB4241590A}"/>
                  </a:ext>
                </a:extLst>
              </p:cNvPr>
              <p:cNvSpPr txBox="1"/>
              <p:nvPr/>
            </p:nvSpPr>
            <p:spPr>
              <a:xfrm>
                <a:off x="8559061" y="5373344"/>
                <a:ext cx="28462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/>
                  <a:t>:</a:t>
                </a:r>
              </a:p>
              <a:p>
                <a:pPr algn="ctr"/>
                <a:r>
                  <a:rPr lang="en-US" sz="1200" dirty="0"/>
                  <a:t>N</a:t>
                </a:r>
                <a:endParaRPr lang="en-US" sz="1600" dirty="0"/>
              </a:p>
            </p:txBody>
          </p:sp>
          <p:cxnSp>
            <p:nvCxnSpPr>
              <p:cNvPr id="325" name="Straight Connector 324">
                <a:extLst>
                  <a:ext uri="{FF2B5EF4-FFF2-40B4-BE49-F238E27FC236}">
                    <a16:creationId xmlns:a16="http://schemas.microsoft.com/office/drawing/2014/main" id="{F1B46AFC-27D9-E58A-3F5F-DBF96E14D90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204959" y="5120214"/>
                <a:ext cx="354712" cy="131117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6" name="Straight Connector 325">
                <a:extLst>
                  <a:ext uri="{FF2B5EF4-FFF2-40B4-BE49-F238E27FC236}">
                    <a16:creationId xmlns:a16="http://schemas.microsoft.com/office/drawing/2014/main" id="{733FDB6B-F058-DDFE-EBD5-6057AA9CB994}"/>
                  </a:ext>
                </a:extLst>
              </p:cNvPr>
              <p:cNvCxnSpPr>
                <a:cxnSpLocks/>
                <a:endCxn id="337" idx="1"/>
              </p:cNvCxnSpPr>
              <p:nvPr/>
            </p:nvCxnSpPr>
            <p:spPr>
              <a:xfrm>
                <a:off x="8181323" y="5082668"/>
                <a:ext cx="392029" cy="34425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7" name="Straight Connector 326">
                <a:extLst>
                  <a:ext uri="{FF2B5EF4-FFF2-40B4-BE49-F238E27FC236}">
                    <a16:creationId xmlns:a16="http://schemas.microsoft.com/office/drawing/2014/main" id="{9C6A549E-36DE-B383-F23F-7852270159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95469" y="5332586"/>
                <a:ext cx="407449" cy="43445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8" name="Straight Connector 327">
                <a:extLst>
                  <a:ext uri="{FF2B5EF4-FFF2-40B4-BE49-F238E27FC236}">
                    <a16:creationId xmlns:a16="http://schemas.microsoft.com/office/drawing/2014/main" id="{1A4DF7D5-B0E2-A248-0CCC-D83AA34E2A8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191278" y="5394976"/>
                <a:ext cx="401723" cy="69453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2" name="Straight Connector 331">
                <a:extLst>
                  <a:ext uri="{FF2B5EF4-FFF2-40B4-BE49-F238E27FC236}">
                    <a16:creationId xmlns:a16="http://schemas.microsoft.com/office/drawing/2014/main" id="{7DDD005C-C7C7-76A9-47F5-65B386A1C8B0}"/>
                  </a:ext>
                </a:extLst>
              </p:cNvPr>
              <p:cNvCxnSpPr>
                <a:cxnSpLocks/>
                <a:stCxn id="337" idx="3"/>
                <a:endCxn id="342" idx="1"/>
              </p:cNvCxnSpPr>
              <p:nvPr/>
            </p:nvCxnSpPr>
            <p:spPr>
              <a:xfrm>
                <a:off x="8779041" y="5117093"/>
                <a:ext cx="263200" cy="221621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3" name="Straight Connector 332">
                <a:extLst>
                  <a:ext uri="{FF2B5EF4-FFF2-40B4-BE49-F238E27FC236}">
                    <a16:creationId xmlns:a16="http://schemas.microsoft.com/office/drawing/2014/main" id="{059F195E-9049-365E-5371-AC1C7959D07B}"/>
                  </a:ext>
                </a:extLst>
              </p:cNvPr>
              <p:cNvCxnSpPr>
                <a:cxnSpLocks/>
                <a:stCxn id="323" idx="3"/>
                <a:endCxn id="342" idx="1"/>
              </p:cNvCxnSpPr>
              <p:nvPr/>
            </p:nvCxnSpPr>
            <p:spPr>
              <a:xfrm flipV="1">
                <a:off x="8843689" y="5338714"/>
                <a:ext cx="198552" cy="296240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95B6B33B-DA42-6EA1-2268-0DF38167814D}"/>
                </a:ext>
              </a:extLst>
            </p:cNvPr>
            <p:cNvCxnSpPr>
              <a:cxnSpLocks/>
              <a:stCxn id="342" idx="3"/>
              <a:endCxn id="302" idx="1"/>
            </p:cNvCxnSpPr>
            <p:nvPr/>
          </p:nvCxnSpPr>
          <p:spPr>
            <a:xfrm>
              <a:off x="9119150" y="5334773"/>
              <a:ext cx="614886" cy="3586"/>
            </a:xfrm>
            <a:prstGeom prst="line">
              <a:avLst/>
            </a:prstGeom>
            <a:ln w="635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A03B3AB0-03C1-8767-738D-E33376C4741A}"/>
                </a:ext>
              </a:extLst>
            </p:cNvPr>
            <p:cNvSpPr txBox="1"/>
            <p:nvPr/>
          </p:nvSpPr>
          <p:spPr>
            <a:xfrm>
              <a:off x="5170456" y="4696600"/>
              <a:ext cx="14366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Beam Splitting</a:t>
              </a:r>
              <a:endParaRPr lang="en-US" dirty="0"/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0A4B0E79-FEB1-FA4C-FA1C-CC38BD0E17EB}"/>
                </a:ext>
              </a:extLst>
            </p:cNvPr>
            <p:cNvSpPr txBox="1"/>
            <p:nvPr/>
          </p:nvSpPr>
          <p:spPr>
            <a:xfrm>
              <a:off x="4519633" y="4693098"/>
              <a:ext cx="7686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Pre-Amp</a:t>
              </a:r>
              <a:endParaRPr lang="en-US" dirty="0"/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DD0A581C-298E-11F7-E34D-0CAC6ACA9F81}"/>
                </a:ext>
              </a:extLst>
            </p:cNvPr>
            <p:cNvSpPr txBox="1"/>
            <p:nvPr/>
          </p:nvSpPr>
          <p:spPr>
            <a:xfrm>
              <a:off x="3055594" y="4686917"/>
              <a:ext cx="12238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Stretcher</a:t>
              </a:r>
              <a:endParaRPr lang="en-US" dirty="0"/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99512F76-DAAF-8349-0219-4C52F0B77925}"/>
                </a:ext>
              </a:extLst>
            </p:cNvPr>
            <p:cNvSpPr txBox="1"/>
            <p:nvPr/>
          </p:nvSpPr>
          <p:spPr>
            <a:xfrm>
              <a:off x="8075424" y="4679902"/>
              <a:ext cx="12821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Beam Combining</a:t>
              </a:r>
              <a:endParaRPr lang="en-US" dirty="0"/>
            </a:p>
          </p:txBody>
        </p:sp>
        <p:grpSp>
          <p:nvGrpSpPr>
            <p:cNvPr id="163" name="Group 162">
              <a:extLst>
                <a:ext uri="{FF2B5EF4-FFF2-40B4-BE49-F238E27FC236}">
                  <a16:creationId xmlns:a16="http://schemas.microsoft.com/office/drawing/2014/main" id="{098289E0-79AE-6F64-A92F-E14A3BF5F264}"/>
                </a:ext>
              </a:extLst>
            </p:cNvPr>
            <p:cNvGrpSpPr/>
            <p:nvPr/>
          </p:nvGrpSpPr>
          <p:grpSpPr>
            <a:xfrm>
              <a:off x="9721289" y="4996666"/>
              <a:ext cx="841341" cy="700765"/>
              <a:chOff x="9562018" y="4959313"/>
              <a:chExt cx="841341" cy="700765"/>
            </a:xfrm>
          </p:grpSpPr>
          <p:sp>
            <p:nvSpPr>
              <p:cNvPr id="302" name="Rectangle: Rounded Corners 301">
                <a:extLst>
                  <a:ext uri="{FF2B5EF4-FFF2-40B4-BE49-F238E27FC236}">
                    <a16:creationId xmlns:a16="http://schemas.microsoft.com/office/drawing/2014/main" id="{3182F06B-E931-BCAB-FCF5-05B814991899}"/>
                  </a:ext>
                </a:extLst>
              </p:cNvPr>
              <p:cNvSpPr/>
              <p:nvPr/>
            </p:nvSpPr>
            <p:spPr>
              <a:xfrm>
                <a:off x="9574765" y="4959313"/>
                <a:ext cx="828594" cy="683385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03" name="Straight Connector 302">
                <a:extLst>
                  <a:ext uri="{FF2B5EF4-FFF2-40B4-BE49-F238E27FC236}">
                    <a16:creationId xmlns:a16="http://schemas.microsoft.com/office/drawing/2014/main" id="{8A37DF0E-651A-3CC1-9BB5-019006F7509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743605" y="5019712"/>
                <a:ext cx="178230" cy="201069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4" name="Straight Connector 303">
                <a:extLst>
                  <a:ext uri="{FF2B5EF4-FFF2-40B4-BE49-F238E27FC236}">
                    <a16:creationId xmlns:a16="http://schemas.microsoft.com/office/drawing/2014/main" id="{820B3A2F-52C9-09A4-D9CE-D0C7C4159BB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9726957" y="5360293"/>
                <a:ext cx="211525" cy="184283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5" name="Straight Connector 304">
                <a:extLst>
                  <a:ext uri="{FF2B5EF4-FFF2-40B4-BE49-F238E27FC236}">
                    <a16:creationId xmlns:a16="http://schemas.microsoft.com/office/drawing/2014/main" id="{C0E83DCB-95BF-C068-31AF-BE8F62F06B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120707" y="5033521"/>
                <a:ext cx="170774" cy="176112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6" name="Straight Connector 305">
                <a:extLst>
                  <a:ext uri="{FF2B5EF4-FFF2-40B4-BE49-F238E27FC236}">
                    <a16:creationId xmlns:a16="http://schemas.microsoft.com/office/drawing/2014/main" id="{D9D2A54E-7AE2-B52B-F514-E679C8C9AF6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113251" y="5338359"/>
                <a:ext cx="178230" cy="204262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7" name="Straight Arrow Connector 306">
                <a:extLst>
                  <a:ext uri="{FF2B5EF4-FFF2-40B4-BE49-F238E27FC236}">
                    <a16:creationId xmlns:a16="http://schemas.microsoft.com/office/drawing/2014/main" id="{8C88BD8A-353B-5F4E-BE25-6753BD1BFB6B}"/>
                  </a:ext>
                </a:extLst>
              </p:cNvPr>
              <p:cNvCxnSpPr/>
              <p:nvPr/>
            </p:nvCxnSpPr>
            <p:spPr>
              <a:xfrm>
                <a:off x="9562018" y="5449284"/>
                <a:ext cx="257954" cy="0"/>
              </a:xfrm>
              <a:prstGeom prst="straightConnector1">
                <a:avLst/>
              </a:prstGeom>
              <a:ln>
                <a:solidFill>
                  <a:srgbClr val="C00000"/>
                </a:solidFill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8" name="Straight Arrow Connector 307">
                <a:extLst>
                  <a:ext uri="{FF2B5EF4-FFF2-40B4-BE49-F238E27FC236}">
                    <a16:creationId xmlns:a16="http://schemas.microsoft.com/office/drawing/2014/main" id="{5441B8AE-4FA2-5F76-07BA-FDDFB71BC9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819972" y="5434332"/>
                <a:ext cx="0" cy="225746"/>
              </a:xfrm>
              <a:prstGeom prst="straightConnector1">
                <a:avLst/>
              </a:prstGeom>
              <a:ln>
                <a:solidFill>
                  <a:srgbClr val="C00000"/>
                </a:solidFill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9" name="Straight Connector 308">
                <a:extLst>
                  <a:ext uri="{FF2B5EF4-FFF2-40B4-BE49-F238E27FC236}">
                    <a16:creationId xmlns:a16="http://schemas.microsoft.com/office/drawing/2014/main" id="{D81E9419-1011-3A88-4FB2-F1484016CD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832719" y="5445942"/>
                <a:ext cx="369647" cy="0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0" name="Straight Connector 309">
                <a:extLst>
                  <a:ext uri="{FF2B5EF4-FFF2-40B4-BE49-F238E27FC236}">
                    <a16:creationId xmlns:a16="http://schemas.microsoft.com/office/drawing/2014/main" id="{BC0CC234-B02E-733D-6CBB-F45E8AA4CC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832719" y="5129865"/>
                <a:ext cx="369647" cy="0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1" name="Straight Connector 310">
                <a:extLst>
                  <a:ext uri="{FF2B5EF4-FFF2-40B4-BE49-F238E27FC236}">
                    <a16:creationId xmlns:a16="http://schemas.microsoft.com/office/drawing/2014/main" id="{3AB10034-C076-36DB-1342-67689CD04C3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202366" y="5109604"/>
                <a:ext cx="0" cy="357867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2" name="Straight Connector 311">
                <a:extLst>
                  <a:ext uri="{FF2B5EF4-FFF2-40B4-BE49-F238E27FC236}">
                    <a16:creationId xmlns:a16="http://schemas.microsoft.com/office/drawing/2014/main" id="{124CFE7F-F1A4-C855-67EC-81C64FC785B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832719" y="5126614"/>
                <a:ext cx="0" cy="336369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98F06916-DDB1-A387-AB03-78372022E069}"/>
                </a:ext>
              </a:extLst>
            </p:cNvPr>
            <p:cNvSpPr txBox="1"/>
            <p:nvPr/>
          </p:nvSpPr>
          <p:spPr>
            <a:xfrm>
              <a:off x="6287089" y="4674693"/>
              <a:ext cx="20716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Power Amplifiers</a:t>
              </a:r>
              <a:endParaRPr lang="en-US" dirty="0"/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4E0533BF-DF97-EF16-3560-84550BB22C2D}"/>
                </a:ext>
              </a:extLst>
            </p:cNvPr>
            <p:cNvSpPr txBox="1"/>
            <p:nvPr/>
          </p:nvSpPr>
          <p:spPr>
            <a:xfrm>
              <a:off x="9195780" y="4689467"/>
              <a:ext cx="1780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G.T.I. Stackers </a:t>
              </a:r>
              <a:endParaRPr lang="en-US" dirty="0"/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FF784E01-F0DC-8628-1D74-1BC770B42802}"/>
                </a:ext>
              </a:extLst>
            </p:cNvPr>
            <p:cNvSpPr txBox="1"/>
            <p:nvPr/>
          </p:nvSpPr>
          <p:spPr>
            <a:xfrm>
              <a:off x="10721375" y="4697948"/>
              <a:ext cx="150471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Compressor</a:t>
              </a:r>
              <a:endParaRPr lang="en-US" dirty="0"/>
            </a:p>
          </p:txBody>
        </p: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C0A05520-F327-CBB0-CA5F-C1D5AE3164D9}"/>
                </a:ext>
              </a:extLst>
            </p:cNvPr>
            <p:cNvCxnSpPr>
              <a:cxnSpLocks/>
              <a:stCxn id="302" idx="3"/>
              <a:endCxn id="243" idx="1"/>
            </p:cNvCxnSpPr>
            <p:nvPr/>
          </p:nvCxnSpPr>
          <p:spPr>
            <a:xfrm>
              <a:off x="10562630" y="5338359"/>
              <a:ext cx="401115" cy="0"/>
            </a:xfrm>
            <a:prstGeom prst="line">
              <a:avLst/>
            </a:prstGeom>
            <a:ln w="635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B565C1C3-8590-70DE-856F-8A8FA1A066D6}"/>
                </a:ext>
              </a:extLst>
            </p:cNvPr>
            <p:cNvSpPr txBox="1"/>
            <p:nvPr/>
          </p:nvSpPr>
          <p:spPr>
            <a:xfrm>
              <a:off x="139156" y="5139663"/>
              <a:ext cx="7643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1 GHz </a:t>
              </a:r>
            </a:p>
          </p:txBody>
        </p:sp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6B0B15E3-2938-5D10-AF40-D267B0DE53EB}"/>
                </a:ext>
              </a:extLst>
            </p:cNvPr>
            <p:cNvGrpSpPr/>
            <p:nvPr/>
          </p:nvGrpSpPr>
          <p:grpSpPr>
            <a:xfrm>
              <a:off x="1424800" y="6240170"/>
              <a:ext cx="1276355" cy="397124"/>
              <a:chOff x="7937323" y="3140991"/>
              <a:chExt cx="1874371" cy="1247722"/>
            </a:xfrm>
          </p:grpSpPr>
          <p:sp>
            <p:nvSpPr>
              <p:cNvPr id="288" name="Freeform 66">
                <a:extLst>
                  <a:ext uri="{FF2B5EF4-FFF2-40B4-BE49-F238E27FC236}">
                    <a16:creationId xmlns:a16="http://schemas.microsoft.com/office/drawing/2014/main" id="{4721A0F2-B90D-DBF6-9D19-81A9D8F4FF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7142" y="3140991"/>
                <a:ext cx="61131" cy="726585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290" name="Freeform 66">
                <a:extLst>
                  <a:ext uri="{FF2B5EF4-FFF2-40B4-BE49-F238E27FC236}">
                    <a16:creationId xmlns:a16="http://schemas.microsoft.com/office/drawing/2014/main" id="{34A65EF2-A49D-E620-A096-DE43A70559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81650" y="3208149"/>
                <a:ext cx="45719" cy="659427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291" name="Freeform 66">
                <a:extLst>
                  <a:ext uri="{FF2B5EF4-FFF2-40B4-BE49-F238E27FC236}">
                    <a16:creationId xmlns:a16="http://schemas.microsoft.com/office/drawing/2014/main" id="{4C5AA4F2-037A-29EB-4AFD-3DF50BE3E5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09795" y="3338852"/>
                <a:ext cx="45719" cy="528723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292" name="Freeform 66">
                <a:extLst>
                  <a:ext uri="{FF2B5EF4-FFF2-40B4-BE49-F238E27FC236}">
                    <a16:creationId xmlns:a16="http://schemas.microsoft.com/office/drawing/2014/main" id="{645D9D75-79EA-5366-0A51-0355716BB5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26447" y="3429000"/>
                <a:ext cx="45719" cy="438576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293" name="Freeform 66">
                <a:extLst>
                  <a:ext uri="{FF2B5EF4-FFF2-40B4-BE49-F238E27FC236}">
                    <a16:creationId xmlns:a16="http://schemas.microsoft.com/office/drawing/2014/main" id="{66A81F97-D16F-25BD-5FEC-6F2BCE3202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43101" y="3502616"/>
                <a:ext cx="45719" cy="364959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294" name="Freeform 66">
                <a:extLst>
                  <a:ext uri="{FF2B5EF4-FFF2-40B4-BE49-F238E27FC236}">
                    <a16:creationId xmlns:a16="http://schemas.microsoft.com/office/drawing/2014/main" id="{18EF96C7-235A-4A67-5B56-AD0784B4B2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73625" y="3554276"/>
                <a:ext cx="61131" cy="313299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cxnSp>
            <p:nvCxnSpPr>
              <p:cNvPr id="295" name="Straight Arrow Connector 294">
                <a:extLst>
                  <a:ext uri="{FF2B5EF4-FFF2-40B4-BE49-F238E27FC236}">
                    <a16:creationId xmlns:a16="http://schemas.microsoft.com/office/drawing/2014/main" id="{1EB0EB25-FA9A-626E-5B11-6E56545CB6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37323" y="3867574"/>
                <a:ext cx="1691496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96" name="Freeform 66">
                <a:extLst>
                  <a:ext uri="{FF2B5EF4-FFF2-40B4-BE49-F238E27FC236}">
                    <a16:creationId xmlns:a16="http://schemas.microsoft.com/office/drawing/2014/main" id="{6F97B23E-8EFC-A758-6FE5-BE538FEA38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93075" y="3631766"/>
                <a:ext cx="45719" cy="235807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298" name="Freeform 66">
                <a:extLst>
                  <a:ext uri="{FF2B5EF4-FFF2-40B4-BE49-F238E27FC236}">
                    <a16:creationId xmlns:a16="http://schemas.microsoft.com/office/drawing/2014/main" id="{90DDD217-9241-7B5B-650A-DA2A38AAA6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12524" y="3650226"/>
                <a:ext cx="45719" cy="217347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299" name="Freeform 66">
                <a:extLst>
                  <a:ext uri="{FF2B5EF4-FFF2-40B4-BE49-F238E27FC236}">
                    <a16:creationId xmlns:a16="http://schemas.microsoft.com/office/drawing/2014/main" id="{9E6A349C-CFD4-2E05-565F-7980A3B1FD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31973" y="3714427"/>
                <a:ext cx="45719" cy="153149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301" name="TextBox 300">
                <a:extLst>
                  <a:ext uri="{FF2B5EF4-FFF2-40B4-BE49-F238E27FC236}">
                    <a16:creationId xmlns:a16="http://schemas.microsoft.com/office/drawing/2014/main" id="{D0EF2E56-3244-2A4E-200D-C0BE9F569306}"/>
                  </a:ext>
                </a:extLst>
              </p:cNvPr>
              <p:cNvSpPr txBox="1"/>
              <p:nvPr/>
            </p:nvSpPr>
            <p:spPr>
              <a:xfrm>
                <a:off x="9584195" y="3566762"/>
                <a:ext cx="227499" cy="821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 dirty="0"/>
                  <a:t>t</a:t>
                </a:r>
              </a:p>
            </p:txBody>
          </p:sp>
        </p:grpSp>
        <p:grpSp>
          <p:nvGrpSpPr>
            <p:cNvPr id="171" name="Group 170">
              <a:extLst>
                <a:ext uri="{FF2B5EF4-FFF2-40B4-BE49-F238E27FC236}">
                  <a16:creationId xmlns:a16="http://schemas.microsoft.com/office/drawing/2014/main" id="{EE9526AE-1BD3-250E-0715-639DFA0CD2D3}"/>
                </a:ext>
              </a:extLst>
            </p:cNvPr>
            <p:cNvGrpSpPr/>
            <p:nvPr/>
          </p:nvGrpSpPr>
          <p:grpSpPr>
            <a:xfrm>
              <a:off x="78711" y="6264146"/>
              <a:ext cx="1303208" cy="262803"/>
              <a:chOff x="481823" y="5786070"/>
              <a:chExt cx="1303208" cy="480505"/>
            </a:xfrm>
          </p:grpSpPr>
          <p:sp>
            <p:nvSpPr>
              <p:cNvPr id="274" name="Freeform 66">
                <a:extLst>
                  <a:ext uri="{FF2B5EF4-FFF2-40B4-BE49-F238E27FC236}">
                    <a16:creationId xmlns:a16="http://schemas.microsoft.com/office/drawing/2014/main" id="{C8F7B5A5-F687-AA95-8FBF-3C5A429887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823" y="5786070"/>
                <a:ext cx="45719" cy="414786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275" name="Freeform 66">
                <a:extLst>
                  <a:ext uri="{FF2B5EF4-FFF2-40B4-BE49-F238E27FC236}">
                    <a16:creationId xmlns:a16="http://schemas.microsoft.com/office/drawing/2014/main" id="{2316C162-62FB-27E1-D178-8553EDCF0E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3414" y="5786070"/>
                <a:ext cx="45719" cy="414786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276" name="Freeform 66">
                <a:extLst>
                  <a:ext uri="{FF2B5EF4-FFF2-40B4-BE49-F238E27FC236}">
                    <a16:creationId xmlns:a16="http://schemas.microsoft.com/office/drawing/2014/main" id="{2BB60003-9837-DFED-20A0-F04A027DFA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252" y="5786070"/>
                <a:ext cx="45719" cy="414786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277" name="Freeform 66">
                <a:extLst>
                  <a:ext uri="{FF2B5EF4-FFF2-40B4-BE49-F238E27FC236}">
                    <a16:creationId xmlns:a16="http://schemas.microsoft.com/office/drawing/2014/main" id="{971F47B8-1C13-4CE5-57BB-00854EC0C1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6495" y="5786070"/>
                <a:ext cx="45719" cy="414786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278" name="Freeform 66">
                <a:extLst>
                  <a:ext uri="{FF2B5EF4-FFF2-40B4-BE49-F238E27FC236}">
                    <a16:creationId xmlns:a16="http://schemas.microsoft.com/office/drawing/2014/main" id="{D1175532-B808-5384-27F6-4D8E267BCC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3738" y="5786070"/>
                <a:ext cx="45719" cy="414786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279" name="Freeform 66">
                <a:extLst>
                  <a:ext uri="{FF2B5EF4-FFF2-40B4-BE49-F238E27FC236}">
                    <a16:creationId xmlns:a16="http://schemas.microsoft.com/office/drawing/2014/main" id="{4823ABEE-A416-ABAD-4F04-4FF43CE77F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1355" y="5786070"/>
                <a:ext cx="45719" cy="414786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cxnSp>
            <p:nvCxnSpPr>
              <p:cNvPr id="280" name="Straight Arrow Connector 279">
                <a:extLst>
                  <a:ext uri="{FF2B5EF4-FFF2-40B4-BE49-F238E27FC236}">
                    <a16:creationId xmlns:a16="http://schemas.microsoft.com/office/drawing/2014/main" id="{B173D27B-185F-4893-ECD9-4D7E04FAFA76}"/>
                  </a:ext>
                </a:extLst>
              </p:cNvPr>
              <p:cNvCxnSpPr>
                <a:cxnSpLocks/>
                <a:stCxn id="274" idx="1"/>
              </p:cNvCxnSpPr>
              <p:nvPr/>
            </p:nvCxnSpPr>
            <p:spPr>
              <a:xfrm>
                <a:off x="486758" y="6197715"/>
                <a:ext cx="1167198" cy="314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81" name="Freeform 66">
                <a:extLst>
                  <a:ext uri="{FF2B5EF4-FFF2-40B4-BE49-F238E27FC236}">
                    <a16:creationId xmlns:a16="http://schemas.microsoft.com/office/drawing/2014/main" id="{D697CED7-F7A8-BC6A-2E7E-2DDC2511BE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0689" y="5786070"/>
                <a:ext cx="45719" cy="414786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282" name="Freeform 66">
                <a:extLst>
                  <a:ext uri="{FF2B5EF4-FFF2-40B4-BE49-F238E27FC236}">
                    <a16:creationId xmlns:a16="http://schemas.microsoft.com/office/drawing/2014/main" id="{5F258CB2-70BC-457C-1D39-A983CC7768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0023" y="5786070"/>
                <a:ext cx="45719" cy="414786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283" name="Freeform 66">
                <a:extLst>
                  <a:ext uri="{FF2B5EF4-FFF2-40B4-BE49-F238E27FC236}">
                    <a16:creationId xmlns:a16="http://schemas.microsoft.com/office/drawing/2014/main" id="{C443E2C7-7114-8861-F28B-6F3865D12E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9357" y="5786070"/>
                <a:ext cx="45719" cy="414786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284" name="Freeform 66">
                <a:extLst>
                  <a:ext uri="{FF2B5EF4-FFF2-40B4-BE49-F238E27FC236}">
                    <a16:creationId xmlns:a16="http://schemas.microsoft.com/office/drawing/2014/main" id="{40D5BE70-6857-F01B-7AC5-5D0022477E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4883" y="5786070"/>
                <a:ext cx="45719" cy="414786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285" name="Freeform 66">
                <a:extLst>
                  <a:ext uri="{FF2B5EF4-FFF2-40B4-BE49-F238E27FC236}">
                    <a16:creationId xmlns:a16="http://schemas.microsoft.com/office/drawing/2014/main" id="{A77052AC-8314-07F3-DB9B-057344CB32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91610" y="5786070"/>
                <a:ext cx="45719" cy="414786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287" name="TextBox 286">
                <a:extLst>
                  <a:ext uri="{FF2B5EF4-FFF2-40B4-BE49-F238E27FC236}">
                    <a16:creationId xmlns:a16="http://schemas.microsoft.com/office/drawing/2014/main" id="{95D5F4D0-36F3-187B-C322-67F53608A513}"/>
                  </a:ext>
                </a:extLst>
              </p:cNvPr>
              <p:cNvSpPr txBox="1"/>
              <p:nvPr/>
            </p:nvSpPr>
            <p:spPr>
              <a:xfrm>
                <a:off x="1614887" y="6004966"/>
                <a:ext cx="170144" cy="261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 dirty="0"/>
                  <a:t>t</a:t>
                </a:r>
              </a:p>
            </p:txBody>
          </p:sp>
        </p:grpSp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id="{11D05CAD-227C-BA72-EB6E-5DEFB6C5E3D0}"/>
                </a:ext>
              </a:extLst>
            </p:cNvPr>
            <p:cNvGrpSpPr/>
            <p:nvPr/>
          </p:nvGrpSpPr>
          <p:grpSpPr>
            <a:xfrm>
              <a:off x="2961160" y="6265116"/>
              <a:ext cx="1537024" cy="206362"/>
              <a:chOff x="8497605" y="3243334"/>
              <a:chExt cx="2338796" cy="822124"/>
            </a:xfrm>
          </p:grpSpPr>
          <p:sp>
            <p:nvSpPr>
              <p:cNvPr id="259" name="Freeform 66">
                <a:extLst>
                  <a:ext uri="{FF2B5EF4-FFF2-40B4-BE49-F238E27FC236}">
                    <a16:creationId xmlns:a16="http://schemas.microsoft.com/office/drawing/2014/main" id="{6AD77062-CDE5-87DC-8EAE-83345DBAAD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25832" y="3243334"/>
                <a:ext cx="336513" cy="814507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gradFill>
                <a:gsLst>
                  <a:gs pos="39000">
                    <a:srgbClr val="F09000"/>
                  </a:gs>
                  <a:gs pos="24000">
                    <a:srgbClr val="E06000"/>
                  </a:gs>
                  <a:gs pos="11000">
                    <a:srgbClr val="C00000"/>
                  </a:gs>
                  <a:gs pos="50000">
                    <a:srgbClr val="FFC000"/>
                  </a:gs>
                  <a:gs pos="63000">
                    <a:srgbClr val="00B050"/>
                  </a:gs>
                  <a:gs pos="90000">
                    <a:schemeClr val="accent1">
                      <a:lumMod val="75000"/>
                    </a:schemeClr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261" name="Freeform 66">
                <a:extLst>
                  <a:ext uri="{FF2B5EF4-FFF2-40B4-BE49-F238E27FC236}">
                    <a16:creationId xmlns:a16="http://schemas.microsoft.com/office/drawing/2014/main" id="{F28713FB-A633-1801-3372-E722A397E3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88904" y="3326235"/>
                <a:ext cx="313439" cy="739223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gradFill flip="none" rotWithShape="1">
                <a:gsLst>
                  <a:gs pos="39000">
                    <a:srgbClr val="F09000"/>
                  </a:gs>
                  <a:gs pos="24000">
                    <a:srgbClr val="E06000"/>
                  </a:gs>
                  <a:gs pos="11000">
                    <a:srgbClr val="C00000"/>
                  </a:gs>
                  <a:gs pos="50000">
                    <a:srgbClr val="FFC000"/>
                  </a:gs>
                  <a:gs pos="63000">
                    <a:srgbClr val="00B050"/>
                  </a:gs>
                  <a:gs pos="90000">
                    <a:schemeClr val="accent1">
                      <a:lumMod val="75000"/>
                    </a:schemeClr>
                  </a:gs>
                </a:gsLst>
                <a:lin ang="0" scaled="1"/>
                <a:tileRect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262" name="Freeform 66">
                <a:extLst>
                  <a:ext uri="{FF2B5EF4-FFF2-40B4-BE49-F238E27FC236}">
                    <a16:creationId xmlns:a16="http://schemas.microsoft.com/office/drawing/2014/main" id="{F2EE9C8C-F277-4D5A-B50C-FF4FA03A5A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48374" y="3466553"/>
                <a:ext cx="312302" cy="592703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gradFill>
                <a:gsLst>
                  <a:gs pos="39000">
                    <a:srgbClr val="F09000"/>
                  </a:gs>
                  <a:gs pos="24000">
                    <a:srgbClr val="E06000"/>
                  </a:gs>
                  <a:gs pos="11000">
                    <a:srgbClr val="C00000"/>
                  </a:gs>
                  <a:gs pos="50000">
                    <a:srgbClr val="FFC000"/>
                  </a:gs>
                  <a:gs pos="63000">
                    <a:srgbClr val="00B050"/>
                  </a:gs>
                  <a:gs pos="90000">
                    <a:schemeClr val="accent1">
                      <a:lumMod val="75000"/>
                    </a:schemeClr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263" name="Freeform 66">
                <a:extLst>
                  <a:ext uri="{FF2B5EF4-FFF2-40B4-BE49-F238E27FC236}">
                    <a16:creationId xmlns:a16="http://schemas.microsoft.com/office/drawing/2014/main" id="{05357002-0D3B-C221-42F2-9DA7431EF4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90572" y="3568062"/>
                <a:ext cx="315090" cy="491646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gradFill>
                <a:gsLst>
                  <a:gs pos="39000">
                    <a:srgbClr val="F09000"/>
                  </a:gs>
                  <a:gs pos="24000">
                    <a:srgbClr val="E06000"/>
                  </a:gs>
                  <a:gs pos="11000">
                    <a:srgbClr val="C00000"/>
                  </a:gs>
                  <a:gs pos="50000">
                    <a:srgbClr val="FFC000"/>
                  </a:gs>
                  <a:gs pos="63000">
                    <a:srgbClr val="00B050"/>
                  </a:gs>
                  <a:gs pos="90000">
                    <a:schemeClr val="accent1">
                      <a:lumMod val="75000"/>
                    </a:schemeClr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265" name="Freeform 66">
                <a:extLst>
                  <a:ext uri="{FF2B5EF4-FFF2-40B4-BE49-F238E27FC236}">
                    <a16:creationId xmlns:a16="http://schemas.microsoft.com/office/drawing/2014/main" id="{97BA7A8D-B767-A1BF-64D2-F78FD6DFD5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2484" y="3650588"/>
                <a:ext cx="345428" cy="409122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gradFill>
                <a:gsLst>
                  <a:gs pos="39000">
                    <a:srgbClr val="F09000"/>
                  </a:gs>
                  <a:gs pos="24000">
                    <a:srgbClr val="E06000"/>
                  </a:gs>
                  <a:gs pos="11000">
                    <a:srgbClr val="C00000"/>
                  </a:gs>
                  <a:gs pos="50000">
                    <a:srgbClr val="FFC000"/>
                  </a:gs>
                  <a:gs pos="63000">
                    <a:srgbClr val="00B050"/>
                  </a:gs>
                  <a:gs pos="90000">
                    <a:schemeClr val="accent1">
                      <a:lumMod val="75000"/>
                    </a:schemeClr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267" name="Freeform 66">
                <a:extLst>
                  <a:ext uri="{FF2B5EF4-FFF2-40B4-BE49-F238E27FC236}">
                    <a16:creationId xmlns:a16="http://schemas.microsoft.com/office/drawing/2014/main" id="{9039D82B-E361-F72E-136C-711F62987B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03847" y="3708497"/>
                <a:ext cx="331194" cy="351211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gradFill>
                <a:gsLst>
                  <a:gs pos="39000">
                    <a:srgbClr val="F09000"/>
                  </a:gs>
                  <a:gs pos="24000">
                    <a:srgbClr val="E06000"/>
                  </a:gs>
                  <a:gs pos="11000">
                    <a:srgbClr val="C00000"/>
                  </a:gs>
                  <a:gs pos="50000">
                    <a:srgbClr val="FFC000"/>
                  </a:gs>
                  <a:gs pos="63000">
                    <a:srgbClr val="00B050"/>
                  </a:gs>
                  <a:gs pos="90000">
                    <a:schemeClr val="accent1">
                      <a:lumMod val="75000"/>
                    </a:schemeClr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cxnSp>
            <p:nvCxnSpPr>
              <p:cNvPr id="268" name="Straight Arrow Connector 267">
                <a:extLst>
                  <a:ext uri="{FF2B5EF4-FFF2-40B4-BE49-F238E27FC236}">
                    <a16:creationId xmlns:a16="http://schemas.microsoft.com/office/drawing/2014/main" id="{E3B56A74-E7C9-BBE2-EEEE-E356C45458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97605" y="4048017"/>
                <a:ext cx="2103946" cy="9824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69" name="Freeform 66">
                <a:extLst>
                  <a:ext uri="{FF2B5EF4-FFF2-40B4-BE49-F238E27FC236}">
                    <a16:creationId xmlns:a16="http://schemas.microsoft.com/office/drawing/2014/main" id="{2AD59506-22DD-7D8B-1EF3-4FD21326D9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57627" y="3762905"/>
                <a:ext cx="328683" cy="296804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gradFill>
                <a:gsLst>
                  <a:gs pos="39000">
                    <a:srgbClr val="F09000"/>
                  </a:gs>
                  <a:gs pos="24000">
                    <a:srgbClr val="E06000"/>
                  </a:gs>
                  <a:gs pos="11000">
                    <a:srgbClr val="C00000"/>
                  </a:gs>
                  <a:gs pos="50000">
                    <a:srgbClr val="FFC000"/>
                  </a:gs>
                  <a:gs pos="63000">
                    <a:srgbClr val="00B050"/>
                  </a:gs>
                  <a:gs pos="90000">
                    <a:schemeClr val="accent1">
                      <a:lumMod val="75000"/>
                    </a:schemeClr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270" name="Freeform 66">
                <a:extLst>
                  <a:ext uri="{FF2B5EF4-FFF2-40B4-BE49-F238E27FC236}">
                    <a16:creationId xmlns:a16="http://schemas.microsoft.com/office/drawing/2014/main" id="{7EC45D9B-6CF1-86F7-F9D1-187C18DB09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07738" y="3802342"/>
                <a:ext cx="331202" cy="253511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gradFill>
                <a:gsLst>
                  <a:gs pos="39000">
                    <a:srgbClr val="F09000"/>
                  </a:gs>
                  <a:gs pos="24000">
                    <a:srgbClr val="E06000"/>
                  </a:gs>
                  <a:gs pos="11000">
                    <a:srgbClr val="C00000"/>
                  </a:gs>
                  <a:gs pos="50000">
                    <a:srgbClr val="FFC000"/>
                  </a:gs>
                  <a:gs pos="63000">
                    <a:srgbClr val="00B050"/>
                  </a:gs>
                  <a:gs pos="90000">
                    <a:schemeClr val="accent1">
                      <a:lumMod val="75000"/>
                    </a:schemeClr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271" name="Freeform 66">
                <a:extLst>
                  <a:ext uri="{FF2B5EF4-FFF2-40B4-BE49-F238E27FC236}">
                    <a16:creationId xmlns:a16="http://schemas.microsoft.com/office/drawing/2014/main" id="{B4EBFE16-66FB-C4CB-E755-3FD36F2192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57028" y="3871804"/>
                <a:ext cx="273923" cy="187300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gradFill>
                <a:gsLst>
                  <a:gs pos="39000">
                    <a:srgbClr val="F09000"/>
                  </a:gs>
                  <a:gs pos="24000">
                    <a:srgbClr val="E06000"/>
                  </a:gs>
                  <a:gs pos="11000">
                    <a:srgbClr val="C00000"/>
                  </a:gs>
                  <a:gs pos="50000">
                    <a:srgbClr val="FFC000"/>
                  </a:gs>
                  <a:gs pos="63000">
                    <a:srgbClr val="00B050"/>
                  </a:gs>
                  <a:gs pos="90000">
                    <a:schemeClr val="accent1">
                      <a:lumMod val="75000"/>
                    </a:schemeClr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272" name="TextBox 271">
                <a:extLst>
                  <a:ext uri="{FF2B5EF4-FFF2-40B4-BE49-F238E27FC236}">
                    <a16:creationId xmlns:a16="http://schemas.microsoft.com/office/drawing/2014/main" id="{517FFCB4-33E6-9764-0E33-FF1AC9D59ED9}"/>
                  </a:ext>
                </a:extLst>
              </p:cNvPr>
              <p:cNvSpPr txBox="1"/>
              <p:nvPr/>
            </p:nvSpPr>
            <p:spPr>
              <a:xfrm>
                <a:off x="10561712" y="3703845"/>
                <a:ext cx="274689" cy="2616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 dirty="0"/>
                  <a:t>t</a:t>
                </a:r>
              </a:p>
            </p:txBody>
          </p:sp>
        </p:grpSp>
        <p:grpSp>
          <p:nvGrpSpPr>
            <p:cNvPr id="173" name="Group 172">
              <a:extLst>
                <a:ext uri="{FF2B5EF4-FFF2-40B4-BE49-F238E27FC236}">
                  <a16:creationId xmlns:a16="http://schemas.microsoft.com/office/drawing/2014/main" id="{10081D22-D8A2-37D5-4D6F-4BA3C6BA07D9}"/>
                </a:ext>
              </a:extLst>
            </p:cNvPr>
            <p:cNvGrpSpPr/>
            <p:nvPr/>
          </p:nvGrpSpPr>
          <p:grpSpPr>
            <a:xfrm>
              <a:off x="9845912" y="5824421"/>
              <a:ext cx="1034899" cy="670793"/>
              <a:chOff x="9989593" y="3352855"/>
              <a:chExt cx="1280884" cy="670793"/>
            </a:xfrm>
          </p:grpSpPr>
          <p:sp>
            <p:nvSpPr>
              <p:cNvPr id="253" name="Freeform 66">
                <a:extLst>
                  <a:ext uri="{FF2B5EF4-FFF2-40B4-BE49-F238E27FC236}">
                    <a16:creationId xmlns:a16="http://schemas.microsoft.com/office/drawing/2014/main" id="{E85BE44C-5B30-E135-2175-BF95ED0839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56001" y="3352855"/>
                <a:ext cx="257716" cy="670793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gradFill>
                <a:gsLst>
                  <a:gs pos="39000">
                    <a:srgbClr val="F09000"/>
                  </a:gs>
                  <a:gs pos="24000">
                    <a:srgbClr val="E06000"/>
                  </a:gs>
                  <a:gs pos="11000">
                    <a:srgbClr val="C00000"/>
                  </a:gs>
                  <a:gs pos="50000">
                    <a:srgbClr val="FFC000"/>
                  </a:gs>
                  <a:gs pos="63000">
                    <a:srgbClr val="00B050"/>
                  </a:gs>
                  <a:gs pos="90000">
                    <a:schemeClr val="accent1">
                      <a:lumMod val="75000"/>
                    </a:schemeClr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cxnSp>
            <p:nvCxnSpPr>
              <p:cNvPr id="255" name="Straight Arrow Connector 254">
                <a:extLst>
                  <a:ext uri="{FF2B5EF4-FFF2-40B4-BE49-F238E27FC236}">
                    <a16:creationId xmlns:a16="http://schemas.microsoft.com/office/drawing/2014/main" id="{34762061-E001-72A0-4581-0BC8E468C5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89593" y="4016925"/>
                <a:ext cx="1093703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57" name="TextBox 256">
                <a:extLst>
                  <a:ext uri="{FF2B5EF4-FFF2-40B4-BE49-F238E27FC236}">
                    <a16:creationId xmlns:a16="http://schemas.microsoft.com/office/drawing/2014/main" id="{672ACB1D-01DE-DFB2-59A3-8B080AACA749}"/>
                  </a:ext>
                </a:extLst>
              </p:cNvPr>
              <p:cNvSpPr txBox="1"/>
              <p:nvPr/>
            </p:nvSpPr>
            <p:spPr>
              <a:xfrm>
                <a:off x="11089955" y="3881604"/>
                <a:ext cx="180522" cy="1390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 dirty="0"/>
                  <a:t>t</a:t>
                </a:r>
              </a:p>
            </p:txBody>
          </p:sp>
        </p:grp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0F9F02D7-1B0E-6305-4C51-5F427AC17F11}"/>
                </a:ext>
              </a:extLst>
            </p:cNvPr>
            <p:cNvGrpSpPr/>
            <p:nvPr/>
          </p:nvGrpSpPr>
          <p:grpSpPr>
            <a:xfrm>
              <a:off x="10963745" y="4996666"/>
              <a:ext cx="985507" cy="683385"/>
              <a:chOff x="3935672" y="5253501"/>
              <a:chExt cx="985507" cy="683385"/>
            </a:xfrm>
          </p:grpSpPr>
          <p:sp>
            <p:nvSpPr>
              <p:cNvPr id="243" name="Rectangle: Rounded Corners 242">
                <a:extLst>
                  <a:ext uri="{FF2B5EF4-FFF2-40B4-BE49-F238E27FC236}">
                    <a16:creationId xmlns:a16="http://schemas.microsoft.com/office/drawing/2014/main" id="{5D59BC54-55D7-0E4D-CA31-EC7AF13B7AD5}"/>
                  </a:ext>
                </a:extLst>
              </p:cNvPr>
              <p:cNvSpPr/>
              <p:nvPr/>
            </p:nvSpPr>
            <p:spPr>
              <a:xfrm>
                <a:off x="3935672" y="5253501"/>
                <a:ext cx="985507" cy="683385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44" name="Straight Connector 243">
                <a:extLst>
                  <a:ext uri="{FF2B5EF4-FFF2-40B4-BE49-F238E27FC236}">
                    <a16:creationId xmlns:a16="http://schemas.microsoft.com/office/drawing/2014/main" id="{735F2834-D8E6-0EBB-9423-71FFE0866A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066969" y="5355854"/>
                <a:ext cx="129125" cy="216425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5" name="Straight Connector 244">
                <a:extLst>
                  <a:ext uri="{FF2B5EF4-FFF2-40B4-BE49-F238E27FC236}">
                    <a16:creationId xmlns:a16="http://schemas.microsoft.com/office/drawing/2014/main" id="{7D6939F9-2238-521F-66F1-C445140713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83759" y="5355854"/>
                <a:ext cx="0" cy="297615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6" name="Straight Connector 245">
                <a:extLst>
                  <a:ext uri="{FF2B5EF4-FFF2-40B4-BE49-F238E27FC236}">
                    <a16:creationId xmlns:a16="http://schemas.microsoft.com/office/drawing/2014/main" id="{2E037888-C262-F8DD-2D25-34055A580943}"/>
                  </a:ext>
                </a:extLst>
              </p:cNvPr>
              <p:cNvCxnSpPr/>
              <p:nvPr/>
            </p:nvCxnSpPr>
            <p:spPr>
              <a:xfrm>
                <a:off x="4066969" y="5792734"/>
                <a:ext cx="524367" cy="0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48" name="Isosceles Triangle 247">
                <a:extLst>
                  <a:ext uri="{FF2B5EF4-FFF2-40B4-BE49-F238E27FC236}">
                    <a16:creationId xmlns:a16="http://schemas.microsoft.com/office/drawing/2014/main" id="{D846E536-9097-6559-AEEB-37FEF3F1FBD8}"/>
                  </a:ext>
                </a:extLst>
              </p:cNvPr>
              <p:cNvSpPr/>
              <p:nvPr/>
            </p:nvSpPr>
            <p:spPr>
              <a:xfrm rot="7246930">
                <a:off x="4269033" y="5370268"/>
                <a:ext cx="142305" cy="493157"/>
              </a:xfrm>
              <a:prstGeom prst="triangle">
                <a:avLst/>
              </a:prstGeom>
              <a:gradFill flip="none" rotWithShape="1">
                <a:gsLst>
                  <a:gs pos="7000">
                    <a:srgbClr val="C00000"/>
                  </a:gs>
                  <a:gs pos="48000">
                    <a:srgbClr val="FFFF00"/>
                  </a:gs>
                  <a:gs pos="26000">
                    <a:srgbClr val="FFC000"/>
                  </a:gs>
                  <a:gs pos="69000">
                    <a:srgbClr val="00B050"/>
                  </a:gs>
                  <a:gs pos="89000">
                    <a:srgbClr val="0070C0"/>
                  </a:gs>
                </a:gsLst>
                <a:lin ang="1080000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9" name="Rectangle 248">
                <a:extLst>
                  <a:ext uri="{FF2B5EF4-FFF2-40B4-BE49-F238E27FC236}">
                    <a16:creationId xmlns:a16="http://schemas.microsoft.com/office/drawing/2014/main" id="{13EBBE5B-4928-3EA6-6DD1-EF2DE133DF58}"/>
                  </a:ext>
                </a:extLst>
              </p:cNvPr>
              <p:cNvSpPr/>
              <p:nvPr/>
            </p:nvSpPr>
            <p:spPr>
              <a:xfrm>
                <a:off x="4354007" y="5425318"/>
                <a:ext cx="429752" cy="169621"/>
              </a:xfrm>
              <a:prstGeom prst="rect">
                <a:avLst/>
              </a:prstGeom>
              <a:gradFill flip="none" rotWithShape="1">
                <a:gsLst>
                  <a:gs pos="7000">
                    <a:srgbClr val="C00000"/>
                  </a:gs>
                  <a:gs pos="48000">
                    <a:srgbClr val="FFFF00"/>
                  </a:gs>
                  <a:gs pos="26000">
                    <a:srgbClr val="FFC000"/>
                  </a:gs>
                  <a:gs pos="69000">
                    <a:srgbClr val="00B050"/>
                  </a:gs>
                  <a:gs pos="89000">
                    <a:srgbClr val="0070C0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0" name="Isosceles Triangle 249">
                <a:extLst>
                  <a:ext uri="{FF2B5EF4-FFF2-40B4-BE49-F238E27FC236}">
                    <a16:creationId xmlns:a16="http://schemas.microsoft.com/office/drawing/2014/main" id="{11417E2C-82C0-0744-6505-3DF0C19874EF}"/>
                  </a:ext>
                </a:extLst>
              </p:cNvPr>
              <p:cNvSpPr/>
              <p:nvPr/>
            </p:nvSpPr>
            <p:spPr>
              <a:xfrm rot="16200000">
                <a:off x="4177405" y="5416248"/>
                <a:ext cx="174287" cy="192426"/>
              </a:xfrm>
              <a:prstGeom prst="triangle">
                <a:avLst>
                  <a:gd name="adj" fmla="val 100000"/>
                </a:avLst>
              </a:prstGeom>
              <a:gradFill flip="none" rotWithShape="1">
                <a:gsLst>
                  <a:gs pos="7000">
                    <a:srgbClr val="C00000"/>
                  </a:gs>
                  <a:gs pos="48000">
                    <a:srgbClr val="FFFF00"/>
                  </a:gs>
                  <a:gs pos="26000">
                    <a:srgbClr val="FFC000"/>
                  </a:gs>
                  <a:gs pos="69000">
                    <a:srgbClr val="00B050"/>
                  </a:gs>
                  <a:gs pos="89000">
                    <a:srgbClr val="0070C0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2" name="Rectangle 251">
                <a:extLst>
                  <a:ext uri="{FF2B5EF4-FFF2-40B4-BE49-F238E27FC236}">
                    <a16:creationId xmlns:a16="http://schemas.microsoft.com/office/drawing/2014/main" id="{75E554FA-C562-75C0-0003-75BED989FA85}"/>
                  </a:ext>
                </a:extLst>
              </p:cNvPr>
              <p:cNvSpPr/>
              <p:nvPr/>
            </p:nvSpPr>
            <p:spPr>
              <a:xfrm rot="1900310">
                <a:off x="4578615" y="5639751"/>
                <a:ext cx="45719" cy="2935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0" name="Group 179">
              <a:extLst>
                <a:ext uri="{FF2B5EF4-FFF2-40B4-BE49-F238E27FC236}">
                  <a16:creationId xmlns:a16="http://schemas.microsoft.com/office/drawing/2014/main" id="{8FB25575-0421-32F7-A0A0-5B18A62180FE}"/>
                </a:ext>
              </a:extLst>
            </p:cNvPr>
            <p:cNvGrpSpPr/>
            <p:nvPr/>
          </p:nvGrpSpPr>
          <p:grpSpPr>
            <a:xfrm>
              <a:off x="7963388" y="6051470"/>
              <a:ext cx="1619281" cy="438718"/>
              <a:chOff x="9497600" y="3032366"/>
              <a:chExt cx="1496566" cy="438718"/>
            </a:xfrm>
          </p:grpSpPr>
          <p:sp>
            <p:nvSpPr>
              <p:cNvPr id="187" name="Freeform 66">
                <a:extLst>
                  <a:ext uri="{FF2B5EF4-FFF2-40B4-BE49-F238E27FC236}">
                    <a16:creationId xmlns:a16="http://schemas.microsoft.com/office/drawing/2014/main" id="{FCE31F47-9777-47B4-D17A-8EB3725CC3FE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10435808" y="3032366"/>
                <a:ext cx="221152" cy="432850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gradFill>
                <a:gsLst>
                  <a:gs pos="39000">
                    <a:srgbClr val="F09000"/>
                  </a:gs>
                  <a:gs pos="24000">
                    <a:srgbClr val="E06000"/>
                  </a:gs>
                  <a:gs pos="11000">
                    <a:srgbClr val="C00000"/>
                  </a:gs>
                  <a:gs pos="50000">
                    <a:srgbClr val="FFC000"/>
                  </a:gs>
                  <a:gs pos="63000">
                    <a:srgbClr val="00B050"/>
                  </a:gs>
                  <a:gs pos="90000">
                    <a:schemeClr val="accent1">
                      <a:lumMod val="75000"/>
                    </a:schemeClr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211" name="Freeform 66">
                <a:extLst>
                  <a:ext uri="{FF2B5EF4-FFF2-40B4-BE49-F238E27FC236}">
                    <a16:creationId xmlns:a16="http://schemas.microsoft.com/office/drawing/2014/main" id="{F8558DA4-E1FB-ACB1-5BDC-473ED983D770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10343803" y="3076422"/>
                <a:ext cx="205988" cy="392842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gradFill flip="none" rotWithShape="1">
                <a:gsLst>
                  <a:gs pos="39000">
                    <a:srgbClr val="F09000"/>
                  </a:gs>
                  <a:gs pos="24000">
                    <a:srgbClr val="E06000"/>
                  </a:gs>
                  <a:gs pos="11000">
                    <a:srgbClr val="C00000"/>
                  </a:gs>
                  <a:gs pos="50000">
                    <a:srgbClr val="FFC000"/>
                  </a:gs>
                  <a:gs pos="63000">
                    <a:srgbClr val="00B050"/>
                  </a:gs>
                  <a:gs pos="90000">
                    <a:schemeClr val="accent1">
                      <a:lumMod val="75000"/>
                    </a:schemeClr>
                  </a:gs>
                </a:gsLst>
                <a:lin ang="0" scaled="1"/>
                <a:tileRect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212" name="Freeform 66">
                <a:extLst>
                  <a:ext uri="{FF2B5EF4-FFF2-40B4-BE49-F238E27FC236}">
                    <a16:creationId xmlns:a16="http://schemas.microsoft.com/office/drawing/2014/main" id="{914BAFFB-7D6C-62D7-5729-B4B639DB8CDF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10239750" y="3150990"/>
                <a:ext cx="205240" cy="314978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gradFill>
                <a:gsLst>
                  <a:gs pos="39000">
                    <a:srgbClr val="F09000"/>
                  </a:gs>
                  <a:gs pos="24000">
                    <a:srgbClr val="E06000"/>
                  </a:gs>
                  <a:gs pos="11000">
                    <a:srgbClr val="C00000"/>
                  </a:gs>
                  <a:gs pos="50000">
                    <a:srgbClr val="FFC000"/>
                  </a:gs>
                  <a:gs pos="63000">
                    <a:srgbClr val="00B050"/>
                  </a:gs>
                  <a:gs pos="90000">
                    <a:schemeClr val="accent1">
                      <a:lumMod val="75000"/>
                    </a:schemeClr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215" name="Freeform 66">
                <a:extLst>
                  <a:ext uri="{FF2B5EF4-FFF2-40B4-BE49-F238E27FC236}">
                    <a16:creationId xmlns:a16="http://schemas.microsoft.com/office/drawing/2014/main" id="{4942952B-4A74-C5A5-D6D2-8F0F6D98B100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10144466" y="3204935"/>
                <a:ext cx="207073" cy="261273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gradFill>
                <a:gsLst>
                  <a:gs pos="39000">
                    <a:srgbClr val="F09000"/>
                  </a:gs>
                  <a:gs pos="24000">
                    <a:srgbClr val="E06000"/>
                  </a:gs>
                  <a:gs pos="11000">
                    <a:srgbClr val="C00000"/>
                  </a:gs>
                  <a:gs pos="50000">
                    <a:srgbClr val="FFC000"/>
                  </a:gs>
                  <a:gs pos="63000">
                    <a:srgbClr val="00B050"/>
                  </a:gs>
                  <a:gs pos="90000">
                    <a:schemeClr val="accent1">
                      <a:lumMod val="75000"/>
                    </a:schemeClr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217" name="Freeform 66">
                <a:extLst>
                  <a:ext uri="{FF2B5EF4-FFF2-40B4-BE49-F238E27FC236}">
                    <a16:creationId xmlns:a16="http://schemas.microsoft.com/office/drawing/2014/main" id="{986EB737-4DF5-872C-EE96-B2AF7EE5DDE7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10024695" y="3248791"/>
                <a:ext cx="227010" cy="217418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gradFill>
                <a:gsLst>
                  <a:gs pos="39000">
                    <a:srgbClr val="F09000"/>
                  </a:gs>
                  <a:gs pos="24000">
                    <a:srgbClr val="E06000"/>
                  </a:gs>
                  <a:gs pos="11000">
                    <a:srgbClr val="C00000"/>
                  </a:gs>
                  <a:gs pos="50000">
                    <a:srgbClr val="FFC000"/>
                  </a:gs>
                  <a:gs pos="63000">
                    <a:srgbClr val="00B050"/>
                  </a:gs>
                  <a:gs pos="90000">
                    <a:schemeClr val="accent1">
                      <a:lumMod val="75000"/>
                    </a:schemeClr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218" name="Freeform 66">
                <a:extLst>
                  <a:ext uri="{FF2B5EF4-FFF2-40B4-BE49-F238E27FC236}">
                    <a16:creationId xmlns:a16="http://schemas.microsoft.com/office/drawing/2014/main" id="{8E7E70CF-1439-7B22-D289-A6AE9BAFC33B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9928004" y="3279567"/>
                <a:ext cx="217656" cy="186643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gradFill>
                <a:gsLst>
                  <a:gs pos="39000">
                    <a:srgbClr val="F09000"/>
                  </a:gs>
                  <a:gs pos="24000">
                    <a:srgbClr val="E06000"/>
                  </a:gs>
                  <a:gs pos="11000">
                    <a:srgbClr val="C00000"/>
                  </a:gs>
                  <a:gs pos="50000">
                    <a:srgbClr val="FFC000"/>
                  </a:gs>
                  <a:gs pos="63000">
                    <a:srgbClr val="00B050"/>
                  </a:gs>
                  <a:gs pos="90000">
                    <a:schemeClr val="accent1">
                      <a:lumMod val="75000"/>
                    </a:schemeClr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cxnSp>
            <p:nvCxnSpPr>
              <p:cNvPr id="237" name="Straight Arrow Connector 236">
                <a:extLst>
                  <a:ext uri="{FF2B5EF4-FFF2-40B4-BE49-F238E27FC236}">
                    <a16:creationId xmlns:a16="http://schemas.microsoft.com/office/drawing/2014/main" id="{4DC9EEE7-5568-3E99-7E6B-CD9E9DB30B2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497600" y="3467529"/>
                <a:ext cx="1347845" cy="3555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39" name="Freeform 66">
                <a:extLst>
                  <a:ext uri="{FF2B5EF4-FFF2-40B4-BE49-F238E27FC236}">
                    <a16:creationId xmlns:a16="http://schemas.microsoft.com/office/drawing/2014/main" id="{01C0750F-AD22-0381-6117-32D5E86CD81C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9828593" y="3308481"/>
                <a:ext cx="216006" cy="157729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gradFill>
                <a:gsLst>
                  <a:gs pos="39000">
                    <a:srgbClr val="F09000"/>
                  </a:gs>
                  <a:gs pos="24000">
                    <a:srgbClr val="E06000"/>
                  </a:gs>
                  <a:gs pos="11000">
                    <a:srgbClr val="C00000"/>
                  </a:gs>
                  <a:gs pos="50000">
                    <a:srgbClr val="FFC000"/>
                  </a:gs>
                  <a:gs pos="63000">
                    <a:srgbClr val="00B050"/>
                  </a:gs>
                  <a:gs pos="90000">
                    <a:schemeClr val="accent1">
                      <a:lumMod val="75000"/>
                    </a:schemeClr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240" name="Freeform 66">
                <a:extLst>
                  <a:ext uri="{FF2B5EF4-FFF2-40B4-BE49-F238E27FC236}">
                    <a16:creationId xmlns:a16="http://schemas.microsoft.com/office/drawing/2014/main" id="{61D13B7C-5853-5D12-9CE1-7FFE50AAE2BD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9728288" y="3329439"/>
                <a:ext cx="217661" cy="134722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gradFill>
                <a:gsLst>
                  <a:gs pos="39000">
                    <a:srgbClr val="F09000"/>
                  </a:gs>
                  <a:gs pos="24000">
                    <a:srgbClr val="E06000"/>
                  </a:gs>
                  <a:gs pos="11000">
                    <a:srgbClr val="C00000"/>
                  </a:gs>
                  <a:gs pos="50000">
                    <a:srgbClr val="FFC000"/>
                  </a:gs>
                  <a:gs pos="63000">
                    <a:srgbClr val="00B050"/>
                  </a:gs>
                  <a:gs pos="90000">
                    <a:schemeClr val="accent1">
                      <a:lumMod val="75000"/>
                    </a:schemeClr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241" name="Freeform 66">
                <a:extLst>
                  <a:ext uri="{FF2B5EF4-FFF2-40B4-BE49-F238E27FC236}">
                    <a16:creationId xmlns:a16="http://schemas.microsoft.com/office/drawing/2014/main" id="{4C7A2668-C415-AE49-4E1D-6BCDA3FF36A6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9667821" y="3366355"/>
                <a:ext cx="180018" cy="99536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gradFill>
                <a:gsLst>
                  <a:gs pos="39000">
                    <a:srgbClr val="F09000"/>
                  </a:gs>
                  <a:gs pos="24000">
                    <a:srgbClr val="E06000"/>
                  </a:gs>
                  <a:gs pos="11000">
                    <a:srgbClr val="C00000"/>
                  </a:gs>
                  <a:gs pos="50000">
                    <a:srgbClr val="FFC000"/>
                  </a:gs>
                  <a:gs pos="63000">
                    <a:srgbClr val="00B050"/>
                  </a:gs>
                  <a:gs pos="90000">
                    <a:schemeClr val="accent1">
                      <a:lumMod val="75000"/>
                    </a:schemeClr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242" name="TextBox 241">
                <a:extLst>
                  <a:ext uri="{FF2B5EF4-FFF2-40B4-BE49-F238E27FC236}">
                    <a16:creationId xmlns:a16="http://schemas.microsoft.com/office/drawing/2014/main" id="{546A62F4-5F9F-2D52-1068-86516618F1B0}"/>
                  </a:ext>
                </a:extLst>
              </p:cNvPr>
              <p:cNvSpPr txBox="1"/>
              <p:nvPr/>
            </p:nvSpPr>
            <p:spPr>
              <a:xfrm flipH="1">
                <a:off x="10813644" y="3319026"/>
                <a:ext cx="180522" cy="1390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 dirty="0"/>
                  <a:t>t</a:t>
                </a:r>
              </a:p>
            </p:txBody>
          </p:sp>
        </p:grp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DFF37DA9-1DBC-E6EA-DE67-C8FFC306E2AE}"/>
                </a:ext>
              </a:extLst>
            </p:cNvPr>
            <p:cNvSpPr txBox="1"/>
            <p:nvPr/>
          </p:nvSpPr>
          <p:spPr>
            <a:xfrm>
              <a:off x="3097868" y="6554290"/>
              <a:ext cx="1109267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dirty="0"/>
                <a:t>-&gt; 1ns/ Pulse</a:t>
              </a: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DFCE1B30-6396-25E5-8E68-EE4B89F67A23}"/>
                </a:ext>
              </a:extLst>
            </p:cNvPr>
            <p:cNvSpPr txBox="1"/>
            <p:nvPr/>
          </p:nvSpPr>
          <p:spPr>
            <a:xfrm>
              <a:off x="6486291" y="6542806"/>
              <a:ext cx="1441442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/>
                <a:t>-&gt; 10mJ/Channel</a:t>
              </a:r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87C2D17D-AA45-DBDB-A032-92D2B886C6E1}"/>
                </a:ext>
              </a:extLst>
            </p:cNvPr>
            <p:cNvSpPr txBox="1"/>
            <p:nvPr/>
          </p:nvSpPr>
          <p:spPr>
            <a:xfrm>
              <a:off x="1368707" y="6542806"/>
              <a:ext cx="990927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/>
                <a:t>M Pulses</a:t>
              </a:r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7C02735B-0080-A3F8-0554-F4F107F7A57F}"/>
                </a:ext>
              </a:extLst>
            </p:cNvPr>
            <p:cNvSpPr txBox="1"/>
            <p:nvPr/>
          </p:nvSpPr>
          <p:spPr>
            <a:xfrm>
              <a:off x="7919318" y="6557333"/>
              <a:ext cx="1441442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/>
                <a:t>-&gt; 10mJ*N </a:t>
              </a:r>
            </a:p>
          </p:txBody>
        </p: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AAF865F0-FCFC-27FA-F20A-3CF7E396C315}"/>
                </a:ext>
              </a:extLst>
            </p:cNvPr>
            <p:cNvSpPr txBox="1"/>
            <p:nvPr/>
          </p:nvSpPr>
          <p:spPr>
            <a:xfrm>
              <a:off x="9456092" y="6547884"/>
              <a:ext cx="1441442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/>
                <a:t>-&gt; 10mJ*N </a:t>
              </a:r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B8FC5AEE-C17C-418C-62FE-67B1E148DC86}"/>
                </a:ext>
              </a:extLst>
            </p:cNvPr>
            <p:cNvSpPr txBox="1"/>
            <p:nvPr/>
          </p:nvSpPr>
          <p:spPr>
            <a:xfrm>
              <a:off x="10968188" y="6477156"/>
              <a:ext cx="104879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/>
                <a:t>-&gt;</a:t>
              </a:r>
              <a:r>
                <a:rPr lang="en-US" sz="1800" dirty="0"/>
                <a:t> </a:t>
              </a:r>
              <a:r>
                <a:rPr lang="en-US" sz="1200" dirty="0"/>
                <a:t>300fs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78548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310039-04A4-4133-932A-D98327724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766" y="355500"/>
            <a:ext cx="10938468" cy="1325563"/>
          </a:xfrm>
        </p:spPr>
        <p:txBody>
          <a:bodyPr/>
          <a:lstStyle/>
          <a:p>
            <a:pPr algn="ctr"/>
            <a:r>
              <a:rPr lang="en-US" dirty="0"/>
              <a:t>Nonlinear Post-compression: Theory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79612B-E1C9-92CF-B030-0FD42590B7BF}"/>
              </a:ext>
            </a:extLst>
          </p:cNvPr>
          <p:cNvSpPr txBox="1"/>
          <p:nvPr/>
        </p:nvSpPr>
        <p:spPr>
          <a:xfrm>
            <a:off x="-1" y="1826257"/>
            <a:ext cx="667669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Self Phase modulation used to broaden the spectrum of the pulse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In free space it produces a spectrally inhomogeneous beam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Fiber don’t have this problem, but they can’t support high energies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For high energies multi-pass cells (MPC) are the solution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7195326-6F4C-6E0D-44F7-D50D5F8737F9}"/>
              </a:ext>
            </a:extLst>
          </p:cNvPr>
          <p:cNvCxnSpPr>
            <a:cxnSpLocks/>
          </p:cNvCxnSpPr>
          <p:nvPr/>
        </p:nvCxnSpPr>
        <p:spPr>
          <a:xfrm>
            <a:off x="9240261" y="5521856"/>
            <a:ext cx="302336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0F736C19-2CAB-BAF5-E02E-CF8F8D9B5D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4856" y="2252838"/>
            <a:ext cx="2549556" cy="221269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FA7A53C-F489-8B52-095C-8CD79E9BB3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0044" y="2252143"/>
            <a:ext cx="2724764" cy="221338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DC86642-A0D6-6F6D-4E8E-66FB2A6855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90162" y="4610722"/>
            <a:ext cx="2466517" cy="224727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E88644A3-1DD8-FB27-CE56-544006654C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0044" y="4610722"/>
            <a:ext cx="2600246" cy="2247278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2DE47FF-8F8A-7B1D-D6F6-E165840211FB}"/>
              </a:ext>
            </a:extLst>
          </p:cNvPr>
          <p:cNvCxnSpPr>
            <a:cxnSpLocks/>
          </p:cNvCxnSpPr>
          <p:nvPr/>
        </p:nvCxnSpPr>
        <p:spPr>
          <a:xfrm>
            <a:off x="9222549" y="3194112"/>
            <a:ext cx="318102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34472904-8E69-2058-BCD9-2D602E7CA438}"/>
              </a:ext>
            </a:extLst>
          </p:cNvPr>
          <p:cNvSpPr txBox="1"/>
          <p:nvPr/>
        </p:nvSpPr>
        <p:spPr>
          <a:xfrm>
            <a:off x="2027153" y="4610722"/>
            <a:ext cx="20219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Nonlinear Medium</a:t>
            </a:r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F71E0432-2488-13D0-6002-A8EAA9B50E34}"/>
              </a:ext>
            </a:extLst>
          </p:cNvPr>
          <p:cNvSpPr/>
          <p:nvPr/>
        </p:nvSpPr>
        <p:spPr>
          <a:xfrm rot="5400000">
            <a:off x="1712984" y="4631962"/>
            <a:ext cx="1111467" cy="1960754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A2B68FB8-A582-6F24-9AFA-FD998E0FF475}"/>
              </a:ext>
            </a:extLst>
          </p:cNvPr>
          <p:cNvSpPr/>
          <p:nvPr/>
        </p:nvSpPr>
        <p:spPr>
          <a:xfrm rot="16200000">
            <a:off x="3184407" y="4640251"/>
            <a:ext cx="1111467" cy="1960754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7C804DD-3F0C-C48E-5B1C-59158820A8D2}"/>
              </a:ext>
            </a:extLst>
          </p:cNvPr>
          <p:cNvSpPr/>
          <p:nvPr/>
        </p:nvSpPr>
        <p:spPr>
          <a:xfrm>
            <a:off x="2879147" y="4918499"/>
            <a:ext cx="317938" cy="149738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B71985B7-4D74-3129-687C-CB69B780773F}"/>
              </a:ext>
            </a:extLst>
          </p:cNvPr>
          <p:cNvCxnSpPr/>
          <p:nvPr/>
        </p:nvCxnSpPr>
        <p:spPr>
          <a:xfrm>
            <a:off x="1593601" y="5613114"/>
            <a:ext cx="43355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B6F8EC6F-B5DF-07B6-173E-B37FBC6BEC9B}"/>
              </a:ext>
            </a:extLst>
          </p:cNvPr>
          <p:cNvCxnSpPr/>
          <p:nvPr/>
        </p:nvCxnSpPr>
        <p:spPr>
          <a:xfrm>
            <a:off x="3819051" y="5651214"/>
            <a:ext cx="43355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7001DA99-57B8-CF5E-C957-7A5E1AB3CBAA}"/>
              </a:ext>
            </a:extLst>
          </p:cNvPr>
          <p:cNvSpPr txBox="1"/>
          <p:nvPr/>
        </p:nvSpPr>
        <p:spPr>
          <a:xfrm>
            <a:off x="2013900" y="6446616"/>
            <a:ext cx="20219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Free Space Propagation</a:t>
            </a:r>
          </a:p>
        </p:txBody>
      </p:sp>
    </p:spTree>
    <p:extLst>
      <p:ext uri="{BB962C8B-B14F-4D97-AF65-F5344CB8AC3E}">
        <p14:creationId xmlns:p14="http://schemas.microsoft.com/office/powerpoint/2010/main" val="2882542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34C85-3607-5509-70B0-6C056EE24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4926D53-B623-5807-71B6-BC3366F07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766" y="355500"/>
            <a:ext cx="10938468" cy="1325563"/>
          </a:xfrm>
        </p:spPr>
        <p:txBody>
          <a:bodyPr/>
          <a:lstStyle/>
          <a:p>
            <a:pPr algn="ctr"/>
            <a:r>
              <a:rPr lang="en-US" dirty="0"/>
              <a:t>Nonlinear Post Compression: State of the Art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F3DC01-4A6F-1D70-8645-729936F7B7B5}"/>
              </a:ext>
            </a:extLst>
          </p:cNvPr>
          <p:cNvSpPr txBox="1"/>
          <p:nvPr/>
        </p:nvSpPr>
        <p:spPr>
          <a:xfrm>
            <a:off x="95813" y="1720408"/>
            <a:ext cx="120003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Gas MPC’s are robust, and less complex than their counterparts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Similar to waveguides these cavities maintain excellent </a:t>
            </a:r>
            <a:r>
              <a:rPr lang="en-US" sz="2400" dirty="0" err="1"/>
              <a:t>spatio</a:t>
            </a:r>
            <a:r>
              <a:rPr lang="en-US" sz="2400" dirty="0"/>
              <a:t>-spectral </a:t>
            </a:r>
            <a:r>
              <a:rPr lang="en-US" sz="2400" dirty="0" err="1"/>
              <a:t>homogenity</a:t>
            </a: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Size scales with pulse energy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Highest demonstrated energy is 200mJ in 10m long cell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 Kw average powers have been demonstrated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0A47C2-5EE9-A01D-7424-8CB5DA7C21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52" t="35150" r="26302" b="19351"/>
          <a:stretch/>
        </p:blipFill>
        <p:spPr>
          <a:xfrm>
            <a:off x="6198972" y="3772698"/>
            <a:ext cx="5963626" cy="30426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B50E9B4-93F1-984B-3DAD-48961C37D30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" t="34901" r="88728" b="48721"/>
          <a:stretch/>
        </p:blipFill>
        <p:spPr>
          <a:xfrm>
            <a:off x="8650750" y="5568804"/>
            <a:ext cx="1204896" cy="12048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D6C1094-7753-5FF8-8DEC-DB15617D7C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5363" y="4305731"/>
            <a:ext cx="2737736" cy="237652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4D9E0CE-3D73-FE42-C7AF-961211A4EB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54" y="4305731"/>
            <a:ext cx="2903330" cy="2380375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A41569B-9F1F-5984-E85B-0CE2277D584B}"/>
              </a:ext>
            </a:extLst>
          </p:cNvPr>
          <p:cNvCxnSpPr>
            <a:cxnSpLocks/>
          </p:cNvCxnSpPr>
          <p:nvPr/>
        </p:nvCxnSpPr>
        <p:spPr>
          <a:xfrm>
            <a:off x="3011215" y="5294031"/>
            <a:ext cx="241761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50839ED-DDF1-7B7C-9356-B298EB4961B5}"/>
                  </a:ext>
                </a:extLst>
              </p:cNvPr>
              <p:cNvSpPr txBox="1"/>
              <p:nvPr/>
            </p:nvSpPr>
            <p:spPr>
              <a:xfrm>
                <a:off x="149350" y="3659400"/>
                <a:ext cx="28290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/>
                  <a:t>300fs, 4.5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r>
                  <a:rPr lang="en-US" b="1" dirty="0"/>
                  <a:t> free space spectral broadening</a:t>
                </a: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50839ED-DDF1-7B7C-9356-B298EB4961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350" y="3659400"/>
                <a:ext cx="2829000" cy="646331"/>
              </a:xfrm>
              <a:prstGeom prst="rect">
                <a:avLst/>
              </a:prstGeom>
              <a:blipFill>
                <a:blip r:embed="rId6"/>
                <a:stretch>
                  <a:fillRect t="-471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A6361AC-F151-5907-D3E7-AD18B6C9F744}"/>
                  </a:ext>
                </a:extLst>
              </p:cNvPr>
              <p:cNvSpPr txBox="1"/>
              <p:nvPr/>
            </p:nvSpPr>
            <p:spPr>
              <a:xfrm>
                <a:off x="3454023" y="3691484"/>
                <a:ext cx="28290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/>
                  <a:t>300fs, 4.5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r>
                  <a:rPr lang="en-US" b="1" dirty="0"/>
                  <a:t> MPC spectral broadening</a:t>
                </a: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A6361AC-F151-5907-D3E7-AD18B6C9F7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4023" y="3691484"/>
                <a:ext cx="2829000" cy="646331"/>
              </a:xfrm>
              <a:prstGeom prst="rect">
                <a:avLst/>
              </a:prstGeom>
              <a:blipFill>
                <a:blip r:embed="rId7"/>
                <a:stretch>
                  <a:fillRect t="-5660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9079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90DBC85-61A0-1A5E-6DC2-8DFF8CD90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Nonlinear Post Compression: Limitations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0D04B6A-937C-0EE1-69DA-CCED28428AED}"/>
              </a:ext>
            </a:extLst>
          </p:cNvPr>
          <p:cNvSpPr txBox="1"/>
          <p:nvPr/>
        </p:nvSpPr>
        <p:spPr>
          <a:xfrm>
            <a:off x="130788" y="1950281"/>
            <a:ext cx="50482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Material LIDT restrictions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Gas ionization restrictions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Nonlinear per transit restrictions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Size scales with pulse energy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1 Joule estimated at 50m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Divided Pulse Post Compression</a:t>
            </a:r>
            <a:endParaRPr lang="en-US" dirty="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C49E883-AC62-FE39-644C-400F8309830B}"/>
              </a:ext>
            </a:extLst>
          </p:cNvPr>
          <p:cNvGrpSpPr/>
          <p:nvPr/>
        </p:nvGrpSpPr>
        <p:grpSpPr>
          <a:xfrm>
            <a:off x="480259" y="4345092"/>
            <a:ext cx="5887570" cy="2079290"/>
            <a:chOff x="1117947" y="4696564"/>
            <a:chExt cx="5887570" cy="2079290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319C218A-8B6E-EC3D-857E-C9E0F5F65351}"/>
                </a:ext>
              </a:extLst>
            </p:cNvPr>
            <p:cNvGrpSpPr/>
            <p:nvPr/>
          </p:nvGrpSpPr>
          <p:grpSpPr>
            <a:xfrm>
              <a:off x="1381366" y="5208758"/>
              <a:ext cx="857128" cy="593916"/>
              <a:chOff x="1135345" y="4958058"/>
              <a:chExt cx="857128" cy="593916"/>
            </a:xfrm>
          </p:grpSpPr>
          <p:sp>
            <p:nvSpPr>
              <p:cNvPr id="151" name="Rectangle: Rounded Corners 150">
                <a:extLst>
                  <a:ext uri="{FF2B5EF4-FFF2-40B4-BE49-F238E27FC236}">
                    <a16:creationId xmlns:a16="http://schemas.microsoft.com/office/drawing/2014/main" id="{A3F16D59-C694-9713-DE9A-1CCB49F2DB8F}"/>
                  </a:ext>
                </a:extLst>
              </p:cNvPr>
              <p:cNvSpPr/>
              <p:nvPr/>
            </p:nvSpPr>
            <p:spPr>
              <a:xfrm>
                <a:off x="1135345" y="4958058"/>
                <a:ext cx="857128" cy="593916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id="{ED53CD0B-A53E-1A9A-B827-967638829CD1}"/>
                  </a:ext>
                </a:extLst>
              </p:cNvPr>
              <p:cNvSpPr/>
              <p:nvPr/>
            </p:nvSpPr>
            <p:spPr>
              <a:xfrm>
                <a:off x="1338513" y="5012079"/>
                <a:ext cx="45719" cy="48587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Rectangle 152">
                <a:extLst>
                  <a:ext uri="{FF2B5EF4-FFF2-40B4-BE49-F238E27FC236}">
                    <a16:creationId xmlns:a16="http://schemas.microsoft.com/office/drawing/2014/main" id="{4E1FE2BE-26EE-C6A0-A5C2-88B48BDB0055}"/>
                  </a:ext>
                </a:extLst>
              </p:cNvPr>
              <p:cNvSpPr/>
              <p:nvPr/>
            </p:nvSpPr>
            <p:spPr>
              <a:xfrm>
                <a:off x="1429818" y="5012079"/>
                <a:ext cx="45719" cy="48587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4" name="Rectangle 153">
                <a:extLst>
                  <a:ext uri="{FF2B5EF4-FFF2-40B4-BE49-F238E27FC236}">
                    <a16:creationId xmlns:a16="http://schemas.microsoft.com/office/drawing/2014/main" id="{C9535E6F-0D11-A9A4-2211-A2BAB00FC7BB}"/>
                  </a:ext>
                </a:extLst>
              </p:cNvPr>
              <p:cNvSpPr/>
              <p:nvPr/>
            </p:nvSpPr>
            <p:spPr>
              <a:xfrm>
                <a:off x="1474773" y="5012079"/>
                <a:ext cx="45719" cy="48587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" name="Rectangle 154">
                <a:extLst>
                  <a:ext uri="{FF2B5EF4-FFF2-40B4-BE49-F238E27FC236}">
                    <a16:creationId xmlns:a16="http://schemas.microsoft.com/office/drawing/2014/main" id="{327DE10A-BA46-2AE8-6FC6-91C78FC66D2F}"/>
                  </a:ext>
                </a:extLst>
              </p:cNvPr>
              <p:cNvSpPr/>
              <p:nvPr/>
            </p:nvSpPr>
            <p:spPr>
              <a:xfrm>
                <a:off x="1585098" y="5012079"/>
                <a:ext cx="45719" cy="48587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05172141-27FC-75FB-473B-20E89711BDB4}"/>
                  </a:ext>
                </a:extLst>
              </p:cNvPr>
              <p:cNvSpPr/>
              <p:nvPr/>
            </p:nvSpPr>
            <p:spPr>
              <a:xfrm>
                <a:off x="1630817" y="5012079"/>
                <a:ext cx="45719" cy="48587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Rectangle 156">
                <a:extLst>
                  <a:ext uri="{FF2B5EF4-FFF2-40B4-BE49-F238E27FC236}">
                    <a16:creationId xmlns:a16="http://schemas.microsoft.com/office/drawing/2014/main" id="{2A6072A5-4322-6D9A-D0C3-245D3727F8E9}"/>
                  </a:ext>
                </a:extLst>
              </p:cNvPr>
              <p:cNvSpPr/>
              <p:nvPr/>
            </p:nvSpPr>
            <p:spPr>
              <a:xfrm>
                <a:off x="1672138" y="5012079"/>
                <a:ext cx="45719" cy="48587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916436C3-8125-37C1-3531-8E11AEB87D9D}"/>
                  </a:ext>
                </a:extLst>
              </p:cNvPr>
              <p:cNvSpPr/>
              <p:nvPr/>
            </p:nvSpPr>
            <p:spPr>
              <a:xfrm>
                <a:off x="1717857" y="5012079"/>
                <a:ext cx="45719" cy="48587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AAF36AA-ED07-82BF-67BD-04BEF1491E3A}"/>
                </a:ext>
              </a:extLst>
            </p:cNvPr>
            <p:cNvSpPr txBox="1"/>
            <p:nvPr/>
          </p:nvSpPr>
          <p:spPr>
            <a:xfrm>
              <a:off x="1117947" y="4758897"/>
              <a:ext cx="13839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Equal Amplitude Pulse Division</a:t>
              </a:r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82132A9B-4D3F-3D4D-3F9C-57B28285416C}"/>
                </a:ext>
              </a:extLst>
            </p:cNvPr>
            <p:cNvGrpSpPr/>
            <p:nvPr/>
          </p:nvGrpSpPr>
          <p:grpSpPr>
            <a:xfrm>
              <a:off x="2584898" y="5162565"/>
              <a:ext cx="1751875" cy="686301"/>
              <a:chOff x="2692988" y="4911865"/>
              <a:chExt cx="1751875" cy="686301"/>
            </a:xfrm>
          </p:grpSpPr>
          <p:grpSp>
            <p:nvGrpSpPr>
              <p:cNvPr id="140" name="Group 139">
                <a:extLst>
                  <a:ext uri="{FF2B5EF4-FFF2-40B4-BE49-F238E27FC236}">
                    <a16:creationId xmlns:a16="http://schemas.microsoft.com/office/drawing/2014/main" id="{E9E8EA06-2CA4-74E3-8A53-F4D3512FB8FF}"/>
                  </a:ext>
                </a:extLst>
              </p:cNvPr>
              <p:cNvGrpSpPr/>
              <p:nvPr/>
            </p:nvGrpSpPr>
            <p:grpSpPr>
              <a:xfrm>
                <a:off x="2830268" y="4911865"/>
                <a:ext cx="1477314" cy="686301"/>
                <a:chOff x="4033752" y="1968356"/>
                <a:chExt cx="3749653" cy="1678324"/>
              </a:xfrm>
            </p:grpSpPr>
            <p:cxnSp>
              <p:nvCxnSpPr>
                <p:cNvPr id="142" name="Straight Connector 141">
                  <a:extLst>
                    <a:ext uri="{FF2B5EF4-FFF2-40B4-BE49-F238E27FC236}">
                      <a16:creationId xmlns:a16="http://schemas.microsoft.com/office/drawing/2014/main" id="{C3840AF0-59FF-4AC0-7CA0-5097E889893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188162" y="2305091"/>
                  <a:ext cx="3446219" cy="985167"/>
                </a:xfrm>
                <a:prstGeom prst="line">
                  <a:avLst/>
                </a:prstGeom>
                <a:ln>
                  <a:solidFill>
                    <a:srgbClr val="C00000"/>
                  </a:solidFill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142">
                  <a:extLst>
                    <a:ext uri="{FF2B5EF4-FFF2-40B4-BE49-F238E27FC236}">
                      <a16:creationId xmlns:a16="http://schemas.microsoft.com/office/drawing/2014/main" id="{8586F2E9-26E8-4A5D-63B6-5FBB21B2679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219932" y="2310449"/>
                  <a:ext cx="3389723" cy="953526"/>
                </a:xfrm>
                <a:prstGeom prst="line">
                  <a:avLst/>
                </a:prstGeom>
                <a:ln>
                  <a:solidFill>
                    <a:srgbClr val="C00000"/>
                  </a:solidFill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Straight Connector 143">
                  <a:extLst>
                    <a:ext uri="{FF2B5EF4-FFF2-40B4-BE49-F238E27FC236}">
                      <a16:creationId xmlns:a16="http://schemas.microsoft.com/office/drawing/2014/main" id="{30A60ED9-73B1-E3A5-EE76-A6E587C401A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>
                  <a:off x="4188355" y="2305091"/>
                  <a:ext cx="3553307" cy="684538"/>
                </a:xfrm>
                <a:prstGeom prst="line">
                  <a:avLst/>
                </a:prstGeom>
                <a:ln>
                  <a:solidFill>
                    <a:srgbClr val="C00000"/>
                  </a:solidFill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>
                  <a:extLst>
                    <a:ext uri="{FF2B5EF4-FFF2-40B4-BE49-F238E27FC236}">
                      <a16:creationId xmlns:a16="http://schemas.microsoft.com/office/drawing/2014/main" id="{1A41B6D0-197B-43A4-38E8-9B6A47041E1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>
                  <a:off x="4075603" y="2620384"/>
                  <a:ext cx="3650469" cy="369245"/>
                </a:xfrm>
                <a:prstGeom prst="line">
                  <a:avLst/>
                </a:prstGeom>
                <a:ln>
                  <a:solidFill>
                    <a:srgbClr val="C00000"/>
                  </a:solidFill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Straight Connector 145">
                  <a:extLst>
                    <a:ext uri="{FF2B5EF4-FFF2-40B4-BE49-F238E27FC236}">
                      <a16:creationId xmlns:a16="http://schemas.microsoft.com/office/drawing/2014/main" id="{AAF9CADB-78D4-44CC-B5D5-8E949A63858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 flipH="1">
                  <a:off x="4072722" y="2599952"/>
                  <a:ext cx="3662785" cy="20430"/>
                </a:xfrm>
                <a:prstGeom prst="line">
                  <a:avLst/>
                </a:prstGeom>
                <a:ln>
                  <a:solidFill>
                    <a:srgbClr val="C00000"/>
                  </a:solidFill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Straight Connector 146">
                  <a:extLst>
                    <a:ext uri="{FF2B5EF4-FFF2-40B4-BE49-F238E27FC236}">
                      <a16:creationId xmlns:a16="http://schemas.microsoft.com/office/drawing/2014/main" id="{312109F3-6E58-3BAD-1850-6310DA7C6B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 flipV="1">
                  <a:off x="4043279" y="2610167"/>
                  <a:ext cx="3705867" cy="394699"/>
                </a:xfrm>
                <a:prstGeom prst="line">
                  <a:avLst/>
                </a:prstGeom>
                <a:ln>
                  <a:solidFill>
                    <a:srgbClr val="C00000"/>
                  </a:solidFill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Straight Connector 147">
                  <a:extLst>
                    <a:ext uri="{FF2B5EF4-FFF2-40B4-BE49-F238E27FC236}">
                      <a16:creationId xmlns:a16="http://schemas.microsoft.com/office/drawing/2014/main" id="{81A5403C-14A2-3FC4-F65C-0F83F7BAE3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 flipH="1">
                  <a:off x="4069449" y="2319880"/>
                  <a:ext cx="3514036" cy="683872"/>
                </a:xfrm>
                <a:prstGeom prst="line">
                  <a:avLst/>
                </a:prstGeom>
                <a:ln>
                  <a:solidFill>
                    <a:srgbClr val="C00000"/>
                  </a:solidFill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49" name="Arc 148">
                  <a:extLst>
                    <a:ext uri="{FF2B5EF4-FFF2-40B4-BE49-F238E27FC236}">
                      <a16:creationId xmlns:a16="http://schemas.microsoft.com/office/drawing/2014/main" id="{E6206003-97FB-7792-FC10-C9E474619623}"/>
                    </a:ext>
                  </a:extLst>
                </p:cNvPr>
                <p:cNvSpPr/>
                <p:nvPr/>
              </p:nvSpPr>
              <p:spPr>
                <a:xfrm rot="2665189">
                  <a:off x="6155704" y="1970751"/>
                  <a:ext cx="1627701" cy="1655306"/>
                </a:xfrm>
                <a:prstGeom prst="arc">
                  <a:avLst>
                    <a:gd name="adj1" fmla="val 16200000"/>
                    <a:gd name="adj2" fmla="val 21589198"/>
                  </a:avLst>
                </a:prstGeom>
                <a:ln>
                  <a:solidFill>
                    <a:schemeClr val="tx1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0" name="Arc 149">
                  <a:extLst>
                    <a:ext uri="{FF2B5EF4-FFF2-40B4-BE49-F238E27FC236}">
                      <a16:creationId xmlns:a16="http://schemas.microsoft.com/office/drawing/2014/main" id="{7E3524AC-64B3-D8D7-DED5-E989B244D5F9}"/>
                    </a:ext>
                  </a:extLst>
                </p:cNvPr>
                <p:cNvSpPr/>
                <p:nvPr/>
              </p:nvSpPr>
              <p:spPr>
                <a:xfrm rot="13519921">
                  <a:off x="3997279" y="2004829"/>
                  <a:ext cx="1678324" cy="1605378"/>
                </a:xfrm>
                <a:prstGeom prst="arc">
                  <a:avLst>
                    <a:gd name="adj1" fmla="val 16200000"/>
                    <a:gd name="adj2" fmla="val 21589198"/>
                  </a:avLst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41" name="Rectangle: Rounded Corners 140">
                <a:extLst>
                  <a:ext uri="{FF2B5EF4-FFF2-40B4-BE49-F238E27FC236}">
                    <a16:creationId xmlns:a16="http://schemas.microsoft.com/office/drawing/2014/main" id="{D132D893-06A3-ECFE-B6C7-6C18C7EC40D7}"/>
                  </a:ext>
                </a:extLst>
              </p:cNvPr>
              <p:cNvSpPr/>
              <p:nvPr/>
            </p:nvSpPr>
            <p:spPr>
              <a:xfrm>
                <a:off x="2692988" y="4958058"/>
                <a:ext cx="1751875" cy="593916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ABC01D18-2920-60F1-A651-0E10D2901022}"/>
                </a:ext>
              </a:extLst>
            </p:cNvPr>
            <p:cNvCxnSpPr>
              <a:cxnSpLocks/>
              <a:stCxn id="151" idx="3"/>
              <a:endCxn id="141" idx="1"/>
            </p:cNvCxnSpPr>
            <p:nvPr/>
          </p:nvCxnSpPr>
          <p:spPr>
            <a:xfrm>
              <a:off x="2238494" y="5505716"/>
              <a:ext cx="346404" cy="0"/>
            </a:xfrm>
            <a:prstGeom prst="line">
              <a:avLst/>
            </a:prstGeom>
            <a:ln w="635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8319FED4-DCD8-4C24-E5D6-71F448E55D5B}"/>
                </a:ext>
              </a:extLst>
            </p:cNvPr>
            <p:cNvGrpSpPr/>
            <p:nvPr/>
          </p:nvGrpSpPr>
          <p:grpSpPr>
            <a:xfrm rot="10800000">
              <a:off x="4683177" y="5208758"/>
              <a:ext cx="857128" cy="593916"/>
              <a:chOff x="1135345" y="4958058"/>
              <a:chExt cx="857128" cy="593916"/>
            </a:xfrm>
          </p:grpSpPr>
          <p:sp>
            <p:nvSpPr>
              <p:cNvPr id="132" name="Rectangle: Rounded Corners 131">
                <a:extLst>
                  <a:ext uri="{FF2B5EF4-FFF2-40B4-BE49-F238E27FC236}">
                    <a16:creationId xmlns:a16="http://schemas.microsoft.com/office/drawing/2014/main" id="{9BB3309B-EA42-9089-156A-1C3C7CD0A140}"/>
                  </a:ext>
                </a:extLst>
              </p:cNvPr>
              <p:cNvSpPr/>
              <p:nvPr/>
            </p:nvSpPr>
            <p:spPr>
              <a:xfrm>
                <a:off x="1135345" y="4958058"/>
                <a:ext cx="857128" cy="593916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05C0539C-2EFF-089D-7C7C-E0D587F1F24F}"/>
                  </a:ext>
                </a:extLst>
              </p:cNvPr>
              <p:cNvSpPr/>
              <p:nvPr/>
            </p:nvSpPr>
            <p:spPr>
              <a:xfrm>
                <a:off x="1338513" y="5012079"/>
                <a:ext cx="45719" cy="48587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Rectangle 133">
                <a:extLst>
                  <a:ext uri="{FF2B5EF4-FFF2-40B4-BE49-F238E27FC236}">
                    <a16:creationId xmlns:a16="http://schemas.microsoft.com/office/drawing/2014/main" id="{BC766D80-6CFD-C976-A07E-0C87BDC6E2D9}"/>
                  </a:ext>
                </a:extLst>
              </p:cNvPr>
              <p:cNvSpPr/>
              <p:nvPr/>
            </p:nvSpPr>
            <p:spPr>
              <a:xfrm>
                <a:off x="1429818" y="5012079"/>
                <a:ext cx="45719" cy="48587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06CE7AB4-DF75-86C4-8333-D931FE8C0901}"/>
                  </a:ext>
                </a:extLst>
              </p:cNvPr>
              <p:cNvSpPr/>
              <p:nvPr/>
            </p:nvSpPr>
            <p:spPr>
              <a:xfrm>
                <a:off x="1474773" y="5012079"/>
                <a:ext cx="45719" cy="48587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05B2D777-B51E-0151-0E89-83D219A964BD}"/>
                  </a:ext>
                </a:extLst>
              </p:cNvPr>
              <p:cNvSpPr/>
              <p:nvPr/>
            </p:nvSpPr>
            <p:spPr>
              <a:xfrm>
                <a:off x="1585098" y="5012079"/>
                <a:ext cx="45719" cy="48587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A245E74A-1AF9-62F7-84AC-1EE72491A4C6}"/>
                  </a:ext>
                </a:extLst>
              </p:cNvPr>
              <p:cNvSpPr/>
              <p:nvPr/>
            </p:nvSpPr>
            <p:spPr>
              <a:xfrm>
                <a:off x="1630817" y="5012079"/>
                <a:ext cx="45719" cy="48587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A93EC332-D3C4-93AB-A10F-443B7A391E93}"/>
                  </a:ext>
                </a:extLst>
              </p:cNvPr>
              <p:cNvSpPr/>
              <p:nvPr/>
            </p:nvSpPr>
            <p:spPr>
              <a:xfrm>
                <a:off x="1672138" y="5012079"/>
                <a:ext cx="45719" cy="48587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4F8A9504-F28C-9422-59D9-A06E356A7623}"/>
                  </a:ext>
                </a:extLst>
              </p:cNvPr>
              <p:cNvSpPr/>
              <p:nvPr/>
            </p:nvSpPr>
            <p:spPr>
              <a:xfrm>
                <a:off x="1717857" y="5012079"/>
                <a:ext cx="45719" cy="48587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7E7C142C-FE38-7E28-ECC3-A2FE17324587}"/>
                </a:ext>
              </a:extLst>
            </p:cNvPr>
            <p:cNvCxnSpPr>
              <a:cxnSpLocks/>
              <a:stCxn id="141" idx="3"/>
              <a:endCxn id="132" idx="3"/>
            </p:cNvCxnSpPr>
            <p:nvPr/>
          </p:nvCxnSpPr>
          <p:spPr>
            <a:xfrm>
              <a:off x="4336773" y="5505716"/>
              <a:ext cx="346404" cy="0"/>
            </a:xfrm>
            <a:prstGeom prst="line">
              <a:avLst/>
            </a:prstGeom>
            <a:ln w="635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6FC5867-796F-D1F8-74DD-F1F7459081C8}"/>
                </a:ext>
              </a:extLst>
            </p:cNvPr>
            <p:cNvSpPr txBox="1"/>
            <p:nvPr/>
          </p:nvSpPr>
          <p:spPr>
            <a:xfrm>
              <a:off x="4440769" y="4774103"/>
              <a:ext cx="13839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Equal Amplitude Pulse Combining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ADCED33-5DF1-222D-E91F-A3C17B85966A}"/>
                </a:ext>
              </a:extLst>
            </p:cNvPr>
            <p:cNvSpPr txBox="1"/>
            <p:nvPr/>
          </p:nvSpPr>
          <p:spPr>
            <a:xfrm>
              <a:off x="2463604" y="4901538"/>
              <a:ext cx="1994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Multi-pass Cell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2491CDB-8589-9676-9C5E-A394E6137431}"/>
                </a:ext>
              </a:extLst>
            </p:cNvPr>
            <p:cNvSpPr txBox="1"/>
            <p:nvPr/>
          </p:nvSpPr>
          <p:spPr>
            <a:xfrm>
              <a:off x="5671898" y="4942703"/>
              <a:ext cx="1333619" cy="2879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/>
                <a:t>Compressor</a:t>
              </a:r>
              <a:endParaRPr lang="en-US" b="1" dirty="0"/>
            </a:p>
          </p:txBody>
        </p: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8B74E389-6426-D6FC-6776-14C585544701}"/>
                </a:ext>
              </a:extLst>
            </p:cNvPr>
            <p:cNvCxnSpPr>
              <a:cxnSpLocks/>
              <a:stCxn id="132" idx="1"/>
              <a:endCxn id="124" idx="1"/>
            </p:cNvCxnSpPr>
            <p:nvPr/>
          </p:nvCxnSpPr>
          <p:spPr>
            <a:xfrm flipV="1">
              <a:off x="5540305" y="5503474"/>
              <a:ext cx="346403" cy="2242"/>
            </a:xfrm>
            <a:prstGeom prst="line">
              <a:avLst/>
            </a:prstGeom>
            <a:ln w="635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FDB8024B-4703-71D8-21CA-7DE9E0930495}"/>
                </a:ext>
              </a:extLst>
            </p:cNvPr>
            <p:cNvGrpSpPr/>
            <p:nvPr/>
          </p:nvGrpSpPr>
          <p:grpSpPr>
            <a:xfrm>
              <a:off x="5886708" y="5204274"/>
              <a:ext cx="873447" cy="598400"/>
              <a:chOff x="3935672" y="5253501"/>
              <a:chExt cx="985507" cy="683385"/>
            </a:xfrm>
          </p:grpSpPr>
          <p:sp>
            <p:nvSpPr>
              <p:cNvPr id="124" name="Rectangle: Rounded Corners 123">
                <a:extLst>
                  <a:ext uri="{FF2B5EF4-FFF2-40B4-BE49-F238E27FC236}">
                    <a16:creationId xmlns:a16="http://schemas.microsoft.com/office/drawing/2014/main" id="{AE0DEF14-34F3-ED72-320A-132BC91B9091}"/>
                  </a:ext>
                </a:extLst>
              </p:cNvPr>
              <p:cNvSpPr/>
              <p:nvPr/>
            </p:nvSpPr>
            <p:spPr>
              <a:xfrm>
                <a:off x="3935672" y="5253501"/>
                <a:ext cx="985507" cy="683385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25" name="Straight Connector 124">
                <a:extLst>
                  <a:ext uri="{FF2B5EF4-FFF2-40B4-BE49-F238E27FC236}">
                    <a16:creationId xmlns:a16="http://schemas.microsoft.com/office/drawing/2014/main" id="{13BB860F-60C8-B66D-63CD-DE31293EB05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066969" y="5355854"/>
                <a:ext cx="129125" cy="216425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25">
                <a:extLst>
                  <a:ext uri="{FF2B5EF4-FFF2-40B4-BE49-F238E27FC236}">
                    <a16:creationId xmlns:a16="http://schemas.microsoft.com/office/drawing/2014/main" id="{6505AFB4-DBC6-7D48-0544-A38FF2D94A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83759" y="5355854"/>
                <a:ext cx="0" cy="297615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7" name="Straight Connector 126">
                <a:extLst>
                  <a:ext uri="{FF2B5EF4-FFF2-40B4-BE49-F238E27FC236}">
                    <a16:creationId xmlns:a16="http://schemas.microsoft.com/office/drawing/2014/main" id="{FE410601-FAF9-8BA3-50C5-B713E5BC6B8A}"/>
                  </a:ext>
                </a:extLst>
              </p:cNvPr>
              <p:cNvCxnSpPr/>
              <p:nvPr/>
            </p:nvCxnSpPr>
            <p:spPr>
              <a:xfrm>
                <a:off x="4066969" y="5792734"/>
                <a:ext cx="524367" cy="0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28" name="Isosceles Triangle 127">
                <a:extLst>
                  <a:ext uri="{FF2B5EF4-FFF2-40B4-BE49-F238E27FC236}">
                    <a16:creationId xmlns:a16="http://schemas.microsoft.com/office/drawing/2014/main" id="{60C77496-17F3-57FD-C701-7F41961CA692}"/>
                  </a:ext>
                </a:extLst>
              </p:cNvPr>
              <p:cNvSpPr/>
              <p:nvPr/>
            </p:nvSpPr>
            <p:spPr>
              <a:xfrm rot="7246930">
                <a:off x="4269033" y="5370268"/>
                <a:ext cx="142305" cy="493157"/>
              </a:xfrm>
              <a:prstGeom prst="triangle">
                <a:avLst/>
              </a:prstGeom>
              <a:gradFill flip="none" rotWithShape="1">
                <a:gsLst>
                  <a:gs pos="7000">
                    <a:srgbClr val="C00000"/>
                  </a:gs>
                  <a:gs pos="48000">
                    <a:srgbClr val="FFFF00"/>
                  </a:gs>
                  <a:gs pos="26000">
                    <a:srgbClr val="FFC000"/>
                  </a:gs>
                  <a:gs pos="69000">
                    <a:srgbClr val="00B050"/>
                  </a:gs>
                  <a:gs pos="89000">
                    <a:srgbClr val="0070C0"/>
                  </a:gs>
                </a:gsLst>
                <a:lin ang="1080000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28B56649-C81E-58AA-EA35-32DBFC7AE431}"/>
                  </a:ext>
                </a:extLst>
              </p:cNvPr>
              <p:cNvSpPr/>
              <p:nvPr/>
            </p:nvSpPr>
            <p:spPr>
              <a:xfrm>
                <a:off x="4354007" y="5425318"/>
                <a:ext cx="429752" cy="169621"/>
              </a:xfrm>
              <a:prstGeom prst="rect">
                <a:avLst/>
              </a:prstGeom>
              <a:gradFill flip="none" rotWithShape="1">
                <a:gsLst>
                  <a:gs pos="7000">
                    <a:srgbClr val="C00000"/>
                  </a:gs>
                  <a:gs pos="48000">
                    <a:srgbClr val="FFFF00"/>
                  </a:gs>
                  <a:gs pos="26000">
                    <a:srgbClr val="FFC000"/>
                  </a:gs>
                  <a:gs pos="69000">
                    <a:srgbClr val="00B050"/>
                  </a:gs>
                  <a:gs pos="89000">
                    <a:srgbClr val="0070C0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Isosceles Triangle 129">
                <a:extLst>
                  <a:ext uri="{FF2B5EF4-FFF2-40B4-BE49-F238E27FC236}">
                    <a16:creationId xmlns:a16="http://schemas.microsoft.com/office/drawing/2014/main" id="{00931910-BA16-EFDF-CC67-B87E5B7EB585}"/>
                  </a:ext>
                </a:extLst>
              </p:cNvPr>
              <p:cNvSpPr/>
              <p:nvPr/>
            </p:nvSpPr>
            <p:spPr>
              <a:xfrm rot="16200000">
                <a:off x="4177405" y="5416248"/>
                <a:ext cx="174287" cy="192426"/>
              </a:xfrm>
              <a:prstGeom prst="triangle">
                <a:avLst>
                  <a:gd name="adj" fmla="val 100000"/>
                </a:avLst>
              </a:prstGeom>
              <a:gradFill flip="none" rotWithShape="1">
                <a:gsLst>
                  <a:gs pos="7000">
                    <a:srgbClr val="C00000"/>
                  </a:gs>
                  <a:gs pos="48000">
                    <a:srgbClr val="FFFF00"/>
                  </a:gs>
                  <a:gs pos="26000">
                    <a:srgbClr val="FFC000"/>
                  </a:gs>
                  <a:gs pos="69000">
                    <a:srgbClr val="00B050"/>
                  </a:gs>
                  <a:gs pos="89000">
                    <a:srgbClr val="0070C0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3162D381-5661-1F61-29F4-23B290D86DCD}"/>
                  </a:ext>
                </a:extLst>
              </p:cNvPr>
              <p:cNvSpPr/>
              <p:nvPr/>
            </p:nvSpPr>
            <p:spPr>
              <a:xfrm rot="1900310">
                <a:off x="4578615" y="5639751"/>
                <a:ext cx="45719" cy="2935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174887E5-102A-843E-AF4A-03F9157757EE}"/>
                </a:ext>
              </a:extLst>
            </p:cNvPr>
            <p:cNvGrpSpPr/>
            <p:nvPr/>
          </p:nvGrpSpPr>
          <p:grpSpPr>
            <a:xfrm>
              <a:off x="4771392" y="6016360"/>
              <a:ext cx="917222" cy="716916"/>
              <a:chOff x="9989593" y="3352855"/>
              <a:chExt cx="1280884" cy="818732"/>
            </a:xfrm>
          </p:grpSpPr>
          <p:sp>
            <p:nvSpPr>
              <p:cNvPr id="98" name="Freeform 66">
                <a:extLst>
                  <a:ext uri="{FF2B5EF4-FFF2-40B4-BE49-F238E27FC236}">
                    <a16:creationId xmlns:a16="http://schemas.microsoft.com/office/drawing/2014/main" id="{A3789808-41F8-9E4C-E1D0-25CBC9C541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53932" y="3352855"/>
                <a:ext cx="159785" cy="670793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gradFill>
                <a:gsLst>
                  <a:gs pos="39000">
                    <a:srgbClr val="F09000"/>
                  </a:gs>
                  <a:gs pos="24000">
                    <a:srgbClr val="E06000"/>
                  </a:gs>
                  <a:gs pos="11000">
                    <a:srgbClr val="C00000"/>
                  </a:gs>
                  <a:gs pos="50000">
                    <a:srgbClr val="FFC000"/>
                  </a:gs>
                  <a:gs pos="63000">
                    <a:srgbClr val="00B050"/>
                  </a:gs>
                  <a:gs pos="90000">
                    <a:schemeClr val="accent1">
                      <a:lumMod val="75000"/>
                    </a:schemeClr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cxnSp>
            <p:nvCxnSpPr>
              <p:cNvPr id="99" name="Straight Arrow Connector 98">
                <a:extLst>
                  <a:ext uri="{FF2B5EF4-FFF2-40B4-BE49-F238E27FC236}">
                    <a16:creationId xmlns:a16="http://schemas.microsoft.com/office/drawing/2014/main" id="{19C0A010-00FD-46B4-2D4E-134C6B5087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89593" y="4016925"/>
                <a:ext cx="1093703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DC6A22D8-BFDA-9B3A-DED7-296C1AF1C95B}"/>
                  </a:ext>
                </a:extLst>
              </p:cNvPr>
              <p:cNvSpPr txBox="1"/>
              <p:nvPr/>
            </p:nvSpPr>
            <p:spPr>
              <a:xfrm>
                <a:off x="11089955" y="3881605"/>
                <a:ext cx="180522" cy="289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 dirty="0"/>
                  <a:t>t</a:t>
                </a:r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5DA61C6E-0F71-F8E6-3D67-647294E61457}"/>
                </a:ext>
              </a:extLst>
            </p:cNvPr>
            <p:cNvGrpSpPr/>
            <p:nvPr/>
          </p:nvGrpSpPr>
          <p:grpSpPr>
            <a:xfrm>
              <a:off x="5958365" y="5986231"/>
              <a:ext cx="939004" cy="775014"/>
              <a:chOff x="10922688" y="5741509"/>
              <a:chExt cx="1059475" cy="885082"/>
            </a:xfrm>
          </p:grpSpPr>
          <p:cxnSp>
            <p:nvCxnSpPr>
              <p:cNvPr id="88" name="Straight Arrow Connector 87">
                <a:extLst>
                  <a:ext uri="{FF2B5EF4-FFF2-40B4-BE49-F238E27FC236}">
                    <a16:creationId xmlns:a16="http://schemas.microsoft.com/office/drawing/2014/main" id="{08CEDE7E-FF70-785F-EA06-193A6E5013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922688" y="6451494"/>
                <a:ext cx="904652" cy="548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64202515-75A5-1CD6-ABF8-3AC26E8C87A6}"/>
                  </a:ext>
                </a:extLst>
              </p:cNvPr>
              <p:cNvSpPr txBox="1"/>
              <p:nvPr/>
            </p:nvSpPr>
            <p:spPr>
              <a:xfrm>
                <a:off x="11815213" y="6336609"/>
                <a:ext cx="166950" cy="289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 dirty="0"/>
                  <a:t>t</a:t>
                </a:r>
              </a:p>
            </p:txBody>
          </p:sp>
          <p:sp>
            <p:nvSpPr>
              <p:cNvPr id="97" name="Freeform 66">
                <a:extLst>
                  <a:ext uri="{FF2B5EF4-FFF2-40B4-BE49-F238E27FC236}">
                    <a16:creationId xmlns:a16="http://schemas.microsoft.com/office/drawing/2014/main" id="{25556673-3D68-6224-5ACB-EA9BAB19D1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33817" y="5741509"/>
                <a:ext cx="51585" cy="715421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A3D31E57-9BBD-44B2-67C7-B3FE2B483B0E}"/>
                </a:ext>
              </a:extLst>
            </p:cNvPr>
            <p:cNvSpPr txBox="1"/>
            <p:nvPr/>
          </p:nvSpPr>
          <p:spPr>
            <a:xfrm>
              <a:off x="5876749" y="4696564"/>
              <a:ext cx="929541" cy="38389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/>
                <a:t>-&gt;</a:t>
              </a:r>
              <a:r>
                <a:rPr lang="en-US" dirty="0"/>
                <a:t> </a:t>
              </a:r>
              <a:r>
                <a:rPr lang="en-US" sz="1200" dirty="0"/>
                <a:t>30fs</a:t>
              </a:r>
              <a:endParaRPr lang="en-US" dirty="0"/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DCC1B386-857E-D109-6B09-7CA0FB5A2330}"/>
                </a:ext>
              </a:extLst>
            </p:cNvPr>
            <p:cNvGrpSpPr/>
            <p:nvPr/>
          </p:nvGrpSpPr>
          <p:grpSpPr>
            <a:xfrm>
              <a:off x="2993975" y="5849540"/>
              <a:ext cx="1239009" cy="816339"/>
              <a:chOff x="9539962" y="4419540"/>
              <a:chExt cx="2113161" cy="1248245"/>
            </a:xfrm>
          </p:grpSpPr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F54FF908-1657-F879-08B5-076C124E87F7}"/>
                  </a:ext>
                </a:extLst>
              </p:cNvPr>
              <p:cNvGrpSpPr/>
              <p:nvPr/>
            </p:nvGrpSpPr>
            <p:grpSpPr>
              <a:xfrm>
                <a:off x="9539962" y="4419540"/>
                <a:ext cx="2113161" cy="1248245"/>
                <a:chOff x="10592484" y="2748373"/>
                <a:chExt cx="713796" cy="239700"/>
              </a:xfrm>
            </p:grpSpPr>
            <p:grpSp>
              <p:nvGrpSpPr>
                <p:cNvPr id="77" name="Group 76">
                  <a:extLst>
                    <a:ext uri="{FF2B5EF4-FFF2-40B4-BE49-F238E27FC236}">
                      <a16:creationId xmlns:a16="http://schemas.microsoft.com/office/drawing/2014/main" id="{4FF963BE-F23D-D292-EAEB-13FCFC46FE9A}"/>
                    </a:ext>
                  </a:extLst>
                </p:cNvPr>
                <p:cNvGrpSpPr/>
                <p:nvPr/>
              </p:nvGrpSpPr>
              <p:grpSpPr>
                <a:xfrm>
                  <a:off x="10611177" y="2748373"/>
                  <a:ext cx="494712" cy="218191"/>
                  <a:chOff x="10103692" y="2455927"/>
                  <a:chExt cx="1003678" cy="509134"/>
                </a:xfrm>
                <a:gradFill>
                  <a:gsLst>
                    <a:gs pos="39000">
                      <a:srgbClr val="F09000"/>
                    </a:gs>
                    <a:gs pos="24000">
                      <a:srgbClr val="E06000"/>
                    </a:gs>
                    <a:gs pos="11000">
                      <a:srgbClr val="C00000"/>
                    </a:gs>
                    <a:gs pos="50000">
                      <a:srgbClr val="FFC000"/>
                    </a:gs>
                    <a:gs pos="63000">
                      <a:srgbClr val="00B050"/>
                    </a:gs>
                    <a:gs pos="90000">
                      <a:schemeClr val="accent1">
                        <a:lumMod val="75000"/>
                      </a:schemeClr>
                    </a:gs>
                  </a:gsLst>
                  <a:lin ang="0" scaled="1"/>
                </a:gradFill>
              </p:grpSpPr>
              <p:sp>
                <p:nvSpPr>
                  <p:cNvPr id="82" name="Freeform 66">
                    <a:extLst>
                      <a:ext uri="{FF2B5EF4-FFF2-40B4-BE49-F238E27FC236}">
                        <a16:creationId xmlns:a16="http://schemas.microsoft.com/office/drawing/2014/main" id="{A8C72C9E-9415-7654-B6C4-5D3E215F56E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103692" y="2455927"/>
                    <a:ext cx="399713" cy="506288"/>
                  </a:xfrm>
                  <a:custGeom>
                    <a:avLst/>
                    <a:gdLst>
                      <a:gd name="T0" fmla="*/ 0 w 3150"/>
                      <a:gd name="T1" fmla="*/ 2228 h 2245"/>
                      <a:gd name="T2" fmla="*/ 340 w 3150"/>
                      <a:gd name="T3" fmla="*/ 2228 h 2245"/>
                      <a:gd name="T4" fmla="*/ 650 w 3150"/>
                      <a:gd name="T5" fmla="*/ 2148 h 2245"/>
                      <a:gd name="T6" fmla="*/ 840 w 3150"/>
                      <a:gd name="T7" fmla="*/ 1938 h 2245"/>
                      <a:gd name="T8" fmla="*/ 1000 w 3150"/>
                      <a:gd name="T9" fmla="*/ 1588 h 2245"/>
                      <a:gd name="T10" fmla="*/ 1180 w 3150"/>
                      <a:gd name="T11" fmla="*/ 988 h 2245"/>
                      <a:gd name="T12" fmla="*/ 1380 w 3150"/>
                      <a:gd name="T13" fmla="*/ 348 h 2245"/>
                      <a:gd name="T14" fmla="*/ 1540 w 3150"/>
                      <a:gd name="T15" fmla="*/ 48 h 2245"/>
                      <a:gd name="T16" fmla="*/ 1700 w 3150"/>
                      <a:gd name="T17" fmla="*/ 138 h 2245"/>
                      <a:gd name="T18" fmla="*/ 1950 w 3150"/>
                      <a:gd name="T19" fmla="*/ 878 h 2245"/>
                      <a:gd name="T20" fmla="*/ 2210 w 3150"/>
                      <a:gd name="T21" fmla="*/ 1708 h 2245"/>
                      <a:gd name="T22" fmla="*/ 2470 w 3150"/>
                      <a:gd name="T23" fmla="*/ 2118 h 2245"/>
                      <a:gd name="T24" fmla="*/ 2670 w 3150"/>
                      <a:gd name="T25" fmla="*/ 2188 h 2245"/>
                      <a:gd name="T26" fmla="*/ 2830 w 3150"/>
                      <a:gd name="T27" fmla="*/ 2238 h 2245"/>
                      <a:gd name="T28" fmla="*/ 3150 w 3150"/>
                      <a:gd name="T29" fmla="*/ 2228 h 2245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3150"/>
                      <a:gd name="T46" fmla="*/ 0 h 2245"/>
                      <a:gd name="T47" fmla="*/ 3150 w 3150"/>
                      <a:gd name="T48" fmla="*/ 2245 h 2245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3150" h="2245">
                        <a:moveTo>
                          <a:pt x="0" y="2228"/>
                        </a:moveTo>
                        <a:cubicBezTo>
                          <a:pt x="116" y="2234"/>
                          <a:pt x="232" y="2241"/>
                          <a:pt x="340" y="2228"/>
                        </a:cubicBezTo>
                        <a:cubicBezTo>
                          <a:pt x="448" y="2215"/>
                          <a:pt x="567" y="2196"/>
                          <a:pt x="650" y="2148"/>
                        </a:cubicBezTo>
                        <a:cubicBezTo>
                          <a:pt x="733" y="2100"/>
                          <a:pt x="782" y="2031"/>
                          <a:pt x="840" y="1938"/>
                        </a:cubicBezTo>
                        <a:cubicBezTo>
                          <a:pt x="898" y="1845"/>
                          <a:pt x="943" y="1746"/>
                          <a:pt x="1000" y="1588"/>
                        </a:cubicBezTo>
                        <a:cubicBezTo>
                          <a:pt x="1057" y="1430"/>
                          <a:pt x="1117" y="1195"/>
                          <a:pt x="1180" y="988"/>
                        </a:cubicBezTo>
                        <a:cubicBezTo>
                          <a:pt x="1243" y="781"/>
                          <a:pt x="1320" y="505"/>
                          <a:pt x="1380" y="348"/>
                        </a:cubicBezTo>
                        <a:cubicBezTo>
                          <a:pt x="1440" y="191"/>
                          <a:pt x="1487" y="83"/>
                          <a:pt x="1540" y="48"/>
                        </a:cubicBezTo>
                        <a:cubicBezTo>
                          <a:pt x="1593" y="13"/>
                          <a:pt x="1632" y="0"/>
                          <a:pt x="1700" y="138"/>
                        </a:cubicBezTo>
                        <a:cubicBezTo>
                          <a:pt x="1768" y="276"/>
                          <a:pt x="1865" y="616"/>
                          <a:pt x="1950" y="878"/>
                        </a:cubicBezTo>
                        <a:cubicBezTo>
                          <a:pt x="2035" y="1140"/>
                          <a:pt x="2123" y="1501"/>
                          <a:pt x="2210" y="1708"/>
                        </a:cubicBezTo>
                        <a:cubicBezTo>
                          <a:pt x="2297" y="1915"/>
                          <a:pt x="2393" y="2038"/>
                          <a:pt x="2470" y="2118"/>
                        </a:cubicBezTo>
                        <a:cubicBezTo>
                          <a:pt x="2547" y="2198"/>
                          <a:pt x="2610" y="2168"/>
                          <a:pt x="2670" y="2188"/>
                        </a:cubicBezTo>
                        <a:cubicBezTo>
                          <a:pt x="2730" y="2208"/>
                          <a:pt x="2750" y="2231"/>
                          <a:pt x="2830" y="2238"/>
                        </a:cubicBezTo>
                        <a:cubicBezTo>
                          <a:pt x="2910" y="2245"/>
                          <a:pt x="3030" y="2236"/>
                          <a:pt x="3150" y="2228"/>
                        </a:cubicBezTo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US" kern="0" dirty="0">
                      <a:solidFill>
                        <a:srgbClr val="000000"/>
                      </a:solidFill>
                      <a:latin typeface="Arial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3" name="Freeform 66">
                    <a:extLst>
                      <a:ext uri="{FF2B5EF4-FFF2-40B4-BE49-F238E27FC236}">
                        <a16:creationId xmlns:a16="http://schemas.microsoft.com/office/drawing/2014/main" id="{9D302320-3C90-38B4-62BA-91B3B1816FA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707657" y="2458773"/>
                    <a:ext cx="399713" cy="506288"/>
                  </a:xfrm>
                  <a:custGeom>
                    <a:avLst/>
                    <a:gdLst>
                      <a:gd name="T0" fmla="*/ 0 w 3150"/>
                      <a:gd name="T1" fmla="*/ 2228 h 2245"/>
                      <a:gd name="T2" fmla="*/ 340 w 3150"/>
                      <a:gd name="T3" fmla="*/ 2228 h 2245"/>
                      <a:gd name="T4" fmla="*/ 650 w 3150"/>
                      <a:gd name="T5" fmla="*/ 2148 h 2245"/>
                      <a:gd name="T6" fmla="*/ 840 w 3150"/>
                      <a:gd name="T7" fmla="*/ 1938 h 2245"/>
                      <a:gd name="T8" fmla="*/ 1000 w 3150"/>
                      <a:gd name="T9" fmla="*/ 1588 h 2245"/>
                      <a:gd name="T10" fmla="*/ 1180 w 3150"/>
                      <a:gd name="T11" fmla="*/ 988 h 2245"/>
                      <a:gd name="T12" fmla="*/ 1380 w 3150"/>
                      <a:gd name="T13" fmla="*/ 348 h 2245"/>
                      <a:gd name="T14" fmla="*/ 1540 w 3150"/>
                      <a:gd name="T15" fmla="*/ 48 h 2245"/>
                      <a:gd name="T16" fmla="*/ 1700 w 3150"/>
                      <a:gd name="T17" fmla="*/ 138 h 2245"/>
                      <a:gd name="T18" fmla="*/ 1950 w 3150"/>
                      <a:gd name="T19" fmla="*/ 878 h 2245"/>
                      <a:gd name="T20" fmla="*/ 2210 w 3150"/>
                      <a:gd name="T21" fmla="*/ 1708 h 2245"/>
                      <a:gd name="T22" fmla="*/ 2470 w 3150"/>
                      <a:gd name="T23" fmla="*/ 2118 h 2245"/>
                      <a:gd name="T24" fmla="*/ 2670 w 3150"/>
                      <a:gd name="T25" fmla="*/ 2188 h 2245"/>
                      <a:gd name="T26" fmla="*/ 2830 w 3150"/>
                      <a:gd name="T27" fmla="*/ 2238 h 2245"/>
                      <a:gd name="T28" fmla="*/ 3150 w 3150"/>
                      <a:gd name="T29" fmla="*/ 2228 h 2245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3150"/>
                      <a:gd name="T46" fmla="*/ 0 h 2245"/>
                      <a:gd name="T47" fmla="*/ 3150 w 3150"/>
                      <a:gd name="T48" fmla="*/ 2245 h 2245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3150" h="2245">
                        <a:moveTo>
                          <a:pt x="0" y="2228"/>
                        </a:moveTo>
                        <a:cubicBezTo>
                          <a:pt x="116" y="2234"/>
                          <a:pt x="232" y="2241"/>
                          <a:pt x="340" y="2228"/>
                        </a:cubicBezTo>
                        <a:cubicBezTo>
                          <a:pt x="448" y="2215"/>
                          <a:pt x="567" y="2196"/>
                          <a:pt x="650" y="2148"/>
                        </a:cubicBezTo>
                        <a:cubicBezTo>
                          <a:pt x="733" y="2100"/>
                          <a:pt x="782" y="2031"/>
                          <a:pt x="840" y="1938"/>
                        </a:cubicBezTo>
                        <a:cubicBezTo>
                          <a:pt x="898" y="1845"/>
                          <a:pt x="943" y="1746"/>
                          <a:pt x="1000" y="1588"/>
                        </a:cubicBezTo>
                        <a:cubicBezTo>
                          <a:pt x="1057" y="1430"/>
                          <a:pt x="1117" y="1195"/>
                          <a:pt x="1180" y="988"/>
                        </a:cubicBezTo>
                        <a:cubicBezTo>
                          <a:pt x="1243" y="781"/>
                          <a:pt x="1320" y="505"/>
                          <a:pt x="1380" y="348"/>
                        </a:cubicBezTo>
                        <a:cubicBezTo>
                          <a:pt x="1440" y="191"/>
                          <a:pt x="1487" y="83"/>
                          <a:pt x="1540" y="48"/>
                        </a:cubicBezTo>
                        <a:cubicBezTo>
                          <a:pt x="1593" y="13"/>
                          <a:pt x="1632" y="0"/>
                          <a:pt x="1700" y="138"/>
                        </a:cubicBezTo>
                        <a:cubicBezTo>
                          <a:pt x="1768" y="276"/>
                          <a:pt x="1865" y="616"/>
                          <a:pt x="1950" y="878"/>
                        </a:cubicBezTo>
                        <a:cubicBezTo>
                          <a:pt x="2035" y="1140"/>
                          <a:pt x="2123" y="1501"/>
                          <a:pt x="2210" y="1708"/>
                        </a:cubicBezTo>
                        <a:cubicBezTo>
                          <a:pt x="2297" y="1915"/>
                          <a:pt x="2393" y="2038"/>
                          <a:pt x="2470" y="2118"/>
                        </a:cubicBezTo>
                        <a:cubicBezTo>
                          <a:pt x="2547" y="2198"/>
                          <a:pt x="2610" y="2168"/>
                          <a:pt x="2670" y="2188"/>
                        </a:cubicBezTo>
                        <a:cubicBezTo>
                          <a:pt x="2730" y="2208"/>
                          <a:pt x="2750" y="2231"/>
                          <a:pt x="2830" y="2238"/>
                        </a:cubicBezTo>
                        <a:cubicBezTo>
                          <a:pt x="2910" y="2245"/>
                          <a:pt x="3030" y="2236"/>
                          <a:pt x="3150" y="2228"/>
                        </a:cubicBezTo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US" kern="0" dirty="0">
                      <a:solidFill>
                        <a:srgbClr val="000000"/>
                      </a:solidFill>
                      <a:latin typeface="Arial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4" name="Freeform 66">
                    <a:extLst>
                      <a:ext uri="{FF2B5EF4-FFF2-40B4-BE49-F238E27FC236}">
                        <a16:creationId xmlns:a16="http://schemas.microsoft.com/office/drawing/2014/main" id="{96F9B71A-EF1A-F67C-DB1A-E4D189E4970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349177" y="2584486"/>
                    <a:ext cx="222143" cy="376174"/>
                  </a:xfrm>
                  <a:custGeom>
                    <a:avLst/>
                    <a:gdLst>
                      <a:gd name="T0" fmla="*/ 0 w 3150"/>
                      <a:gd name="T1" fmla="*/ 2228 h 2245"/>
                      <a:gd name="T2" fmla="*/ 340 w 3150"/>
                      <a:gd name="T3" fmla="*/ 2228 h 2245"/>
                      <a:gd name="T4" fmla="*/ 650 w 3150"/>
                      <a:gd name="T5" fmla="*/ 2148 h 2245"/>
                      <a:gd name="T6" fmla="*/ 840 w 3150"/>
                      <a:gd name="T7" fmla="*/ 1938 h 2245"/>
                      <a:gd name="T8" fmla="*/ 1000 w 3150"/>
                      <a:gd name="T9" fmla="*/ 1588 h 2245"/>
                      <a:gd name="T10" fmla="*/ 1180 w 3150"/>
                      <a:gd name="T11" fmla="*/ 988 h 2245"/>
                      <a:gd name="T12" fmla="*/ 1380 w 3150"/>
                      <a:gd name="T13" fmla="*/ 348 h 2245"/>
                      <a:gd name="T14" fmla="*/ 1540 w 3150"/>
                      <a:gd name="T15" fmla="*/ 48 h 2245"/>
                      <a:gd name="T16" fmla="*/ 1700 w 3150"/>
                      <a:gd name="T17" fmla="*/ 138 h 2245"/>
                      <a:gd name="T18" fmla="*/ 1950 w 3150"/>
                      <a:gd name="T19" fmla="*/ 878 h 2245"/>
                      <a:gd name="T20" fmla="*/ 2210 w 3150"/>
                      <a:gd name="T21" fmla="*/ 1708 h 2245"/>
                      <a:gd name="T22" fmla="*/ 2470 w 3150"/>
                      <a:gd name="T23" fmla="*/ 2118 h 2245"/>
                      <a:gd name="T24" fmla="*/ 2670 w 3150"/>
                      <a:gd name="T25" fmla="*/ 2188 h 2245"/>
                      <a:gd name="T26" fmla="*/ 2830 w 3150"/>
                      <a:gd name="T27" fmla="*/ 2238 h 2245"/>
                      <a:gd name="T28" fmla="*/ 3150 w 3150"/>
                      <a:gd name="T29" fmla="*/ 2228 h 2245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3150"/>
                      <a:gd name="T46" fmla="*/ 0 h 2245"/>
                      <a:gd name="T47" fmla="*/ 3150 w 3150"/>
                      <a:gd name="T48" fmla="*/ 2245 h 2245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3150" h="2245">
                        <a:moveTo>
                          <a:pt x="0" y="2228"/>
                        </a:moveTo>
                        <a:cubicBezTo>
                          <a:pt x="116" y="2234"/>
                          <a:pt x="232" y="2241"/>
                          <a:pt x="340" y="2228"/>
                        </a:cubicBezTo>
                        <a:cubicBezTo>
                          <a:pt x="448" y="2215"/>
                          <a:pt x="567" y="2196"/>
                          <a:pt x="650" y="2148"/>
                        </a:cubicBezTo>
                        <a:cubicBezTo>
                          <a:pt x="733" y="2100"/>
                          <a:pt x="782" y="2031"/>
                          <a:pt x="840" y="1938"/>
                        </a:cubicBezTo>
                        <a:cubicBezTo>
                          <a:pt x="898" y="1845"/>
                          <a:pt x="943" y="1746"/>
                          <a:pt x="1000" y="1588"/>
                        </a:cubicBezTo>
                        <a:cubicBezTo>
                          <a:pt x="1057" y="1430"/>
                          <a:pt x="1117" y="1195"/>
                          <a:pt x="1180" y="988"/>
                        </a:cubicBezTo>
                        <a:cubicBezTo>
                          <a:pt x="1243" y="781"/>
                          <a:pt x="1320" y="505"/>
                          <a:pt x="1380" y="348"/>
                        </a:cubicBezTo>
                        <a:cubicBezTo>
                          <a:pt x="1440" y="191"/>
                          <a:pt x="1487" y="83"/>
                          <a:pt x="1540" y="48"/>
                        </a:cubicBezTo>
                        <a:cubicBezTo>
                          <a:pt x="1593" y="13"/>
                          <a:pt x="1632" y="0"/>
                          <a:pt x="1700" y="138"/>
                        </a:cubicBezTo>
                        <a:cubicBezTo>
                          <a:pt x="1768" y="276"/>
                          <a:pt x="1865" y="616"/>
                          <a:pt x="1950" y="878"/>
                        </a:cubicBezTo>
                        <a:cubicBezTo>
                          <a:pt x="2035" y="1140"/>
                          <a:pt x="2123" y="1501"/>
                          <a:pt x="2210" y="1708"/>
                        </a:cubicBezTo>
                        <a:cubicBezTo>
                          <a:pt x="2297" y="1915"/>
                          <a:pt x="2393" y="2038"/>
                          <a:pt x="2470" y="2118"/>
                        </a:cubicBezTo>
                        <a:cubicBezTo>
                          <a:pt x="2547" y="2198"/>
                          <a:pt x="2610" y="2168"/>
                          <a:pt x="2670" y="2188"/>
                        </a:cubicBezTo>
                        <a:cubicBezTo>
                          <a:pt x="2730" y="2208"/>
                          <a:pt x="2750" y="2231"/>
                          <a:pt x="2830" y="2238"/>
                        </a:cubicBezTo>
                        <a:cubicBezTo>
                          <a:pt x="2910" y="2245"/>
                          <a:pt x="3030" y="2236"/>
                          <a:pt x="3150" y="2228"/>
                        </a:cubicBezTo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US" kern="0" dirty="0">
                      <a:solidFill>
                        <a:srgbClr val="000000"/>
                      </a:solidFill>
                      <a:latin typeface="Arial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5" name="Freeform 66">
                    <a:extLst>
                      <a:ext uri="{FF2B5EF4-FFF2-40B4-BE49-F238E27FC236}">
                        <a16:creationId xmlns:a16="http://schemas.microsoft.com/office/drawing/2014/main" id="{2A14F654-055A-468A-6243-04D87B72EAC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634660" y="2588216"/>
                    <a:ext cx="220750" cy="373999"/>
                  </a:xfrm>
                  <a:custGeom>
                    <a:avLst/>
                    <a:gdLst>
                      <a:gd name="T0" fmla="*/ 0 w 3150"/>
                      <a:gd name="T1" fmla="*/ 2228 h 2245"/>
                      <a:gd name="T2" fmla="*/ 340 w 3150"/>
                      <a:gd name="T3" fmla="*/ 2228 h 2245"/>
                      <a:gd name="T4" fmla="*/ 650 w 3150"/>
                      <a:gd name="T5" fmla="*/ 2148 h 2245"/>
                      <a:gd name="T6" fmla="*/ 840 w 3150"/>
                      <a:gd name="T7" fmla="*/ 1938 h 2245"/>
                      <a:gd name="T8" fmla="*/ 1000 w 3150"/>
                      <a:gd name="T9" fmla="*/ 1588 h 2245"/>
                      <a:gd name="T10" fmla="*/ 1180 w 3150"/>
                      <a:gd name="T11" fmla="*/ 988 h 2245"/>
                      <a:gd name="T12" fmla="*/ 1380 w 3150"/>
                      <a:gd name="T13" fmla="*/ 348 h 2245"/>
                      <a:gd name="T14" fmla="*/ 1540 w 3150"/>
                      <a:gd name="T15" fmla="*/ 48 h 2245"/>
                      <a:gd name="T16" fmla="*/ 1700 w 3150"/>
                      <a:gd name="T17" fmla="*/ 138 h 2245"/>
                      <a:gd name="T18" fmla="*/ 1950 w 3150"/>
                      <a:gd name="T19" fmla="*/ 878 h 2245"/>
                      <a:gd name="T20" fmla="*/ 2210 w 3150"/>
                      <a:gd name="T21" fmla="*/ 1708 h 2245"/>
                      <a:gd name="T22" fmla="*/ 2470 w 3150"/>
                      <a:gd name="T23" fmla="*/ 2118 h 2245"/>
                      <a:gd name="T24" fmla="*/ 2670 w 3150"/>
                      <a:gd name="T25" fmla="*/ 2188 h 2245"/>
                      <a:gd name="T26" fmla="*/ 2830 w 3150"/>
                      <a:gd name="T27" fmla="*/ 2238 h 2245"/>
                      <a:gd name="T28" fmla="*/ 3150 w 3150"/>
                      <a:gd name="T29" fmla="*/ 2228 h 2245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3150"/>
                      <a:gd name="T46" fmla="*/ 0 h 2245"/>
                      <a:gd name="T47" fmla="*/ 3150 w 3150"/>
                      <a:gd name="T48" fmla="*/ 2245 h 2245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3150" h="2245">
                        <a:moveTo>
                          <a:pt x="0" y="2228"/>
                        </a:moveTo>
                        <a:cubicBezTo>
                          <a:pt x="116" y="2234"/>
                          <a:pt x="232" y="2241"/>
                          <a:pt x="340" y="2228"/>
                        </a:cubicBezTo>
                        <a:cubicBezTo>
                          <a:pt x="448" y="2215"/>
                          <a:pt x="567" y="2196"/>
                          <a:pt x="650" y="2148"/>
                        </a:cubicBezTo>
                        <a:cubicBezTo>
                          <a:pt x="733" y="2100"/>
                          <a:pt x="782" y="2031"/>
                          <a:pt x="840" y="1938"/>
                        </a:cubicBezTo>
                        <a:cubicBezTo>
                          <a:pt x="898" y="1845"/>
                          <a:pt x="943" y="1746"/>
                          <a:pt x="1000" y="1588"/>
                        </a:cubicBezTo>
                        <a:cubicBezTo>
                          <a:pt x="1057" y="1430"/>
                          <a:pt x="1117" y="1195"/>
                          <a:pt x="1180" y="988"/>
                        </a:cubicBezTo>
                        <a:cubicBezTo>
                          <a:pt x="1243" y="781"/>
                          <a:pt x="1320" y="505"/>
                          <a:pt x="1380" y="348"/>
                        </a:cubicBezTo>
                        <a:cubicBezTo>
                          <a:pt x="1440" y="191"/>
                          <a:pt x="1487" y="83"/>
                          <a:pt x="1540" y="48"/>
                        </a:cubicBezTo>
                        <a:cubicBezTo>
                          <a:pt x="1593" y="13"/>
                          <a:pt x="1632" y="0"/>
                          <a:pt x="1700" y="138"/>
                        </a:cubicBezTo>
                        <a:cubicBezTo>
                          <a:pt x="1768" y="276"/>
                          <a:pt x="1865" y="616"/>
                          <a:pt x="1950" y="878"/>
                        </a:cubicBezTo>
                        <a:cubicBezTo>
                          <a:pt x="2035" y="1140"/>
                          <a:pt x="2123" y="1501"/>
                          <a:pt x="2210" y="1708"/>
                        </a:cubicBezTo>
                        <a:cubicBezTo>
                          <a:pt x="2297" y="1915"/>
                          <a:pt x="2393" y="2038"/>
                          <a:pt x="2470" y="2118"/>
                        </a:cubicBezTo>
                        <a:cubicBezTo>
                          <a:pt x="2547" y="2198"/>
                          <a:pt x="2610" y="2168"/>
                          <a:pt x="2670" y="2188"/>
                        </a:cubicBezTo>
                        <a:cubicBezTo>
                          <a:pt x="2730" y="2208"/>
                          <a:pt x="2750" y="2231"/>
                          <a:pt x="2830" y="2238"/>
                        </a:cubicBezTo>
                        <a:cubicBezTo>
                          <a:pt x="2910" y="2245"/>
                          <a:pt x="3030" y="2236"/>
                          <a:pt x="3150" y="2228"/>
                        </a:cubicBezTo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US" kern="0" dirty="0">
                      <a:solidFill>
                        <a:srgbClr val="000000"/>
                      </a:solidFill>
                      <a:latin typeface="Arial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6" name="Freeform 66">
                    <a:extLst>
                      <a:ext uri="{FF2B5EF4-FFF2-40B4-BE49-F238E27FC236}">
                        <a16:creationId xmlns:a16="http://schemas.microsoft.com/office/drawing/2014/main" id="{319E1D56-8F4F-1877-53E4-676801DBFE7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563848" y="2707035"/>
                    <a:ext cx="174881" cy="252536"/>
                  </a:xfrm>
                  <a:custGeom>
                    <a:avLst/>
                    <a:gdLst>
                      <a:gd name="T0" fmla="*/ 0 w 3150"/>
                      <a:gd name="T1" fmla="*/ 2228 h 2245"/>
                      <a:gd name="T2" fmla="*/ 340 w 3150"/>
                      <a:gd name="T3" fmla="*/ 2228 h 2245"/>
                      <a:gd name="T4" fmla="*/ 650 w 3150"/>
                      <a:gd name="T5" fmla="*/ 2148 h 2245"/>
                      <a:gd name="T6" fmla="*/ 840 w 3150"/>
                      <a:gd name="T7" fmla="*/ 1938 h 2245"/>
                      <a:gd name="T8" fmla="*/ 1000 w 3150"/>
                      <a:gd name="T9" fmla="*/ 1588 h 2245"/>
                      <a:gd name="T10" fmla="*/ 1180 w 3150"/>
                      <a:gd name="T11" fmla="*/ 988 h 2245"/>
                      <a:gd name="T12" fmla="*/ 1380 w 3150"/>
                      <a:gd name="T13" fmla="*/ 348 h 2245"/>
                      <a:gd name="T14" fmla="*/ 1540 w 3150"/>
                      <a:gd name="T15" fmla="*/ 48 h 2245"/>
                      <a:gd name="T16" fmla="*/ 1700 w 3150"/>
                      <a:gd name="T17" fmla="*/ 138 h 2245"/>
                      <a:gd name="T18" fmla="*/ 1950 w 3150"/>
                      <a:gd name="T19" fmla="*/ 878 h 2245"/>
                      <a:gd name="T20" fmla="*/ 2210 w 3150"/>
                      <a:gd name="T21" fmla="*/ 1708 h 2245"/>
                      <a:gd name="T22" fmla="*/ 2470 w 3150"/>
                      <a:gd name="T23" fmla="*/ 2118 h 2245"/>
                      <a:gd name="T24" fmla="*/ 2670 w 3150"/>
                      <a:gd name="T25" fmla="*/ 2188 h 2245"/>
                      <a:gd name="T26" fmla="*/ 2830 w 3150"/>
                      <a:gd name="T27" fmla="*/ 2238 h 2245"/>
                      <a:gd name="T28" fmla="*/ 3150 w 3150"/>
                      <a:gd name="T29" fmla="*/ 2228 h 2245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3150"/>
                      <a:gd name="T46" fmla="*/ 0 h 2245"/>
                      <a:gd name="T47" fmla="*/ 3150 w 3150"/>
                      <a:gd name="T48" fmla="*/ 2245 h 2245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3150" h="2245">
                        <a:moveTo>
                          <a:pt x="0" y="2228"/>
                        </a:moveTo>
                        <a:cubicBezTo>
                          <a:pt x="116" y="2234"/>
                          <a:pt x="232" y="2241"/>
                          <a:pt x="340" y="2228"/>
                        </a:cubicBezTo>
                        <a:cubicBezTo>
                          <a:pt x="448" y="2215"/>
                          <a:pt x="567" y="2196"/>
                          <a:pt x="650" y="2148"/>
                        </a:cubicBezTo>
                        <a:cubicBezTo>
                          <a:pt x="733" y="2100"/>
                          <a:pt x="782" y="2031"/>
                          <a:pt x="840" y="1938"/>
                        </a:cubicBezTo>
                        <a:cubicBezTo>
                          <a:pt x="898" y="1845"/>
                          <a:pt x="943" y="1746"/>
                          <a:pt x="1000" y="1588"/>
                        </a:cubicBezTo>
                        <a:cubicBezTo>
                          <a:pt x="1057" y="1430"/>
                          <a:pt x="1117" y="1195"/>
                          <a:pt x="1180" y="988"/>
                        </a:cubicBezTo>
                        <a:cubicBezTo>
                          <a:pt x="1243" y="781"/>
                          <a:pt x="1320" y="505"/>
                          <a:pt x="1380" y="348"/>
                        </a:cubicBezTo>
                        <a:cubicBezTo>
                          <a:pt x="1440" y="191"/>
                          <a:pt x="1487" y="83"/>
                          <a:pt x="1540" y="48"/>
                        </a:cubicBezTo>
                        <a:cubicBezTo>
                          <a:pt x="1593" y="13"/>
                          <a:pt x="1632" y="0"/>
                          <a:pt x="1700" y="138"/>
                        </a:cubicBezTo>
                        <a:cubicBezTo>
                          <a:pt x="1768" y="276"/>
                          <a:pt x="1865" y="616"/>
                          <a:pt x="1950" y="878"/>
                        </a:cubicBezTo>
                        <a:cubicBezTo>
                          <a:pt x="2035" y="1140"/>
                          <a:pt x="2123" y="1501"/>
                          <a:pt x="2210" y="1708"/>
                        </a:cubicBezTo>
                        <a:cubicBezTo>
                          <a:pt x="2297" y="1915"/>
                          <a:pt x="2393" y="2038"/>
                          <a:pt x="2470" y="2118"/>
                        </a:cubicBezTo>
                        <a:cubicBezTo>
                          <a:pt x="2547" y="2198"/>
                          <a:pt x="2610" y="2168"/>
                          <a:pt x="2670" y="2188"/>
                        </a:cubicBezTo>
                        <a:cubicBezTo>
                          <a:pt x="2730" y="2208"/>
                          <a:pt x="2750" y="2231"/>
                          <a:pt x="2830" y="2238"/>
                        </a:cubicBezTo>
                        <a:cubicBezTo>
                          <a:pt x="2910" y="2245"/>
                          <a:pt x="3030" y="2236"/>
                          <a:pt x="3150" y="2228"/>
                        </a:cubicBezTo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US" kern="0" dirty="0">
                      <a:solidFill>
                        <a:srgbClr val="000000"/>
                      </a:solidFill>
                      <a:latin typeface="Arial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7" name="Freeform 66">
                    <a:extLst>
                      <a:ext uri="{FF2B5EF4-FFF2-40B4-BE49-F238E27FC236}">
                        <a16:creationId xmlns:a16="http://schemas.microsoft.com/office/drawing/2014/main" id="{F1D36561-9421-BE02-399A-B48489767F0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473629" y="2704418"/>
                    <a:ext cx="158145" cy="260643"/>
                  </a:xfrm>
                  <a:custGeom>
                    <a:avLst/>
                    <a:gdLst>
                      <a:gd name="T0" fmla="*/ 0 w 3150"/>
                      <a:gd name="T1" fmla="*/ 2228 h 2245"/>
                      <a:gd name="T2" fmla="*/ 340 w 3150"/>
                      <a:gd name="T3" fmla="*/ 2228 h 2245"/>
                      <a:gd name="T4" fmla="*/ 650 w 3150"/>
                      <a:gd name="T5" fmla="*/ 2148 h 2245"/>
                      <a:gd name="T6" fmla="*/ 840 w 3150"/>
                      <a:gd name="T7" fmla="*/ 1938 h 2245"/>
                      <a:gd name="T8" fmla="*/ 1000 w 3150"/>
                      <a:gd name="T9" fmla="*/ 1588 h 2245"/>
                      <a:gd name="T10" fmla="*/ 1180 w 3150"/>
                      <a:gd name="T11" fmla="*/ 988 h 2245"/>
                      <a:gd name="T12" fmla="*/ 1380 w 3150"/>
                      <a:gd name="T13" fmla="*/ 348 h 2245"/>
                      <a:gd name="T14" fmla="*/ 1540 w 3150"/>
                      <a:gd name="T15" fmla="*/ 48 h 2245"/>
                      <a:gd name="T16" fmla="*/ 1700 w 3150"/>
                      <a:gd name="T17" fmla="*/ 138 h 2245"/>
                      <a:gd name="T18" fmla="*/ 1950 w 3150"/>
                      <a:gd name="T19" fmla="*/ 878 h 2245"/>
                      <a:gd name="T20" fmla="*/ 2210 w 3150"/>
                      <a:gd name="T21" fmla="*/ 1708 h 2245"/>
                      <a:gd name="T22" fmla="*/ 2470 w 3150"/>
                      <a:gd name="T23" fmla="*/ 2118 h 2245"/>
                      <a:gd name="T24" fmla="*/ 2670 w 3150"/>
                      <a:gd name="T25" fmla="*/ 2188 h 2245"/>
                      <a:gd name="T26" fmla="*/ 2830 w 3150"/>
                      <a:gd name="T27" fmla="*/ 2238 h 2245"/>
                      <a:gd name="T28" fmla="*/ 3150 w 3150"/>
                      <a:gd name="T29" fmla="*/ 2228 h 2245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3150"/>
                      <a:gd name="T46" fmla="*/ 0 h 2245"/>
                      <a:gd name="T47" fmla="*/ 3150 w 3150"/>
                      <a:gd name="T48" fmla="*/ 2245 h 2245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3150" h="2245">
                        <a:moveTo>
                          <a:pt x="0" y="2228"/>
                        </a:moveTo>
                        <a:cubicBezTo>
                          <a:pt x="116" y="2234"/>
                          <a:pt x="232" y="2241"/>
                          <a:pt x="340" y="2228"/>
                        </a:cubicBezTo>
                        <a:cubicBezTo>
                          <a:pt x="448" y="2215"/>
                          <a:pt x="567" y="2196"/>
                          <a:pt x="650" y="2148"/>
                        </a:cubicBezTo>
                        <a:cubicBezTo>
                          <a:pt x="733" y="2100"/>
                          <a:pt x="782" y="2031"/>
                          <a:pt x="840" y="1938"/>
                        </a:cubicBezTo>
                        <a:cubicBezTo>
                          <a:pt x="898" y="1845"/>
                          <a:pt x="943" y="1746"/>
                          <a:pt x="1000" y="1588"/>
                        </a:cubicBezTo>
                        <a:cubicBezTo>
                          <a:pt x="1057" y="1430"/>
                          <a:pt x="1117" y="1195"/>
                          <a:pt x="1180" y="988"/>
                        </a:cubicBezTo>
                        <a:cubicBezTo>
                          <a:pt x="1243" y="781"/>
                          <a:pt x="1320" y="505"/>
                          <a:pt x="1380" y="348"/>
                        </a:cubicBezTo>
                        <a:cubicBezTo>
                          <a:pt x="1440" y="191"/>
                          <a:pt x="1487" y="83"/>
                          <a:pt x="1540" y="48"/>
                        </a:cubicBezTo>
                        <a:cubicBezTo>
                          <a:pt x="1593" y="13"/>
                          <a:pt x="1632" y="0"/>
                          <a:pt x="1700" y="138"/>
                        </a:cubicBezTo>
                        <a:cubicBezTo>
                          <a:pt x="1768" y="276"/>
                          <a:pt x="1865" y="616"/>
                          <a:pt x="1950" y="878"/>
                        </a:cubicBezTo>
                        <a:cubicBezTo>
                          <a:pt x="2035" y="1140"/>
                          <a:pt x="2123" y="1501"/>
                          <a:pt x="2210" y="1708"/>
                        </a:cubicBezTo>
                        <a:cubicBezTo>
                          <a:pt x="2297" y="1915"/>
                          <a:pt x="2393" y="2038"/>
                          <a:pt x="2470" y="2118"/>
                        </a:cubicBezTo>
                        <a:cubicBezTo>
                          <a:pt x="2547" y="2198"/>
                          <a:pt x="2610" y="2168"/>
                          <a:pt x="2670" y="2188"/>
                        </a:cubicBezTo>
                        <a:cubicBezTo>
                          <a:pt x="2730" y="2208"/>
                          <a:pt x="2750" y="2231"/>
                          <a:pt x="2830" y="2238"/>
                        </a:cubicBezTo>
                        <a:cubicBezTo>
                          <a:pt x="2910" y="2245"/>
                          <a:pt x="3030" y="2236"/>
                          <a:pt x="3150" y="2228"/>
                        </a:cubicBezTo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US" kern="0" dirty="0">
                      <a:solidFill>
                        <a:srgbClr val="000000"/>
                      </a:solidFill>
                      <a:latin typeface="Arial"/>
                      <a:ea typeface="ＭＳ Ｐゴシック"/>
                      <a:cs typeface="ＭＳ Ｐゴシック"/>
                    </a:endParaRPr>
                  </a:p>
                </p:txBody>
              </p:sp>
            </p:grpSp>
            <p:cxnSp>
              <p:nvCxnSpPr>
                <p:cNvPr id="78" name="Straight Arrow Connector 77">
                  <a:extLst>
                    <a:ext uri="{FF2B5EF4-FFF2-40B4-BE49-F238E27FC236}">
                      <a16:creationId xmlns:a16="http://schemas.microsoft.com/office/drawing/2014/main" id="{393AFCBF-AB94-2A3F-82C0-510D08CB28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592484" y="2965481"/>
                  <a:ext cx="595388" cy="51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9" name="TextBox 78">
                      <a:extLst>
                        <a:ext uri="{FF2B5EF4-FFF2-40B4-BE49-F238E27FC236}">
                          <a16:creationId xmlns:a16="http://schemas.microsoft.com/office/drawing/2014/main" id="{9CC144A3-4A34-F1FC-E85A-AA2E4852A02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1175897" y="2939313"/>
                      <a:ext cx="130383" cy="4876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m:rPr>
                                <m:nor/>
                              </m:rPr>
                              <a:rPr lang="el-GR" sz="1050" i="0" dirty="0" smtClean="0"/>
                              <m:t>λ</m:t>
                            </m:r>
                          </m:oMath>
                        </m:oMathPara>
                      </a14:m>
                      <a:endParaRPr lang="en-US" sz="1200" dirty="0"/>
                    </a:p>
                  </p:txBody>
                </p:sp>
              </mc:Choice>
              <mc:Fallback xmlns="">
                <p:sp>
                  <p:nvSpPr>
                    <p:cNvPr id="40" name="TextBox 39">
                      <a:extLst>
                        <a:ext uri="{FF2B5EF4-FFF2-40B4-BE49-F238E27FC236}">
                          <a16:creationId xmlns:a16="http://schemas.microsoft.com/office/drawing/2014/main" id="{61DF33C1-8FA3-9346-E538-D8F2C54C0053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1175897" y="2939313"/>
                      <a:ext cx="130383" cy="48760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41B5D42F-E1BD-3140-953A-1E99202E9B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317912" y="5536819"/>
                <a:ext cx="0" cy="65294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38917840-1D3E-B56E-7728-F6BDDCBF082C}"/>
                </a:ext>
              </a:extLst>
            </p:cNvPr>
            <p:cNvGrpSpPr/>
            <p:nvPr/>
          </p:nvGrpSpPr>
          <p:grpSpPr>
            <a:xfrm>
              <a:off x="1381366" y="5979255"/>
              <a:ext cx="901718" cy="796599"/>
              <a:chOff x="1135345" y="5728555"/>
              <a:chExt cx="901718" cy="796599"/>
            </a:xfrm>
          </p:grpSpPr>
          <p:sp>
            <p:nvSpPr>
              <p:cNvPr id="63" name="Freeform 66">
                <a:extLst>
                  <a:ext uri="{FF2B5EF4-FFF2-40B4-BE49-F238E27FC236}">
                    <a16:creationId xmlns:a16="http://schemas.microsoft.com/office/drawing/2014/main" id="{553504CE-A89E-ADC4-8CA3-B30BF66CA0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3204" y="5728555"/>
                <a:ext cx="98690" cy="593916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64" name="Freeform 66">
                <a:extLst>
                  <a:ext uri="{FF2B5EF4-FFF2-40B4-BE49-F238E27FC236}">
                    <a16:creationId xmlns:a16="http://schemas.microsoft.com/office/drawing/2014/main" id="{E2A78C16-3D32-4D79-5F53-EAA9AF94D2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5517" y="5728555"/>
                <a:ext cx="98690" cy="593916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65" name="Freeform 66">
                <a:extLst>
                  <a:ext uri="{FF2B5EF4-FFF2-40B4-BE49-F238E27FC236}">
                    <a16:creationId xmlns:a16="http://schemas.microsoft.com/office/drawing/2014/main" id="{965F9AFD-BCB1-7807-9E3E-97D70C34BA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0458" y="5728555"/>
                <a:ext cx="98690" cy="593916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66" name="Freeform 66">
                <a:extLst>
                  <a:ext uri="{FF2B5EF4-FFF2-40B4-BE49-F238E27FC236}">
                    <a16:creationId xmlns:a16="http://schemas.microsoft.com/office/drawing/2014/main" id="{2FE1A257-28A8-0E83-CE03-414D1A2BA4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97781" y="5728555"/>
                <a:ext cx="98690" cy="593916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67" name="Freeform 66">
                <a:extLst>
                  <a:ext uri="{FF2B5EF4-FFF2-40B4-BE49-F238E27FC236}">
                    <a16:creationId xmlns:a16="http://schemas.microsoft.com/office/drawing/2014/main" id="{41EE6701-0961-B617-5679-56CFEE6701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5103" y="5728555"/>
                <a:ext cx="98690" cy="593916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68" name="Freeform 66">
                <a:extLst>
                  <a:ext uri="{FF2B5EF4-FFF2-40B4-BE49-F238E27FC236}">
                    <a16:creationId xmlns:a16="http://schemas.microsoft.com/office/drawing/2014/main" id="{DEE26D35-997C-31A0-159E-3C4BD629B5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1621" y="5728555"/>
                <a:ext cx="98690" cy="593916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69" name="Freeform 66">
                <a:extLst>
                  <a:ext uri="{FF2B5EF4-FFF2-40B4-BE49-F238E27FC236}">
                    <a16:creationId xmlns:a16="http://schemas.microsoft.com/office/drawing/2014/main" id="{52E58EA0-30D2-4F21-0883-66C0CCE192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0797" y="5728555"/>
                <a:ext cx="98690" cy="593916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70" name="Freeform 66">
                <a:extLst>
                  <a:ext uri="{FF2B5EF4-FFF2-40B4-BE49-F238E27FC236}">
                    <a16:creationId xmlns:a16="http://schemas.microsoft.com/office/drawing/2014/main" id="{2A2E463A-240F-A7D7-D6F4-46652C32C2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9973" y="5728555"/>
                <a:ext cx="98690" cy="593916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kern="0" dirty="0">
                  <a:solidFill>
                    <a:srgbClr val="000000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cxnSp>
            <p:nvCxnSpPr>
              <p:cNvPr id="71" name="Straight Arrow Connector 70">
                <a:extLst>
                  <a:ext uri="{FF2B5EF4-FFF2-40B4-BE49-F238E27FC236}">
                    <a16:creationId xmlns:a16="http://schemas.microsoft.com/office/drawing/2014/main" id="{A7AED650-F8D0-3D41-4827-3AC9C49E79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35345" y="6317974"/>
                <a:ext cx="786731" cy="4497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23043F18-7A20-5D8C-2613-81D3F83F28B2}"/>
                  </a:ext>
                </a:extLst>
              </p:cNvPr>
              <p:cNvSpPr txBox="1"/>
              <p:nvPr/>
            </p:nvSpPr>
            <p:spPr>
              <a:xfrm>
                <a:off x="1886266" y="6271233"/>
                <a:ext cx="150797" cy="2539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 dirty="0"/>
                  <a:t>t</a:t>
                </a:r>
              </a:p>
            </p:txBody>
          </p:sp>
        </p:grpSp>
      </p:grpSp>
      <p:pic>
        <p:nvPicPr>
          <p:cNvPr id="160" name="Picture 159">
            <a:extLst>
              <a:ext uri="{FF2B5EF4-FFF2-40B4-BE49-F238E27FC236}">
                <a16:creationId xmlns:a16="http://schemas.microsoft.com/office/drawing/2014/main" id="{5944E75A-9D27-A700-21FE-FD7976AA92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0416" y="1875131"/>
            <a:ext cx="5314547" cy="454925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7C11439-6B96-6152-214D-93684FA7CA29}"/>
              </a:ext>
            </a:extLst>
          </p:cNvPr>
          <p:cNvSpPr txBox="1"/>
          <p:nvPr/>
        </p:nvSpPr>
        <p:spPr>
          <a:xfrm>
            <a:off x="325088" y="6441571"/>
            <a:ext cx="113511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Anne-Lise Viotti, Marcus Seidel, </a:t>
            </a:r>
            <a:r>
              <a:rPr lang="en-US" sz="1000" dirty="0" err="1"/>
              <a:t>Esmerando</a:t>
            </a:r>
            <a:r>
              <a:rPr lang="en-US" sz="1000" dirty="0"/>
              <a:t> Escoto, Supriya Rajhans, Wim P. Leemans, Ingmar Hartl, and Christoph M. Heyl, "Multi-pass cells for post-compression of ultrashort laser pulses," </a:t>
            </a:r>
            <a:r>
              <a:rPr lang="en-US" sz="1000" dirty="0" err="1"/>
              <a:t>Optica</a:t>
            </a:r>
            <a:r>
              <a:rPr lang="en-US" sz="1000" dirty="0"/>
              <a:t> </a:t>
            </a:r>
            <a:r>
              <a:rPr lang="en-US" sz="1000" b="1" dirty="0"/>
              <a:t>9</a:t>
            </a:r>
            <a:r>
              <a:rPr lang="en-US" sz="1000" dirty="0"/>
              <a:t>, 197-216 (2022)</a:t>
            </a:r>
          </a:p>
          <a:p>
            <a:r>
              <a:rPr lang="en-US" sz="1000" dirty="0"/>
              <a:t>L. H. Stark, </a:t>
            </a:r>
            <a:r>
              <a:rPr lang="en-US" sz="1000" i="1" dirty="0"/>
              <a:t>Pulse Energy Scaling of Ultrafast Lasers via Spectral-Temporal Shaping and Coherent Combination</a:t>
            </a:r>
            <a:r>
              <a:rPr lang="en-US" sz="1000" dirty="0"/>
              <a:t>, doctoral dissertation, Friedrich Schiller University Jena, Jena, Germany (2025). </a:t>
            </a:r>
          </a:p>
        </p:txBody>
      </p:sp>
    </p:spTree>
    <p:extLst>
      <p:ext uri="{BB962C8B-B14F-4D97-AF65-F5344CB8AC3E}">
        <p14:creationId xmlns:p14="http://schemas.microsoft.com/office/powerpoint/2010/main" val="895831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71B2B05-0665-BF51-423A-4AD56D0A9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Coherent Beam Splitting and Recombination Based MPC Post-Compression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D766435-E766-2E9A-FE01-59833ABCC442}"/>
              </a:ext>
            </a:extLst>
          </p:cNvPr>
          <p:cNvGrpSpPr/>
          <p:nvPr/>
        </p:nvGrpSpPr>
        <p:grpSpPr>
          <a:xfrm>
            <a:off x="74214" y="4848457"/>
            <a:ext cx="11825883" cy="2009543"/>
            <a:chOff x="-204141" y="2542091"/>
            <a:chExt cx="11825883" cy="2009543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811128F2-D689-122F-033F-B1814BEE0960}"/>
                </a:ext>
              </a:extLst>
            </p:cNvPr>
            <p:cNvCxnSpPr>
              <a:cxnSpLocks/>
              <a:endCxn id="6" idx="1"/>
            </p:cNvCxnSpPr>
            <p:nvPr/>
          </p:nvCxnSpPr>
          <p:spPr>
            <a:xfrm flipV="1">
              <a:off x="430979" y="3281496"/>
              <a:ext cx="950387" cy="3140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: Rounded Corners 275">
              <a:extLst>
                <a:ext uri="{FF2B5EF4-FFF2-40B4-BE49-F238E27FC236}">
                  <a16:creationId xmlns:a16="http://schemas.microsoft.com/office/drawing/2014/main" id="{F946B465-99CD-0FB2-6042-407B6AD32352}"/>
                </a:ext>
              </a:extLst>
            </p:cNvPr>
            <p:cNvSpPr/>
            <p:nvPr/>
          </p:nvSpPr>
          <p:spPr>
            <a:xfrm>
              <a:off x="1381366" y="2984538"/>
              <a:ext cx="857128" cy="59391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EFB7E6F-BD5B-2D55-3016-FBA822B59DDC}"/>
                </a:ext>
              </a:extLst>
            </p:cNvPr>
            <p:cNvSpPr txBox="1"/>
            <p:nvPr/>
          </p:nvSpPr>
          <p:spPr>
            <a:xfrm>
              <a:off x="920905" y="2547518"/>
              <a:ext cx="18435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Multi-focal phase-plate beam splitter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645F5E7-A29C-D267-DCDB-028CDBCDF174}"/>
                </a:ext>
              </a:extLst>
            </p:cNvPr>
            <p:cNvGrpSpPr/>
            <p:nvPr/>
          </p:nvGrpSpPr>
          <p:grpSpPr>
            <a:xfrm>
              <a:off x="2584898" y="2938345"/>
              <a:ext cx="1751875" cy="686301"/>
              <a:chOff x="2692988" y="4911865"/>
              <a:chExt cx="1751875" cy="686301"/>
            </a:xfrm>
          </p:grpSpPr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18C17AEB-EF5E-4FA8-3398-ED88DBF158A3}"/>
                  </a:ext>
                </a:extLst>
              </p:cNvPr>
              <p:cNvGrpSpPr/>
              <p:nvPr/>
            </p:nvGrpSpPr>
            <p:grpSpPr>
              <a:xfrm>
                <a:off x="2830268" y="4911865"/>
                <a:ext cx="1477314" cy="686301"/>
                <a:chOff x="4033752" y="1968356"/>
                <a:chExt cx="3749653" cy="1678324"/>
              </a:xfrm>
            </p:grpSpPr>
            <p:cxnSp>
              <p:nvCxnSpPr>
                <p:cNvPr id="75" name="Straight Connector 74">
                  <a:extLst>
                    <a:ext uri="{FF2B5EF4-FFF2-40B4-BE49-F238E27FC236}">
                      <a16:creationId xmlns:a16="http://schemas.microsoft.com/office/drawing/2014/main" id="{D26B5D57-5461-5A11-9D37-AD16C1C7B1F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188162" y="2305091"/>
                  <a:ext cx="3446219" cy="985167"/>
                </a:xfrm>
                <a:prstGeom prst="line">
                  <a:avLst/>
                </a:prstGeom>
                <a:ln>
                  <a:solidFill>
                    <a:srgbClr val="C00000"/>
                  </a:solidFill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75">
                  <a:extLst>
                    <a:ext uri="{FF2B5EF4-FFF2-40B4-BE49-F238E27FC236}">
                      <a16:creationId xmlns:a16="http://schemas.microsoft.com/office/drawing/2014/main" id="{A8DB7F2C-9D1A-ED0B-FD5A-B64BF5EA370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219932" y="2310449"/>
                  <a:ext cx="3389723" cy="953526"/>
                </a:xfrm>
                <a:prstGeom prst="line">
                  <a:avLst/>
                </a:prstGeom>
                <a:ln>
                  <a:solidFill>
                    <a:srgbClr val="C00000"/>
                  </a:solidFill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76">
                  <a:extLst>
                    <a:ext uri="{FF2B5EF4-FFF2-40B4-BE49-F238E27FC236}">
                      <a16:creationId xmlns:a16="http://schemas.microsoft.com/office/drawing/2014/main" id="{DC510BDC-6E76-B3BD-5DD4-B4A740497A9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>
                  <a:off x="4188355" y="2305091"/>
                  <a:ext cx="3553307" cy="684538"/>
                </a:xfrm>
                <a:prstGeom prst="line">
                  <a:avLst/>
                </a:prstGeom>
                <a:ln>
                  <a:solidFill>
                    <a:srgbClr val="C00000"/>
                  </a:solidFill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Connector 77">
                  <a:extLst>
                    <a:ext uri="{FF2B5EF4-FFF2-40B4-BE49-F238E27FC236}">
                      <a16:creationId xmlns:a16="http://schemas.microsoft.com/office/drawing/2014/main" id="{1B87884A-2773-7AA0-5985-57591ADF2D4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>
                  <a:off x="4075603" y="2620384"/>
                  <a:ext cx="3650469" cy="369245"/>
                </a:xfrm>
                <a:prstGeom prst="line">
                  <a:avLst/>
                </a:prstGeom>
                <a:ln>
                  <a:solidFill>
                    <a:srgbClr val="C00000"/>
                  </a:solidFill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Connector 78">
                  <a:extLst>
                    <a:ext uri="{FF2B5EF4-FFF2-40B4-BE49-F238E27FC236}">
                      <a16:creationId xmlns:a16="http://schemas.microsoft.com/office/drawing/2014/main" id="{FBF7F9ED-159F-0F8D-1E47-425AF2B85B5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 flipH="1">
                  <a:off x="4072722" y="2599952"/>
                  <a:ext cx="3662785" cy="20430"/>
                </a:xfrm>
                <a:prstGeom prst="line">
                  <a:avLst/>
                </a:prstGeom>
                <a:ln>
                  <a:solidFill>
                    <a:srgbClr val="C00000"/>
                  </a:solidFill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79">
                  <a:extLst>
                    <a:ext uri="{FF2B5EF4-FFF2-40B4-BE49-F238E27FC236}">
                      <a16:creationId xmlns:a16="http://schemas.microsoft.com/office/drawing/2014/main" id="{651DD439-C670-EAD3-C20C-D858BB3E8D9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 flipV="1">
                  <a:off x="4043279" y="2610167"/>
                  <a:ext cx="3705867" cy="394699"/>
                </a:xfrm>
                <a:prstGeom prst="line">
                  <a:avLst/>
                </a:prstGeom>
                <a:ln>
                  <a:solidFill>
                    <a:srgbClr val="C00000"/>
                  </a:solidFill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Connector 80">
                  <a:extLst>
                    <a:ext uri="{FF2B5EF4-FFF2-40B4-BE49-F238E27FC236}">
                      <a16:creationId xmlns:a16="http://schemas.microsoft.com/office/drawing/2014/main" id="{184965CC-CC97-3D95-6F02-DD80029866B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 flipH="1">
                  <a:off x="4069449" y="2319880"/>
                  <a:ext cx="3514036" cy="683872"/>
                </a:xfrm>
                <a:prstGeom prst="line">
                  <a:avLst/>
                </a:prstGeom>
                <a:ln>
                  <a:solidFill>
                    <a:srgbClr val="C00000"/>
                  </a:solidFill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82" name="Arc 81">
                  <a:extLst>
                    <a:ext uri="{FF2B5EF4-FFF2-40B4-BE49-F238E27FC236}">
                      <a16:creationId xmlns:a16="http://schemas.microsoft.com/office/drawing/2014/main" id="{0CEC41E6-0E59-F071-D3E4-FBBE61F91785}"/>
                    </a:ext>
                  </a:extLst>
                </p:cNvPr>
                <p:cNvSpPr/>
                <p:nvPr/>
              </p:nvSpPr>
              <p:spPr>
                <a:xfrm rot="2665189">
                  <a:off x="6155704" y="1970751"/>
                  <a:ext cx="1627701" cy="1655306"/>
                </a:xfrm>
                <a:prstGeom prst="arc">
                  <a:avLst>
                    <a:gd name="adj1" fmla="val 16200000"/>
                    <a:gd name="adj2" fmla="val 21589198"/>
                  </a:avLst>
                </a:prstGeom>
                <a:ln>
                  <a:solidFill>
                    <a:schemeClr val="tx1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83" name="Arc 82">
                  <a:extLst>
                    <a:ext uri="{FF2B5EF4-FFF2-40B4-BE49-F238E27FC236}">
                      <a16:creationId xmlns:a16="http://schemas.microsoft.com/office/drawing/2014/main" id="{E67C62F7-9D9E-42B7-82FD-9A9E936F99A7}"/>
                    </a:ext>
                  </a:extLst>
                </p:cNvPr>
                <p:cNvSpPr/>
                <p:nvPr/>
              </p:nvSpPr>
              <p:spPr>
                <a:xfrm rot="13519921">
                  <a:off x="3997279" y="2004829"/>
                  <a:ext cx="1678324" cy="1605378"/>
                </a:xfrm>
                <a:prstGeom prst="arc">
                  <a:avLst>
                    <a:gd name="adj1" fmla="val 16200000"/>
                    <a:gd name="adj2" fmla="val 21589198"/>
                  </a:avLst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4" name="Rectangle: Rounded Corners 296">
                <a:extLst>
                  <a:ext uri="{FF2B5EF4-FFF2-40B4-BE49-F238E27FC236}">
                    <a16:creationId xmlns:a16="http://schemas.microsoft.com/office/drawing/2014/main" id="{9705698F-6D20-20FA-69BB-DCADD5585945}"/>
                  </a:ext>
                </a:extLst>
              </p:cNvPr>
              <p:cNvSpPr/>
              <p:nvPr/>
            </p:nvSpPr>
            <p:spPr>
              <a:xfrm>
                <a:off x="2692988" y="4958058"/>
                <a:ext cx="1751875" cy="593916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B7E2BC2F-005B-6316-71F9-AA39FDF32641}"/>
                </a:ext>
              </a:extLst>
            </p:cNvPr>
            <p:cNvCxnSpPr>
              <a:cxnSpLocks/>
              <a:stCxn id="6" idx="3"/>
              <a:endCxn id="74" idx="1"/>
            </p:cNvCxnSpPr>
            <p:nvPr/>
          </p:nvCxnSpPr>
          <p:spPr>
            <a:xfrm>
              <a:off x="2238494" y="3281496"/>
              <a:ext cx="346404" cy="0"/>
            </a:xfrm>
            <a:prstGeom prst="line">
              <a:avLst/>
            </a:prstGeom>
            <a:ln w="635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: Rounded Corners 304">
              <a:extLst>
                <a:ext uri="{FF2B5EF4-FFF2-40B4-BE49-F238E27FC236}">
                  <a16:creationId xmlns:a16="http://schemas.microsoft.com/office/drawing/2014/main" id="{8212FF85-5014-DEFF-0DD3-35988D9E69B9}"/>
                </a:ext>
              </a:extLst>
            </p:cNvPr>
            <p:cNvSpPr/>
            <p:nvPr/>
          </p:nvSpPr>
          <p:spPr>
            <a:xfrm rot="10800000">
              <a:off x="4683177" y="2984538"/>
              <a:ext cx="857128" cy="59391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3C4EA09-EBD6-4F08-C0C2-C73E8615BAAD}"/>
                </a:ext>
              </a:extLst>
            </p:cNvPr>
            <p:cNvCxnSpPr>
              <a:cxnSpLocks/>
              <a:stCxn id="74" idx="3"/>
              <a:endCxn id="10" idx="3"/>
            </p:cNvCxnSpPr>
            <p:nvPr/>
          </p:nvCxnSpPr>
          <p:spPr>
            <a:xfrm>
              <a:off x="4336773" y="3281496"/>
              <a:ext cx="346404" cy="0"/>
            </a:xfrm>
            <a:prstGeom prst="line">
              <a:avLst/>
            </a:prstGeom>
            <a:ln w="635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90CF86-A1F5-04AF-9965-794A8C13F372}"/>
                </a:ext>
              </a:extLst>
            </p:cNvPr>
            <p:cNvSpPr txBox="1"/>
            <p:nvPr/>
          </p:nvSpPr>
          <p:spPr>
            <a:xfrm>
              <a:off x="2463604" y="2677318"/>
              <a:ext cx="1994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Multi-pass Cell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46A9FAC-0311-B1ED-FD30-4D312B8C009D}"/>
                </a:ext>
              </a:extLst>
            </p:cNvPr>
            <p:cNvSpPr txBox="1"/>
            <p:nvPr/>
          </p:nvSpPr>
          <p:spPr>
            <a:xfrm>
              <a:off x="5671898" y="2553107"/>
              <a:ext cx="13336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Chirped Mirror Compressor</a:t>
              </a:r>
              <a:endPara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DC5488E-CB3F-FD0D-C614-8D5ABF28A4A2}"/>
                </a:ext>
              </a:extLst>
            </p:cNvPr>
            <p:cNvCxnSpPr>
              <a:cxnSpLocks/>
              <a:stCxn id="10" idx="1"/>
              <a:endCxn id="15" idx="1"/>
            </p:cNvCxnSpPr>
            <p:nvPr/>
          </p:nvCxnSpPr>
          <p:spPr>
            <a:xfrm flipV="1">
              <a:off x="5540305" y="3279254"/>
              <a:ext cx="346403" cy="2242"/>
            </a:xfrm>
            <a:prstGeom prst="line">
              <a:avLst/>
            </a:prstGeom>
            <a:ln w="635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: Rounded Corners 334">
              <a:extLst>
                <a:ext uri="{FF2B5EF4-FFF2-40B4-BE49-F238E27FC236}">
                  <a16:creationId xmlns:a16="http://schemas.microsoft.com/office/drawing/2014/main" id="{FD3F781D-8BEB-7DD3-8241-AEA8647BFC4B}"/>
                </a:ext>
              </a:extLst>
            </p:cNvPr>
            <p:cNvSpPr/>
            <p:nvPr/>
          </p:nvSpPr>
          <p:spPr>
            <a:xfrm>
              <a:off x="5886708" y="2980054"/>
              <a:ext cx="873447" cy="5984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EC05AA5-8218-F818-55F7-8978A035E979}"/>
                </a:ext>
              </a:extLst>
            </p:cNvPr>
            <p:cNvGrpSpPr/>
            <p:nvPr/>
          </p:nvGrpSpPr>
          <p:grpSpPr>
            <a:xfrm>
              <a:off x="4771392" y="3792140"/>
              <a:ext cx="917222" cy="716916"/>
              <a:chOff x="9989593" y="3352855"/>
              <a:chExt cx="1280884" cy="818732"/>
            </a:xfrm>
          </p:grpSpPr>
          <p:sp>
            <p:nvSpPr>
              <p:cNvPr id="70" name="Freeform 66">
                <a:extLst>
                  <a:ext uri="{FF2B5EF4-FFF2-40B4-BE49-F238E27FC236}">
                    <a16:creationId xmlns:a16="http://schemas.microsoft.com/office/drawing/2014/main" id="{1B94B720-9FF9-8D53-BEAB-076C607D3A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53932" y="3352855"/>
                <a:ext cx="159785" cy="670793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gradFill>
                <a:gsLst>
                  <a:gs pos="39000">
                    <a:srgbClr val="F09000"/>
                  </a:gs>
                  <a:gs pos="24000">
                    <a:srgbClr val="E06000"/>
                  </a:gs>
                  <a:gs pos="11000">
                    <a:srgbClr val="C00000"/>
                  </a:gs>
                  <a:gs pos="50000">
                    <a:srgbClr val="FFC000"/>
                  </a:gs>
                  <a:gs pos="63000">
                    <a:srgbClr val="00B050"/>
                  </a:gs>
                  <a:gs pos="90000">
                    <a:schemeClr val="accent1">
                      <a:lumMod val="75000"/>
                    </a:schemeClr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/>
                  <a:cs typeface="ＭＳ Ｐゴシック"/>
                </a:endParaRPr>
              </a:p>
            </p:txBody>
          </p:sp>
          <p:cxnSp>
            <p:nvCxnSpPr>
              <p:cNvPr id="71" name="Straight Arrow Connector 70">
                <a:extLst>
                  <a:ext uri="{FF2B5EF4-FFF2-40B4-BE49-F238E27FC236}">
                    <a16:creationId xmlns:a16="http://schemas.microsoft.com/office/drawing/2014/main" id="{99C24B94-62BB-AA71-81FE-83C4B0C24D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89593" y="4016925"/>
                <a:ext cx="1093703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EE096AC8-5389-E75A-2F0D-63510AA17FEE}"/>
                  </a:ext>
                </a:extLst>
              </p:cNvPr>
              <p:cNvSpPr txBox="1"/>
              <p:nvPr/>
            </p:nvSpPr>
            <p:spPr>
              <a:xfrm>
                <a:off x="11089955" y="3881605"/>
                <a:ext cx="180522" cy="289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t</a:t>
                </a: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C03A2C21-CF8A-5EA3-1CE5-E4566BD446C2}"/>
                </a:ext>
              </a:extLst>
            </p:cNvPr>
            <p:cNvGrpSpPr/>
            <p:nvPr/>
          </p:nvGrpSpPr>
          <p:grpSpPr>
            <a:xfrm>
              <a:off x="5958365" y="3762011"/>
              <a:ext cx="939004" cy="775014"/>
              <a:chOff x="10922688" y="5741509"/>
              <a:chExt cx="1059475" cy="885082"/>
            </a:xfrm>
          </p:grpSpPr>
          <p:cxnSp>
            <p:nvCxnSpPr>
              <p:cNvPr id="67" name="Straight Arrow Connector 66">
                <a:extLst>
                  <a:ext uri="{FF2B5EF4-FFF2-40B4-BE49-F238E27FC236}">
                    <a16:creationId xmlns:a16="http://schemas.microsoft.com/office/drawing/2014/main" id="{92426CCB-96E1-4DBB-4D37-4EDD86EA15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922688" y="6451494"/>
                <a:ext cx="904652" cy="548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CB23810D-3072-AAB3-9868-CFE982E388D2}"/>
                  </a:ext>
                </a:extLst>
              </p:cNvPr>
              <p:cNvSpPr txBox="1"/>
              <p:nvPr/>
            </p:nvSpPr>
            <p:spPr>
              <a:xfrm>
                <a:off x="11815213" y="6336609"/>
                <a:ext cx="166950" cy="289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t</a:t>
                </a:r>
              </a:p>
            </p:txBody>
          </p:sp>
          <p:sp>
            <p:nvSpPr>
              <p:cNvPr id="69" name="Freeform 66">
                <a:extLst>
                  <a:ext uri="{FF2B5EF4-FFF2-40B4-BE49-F238E27FC236}">
                    <a16:creationId xmlns:a16="http://schemas.microsoft.com/office/drawing/2014/main" id="{DE4AFF63-4C31-D679-F441-46E1C5280F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33817" y="5741509"/>
                <a:ext cx="51585" cy="715421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7890A28-717B-F9E8-8702-F8A439912A14}"/>
                </a:ext>
              </a:extLst>
            </p:cNvPr>
            <p:cNvSpPr txBox="1"/>
            <p:nvPr/>
          </p:nvSpPr>
          <p:spPr>
            <a:xfrm>
              <a:off x="6759121" y="2845285"/>
              <a:ext cx="132964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800" dirty="0"/>
                <a:t>➔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&gt;50mJ/30fs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40BC68C9-23D2-5643-4295-8519EC3D1B92}"/>
                </a:ext>
              </a:extLst>
            </p:cNvPr>
            <p:cNvGrpSpPr/>
            <p:nvPr/>
          </p:nvGrpSpPr>
          <p:grpSpPr>
            <a:xfrm>
              <a:off x="2999839" y="3627211"/>
              <a:ext cx="1233147" cy="814449"/>
              <a:chOff x="9549966" y="4422432"/>
              <a:chExt cx="2103164" cy="1245355"/>
            </a:xfrm>
          </p:grpSpPr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82A387A8-719D-1155-BB57-C7A4E407A6FC}"/>
                  </a:ext>
                </a:extLst>
              </p:cNvPr>
              <p:cNvGrpSpPr/>
              <p:nvPr/>
            </p:nvGrpSpPr>
            <p:grpSpPr>
              <a:xfrm>
                <a:off x="9549966" y="4422432"/>
                <a:ext cx="2103164" cy="1245355"/>
                <a:chOff x="10595861" y="2748928"/>
                <a:chExt cx="710419" cy="239145"/>
              </a:xfrm>
            </p:grpSpPr>
            <p:grpSp>
              <p:nvGrpSpPr>
                <p:cNvPr id="58" name="Group 57">
                  <a:extLst>
                    <a:ext uri="{FF2B5EF4-FFF2-40B4-BE49-F238E27FC236}">
                      <a16:creationId xmlns:a16="http://schemas.microsoft.com/office/drawing/2014/main" id="{F44F4A82-0542-154B-EE82-173E66B57DCE}"/>
                    </a:ext>
                  </a:extLst>
                </p:cNvPr>
                <p:cNvGrpSpPr/>
                <p:nvPr/>
              </p:nvGrpSpPr>
              <p:grpSpPr>
                <a:xfrm>
                  <a:off x="10609070" y="2748928"/>
                  <a:ext cx="496824" cy="218312"/>
                  <a:chOff x="10099408" y="2457224"/>
                  <a:chExt cx="1007962" cy="509417"/>
                </a:xfrm>
                <a:gradFill>
                  <a:gsLst>
                    <a:gs pos="39000">
                      <a:srgbClr val="F09000"/>
                    </a:gs>
                    <a:gs pos="24000">
                      <a:srgbClr val="E06000"/>
                    </a:gs>
                    <a:gs pos="11000">
                      <a:srgbClr val="C00000"/>
                    </a:gs>
                    <a:gs pos="50000">
                      <a:srgbClr val="FFC000"/>
                    </a:gs>
                    <a:gs pos="63000">
                      <a:srgbClr val="00B050"/>
                    </a:gs>
                    <a:gs pos="90000">
                      <a:schemeClr val="accent1">
                        <a:lumMod val="75000"/>
                      </a:schemeClr>
                    </a:gs>
                  </a:gsLst>
                  <a:lin ang="0" scaled="1"/>
                </a:gradFill>
              </p:grpSpPr>
              <p:sp>
                <p:nvSpPr>
                  <p:cNvPr id="61" name="Freeform 66">
                    <a:extLst>
                      <a:ext uri="{FF2B5EF4-FFF2-40B4-BE49-F238E27FC236}">
                        <a16:creationId xmlns:a16="http://schemas.microsoft.com/office/drawing/2014/main" id="{0BB43B33-74D7-6DC0-A830-1E833653E2D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099408" y="2457224"/>
                    <a:ext cx="399713" cy="506288"/>
                  </a:xfrm>
                  <a:custGeom>
                    <a:avLst/>
                    <a:gdLst>
                      <a:gd name="T0" fmla="*/ 0 w 3150"/>
                      <a:gd name="T1" fmla="*/ 2228 h 2245"/>
                      <a:gd name="T2" fmla="*/ 340 w 3150"/>
                      <a:gd name="T3" fmla="*/ 2228 h 2245"/>
                      <a:gd name="T4" fmla="*/ 650 w 3150"/>
                      <a:gd name="T5" fmla="*/ 2148 h 2245"/>
                      <a:gd name="T6" fmla="*/ 840 w 3150"/>
                      <a:gd name="T7" fmla="*/ 1938 h 2245"/>
                      <a:gd name="T8" fmla="*/ 1000 w 3150"/>
                      <a:gd name="T9" fmla="*/ 1588 h 2245"/>
                      <a:gd name="T10" fmla="*/ 1180 w 3150"/>
                      <a:gd name="T11" fmla="*/ 988 h 2245"/>
                      <a:gd name="T12" fmla="*/ 1380 w 3150"/>
                      <a:gd name="T13" fmla="*/ 348 h 2245"/>
                      <a:gd name="T14" fmla="*/ 1540 w 3150"/>
                      <a:gd name="T15" fmla="*/ 48 h 2245"/>
                      <a:gd name="T16" fmla="*/ 1700 w 3150"/>
                      <a:gd name="T17" fmla="*/ 138 h 2245"/>
                      <a:gd name="T18" fmla="*/ 1950 w 3150"/>
                      <a:gd name="T19" fmla="*/ 878 h 2245"/>
                      <a:gd name="T20" fmla="*/ 2210 w 3150"/>
                      <a:gd name="T21" fmla="*/ 1708 h 2245"/>
                      <a:gd name="T22" fmla="*/ 2470 w 3150"/>
                      <a:gd name="T23" fmla="*/ 2118 h 2245"/>
                      <a:gd name="T24" fmla="*/ 2670 w 3150"/>
                      <a:gd name="T25" fmla="*/ 2188 h 2245"/>
                      <a:gd name="T26" fmla="*/ 2830 w 3150"/>
                      <a:gd name="T27" fmla="*/ 2238 h 2245"/>
                      <a:gd name="T28" fmla="*/ 3150 w 3150"/>
                      <a:gd name="T29" fmla="*/ 2228 h 2245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3150"/>
                      <a:gd name="T46" fmla="*/ 0 h 2245"/>
                      <a:gd name="T47" fmla="*/ 3150 w 3150"/>
                      <a:gd name="T48" fmla="*/ 2245 h 2245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3150" h="2245">
                        <a:moveTo>
                          <a:pt x="0" y="2228"/>
                        </a:moveTo>
                        <a:cubicBezTo>
                          <a:pt x="116" y="2234"/>
                          <a:pt x="232" y="2241"/>
                          <a:pt x="340" y="2228"/>
                        </a:cubicBezTo>
                        <a:cubicBezTo>
                          <a:pt x="448" y="2215"/>
                          <a:pt x="567" y="2196"/>
                          <a:pt x="650" y="2148"/>
                        </a:cubicBezTo>
                        <a:cubicBezTo>
                          <a:pt x="733" y="2100"/>
                          <a:pt x="782" y="2031"/>
                          <a:pt x="840" y="1938"/>
                        </a:cubicBezTo>
                        <a:cubicBezTo>
                          <a:pt x="898" y="1845"/>
                          <a:pt x="943" y="1746"/>
                          <a:pt x="1000" y="1588"/>
                        </a:cubicBezTo>
                        <a:cubicBezTo>
                          <a:pt x="1057" y="1430"/>
                          <a:pt x="1117" y="1195"/>
                          <a:pt x="1180" y="988"/>
                        </a:cubicBezTo>
                        <a:cubicBezTo>
                          <a:pt x="1243" y="781"/>
                          <a:pt x="1320" y="505"/>
                          <a:pt x="1380" y="348"/>
                        </a:cubicBezTo>
                        <a:cubicBezTo>
                          <a:pt x="1440" y="191"/>
                          <a:pt x="1487" y="83"/>
                          <a:pt x="1540" y="48"/>
                        </a:cubicBezTo>
                        <a:cubicBezTo>
                          <a:pt x="1593" y="13"/>
                          <a:pt x="1632" y="0"/>
                          <a:pt x="1700" y="138"/>
                        </a:cubicBezTo>
                        <a:cubicBezTo>
                          <a:pt x="1768" y="276"/>
                          <a:pt x="1865" y="616"/>
                          <a:pt x="1950" y="878"/>
                        </a:cubicBezTo>
                        <a:cubicBezTo>
                          <a:pt x="2035" y="1140"/>
                          <a:pt x="2123" y="1501"/>
                          <a:pt x="2210" y="1708"/>
                        </a:cubicBezTo>
                        <a:cubicBezTo>
                          <a:pt x="2297" y="1915"/>
                          <a:pt x="2393" y="2038"/>
                          <a:pt x="2470" y="2118"/>
                        </a:cubicBezTo>
                        <a:cubicBezTo>
                          <a:pt x="2547" y="2198"/>
                          <a:pt x="2610" y="2168"/>
                          <a:pt x="2670" y="2188"/>
                        </a:cubicBezTo>
                        <a:cubicBezTo>
                          <a:pt x="2730" y="2208"/>
                          <a:pt x="2750" y="2231"/>
                          <a:pt x="2830" y="2238"/>
                        </a:cubicBezTo>
                        <a:cubicBezTo>
                          <a:pt x="2910" y="2245"/>
                          <a:pt x="3030" y="2236"/>
                          <a:pt x="3150" y="2228"/>
                        </a:cubicBezTo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62" name="Freeform 66">
                    <a:extLst>
                      <a:ext uri="{FF2B5EF4-FFF2-40B4-BE49-F238E27FC236}">
                        <a16:creationId xmlns:a16="http://schemas.microsoft.com/office/drawing/2014/main" id="{D1066AB7-930D-17B4-F498-A4410FF7797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707657" y="2458773"/>
                    <a:ext cx="399713" cy="506288"/>
                  </a:xfrm>
                  <a:custGeom>
                    <a:avLst/>
                    <a:gdLst>
                      <a:gd name="T0" fmla="*/ 0 w 3150"/>
                      <a:gd name="T1" fmla="*/ 2228 h 2245"/>
                      <a:gd name="T2" fmla="*/ 340 w 3150"/>
                      <a:gd name="T3" fmla="*/ 2228 h 2245"/>
                      <a:gd name="T4" fmla="*/ 650 w 3150"/>
                      <a:gd name="T5" fmla="*/ 2148 h 2245"/>
                      <a:gd name="T6" fmla="*/ 840 w 3150"/>
                      <a:gd name="T7" fmla="*/ 1938 h 2245"/>
                      <a:gd name="T8" fmla="*/ 1000 w 3150"/>
                      <a:gd name="T9" fmla="*/ 1588 h 2245"/>
                      <a:gd name="T10" fmla="*/ 1180 w 3150"/>
                      <a:gd name="T11" fmla="*/ 988 h 2245"/>
                      <a:gd name="T12" fmla="*/ 1380 w 3150"/>
                      <a:gd name="T13" fmla="*/ 348 h 2245"/>
                      <a:gd name="T14" fmla="*/ 1540 w 3150"/>
                      <a:gd name="T15" fmla="*/ 48 h 2245"/>
                      <a:gd name="T16" fmla="*/ 1700 w 3150"/>
                      <a:gd name="T17" fmla="*/ 138 h 2245"/>
                      <a:gd name="T18" fmla="*/ 1950 w 3150"/>
                      <a:gd name="T19" fmla="*/ 878 h 2245"/>
                      <a:gd name="T20" fmla="*/ 2210 w 3150"/>
                      <a:gd name="T21" fmla="*/ 1708 h 2245"/>
                      <a:gd name="T22" fmla="*/ 2470 w 3150"/>
                      <a:gd name="T23" fmla="*/ 2118 h 2245"/>
                      <a:gd name="T24" fmla="*/ 2670 w 3150"/>
                      <a:gd name="T25" fmla="*/ 2188 h 2245"/>
                      <a:gd name="T26" fmla="*/ 2830 w 3150"/>
                      <a:gd name="T27" fmla="*/ 2238 h 2245"/>
                      <a:gd name="T28" fmla="*/ 3150 w 3150"/>
                      <a:gd name="T29" fmla="*/ 2228 h 2245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3150"/>
                      <a:gd name="T46" fmla="*/ 0 h 2245"/>
                      <a:gd name="T47" fmla="*/ 3150 w 3150"/>
                      <a:gd name="T48" fmla="*/ 2245 h 2245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3150" h="2245">
                        <a:moveTo>
                          <a:pt x="0" y="2228"/>
                        </a:moveTo>
                        <a:cubicBezTo>
                          <a:pt x="116" y="2234"/>
                          <a:pt x="232" y="2241"/>
                          <a:pt x="340" y="2228"/>
                        </a:cubicBezTo>
                        <a:cubicBezTo>
                          <a:pt x="448" y="2215"/>
                          <a:pt x="567" y="2196"/>
                          <a:pt x="650" y="2148"/>
                        </a:cubicBezTo>
                        <a:cubicBezTo>
                          <a:pt x="733" y="2100"/>
                          <a:pt x="782" y="2031"/>
                          <a:pt x="840" y="1938"/>
                        </a:cubicBezTo>
                        <a:cubicBezTo>
                          <a:pt x="898" y="1845"/>
                          <a:pt x="943" y="1746"/>
                          <a:pt x="1000" y="1588"/>
                        </a:cubicBezTo>
                        <a:cubicBezTo>
                          <a:pt x="1057" y="1430"/>
                          <a:pt x="1117" y="1195"/>
                          <a:pt x="1180" y="988"/>
                        </a:cubicBezTo>
                        <a:cubicBezTo>
                          <a:pt x="1243" y="781"/>
                          <a:pt x="1320" y="505"/>
                          <a:pt x="1380" y="348"/>
                        </a:cubicBezTo>
                        <a:cubicBezTo>
                          <a:pt x="1440" y="191"/>
                          <a:pt x="1487" y="83"/>
                          <a:pt x="1540" y="48"/>
                        </a:cubicBezTo>
                        <a:cubicBezTo>
                          <a:pt x="1593" y="13"/>
                          <a:pt x="1632" y="0"/>
                          <a:pt x="1700" y="138"/>
                        </a:cubicBezTo>
                        <a:cubicBezTo>
                          <a:pt x="1768" y="276"/>
                          <a:pt x="1865" y="616"/>
                          <a:pt x="1950" y="878"/>
                        </a:cubicBezTo>
                        <a:cubicBezTo>
                          <a:pt x="2035" y="1140"/>
                          <a:pt x="2123" y="1501"/>
                          <a:pt x="2210" y="1708"/>
                        </a:cubicBezTo>
                        <a:cubicBezTo>
                          <a:pt x="2297" y="1915"/>
                          <a:pt x="2393" y="2038"/>
                          <a:pt x="2470" y="2118"/>
                        </a:cubicBezTo>
                        <a:cubicBezTo>
                          <a:pt x="2547" y="2198"/>
                          <a:pt x="2610" y="2168"/>
                          <a:pt x="2670" y="2188"/>
                        </a:cubicBezTo>
                        <a:cubicBezTo>
                          <a:pt x="2730" y="2208"/>
                          <a:pt x="2750" y="2231"/>
                          <a:pt x="2830" y="2238"/>
                        </a:cubicBezTo>
                        <a:cubicBezTo>
                          <a:pt x="2910" y="2245"/>
                          <a:pt x="3030" y="2236"/>
                          <a:pt x="3150" y="2228"/>
                        </a:cubicBezTo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63" name="Freeform 66">
                    <a:extLst>
                      <a:ext uri="{FF2B5EF4-FFF2-40B4-BE49-F238E27FC236}">
                        <a16:creationId xmlns:a16="http://schemas.microsoft.com/office/drawing/2014/main" id="{93D6FB27-673A-11C3-EED7-DBC1D5DD4F1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347738" y="2588219"/>
                    <a:ext cx="222143" cy="376174"/>
                  </a:xfrm>
                  <a:custGeom>
                    <a:avLst/>
                    <a:gdLst>
                      <a:gd name="T0" fmla="*/ 0 w 3150"/>
                      <a:gd name="T1" fmla="*/ 2228 h 2245"/>
                      <a:gd name="T2" fmla="*/ 340 w 3150"/>
                      <a:gd name="T3" fmla="*/ 2228 h 2245"/>
                      <a:gd name="T4" fmla="*/ 650 w 3150"/>
                      <a:gd name="T5" fmla="*/ 2148 h 2245"/>
                      <a:gd name="T6" fmla="*/ 840 w 3150"/>
                      <a:gd name="T7" fmla="*/ 1938 h 2245"/>
                      <a:gd name="T8" fmla="*/ 1000 w 3150"/>
                      <a:gd name="T9" fmla="*/ 1588 h 2245"/>
                      <a:gd name="T10" fmla="*/ 1180 w 3150"/>
                      <a:gd name="T11" fmla="*/ 988 h 2245"/>
                      <a:gd name="T12" fmla="*/ 1380 w 3150"/>
                      <a:gd name="T13" fmla="*/ 348 h 2245"/>
                      <a:gd name="T14" fmla="*/ 1540 w 3150"/>
                      <a:gd name="T15" fmla="*/ 48 h 2245"/>
                      <a:gd name="T16" fmla="*/ 1700 w 3150"/>
                      <a:gd name="T17" fmla="*/ 138 h 2245"/>
                      <a:gd name="T18" fmla="*/ 1950 w 3150"/>
                      <a:gd name="T19" fmla="*/ 878 h 2245"/>
                      <a:gd name="T20" fmla="*/ 2210 w 3150"/>
                      <a:gd name="T21" fmla="*/ 1708 h 2245"/>
                      <a:gd name="T22" fmla="*/ 2470 w 3150"/>
                      <a:gd name="T23" fmla="*/ 2118 h 2245"/>
                      <a:gd name="T24" fmla="*/ 2670 w 3150"/>
                      <a:gd name="T25" fmla="*/ 2188 h 2245"/>
                      <a:gd name="T26" fmla="*/ 2830 w 3150"/>
                      <a:gd name="T27" fmla="*/ 2238 h 2245"/>
                      <a:gd name="T28" fmla="*/ 3150 w 3150"/>
                      <a:gd name="T29" fmla="*/ 2228 h 2245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3150"/>
                      <a:gd name="T46" fmla="*/ 0 h 2245"/>
                      <a:gd name="T47" fmla="*/ 3150 w 3150"/>
                      <a:gd name="T48" fmla="*/ 2245 h 2245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3150" h="2245">
                        <a:moveTo>
                          <a:pt x="0" y="2228"/>
                        </a:moveTo>
                        <a:cubicBezTo>
                          <a:pt x="116" y="2234"/>
                          <a:pt x="232" y="2241"/>
                          <a:pt x="340" y="2228"/>
                        </a:cubicBezTo>
                        <a:cubicBezTo>
                          <a:pt x="448" y="2215"/>
                          <a:pt x="567" y="2196"/>
                          <a:pt x="650" y="2148"/>
                        </a:cubicBezTo>
                        <a:cubicBezTo>
                          <a:pt x="733" y="2100"/>
                          <a:pt x="782" y="2031"/>
                          <a:pt x="840" y="1938"/>
                        </a:cubicBezTo>
                        <a:cubicBezTo>
                          <a:pt x="898" y="1845"/>
                          <a:pt x="943" y="1746"/>
                          <a:pt x="1000" y="1588"/>
                        </a:cubicBezTo>
                        <a:cubicBezTo>
                          <a:pt x="1057" y="1430"/>
                          <a:pt x="1117" y="1195"/>
                          <a:pt x="1180" y="988"/>
                        </a:cubicBezTo>
                        <a:cubicBezTo>
                          <a:pt x="1243" y="781"/>
                          <a:pt x="1320" y="505"/>
                          <a:pt x="1380" y="348"/>
                        </a:cubicBezTo>
                        <a:cubicBezTo>
                          <a:pt x="1440" y="191"/>
                          <a:pt x="1487" y="83"/>
                          <a:pt x="1540" y="48"/>
                        </a:cubicBezTo>
                        <a:cubicBezTo>
                          <a:pt x="1593" y="13"/>
                          <a:pt x="1632" y="0"/>
                          <a:pt x="1700" y="138"/>
                        </a:cubicBezTo>
                        <a:cubicBezTo>
                          <a:pt x="1768" y="276"/>
                          <a:pt x="1865" y="616"/>
                          <a:pt x="1950" y="878"/>
                        </a:cubicBezTo>
                        <a:cubicBezTo>
                          <a:pt x="2035" y="1140"/>
                          <a:pt x="2123" y="1501"/>
                          <a:pt x="2210" y="1708"/>
                        </a:cubicBezTo>
                        <a:cubicBezTo>
                          <a:pt x="2297" y="1915"/>
                          <a:pt x="2393" y="2038"/>
                          <a:pt x="2470" y="2118"/>
                        </a:cubicBezTo>
                        <a:cubicBezTo>
                          <a:pt x="2547" y="2198"/>
                          <a:pt x="2610" y="2168"/>
                          <a:pt x="2670" y="2188"/>
                        </a:cubicBezTo>
                        <a:cubicBezTo>
                          <a:pt x="2730" y="2208"/>
                          <a:pt x="2750" y="2231"/>
                          <a:pt x="2830" y="2238"/>
                        </a:cubicBezTo>
                        <a:cubicBezTo>
                          <a:pt x="2910" y="2245"/>
                          <a:pt x="3030" y="2236"/>
                          <a:pt x="3150" y="2228"/>
                        </a:cubicBezTo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64" name="Freeform 66">
                    <a:extLst>
                      <a:ext uri="{FF2B5EF4-FFF2-40B4-BE49-F238E27FC236}">
                        <a16:creationId xmlns:a16="http://schemas.microsoft.com/office/drawing/2014/main" id="{F9CA79B6-9DF5-1F8B-C387-A72D7657F1F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634660" y="2588216"/>
                    <a:ext cx="220750" cy="373999"/>
                  </a:xfrm>
                  <a:custGeom>
                    <a:avLst/>
                    <a:gdLst>
                      <a:gd name="T0" fmla="*/ 0 w 3150"/>
                      <a:gd name="T1" fmla="*/ 2228 h 2245"/>
                      <a:gd name="T2" fmla="*/ 340 w 3150"/>
                      <a:gd name="T3" fmla="*/ 2228 h 2245"/>
                      <a:gd name="T4" fmla="*/ 650 w 3150"/>
                      <a:gd name="T5" fmla="*/ 2148 h 2245"/>
                      <a:gd name="T6" fmla="*/ 840 w 3150"/>
                      <a:gd name="T7" fmla="*/ 1938 h 2245"/>
                      <a:gd name="T8" fmla="*/ 1000 w 3150"/>
                      <a:gd name="T9" fmla="*/ 1588 h 2245"/>
                      <a:gd name="T10" fmla="*/ 1180 w 3150"/>
                      <a:gd name="T11" fmla="*/ 988 h 2245"/>
                      <a:gd name="T12" fmla="*/ 1380 w 3150"/>
                      <a:gd name="T13" fmla="*/ 348 h 2245"/>
                      <a:gd name="T14" fmla="*/ 1540 w 3150"/>
                      <a:gd name="T15" fmla="*/ 48 h 2245"/>
                      <a:gd name="T16" fmla="*/ 1700 w 3150"/>
                      <a:gd name="T17" fmla="*/ 138 h 2245"/>
                      <a:gd name="T18" fmla="*/ 1950 w 3150"/>
                      <a:gd name="T19" fmla="*/ 878 h 2245"/>
                      <a:gd name="T20" fmla="*/ 2210 w 3150"/>
                      <a:gd name="T21" fmla="*/ 1708 h 2245"/>
                      <a:gd name="T22" fmla="*/ 2470 w 3150"/>
                      <a:gd name="T23" fmla="*/ 2118 h 2245"/>
                      <a:gd name="T24" fmla="*/ 2670 w 3150"/>
                      <a:gd name="T25" fmla="*/ 2188 h 2245"/>
                      <a:gd name="T26" fmla="*/ 2830 w 3150"/>
                      <a:gd name="T27" fmla="*/ 2238 h 2245"/>
                      <a:gd name="T28" fmla="*/ 3150 w 3150"/>
                      <a:gd name="T29" fmla="*/ 2228 h 2245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3150"/>
                      <a:gd name="T46" fmla="*/ 0 h 2245"/>
                      <a:gd name="T47" fmla="*/ 3150 w 3150"/>
                      <a:gd name="T48" fmla="*/ 2245 h 2245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3150" h="2245">
                        <a:moveTo>
                          <a:pt x="0" y="2228"/>
                        </a:moveTo>
                        <a:cubicBezTo>
                          <a:pt x="116" y="2234"/>
                          <a:pt x="232" y="2241"/>
                          <a:pt x="340" y="2228"/>
                        </a:cubicBezTo>
                        <a:cubicBezTo>
                          <a:pt x="448" y="2215"/>
                          <a:pt x="567" y="2196"/>
                          <a:pt x="650" y="2148"/>
                        </a:cubicBezTo>
                        <a:cubicBezTo>
                          <a:pt x="733" y="2100"/>
                          <a:pt x="782" y="2031"/>
                          <a:pt x="840" y="1938"/>
                        </a:cubicBezTo>
                        <a:cubicBezTo>
                          <a:pt x="898" y="1845"/>
                          <a:pt x="943" y="1746"/>
                          <a:pt x="1000" y="1588"/>
                        </a:cubicBezTo>
                        <a:cubicBezTo>
                          <a:pt x="1057" y="1430"/>
                          <a:pt x="1117" y="1195"/>
                          <a:pt x="1180" y="988"/>
                        </a:cubicBezTo>
                        <a:cubicBezTo>
                          <a:pt x="1243" y="781"/>
                          <a:pt x="1320" y="505"/>
                          <a:pt x="1380" y="348"/>
                        </a:cubicBezTo>
                        <a:cubicBezTo>
                          <a:pt x="1440" y="191"/>
                          <a:pt x="1487" y="83"/>
                          <a:pt x="1540" y="48"/>
                        </a:cubicBezTo>
                        <a:cubicBezTo>
                          <a:pt x="1593" y="13"/>
                          <a:pt x="1632" y="0"/>
                          <a:pt x="1700" y="138"/>
                        </a:cubicBezTo>
                        <a:cubicBezTo>
                          <a:pt x="1768" y="276"/>
                          <a:pt x="1865" y="616"/>
                          <a:pt x="1950" y="878"/>
                        </a:cubicBezTo>
                        <a:cubicBezTo>
                          <a:pt x="2035" y="1140"/>
                          <a:pt x="2123" y="1501"/>
                          <a:pt x="2210" y="1708"/>
                        </a:cubicBezTo>
                        <a:cubicBezTo>
                          <a:pt x="2297" y="1915"/>
                          <a:pt x="2393" y="2038"/>
                          <a:pt x="2470" y="2118"/>
                        </a:cubicBezTo>
                        <a:cubicBezTo>
                          <a:pt x="2547" y="2198"/>
                          <a:pt x="2610" y="2168"/>
                          <a:pt x="2670" y="2188"/>
                        </a:cubicBezTo>
                        <a:cubicBezTo>
                          <a:pt x="2730" y="2208"/>
                          <a:pt x="2750" y="2231"/>
                          <a:pt x="2830" y="2238"/>
                        </a:cubicBezTo>
                        <a:cubicBezTo>
                          <a:pt x="2910" y="2245"/>
                          <a:pt x="3030" y="2236"/>
                          <a:pt x="3150" y="2228"/>
                        </a:cubicBezTo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65" name="Freeform 66">
                    <a:extLst>
                      <a:ext uri="{FF2B5EF4-FFF2-40B4-BE49-F238E27FC236}">
                        <a16:creationId xmlns:a16="http://schemas.microsoft.com/office/drawing/2014/main" id="{657A0FA7-D51C-0D11-7298-A2C59B49039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560311" y="2709838"/>
                    <a:ext cx="174881" cy="252536"/>
                  </a:xfrm>
                  <a:custGeom>
                    <a:avLst/>
                    <a:gdLst>
                      <a:gd name="T0" fmla="*/ 0 w 3150"/>
                      <a:gd name="T1" fmla="*/ 2228 h 2245"/>
                      <a:gd name="T2" fmla="*/ 340 w 3150"/>
                      <a:gd name="T3" fmla="*/ 2228 h 2245"/>
                      <a:gd name="T4" fmla="*/ 650 w 3150"/>
                      <a:gd name="T5" fmla="*/ 2148 h 2245"/>
                      <a:gd name="T6" fmla="*/ 840 w 3150"/>
                      <a:gd name="T7" fmla="*/ 1938 h 2245"/>
                      <a:gd name="T8" fmla="*/ 1000 w 3150"/>
                      <a:gd name="T9" fmla="*/ 1588 h 2245"/>
                      <a:gd name="T10" fmla="*/ 1180 w 3150"/>
                      <a:gd name="T11" fmla="*/ 988 h 2245"/>
                      <a:gd name="T12" fmla="*/ 1380 w 3150"/>
                      <a:gd name="T13" fmla="*/ 348 h 2245"/>
                      <a:gd name="T14" fmla="*/ 1540 w 3150"/>
                      <a:gd name="T15" fmla="*/ 48 h 2245"/>
                      <a:gd name="T16" fmla="*/ 1700 w 3150"/>
                      <a:gd name="T17" fmla="*/ 138 h 2245"/>
                      <a:gd name="T18" fmla="*/ 1950 w 3150"/>
                      <a:gd name="T19" fmla="*/ 878 h 2245"/>
                      <a:gd name="T20" fmla="*/ 2210 w 3150"/>
                      <a:gd name="T21" fmla="*/ 1708 h 2245"/>
                      <a:gd name="T22" fmla="*/ 2470 w 3150"/>
                      <a:gd name="T23" fmla="*/ 2118 h 2245"/>
                      <a:gd name="T24" fmla="*/ 2670 w 3150"/>
                      <a:gd name="T25" fmla="*/ 2188 h 2245"/>
                      <a:gd name="T26" fmla="*/ 2830 w 3150"/>
                      <a:gd name="T27" fmla="*/ 2238 h 2245"/>
                      <a:gd name="T28" fmla="*/ 3150 w 3150"/>
                      <a:gd name="T29" fmla="*/ 2228 h 2245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3150"/>
                      <a:gd name="T46" fmla="*/ 0 h 2245"/>
                      <a:gd name="T47" fmla="*/ 3150 w 3150"/>
                      <a:gd name="T48" fmla="*/ 2245 h 2245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3150" h="2245">
                        <a:moveTo>
                          <a:pt x="0" y="2228"/>
                        </a:moveTo>
                        <a:cubicBezTo>
                          <a:pt x="116" y="2234"/>
                          <a:pt x="232" y="2241"/>
                          <a:pt x="340" y="2228"/>
                        </a:cubicBezTo>
                        <a:cubicBezTo>
                          <a:pt x="448" y="2215"/>
                          <a:pt x="567" y="2196"/>
                          <a:pt x="650" y="2148"/>
                        </a:cubicBezTo>
                        <a:cubicBezTo>
                          <a:pt x="733" y="2100"/>
                          <a:pt x="782" y="2031"/>
                          <a:pt x="840" y="1938"/>
                        </a:cubicBezTo>
                        <a:cubicBezTo>
                          <a:pt x="898" y="1845"/>
                          <a:pt x="943" y="1746"/>
                          <a:pt x="1000" y="1588"/>
                        </a:cubicBezTo>
                        <a:cubicBezTo>
                          <a:pt x="1057" y="1430"/>
                          <a:pt x="1117" y="1195"/>
                          <a:pt x="1180" y="988"/>
                        </a:cubicBezTo>
                        <a:cubicBezTo>
                          <a:pt x="1243" y="781"/>
                          <a:pt x="1320" y="505"/>
                          <a:pt x="1380" y="348"/>
                        </a:cubicBezTo>
                        <a:cubicBezTo>
                          <a:pt x="1440" y="191"/>
                          <a:pt x="1487" y="83"/>
                          <a:pt x="1540" y="48"/>
                        </a:cubicBezTo>
                        <a:cubicBezTo>
                          <a:pt x="1593" y="13"/>
                          <a:pt x="1632" y="0"/>
                          <a:pt x="1700" y="138"/>
                        </a:cubicBezTo>
                        <a:cubicBezTo>
                          <a:pt x="1768" y="276"/>
                          <a:pt x="1865" y="616"/>
                          <a:pt x="1950" y="878"/>
                        </a:cubicBezTo>
                        <a:cubicBezTo>
                          <a:pt x="2035" y="1140"/>
                          <a:pt x="2123" y="1501"/>
                          <a:pt x="2210" y="1708"/>
                        </a:cubicBezTo>
                        <a:cubicBezTo>
                          <a:pt x="2297" y="1915"/>
                          <a:pt x="2393" y="2038"/>
                          <a:pt x="2470" y="2118"/>
                        </a:cubicBezTo>
                        <a:cubicBezTo>
                          <a:pt x="2547" y="2198"/>
                          <a:pt x="2610" y="2168"/>
                          <a:pt x="2670" y="2188"/>
                        </a:cubicBezTo>
                        <a:cubicBezTo>
                          <a:pt x="2730" y="2208"/>
                          <a:pt x="2750" y="2231"/>
                          <a:pt x="2830" y="2238"/>
                        </a:cubicBezTo>
                        <a:cubicBezTo>
                          <a:pt x="2910" y="2245"/>
                          <a:pt x="3030" y="2236"/>
                          <a:pt x="3150" y="2228"/>
                        </a:cubicBezTo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66" name="Freeform 66">
                    <a:extLst>
                      <a:ext uri="{FF2B5EF4-FFF2-40B4-BE49-F238E27FC236}">
                        <a16:creationId xmlns:a16="http://schemas.microsoft.com/office/drawing/2014/main" id="{85449086-1286-AD62-9CCA-E594A1C7057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476515" y="2705998"/>
                    <a:ext cx="158145" cy="260643"/>
                  </a:xfrm>
                  <a:custGeom>
                    <a:avLst/>
                    <a:gdLst>
                      <a:gd name="T0" fmla="*/ 0 w 3150"/>
                      <a:gd name="T1" fmla="*/ 2228 h 2245"/>
                      <a:gd name="T2" fmla="*/ 340 w 3150"/>
                      <a:gd name="T3" fmla="*/ 2228 h 2245"/>
                      <a:gd name="T4" fmla="*/ 650 w 3150"/>
                      <a:gd name="T5" fmla="*/ 2148 h 2245"/>
                      <a:gd name="T6" fmla="*/ 840 w 3150"/>
                      <a:gd name="T7" fmla="*/ 1938 h 2245"/>
                      <a:gd name="T8" fmla="*/ 1000 w 3150"/>
                      <a:gd name="T9" fmla="*/ 1588 h 2245"/>
                      <a:gd name="T10" fmla="*/ 1180 w 3150"/>
                      <a:gd name="T11" fmla="*/ 988 h 2245"/>
                      <a:gd name="T12" fmla="*/ 1380 w 3150"/>
                      <a:gd name="T13" fmla="*/ 348 h 2245"/>
                      <a:gd name="T14" fmla="*/ 1540 w 3150"/>
                      <a:gd name="T15" fmla="*/ 48 h 2245"/>
                      <a:gd name="T16" fmla="*/ 1700 w 3150"/>
                      <a:gd name="T17" fmla="*/ 138 h 2245"/>
                      <a:gd name="T18" fmla="*/ 1950 w 3150"/>
                      <a:gd name="T19" fmla="*/ 878 h 2245"/>
                      <a:gd name="T20" fmla="*/ 2210 w 3150"/>
                      <a:gd name="T21" fmla="*/ 1708 h 2245"/>
                      <a:gd name="T22" fmla="*/ 2470 w 3150"/>
                      <a:gd name="T23" fmla="*/ 2118 h 2245"/>
                      <a:gd name="T24" fmla="*/ 2670 w 3150"/>
                      <a:gd name="T25" fmla="*/ 2188 h 2245"/>
                      <a:gd name="T26" fmla="*/ 2830 w 3150"/>
                      <a:gd name="T27" fmla="*/ 2238 h 2245"/>
                      <a:gd name="T28" fmla="*/ 3150 w 3150"/>
                      <a:gd name="T29" fmla="*/ 2228 h 2245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3150"/>
                      <a:gd name="T46" fmla="*/ 0 h 2245"/>
                      <a:gd name="T47" fmla="*/ 3150 w 3150"/>
                      <a:gd name="T48" fmla="*/ 2245 h 2245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3150" h="2245">
                        <a:moveTo>
                          <a:pt x="0" y="2228"/>
                        </a:moveTo>
                        <a:cubicBezTo>
                          <a:pt x="116" y="2234"/>
                          <a:pt x="232" y="2241"/>
                          <a:pt x="340" y="2228"/>
                        </a:cubicBezTo>
                        <a:cubicBezTo>
                          <a:pt x="448" y="2215"/>
                          <a:pt x="567" y="2196"/>
                          <a:pt x="650" y="2148"/>
                        </a:cubicBezTo>
                        <a:cubicBezTo>
                          <a:pt x="733" y="2100"/>
                          <a:pt x="782" y="2031"/>
                          <a:pt x="840" y="1938"/>
                        </a:cubicBezTo>
                        <a:cubicBezTo>
                          <a:pt x="898" y="1845"/>
                          <a:pt x="943" y="1746"/>
                          <a:pt x="1000" y="1588"/>
                        </a:cubicBezTo>
                        <a:cubicBezTo>
                          <a:pt x="1057" y="1430"/>
                          <a:pt x="1117" y="1195"/>
                          <a:pt x="1180" y="988"/>
                        </a:cubicBezTo>
                        <a:cubicBezTo>
                          <a:pt x="1243" y="781"/>
                          <a:pt x="1320" y="505"/>
                          <a:pt x="1380" y="348"/>
                        </a:cubicBezTo>
                        <a:cubicBezTo>
                          <a:pt x="1440" y="191"/>
                          <a:pt x="1487" y="83"/>
                          <a:pt x="1540" y="48"/>
                        </a:cubicBezTo>
                        <a:cubicBezTo>
                          <a:pt x="1593" y="13"/>
                          <a:pt x="1632" y="0"/>
                          <a:pt x="1700" y="138"/>
                        </a:cubicBezTo>
                        <a:cubicBezTo>
                          <a:pt x="1768" y="276"/>
                          <a:pt x="1865" y="616"/>
                          <a:pt x="1950" y="878"/>
                        </a:cubicBezTo>
                        <a:cubicBezTo>
                          <a:pt x="2035" y="1140"/>
                          <a:pt x="2123" y="1501"/>
                          <a:pt x="2210" y="1708"/>
                        </a:cubicBezTo>
                        <a:cubicBezTo>
                          <a:pt x="2297" y="1915"/>
                          <a:pt x="2393" y="2038"/>
                          <a:pt x="2470" y="2118"/>
                        </a:cubicBezTo>
                        <a:cubicBezTo>
                          <a:pt x="2547" y="2198"/>
                          <a:pt x="2610" y="2168"/>
                          <a:pt x="2670" y="2188"/>
                        </a:cubicBezTo>
                        <a:cubicBezTo>
                          <a:pt x="2730" y="2208"/>
                          <a:pt x="2750" y="2231"/>
                          <a:pt x="2830" y="2238"/>
                        </a:cubicBezTo>
                        <a:cubicBezTo>
                          <a:pt x="2910" y="2245"/>
                          <a:pt x="3030" y="2236"/>
                          <a:pt x="3150" y="2228"/>
                        </a:cubicBezTo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ea typeface="ＭＳ Ｐゴシック"/>
                      <a:cs typeface="ＭＳ Ｐゴシック"/>
                    </a:endParaRPr>
                  </a:p>
                </p:txBody>
              </p:sp>
            </p:grpSp>
            <p:cxnSp>
              <p:nvCxnSpPr>
                <p:cNvPr id="59" name="Straight Arrow Connector 58">
                  <a:extLst>
                    <a:ext uri="{FF2B5EF4-FFF2-40B4-BE49-F238E27FC236}">
                      <a16:creationId xmlns:a16="http://schemas.microsoft.com/office/drawing/2014/main" id="{BFED3D49-6A81-E6A6-A3FC-EE4EE96FD8A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595861" y="2965048"/>
                  <a:ext cx="595388" cy="51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0" name="TextBox 59">
                      <a:extLst>
                        <a:ext uri="{FF2B5EF4-FFF2-40B4-BE49-F238E27FC236}">
                          <a16:creationId xmlns:a16="http://schemas.microsoft.com/office/drawing/2014/main" id="{BC0A2807-82E4-CDC1-DAF8-68312472944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1175897" y="2939313"/>
                      <a:ext cx="130383" cy="4876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m:rPr>
                                <m:nor/>
                              </m:rPr>
                              <a:rPr kumimoji="0" lang="el-GR" sz="1050" b="0" i="0" u="none" strike="noStrike" kern="120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Aptos" panose="02110004020202020204"/>
                                <a:ea typeface="+mn-ea"/>
                                <a:cs typeface="+mn-cs"/>
                              </a:rPr>
                              <m:t>λ</m:t>
                            </m:r>
                          </m:oMath>
                        </m:oMathPara>
                      </a14:m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p:txBody>
                </p:sp>
              </mc:Choice>
              <mc:Fallback xmlns="">
                <p:sp>
                  <p:nvSpPr>
                    <p:cNvPr id="40" name="TextBox 39">
                      <a:extLst>
                        <a:ext uri="{FF2B5EF4-FFF2-40B4-BE49-F238E27FC236}">
                          <a16:creationId xmlns:a16="http://schemas.microsoft.com/office/drawing/2014/main" id="{61DF33C1-8FA3-9346-E538-D8F2C54C0053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1175897" y="2939313"/>
                      <a:ext cx="130383" cy="48760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748E9B49-150C-C616-841E-0FD70EE407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317912" y="5536819"/>
                <a:ext cx="0" cy="65294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0" name="Freeform 66">
              <a:extLst>
                <a:ext uri="{FF2B5EF4-FFF2-40B4-BE49-F238E27FC236}">
                  <a16:creationId xmlns:a16="http://schemas.microsoft.com/office/drawing/2014/main" id="{70A9C602-2ABA-5464-AC16-0F386FC141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1124" y="3755035"/>
              <a:ext cx="98690" cy="593916"/>
            </a:xfrm>
            <a:custGeom>
              <a:avLst/>
              <a:gdLst>
                <a:gd name="T0" fmla="*/ 0 w 3150"/>
                <a:gd name="T1" fmla="*/ 2228 h 2245"/>
                <a:gd name="T2" fmla="*/ 340 w 3150"/>
                <a:gd name="T3" fmla="*/ 2228 h 2245"/>
                <a:gd name="T4" fmla="*/ 650 w 3150"/>
                <a:gd name="T5" fmla="*/ 2148 h 2245"/>
                <a:gd name="T6" fmla="*/ 840 w 3150"/>
                <a:gd name="T7" fmla="*/ 1938 h 2245"/>
                <a:gd name="T8" fmla="*/ 1000 w 3150"/>
                <a:gd name="T9" fmla="*/ 1588 h 2245"/>
                <a:gd name="T10" fmla="*/ 1180 w 3150"/>
                <a:gd name="T11" fmla="*/ 988 h 2245"/>
                <a:gd name="T12" fmla="*/ 1380 w 3150"/>
                <a:gd name="T13" fmla="*/ 348 h 2245"/>
                <a:gd name="T14" fmla="*/ 1540 w 3150"/>
                <a:gd name="T15" fmla="*/ 48 h 2245"/>
                <a:gd name="T16" fmla="*/ 1700 w 3150"/>
                <a:gd name="T17" fmla="*/ 138 h 2245"/>
                <a:gd name="T18" fmla="*/ 1950 w 3150"/>
                <a:gd name="T19" fmla="*/ 878 h 2245"/>
                <a:gd name="T20" fmla="*/ 2210 w 3150"/>
                <a:gd name="T21" fmla="*/ 1708 h 2245"/>
                <a:gd name="T22" fmla="*/ 2470 w 3150"/>
                <a:gd name="T23" fmla="*/ 2118 h 2245"/>
                <a:gd name="T24" fmla="*/ 2670 w 3150"/>
                <a:gd name="T25" fmla="*/ 2188 h 2245"/>
                <a:gd name="T26" fmla="*/ 2830 w 3150"/>
                <a:gd name="T27" fmla="*/ 2238 h 2245"/>
                <a:gd name="T28" fmla="*/ 3150 w 3150"/>
                <a:gd name="T29" fmla="*/ 2228 h 224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150"/>
                <a:gd name="T46" fmla="*/ 0 h 2245"/>
                <a:gd name="T47" fmla="*/ 3150 w 3150"/>
                <a:gd name="T48" fmla="*/ 2245 h 224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150" h="2245">
                  <a:moveTo>
                    <a:pt x="0" y="2228"/>
                  </a:moveTo>
                  <a:cubicBezTo>
                    <a:pt x="116" y="2234"/>
                    <a:pt x="232" y="2241"/>
                    <a:pt x="340" y="2228"/>
                  </a:cubicBezTo>
                  <a:cubicBezTo>
                    <a:pt x="448" y="2215"/>
                    <a:pt x="567" y="2196"/>
                    <a:pt x="650" y="2148"/>
                  </a:cubicBezTo>
                  <a:cubicBezTo>
                    <a:pt x="733" y="2100"/>
                    <a:pt x="782" y="2031"/>
                    <a:pt x="840" y="1938"/>
                  </a:cubicBezTo>
                  <a:cubicBezTo>
                    <a:pt x="898" y="1845"/>
                    <a:pt x="943" y="1746"/>
                    <a:pt x="1000" y="1588"/>
                  </a:cubicBezTo>
                  <a:cubicBezTo>
                    <a:pt x="1057" y="1430"/>
                    <a:pt x="1117" y="1195"/>
                    <a:pt x="1180" y="988"/>
                  </a:cubicBezTo>
                  <a:cubicBezTo>
                    <a:pt x="1243" y="781"/>
                    <a:pt x="1320" y="505"/>
                    <a:pt x="1380" y="348"/>
                  </a:cubicBezTo>
                  <a:cubicBezTo>
                    <a:pt x="1440" y="191"/>
                    <a:pt x="1487" y="83"/>
                    <a:pt x="1540" y="48"/>
                  </a:cubicBezTo>
                  <a:cubicBezTo>
                    <a:pt x="1593" y="13"/>
                    <a:pt x="1632" y="0"/>
                    <a:pt x="1700" y="138"/>
                  </a:cubicBezTo>
                  <a:cubicBezTo>
                    <a:pt x="1768" y="276"/>
                    <a:pt x="1865" y="616"/>
                    <a:pt x="1950" y="878"/>
                  </a:cubicBezTo>
                  <a:cubicBezTo>
                    <a:pt x="2035" y="1140"/>
                    <a:pt x="2123" y="1501"/>
                    <a:pt x="2210" y="1708"/>
                  </a:cubicBezTo>
                  <a:cubicBezTo>
                    <a:pt x="2297" y="1915"/>
                    <a:pt x="2393" y="2038"/>
                    <a:pt x="2470" y="2118"/>
                  </a:cubicBezTo>
                  <a:cubicBezTo>
                    <a:pt x="2547" y="2198"/>
                    <a:pt x="2610" y="2168"/>
                    <a:pt x="2670" y="2188"/>
                  </a:cubicBezTo>
                  <a:cubicBezTo>
                    <a:pt x="2730" y="2208"/>
                    <a:pt x="2750" y="2231"/>
                    <a:pt x="2830" y="2238"/>
                  </a:cubicBezTo>
                  <a:cubicBezTo>
                    <a:pt x="2910" y="2245"/>
                    <a:pt x="3030" y="2236"/>
                    <a:pt x="3150" y="222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ＭＳ Ｐゴシック"/>
              </a:endParaRP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FB9538C7-9D43-48FC-0084-BC0B85580FEF}"/>
                </a:ext>
              </a:extLst>
            </p:cNvPr>
            <p:cNvCxnSpPr>
              <a:cxnSpLocks/>
            </p:cNvCxnSpPr>
            <p:nvPr/>
          </p:nvCxnSpPr>
          <p:spPr>
            <a:xfrm>
              <a:off x="1381366" y="4344454"/>
              <a:ext cx="786731" cy="4497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46F6D0B-CB71-3A25-B185-F4E34B890D40}"/>
                </a:ext>
              </a:extLst>
            </p:cNvPr>
            <p:cNvSpPr txBox="1"/>
            <p:nvPr/>
          </p:nvSpPr>
          <p:spPr>
            <a:xfrm>
              <a:off x="2132287" y="4297713"/>
              <a:ext cx="150797" cy="253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26B4216C-726A-EF8F-E318-EA91D066F042}"/>
                </a:ext>
              </a:extLst>
            </p:cNvPr>
            <p:cNvCxnSpPr>
              <a:cxnSpLocks/>
              <a:stCxn id="15" idx="3"/>
            </p:cNvCxnSpPr>
            <p:nvPr/>
          </p:nvCxnSpPr>
          <p:spPr>
            <a:xfrm>
              <a:off x="6760155" y="3279254"/>
              <a:ext cx="1125046" cy="0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: Rounded Corners 35">
              <a:extLst>
                <a:ext uri="{FF2B5EF4-FFF2-40B4-BE49-F238E27FC236}">
                  <a16:creationId xmlns:a16="http://schemas.microsoft.com/office/drawing/2014/main" id="{7C753042-3873-4A15-466D-B90F248A5DD3}"/>
                </a:ext>
              </a:extLst>
            </p:cNvPr>
            <p:cNvSpPr/>
            <p:nvPr/>
          </p:nvSpPr>
          <p:spPr>
            <a:xfrm>
              <a:off x="8149878" y="2784275"/>
              <a:ext cx="2614613" cy="1004191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193C959-FF37-B4CD-46C8-DF9F97565CB1}"/>
                </a:ext>
              </a:extLst>
            </p:cNvPr>
            <p:cNvSpPr txBox="1"/>
            <p:nvPr/>
          </p:nvSpPr>
          <p:spPr>
            <a:xfrm>
              <a:off x="8149878" y="3094588"/>
              <a:ext cx="25426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LPA Experiments</a:t>
              </a:r>
            </a:p>
          </p:txBody>
        </p:sp>
        <p:sp>
          <p:nvSpPr>
            <p:cNvPr id="26" name="Trapezoid 25">
              <a:extLst>
                <a:ext uri="{FF2B5EF4-FFF2-40B4-BE49-F238E27FC236}">
                  <a16:creationId xmlns:a16="http://schemas.microsoft.com/office/drawing/2014/main" id="{8309AD91-C6FF-1A95-9AAA-6B86E9F0D388}"/>
                </a:ext>
              </a:extLst>
            </p:cNvPr>
            <p:cNvSpPr/>
            <p:nvPr/>
          </p:nvSpPr>
          <p:spPr>
            <a:xfrm rot="16200000">
              <a:off x="11016904" y="2859082"/>
              <a:ext cx="352425" cy="857250"/>
            </a:xfrm>
            <a:prstGeom prst="trapezoid">
              <a:avLst>
                <a:gd name="adj" fmla="val 46053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Trapezoid 26">
              <a:extLst>
                <a:ext uri="{FF2B5EF4-FFF2-40B4-BE49-F238E27FC236}">
                  <a16:creationId xmlns:a16="http://schemas.microsoft.com/office/drawing/2014/main" id="{B4C820C6-C329-5544-1FD8-BD594590FC41}"/>
                </a:ext>
              </a:extLst>
            </p:cNvPr>
            <p:cNvSpPr/>
            <p:nvPr/>
          </p:nvSpPr>
          <p:spPr>
            <a:xfrm rot="16200000">
              <a:off x="11095423" y="2857745"/>
              <a:ext cx="185738" cy="857250"/>
            </a:xfrm>
            <a:prstGeom prst="trapezoid">
              <a:avLst>
                <a:gd name="adj" fmla="val 46053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5C875173-2076-F1A2-D358-48F50116D60D}"/>
                </a:ext>
              </a:extLst>
            </p:cNvPr>
            <p:cNvGrpSpPr/>
            <p:nvPr/>
          </p:nvGrpSpPr>
          <p:grpSpPr>
            <a:xfrm>
              <a:off x="5924077" y="3047673"/>
              <a:ext cx="774967" cy="489510"/>
              <a:chOff x="8021650" y="4893778"/>
              <a:chExt cx="774967" cy="489510"/>
            </a:xfrm>
          </p:grpSpPr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8C1518A7-B118-1B6D-5380-6C9C42034B01}"/>
                  </a:ext>
                </a:extLst>
              </p:cNvPr>
              <p:cNvCxnSpPr/>
              <p:nvPr/>
            </p:nvCxnSpPr>
            <p:spPr>
              <a:xfrm>
                <a:off x="8021650" y="4939835"/>
                <a:ext cx="464742" cy="0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8AB78EE7-2459-FAC8-3AD2-3B7EB4C6103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220298" y="4945219"/>
                <a:ext cx="266094" cy="49088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52922A1C-B146-BDC9-6DCE-90112C91C52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221352" y="4991032"/>
                <a:ext cx="279505" cy="6242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AA1AC3DA-9BA2-3876-92FD-0872290B2F4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236173" y="4994152"/>
                <a:ext cx="266094" cy="49088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36BBC263-03EC-BDDA-B7F9-0AD16BCE604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237227" y="5039965"/>
                <a:ext cx="279505" cy="6242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D89BF71B-2063-F3B4-BEA2-B542623060C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246581" y="5043085"/>
                <a:ext cx="266094" cy="49088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93936DAC-CDB0-6BE1-63C2-8D7963035D0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247635" y="5088898"/>
                <a:ext cx="279505" cy="6242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30985944-818C-A13F-6F68-33C4952DE5C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259281" y="5088138"/>
                <a:ext cx="266094" cy="49088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0073F964-0B1C-AA39-1C0C-C7CCBFC59A7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260335" y="5133951"/>
                <a:ext cx="279505" cy="6242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FC2E14F0-3372-C7DF-8AA6-D8CD72B1502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264522" y="5136917"/>
                <a:ext cx="266094" cy="49088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86380252-D178-99B9-DA08-4BBD22A9790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265576" y="5182729"/>
                <a:ext cx="279505" cy="6242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EC59C905-B988-B56C-916C-1A235623012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283546" y="5185350"/>
                <a:ext cx="266094" cy="49088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44D561A8-36F4-A431-C481-133A407DD33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284600" y="5231162"/>
                <a:ext cx="279505" cy="6242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3992406C-8022-DA40-584A-BF99C925DBC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295829" y="5231967"/>
                <a:ext cx="266094" cy="49088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9A05FA38-962E-5276-C2BC-AC728A2BA4C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296883" y="5277780"/>
                <a:ext cx="279505" cy="6242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47AC69E3-EEF2-F47F-B646-04B23088BC1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295829" y="5278504"/>
                <a:ext cx="266094" cy="49088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53023D9A-2BC3-1364-5363-7D0A2962D47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296883" y="5336841"/>
                <a:ext cx="499734" cy="2552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A4EA9CE5-85C8-DF4E-116D-8E2E89CA7D51}"/>
                  </a:ext>
                </a:extLst>
              </p:cNvPr>
              <p:cNvSpPr/>
              <p:nvPr/>
            </p:nvSpPr>
            <p:spPr>
              <a:xfrm rot="20957059">
                <a:off x="8228321" y="4969359"/>
                <a:ext cx="40520" cy="41392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8D10084C-150C-4449-A1C7-CDC84E334845}"/>
                  </a:ext>
                </a:extLst>
              </p:cNvPr>
              <p:cNvSpPr/>
              <p:nvPr/>
            </p:nvSpPr>
            <p:spPr>
              <a:xfrm rot="20957059">
                <a:off x="8526297" y="4893778"/>
                <a:ext cx="40520" cy="41392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D570181-6BB4-AAEC-304D-3BE1EC1831C8}"/>
                </a:ext>
              </a:extLst>
            </p:cNvPr>
            <p:cNvSpPr txBox="1"/>
            <p:nvPr/>
          </p:nvSpPr>
          <p:spPr>
            <a:xfrm>
              <a:off x="4065178" y="2542091"/>
              <a:ext cx="18435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Multi-focal Phase-Plate </a:t>
              </a:r>
              <a:r>
                <a:rPr lang="en-US" sz="1200" b="1" dirty="0">
                  <a:solidFill>
                    <a:prstClr val="black"/>
                  </a:solidFill>
                  <a:latin typeface="Aptos" panose="02110004020202020204"/>
                </a:rPr>
                <a:t>B</a:t>
              </a:r>
              <a:r>
                <a:rPr kumimoji="0" lang="en-US" sz="1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eam</a:t>
              </a: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 </a:t>
              </a:r>
              <a:r>
                <a:rPr lang="en-US" sz="1200" b="1" dirty="0">
                  <a:solidFill>
                    <a:prstClr val="black"/>
                  </a:solidFill>
                  <a:latin typeface="Aptos" panose="02110004020202020204"/>
                </a:rPr>
                <a:t>R</a:t>
              </a:r>
              <a:r>
                <a:rPr kumimoji="0" lang="en-US" sz="1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ecombiner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C17C3B35-CBFD-91B6-F85E-1672DCCFFD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38316" y="3022978"/>
              <a:ext cx="760667" cy="514795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7661CACD-CB01-F91E-2195-578431BFAF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0800000">
              <a:off x="1423009" y="3026945"/>
              <a:ext cx="760667" cy="514795"/>
            </a:xfrm>
            <a:prstGeom prst="rect">
              <a:avLst/>
            </a:prstGeom>
          </p:spPr>
        </p:pic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8ED2AD1B-75BB-00D6-C2C3-54D659D5BB0A}"/>
                </a:ext>
              </a:extLst>
            </p:cNvPr>
            <p:cNvGrpSpPr/>
            <p:nvPr/>
          </p:nvGrpSpPr>
          <p:grpSpPr>
            <a:xfrm>
              <a:off x="289681" y="3370823"/>
              <a:ext cx="939004" cy="775014"/>
              <a:chOff x="10922688" y="5741509"/>
              <a:chExt cx="1059475" cy="885082"/>
            </a:xfrm>
          </p:grpSpPr>
          <p:cxnSp>
            <p:nvCxnSpPr>
              <p:cNvPr id="34" name="Straight Arrow Connector 33">
                <a:extLst>
                  <a:ext uri="{FF2B5EF4-FFF2-40B4-BE49-F238E27FC236}">
                    <a16:creationId xmlns:a16="http://schemas.microsoft.com/office/drawing/2014/main" id="{484DFBDF-7F13-98DF-EBF0-65B18F1F0E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922688" y="6451494"/>
                <a:ext cx="904652" cy="548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7CF4F86-8017-157D-652A-EDC5FD3B3827}"/>
                  </a:ext>
                </a:extLst>
              </p:cNvPr>
              <p:cNvSpPr txBox="1"/>
              <p:nvPr/>
            </p:nvSpPr>
            <p:spPr>
              <a:xfrm>
                <a:off x="11815213" y="6336609"/>
                <a:ext cx="166950" cy="289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t</a:t>
                </a:r>
              </a:p>
            </p:txBody>
          </p:sp>
          <p:sp>
            <p:nvSpPr>
              <p:cNvPr id="36" name="Freeform 66">
                <a:extLst>
                  <a:ext uri="{FF2B5EF4-FFF2-40B4-BE49-F238E27FC236}">
                    <a16:creationId xmlns:a16="http://schemas.microsoft.com/office/drawing/2014/main" id="{64FB774B-3C4B-BA34-8EC6-67C813A0AF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43120" y="5741509"/>
                <a:ext cx="95643" cy="715421"/>
              </a:xfrm>
              <a:custGeom>
                <a:avLst/>
                <a:gdLst>
                  <a:gd name="T0" fmla="*/ 0 w 3150"/>
                  <a:gd name="T1" fmla="*/ 2228 h 2245"/>
                  <a:gd name="T2" fmla="*/ 340 w 3150"/>
                  <a:gd name="T3" fmla="*/ 2228 h 2245"/>
                  <a:gd name="T4" fmla="*/ 650 w 3150"/>
                  <a:gd name="T5" fmla="*/ 2148 h 2245"/>
                  <a:gd name="T6" fmla="*/ 840 w 3150"/>
                  <a:gd name="T7" fmla="*/ 1938 h 2245"/>
                  <a:gd name="T8" fmla="*/ 1000 w 3150"/>
                  <a:gd name="T9" fmla="*/ 1588 h 2245"/>
                  <a:gd name="T10" fmla="*/ 1180 w 3150"/>
                  <a:gd name="T11" fmla="*/ 988 h 2245"/>
                  <a:gd name="T12" fmla="*/ 1380 w 3150"/>
                  <a:gd name="T13" fmla="*/ 348 h 2245"/>
                  <a:gd name="T14" fmla="*/ 1540 w 3150"/>
                  <a:gd name="T15" fmla="*/ 48 h 2245"/>
                  <a:gd name="T16" fmla="*/ 1700 w 3150"/>
                  <a:gd name="T17" fmla="*/ 138 h 2245"/>
                  <a:gd name="T18" fmla="*/ 1950 w 3150"/>
                  <a:gd name="T19" fmla="*/ 878 h 2245"/>
                  <a:gd name="T20" fmla="*/ 2210 w 3150"/>
                  <a:gd name="T21" fmla="*/ 1708 h 2245"/>
                  <a:gd name="T22" fmla="*/ 2470 w 3150"/>
                  <a:gd name="T23" fmla="*/ 2118 h 2245"/>
                  <a:gd name="T24" fmla="*/ 2670 w 3150"/>
                  <a:gd name="T25" fmla="*/ 2188 h 2245"/>
                  <a:gd name="T26" fmla="*/ 2830 w 3150"/>
                  <a:gd name="T27" fmla="*/ 2238 h 2245"/>
                  <a:gd name="T28" fmla="*/ 3150 w 3150"/>
                  <a:gd name="T29" fmla="*/ 2228 h 22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50"/>
                  <a:gd name="T46" fmla="*/ 0 h 2245"/>
                  <a:gd name="T47" fmla="*/ 3150 w 3150"/>
                  <a:gd name="T48" fmla="*/ 2245 h 22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50" h="2245">
                    <a:moveTo>
                      <a:pt x="0" y="2228"/>
                    </a:moveTo>
                    <a:cubicBezTo>
                      <a:pt x="116" y="2234"/>
                      <a:pt x="232" y="2241"/>
                      <a:pt x="340" y="2228"/>
                    </a:cubicBezTo>
                    <a:cubicBezTo>
                      <a:pt x="448" y="2215"/>
                      <a:pt x="567" y="2196"/>
                      <a:pt x="650" y="2148"/>
                    </a:cubicBezTo>
                    <a:cubicBezTo>
                      <a:pt x="733" y="2100"/>
                      <a:pt x="782" y="2031"/>
                      <a:pt x="840" y="1938"/>
                    </a:cubicBezTo>
                    <a:cubicBezTo>
                      <a:pt x="898" y="1845"/>
                      <a:pt x="943" y="1746"/>
                      <a:pt x="1000" y="1588"/>
                    </a:cubicBezTo>
                    <a:cubicBezTo>
                      <a:pt x="1057" y="1430"/>
                      <a:pt x="1117" y="1195"/>
                      <a:pt x="1180" y="988"/>
                    </a:cubicBezTo>
                    <a:cubicBezTo>
                      <a:pt x="1243" y="781"/>
                      <a:pt x="1320" y="505"/>
                      <a:pt x="1380" y="348"/>
                    </a:cubicBezTo>
                    <a:cubicBezTo>
                      <a:pt x="1440" y="191"/>
                      <a:pt x="1487" y="83"/>
                      <a:pt x="1540" y="48"/>
                    </a:cubicBezTo>
                    <a:cubicBezTo>
                      <a:pt x="1593" y="13"/>
                      <a:pt x="1632" y="0"/>
                      <a:pt x="1700" y="138"/>
                    </a:cubicBezTo>
                    <a:cubicBezTo>
                      <a:pt x="1768" y="276"/>
                      <a:pt x="1865" y="616"/>
                      <a:pt x="1950" y="878"/>
                    </a:cubicBezTo>
                    <a:cubicBezTo>
                      <a:pt x="2035" y="1140"/>
                      <a:pt x="2123" y="1501"/>
                      <a:pt x="2210" y="1708"/>
                    </a:cubicBezTo>
                    <a:cubicBezTo>
                      <a:pt x="2297" y="1915"/>
                      <a:pt x="2393" y="2038"/>
                      <a:pt x="2470" y="2118"/>
                    </a:cubicBezTo>
                    <a:cubicBezTo>
                      <a:pt x="2547" y="2198"/>
                      <a:pt x="2610" y="2168"/>
                      <a:pt x="2670" y="2188"/>
                    </a:cubicBezTo>
                    <a:cubicBezTo>
                      <a:pt x="2730" y="2208"/>
                      <a:pt x="2750" y="2231"/>
                      <a:pt x="2830" y="2238"/>
                    </a:cubicBezTo>
                    <a:cubicBezTo>
                      <a:pt x="2910" y="2245"/>
                      <a:pt x="3030" y="2236"/>
                      <a:pt x="3150" y="2228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0A7B287-7CEF-308B-7166-94EE4DDBB127}"/>
                </a:ext>
              </a:extLst>
            </p:cNvPr>
            <p:cNvSpPr txBox="1"/>
            <p:nvPr/>
          </p:nvSpPr>
          <p:spPr>
            <a:xfrm>
              <a:off x="-204141" y="2843790"/>
              <a:ext cx="154805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800" b="1" dirty="0"/>
                <a:t>➔</a:t>
              </a: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 </a:t>
              </a:r>
              <a:r>
                <a:rPr kumimoji="0" lang="en-US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50-100mJ/300fs</a:t>
              </a:r>
              <a:endPara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84" name="TextBox 83">
            <a:extLst>
              <a:ext uri="{FF2B5EF4-FFF2-40B4-BE49-F238E27FC236}">
                <a16:creationId xmlns:a16="http://schemas.microsoft.com/office/drawing/2014/main" id="{9385FD3D-E852-11EA-DEB2-F692CE0D8346}"/>
              </a:ext>
            </a:extLst>
          </p:cNvPr>
          <p:cNvSpPr txBox="1"/>
          <p:nvPr/>
        </p:nvSpPr>
        <p:spPr>
          <a:xfrm>
            <a:off x="3301122" y="3725467"/>
            <a:ext cx="5780237" cy="923330"/>
          </a:xfrm>
          <a:prstGeom prst="rect">
            <a:avLst/>
          </a:prstGeom>
          <a:noFill/>
          <a:ln w="19050">
            <a:solidFill>
              <a:schemeClr val="accent1">
                <a:shade val="1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To be practical, it should:</a:t>
            </a:r>
          </a:p>
          <a:p>
            <a:pPr lvl="1"/>
            <a:r>
              <a:rPr lang="en-US" dirty="0"/>
              <a:t>- Not require beam rephasing after spectral broadening</a:t>
            </a:r>
          </a:p>
          <a:p>
            <a:pPr lvl="1"/>
            <a:r>
              <a:rPr lang="en-US" dirty="0"/>
              <a:t>- Be simple to implement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4178442E-9B82-729C-6D6E-4EC420CA7128}"/>
              </a:ext>
            </a:extLst>
          </p:cNvPr>
          <p:cNvSpPr txBox="1"/>
          <p:nvPr/>
        </p:nvSpPr>
        <p:spPr>
          <a:xfrm>
            <a:off x="1999479" y="2664328"/>
            <a:ext cx="8018862" cy="92333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Existing coherent beam combining/splitting methods are impractical for this:</a:t>
            </a:r>
          </a:p>
          <a:p>
            <a:pPr lvl="1"/>
            <a:r>
              <a:rPr lang="en-US" dirty="0"/>
              <a:t>- Filled-aperture methods require individual alignment of each beam</a:t>
            </a:r>
          </a:p>
          <a:p>
            <a:pPr lvl="1"/>
            <a:r>
              <a:rPr lang="en-US" dirty="0"/>
              <a:t>- Tiled-aperture methods are inefficient, and cannot be used for beam splitting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3B016CFA-59A6-998A-A037-2E345F73C7EE}"/>
              </a:ext>
            </a:extLst>
          </p:cNvPr>
          <p:cNvSpPr txBox="1"/>
          <p:nvPr/>
        </p:nvSpPr>
        <p:spPr>
          <a:xfrm>
            <a:off x="8301" y="1688865"/>
            <a:ext cx="118917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Multiple beams are spectrally-broadened in parallel – enabling post-compression pulse energy scaling in a compact MPC setup</a:t>
            </a:r>
          </a:p>
        </p:txBody>
      </p:sp>
    </p:spTree>
    <p:extLst>
      <p:ext uri="{BB962C8B-B14F-4D97-AF65-F5344CB8AC3E}">
        <p14:creationId xmlns:p14="http://schemas.microsoft.com/office/powerpoint/2010/main" val="2482075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CE609-5D49-5F18-7697-95621B1AC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6892711-DF8A-9C2C-DE8C-14D627B89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239" y="354709"/>
            <a:ext cx="11243521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Coherent Beam Stacking (CBS): </a:t>
            </a:r>
            <a:br>
              <a:rPr lang="en-US" sz="3200" dirty="0"/>
            </a:br>
            <a:r>
              <a:rPr lang="en-US" sz="3200" dirty="0"/>
              <a:t>A New 100% Efficient Tiled-Aperture Combining Method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F68474B7-DFAB-DD94-29F3-A92C819D3018}"/>
              </a:ext>
            </a:extLst>
          </p:cNvPr>
          <p:cNvSpPr txBox="1"/>
          <p:nvPr/>
        </p:nvSpPr>
        <p:spPr>
          <a:xfrm>
            <a:off x="7408025" y="2322347"/>
            <a:ext cx="482292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CPS-phase encoded stacking burst is replaced by a CBS-phase encoded stacking beam array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GTI pulse stacker is replaced by a CBS phase mask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CBS-phase encoding erases diffraction orders, and thus enables 100% efficiency without beam-array fill-factor constraints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Since combining occurs in a CBS phase mask, reverse propagation direction produces beam splitting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 individual beam alignment is needed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02E2EFF-E7F0-4F73-9425-9EF5394E0AEF}"/>
              </a:ext>
            </a:extLst>
          </p:cNvPr>
          <p:cNvSpPr/>
          <p:nvPr/>
        </p:nvSpPr>
        <p:spPr>
          <a:xfrm>
            <a:off x="2557932" y="1986524"/>
            <a:ext cx="2782614" cy="932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1210221-06FA-4EC1-34C8-A9FFBC48704B}"/>
              </a:ext>
            </a:extLst>
          </p:cNvPr>
          <p:cNvGrpSpPr/>
          <p:nvPr/>
        </p:nvGrpSpPr>
        <p:grpSpPr>
          <a:xfrm>
            <a:off x="67004" y="1762760"/>
            <a:ext cx="7421884" cy="5095240"/>
            <a:chOff x="2201493" y="193140"/>
            <a:chExt cx="10241867" cy="6664860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6822FD9B-AFE6-B1CF-6043-84E6F64BB4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2915196" y="311728"/>
              <a:ext cx="6361608" cy="6234545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E25ED63-7B42-1A0F-BAAC-5B07759C1BA4}"/>
                </a:ext>
              </a:extLst>
            </p:cNvPr>
            <p:cNvSpPr txBox="1"/>
            <p:nvPr/>
          </p:nvSpPr>
          <p:spPr>
            <a:xfrm>
              <a:off x="6083136" y="1557818"/>
              <a:ext cx="36099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1400" b="1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F</a:t>
              </a:r>
              <a:r>
                <a:rPr lang="en-US" sz="1400" kern="0" baseline="-2500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L</a:t>
              </a:r>
              <a:endPara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306069C-7476-EDF1-A87C-2522E5CC54E7}"/>
                </a:ext>
              </a:extLst>
            </p:cNvPr>
            <p:cNvSpPr txBox="1"/>
            <p:nvPr/>
          </p:nvSpPr>
          <p:spPr>
            <a:xfrm>
              <a:off x="7445211" y="1557818"/>
              <a:ext cx="36099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1400" b="1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F</a:t>
              </a:r>
              <a:r>
                <a:rPr lang="en-US" sz="1400" kern="0" baseline="-2500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L</a:t>
              </a:r>
              <a:endPara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B8EE3EC-C695-9B33-A516-DAE18DBBB051}"/>
                </a:ext>
              </a:extLst>
            </p:cNvPr>
            <p:cNvSpPr txBox="1"/>
            <p:nvPr/>
          </p:nvSpPr>
          <p:spPr>
            <a:xfrm>
              <a:off x="6104934" y="5441767"/>
              <a:ext cx="170127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/>
                <a:t>Fourier lens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4C56F55-FDE6-070A-E740-F9234494DDC3}"/>
                </a:ext>
              </a:extLst>
            </p:cNvPr>
            <p:cNvSpPr txBox="1"/>
            <p:nvPr/>
          </p:nvSpPr>
          <p:spPr>
            <a:xfrm>
              <a:off x="7687952" y="5510662"/>
              <a:ext cx="1937160" cy="6844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Fourier/Far-field image plane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A7823FD-3A35-34D1-A153-62E6C92F565E}"/>
                </a:ext>
              </a:extLst>
            </p:cNvPr>
            <p:cNvSpPr txBox="1"/>
            <p:nvPr/>
          </p:nvSpPr>
          <p:spPr>
            <a:xfrm>
              <a:off x="9744028" y="4825266"/>
              <a:ext cx="2535670" cy="1086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/>
                <a:t>CBS-phase mask multi-focal beam transformer</a:t>
              </a:r>
            </a:p>
          </p:txBody>
        </p: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A510F562-E9C9-13D3-3D68-62644457585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310571" y="3581022"/>
              <a:ext cx="381672" cy="0"/>
            </a:xfrm>
            <a:prstGeom prst="straightConnector1">
              <a:avLst/>
            </a:prstGeom>
            <a:ln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214981B1-8EEE-5BB9-08D1-179517B3D2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alphaModFix amt="70000"/>
            </a:blip>
            <a:srcRect l="434" t="87659" r="-434" b="3645"/>
            <a:stretch/>
          </p:blipFill>
          <p:spPr>
            <a:xfrm rot="5400000">
              <a:off x="7071481" y="3226971"/>
              <a:ext cx="3657600" cy="625982"/>
            </a:xfrm>
            <a:prstGeom prst="rect">
              <a:avLst/>
            </a:prstGeom>
          </p:spPr>
        </p:pic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A5F4D1C5-990F-E219-3C98-FF4D1E7088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26267" y="2567389"/>
              <a:ext cx="1981642" cy="1981642"/>
            </a:xfrm>
            <a:prstGeom prst="ellipse">
              <a:avLst/>
            </a:prstGeom>
            <a:gradFill flip="none" rotWithShape="1">
              <a:gsLst>
                <a:gs pos="71000">
                  <a:srgbClr val="FF5C57">
                    <a:lumMod val="76000"/>
                    <a:lumOff val="24000"/>
                    <a:alpha val="0"/>
                  </a:srgbClr>
                </a:gs>
                <a:gs pos="0">
                  <a:srgbClr val="C00000"/>
                </a:gs>
                <a:gs pos="30000">
                  <a:srgbClr val="EA1E1B"/>
                </a:gs>
                <a:gs pos="61000">
                  <a:srgbClr val="FF5C57">
                    <a:alpha val="32157"/>
                  </a:srgbClr>
                </a:gs>
                <a:gs pos="43000">
                  <a:srgbClr val="FF504C"/>
                </a:gs>
                <a:gs pos="3000">
                  <a:srgbClr val="B00C2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3BDDFF02-560B-CFF1-E5C9-F2A34BE6FC40}"/>
                </a:ext>
              </a:extLst>
            </p:cNvPr>
            <p:cNvSpPr/>
            <p:nvPr/>
          </p:nvSpPr>
          <p:spPr>
            <a:xfrm>
              <a:off x="2733122" y="193140"/>
              <a:ext cx="2701800" cy="66648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A421B4D-5C80-DDC5-E391-91128EDAEC99}"/>
                </a:ext>
              </a:extLst>
            </p:cNvPr>
            <p:cNvSpPr txBox="1"/>
            <p:nvPr/>
          </p:nvSpPr>
          <p:spPr>
            <a:xfrm>
              <a:off x="4388850" y="610139"/>
              <a:ext cx="2762157" cy="764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/>
                <a:t>CBS-phase encoded </a:t>
              </a:r>
            </a:p>
            <a:p>
              <a:pPr algn="ctr"/>
              <a:r>
                <a:rPr lang="en-US" sz="1600" b="1" dirty="0"/>
                <a:t>focal-spot array: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8CABDD1-7C66-BFD7-487D-A222B49F509D}"/>
                </a:ext>
              </a:extLst>
            </p:cNvPr>
            <p:cNvSpPr txBox="1"/>
            <p:nvPr/>
          </p:nvSpPr>
          <p:spPr>
            <a:xfrm>
              <a:off x="2201493" y="5254045"/>
              <a:ext cx="3061682" cy="764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/>
                <a:t>Example of a square 2D focal-spot array</a:t>
              </a:r>
              <a:endParaRPr lang="en-US" b="1" dirty="0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4CD1F0BB-6C99-4319-2734-C885C9402B7F}"/>
                </a:ext>
              </a:extLst>
            </p:cNvPr>
            <p:cNvGrpSpPr/>
            <p:nvPr/>
          </p:nvGrpSpPr>
          <p:grpSpPr>
            <a:xfrm>
              <a:off x="2230596" y="1920391"/>
              <a:ext cx="3031930" cy="3160493"/>
              <a:chOff x="2302155" y="1920391"/>
              <a:chExt cx="3031930" cy="3160493"/>
            </a:xfrm>
          </p:grpSpPr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5478D471-4718-A9F5-F5D0-E6959B186D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94647" y="2706914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5F9020AF-FF3D-2D38-6059-CBC78C11F5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435990" y="2706914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8EF40EB4-BD56-7167-CC48-1C1D83A11A3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69911" y="2712528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DA1E2A2A-0CF2-FBB4-6706-2D1B7AC2B0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11254" y="2704577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AC49888B-9866-9128-06BE-6751A4DBD8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45175" y="2710439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DD646244-B102-D0FF-1762-59249C5BBE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94647" y="3041474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3F05C173-9AE2-93F3-5BF2-C904C4F251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435990" y="3041474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5043D51E-D65F-3A2B-9615-9EC3F7EC4F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69911" y="3044999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3849C5E8-435E-A085-DDC5-D2633CB4D4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05392" y="3044999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62DA51B9-9877-8900-B8A2-AE2A546DED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45175" y="3044999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E454D712-6B18-B078-6342-EC53378886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94647" y="3381868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id="{86E5FEA8-9699-B453-7942-98328B9AA1E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435990" y="3381868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0" name="Oval 129">
                <a:extLst>
                  <a:ext uri="{FF2B5EF4-FFF2-40B4-BE49-F238E27FC236}">
                    <a16:creationId xmlns:a16="http://schemas.microsoft.com/office/drawing/2014/main" id="{39B1EC41-54FA-1BE8-EBDB-8130B56DED8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69911" y="3383304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1" name="Oval 130">
                <a:extLst>
                  <a:ext uri="{FF2B5EF4-FFF2-40B4-BE49-F238E27FC236}">
                    <a16:creationId xmlns:a16="http://schemas.microsoft.com/office/drawing/2014/main" id="{F2697E52-530C-4FD8-1000-11A821E829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05392" y="3377442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2" name="Oval 131">
                <a:extLst>
                  <a:ext uri="{FF2B5EF4-FFF2-40B4-BE49-F238E27FC236}">
                    <a16:creationId xmlns:a16="http://schemas.microsoft.com/office/drawing/2014/main" id="{99C61D09-DF36-6BC6-2C86-3800072C1DC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45175" y="3383304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3" name="Oval 132">
                <a:extLst>
                  <a:ext uri="{FF2B5EF4-FFF2-40B4-BE49-F238E27FC236}">
                    <a16:creationId xmlns:a16="http://schemas.microsoft.com/office/drawing/2014/main" id="{B04FF9D7-FF9B-FA63-9464-FC35D7C9C27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94647" y="3722538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4" name="Oval 133">
                <a:extLst>
                  <a:ext uri="{FF2B5EF4-FFF2-40B4-BE49-F238E27FC236}">
                    <a16:creationId xmlns:a16="http://schemas.microsoft.com/office/drawing/2014/main" id="{A9433C36-D479-705A-BE49-89C9BDFEFC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435990" y="3722538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DA3E10EC-D361-83FB-0A3B-6F2BFE4C0FB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69911" y="3720201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AB14BE2D-AEBE-8152-6029-6EA970B421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11254" y="3720201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7" name="Oval 136">
                <a:extLst>
                  <a:ext uri="{FF2B5EF4-FFF2-40B4-BE49-F238E27FC236}">
                    <a16:creationId xmlns:a16="http://schemas.microsoft.com/office/drawing/2014/main" id="{35BB7882-67B5-8AEA-FF05-97DADE658E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45175" y="3720201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8" name="Oval 137">
                <a:extLst>
                  <a:ext uri="{FF2B5EF4-FFF2-40B4-BE49-F238E27FC236}">
                    <a16:creationId xmlns:a16="http://schemas.microsoft.com/office/drawing/2014/main" id="{22615E14-324E-1DAC-80FE-EECDDBDF8DC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94647" y="4056312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9" name="Oval 138">
                <a:extLst>
                  <a:ext uri="{FF2B5EF4-FFF2-40B4-BE49-F238E27FC236}">
                    <a16:creationId xmlns:a16="http://schemas.microsoft.com/office/drawing/2014/main" id="{9E58D742-3B48-870D-7F46-71C84108F3E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435990" y="4056312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0" name="Oval 139">
                <a:extLst>
                  <a:ext uri="{FF2B5EF4-FFF2-40B4-BE49-F238E27FC236}">
                    <a16:creationId xmlns:a16="http://schemas.microsoft.com/office/drawing/2014/main" id="{D6191C3F-C28E-9690-A31E-28A8B6B670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69911" y="4053975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7A6A0C31-1D95-4ABF-56BE-6346FAA122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11254" y="4053975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2" name="Oval 141">
                <a:extLst>
                  <a:ext uri="{FF2B5EF4-FFF2-40B4-BE49-F238E27FC236}">
                    <a16:creationId xmlns:a16="http://schemas.microsoft.com/office/drawing/2014/main" id="{CC3D3CF7-CF2C-F08F-F97F-54B713A220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45175" y="4053975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id="{015D6144-ADBB-78EE-9D97-A034C8FDB24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94647" y="2317487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4" name="Oval 143">
                <a:extLst>
                  <a:ext uri="{FF2B5EF4-FFF2-40B4-BE49-F238E27FC236}">
                    <a16:creationId xmlns:a16="http://schemas.microsoft.com/office/drawing/2014/main" id="{6BC9168D-0F28-8119-6EB9-89E1965017D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435990" y="2317487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5" name="Oval 144">
                <a:extLst>
                  <a:ext uri="{FF2B5EF4-FFF2-40B4-BE49-F238E27FC236}">
                    <a16:creationId xmlns:a16="http://schemas.microsoft.com/office/drawing/2014/main" id="{B708CEF1-03BA-2A0A-1165-55188D7F4B5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69911" y="2323101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532CAE11-8029-C1E2-32B8-394E69E77D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11254" y="2315150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8" name="Oval 147">
                <a:extLst>
                  <a:ext uri="{FF2B5EF4-FFF2-40B4-BE49-F238E27FC236}">
                    <a16:creationId xmlns:a16="http://schemas.microsoft.com/office/drawing/2014/main" id="{86E911BD-143F-4266-2EE3-C3983F2DD2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45175" y="2321012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9" name="Oval 148">
                <a:extLst>
                  <a:ext uri="{FF2B5EF4-FFF2-40B4-BE49-F238E27FC236}">
                    <a16:creationId xmlns:a16="http://schemas.microsoft.com/office/drawing/2014/main" id="{14EC38C6-4F0C-CE21-3C7B-7DA2BB7CE86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94647" y="2010234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953535D4-FF66-2CDF-3587-B92D90F45D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435990" y="2010234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1" name="Oval 150">
                <a:extLst>
                  <a:ext uri="{FF2B5EF4-FFF2-40B4-BE49-F238E27FC236}">
                    <a16:creationId xmlns:a16="http://schemas.microsoft.com/office/drawing/2014/main" id="{5BEF13A5-3191-DC35-B0DF-CA08331949B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69911" y="2015848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2" name="Oval 151">
                <a:extLst>
                  <a:ext uri="{FF2B5EF4-FFF2-40B4-BE49-F238E27FC236}">
                    <a16:creationId xmlns:a16="http://schemas.microsoft.com/office/drawing/2014/main" id="{681691C1-3B5E-881B-4C60-B52BDF6D51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11254" y="2007897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3" name="Oval 152">
                <a:extLst>
                  <a:ext uri="{FF2B5EF4-FFF2-40B4-BE49-F238E27FC236}">
                    <a16:creationId xmlns:a16="http://schemas.microsoft.com/office/drawing/2014/main" id="{04428047-6523-7C39-0B45-79DC0F5460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45175" y="2013759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4" name="Oval 153">
                <a:extLst>
                  <a:ext uri="{FF2B5EF4-FFF2-40B4-BE49-F238E27FC236}">
                    <a16:creationId xmlns:a16="http://schemas.microsoft.com/office/drawing/2014/main" id="{9BEB5F90-E51D-B702-61C7-1B1D302D66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94647" y="4741123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5" name="Oval 154">
                <a:extLst>
                  <a:ext uri="{FF2B5EF4-FFF2-40B4-BE49-F238E27FC236}">
                    <a16:creationId xmlns:a16="http://schemas.microsoft.com/office/drawing/2014/main" id="{13E6FF73-231B-A637-E186-FEB7CB7443D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435990" y="4741123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6" name="Oval 155">
                <a:extLst>
                  <a:ext uri="{FF2B5EF4-FFF2-40B4-BE49-F238E27FC236}">
                    <a16:creationId xmlns:a16="http://schemas.microsoft.com/office/drawing/2014/main" id="{5350A596-D66E-844D-A67D-A961011781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69911" y="4746737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5F05703C-4679-0FFE-E26C-2DC07E5F1E6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11254" y="4738786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8" name="Oval 157">
                <a:extLst>
                  <a:ext uri="{FF2B5EF4-FFF2-40B4-BE49-F238E27FC236}">
                    <a16:creationId xmlns:a16="http://schemas.microsoft.com/office/drawing/2014/main" id="{A0DC7524-0D74-C8D5-3485-28EDD22CA9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45175" y="4744648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CE6F3449-5C36-8197-58DB-C126E31FB6B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94647" y="4433870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0" name="Oval 159">
                <a:extLst>
                  <a:ext uri="{FF2B5EF4-FFF2-40B4-BE49-F238E27FC236}">
                    <a16:creationId xmlns:a16="http://schemas.microsoft.com/office/drawing/2014/main" id="{706D18A2-867D-EC68-FBF7-0EB9B6A482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435990" y="4433870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1" name="Oval 160">
                <a:extLst>
                  <a:ext uri="{FF2B5EF4-FFF2-40B4-BE49-F238E27FC236}">
                    <a16:creationId xmlns:a16="http://schemas.microsoft.com/office/drawing/2014/main" id="{D20726E9-0852-9CD8-9187-A37C880216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69911" y="4439484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2" name="Oval 161">
                <a:extLst>
                  <a:ext uri="{FF2B5EF4-FFF2-40B4-BE49-F238E27FC236}">
                    <a16:creationId xmlns:a16="http://schemas.microsoft.com/office/drawing/2014/main" id="{FF7F105F-25E4-8512-2051-B1AB1478EF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11254" y="4431533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3" name="Oval 162">
                <a:extLst>
                  <a:ext uri="{FF2B5EF4-FFF2-40B4-BE49-F238E27FC236}">
                    <a16:creationId xmlns:a16="http://schemas.microsoft.com/office/drawing/2014/main" id="{3C2F502B-04FB-CBCD-AB91-C16B4817212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45175" y="4437395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BFC191D6-FC69-7F2F-4213-6D0864B55D9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371496" y="2704577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5" name="Oval 164">
                <a:extLst>
                  <a:ext uri="{FF2B5EF4-FFF2-40B4-BE49-F238E27FC236}">
                    <a16:creationId xmlns:a16="http://schemas.microsoft.com/office/drawing/2014/main" id="{AEBC398D-A599-7B2D-3EB9-81C5B8F137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12839" y="2704577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6" name="Oval 165">
                <a:extLst>
                  <a:ext uri="{FF2B5EF4-FFF2-40B4-BE49-F238E27FC236}">
                    <a16:creationId xmlns:a16="http://schemas.microsoft.com/office/drawing/2014/main" id="{E6F8D66A-29E4-B077-4964-12869C7522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371496" y="3039137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852BC5E9-2360-A4F8-ECDF-7560F7292A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12839" y="3039137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7C13B447-5431-C8C2-D670-2ACC7B977E4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371496" y="3379531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FE4F61EB-9F1F-0B25-0CD0-DD46FCDAB82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12839" y="3379531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2AB8A802-7415-1987-4FCD-43BA744C8F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371496" y="3720201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DD2DBD28-2A27-7B0B-FD89-8E83E865F3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12839" y="3720201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A31F494E-4795-DBA1-B1C8-7D66703BD70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371496" y="4053975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8B875DAF-7624-CEBE-3E46-F7404337AF4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12839" y="4053975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249E5AAF-6B2D-2C9B-B575-D38D25DAB4E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68147" y="2712528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5" name="Oval 174">
                <a:extLst>
                  <a:ext uri="{FF2B5EF4-FFF2-40B4-BE49-F238E27FC236}">
                    <a16:creationId xmlns:a16="http://schemas.microsoft.com/office/drawing/2014/main" id="{44CF6D6F-3FBA-0784-55A1-E33499B4CC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09490" y="2712528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2F35579F-9DE4-65D0-A3E8-760B5580F8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68147" y="3047088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7" name="Oval 176">
                <a:extLst>
                  <a:ext uri="{FF2B5EF4-FFF2-40B4-BE49-F238E27FC236}">
                    <a16:creationId xmlns:a16="http://schemas.microsoft.com/office/drawing/2014/main" id="{073EA9E3-8A35-C647-7EF3-CC415552EB4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09490" y="3047088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1A3EBEE5-9C60-F95E-0C0C-C11F197282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68147" y="3387482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2B2DAD80-9B84-66F8-6F32-BD5F560596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09490" y="3387482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192F945B-DB87-D886-0C31-F4F9693FFD2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68147" y="3728152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BB3F3FCE-71F1-3305-7729-94A9A22FB60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09490" y="3728152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7991653C-652F-CA32-B6F4-EB11E2E325B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68147" y="4061926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B0CED0CC-1D31-338C-C396-A9BE829BA54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09490" y="4061926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42FBBA05-82D1-FD17-5DF6-26A6403009F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371496" y="2007897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5" name="Oval 184">
                <a:extLst>
                  <a:ext uri="{FF2B5EF4-FFF2-40B4-BE49-F238E27FC236}">
                    <a16:creationId xmlns:a16="http://schemas.microsoft.com/office/drawing/2014/main" id="{21145988-8878-D70A-FCF9-3164EAB5C9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12839" y="2007897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4F1C6DD5-AA3A-95FC-48F2-7BDA7D2D1B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371496" y="2342457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7" name="Oval 186">
                <a:extLst>
                  <a:ext uri="{FF2B5EF4-FFF2-40B4-BE49-F238E27FC236}">
                    <a16:creationId xmlns:a16="http://schemas.microsoft.com/office/drawing/2014/main" id="{6A4286A6-7896-B88B-D89D-1CC02870C9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12839" y="2342457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8" name="Oval 187">
                <a:extLst>
                  <a:ext uri="{FF2B5EF4-FFF2-40B4-BE49-F238E27FC236}">
                    <a16:creationId xmlns:a16="http://schemas.microsoft.com/office/drawing/2014/main" id="{3679CCA7-0C51-F0C9-0A70-BA7F59EF2A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71437" y="2007897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9" name="Oval 188">
                <a:extLst>
                  <a:ext uri="{FF2B5EF4-FFF2-40B4-BE49-F238E27FC236}">
                    <a16:creationId xmlns:a16="http://schemas.microsoft.com/office/drawing/2014/main" id="{CDFC0D25-BCEE-5BB6-295F-0768DA26B1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12780" y="2007897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0" name="Oval 189">
                <a:extLst>
                  <a:ext uri="{FF2B5EF4-FFF2-40B4-BE49-F238E27FC236}">
                    <a16:creationId xmlns:a16="http://schemas.microsoft.com/office/drawing/2014/main" id="{EF117F83-E23E-86DC-475B-26E460C28A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71437" y="2342457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1" name="Oval 190">
                <a:extLst>
                  <a:ext uri="{FF2B5EF4-FFF2-40B4-BE49-F238E27FC236}">
                    <a16:creationId xmlns:a16="http://schemas.microsoft.com/office/drawing/2014/main" id="{13C8EE3D-64DD-84A8-6590-996233F9F6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12780" y="2342457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6" name="Oval 255">
                <a:extLst>
                  <a:ext uri="{FF2B5EF4-FFF2-40B4-BE49-F238E27FC236}">
                    <a16:creationId xmlns:a16="http://schemas.microsoft.com/office/drawing/2014/main" id="{83B25728-AC2E-EF41-3E85-6CBBCA6194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68147" y="4428079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7" name="Oval 256">
                <a:extLst>
                  <a:ext uri="{FF2B5EF4-FFF2-40B4-BE49-F238E27FC236}">
                    <a16:creationId xmlns:a16="http://schemas.microsoft.com/office/drawing/2014/main" id="{8B009A38-FBDD-7F1A-7391-7FD5C057167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09490" y="4428079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8" name="Oval 257">
                <a:extLst>
                  <a:ext uri="{FF2B5EF4-FFF2-40B4-BE49-F238E27FC236}">
                    <a16:creationId xmlns:a16="http://schemas.microsoft.com/office/drawing/2014/main" id="{D2C7A030-9373-4107-CCFB-7A07BA5D4A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68147" y="4762639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9" name="Oval 258">
                <a:extLst>
                  <a:ext uri="{FF2B5EF4-FFF2-40B4-BE49-F238E27FC236}">
                    <a16:creationId xmlns:a16="http://schemas.microsoft.com/office/drawing/2014/main" id="{5C1F1EF9-3B37-F163-E07C-3A9D962040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09490" y="4762639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0" name="Oval 259">
                <a:extLst>
                  <a:ext uri="{FF2B5EF4-FFF2-40B4-BE49-F238E27FC236}">
                    <a16:creationId xmlns:a16="http://schemas.microsoft.com/office/drawing/2014/main" id="{9EB1A82F-7DA3-88C5-943F-DABFA5F306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371496" y="4428079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1" name="Oval 260">
                <a:extLst>
                  <a:ext uri="{FF2B5EF4-FFF2-40B4-BE49-F238E27FC236}">
                    <a16:creationId xmlns:a16="http://schemas.microsoft.com/office/drawing/2014/main" id="{FD44A4E2-658F-0956-2162-C20DA29E10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12839" y="4428079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2" name="Oval 261">
                <a:extLst>
                  <a:ext uri="{FF2B5EF4-FFF2-40B4-BE49-F238E27FC236}">
                    <a16:creationId xmlns:a16="http://schemas.microsoft.com/office/drawing/2014/main" id="{FA940B3C-62D9-A91A-87C6-91249C26563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371496" y="4762639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3" name="Oval 262">
                <a:extLst>
                  <a:ext uri="{FF2B5EF4-FFF2-40B4-BE49-F238E27FC236}">
                    <a16:creationId xmlns:a16="http://schemas.microsoft.com/office/drawing/2014/main" id="{BF656CE3-B2D4-BB56-4784-8DB24E7984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12839" y="4762639"/>
                <a:ext cx="221305" cy="221305"/>
              </a:xfrm>
              <a:prstGeom prst="ellipse">
                <a:avLst/>
              </a:prstGeom>
              <a:gradFill flip="none" rotWithShape="1">
                <a:gsLst>
                  <a:gs pos="71000">
                    <a:srgbClr val="FF5C57">
                      <a:lumMod val="76000"/>
                      <a:lumOff val="24000"/>
                      <a:alpha val="0"/>
                    </a:srgbClr>
                  </a:gs>
                  <a:gs pos="0">
                    <a:srgbClr val="C00000"/>
                  </a:gs>
                  <a:gs pos="30000">
                    <a:srgbClr val="EA1E1B"/>
                  </a:gs>
                  <a:gs pos="61000">
                    <a:srgbClr val="FF5C57">
                      <a:alpha val="32157"/>
                    </a:srgbClr>
                  </a:gs>
                  <a:gs pos="43000">
                    <a:srgbClr val="FF504C"/>
                  </a:gs>
                  <a:gs pos="3000">
                    <a:srgbClr val="B00C2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4" name="Rectangle 263">
                <a:extLst>
                  <a:ext uri="{FF2B5EF4-FFF2-40B4-BE49-F238E27FC236}">
                    <a16:creationId xmlns:a16="http://schemas.microsoft.com/office/drawing/2014/main" id="{60F5398B-9334-3995-DF81-3E1CA45FFC23}"/>
                  </a:ext>
                </a:extLst>
              </p:cNvPr>
              <p:cNvSpPr/>
              <p:nvPr/>
            </p:nvSpPr>
            <p:spPr>
              <a:xfrm>
                <a:off x="2332620" y="1925398"/>
                <a:ext cx="657070" cy="3155486"/>
              </a:xfrm>
              <a:prstGeom prst="rect">
                <a:avLst/>
              </a:prstGeom>
              <a:solidFill>
                <a:schemeClr val="bg1">
                  <a:alpha val="79371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5" name="Rectangle 264">
                <a:extLst>
                  <a:ext uri="{FF2B5EF4-FFF2-40B4-BE49-F238E27FC236}">
                    <a16:creationId xmlns:a16="http://schemas.microsoft.com/office/drawing/2014/main" id="{84433612-53EA-1C8E-DECB-093E6B3CBC7D}"/>
                  </a:ext>
                </a:extLst>
              </p:cNvPr>
              <p:cNvSpPr/>
              <p:nvPr/>
            </p:nvSpPr>
            <p:spPr>
              <a:xfrm>
                <a:off x="4721432" y="1920391"/>
                <a:ext cx="609363" cy="3155486"/>
              </a:xfrm>
              <a:prstGeom prst="rect">
                <a:avLst/>
              </a:prstGeom>
              <a:solidFill>
                <a:schemeClr val="bg1">
                  <a:alpha val="79371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6" name="Rectangle 265">
                <a:extLst>
                  <a:ext uri="{FF2B5EF4-FFF2-40B4-BE49-F238E27FC236}">
                    <a16:creationId xmlns:a16="http://schemas.microsoft.com/office/drawing/2014/main" id="{974F1AC9-6770-1221-657D-458280A86819}"/>
                  </a:ext>
                </a:extLst>
              </p:cNvPr>
              <p:cNvSpPr/>
              <p:nvPr/>
            </p:nvSpPr>
            <p:spPr>
              <a:xfrm rot="5400000">
                <a:off x="3522611" y="803550"/>
                <a:ext cx="657070" cy="2959299"/>
              </a:xfrm>
              <a:prstGeom prst="rect">
                <a:avLst/>
              </a:prstGeom>
              <a:solidFill>
                <a:schemeClr val="bg1">
                  <a:alpha val="79371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8" name="Rectangle 267">
                <a:extLst>
                  <a:ext uri="{FF2B5EF4-FFF2-40B4-BE49-F238E27FC236}">
                    <a16:creationId xmlns:a16="http://schemas.microsoft.com/office/drawing/2014/main" id="{D1F8E9B1-9283-ADBD-8EBF-9F54825C1B6C}"/>
                  </a:ext>
                </a:extLst>
              </p:cNvPr>
              <p:cNvSpPr/>
              <p:nvPr/>
            </p:nvSpPr>
            <p:spPr>
              <a:xfrm rot="5400000">
                <a:off x="3487940" y="3190622"/>
                <a:ext cx="657070" cy="3028640"/>
              </a:xfrm>
              <a:prstGeom prst="rect">
                <a:avLst/>
              </a:prstGeom>
              <a:solidFill>
                <a:schemeClr val="bg1">
                  <a:alpha val="79371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45" name="Curved Connector 388">
              <a:extLst>
                <a:ext uri="{FF2B5EF4-FFF2-40B4-BE49-F238E27FC236}">
                  <a16:creationId xmlns:a16="http://schemas.microsoft.com/office/drawing/2014/main" id="{68BC0B35-42A5-113C-1899-313A63124F5C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359778" y="1475954"/>
              <a:ext cx="464785" cy="314496"/>
            </a:xfrm>
            <a:prstGeom prst="curvedConnector3">
              <a:avLst/>
            </a:prstGeom>
            <a:ln>
              <a:solidFill>
                <a:schemeClr val="bg2">
                  <a:lumMod val="75000"/>
                </a:schemeClr>
              </a:solidFill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40167340-C1E0-5A84-719D-F9AE1B3A3D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alphaModFix amt="70000"/>
            </a:blip>
            <a:srcRect l="434" t="87659" r="-434" b="3645"/>
            <a:stretch/>
          </p:blipFill>
          <p:spPr>
            <a:xfrm rot="5400000">
              <a:off x="5323576" y="4507220"/>
              <a:ext cx="307775" cy="81486"/>
            </a:xfrm>
            <a:prstGeom prst="rect">
              <a:avLst/>
            </a:prstGeom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2F171334-29D7-6D25-536C-43333A66F1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alphaModFix amt="70000"/>
            </a:blip>
            <a:srcRect l="434" t="87659" r="-434" b="3645"/>
            <a:stretch/>
          </p:blipFill>
          <p:spPr>
            <a:xfrm rot="5400000">
              <a:off x="5324903" y="4818647"/>
              <a:ext cx="307775" cy="81486"/>
            </a:xfrm>
            <a:prstGeom prst="rect">
              <a:avLst/>
            </a:prstGeom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27301F18-C652-BC4B-AB1C-260F0CEDA0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alphaModFix amt="70000"/>
            </a:blip>
            <a:srcRect l="434" t="87659" r="-434" b="3645"/>
            <a:stretch/>
          </p:blipFill>
          <p:spPr>
            <a:xfrm rot="5400000">
              <a:off x="5324905" y="2091350"/>
              <a:ext cx="307775" cy="81486"/>
            </a:xfrm>
            <a:prstGeom prst="rect">
              <a:avLst/>
            </a:prstGeom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0782EFBE-A11D-7AE1-500B-23C87A8870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alphaModFix amt="70000"/>
            </a:blip>
            <a:srcRect l="434" t="87659" r="-434" b="3645"/>
            <a:stretch/>
          </p:blipFill>
          <p:spPr>
            <a:xfrm rot="5400000">
              <a:off x="5326232" y="2402777"/>
              <a:ext cx="307775" cy="81486"/>
            </a:xfrm>
            <a:prstGeom prst="rect">
              <a:avLst/>
            </a:prstGeom>
          </p:spPr>
        </p:pic>
        <p:cxnSp>
          <p:nvCxnSpPr>
            <p:cNvPr id="50" name="Curved Connector 397">
              <a:extLst>
                <a:ext uri="{FF2B5EF4-FFF2-40B4-BE49-F238E27FC236}">
                  <a16:creationId xmlns:a16="http://schemas.microsoft.com/office/drawing/2014/main" id="{161722E7-BC41-EFDA-802E-64DC139D2C1D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3804275" y="1403085"/>
              <a:ext cx="1907508" cy="517305"/>
            </a:xfrm>
            <a:prstGeom prst="curvedConnector3">
              <a:avLst/>
            </a:prstGeom>
            <a:ln>
              <a:solidFill>
                <a:schemeClr val="bg2">
                  <a:lumMod val="75000"/>
                </a:schemeClr>
              </a:solidFill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urved Connector 34">
              <a:extLst>
                <a:ext uri="{FF2B5EF4-FFF2-40B4-BE49-F238E27FC236}">
                  <a16:creationId xmlns:a16="http://schemas.microsoft.com/office/drawing/2014/main" id="{415A4DEA-75BC-7659-F01F-96817EC48153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rot="10800000">
              <a:off x="8816089" y="4924327"/>
              <a:ext cx="927940" cy="444436"/>
            </a:xfrm>
            <a:prstGeom prst="curvedConnector3">
              <a:avLst/>
            </a:prstGeom>
            <a:ln>
              <a:solidFill>
                <a:schemeClr val="bg2">
                  <a:lumMod val="75000"/>
                </a:schemeClr>
              </a:solidFill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EDABA65-2E64-A8B8-B927-40F9696311B6}"/>
                </a:ext>
              </a:extLst>
            </p:cNvPr>
            <p:cNvSpPr txBox="1"/>
            <p:nvPr/>
          </p:nvSpPr>
          <p:spPr>
            <a:xfrm>
              <a:off x="9319638" y="1717526"/>
              <a:ext cx="3123722" cy="764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/>
                <a:t>Incident or recombined Gaussian beam</a:t>
              </a:r>
            </a:p>
          </p:txBody>
        </p: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BE959C49-0C3F-2186-04D0-5208B7F7F427}"/>
                </a:ext>
              </a:extLst>
            </p:cNvPr>
            <p:cNvCxnSpPr/>
            <p:nvPr/>
          </p:nvCxnSpPr>
          <p:spPr>
            <a:xfrm>
              <a:off x="3804275" y="1864243"/>
              <a:ext cx="0" cy="321852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0" name="Right Arrow 7">
            <a:extLst>
              <a:ext uri="{FF2B5EF4-FFF2-40B4-BE49-F238E27FC236}">
                <a16:creationId xmlns:a16="http://schemas.microsoft.com/office/drawing/2014/main" id="{E6239A60-96F7-716B-D319-F7F6E5B90412}"/>
              </a:ext>
            </a:extLst>
          </p:cNvPr>
          <p:cNvSpPr/>
          <p:nvPr/>
        </p:nvSpPr>
        <p:spPr>
          <a:xfrm>
            <a:off x="3626954" y="6451131"/>
            <a:ext cx="880533" cy="237067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2" name="Right Arrow 8">
            <a:extLst>
              <a:ext uri="{FF2B5EF4-FFF2-40B4-BE49-F238E27FC236}">
                <a16:creationId xmlns:a16="http://schemas.microsoft.com/office/drawing/2014/main" id="{0DAF4E8E-1E7B-0F40-2A4E-0B2AB582837D}"/>
              </a:ext>
            </a:extLst>
          </p:cNvPr>
          <p:cNvSpPr/>
          <p:nvPr/>
        </p:nvSpPr>
        <p:spPr>
          <a:xfrm rot="10800000">
            <a:off x="2544815" y="6453772"/>
            <a:ext cx="880533" cy="237067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32B13B97-7636-1720-9427-95C1B9CE3B0E}"/>
              </a:ext>
            </a:extLst>
          </p:cNvPr>
          <p:cNvSpPr txBox="1"/>
          <p:nvPr/>
        </p:nvSpPr>
        <p:spPr>
          <a:xfrm>
            <a:off x="4600551" y="6398186"/>
            <a:ext cx="2688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Beam combining direction</a:t>
            </a:r>
          </a:p>
        </p:txBody>
      </p:sp>
      <p:sp>
        <p:nvSpPr>
          <p:cNvPr id="276" name="TextBox 275">
            <a:extLst>
              <a:ext uri="{FF2B5EF4-FFF2-40B4-BE49-F238E27FC236}">
                <a16:creationId xmlns:a16="http://schemas.microsoft.com/office/drawing/2014/main" id="{F999142C-9500-87F8-B90A-EC57AB01F827}"/>
              </a:ext>
            </a:extLst>
          </p:cNvPr>
          <p:cNvSpPr txBox="1"/>
          <p:nvPr/>
        </p:nvSpPr>
        <p:spPr>
          <a:xfrm>
            <a:off x="122110" y="6384998"/>
            <a:ext cx="2688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Beam splitting direction</a:t>
            </a:r>
          </a:p>
        </p:txBody>
      </p:sp>
      <p:sp>
        <p:nvSpPr>
          <p:cNvPr id="278" name="TextBox 277">
            <a:extLst>
              <a:ext uri="{FF2B5EF4-FFF2-40B4-BE49-F238E27FC236}">
                <a16:creationId xmlns:a16="http://schemas.microsoft.com/office/drawing/2014/main" id="{88233692-C1F2-D280-EB1A-B28E0554D6F9}"/>
              </a:ext>
            </a:extLst>
          </p:cNvPr>
          <p:cNvSpPr txBox="1"/>
          <p:nvPr/>
        </p:nvSpPr>
        <p:spPr>
          <a:xfrm>
            <a:off x="764627" y="1618148"/>
            <a:ext cx="104564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This is a Spatial-Domain Implementation of a Coherent Pulse Stacking Technique</a:t>
            </a:r>
          </a:p>
        </p:txBody>
      </p:sp>
    </p:spTree>
    <p:extLst>
      <p:ext uri="{BB962C8B-B14F-4D97-AF65-F5344CB8AC3E}">
        <p14:creationId xmlns:p14="http://schemas.microsoft.com/office/powerpoint/2010/main" val="1695439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CE609-5D49-5F18-7697-95621B1AC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6892711-DF8A-9C2C-DE8C-14D627B89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239" y="354709"/>
            <a:ext cx="11243521" cy="1325563"/>
          </a:xfrm>
        </p:spPr>
        <p:txBody>
          <a:bodyPr>
            <a:noAutofit/>
          </a:bodyPr>
          <a:lstStyle/>
          <a:p>
            <a:pPr algn="ctr"/>
            <a:r>
              <a:rPr lang="en-US" sz="3200" dirty="0"/>
              <a:t>Coherent Beam Stacking has been Validated Theoretically and Numerically with Beam Propagation Methods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3C23AA-5392-F77B-F972-ADC507114A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7127" y="2547556"/>
            <a:ext cx="3064243" cy="2545254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0B9AB4EA-AFDC-5317-BC4F-4F0048037FC2}"/>
              </a:ext>
            </a:extLst>
          </p:cNvPr>
          <p:cNvGrpSpPr/>
          <p:nvPr/>
        </p:nvGrpSpPr>
        <p:grpSpPr>
          <a:xfrm>
            <a:off x="311573" y="2186889"/>
            <a:ext cx="7920368" cy="2394323"/>
            <a:chOff x="311573" y="2454987"/>
            <a:chExt cx="7920368" cy="239432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31ECF36-181E-FB2B-27BD-89F64998D715}"/>
                </a:ext>
              </a:extLst>
            </p:cNvPr>
            <p:cNvGrpSpPr/>
            <p:nvPr/>
          </p:nvGrpSpPr>
          <p:grpSpPr>
            <a:xfrm>
              <a:off x="1678741" y="2454987"/>
              <a:ext cx="6553200" cy="2394323"/>
              <a:chOff x="1038641" y="2454987"/>
              <a:chExt cx="6553200" cy="2394323"/>
            </a:xfrm>
          </p:grpSpPr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E6AB8CD0-2F47-D3C7-3D48-860693D4FBF6}"/>
                  </a:ext>
                </a:extLst>
              </p:cNvPr>
              <p:cNvGrpSpPr/>
              <p:nvPr/>
            </p:nvGrpSpPr>
            <p:grpSpPr>
              <a:xfrm rot="10800000">
                <a:off x="1038641" y="2982016"/>
                <a:ext cx="6553200" cy="1779187"/>
                <a:chOff x="1208314" y="3580297"/>
                <a:chExt cx="3819676" cy="897727"/>
              </a:xfrm>
            </p:grpSpPr>
            <p:sp>
              <p:nvSpPr>
                <p:cNvPr id="4" name="Rectangle 3">
                  <a:extLst>
                    <a:ext uri="{FF2B5EF4-FFF2-40B4-BE49-F238E27FC236}">
                      <a16:creationId xmlns:a16="http://schemas.microsoft.com/office/drawing/2014/main" id="{0E7BE952-703E-9818-1EA0-B9ED3BC9BDEC}"/>
                    </a:ext>
                  </a:extLst>
                </p:cNvPr>
                <p:cNvSpPr/>
                <p:nvPr/>
              </p:nvSpPr>
              <p:spPr>
                <a:xfrm>
                  <a:off x="1208314" y="3778441"/>
                  <a:ext cx="627226" cy="555993"/>
                </a:xfrm>
                <a:prstGeom prst="rect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927C537D-921D-8839-84D0-C61AC2495BC0}"/>
                    </a:ext>
                  </a:extLst>
                </p:cNvPr>
                <p:cNvSpPr/>
                <p:nvPr/>
              </p:nvSpPr>
              <p:spPr>
                <a:xfrm>
                  <a:off x="1815011" y="3778441"/>
                  <a:ext cx="1505284" cy="555993"/>
                </a:xfrm>
                <a:prstGeom prst="rect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70" name="Group 69">
                  <a:extLst>
                    <a:ext uri="{FF2B5EF4-FFF2-40B4-BE49-F238E27FC236}">
                      <a16:creationId xmlns:a16="http://schemas.microsoft.com/office/drawing/2014/main" id="{9DF360DD-4DF7-B2B8-D1C1-02045B7E9F90}"/>
                    </a:ext>
                  </a:extLst>
                </p:cNvPr>
                <p:cNvGrpSpPr/>
                <p:nvPr/>
              </p:nvGrpSpPr>
              <p:grpSpPr>
                <a:xfrm>
                  <a:off x="3294602" y="3788495"/>
                  <a:ext cx="1733388" cy="537175"/>
                  <a:chOff x="3294602" y="3788495"/>
                  <a:chExt cx="1733388" cy="537175"/>
                </a:xfrm>
                <a:solidFill>
                  <a:srgbClr val="FF0000"/>
                </a:solidFill>
              </p:grpSpPr>
              <p:sp>
                <p:nvSpPr>
                  <p:cNvPr id="41" name="Isosceles Triangle 40">
                    <a:extLst>
                      <a:ext uri="{FF2B5EF4-FFF2-40B4-BE49-F238E27FC236}">
                        <a16:creationId xmlns:a16="http://schemas.microsoft.com/office/drawing/2014/main" id="{1E46DD1B-EE6B-B15D-ABC4-B8F3A8A0D6D8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128693" y="3057987"/>
                    <a:ext cx="61461" cy="1715011"/>
                  </a:xfrm>
                  <a:prstGeom prst="triangle">
                    <a:avLst/>
                  </a:prstGeom>
                  <a:solidFill>
                    <a:srgbClr val="C000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" name="Isosceles Triangle 42">
                    <a:extLst>
                      <a:ext uri="{FF2B5EF4-FFF2-40B4-BE49-F238E27FC236}">
                        <a16:creationId xmlns:a16="http://schemas.microsoft.com/office/drawing/2014/main" id="{14B3C01B-61C0-A1AB-8D3E-F30617542900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128694" y="3343415"/>
                    <a:ext cx="61461" cy="1715011"/>
                  </a:xfrm>
                  <a:prstGeom prst="triangle">
                    <a:avLst/>
                  </a:prstGeom>
                  <a:solidFill>
                    <a:srgbClr val="C000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5" name="Isosceles Triangle 44">
                    <a:extLst>
                      <a:ext uri="{FF2B5EF4-FFF2-40B4-BE49-F238E27FC236}">
                        <a16:creationId xmlns:a16="http://schemas.microsoft.com/office/drawing/2014/main" id="{8DFA5783-E11B-9F07-337B-D640298110C8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123779" y="3202384"/>
                    <a:ext cx="61459" cy="1715011"/>
                  </a:xfrm>
                  <a:prstGeom prst="triangle">
                    <a:avLst/>
                  </a:prstGeom>
                  <a:solidFill>
                    <a:srgbClr val="C000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51" name="Isosceles Triangle 50">
                    <a:extLst>
                      <a:ext uri="{FF2B5EF4-FFF2-40B4-BE49-F238E27FC236}">
                        <a16:creationId xmlns:a16="http://schemas.microsoft.com/office/drawing/2014/main" id="{30F90CCA-E662-6769-CC1E-C31F67689A52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128694" y="3296404"/>
                    <a:ext cx="61461" cy="1715011"/>
                  </a:xfrm>
                  <a:prstGeom prst="triangle">
                    <a:avLst/>
                  </a:prstGeom>
                  <a:solidFill>
                    <a:srgbClr val="C000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" name="Isosceles Triangle 52">
                    <a:extLst>
                      <a:ext uri="{FF2B5EF4-FFF2-40B4-BE49-F238E27FC236}">
                        <a16:creationId xmlns:a16="http://schemas.microsoft.com/office/drawing/2014/main" id="{C2A5A177-8671-4232-AB71-EC03CD5F6A06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121377" y="3106120"/>
                    <a:ext cx="61461" cy="1715011"/>
                  </a:xfrm>
                  <a:prstGeom prst="triangle">
                    <a:avLst/>
                  </a:prstGeom>
                  <a:solidFill>
                    <a:srgbClr val="C000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7" name="Isosceles Triangle 56">
                    <a:extLst>
                      <a:ext uri="{FF2B5EF4-FFF2-40B4-BE49-F238E27FC236}">
                        <a16:creationId xmlns:a16="http://schemas.microsoft.com/office/drawing/2014/main" id="{B43A15F3-25BD-C381-5E35-9829EF29122F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121377" y="3153132"/>
                    <a:ext cx="61461" cy="1715011"/>
                  </a:xfrm>
                  <a:prstGeom prst="triangle">
                    <a:avLst/>
                  </a:prstGeom>
                  <a:solidFill>
                    <a:srgbClr val="C000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9" name="Isosceles Triangle 58">
                    <a:extLst>
                      <a:ext uri="{FF2B5EF4-FFF2-40B4-BE49-F238E27FC236}">
                        <a16:creationId xmlns:a16="http://schemas.microsoft.com/office/drawing/2014/main" id="{D15A303E-38C0-7C7E-83D2-315E4FB443D1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129978" y="3249393"/>
                    <a:ext cx="61461" cy="1715011"/>
                  </a:xfrm>
                  <a:prstGeom prst="triangle">
                    <a:avLst/>
                  </a:prstGeom>
                  <a:solidFill>
                    <a:srgbClr val="C000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1" name="Isosceles Triangle 60">
                    <a:extLst>
                      <a:ext uri="{FF2B5EF4-FFF2-40B4-BE49-F238E27FC236}">
                        <a16:creationId xmlns:a16="http://schemas.microsoft.com/office/drawing/2014/main" id="{C6B773F6-4153-4B6C-FAC4-789DAA7D475E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139754" y="3390424"/>
                    <a:ext cx="61461" cy="1715011"/>
                  </a:xfrm>
                  <a:prstGeom prst="triangle">
                    <a:avLst/>
                  </a:prstGeom>
                  <a:solidFill>
                    <a:srgbClr val="C000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3" name="Isosceles Triangle 62">
                    <a:extLst>
                      <a:ext uri="{FF2B5EF4-FFF2-40B4-BE49-F238E27FC236}">
                        <a16:creationId xmlns:a16="http://schemas.microsoft.com/office/drawing/2014/main" id="{D985352D-782A-FBA5-450B-D3DF0CF862B8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139753" y="3437434"/>
                    <a:ext cx="61461" cy="1715011"/>
                  </a:xfrm>
                  <a:prstGeom prst="triangle">
                    <a:avLst/>
                  </a:prstGeom>
                  <a:solidFill>
                    <a:srgbClr val="C000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5" name="Isosceles Triangle 64">
                    <a:extLst>
                      <a:ext uri="{FF2B5EF4-FFF2-40B4-BE49-F238E27FC236}">
                        <a16:creationId xmlns:a16="http://schemas.microsoft.com/office/drawing/2014/main" id="{7D7A1A26-7EC1-DD81-6554-7C17F9F289B1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136009" y="3009853"/>
                    <a:ext cx="61461" cy="1715011"/>
                  </a:xfrm>
                  <a:prstGeom prst="triangle">
                    <a:avLst/>
                  </a:prstGeom>
                  <a:solidFill>
                    <a:srgbClr val="C000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67" name="Isosceles Triangle 66">
                    <a:extLst>
                      <a:ext uri="{FF2B5EF4-FFF2-40B4-BE49-F238E27FC236}">
                        <a16:creationId xmlns:a16="http://schemas.microsoft.com/office/drawing/2014/main" id="{F269B035-5EEC-5A5E-25F3-DA6290F67837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136009" y="2961720"/>
                    <a:ext cx="61461" cy="1715011"/>
                  </a:xfrm>
                  <a:prstGeom prst="triangle">
                    <a:avLst/>
                  </a:prstGeom>
                  <a:solidFill>
                    <a:srgbClr val="C000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sp>
              <p:nvSpPr>
                <p:cNvPr id="69" name="Oval 68">
                  <a:extLst>
                    <a:ext uri="{FF2B5EF4-FFF2-40B4-BE49-F238E27FC236}">
                      <a16:creationId xmlns:a16="http://schemas.microsoft.com/office/drawing/2014/main" id="{F65FC2DA-5A15-B8CA-1F61-3920822BF1EB}"/>
                    </a:ext>
                  </a:extLst>
                </p:cNvPr>
                <p:cNvSpPr/>
                <p:nvPr/>
              </p:nvSpPr>
              <p:spPr>
                <a:xfrm>
                  <a:off x="3272293" y="3580297"/>
                  <a:ext cx="132645" cy="897727"/>
                </a:xfrm>
                <a:prstGeom prst="ellipse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97BA961B-2702-ED06-AF86-2EBBA8810FCD}"/>
                  </a:ext>
                </a:extLst>
              </p:cNvPr>
              <p:cNvGrpSpPr/>
              <p:nvPr/>
            </p:nvGrpSpPr>
            <p:grpSpPr>
              <a:xfrm rot="10800000">
                <a:off x="6839719" y="2908765"/>
                <a:ext cx="148176" cy="1803885"/>
                <a:chOff x="10719868" y="3545309"/>
                <a:chExt cx="148176" cy="1803885"/>
              </a:xfrm>
            </p:grpSpPr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DDC31720-3F82-F58E-CE48-57021092E4EC}"/>
                    </a:ext>
                  </a:extLst>
                </p:cNvPr>
                <p:cNvSpPr/>
                <p:nvPr/>
              </p:nvSpPr>
              <p:spPr>
                <a:xfrm>
                  <a:off x="10719868" y="4988417"/>
                  <a:ext cx="148176" cy="360777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13000">
                      <a:schemeClr val="tx1">
                        <a:lumMod val="65000"/>
                        <a:lumOff val="35000"/>
                      </a:schemeClr>
                    </a:gs>
                    <a:gs pos="26000">
                      <a:schemeClr val="accent1">
                        <a:lumMod val="20000"/>
                        <a:lumOff val="80000"/>
                      </a:schemeClr>
                    </a:gs>
                    <a:gs pos="100000">
                      <a:schemeClr val="accent1">
                        <a:lumMod val="20000"/>
                        <a:lumOff val="80000"/>
                      </a:schemeClr>
                    </a:gs>
                    <a:gs pos="88000">
                      <a:schemeClr val="tx1">
                        <a:lumMod val="65000"/>
                        <a:lumOff val="35000"/>
                      </a:schemeClr>
                    </a:gs>
                    <a:gs pos="77000">
                      <a:schemeClr val="accent1">
                        <a:lumMod val="20000"/>
                        <a:lumOff val="80000"/>
                      </a:schemeClr>
                    </a:gs>
                    <a:gs pos="64000">
                      <a:schemeClr val="tx1">
                        <a:lumMod val="65000"/>
                        <a:lumOff val="35000"/>
                      </a:schemeClr>
                    </a:gs>
                    <a:gs pos="52000">
                      <a:schemeClr val="accent1">
                        <a:lumMod val="20000"/>
                        <a:lumOff val="80000"/>
                      </a:schemeClr>
                    </a:gs>
                    <a:gs pos="39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2" name="Rectangle 121">
                  <a:extLst>
                    <a:ext uri="{FF2B5EF4-FFF2-40B4-BE49-F238E27FC236}">
                      <a16:creationId xmlns:a16="http://schemas.microsoft.com/office/drawing/2014/main" id="{3ACC1738-6CAE-6C21-8AC3-99FCE1565755}"/>
                    </a:ext>
                  </a:extLst>
                </p:cNvPr>
                <p:cNvSpPr/>
                <p:nvPr/>
              </p:nvSpPr>
              <p:spPr>
                <a:xfrm>
                  <a:off x="10719868" y="4627640"/>
                  <a:ext cx="148176" cy="360777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13000">
                      <a:schemeClr val="tx1">
                        <a:lumMod val="65000"/>
                        <a:lumOff val="35000"/>
                      </a:schemeClr>
                    </a:gs>
                    <a:gs pos="26000">
                      <a:schemeClr val="accent1">
                        <a:lumMod val="20000"/>
                        <a:lumOff val="80000"/>
                      </a:schemeClr>
                    </a:gs>
                    <a:gs pos="100000">
                      <a:schemeClr val="accent1">
                        <a:lumMod val="20000"/>
                        <a:lumOff val="80000"/>
                      </a:schemeClr>
                    </a:gs>
                    <a:gs pos="88000">
                      <a:schemeClr val="tx1">
                        <a:lumMod val="65000"/>
                        <a:lumOff val="35000"/>
                      </a:schemeClr>
                    </a:gs>
                    <a:gs pos="77000">
                      <a:schemeClr val="accent1">
                        <a:lumMod val="20000"/>
                        <a:lumOff val="80000"/>
                      </a:schemeClr>
                    </a:gs>
                    <a:gs pos="64000">
                      <a:schemeClr val="tx1">
                        <a:lumMod val="65000"/>
                        <a:lumOff val="35000"/>
                      </a:schemeClr>
                    </a:gs>
                    <a:gs pos="52000">
                      <a:schemeClr val="accent1">
                        <a:lumMod val="20000"/>
                        <a:lumOff val="80000"/>
                      </a:schemeClr>
                    </a:gs>
                    <a:gs pos="39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id="{AE5BE76D-D5B2-8C8E-79E3-CFB20DEADF42}"/>
                    </a:ext>
                  </a:extLst>
                </p:cNvPr>
                <p:cNvSpPr/>
                <p:nvPr/>
              </p:nvSpPr>
              <p:spPr>
                <a:xfrm>
                  <a:off x="10719868" y="4266863"/>
                  <a:ext cx="148176" cy="360777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13000">
                      <a:schemeClr val="tx1">
                        <a:lumMod val="65000"/>
                        <a:lumOff val="35000"/>
                      </a:schemeClr>
                    </a:gs>
                    <a:gs pos="26000">
                      <a:schemeClr val="accent1">
                        <a:lumMod val="20000"/>
                        <a:lumOff val="80000"/>
                      </a:schemeClr>
                    </a:gs>
                    <a:gs pos="100000">
                      <a:schemeClr val="accent1">
                        <a:lumMod val="20000"/>
                        <a:lumOff val="80000"/>
                      </a:schemeClr>
                    </a:gs>
                    <a:gs pos="88000">
                      <a:schemeClr val="tx1">
                        <a:lumMod val="65000"/>
                        <a:lumOff val="35000"/>
                      </a:schemeClr>
                    </a:gs>
                    <a:gs pos="77000">
                      <a:schemeClr val="accent1">
                        <a:lumMod val="20000"/>
                        <a:lumOff val="80000"/>
                      </a:schemeClr>
                    </a:gs>
                    <a:gs pos="64000">
                      <a:schemeClr val="tx1">
                        <a:lumMod val="65000"/>
                        <a:lumOff val="35000"/>
                      </a:schemeClr>
                    </a:gs>
                    <a:gs pos="52000">
                      <a:schemeClr val="accent1">
                        <a:lumMod val="20000"/>
                        <a:lumOff val="80000"/>
                      </a:schemeClr>
                    </a:gs>
                    <a:gs pos="39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7" name="Rectangle 126">
                  <a:extLst>
                    <a:ext uri="{FF2B5EF4-FFF2-40B4-BE49-F238E27FC236}">
                      <a16:creationId xmlns:a16="http://schemas.microsoft.com/office/drawing/2014/main" id="{2B0AE8DA-ECAF-56A1-8D1B-50B9F4A5CAFC}"/>
                    </a:ext>
                  </a:extLst>
                </p:cNvPr>
                <p:cNvSpPr/>
                <p:nvPr/>
              </p:nvSpPr>
              <p:spPr>
                <a:xfrm>
                  <a:off x="10719868" y="3906086"/>
                  <a:ext cx="148176" cy="360777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13000">
                      <a:schemeClr val="tx1">
                        <a:lumMod val="65000"/>
                        <a:lumOff val="35000"/>
                      </a:schemeClr>
                    </a:gs>
                    <a:gs pos="26000">
                      <a:schemeClr val="accent1">
                        <a:lumMod val="20000"/>
                        <a:lumOff val="80000"/>
                      </a:schemeClr>
                    </a:gs>
                    <a:gs pos="100000">
                      <a:schemeClr val="accent1">
                        <a:lumMod val="20000"/>
                        <a:lumOff val="80000"/>
                      </a:schemeClr>
                    </a:gs>
                    <a:gs pos="88000">
                      <a:schemeClr val="tx1">
                        <a:lumMod val="65000"/>
                        <a:lumOff val="35000"/>
                      </a:schemeClr>
                    </a:gs>
                    <a:gs pos="77000">
                      <a:schemeClr val="accent1">
                        <a:lumMod val="20000"/>
                        <a:lumOff val="80000"/>
                      </a:schemeClr>
                    </a:gs>
                    <a:gs pos="64000">
                      <a:schemeClr val="tx1">
                        <a:lumMod val="65000"/>
                        <a:lumOff val="35000"/>
                      </a:schemeClr>
                    </a:gs>
                    <a:gs pos="52000">
                      <a:schemeClr val="accent1">
                        <a:lumMod val="20000"/>
                        <a:lumOff val="80000"/>
                      </a:schemeClr>
                    </a:gs>
                    <a:gs pos="39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Rectangle 128">
                  <a:extLst>
                    <a:ext uri="{FF2B5EF4-FFF2-40B4-BE49-F238E27FC236}">
                      <a16:creationId xmlns:a16="http://schemas.microsoft.com/office/drawing/2014/main" id="{F60343A7-9DF0-3FBD-FCFF-61F6DD5B9010}"/>
                    </a:ext>
                  </a:extLst>
                </p:cNvPr>
                <p:cNvSpPr/>
                <p:nvPr/>
              </p:nvSpPr>
              <p:spPr>
                <a:xfrm>
                  <a:off x="10719868" y="3545309"/>
                  <a:ext cx="148176" cy="360777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13000">
                      <a:schemeClr val="tx1">
                        <a:lumMod val="65000"/>
                        <a:lumOff val="35000"/>
                      </a:schemeClr>
                    </a:gs>
                    <a:gs pos="26000">
                      <a:schemeClr val="accent1">
                        <a:lumMod val="20000"/>
                        <a:lumOff val="80000"/>
                      </a:schemeClr>
                    </a:gs>
                    <a:gs pos="100000">
                      <a:schemeClr val="accent1">
                        <a:lumMod val="20000"/>
                        <a:lumOff val="80000"/>
                      </a:schemeClr>
                    </a:gs>
                    <a:gs pos="88000">
                      <a:schemeClr val="tx1">
                        <a:lumMod val="65000"/>
                        <a:lumOff val="35000"/>
                      </a:schemeClr>
                    </a:gs>
                    <a:gs pos="77000">
                      <a:schemeClr val="accent1">
                        <a:lumMod val="20000"/>
                        <a:lumOff val="80000"/>
                      </a:schemeClr>
                    </a:gs>
                    <a:gs pos="64000">
                      <a:schemeClr val="tx1">
                        <a:lumMod val="65000"/>
                        <a:lumOff val="35000"/>
                      </a:schemeClr>
                    </a:gs>
                    <a:gs pos="52000">
                      <a:schemeClr val="accent1">
                        <a:lumMod val="20000"/>
                        <a:lumOff val="80000"/>
                      </a:schemeClr>
                    </a:gs>
                    <a:gs pos="39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34" name="Arrow: Down 133">
                <a:extLst>
                  <a:ext uri="{FF2B5EF4-FFF2-40B4-BE49-F238E27FC236}">
                    <a16:creationId xmlns:a16="http://schemas.microsoft.com/office/drawing/2014/main" id="{346C2D1F-82E4-28F3-37B5-0364AE7DD06E}"/>
                  </a:ext>
                </a:extLst>
              </p:cNvPr>
              <p:cNvSpPr/>
              <p:nvPr/>
            </p:nvSpPr>
            <p:spPr>
              <a:xfrm rot="5400000">
                <a:off x="7212496" y="3449071"/>
                <a:ext cx="170535" cy="456605"/>
              </a:xfrm>
              <a:prstGeom prst="downArrow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82474C76-7647-7307-5645-8889E14590B7}"/>
                  </a:ext>
                </a:extLst>
              </p:cNvPr>
              <p:cNvSpPr txBox="1"/>
              <p:nvPr/>
            </p:nvSpPr>
            <p:spPr>
              <a:xfrm>
                <a:off x="2565404" y="2454987"/>
                <a:ext cx="2743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/>
                  <a:t>Fourier Imaging L = 2f</a:t>
                </a:r>
              </a:p>
            </p:txBody>
          </p:sp>
          <p:cxnSp>
            <p:nvCxnSpPr>
              <p:cNvPr id="174" name="Straight Arrow Connector 173">
                <a:extLst>
                  <a:ext uri="{FF2B5EF4-FFF2-40B4-BE49-F238E27FC236}">
                    <a16:creationId xmlns:a16="http://schemas.microsoft.com/office/drawing/2014/main" id="{6D6B7D84-7907-C4E4-336E-57491E1DAD18}"/>
                  </a:ext>
                </a:extLst>
              </p:cNvPr>
              <p:cNvCxnSpPr/>
              <p:nvPr/>
            </p:nvCxnSpPr>
            <p:spPr>
              <a:xfrm>
                <a:off x="1091881" y="4664644"/>
                <a:ext cx="2757169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Arrow Connector 174">
                <a:extLst>
                  <a:ext uri="{FF2B5EF4-FFF2-40B4-BE49-F238E27FC236}">
                    <a16:creationId xmlns:a16="http://schemas.microsoft.com/office/drawing/2014/main" id="{09BD8B5D-4960-10A1-085A-CC7A66FAC86E}"/>
                  </a:ext>
                </a:extLst>
              </p:cNvPr>
              <p:cNvCxnSpPr/>
              <p:nvPr/>
            </p:nvCxnSpPr>
            <p:spPr>
              <a:xfrm>
                <a:off x="4019646" y="4664644"/>
                <a:ext cx="2757169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8" name="Rectangle 177">
                <a:extLst>
                  <a:ext uri="{FF2B5EF4-FFF2-40B4-BE49-F238E27FC236}">
                    <a16:creationId xmlns:a16="http://schemas.microsoft.com/office/drawing/2014/main" id="{3ACD80B0-1793-E8A4-130C-4495E27030D5}"/>
                  </a:ext>
                </a:extLst>
              </p:cNvPr>
              <p:cNvSpPr/>
              <p:nvPr/>
            </p:nvSpPr>
            <p:spPr>
              <a:xfrm>
                <a:off x="5233815" y="4539461"/>
                <a:ext cx="285524" cy="25036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3" name="TextBox 182">
                <a:extLst>
                  <a:ext uri="{FF2B5EF4-FFF2-40B4-BE49-F238E27FC236}">
                    <a16:creationId xmlns:a16="http://schemas.microsoft.com/office/drawing/2014/main" id="{86C6167C-9E3E-B3E0-AD66-A92CF73524FF}"/>
                  </a:ext>
                </a:extLst>
              </p:cNvPr>
              <p:cNvSpPr txBox="1"/>
              <p:nvPr/>
            </p:nvSpPr>
            <p:spPr>
              <a:xfrm>
                <a:off x="5247587" y="4479978"/>
                <a:ext cx="2855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f</a:t>
                </a:r>
              </a:p>
            </p:txBody>
          </p:sp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4C0D3EDC-0137-54BF-49A4-1EF458AD84C8}"/>
                  </a:ext>
                </a:extLst>
              </p:cNvPr>
              <p:cNvSpPr/>
              <p:nvPr/>
            </p:nvSpPr>
            <p:spPr>
              <a:xfrm>
                <a:off x="2153791" y="4539461"/>
                <a:ext cx="285524" cy="25036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7" name="TextBox 186">
                <a:extLst>
                  <a:ext uri="{FF2B5EF4-FFF2-40B4-BE49-F238E27FC236}">
                    <a16:creationId xmlns:a16="http://schemas.microsoft.com/office/drawing/2014/main" id="{25F55F34-C178-A7D5-567E-5FC15D9E6161}"/>
                  </a:ext>
                </a:extLst>
              </p:cNvPr>
              <p:cNvSpPr txBox="1"/>
              <p:nvPr/>
            </p:nvSpPr>
            <p:spPr>
              <a:xfrm>
                <a:off x="2161170" y="4479978"/>
                <a:ext cx="2855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f</a:t>
                </a: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E5CF86A-A913-61C5-30F1-4A970AD120D5}"/>
                </a:ext>
              </a:extLst>
            </p:cNvPr>
            <p:cNvSpPr txBox="1"/>
            <p:nvPr/>
          </p:nvSpPr>
          <p:spPr>
            <a:xfrm>
              <a:off x="363005" y="2658203"/>
              <a:ext cx="11371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Fibers</a:t>
              </a: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59F5EEA-2DFE-682E-91CD-0A8D810168D6}"/>
                </a:ext>
              </a:extLst>
            </p:cNvPr>
            <p:cNvGrpSpPr/>
            <p:nvPr/>
          </p:nvGrpSpPr>
          <p:grpSpPr>
            <a:xfrm>
              <a:off x="311573" y="2984622"/>
              <a:ext cx="1581259" cy="1301629"/>
              <a:chOff x="218360" y="2987036"/>
              <a:chExt cx="1548338" cy="1304294"/>
            </a:xfrm>
          </p:grpSpPr>
          <p:cxnSp>
            <p:nvCxnSpPr>
              <p:cNvPr id="31" name="Connector: Curved 30">
                <a:extLst>
                  <a:ext uri="{FF2B5EF4-FFF2-40B4-BE49-F238E27FC236}">
                    <a16:creationId xmlns:a16="http://schemas.microsoft.com/office/drawing/2014/main" id="{8B643C87-BDDC-751F-1FA8-95499388136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6994" y="2987036"/>
                <a:ext cx="1539704" cy="357829"/>
              </a:xfrm>
              <a:prstGeom prst="curvedConnector3">
                <a:avLst>
                  <a:gd name="adj1" fmla="val 50000"/>
                </a:avLst>
              </a:prstGeom>
              <a:ln w="190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ctor: Curved 31">
                <a:extLst>
                  <a:ext uri="{FF2B5EF4-FFF2-40B4-BE49-F238E27FC236}">
                    <a16:creationId xmlns:a16="http://schemas.microsoft.com/office/drawing/2014/main" id="{33C42E46-E700-9BFF-8268-AC0E5E6EA4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6994" y="3080202"/>
                <a:ext cx="1539704" cy="357829"/>
              </a:xfrm>
              <a:prstGeom prst="curvedConnector3">
                <a:avLst>
                  <a:gd name="adj1" fmla="val 50000"/>
                </a:avLst>
              </a:prstGeom>
              <a:ln w="190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Connector: Curved 32">
                <a:extLst>
                  <a:ext uri="{FF2B5EF4-FFF2-40B4-BE49-F238E27FC236}">
                    <a16:creationId xmlns:a16="http://schemas.microsoft.com/office/drawing/2014/main" id="{F7D90A9A-0EF1-7593-3C76-06370FEDCD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2677" y="3172465"/>
                <a:ext cx="1539704" cy="357829"/>
              </a:xfrm>
              <a:prstGeom prst="curvedConnector3">
                <a:avLst>
                  <a:gd name="adj1" fmla="val 50000"/>
                </a:avLst>
              </a:prstGeom>
              <a:ln w="190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ctor: Curved 33">
                <a:extLst>
                  <a:ext uri="{FF2B5EF4-FFF2-40B4-BE49-F238E27FC236}">
                    <a16:creationId xmlns:a16="http://schemas.microsoft.com/office/drawing/2014/main" id="{A966E7E8-C76B-3CB6-E521-89FB1D36B4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8360" y="3264868"/>
                <a:ext cx="1539704" cy="357829"/>
              </a:xfrm>
              <a:prstGeom prst="curvedConnector3">
                <a:avLst>
                  <a:gd name="adj1" fmla="val 50000"/>
                </a:avLst>
              </a:prstGeom>
              <a:ln w="190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ctor: Curved 34">
                <a:extLst>
                  <a:ext uri="{FF2B5EF4-FFF2-40B4-BE49-F238E27FC236}">
                    <a16:creationId xmlns:a16="http://schemas.microsoft.com/office/drawing/2014/main" id="{A7EC29B4-AFB1-D893-F27F-4F73ACA169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8552" y="3356146"/>
                <a:ext cx="1539704" cy="357829"/>
              </a:xfrm>
              <a:prstGeom prst="curvedConnector3">
                <a:avLst>
                  <a:gd name="adj1" fmla="val 50000"/>
                </a:avLst>
              </a:prstGeom>
              <a:ln w="190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or: Curved 35">
                <a:extLst>
                  <a:ext uri="{FF2B5EF4-FFF2-40B4-BE49-F238E27FC236}">
                    <a16:creationId xmlns:a16="http://schemas.microsoft.com/office/drawing/2014/main" id="{0A26C6A3-6D66-442C-790B-2782840469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4880" y="3452027"/>
                <a:ext cx="1539704" cy="357829"/>
              </a:xfrm>
              <a:prstGeom prst="curvedConnector3">
                <a:avLst>
                  <a:gd name="adj1" fmla="val 50000"/>
                </a:avLst>
              </a:prstGeom>
              <a:ln w="190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nector: Curved 36">
                <a:extLst>
                  <a:ext uri="{FF2B5EF4-FFF2-40B4-BE49-F238E27FC236}">
                    <a16:creationId xmlns:a16="http://schemas.microsoft.com/office/drawing/2014/main" id="{B50EDD2C-4EDE-818E-741F-B87FA3E1083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4880" y="3549379"/>
                <a:ext cx="1539704" cy="357829"/>
              </a:xfrm>
              <a:prstGeom prst="curvedConnector3">
                <a:avLst>
                  <a:gd name="adj1" fmla="val 50000"/>
                </a:avLst>
              </a:prstGeom>
              <a:ln w="190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Connector: Curved 38">
                <a:extLst>
                  <a:ext uri="{FF2B5EF4-FFF2-40B4-BE49-F238E27FC236}">
                    <a16:creationId xmlns:a16="http://schemas.microsoft.com/office/drawing/2014/main" id="{28C30B87-E946-A2FC-D323-3F54A5E3108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4880" y="3641666"/>
                <a:ext cx="1539704" cy="357829"/>
              </a:xfrm>
              <a:prstGeom prst="curvedConnector3">
                <a:avLst>
                  <a:gd name="adj1" fmla="val 50000"/>
                </a:avLst>
              </a:prstGeom>
              <a:ln w="190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Connector: Curved 39">
                <a:extLst>
                  <a:ext uri="{FF2B5EF4-FFF2-40B4-BE49-F238E27FC236}">
                    <a16:creationId xmlns:a16="http://schemas.microsoft.com/office/drawing/2014/main" id="{9CDD63A6-4461-8C2D-E10C-EF552AE297E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4880" y="3740709"/>
                <a:ext cx="1539704" cy="357829"/>
              </a:xfrm>
              <a:prstGeom prst="curvedConnector3">
                <a:avLst>
                  <a:gd name="adj1" fmla="val 50000"/>
                </a:avLst>
              </a:prstGeom>
              <a:ln w="190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nector: Curved 41">
                <a:extLst>
                  <a:ext uri="{FF2B5EF4-FFF2-40B4-BE49-F238E27FC236}">
                    <a16:creationId xmlns:a16="http://schemas.microsoft.com/office/drawing/2014/main" id="{FE0EE668-99E4-60C4-3EEB-E71DD39310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4880" y="3836149"/>
                <a:ext cx="1539704" cy="357829"/>
              </a:xfrm>
              <a:prstGeom prst="curvedConnector3">
                <a:avLst>
                  <a:gd name="adj1" fmla="val 50000"/>
                </a:avLst>
              </a:prstGeom>
              <a:ln w="190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ctor: Curved 43">
                <a:extLst>
                  <a:ext uri="{FF2B5EF4-FFF2-40B4-BE49-F238E27FC236}">
                    <a16:creationId xmlns:a16="http://schemas.microsoft.com/office/drawing/2014/main" id="{EC95FE28-E4CE-8CEF-985F-E3111EB361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4880" y="3933501"/>
                <a:ext cx="1539704" cy="357829"/>
              </a:xfrm>
              <a:prstGeom prst="curvedConnector3">
                <a:avLst>
                  <a:gd name="adj1" fmla="val 50000"/>
                </a:avLst>
              </a:prstGeom>
              <a:ln w="190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7" name="Picture 46">
            <a:extLst>
              <a:ext uri="{FF2B5EF4-FFF2-40B4-BE49-F238E27FC236}">
                <a16:creationId xmlns:a16="http://schemas.microsoft.com/office/drawing/2014/main" id="{9EAD8652-6F97-5A51-C843-BF5438A924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084" y="4581212"/>
            <a:ext cx="2180964" cy="2242194"/>
          </a:xfrm>
          <a:prstGeom prst="rect">
            <a:avLst/>
          </a:prstGeom>
        </p:spPr>
      </p:pic>
      <p:sp>
        <p:nvSpPr>
          <p:cNvPr id="55" name="Arrow: Down 54">
            <a:extLst>
              <a:ext uri="{FF2B5EF4-FFF2-40B4-BE49-F238E27FC236}">
                <a16:creationId xmlns:a16="http://schemas.microsoft.com/office/drawing/2014/main" id="{95DCF9B2-D9D7-B13A-F064-1AA2DE95B683}"/>
              </a:ext>
            </a:extLst>
          </p:cNvPr>
          <p:cNvSpPr/>
          <p:nvPr/>
        </p:nvSpPr>
        <p:spPr>
          <a:xfrm rot="5400000">
            <a:off x="4083973" y="3200309"/>
            <a:ext cx="170535" cy="456605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Arrow: Down 57">
            <a:extLst>
              <a:ext uri="{FF2B5EF4-FFF2-40B4-BE49-F238E27FC236}">
                <a16:creationId xmlns:a16="http://schemas.microsoft.com/office/drawing/2014/main" id="{6D521E7F-0884-44EB-E13C-29511F19A10C}"/>
              </a:ext>
            </a:extLst>
          </p:cNvPr>
          <p:cNvSpPr/>
          <p:nvPr/>
        </p:nvSpPr>
        <p:spPr>
          <a:xfrm rot="16200000">
            <a:off x="7852596" y="3490193"/>
            <a:ext cx="170535" cy="456605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Arrow: Down 61">
            <a:extLst>
              <a:ext uri="{FF2B5EF4-FFF2-40B4-BE49-F238E27FC236}">
                <a16:creationId xmlns:a16="http://schemas.microsoft.com/office/drawing/2014/main" id="{8F6E9D0E-E538-1779-FB88-2FA15B95589B}"/>
              </a:ext>
            </a:extLst>
          </p:cNvPr>
          <p:cNvSpPr/>
          <p:nvPr/>
        </p:nvSpPr>
        <p:spPr>
          <a:xfrm rot="16200000">
            <a:off x="4096718" y="3490193"/>
            <a:ext cx="170535" cy="456605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559F8D86-0310-2510-99CD-122EABF4C8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6908" y="4609353"/>
            <a:ext cx="2140014" cy="2200095"/>
          </a:xfrm>
          <a:prstGeom prst="rect">
            <a:avLst/>
          </a:prstGeom>
        </p:spPr>
      </p:pic>
      <p:cxnSp>
        <p:nvCxnSpPr>
          <p:cNvPr id="10" name="Curved Connector 9">
            <a:extLst>
              <a:ext uri="{FF2B5EF4-FFF2-40B4-BE49-F238E27FC236}">
                <a16:creationId xmlns:a16="http://schemas.microsoft.com/office/drawing/2014/main" id="{9CDA0250-332D-2BA8-7127-028392B75481}"/>
              </a:ext>
            </a:extLst>
          </p:cNvPr>
          <p:cNvCxnSpPr>
            <a:endCxn id="47" idx="0"/>
          </p:cNvCxnSpPr>
          <p:nvPr/>
        </p:nvCxnSpPr>
        <p:spPr>
          <a:xfrm rot="5400000">
            <a:off x="1483718" y="4174256"/>
            <a:ext cx="480805" cy="333107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urved Connector 10">
            <a:extLst>
              <a:ext uri="{FF2B5EF4-FFF2-40B4-BE49-F238E27FC236}">
                <a16:creationId xmlns:a16="http://schemas.microsoft.com/office/drawing/2014/main" id="{E5642DB0-113F-E06A-A849-C1E04F5696C5}"/>
              </a:ext>
            </a:extLst>
          </p:cNvPr>
          <p:cNvCxnSpPr/>
          <p:nvPr/>
        </p:nvCxnSpPr>
        <p:spPr>
          <a:xfrm rot="5400000">
            <a:off x="7650956" y="4202397"/>
            <a:ext cx="480805" cy="333107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7F058F4-539D-5690-AA3E-24C87E0BAF72}"/>
              </a:ext>
            </a:extLst>
          </p:cNvPr>
          <p:cNvSpPr txBox="1"/>
          <p:nvPr/>
        </p:nvSpPr>
        <p:spPr>
          <a:xfrm>
            <a:off x="2648048" y="5169807"/>
            <a:ext cx="25055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Numerically simulated stacking beam 9x9 array (from a fiber-bundle array)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766294-ED61-5553-E51B-F2B6CB0D052C}"/>
              </a:ext>
            </a:extLst>
          </p:cNvPr>
          <p:cNvSpPr txBox="1"/>
          <p:nvPr/>
        </p:nvSpPr>
        <p:spPr>
          <a:xfrm>
            <a:off x="8557435" y="5736092"/>
            <a:ext cx="25055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Numerically simulated combined Gaussian beam after the CBS phase mask combiner</a:t>
            </a:r>
          </a:p>
        </p:txBody>
      </p:sp>
      <p:cxnSp>
        <p:nvCxnSpPr>
          <p:cNvPr id="14" name="Curved Connector 13">
            <a:extLst>
              <a:ext uri="{FF2B5EF4-FFF2-40B4-BE49-F238E27FC236}">
                <a16:creationId xmlns:a16="http://schemas.microsoft.com/office/drawing/2014/main" id="{E8DBBC0C-1636-577B-0749-5662BBCC2097}"/>
              </a:ext>
            </a:extLst>
          </p:cNvPr>
          <p:cNvCxnSpPr>
            <a:cxnSpLocks/>
          </p:cNvCxnSpPr>
          <p:nvPr/>
        </p:nvCxnSpPr>
        <p:spPr>
          <a:xfrm>
            <a:off x="7709561" y="2758093"/>
            <a:ext cx="1227566" cy="212262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08E5A77B-20D8-AAC6-515E-43FA789AFF13}"/>
              </a:ext>
            </a:extLst>
          </p:cNvPr>
          <p:cNvSpPr txBox="1"/>
          <p:nvPr/>
        </p:nvSpPr>
        <p:spPr>
          <a:xfrm>
            <a:off x="9212196" y="1981419"/>
            <a:ext cx="25055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CBS phase mask combiner of the 9x9 stacking-beam array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171A20-5B84-90F3-A470-47A1A162793D}"/>
              </a:ext>
            </a:extLst>
          </p:cNvPr>
          <p:cNvSpPr txBox="1"/>
          <p:nvPr/>
        </p:nvSpPr>
        <p:spPr>
          <a:xfrm>
            <a:off x="4179956" y="4432018"/>
            <a:ext cx="7942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Lens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B3075F-DECA-2B59-6987-A422D45B4AC4}"/>
              </a:ext>
            </a:extLst>
          </p:cNvPr>
          <p:cNvSpPr txBox="1"/>
          <p:nvPr/>
        </p:nvSpPr>
        <p:spPr>
          <a:xfrm>
            <a:off x="6893859" y="2332890"/>
            <a:ext cx="12723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Phase Mask</a:t>
            </a:r>
          </a:p>
        </p:txBody>
      </p:sp>
    </p:spTree>
    <p:extLst>
      <p:ext uri="{BB962C8B-B14F-4D97-AF65-F5344CB8AC3E}">
        <p14:creationId xmlns:p14="http://schemas.microsoft.com/office/powerpoint/2010/main" val="14929754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14720</TotalTime>
  <Words>1540</Words>
  <Application>Microsoft Office PowerPoint</Application>
  <PresentationFormat>Widescreen</PresentationFormat>
  <Paragraphs>247</Paragraphs>
  <Slides>17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Aptos</vt:lpstr>
      <vt:lpstr>Arial</vt:lpstr>
      <vt:lpstr>Calibri</vt:lpstr>
      <vt:lpstr>Calibri Light</vt:lpstr>
      <vt:lpstr>Cambria Math</vt:lpstr>
      <vt:lpstr>Office Theme</vt:lpstr>
      <vt:lpstr>Coherent Beam Stacking Enabled Compact, Energy Scalable, and Several Optical Cycle Capable Ultrashort Pulse Post-Compression for the Next-Generation LWFA Drivers </vt:lpstr>
      <vt:lpstr>High Energy, High Rep Rate, Ultrafast Sources Needed</vt:lpstr>
      <vt:lpstr>Coherent Pulse Stacking Amplification</vt:lpstr>
      <vt:lpstr>Nonlinear Post-compression: Theory</vt:lpstr>
      <vt:lpstr>Nonlinear Post Compression: State of the Art</vt:lpstr>
      <vt:lpstr>Nonlinear Post Compression: Limitations</vt:lpstr>
      <vt:lpstr>Coherent Beam Splitting and Recombination Based MPC Post-Compression</vt:lpstr>
      <vt:lpstr>Coherent Beam Stacking (CBS):  A New 100% Efficient Tiled-Aperture Combining Method</vt:lpstr>
      <vt:lpstr>Coherent Beam Stacking has been Validated Theoretically and Numerically with Beam Propagation Methods</vt:lpstr>
      <vt:lpstr>Coherent Beam Stacking can be Implemented in Confocal Cavity Configurations</vt:lpstr>
      <vt:lpstr>CBS Enabled Energy Scalable MPC Configuration</vt:lpstr>
      <vt:lpstr>PowerPoint Presentation</vt:lpstr>
      <vt:lpstr>PowerPoint Presentation</vt:lpstr>
      <vt:lpstr>PowerPoint Presentation</vt:lpstr>
      <vt:lpstr>1mJ Demonstrated Nonlinear Post-compression</vt:lpstr>
      <vt:lpstr>PowerPoint Presentation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Rainville, Alexander</dc:creator>
  <cp:lastModifiedBy>Coleman, Tayari</cp:lastModifiedBy>
  <cp:revision>131</cp:revision>
  <dcterms:created xsi:type="dcterms:W3CDTF">2022-01-22T21:15:27Z</dcterms:created>
  <dcterms:modified xsi:type="dcterms:W3CDTF">2026-07-27T20:43:22Z</dcterms:modified>
</cp:coreProperties>
</file>