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3"/>
  </p:notesMasterIdLst>
  <p:sldIdLst>
    <p:sldId id="260" r:id="rId2"/>
    <p:sldId id="700" r:id="rId3"/>
    <p:sldId id="699" r:id="rId4"/>
    <p:sldId id="696" r:id="rId5"/>
    <p:sldId id="706" r:id="rId6"/>
    <p:sldId id="262" r:id="rId7"/>
    <p:sldId id="702" r:id="rId8"/>
    <p:sldId id="703" r:id="rId9"/>
    <p:sldId id="705" r:id="rId10"/>
    <p:sldId id="704" r:id="rId11"/>
    <p:sldId id="27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9999"/>
    <a:srgbClr val="FF6699"/>
    <a:srgbClr val="FF99CC"/>
    <a:srgbClr val="FF66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27" autoAdjust="0"/>
    <p:restoredTop sz="94694"/>
  </p:normalViewPr>
  <p:slideViewPr>
    <p:cSldViewPr snapToGrid="0" snapToObjects="1">
      <p:cViewPr>
        <p:scale>
          <a:sx n="86" d="100"/>
          <a:sy n="86" d="100"/>
        </p:scale>
        <p:origin x="153" y="1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2026-07-26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685326"/>
            <a:ext cx="10334625" cy="1803939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CCAF04-6C30-614D-8071-3CC683E97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0000"/>
          </a:blip>
          <a:srcRect/>
          <a:stretch/>
        </p:blipFill>
        <p:spPr>
          <a:xfrm>
            <a:off x="8418740" y="5755088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84E83-FA30-AE49-A809-D1503D6A5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97B18-F1D3-C845-98E1-FCEEFD596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0677A6-B440-D244-B039-82AFE3A15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ACFED41-9DB8-3441-9E99-88FCE31DC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6033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999BF-B963-A049-A11E-595313950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A4A0F9-2FD7-DE46-AE52-AD7C0C073A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413AE-9723-9D45-B482-FF92ED073F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0BC717A-FCD7-0D46-A097-931C02281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11919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FA0D-AA3C-664A-87D2-78DEA605D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05DD7F-359B-0241-A0E1-CB4146394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94FE3B0-EE83-EE47-9729-1EF195304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81660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7785AC-BC0C-8F4E-B552-D8A6AD40EE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59A820-91F6-F544-8B07-61605B067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1FAE437-C75F-3A40-9104-1FFF2D5E7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066097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650602"/>
            <a:ext cx="10334625" cy="1838663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4EB6B9-C6AF-7F40-9A3F-E71E87EB2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418740" y="5742910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54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F96C7-1801-CD4F-9F28-C99CEA00A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FB783-2389-2044-9FEC-A01C09265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3687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45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926A3-B154-C14C-BFED-E141D3C8B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0C922-34CF-D846-A402-06F51B189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868AE-308B-D548-82A1-318656FC5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30614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ACFC5-D97A-B448-B815-E68D1A973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FB46D-01D9-1D44-ABED-AC6282C16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8F9F48-3F7F-A545-9387-0732A54B5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50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0C0DC1-B7CB-B343-8B4E-8D57625AEA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2689F1-F4A7-6440-A9D9-1BF6E3E127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E88283-FA1D-D040-8AFC-1D07DFC302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7393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B70F5-09AC-CD48-85DB-1752A5E86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6FDB5-5C90-C844-8D34-266A469CE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33593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D20343-9337-0E42-A01C-2815CA8E05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104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825625"/>
            <a:ext cx="11049000" cy="420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25833E0-DD3D-DF4F-9316-F67B7A80E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7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sv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gif"/><Relationship Id="rId7" Type="http://schemas.openxmlformats.org/officeDocument/2006/relationships/image" Target="../media/image16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99CCF-B6E4-F848-8AF7-A07BBCF6EF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176" y="1827680"/>
            <a:ext cx="7932892" cy="1803939"/>
          </a:xfrm>
        </p:spPr>
        <p:txBody>
          <a:bodyPr>
            <a:normAutofit/>
          </a:bodyPr>
          <a:lstStyle/>
          <a:p>
            <a:r>
              <a:rPr lang="en-US" sz="4000" dirty="0"/>
              <a:t>Update on the</a:t>
            </a:r>
            <a:br>
              <a:rPr lang="en-US" sz="4000" dirty="0"/>
            </a:br>
            <a:r>
              <a:rPr lang="en-US" sz="4000" dirty="0"/>
              <a:t>Long-Wave-Infrared</a:t>
            </a:r>
            <a:br>
              <a:rPr lang="en-US" sz="4000" dirty="0"/>
            </a:br>
            <a:r>
              <a:rPr lang="en-US" sz="4000" dirty="0"/>
              <a:t>Laser Capability at ATF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CC9913-1CFD-E849-8BC3-3DEFEC5294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1741" y="6084918"/>
            <a:ext cx="10334625" cy="746185"/>
          </a:xfrm>
        </p:spPr>
        <p:txBody>
          <a:bodyPr/>
          <a:lstStyle/>
          <a:p>
            <a:r>
              <a:rPr lang="en-US" dirty="0"/>
              <a:t>AAC 2026-07-27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622B2E-4C7F-5E4F-B80E-F0D418C0DF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3861838"/>
            <a:ext cx="10334625" cy="1992861"/>
          </a:xfrm>
        </p:spPr>
        <p:txBody>
          <a:bodyPr/>
          <a:lstStyle/>
          <a:p>
            <a:r>
              <a:rPr lang="en-US" dirty="0"/>
              <a:t>Mikhail Polyanskiy, Marcus Babzien, Igor Pogorelsky,</a:t>
            </a:r>
            <a:br>
              <a:rPr lang="en-US" dirty="0"/>
            </a:br>
            <a:r>
              <a:rPr lang="en-US" dirty="0"/>
              <a:t>William Li, Dismas Choge</a:t>
            </a:r>
          </a:p>
        </p:txBody>
      </p:sp>
    </p:spTree>
    <p:extLst>
      <p:ext uri="{BB962C8B-B14F-4D97-AF65-F5344CB8AC3E}">
        <p14:creationId xmlns:p14="http://schemas.microsoft.com/office/powerpoint/2010/main" val="491121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D1D4C-1CCC-A06A-089D-71DBF8804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0C88B-F8D5-F14E-65C8-AB434461B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94643"/>
            <a:ext cx="11049000" cy="581629"/>
          </a:xfrm>
        </p:spPr>
        <p:txBody>
          <a:bodyPr>
            <a:normAutofit fontScale="90000"/>
          </a:bodyPr>
          <a:lstStyle/>
          <a:p>
            <a:r>
              <a:rPr lang="en-US" dirty="0"/>
              <a:t>Next-generation concept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A98B1F-6F64-04A8-349A-3535750E39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5722" y="6302842"/>
            <a:ext cx="432486" cy="365125"/>
          </a:xfrm>
        </p:spPr>
        <p:txBody>
          <a:bodyPr/>
          <a:lstStyle/>
          <a:p>
            <a:fld id="{933A556B-7C63-244D-9B7C-B0EA8042B330}" type="slidenum">
              <a:rPr lang="en-US" smtClean="0"/>
              <a:pPr/>
              <a:t>10</a:t>
            </a:fld>
            <a:endParaRPr lang="en-US" sz="1000" dirty="0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3D66B39A-6D71-39E1-2EB4-B4BB3D67A8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2619" y="1535906"/>
            <a:ext cx="4572000" cy="4572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6D0F848-AE46-42AD-A5DD-3F7F7DE12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2308" y="707728"/>
            <a:ext cx="6545885" cy="201923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6A2ECDC-2DFD-579F-605C-B0940B8EF4E7}"/>
              </a:ext>
            </a:extLst>
          </p:cNvPr>
          <p:cNvSpPr txBox="1"/>
          <p:nvPr/>
        </p:nvSpPr>
        <p:spPr>
          <a:xfrm>
            <a:off x="9909230" y="421434"/>
            <a:ext cx="1792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>
                <a:solidFill>
                  <a:srgbClr val="C00000"/>
                </a:solidFill>
              </a:rPr>
              <a:t>25 TW, 100 fs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61D7F77-194A-75A3-D19E-3524D0841456}"/>
              </a:ext>
            </a:extLst>
          </p:cNvPr>
          <p:cNvSpPr/>
          <p:nvPr/>
        </p:nvSpPr>
        <p:spPr>
          <a:xfrm rot="20934984">
            <a:off x="6573024" y="2502105"/>
            <a:ext cx="2967966" cy="41377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Post-Compressor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D10C5B9F-296F-9F96-8CB8-46AE6401D5B3}"/>
              </a:ext>
            </a:extLst>
          </p:cNvPr>
          <p:cNvSpPr txBox="1">
            <a:spLocks/>
          </p:cNvSpPr>
          <p:nvPr/>
        </p:nvSpPr>
        <p:spPr>
          <a:xfrm>
            <a:off x="5137322" y="3560446"/>
            <a:ext cx="6606103" cy="5816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Present system upgrade path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1DE5E82-AD48-43AA-BB1C-BF3085FD5B80}"/>
              </a:ext>
            </a:extLst>
          </p:cNvPr>
          <p:cNvSpPr txBox="1"/>
          <p:nvPr/>
        </p:nvSpPr>
        <p:spPr>
          <a:xfrm>
            <a:off x="5113186" y="4573094"/>
            <a:ext cx="9132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2 ps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5 TW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0677ED7-26D6-8926-7023-449FA7991FFF}"/>
              </a:ext>
            </a:extLst>
          </p:cNvPr>
          <p:cNvSpPr txBox="1"/>
          <p:nvPr/>
        </p:nvSpPr>
        <p:spPr>
          <a:xfrm>
            <a:off x="7799843" y="4573094"/>
            <a:ext cx="10847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500 fs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15 TW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7EC925-D99B-36CB-AA27-1246C07A7060}"/>
              </a:ext>
            </a:extLst>
          </p:cNvPr>
          <p:cNvSpPr txBox="1"/>
          <p:nvPr/>
        </p:nvSpPr>
        <p:spPr>
          <a:xfrm>
            <a:off x="10658021" y="4573094"/>
            <a:ext cx="10847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100 fs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25 TW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1407CBE-AAFD-842E-5B5A-0954B2F58ACB}"/>
              </a:ext>
            </a:extLst>
          </p:cNvPr>
          <p:cNvSpPr txBox="1"/>
          <p:nvPr/>
        </p:nvSpPr>
        <p:spPr>
          <a:xfrm>
            <a:off x="7830716" y="5734773"/>
            <a:ext cx="10230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500 fs</a:t>
            </a:r>
          </a:p>
          <a:p>
            <a:r>
              <a:rPr lang="en-US" sz="2400" dirty="0">
                <a:solidFill>
                  <a:srgbClr val="C00000"/>
                </a:solidFill>
              </a:rPr>
              <a:t>3 TW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AA639B39-6B80-8BBE-F086-60756D68D7FB}"/>
              </a:ext>
            </a:extLst>
          </p:cNvPr>
          <p:cNvCxnSpPr>
            <a:cxnSpLocks/>
          </p:cNvCxnSpPr>
          <p:nvPr/>
        </p:nvCxnSpPr>
        <p:spPr>
          <a:xfrm>
            <a:off x="6263571" y="4988592"/>
            <a:ext cx="1299150" cy="0"/>
          </a:xfrm>
          <a:prstGeom prst="straightConnector1">
            <a:avLst/>
          </a:prstGeom>
          <a:ln w="19050">
            <a:solidFill>
              <a:srgbClr val="0070C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4CAD1EFD-DCEA-DF5C-F13F-AFF13FED6A62}"/>
              </a:ext>
            </a:extLst>
          </p:cNvPr>
          <p:cNvSpPr txBox="1"/>
          <p:nvPr/>
        </p:nvSpPr>
        <p:spPr>
          <a:xfrm>
            <a:off x="6165553" y="4525588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 mJ seed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6BB705E0-1EFA-3A10-4B19-32B312CE2949}"/>
              </a:ext>
            </a:extLst>
          </p:cNvPr>
          <p:cNvCxnSpPr>
            <a:cxnSpLocks/>
          </p:cNvCxnSpPr>
          <p:nvPr/>
        </p:nvCxnSpPr>
        <p:spPr>
          <a:xfrm>
            <a:off x="9121749" y="4988592"/>
            <a:ext cx="1299150" cy="0"/>
          </a:xfrm>
          <a:prstGeom prst="straightConnector1">
            <a:avLst/>
          </a:prstGeom>
          <a:ln w="19050">
            <a:solidFill>
              <a:srgbClr val="0070C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90005B4C-71AD-5B6C-1D38-19C3C707031E}"/>
              </a:ext>
            </a:extLst>
          </p:cNvPr>
          <p:cNvCxnSpPr>
            <a:cxnSpLocks/>
          </p:cNvCxnSpPr>
          <p:nvPr/>
        </p:nvCxnSpPr>
        <p:spPr>
          <a:xfrm rot="1440000">
            <a:off x="6263571" y="5843700"/>
            <a:ext cx="1299150" cy="0"/>
          </a:xfrm>
          <a:prstGeom prst="straightConnector1">
            <a:avLst/>
          </a:prstGeom>
          <a:ln w="19050">
            <a:solidFill>
              <a:srgbClr val="0070C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2DE74B94-181A-991F-6770-4629DB369B73}"/>
              </a:ext>
            </a:extLst>
          </p:cNvPr>
          <p:cNvSpPr txBox="1"/>
          <p:nvPr/>
        </p:nvSpPr>
        <p:spPr>
          <a:xfrm>
            <a:off x="8821714" y="4573094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Post-compressor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01EC3BB-0903-6DA9-F12D-718C6443C31B}"/>
              </a:ext>
            </a:extLst>
          </p:cNvPr>
          <p:cNvSpPr txBox="1"/>
          <p:nvPr/>
        </p:nvSpPr>
        <p:spPr>
          <a:xfrm rot="1442840">
            <a:off x="5948779" y="5500924"/>
            <a:ext cx="19287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Post-compressor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demonstrator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24DAF1A-D552-D6CB-A2D7-AF549AFAC3F3}"/>
              </a:ext>
            </a:extLst>
          </p:cNvPr>
          <p:cNvSpPr txBox="1"/>
          <p:nvPr/>
        </p:nvSpPr>
        <p:spPr>
          <a:xfrm>
            <a:off x="4994619" y="4028483"/>
            <a:ext cx="69973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accent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</a:t>
            </a:r>
            <a:r>
              <a:rPr lang="en-US" sz="1400" i="1" dirty="0">
                <a:solidFill>
                  <a:schemeClr val="accent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Report of the Basic Research Needs Workshop on Laser Technology</a:t>
            </a:r>
            <a:r>
              <a:rPr lang="en-US" sz="1400" dirty="0">
                <a:solidFill>
                  <a:schemeClr val="accent2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DOE &amp; NSF, 2024] </a:t>
            </a:r>
            <a:endParaRPr lang="en-US" sz="1400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D9FAC79A-DF68-B367-DF1A-C277113C4CAD}"/>
              </a:ext>
            </a:extLst>
          </p:cNvPr>
          <p:cNvCxnSpPr>
            <a:cxnSpLocks/>
          </p:cNvCxnSpPr>
          <p:nvPr/>
        </p:nvCxnSpPr>
        <p:spPr>
          <a:xfrm>
            <a:off x="4972308" y="3490375"/>
            <a:ext cx="0" cy="20704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5387C4C3-A21E-122E-38AD-74465BBD4D7C}"/>
              </a:ext>
            </a:extLst>
          </p:cNvPr>
          <p:cNvCxnSpPr>
            <a:cxnSpLocks/>
          </p:cNvCxnSpPr>
          <p:nvPr/>
        </p:nvCxnSpPr>
        <p:spPr>
          <a:xfrm>
            <a:off x="4972308" y="3490375"/>
            <a:ext cx="23800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409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A83A9-B61E-364C-EAAA-C33DEF4AE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94643"/>
            <a:ext cx="11049000" cy="581629"/>
          </a:xfrm>
        </p:spPr>
        <p:txBody>
          <a:bodyPr>
            <a:normAutofit fontScale="90000"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7F34BE-2513-01E3-B9A4-DA4CC802A9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11</a:t>
            </a:fld>
            <a:endParaRPr lang="en-US" sz="1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2B5FC3-9506-8DBB-CE27-BE9A0085A5FE}"/>
              </a:ext>
            </a:extLst>
          </p:cNvPr>
          <p:cNvSpPr txBox="1"/>
          <p:nvPr/>
        </p:nvSpPr>
        <p:spPr>
          <a:xfrm>
            <a:off x="563171" y="795288"/>
            <a:ext cx="1133475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 ATF 9-micron laser is a unique instrument for advanced accelerator research and related applications.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The laser is being recommissioned following the extended ATF shutdown, with user operation planned for FY27.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Near-term upgrades will improve the present multi-TW system while establishing a path toward a few-cycle, 25-TW capability.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Future LWIR systems are expected to rely largely on solid-state technology, retaining a compact CO₂ amplifier as the high-energy core.</a:t>
            </a:r>
            <a:endParaRPr lang="en-US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672A12C-1E9A-A9DC-2E94-7365A9C4793C}"/>
              </a:ext>
            </a:extLst>
          </p:cNvPr>
          <p:cNvGrpSpPr>
            <a:grpSpLocks noChangeAspect="1"/>
          </p:cNvGrpSpPr>
          <p:nvPr/>
        </p:nvGrpSpPr>
        <p:grpSpPr>
          <a:xfrm>
            <a:off x="3063555" y="4643315"/>
            <a:ext cx="5771639" cy="1785914"/>
            <a:chOff x="503270" y="2398727"/>
            <a:chExt cx="11543278" cy="357182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5DD593B-EA81-11DF-ED14-14B9202C529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903309" y="2402814"/>
              <a:ext cx="2743200" cy="2743200"/>
              <a:chOff x="3998346" y="2545483"/>
              <a:chExt cx="2926079" cy="2926078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52597502-FD71-6DBE-2F0F-B9E89082DC02}"/>
                  </a:ext>
                </a:extLst>
              </p:cNvPr>
              <p:cNvGrpSpPr/>
              <p:nvPr/>
            </p:nvGrpSpPr>
            <p:grpSpPr>
              <a:xfrm>
                <a:off x="4001522" y="2545485"/>
                <a:ext cx="2913375" cy="2926076"/>
                <a:chOff x="4001522" y="2545485"/>
                <a:chExt cx="2913375" cy="2926076"/>
              </a:xfrm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868F1C93-2FFA-7510-85CC-6E240B5B5A54}"/>
                    </a:ext>
                  </a:extLst>
                </p:cNvPr>
                <p:cNvSpPr/>
                <p:nvPr/>
              </p:nvSpPr>
              <p:spPr>
                <a:xfrm>
                  <a:off x="4731259" y="2549842"/>
                  <a:ext cx="2183638" cy="2921719"/>
                </a:xfrm>
                <a:custGeom>
                  <a:avLst/>
                  <a:gdLst>
                    <a:gd name="connsiteX0" fmla="*/ 688181 w 1109662"/>
                    <a:gd name="connsiteY0" fmla="*/ 202406 h 1602581"/>
                    <a:gd name="connsiteX1" fmla="*/ 542925 w 1109662"/>
                    <a:gd name="connsiteY1" fmla="*/ 764381 h 1602581"/>
                    <a:gd name="connsiteX2" fmla="*/ 0 w 1109662"/>
                    <a:gd name="connsiteY2" fmla="*/ 1195388 h 1602581"/>
                    <a:gd name="connsiteX3" fmla="*/ 345281 w 1109662"/>
                    <a:gd name="connsiteY3" fmla="*/ 1602581 h 1602581"/>
                    <a:gd name="connsiteX4" fmla="*/ 912018 w 1109662"/>
                    <a:gd name="connsiteY4" fmla="*/ 1347788 h 1602581"/>
                    <a:gd name="connsiteX5" fmla="*/ 1109662 w 1109662"/>
                    <a:gd name="connsiteY5" fmla="*/ 714375 h 1602581"/>
                    <a:gd name="connsiteX6" fmla="*/ 828675 w 1109662"/>
                    <a:gd name="connsiteY6" fmla="*/ 178594 h 1602581"/>
                    <a:gd name="connsiteX7" fmla="*/ 411956 w 1109662"/>
                    <a:gd name="connsiteY7" fmla="*/ 0 h 1602581"/>
                    <a:gd name="connsiteX8" fmla="*/ 688181 w 1109662"/>
                    <a:gd name="connsiteY8" fmla="*/ 202406 h 1602581"/>
                    <a:gd name="connsiteX0" fmla="*/ 691412 w 1112893"/>
                    <a:gd name="connsiteY0" fmla="*/ 202406 h 1602581"/>
                    <a:gd name="connsiteX1" fmla="*/ 546156 w 1112893"/>
                    <a:gd name="connsiteY1" fmla="*/ 764381 h 1602581"/>
                    <a:gd name="connsiteX2" fmla="*/ 3231 w 1112893"/>
                    <a:gd name="connsiteY2" fmla="*/ 1195388 h 1602581"/>
                    <a:gd name="connsiteX3" fmla="*/ 348512 w 1112893"/>
                    <a:gd name="connsiteY3" fmla="*/ 1602581 h 1602581"/>
                    <a:gd name="connsiteX4" fmla="*/ 915249 w 1112893"/>
                    <a:gd name="connsiteY4" fmla="*/ 1347788 h 1602581"/>
                    <a:gd name="connsiteX5" fmla="*/ 1112893 w 1112893"/>
                    <a:gd name="connsiteY5" fmla="*/ 714375 h 1602581"/>
                    <a:gd name="connsiteX6" fmla="*/ 831906 w 1112893"/>
                    <a:gd name="connsiteY6" fmla="*/ 178594 h 1602581"/>
                    <a:gd name="connsiteX7" fmla="*/ 415187 w 1112893"/>
                    <a:gd name="connsiteY7" fmla="*/ 0 h 1602581"/>
                    <a:gd name="connsiteX8" fmla="*/ 691412 w 1112893"/>
                    <a:gd name="connsiteY8" fmla="*/ 202406 h 1602581"/>
                    <a:gd name="connsiteX0" fmla="*/ 691412 w 1112893"/>
                    <a:gd name="connsiteY0" fmla="*/ 202406 h 1602581"/>
                    <a:gd name="connsiteX1" fmla="*/ 546156 w 1112893"/>
                    <a:gd name="connsiteY1" fmla="*/ 764381 h 1602581"/>
                    <a:gd name="connsiteX2" fmla="*/ 3231 w 1112893"/>
                    <a:gd name="connsiteY2" fmla="*/ 1195388 h 1602581"/>
                    <a:gd name="connsiteX3" fmla="*/ 348512 w 1112893"/>
                    <a:gd name="connsiteY3" fmla="*/ 1602581 h 1602581"/>
                    <a:gd name="connsiteX4" fmla="*/ 915249 w 1112893"/>
                    <a:gd name="connsiteY4" fmla="*/ 1347788 h 1602581"/>
                    <a:gd name="connsiteX5" fmla="*/ 1112893 w 1112893"/>
                    <a:gd name="connsiteY5" fmla="*/ 714375 h 1602581"/>
                    <a:gd name="connsiteX6" fmla="*/ 831906 w 1112893"/>
                    <a:gd name="connsiteY6" fmla="*/ 178594 h 1602581"/>
                    <a:gd name="connsiteX7" fmla="*/ 415187 w 1112893"/>
                    <a:gd name="connsiteY7" fmla="*/ 0 h 1602581"/>
                    <a:gd name="connsiteX8" fmla="*/ 691412 w 1112893"/>
                    <a:gd name="connsiteY8" fmla="*/ 202406 h 1602581"/>
                    <a:gd name="connsiteX0" fmla="*/ 691412 w 1112893"/>
                    <a:gd name="connsiteY0" fmla="*/ 202581 h 1602756"/>
                    <a:gd name="connsiteX1" fmla="*/ 546156 w 1112893"/>
                    <a:gd name="connsiteY1" fmla="*/ 764556 h 1602756"/>
                    <a:gd name="connsiteX2" fmla="*/ 3231 w 1112893"/>
                    <a:gd name="connsiteY2" fmla="*/ 1195563 h 1602756"/>
                    <a:gd name="connsiteX3" fmla="*/ 348512 w 1112893"/>
                    <a:gd name="connsiteY3" fmla="*/ 1602756 h 1602756"/>
                    <a:gd name="connsiteX4" fmla="*/ 915249 w 1112893"/>
                    <a:gd name="connsiteY4" fmla="*/ 1347963 h 1602756"/>
                    <a:gd name="connsiteX5" fmla="*/ 1112893 w 1112893"/>
                    <a:gd name="connsiteY5" fmla="*/ 714550 h 1602756"/>
                    <a:gd name="connsiteX6" fmla="*/ 831906 w 1112893"/>
                    <a:gd name="connsiteY6" fmla="*/ 178769 h 1602756"/>
                    <a:gd name="connsiteX7" fmla="*/ 415187 w 1112893"/>
                    <a:gd name="connsiteY7" fmla="*/ 175 h 1602756"/>
                    <a:gd name="connsiteX8" fmla="*/ 691412 w 1112893"/>
                    <a:gd name="connsiteY8" fmla="*/ 202581 h 1602756"/>
                    <a:gd name="connsiteX0" fmla="*/ 691412 w 1114389"/>
                    <a:gd name="connsiteY0" fmla="*/ 202581 h 1602756"/>
                    <a:gd name="connsiteX1" fmla="*/ 546156 w 1114389"/>
                    <a:gd name="connsiteY1" fmla="*/ 764556 h 1602756"/>
                    <a:gd name="connsiteX2" fmla="*/ 3231 w 1114389"/>
                    <a:gd name="connsiteY2" fmla="*/ 1195563 h 1602756"/>
                    <a:gd name="connsiteX3" fmla="*/ 348512 w 1114389"/>
                    <a:gd name="connsiteY3" fmla="*/ 1602756 h 1602756"/>
                    <a:gd name="connsiteX4" fmla="*/ 915249 w 1114389"/>
                    <a:gd name="connsiteY4" fmla="*/ 1347963 h 1602756"/>
                    <a:gd name="connsiteX5" fmla="*/ 1112893 w 1114389"/>
                    <a:gd name="connsiteY5" fmla="*/ 714550 h 1602756"/>
                    <a:gd name="connsiteX6" fmla="*/ 831906 w 1114389"/>
                    <a:gd name="connsiteY6" fmla="*/ 178769 h 1602756"/>
                    <a:gd name="connsiteX7" fmla="*/ 415187 w 1114389"/>
                    <a:gd name="connsiteY7" fmla="*/ 175 h 1602756"/>
                    <a:gd name="connsiteX8" fmla="*/ 691412 w 1114389"/>
                    <a:gd name="connsiteY8" fmla="*/ 202581 h 1602756"/>
                    <a:gd name="connsiteX0" fmla="*/ 691412 w 1114389"/>
                    <a:gd name="connsiteY0" fmla="*/ 202581 h 1602756"/>
                    <a:gd name="connsiteX1" fmla="*/ 546156 w 1114389"/>
                    <a:gd name="connsiteY1" fmla="*/ 764556 h 1602756"/>
                    <a:gd name="connsiteX2" fmla="*/ 3231 w 1114389"/>
                    <a:gd name="connsiteY2" fmla="*/ 1195563 h 1602756"/>
                    <a:gd name="connsiteX3" fmla="*/ 348512 w 1114389"/>
                    <a:gd name="connsiteY3" fmla="*/ 1602756 h 1602756"/>
                    <a:gd name="connsiteX4" fmla="*/ 915249 w 1114389"/>
                    <a:gd name="connsiteY4" fmla="*/ 1347963 h 1602756"/>
                    <a:gd name="connsiteX5" fmla="*/ 1112893 w 1114389"/>
                    <a:gd name="connsiteY5" fmla="*/ 714550 h 1602756"/>
                    <a:gd name="connsiteX6" fmla="*/ 831906 w 1114389"/>
                    <a:gd name="connsiteY6" fmla="*/ 178769 h 1602756"/>
                    <a:gd name="connsiteX7" fmla="*/ 415187 w 1114389"/>
                    <a:gd name="connsiteY7" fmla="*/ 175 h 1602756"/>
                    <a:gd name="connsiteX8" fmla="*/ 691412 w 1114389"/>
                    <a:gd name="connsiteY8" fmla="*/ 202581 h 1602756"/>
                    <a:gd name="connsiteX0" fmla="*/ 688845 w 1111822"/>
                    <a:gd name="connsiteY0" fmla="*/ 202581 h 1602756"/>
                    <a:gd name="connsiteX1" fmla="*/ 543589 w 1111822"/>
                    <a:gd name="connsiteY1" fmla="*/ 764556 h 1602756"/>
                    <a:gd name="connsiteX2" fmla="*/ 664 w 1111822"/>
                    <a:gd name="connsiteY2" fmla="*/ 1195563 h 1602756"/>
                    <a:gd name="connsiteX3" fmla="*/ 345945 w 1111822"/>
                    <a:gd name="connsiteY3" fmla="*/ 1602756 h 1602756"/>
                    <a:gd name="connsiteX4" fmla="*/ 912682 w 1111822"/>
                    <a:gd name="connsiteY4" fmla="*/ 1347963 h 1602756"/>
                    <a:gd name="connsiteX5" fmla="*/ 1110326 w 1111822"/>
                    <a:gd name="connsiteY5" fmla="*/ 714550 h 1602756"/>
                    <a:gd name="connsiteX6" fmla="*/ 829339 w 1111822"/>
                    <a:gd name="connsiteY6" fmla="*/ 178769 h 1602756"/>
                    <a:gd name="connsiteX7" fmla="*/ 412620 w 1111822"/>
                    <a:gd name="connsiteY7" fmla="*/ 175 h 1602756"/>
                    <a:gd name="connsiteX8" fmla="*/ 688845 w 1111822"/>
                    <a:gd name="connsiteY8" fmla="*/ 202581 h 1602756"/>
                    <a:gd name="connsiteX0" fmla="*/ 688975 w 1111952"/>
                    <a:gd name="connsiteY0" fmla="*/ 202581 h 1623045"/>
                    <a:gd name="connsiteX1" fmla="*/ 543719 w 1111952"/>
                    <a:gd name="connsiteY1" fmla="*/ 764556 h 1623045"/>
                    <a:gd name="connsiteX2" fmla="*/ 794 w 1111952"/>
                    <a:gd name="connsiteY2" fmla="*/ 1195563 h 1623045"/>
                    <a:gd name="connsiteX3" fmla="*/ 346075 w 1111952"/>
                    <a:gd name="connsiteY3" fmla="*/ 1602756 h 1623045"/>
                    <a:gd name="connsiteX4" fmla="*/ 912812 w 1111952"/>
                    <a:gd name="connsiteY4" fmla="*/ 1347963 h 1623045"/>
                    <a:gd name="connsiteX5" fmla="*/ 1110456 w 1111952"/>
                    <a:gd name="connsiteY5" fmla="*/ 714550 h 1623045"/>
                    <a:gd name="connsiteX6" fmla="*/ 829469 w 1111952"/>
                    <a:gd name="connsiteY6" fmla="*/ 178769 h 1623045"/>
                    <a:gd name="connsiteX7" fmla="*/ 412750 w 1111952"/>
                    <a:gd name="connsiteY7" fmla="*/ 175 h 1623045"/>
                    <a:gd name="connsiteX8" fmla="*/ 688975 w 1111952"/>
                    <a:gd name="connsiteY8" fmla="*/ 202581 h 1623045"/>
                    <a:gd name="connsiteX0" fmla="*/ 688975 w 1113804"/>
                    <a:gd name="connsiteY0" fmla="*/ 202581 h 1623045"/>
                    <a:gd name="connsiteX1" fmla="*/ 543719 w 1113804"/>
                    <a:gd name="connsiteY1" fmla="*/ 764556 h 1623045"/>
                    <a:gd name="connsiteX2" fmla="*/ 794 w 1113804"/>
                    <a:gd name="connsiteY2" fmla="*/ 1195563 h 1623045"/>
                    <a:gd name="connsiteX3" fmla="*/ 346075 w 1113804"/>
                    <a:gd name="connsiteY3" fmla="*/ 1602756 h 1623045"/>
                    <a:gd name="connsiteX4" fmla="*/ 912812 w 1113804"/>
                    <a:gd name="connsiteY4" fmla="*/ 1347963 h 1623045"/>
                    <a:gd name="connsiteX5" fmla="*/ 1110456 w 1113804"/>
                    <a:gd name="connsiteY5" fmla="*/ 714550 h 1623045"/>
                    <a:gd name="connsiteX6" fmla="*/ 829469 w 1113804"/>
                    <a:gd name="connsiteY6" fmla="*/ 178769 h 1623045"/>
                    <a:gd name="connsiteX7" fmla="*/ 412750 w 1113804"/>
                    <a:gd name="connsiteY7" fmla="*/ 175 h 1623045"/>
                    <a:gd name="connsiteX8" fmla="*/ 688975 w 1113804"/>
                    <a:gd name="connsiteY8" fmla="*/ 202581 h 1623045"/>
                    <a:gd name="connsiteX0" fmla="*/ 689532 w 1114361"/>
                    <a:gd name="connsiteY0" fmla="*/ 202581 h 1602758"/>
                    <a:gd name="connsiteX1" fmla="*/ 544276 w 1114361"/>
                    <a:gd name="connsiteY1" fmla="*/ 764556 h 1602758"/>
                    <a:gd name="connsiteX2" fmla="*/ 1351 w 1114361"/>
                    <a:gd name="connsiteY2" fmla="*/ 1195563 h 1602758"/>
                    <a:gd name="connsiteX3" fmla="*/ 346632 w 1114361"/>
                    <a:gd name="connsiteY3" fmla="*/ 1602756 h 1602758"/>
                    <a:gd name="connsiteX4" fmla="*/ 913369 w 1114361"/>
                    <a:gd name="connsiteY4" fmla="*/ 1347963 h 1602758"/>
                    <a:gd name="connsiteX5" fmla="*/ 1111013 w 1114361"/>
                    <a:gd name="connsiteY5" fmla="*/ 714550 h 1602758"/>
                    <a:gd name="connsiteX6" fmla="*/ 830026 w 1114361"/>
                    <a:gd name="connsiteY6" fmla="*/ 178769 h 1602758"/>
                    <a:gd name="connsiteX7" fmla="*/ 413307 w 1114361"/>
                    <a:gd name="connsiteY7" fmla="*/ 175 h 1602758"/>
                    <a:gd name="connsiteX8" fmla="*/ 689532 w 1114361"/>
                    <a:gd name="connsiteY8" fmla="*/ 202581 h 1602758"/>
                    <a:gd name="connsiteX0" fmla="*/ 689532 w 1114361"/>
                    <a:gd name="connsiteY0" fmla="*/ 202581 h 1602758"/>
                    <a:gd name="connsiteX1" fmla="*/ 544276 w 1114361"/>
                    <a:gd name="connsiteY1" fmla="*/ 764556 h 1602758"/>
                    <a:gd name="connsiteX2" fmla="*/ 1351 w 1114361"/>
                    <a:gd name="connsiteY2" fmla="*/ 1195563 h 1602758"/>
                    <a:gd name="connsiteX3" fmla="*/ 346632 w 1114361"/>
                    <a:gd name="connsiteY3" fmla="*/ 1602756 h 1602758"/>
                    <a:gd name="connsiteX4" fmla="*/ 913369 w 1114361"/>
                    <a:gd name="connsiteY4" fmla="*/ 1347963 h 1602758"/>
                    <a:gd name="connsiteX5" fmla="*/ 1111013 w 1114361"/>
                    <a:gd name="connsiteY5" fmla="*/ 714550 h 1602758"/>
                    <a:gd name="connsiteX6" fmla="*/ 830026 w 1114361"/>
                    <a:gd name="connsiteY6" fmla="*/ 178769 h 1602758"/>
                    <a:gd name="connsiteX7" fmla="*/ 413307 w 1114361"/>
                    <a:gd name="connsiteY7" fmla="*/ 175 h 1602758"/>
                    <a:gd name="connsiteX8" fmla="*/ 689532 w 1114361"/>
                    <a:gd name="connsiteY8" fmla="*/ 202581 h 1602758"/>
                    <a:gd name="connsiteX0" fmla="*/ 689532 w 1114361"/>
                    <a:gd name="connsiteY0" fmla="*/ 202581 h 1602758"/>
                    <a:gd name="connsiteX1" fmla="*/ 544276 w 1114361"/>
                    <a:gd name="connsiteY1" fmla="*/ 764556 h 1602758"/>
                    <a:gd name="connsiteX2" fmla="*/ 1351 w 1114361"/>
                    <a:gd name="connsiteY2" fmla="*/ 1195563 h 1602758"/>
                    <a:gd name="connsiteX3" fmla="*/ 346632 w 1114361"/>
                    <a:gd name="connsiteY3" fmla="*/ 1602756 h 1602758"/>
                    <a:gd name="connsiteX4" fmla="*/ 913369 w 1114361"/>
                    <a:gd name="connsiteY4" fmla="*/ 1347963 h 1602758"/>
                    <a:gd name="connsiteX5" fmla="*/ 1111013 w 1114361"/>
                    <a:gd name="connsiteY5" fmla="*/ 714550 h 1602758"/>
                    <a:gd name="connsiteX6" fmla="*/ 830026 w 1114361"/>
                    <a:gd name="connsiteY6" fmla="*/ 178769 h 1602758"/>
                    <a:gd name="connsiteX7" fmla="*/ 413307 w 1114361"/>
                    <a:gd name="connsiteY7" fmla="*/ 175 h 1602758"/>
                    <a:gd name="connsiteX8" fmla="*/ 689532 w 1114361"/>
                    <a:gd name="connsiteY8" fmla="*/ 202581 h 1602758"/>
                    <a:gd name="connsiteX0" fmla="*/ 689119 w 1113948"/>
                    <a:gd name="connsiteY0" fmla="*/ 202581 h 1617434"/>
                    <a:gd name="connsiteX1" fmla="*/ 543863 w 1113948"/>
                    <a:gd name="connsiteY1" fmla="*/ 764556 h 1617434"/>
                    <a:gd name="connsiteX2" fmla="*/ 938 w 1113948"/>
                    <a:gd name="connsiteY2" fmla="*/ 1195563 h 1617434"/>
                    <a:gd name="connsiteX3" fmla="*/ 346219 w 1113948"/>
                    <a:gd name="connsiteY3" fmla="*/ 1602756 h 1617434"/>
                    <a:gd name="connsiteX4" fmla="*/ 912956 w 1113948"/>
                    <a:gd name="connsiteY4" fmla="*/ 1347963 h 1617434"/>
                    <a:gd name="connsiteX5" fmla="*/ 1110600 w 1113948"/>
                    <a:gd name="connsiteY5" fmla="*/ 714550 h 1617434"/>
                    <a:gd name="connsiteX6" fmla="*/ 829613 w 1113948"/>
                    <a:gd name="connsiteY6" fmla="*/ 178769 h 1617434"/>
                    <a:gd name="connsiteX7" fmla="*/ 412894 w 1113948"/>
                    <a:gd name="connsiteY7" fmla="*/ 175 h 1617434"/>
                    <a:gd name="connsiteX8" fmla="*/ 689119 w 1113948"/>
                    <a:gd name="connsiteY8" fmla="*/ 202581 h 1617434"/>
                    <a:gd name="connsiteX0" fmla="*/ 699246 w 1124075"/>
                    <a:gd name="connsiteY0" fmla="*/ 202581 h 1617434"/>
                    <a:gd name="connsiteX1" fmla="*/ 553990 w 1124075"/>
                    <a:gd name="connsiteY1" fmla="*/ 764556 h 1617434"/>
                    <a:gd name="connsiteX2" fmla="*/ 11065 w 1124075"/>
                    <a:gd name="connsiteY2" fmla="*/ 1195563 h 1617434"/>
                    <a:gd name="connsiteX3" fmla="*/ 356346 w 1124075"/>
                    <a:gd name="connsiteY3" fmla="*/ 1602756 h 1617434"/>
                    <a:gd name="connsiteX4" fmla="*/ 923083 w 1124075"/>
                    <a:gd name="connsiteY4" fmla="*/ 1347963 h 1617434"/>
                    <a:gd name="connsiteX5" fmla="*/ 1120727 w 1124075"/>
                    <a:gd name="connsiteY5" fmla="*/ 714550 h 1617434"/>
                    <a:gd name="connsiteX6" fmla="*/ 839740 w 1124075"/>
                    <a:gd name="connsiteY6" fmla="*/ 178769 h 1617434"/>
                    <a:gd name="connsiteX7" fmla="*/ 423021 w 1124075"/>
                    <a:gd name="connsiteY7" fmla="*/ 175 h 1617434"/>
                    <a:gd name="connsiteX8" fmla="*/ 699246 w 1124075"/>
                    <a:gd name="connsiteY8" fmla="*/ 202581 h 1617434"/>
                    <a:gd name="connsiteX0" fmla="*/ 688285 w 1113114"/>
                    <a:gd name="connsiteY0" fmla="*/ 202581 h 1617434"/>
                    <a:gd name="connsiteX1" fmla="*/ 543029 w 1113114"/>
                    <a:gd name="connsiteY1" fmla="*/ 764556 h 1617434"/>
                    <a:gd name="connsiteX2" fmla="*/ 104 w 1113114"/>
                    <a:gd name="connsiteY2" fmla="*/ 1195563 h 1617434"/>
                    <a:gd name="connsiteX3" fmla="*/ 345385 w 1113114"/>
                    <a:gd name="connsiteY3" fmla="*/ 1602756 h 1617434"/>
                    <a:gd name="connsiteX4" fmla="*/ 912122 w 1113114"/>
                    <a:gd name="connsiteY4" fmla="*/ 1347963 h 1617434"/>
                    <a:gd name="connsiteX5" fmla="*/ 1109766 w 1113114"/>
                    <a:gd name="connsiteY5" fmla="*/ 714550 h 1617434"/>
                    <a:gd name="connsiteX6" fmla="*/ 828779 w 1113114"/>
                    <a:gd name="connsiteY6" fmla="*/ 178769 h 1617434"/>
                    <a:gd name="connsiteX7" fmla="*/ 412060 w 1113114"/>
                    <a:gd name="connsiteY7" fmla="*/ 175 h 1617434"/>
                    <a:gd name="connsiteX8" fmla="*/ 688285 w 1113114"/>
                    <a:gd name="connsiteY8" fmla="*/ 202581 h 1617434"/>
                    <a:gd name="connsiteX0" fmla="*/ 688231 w 1113060"/>
                    <a:gd name="connsiteY0" fmla="*/ 202581 h 1617434"/>
                    <a:gd name="connsiteX1" fmla="*/ 542975 w 1113060"/>
                    <a:gd name="connsiteY1" fmla="*/ 764556 h 1617434"/>
                    <a:gd name="connsiteX2" fmla="*/ 50 w 1113060"/>
                    <a:gd name="connsiteY2" fmla="*/ 1195563 h 1617434"/>
                    <a:gd name="connsiteX3" fmla="*/ 345331 w 1113060"/>
                    <a:gd name="connsiteY3" fmla="*/ 1602756 h 1617434"/>
                    <a:gd name="connsiteX4" fmla="*/ 912068 w 1113060"/>
                    <a:gd name="connsiteY4" fmla="*/ 1347963 h 1617434"/>
                    <a:gd name="connsiteX5" fmla="*/ 1109712 w 1113060"/>
                    <a:gd name="connsiteY5" fmla="*/ 714550 h 1617434"/>
                    <a:gd name="connsiteX6" fmla="*/ 828725 w 1113060"/>
                    <a:gd name="connsiteY6" fmla="*/ 178769 h 1617434"/>
                    <a:gd name="connsiteX7" fmla="*/ 412006 w 1113060"/>
                    <a:gd name="connsiteY7" fmla="*/ 175 h 1617434"/>
                    <a:gd name="connsiteX8" fmla="*/ 688231 w 1113060"/>
                    <a:gd name="connsiteY8" fmla="*/ 202581 h 1617434"/>
                    <a:gd name="connsiteX0" fmla="*/ 688231 w 1113060"/>
                    <a:gd name="connsiteY0" fmla="*/ 202581 h 1617434"/>
                    <a:gd name="connsiteX1" fmla="*/ 542975 w 1113060"/>
                    <a:gd name="connsiteY1" fmla="*/ 764556 h 1617434"/>
                    <a:gd name="connsiteX2" fmla="*/ 50 w 1113060"/>
                    <a:gd name="connsiteY2" fmla="*/ 1195563 h 1617434"/>
                    <a:gd name="connsiteX3" fmla="*/ 345331 w 1113060"/>
                    <a:gd name="connsiteY3" fmla="*/ 1602756 h 1617434"/>
                    <a:gd name="connsiteX4" fmla="*/ 912068 w 1113060"/>
                    <a:gd name="connsiteY4" fmla="*/ 1347963 h 1617434"/>
                    <a:gd name="connsiteX5" fmla="*/ 1109712 w 1113060"/>
                    <a:gd name="connsiteY5" fmla="*/ 714550 h 1617434"/>
                    <a:gd name="connsiteX6" fmla="*/ 828725 w 1113060"/>
                    <a:gd name="connsiteY6" fmla="*/ 178769 h 1617434"/>
                    <a:gd name="connsiteX7" fmla="*/ 412006 w 1113060"/>
                    <a:gd name="connsiteY7" fmla="*/ 175 h 1617434"/>
                    <a:gd name="connsiteX8" fmla="*/ 688231 w 1113060"/>
                    <a:gd name="connsiteY8" fmla="*/ 202581 h 1617434"/>
                    <a:gd name="connsiteX0" fmla="*/ 693543 w 1118372"/>
                    <a:gd name="connsiteY0" fmla="*/ 202581 h 1617434"/>
                    <a:gd name="connsiteX1" fmla="*/ 548287 w 1118372"/>
                    <a:gd name="connsiteY1" fmla="*/ 764556 h 1617434"/>
                    <a:gd name="connsiteX2" fmla="*/ 5362 w 1118372"/>
                    <a:gd name="connsiteY2" fmla="*/ 1195563 h 1617434"/>
                    <a:gd name="connsiteX3" fmla="*/ 350643 w 1118372"/>
                    <a:gd name="connsiteY3" fmla="*/ 1602756 h 1617434"/>
                    <a:gd name="connsiteX4" fmla="*/ 917380 w 1118372"/>
                    <a:gd name="connsiteY4" fmla="*/ 1347963 h 1617434"/>
                    <a:gd name="connsiteX5" fmla="*/ 1115024 w 1118372"/>
                    <a:gd name="connsiteY5" fmla="*/ 714550 h 1617434"/>
                    <a:gd name="connsiteX6" fmla="*/ 834037 w 1118372"/>
                    <a:gd name="connsiteY6" fmla="*/ 178769 h 1617434"/>
                    <a:gd name="connsiteX7" fmla="*/ 417318 w 1118372"/>
                    <a:gd name="connsiteY7" fmla="*/ 175 h 1617434"/>
                    <a:gd name="connsiteX8" fmla="*/ 693543 w 1118372"/>
                    <a:gd name="connsiteY8" fmla="*/ 202581 h 1617434"/>
                    <a:gd name="connsiteX0" fmla="*/ 693333 w 1118162"/>
                    <a:gd name="connsiteY0" fmla="*/ 202581 h 1617434"/>
                    <a:gd name="connsiteX1" fmla="*/ 548077 w 1118162"/>
                    <a:gd name="connsiteY1" fmla="*/ 764556 h 1617434"/>
                    <a:gd name="connsiteX2" fmla="*/ 5152 w 1118162"/>
                    <a:gd name="connsiteY2" fmla="*/ 1195563 h 1617434"/>
                    <a:gd name="connsiteX3" fmla="*/ 350433 w 1118162"/>
                    <a:gd name="connsiteY3" fmla="*/ 1602756 h 1617434"/>
                    <a:gd name="connsiteX4" fmla="*/ 917170 w 1118162"/>
                    <a:gd name="connsiteY4" fmla="*/ 1347963 h 1617434"/>
                    <a:gd name="connsiteX5" fmla="*/ 1114814 w 1118162"/>
                    <a:gd name="connsiteY5" fmla="*/ 714550 h 1617434"/>
                    <a:gd name="connsiteX6" fmla="*/ 833827 w 1118162"/>
                    <a:gd name="connsiteY6" fmla="*/ 178769 h 1617434"/>
                    <a:gd name="connsiteX7" fmla="*/ 417108 w 1118162"/>
                    <a:gd name="connsiteY7" fmla="*/ 175 h 1617434"/>
                    <a:gd name="connsiteX8" fmla="*/ 693333 w 1118162"/>
                    <a:gd name="connsiteY8" fmla="*/ 202581 h 1617434"/>
                    <a:gd name="connsiteX0" fmla="*/ 693910 w 1118739"/>
                    <a:gd name="connsiteY0" fmla="*/ 202581 h 1617434"/>
                    <a:gd name="connsiteX1" fmla="*/ 548654 w 1118739"/>
                    <a:gd name="connsiteY1" fmla="*/ 764556 h 1617434"/>
                    <a:gd name="connsiteX2" fmla="*/ 5729 w 1118739"/>
                    <a:gd name="connsiteY2" fmla="*/ 1195563 h 1617434"/>
                    <a:gd name="connsiteX3" fmla="*/ 351010 w 1118739"/>
                    <a:gd name="connsiteY3" fmla="*/ 1602756 h 1617434"/>
                    <a:gd name="connsiteX4" fmla="*/ 917747 w 1118739"/>
                    <a:gd name="connsiteY4" fmla="*/ 1347963 h 1617434"/>
                    <a:gd name="connsiteX5" fmla="*/ 1115391 w 1118739"/>
                    <a:gd name="connsiteY5" fmla="*/ 714550 h 1617434"/>
                    <a:gd name="connsiteX6" fmla="*/ 834404 w 1118739"/>
                    <a:gd name="connsiteY6" fmla="*/ 178769 h 1617434"/>
                    <a:gd name="connsiteX7" fmla="*/ 417685 w 1118739"/>
                    <a:gd name="connsiteY7" fmla="*/ 175 h 1617434"/>
                    <a:gd name="connsiteX8" fmla="*/ 693910 w 1118739"/>
                    <a:gd name="connsiteY8" fmla="*/ 202581 h 1617434"/>
                    <a:gd name="connsiteX0" fmla="*/ 693632 w 1118461"/>
                    <a:gd name="connsiteY0" fmla="*/ 202581 h 1617434"/>
                    <a:gd name="connsiteX1" fmla="*/ 548376 w 1118461"/>
                    <a:gd name="connsiteY1" fmla="*/ 764556 h 1617434"/>
                    <a:gd name="connsiteX2" fmla="*/ 5451 w 1118461"/>
                    <a:gd name="connsiteY2" fmla="*/ 1195563 h 1617434"/>
                    <a:gd name="connsiteX3" fmla="*/ 350732 w 1118461"/>
                    <a:gd name="connsiteY3" fmla="*/ 1602756 h 1617434"/>
                    <a:gd name="connsiteX4" fmla="*/ 917469 w 1118461"/>
                    <a:gd name="connsiteY4" fmla="*/ 1347963 h 1617434"/>
                    <a:gd name="connsiteX5" fmla="*/ 1115113 w 1118461"/>
                    <a:gd name="connsiteY5" fmla="*/ 714550 h 1617434"/>
                    <a:gd name="connsiteX6" fmla="*/ 834126 w 1118461"/>
                    <a:gd name="connsiteY6" fmla="*/ 178769 h 1617434"/>
                    <a:gd name="connsiteX7" fmla="*/ 417407 w 1118461"/>
                    <a:gd name="connsiteY7" fmla="*/ 175 h 1617434"/>
                    <a:gd name="connsiteX8" fmla="*/ 693632 w 1118461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343 h 1617259"/>
                    <a:gd name="connsiteX1" fmla="*/ 376383 w 1113155"/>
                    <a:gd name="connsiteY1" fmla="*/ 807244 h 1617259"/>
                    <a:gd name="connsiteX2" fmla="*/ 145 w 1113155"/>
                    <a:gd name="connsiteY2" fmla="*/ 1195388 h 1617259"/>
                    <a:gd name="connsiteX3" fmla="*/ 345426 w 1113155"/>
                    <a:gd name="connsiteY3" fmla="*/ 1602581 h 1617259"/>
                    <a:gd name="connsiteX4" fmla="*/ 912163 w 1113155"/>
                    <a:gd name="connsiteY4" fmla="*/ 1347788 h 1617259"/>
                    <a:gd name="connsiteX5" fmla="*/ 1109807 w 1113155"/>
                    <a:gd name="connsiteY5" fmla="*/ 714375 h 1617259"/>
                    <a:gd name="connsiteX6" fmla="*/ 828820 w 1113155"/>
                    <a:gd name="connsiteY6" fmla="*/ 178594 h 1617259"/>
                    <a:gd name="connsiteX7" fmla="*/ 412101 w 1113155"/>
                    <a:gd name="connsiteY7" fmla="*/ 0 h 1617259"/>
                    <a:gd name="connsiteX8" fmla="*/ 740713 w 1113155"/>
                    <a:gd name="connsiteY8" fmla="*/ 464343 h 1617259"/>
                    <a:gd name="connsiteX0" fmla="*/ 740713 w 1113155"/>
                    <a:gd name="connsiteY0" fmla="*/ 464343 h 1617259"/>
                    <a:gd name="connsiteX1" fmla="*/ 376383 w 1113155"/>
                    <a:gd name="connsiteY1" fmla="*/ 807244 h 1617259"/>
                    <a:gd name="connsiteX2" fmla="*/ 145 w 1113155"/>
                    <a:gd name="connsiteY2" fmla="*/ 1195388 h 1617259"/>
                    <a:gd name="connsiteX3" fmla="*/ 345426 w 1113155"/>
                    <a:gd name="connsiteY3" fmla="*/ 1602581 h 1617259"/>
                    <a:gd name="connsiteX4" fmla="*/ 912163 w 1113155"/>
                    <a:gd name="connsiteY4" fmla="*/ 1347788 h 1617259"/>
                    <a:gd name="connsiteX5" fmla="*/ 1109807 w 1113155"/>
                    <a:gd name="connsiteY5" fmla="*/ 714375 h 1617259"/>
                    <a:gd name="connsiteX6" fmla="*/ 828820 w 1113155"/>
                    <a:gd name="connsiteY6" fmla="*/ 178594 h 1617259"/>
                    <a:gd name="connsiteX7" fmla="*/ 412101 w 1113155"/>
                    <a:gd name="connsiteY7" fmla="*/ 0 h 1617259"/>
                    <a:gd name="connsiteX8" fmla="*/ 740713 w 1113155"/>
                    <a:gd name="connsiteY8" fmla="*/ 464343 h 1617259"/>
                    <a:gd name="connsiteX0" fmla="*/ 740713 w 1113155"/>
                    <a:gd name="connsiteY0" fmla="*/ 464343 h 1617259"/>
                    <a:gd name="connsiteX1" fmla="*/ 376383 w 1113155"/>
                    <a:gd name="connsiteY1" fmla="*/ 807244 h 1617259"/>
                    <a:gd name="connsiteX2" fmla="*/ 145 w 1113155"/>
                    <a:gd name="connsiteY2" fmla="*/ 1195388 h 1617259"/>
                    <a:gd name="connsiteX3" fmla="*/ 345426 w 1113155"/>
                    <a:gd name="connsiteY3" fmla="*/ 1602581 h 1617259"/>
                    <a:gd name="connsiteX4" fmla="*/ 912163 w 1113155"/>
                    <a:gd name="connsiteY4" fmla="*/ 1347788 h 1617259"/>
                    <a:gd name="connsiteX5" fmla="*/ 1109807 w 1113155"/>
                    <a:gd name="connsiteY5" fmla="*/ 714375 h 1617259"/>
                    <a:gd name="connsiteX6" fmla="*/ 828820 w 1113155"/>
                    <a:gd name="connsiteY6" fmla="*/ 178594 h 1617259"/>
                    <a:gd name="connsiteX7" fmla="*/ 412101 w 1113155"/>
                    <a:gd name="connsiteY7" fmla="*/ 0 h 1617259"/>
                    <a:gd name="connsiteX8" fmla="*/ 740713 w 1113155"/>
                    <a:gd name="connsiteY8" fmla="*/ 464343 h 1617259"/>
                    <a:gd name="connsiteX0" fmla="*/ 740713 w 1113155"/>
                    <a:gd name="connsiteY0" fmla="*/ 464343 h 1617259"/>
                    <a:gd name="connsiteX1" fmla="*/ 376383 w 1113155"/>
                    <a:gd name="connsiteY1" fmla="*/ 807244 h 1617259"/>
                    <a:gd name="connsiteX2" fmla="*/ 145 w 1113155"/>
                    <a:gd name="connsiteY2" fmla="*/ 1195388 h 1617259"/>
                    <a:gd name="connsiteX3" fmla="*/ 345426 w 1113155"/>
                    <a:gd name="connsiteY3" fmla="*/ 1602581 h 1617259"/>
                    <a:gd name="connsiteX4" fmla="*/ 912163 w 1113155"/>
                    <a:gd name="connsiteY4" fmla="*/ 1347788 h 1617259"/>
                    <a:gd name="connsiteX5" fmla="*/ 1109807 w 1113155"/>
                    <a:gd name="connsiteY5" fmla="*/ 714375 h 1617259"/>
                    <a:gd name="connsiteX6" fmla="*/ 828820 w 1113155"/>
                    <a:gd name="connsiteY6" fmla="*/ 178594 h 1617259"/>
                    <a:gd name="connsiteX7" fmla="*/ 412101 w 1113155"/>
                    <a:gd name="connsiteY7" fmla="*/ 0 h 1617259"/>
                    <a:gd name="connsiteX8" fmla="*/ 740713 w 1113155"/>
                    <a:gd name="connsiteY8" fmla="*/ 464343 h 1617259"/>
                    <a:gd name="connsiteX0" fmla="*/ 740713 w 1112123"/>
                    <a:gd name="connsiteY0" fmla="*/ 464343 h 1619896"/>
                    <a:gd name="connsiteX1" fmla="*/ 376383 w 1112123"/>
                    <a:gd name="connsiteY1" fmla="*/ 807244 h 1619896"/>
                    <a:gd name="connsiteX2" fmla="*/ 145 w 1112123"/>
                    <a:gd name="connsiteY2" fmla="*/ 1195388 h 1619896"/>
                    <a:gd name="connsiteX3" fmla="*/ 345426 w 1112123"/>
                    <a:gd name="connsiteY3" fmla="*/ 1602581 h 1619896"/>
                    <a:gd name="connsiteX4" fmla="*/ 912163 w 1112123"/>
                    <a:gd name="connsiteY4" fmla="*/ 1347788 h 1619896"/>
                    <a:gd name="connsiteX5" fmla="*/ 1109807 w 1112123"/>
                    <a:gd name="connsiteY5" fmla="*/ 714375 h 1619896"/>
                    <a:gd name="connsiteX6" fmla="*/ 828820 w 1112123"/>
                    <a:gd name="connsiteY6" fmla="*/ 178594 h 1619896"/>
                    <a:gd name="connsiteX7" fmla="*/ 412101 w 1112123"/>
                    <a:gd name="connsiteY7" fmla="*/ 0 h 1619896"/>
                    <a:gd name="connsiteX8" fmla="*/ 740713 w 1112123"/>
                    <a:gd name="connsiteY8" fmla="*/ 464343 h 1619896"/>
                    <a:gd name="connsiteX0" fmla="*/ 740717 w 1112127"/>
                    <a:gd name="connsiteY0" fmla="*/ 464343 h 1613845"/>
                    <a:gd name="connsiteX1" fmla="*/ 376387 w 1112127"/>
                    <a:gd name="connsiteY1" fmla="*/ 807244 h 1613845"/>
                    <a:gd name="connsiteX2" fmla="*/ 149 w 1112127"/>
                    <a:gd name="connsiteY2" fmla="*/ 1195388 h 1613845"/>
                    <a:gd name="connsiteX3" fmla="*/ 345430 w 1112127"/>
                    <a:gd name="connsiteY3" fmla="*/ 1602581 h 1613845"/>
                    <a:gd name="connsiteX4" fmla="*/ 912167 w 1112127"/>
                    <a:gd name="connsiteY4" fmla="*/ 1347788 h 1613845"/>
                    <a:gd name="connsiteX5" fmla="*/ 1109811 w 1112127"/>
                    <a:gd name="connsiteY5" fmla="*/ 714375 h 1613845"/>
                    <a:gd name="connsiteX6" fmla="*/ 828824 w 1112127"/>
                    <a:gd name="connsiteY6" fmla="*/ 178594 h 1613845"/>
                    <a:gd name="connsiteX7" fmla="*/ 412105 w 1112127"/>
                    <a:gd name="connsiteY7" fmla="*/ 0 h 1613845"/>
                    <a:gd name="connsiteX8" fmla="*/ 740717 w 1112127"/>
                    <a:gd name="connsiteY8" fmla="*/ 464343 h 1613845"/>
                    <a:gd name="connsiteX0" fmla="*/ 740729 w 1112139"/>
                    <a:gd name="connsiteY0" fmla="*/ 464343 h 1611082"/>
                    <a:gd name="connsiteX1" fmla="*/ 376399 w 1112139"/>
                    <a:gd name="connsiteY1" fmla="*/ 807244 h 1611082"/>
                    <a:gd name="connsiteX2" fmla="*/ 161 w 1112139"/>
                    <a:gd name="connsiteY2" fmla="*/ 1195388 h 1611082"/>
                    <a:gd name="connsiteX3" fmla="*/ 345442 w 1112139"/>
                    <a:gd name="connsiteY3" fmla="*/ 1602581 h 1611082"/>
                    <a:gd name="connsiteX4" fmla="*/ 912179 w 1112139"/>
                    <a:gd name="connsiteY4" fmla="*/ 1347788 h 1611082"/>
                    <a:gd name="connsiteX5" fmla="*/ 1109823 w 1112139"/>
                    <a:gd name="connsiteY5" fmla="*/ 714375 h 1611082"/>
                    <a:gd name="connsiteX6" fmla="*/ 828836 w 1112139"/>
                    <a:gd name="connsiteY6" fmla="*/ 178594 h 1611082"/>
                    <a:gd name="connsiteX7" fmla="*/ 412117 w 1112139"/>
                    <a:gd name="connsiteY7" fmla="*/ 0 h 1611082"/>
                    <a:gd name="connsiteX8" fmla="*/ 740729 w 1112139"/>
                    <a:gd name="connsiteY8" fmla="*/ 464343 h 1611082"/>
                    <a:gd name="connsiteX0" fmla="*/ 740729 w 1112139"/>
                    <a:gd name="connsiteY0" fmla="*/ 464343 h 1608552"/>
                    <a:gd name="connsiteX1" fmla="*/ 376399 w 1112139"/>
                    <a:gd name="connsiteY1" fmla="*/ 807244 h 1608552"/>
                    <a:gd name="connsiteX2" fmla="*/ 161 w 1112139"/>
                    <a:gd name="connsiteY2" fmla="*/ 1195388 h 1608552"/>
                    <a:gd name="connsiteX3" fmla="*/ 345442 w 1112139"/>
                    <a:gd name="connsiteY3" fmla="*/ 1602581 h 1608552"/>
                    <a:gd name="connsiteX4" fmla="*/ 912179 w 1112139"/>
                    <a:gd name="connsiteY4" fmla="*/ 1347788 h 1608552"/>
                    <a:gd name="connsiteX5" fmla="*/ 1109823 w 1112139"/>
                    <a:gd name="connsiteY5" fmla="*/ 714375 h 1608552"/>
                    <a:gd name="connsiteX6" fmla="*/ 828836 w 1112139"/>
                    <a:gd name="connsiteY6" fmla="*/ 178594 h 1608552"/>
                    <a:gd name="connsiteX7" fmla="*/ 412117 w 1112139"/>
                    <a:gd name="connsiteY7" fmla="*/ 0 h 1608552"/>
                    <a:gd name="connsiteX8" fmla="*/ 740729 w 1112139"/>
                    <a:gd name="connsiteY8" fmla="*/ 464343 h 1608552"/>
                    <a:gd name="connsiteX0" fmla="*/ 740667 w 1112077"/>
                    <a:gd name="connsiteY0" fmla="*/ 4643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0667 w 1112077"/>
                    <a:gd name="connsiteY8" fmla="*/ 464343 h 1603967"/>
                    <a:gd name="connsiteX0" fmla="*/ 740667 w 1112077"/>
                    <a:gd name="connsiteY0" fmla="*/ 4643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0667 w 1112077"/>
                    <a:gd name="connsiteY8" fmla="*/ 464343 h 1603967"/>
                    <a:gd name="connsiteX0" fmla="*/ 740667 w 1112077"/>
                    <a:gd name="connsiteY0" fmla="*/ 4643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0667 w 1112077"/>
                    <a:gd name="connsiteY8" fmla="*/ 464343 h 1603967"/>
                    <a:gd name="connsiteX0" fmla="*/ 740667 w 1112077"/>
                    <a:gd name="connsiteY0" fmla="*/ 4643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0667 w 1112077"/>
                    <a:gd name="connsiteY8" fmla="*/ 464343 h 1603967"/>
                    <a:gd name="connsiteX0" fmla="*/ 747811 w 1112077"/>
                    <a:gd name="connsiteY0" fmla="*/ 4262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7811 w 1112077"/>
                    <a:gd name="connsiteY8" fmla="*/ 426243 h 1603967"/>
                    <a:gd name="connsiteX0" fmla="*/ 747811 w 1112077"/>
                    <a:gd name="connsiteY0" fmla="*/ 4262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7811 w 1112077"/>
                    <a:gd name="connsiteY8" fmla="*/ 426243 h 1603967"/>
                    <a:gd name="connsiteX0" fmla="*/ 747734 w 1112000"/>
                    <a:gd name="connsiteY0" fmla="*/ 426243 h 1603967"/>
                    <a:gd name="connsiteX1" fmla="*/ 376260 w 1112000"/>
                    <a:gd name="connsiteY1" fmla="*/ 807244 h 1603967"/>
                    <a:gd name="connsiteX2" fmla="*/ 22 w 1112000"/>
                    <a:gd name="connsiteY2" fmla="*/ 1247775 h 1603967"/>
                    <a:gd name="connsiteX3" fmla="*/ 345303 w 1112000"/>
                    <a:gd name="connsiteY3" fmla="*/ 1602581 h 1603967"/>
                    <a:gd name="connsiteX4" fmla="*/ 912040 w 1112000"/>
                    <a:gd name="connsiteY4" fmla="*/ 1347788 h 1603967"/>
                    <a:gd name="connsiteX5" fmla="*/ 1109684 w 1112000"/>
                    <a:gd name="connsiteY5" fmla="*/ 714375 h 1603967"/>
                    <a:gd name="connsiteX6" fmla="*/ 828697 w 1112000"/>
                    <a:gd name="connsiteY6" fmla="*/ 178594 h 1603967"/>
                    <a:gd name="connsiteX7" fmla="*/ 411978 w 1112000"/>
                    <a:gd name="connsiteY7" fmla="*/ 0 h 1603967"/>
                    <a:gd name="connsiteX8" fmla="*/ 747734 w 1112000"/>
                    <a:gd name="connsiteY8" fmla="*/ 426243 h 1603967"/>
                    <a:gd name="connsiteX0" fmla="*/ 747734 w 1112000"/>
                    <a:gd name="connsiteY0" fmla="*/ 426243 h 1603967"/>
                    <a:gd name="connsiteX1" fmla="*/ 376260 w 1112000"/>
                    <a:gd name="connsiteY1" fmla="*/ 807244 h 1603967"/>
                    <a:gd name="connsiteX2" fmla="*/ 22 w 1112000"/>
                    <a:gd name="connsiteY2" fmla="*/ 1247775 h 1603967"/>
                    <a:gd name="connsiteX3" fmla="*/ 345303 w 1112000"/>
                    <a:gd name="connsiteY3" fmla="*/ 1602581 h 1603967"/>
                    <a:gd name="connsiteX4" fmla="*/ 912040 w 1112000"/>
                    <a:gd name="connsiteY4" fmla="*/ 1347788 h 1603967"/>
                    <a:gd name="connsiteX5" fmla="*/ 1109684 w 1112000"/>
                    <a:gd name="connsiteY5" fmla="*/ 714375 h 1603967"/>
                    <a:gd name="connsiteX6" fmla="*/ 828697 w 1112000"/>
                    <a:gd name="connsiteY6" fmla="*/ 178594 h 1603967"/>
                    <a:gd name="connsiteX7" fmla="*/ 411978 w 1112000"/>
                    <a:gd name="connsiteY7" fmla="*/ 0 h 1603967"/>
                    <a:gd name="connsiteX8" fmla="*/ 747734 w 1112000"/>
                    <a:gd name="connsiteY8" fmla="*/ 426243 h 1603967"/>
                    <a:gd name="connsiteX0" fmla="*/ 747734 w 1112000"/>
                    <a:gd name="connsiteY0" fmla="*/ 426243 h 1603967"/>
                    <a:gd name="connsiteX1" fmla="*/ 376260 w 1112000"/>
                    <a:gd name="connsiteY1" fmla="*/ 807244 h 1603967"/>
                    <a:gd name="connsiteX2" fmla="*/ 22 w 1112000"/>
                    <a:gd name="connsiteY2" fmla="*/ 1247775 h 1603967"/>
                    <a:gd name="connsiteX3" fmla="*/ 345303 w 1112000"/>
                    <a:gd name="connsiteY3" fmla="*/ 1602581 h 1603967"/>
                    <a:gd name="connsiteX4" fmla="*/ 912040 w 1112000"/>
                    <a:gd name="connsiteY4" fmla="*/ 1347788 h 1603967"/>
                    <a:gd name="connsiteX5" fmla="*/ 1109684 w 1112000"/>
                    <a:gd name="connsiteY5" fmla="*/ 714375 h 1603967"/>
                    <a:gd name="connsiteX6" fmla="*/ 828697 w 1112000"/>
                    <a:gd name="connsiteY6" fmla="*/ 178594 h 1603967"/>
                    <a:gd name="connsiteX7" fmla="*/ 411978 w 1112000"/>
                    <a:gd name="connsiteY7" fmla="*/ 0 h 1603967"/>
                    <a:gd name="connsiteX8" fmla="*/ 747734 w 1112000"/>
                    <a:gd name="connsiteY8" fmla="*/ 426243 h 1603967"/>
                    <a:gd name="connsiteX0" fmla="*/ 747734 w 1112000"/>
                    <a:gd name="connsiteY0" fmla="*/ 426243 h 1603967"/>
                    <a:gd name="connsiteX1" fmla="*/ 376260 w 1112000"/>
                    <a:gd name="connsiteY1" fmla="*/ 807244 h 1603967"/>
                    <a:gd name="connsiteX2" fmla="*/ 22 w 1112000"/>
                    <a:gd name="connsiteY2" fmla="*/ 1247775 h 1603967"/>
                    <a:gd name="connsiteX3" fmla="*/ 345303 w 1112000"/>
                    <a:gd name="connsiteY3" fmla="*/ 1602581 h 1603967"/>
                    <a:gd name="connsiteX4" fmla="*/ 912040 w 1112000"/>
                    <a:gd name="connsiteY4" fmla="*/ 1347788 h 1603967"/>
                    <a:gd name="connsiteX5" fmla="*/ 1109684 w 1112000"/>
                    <a:gd name="connsiteY5" fmla="*/ 714375 h 1603967"/>
                    <a:gd name="connsiteX6" fmla="*/ 828697 w 1112000"/>
                    <a:gd name="connsiteY6" fmla="*/ 178594 h 1603967"/>
                    <a:gd name="connsiteX7" fmla="*/ 411978 w 1112000"/>
                    <a:gd name="connsiteY7" fmla="*/ 0 h 1603967"/>
                    <a:gd name="connsiteX8" fmla="*/ 747734 w 1112000"/>
                    <a:gd name="connsiteY8" fmla="*/ 426243 h 1603967"/>
                    <a:gd name="connsiteX0" fmla="*/ 747734 w 1112000"/>
                    <a:gd name="connsiteY0" fmla="*/ 426243 h 1604132"/>
                    <a:gd name="connsiteX1" fmla="*/ 376260 w 1112000"/>
                    <a:gd name="connsiteY1" fmla="*/ 807244 h 1604132"/>
                    <a:gd name="connsiteX2" fmla="*/ 22 w 1112000"/>
                    <a:gd name="connsiteY2" fmla="*/ 1247775 h 1604132"/>
                    <a:gd name="connsiteX3" fmla="*/ 345303 w 1112000"/>
                    <a:gd name="connsiteY3" fmla="*/ 1602581 h 1604132"/>
                    <a:gd name="connsiteX4" fmla="*/ 912040 w 1112000"/>
                    <a:gd name="connsiteY4" fmla="*/ 1347788 h 1604132"/>
                    <a:gd name="connsiteX5" fmla="*/ 1109684 w 1112000"/>
                    <a:gd name="connsiteY5" fmla="*/ 714375 h 1604132"/>
                    <a:gd name="connsiteX6" fmla="*/ 828697 w 1112000"/>
                    <a:gd name="connsiteY6" fmla="*/ 178594 h 1604132"/>
                    <a:gd name="connsiteX7" fmla="*/ 411978 w 1112000"/>
                    <a:gd name="connsiteY7" fmla="*/ 0 h 1604132"/>
                    <a:gd name="connsiteX8" fmla="*/ 747734 w 1112000"/>
                    <a:gd name="connsiteY8" fmla="*/ 426243 h 1604132"/>
                    <a:gd name="connsiteX0" fmla="*/ 747734 w 1113532"/>
                    <a:gd name="connsiteY0" fmla="*/ 426243 h 1603996"/>
                    <a:gd name="connsiteX1" fmla="*/ 376260 w 1113532"/>
                    <a:gd name="connsiteY1" fmla="*/ 807244 h 1603996"/>
                    <a:gd name="connsiteX2" fmla="*/ 22 w 1113532"/>
                    <a:gd name="connsiteY2" fmla="*/ 1247775 h 1603996"/>
                    <a:gd name="connsiteX3" fmla="*/ 345303 w 1113532"/>
                    <a:gd name="connsiteY3" fmla="*/ 1602581 h 1603996"/>
                    <a:gd name="connsiteX4" fmla="*/ 912040 w 1113532"/>
                    <a:gd name="connsiteY4" fmla="*/ 1347788 h 1603996"/>
                    <a:gd name="connsiteX5" fmla="*/ 1112065 w 1113532"/>
                    <a:gd name="connsiteY5" fmla="*/ 773907 h 1603996"/>
                    <a:gd name="connsiteX6" fmla="*/ 828697 w 1113532"/>
                    <a:gd name="connsiteY6" fmla="*/ 178594 h 1603996"/>
                    <a:gd name="connsiteX7" fmla="*/ 411978 w 1113532"/>
                    <a:gd name="connsiteY7" fmla="*/ 0 h 1603996"/>
                    <a:gd name="connsiteX8" fmla="*/ 747734 w 1113532"/>
                    <a:gd name="connsiteY8" fmla="*/ 426243 h 1603996"/>
                    <a:gd name="connsiteX0" fmla="*/ 747734 w 1112098"/>
                    <a:gd name="connsiteY0" fmla="*/ 426243 h 1603996"/>
                    <a:gd name="connsiteX1" fmla="*/ 376260 w 1112098"/>
                    <a:gd name="connsiteY1" fmla="*/ 807244 h 1603996"/>
                    <a:gd name="connsiteX2" fmla="*/ 22 w 1112098"/>
                    <a:gd name="connsiteY2" fmla="*/ 1247775 h 1603996"/>
                    <a:gd name="connsiteX3" fmla="*/ 345303 w 1112098"/>
                    <a:gd name="connsiteY3" fmla="*/ 1602581 h 1603996"/>
                    <a:gd name="connsiteX4" fmla="*/ 912040 w 1112098"/>
                    <a:gd name="connsiteY4" fmla="*/ 1347788 h 1603996"/>
                    <a:gd name="connsiteX5" fmla="*/ 1112065 w 1112098"/>
                    <a:gd name="connsiteY5" fmla="*/ 773907 h 1603996"/>
                    <a:gd name="connsiteX6" fmla="*/ 828697 w 1112098"/>
                    <a:gd name="connsiteY6" fmla="*/ 178594 h 1603996"/>
                    <a:gd name="connsiteX7" fmla="*/ 411978 w 1112098"/>
                    <a:gd name="connsiteY7" fmla="*/ 0 h 1603996"/>
                    <a:gd name="connsiteX8" fmla="*/ 747734 w 1112098"/>
                    <a:gd name="connsiteY8" fmla="*/ 426243 h 1603996"/>
                    <a:gd name="connsiteX0" fmla="*/ 747734 w 1112330"/>
                    <a:gd name="connsiteY0" fmla="*/ 426243 h 1603996"/>
                    <a:gd name="connsiteX1" fmla="*/ 376260 w 1112330"/>
                    <a:gd name="connsiteY1" fmla="*/ 807244 h 1603996"/>
                    <a:gd name="connsiteX2" fmla="*/ 22 w 1112330"/>
                    <a:gd name="connsiteY2" fmla="*/ 1247775 h 1603996"/>
                    <a:gd name="connsiteX3" fmla="*/ 345303 w 1112330"/>
                    <a:gd name="connsiteY3" fmla="*/ 1602581 h 1603996"/>
                    <a:gd name="connsiteX4" fmla="*/ 912040 w 1112330"/>
                    <a:gd name="connsiteY4" fmla="*/ 1347788 h 1603996"/>
                    <a:gd name="connsiteX5" fmla="*/ 1112065 w 1112330"/>
                    <a:gd name="connsiteY5" fmla="*/ 773907 h 1603996"/>
                    <a:gd name="connsiteX6" fmla="*/ 940616 w 1112330"/>
                    <a:gd name="connsiteY6" fmla="*/ 302419 h 1603996"/>
                    <a:gd name="connsiteX7" fmla="*/ 411978 w 1112330"/>
                    <a:gd name="connsiteY7" fmla="*/ 0 h 1603996"/>
                    <a:gd name="connsiteX8" fmla="*/ 747734 w 1112330"/>
                    <a:gd name="connsiteY8" fmla="*/ 426243 h 1603996"/>
                    <a:gd name="connsiteX0" fmla="*/ 747734 w 1112452"/>
                    <a:gd name="connsiteY0" fmla="*/ 426243 h 1603996"/>
                    <a:gd name="connsiteX1" fmla="*/ 376260 w 1112452"/>
                    <a:gd name="connsiteY1" fmla="*/ 807244 h 1603996"/>
                    <a:gd name="connsiteX2" fmla="*/ 22 w 1112452"/>
                    <a:gd name="connsiteY2" fmla="*/ 1247775 h 1603996"/>
                    <a:gd name="connsiteX3" fmla="*/ 345303 w 1112452"/>
                    <a:gd name="connsiteY3" fmla="*/ 1602581 h 1603996"/>
                    <a:gd name="connsiteX4" fmla="*/ 912040 w 1112452"/>
                    <a:gd name="connsiteY4" fmla="*/ 1347788 h 1603996"/>
                    <a:gd name="connsiteX5" fmla="*/ 1112065 w 1112452"/>
                    <a:gd name="connsiteY5" fmla="*/ 773907 h 1603996"/>
                    <a:gd name="connsiteX6" fmla="*/ 940616 w 1112452"/>
                    <a:gd name="connsiteY6" fmla="*/ 302419 h 1603996"/>
                    <a:gd name="connsiteX7" fmla="*/ 411978 w 1112452"/>
                    <a:gd name="connsiteY7" fmla="*/ 0 h 1603996"/>
                    <a:gd name="connsiteX8" fmla="*/ 747734 w 1112452"/>
                    <a:gd name="connsiteY8" fmla="*/ 426243 h 1603996"/>
                    <a:gd name="connsiteX0" fmla="*/ 747734 w 1112330"/>
                    <a:gd name="connsiteY0" fmla="*/ 419099 h 1596852"/>
                    <a:gd name="connsiteX1" fmla="*/ 376260 w 1112330"/>
                    <a:gd name="connsiteY1" fmla="*/ 800100 h 1596852"/>
                    <a:gd name="connsiteX2" fmla="*/ 22 w 1112330"/>
                    <a:gd name="connsiteY2" fmla="*/ 1240631 h 1596852"/>
                    <a:gd name="connsiteX3" fmla="*/ 345303 w 1112330"/>
                    <a:gd name="connsiteY3" fmla="*/ 1595437 h 1596852"/>
                    <a:gd name="connsiteX4" fmla="*/ 912040 w 1112330"/>
                    <a:gd name="connsiteY4" fmla="*/ 1340644 h 1596852"/>
                    <a:gd name="connsiteX5" fmla="*/ 1112065 w 1112330"/>
                    <a:gd name="connsiteY5" fmla="*/ 766763 h 1596852"/>
                    <a:gd name="connsiteX6" fmla="*/ 940616 w 1112330"/>
                    <a:gd name="connsiteY6" fmla="*/ 295275 h 1596852"/>
                    <a:gd name="connsiteX7" fmla="*/ 411978 w 1112330"/>
                    <a:gd name="connsiteY7" fmla="*/ 0 h 1596852"/>
                    <a:gd name="connsiteX8" fmla="*/ 747734 w 1112330"/>
                    <a:gd name="connsiteY8" fmla="*/ 419099 h 1596852"/>
                    <a:gd name="connsiteX0" fmla="*/ 747734 w 1112333"/>
                    <a:gd name="connsiteY0" fmla="*/ 419099 h 1596852"/>
                    <a:gd name="connsiteX1" fmla="*/ 376260 w 1112333"/>
                    <a:gd name="connsiteY1" fmla="*/ 800100 h 1596852"/>
                    <a:gd name="connsiteX2" fmla="*/ 22 w 1112333"/>
                    <a:gd name="connsiteY2" fmla="*/ 1240631 h 1596852"/>
                    <a:gd name="connsiteX3" fmla="*/ 345303 w 1112333"/>
                    <a:gd name="connsiteY3" fmla="*/ 1595437 h 1596852"/>
                    <a:gd name="connsiteX4" fmla="*/ 912040 w 1112333"/>
                    <a:gd name="connsiteY4" fmla="*/ 1340644 h 1596852"/>
                    <a:gd name="connsiteX5" fmla="*/ 1112065 w 1112333"/>
                    <a:gd name="connsiteY5" fmla="*/ 766763 h 1596852"/>
                    <a:gd name="connsiteX6" fmla="*/ 940616 w 1112333"/>
                    <a:gd name="connsiteY6" fmla="*/ 295275 h 1596852"/>
                    <a:gd name="connsiteX7" fmla="*/ 407216 w 1112333"/>
                    <a:gd name="connsiteY7" fmla="*/ 0 h 1596852"/>
                    <a:gd name="connsiteX8" fmla="*/ 747734 w 1112333"/>
                    <a:gd name="connsiteY8" fmla="*/ 419099 h 1596852"/>
                    <a:gd name="connsiteX0" fmla="*/ 747734 w 1112326"/>
                    <a:gd name="connsiteY0" fmla="*/ 422671 h 1600424"/>
                    <a:gd name="connsiteX1" fmla="*/ 376260 w 1112326"/>
                    <a:gd name="connsiteY1" fmla="*/ 803672 h 1600424"/>
                    <a:gd name="connsiteX2" fmla="*/ 22 w 1112326"/>
                    <a:gd name="connsiteY2" fmla="*/ 1244203 h 1600424"/>
                    <a:gd name="connsiteX3" fmla="*/ 345303 w 1112326"/>
                    <a:gd name="connsiteY3" fmla="*/ 1599009 h 1600424"/>
                    <a:gd name="connsiteX4" fmla="*/ 912040 w 1112326"/>
                    <a:gd name="connsiteY4" fmla="*/ 1344216 h 1600424"/>
                    <a:gd name="connsiteX5" fmla="*/ 1112065 w 1112326"/>
                    <a:gd name="connsiteY5" fmla="*/ 770335 h 1600424"/>
                    <a:gd name="connsiteX6" fmla="*/ 940616 w 1112326"/>
                    <a:gd name="connsiteY6" fmla="*/ 298847 h 1600424"/>
                    <a:gd name="connsiteX7" fmla="*/ 417931 w 1112326"/>
                    <a:gd name="connsiteY7" fmla="*/ 0 h 1600424"/>
                    <a:gd name="connsiteX8" fmla="*/ 747734 w 1112326"/>
                    <a:gd name="connsiteY8" fmla="*/ 422671 h 1600424"/>
                    <a:gd name="connsiteX0" fmla="*/ 747734 w 1112326"/>
                    <a:gd name="connsiteY0" fmla="*/ 422671 h 1600424"/>
                    <a:gd name="connsiteX1" fmla="*/ 376260 w 1112326"/>
                    <a:gd name="connsiteY1" fmla="*/ 803672 h 1600424"/>
                    <a:gd name="connsiteX2" fmla="*/ 22 w 1112326"/>
                    <a:gd name="connsiteY2" fmla="*/ 1244203 h 1600424"/>
                    <a:gd name="connsiteX3" fmla="*/ 345303 w 1112326"/>
                    <a:gd name="connsiteY3" fmla="*/ 1599009 h 1600424"/>
                    <a:gd name="connsiteX4" fmla="*/ 912040 w 1112326"/>
                    <a:gd name="connsiteY4" fmla="*/ 1344216 h 1600424"/>
                    <a:gd name="connsiteX5" fmla="*/ 1112065 w 1112326"/>
                    <a:gd name="connsiteY5" fmla="*/ 770335 h 1600424"/>
                    <a:gd name="connsiteX6" fmla="*/ 940616 w 1112326"/>
                    <a:gd name="connsiteY6" fmla="*/ 298847 h 1600424"/>
                    <a:gd name="connsiteX7" fmla="*/ 417931 w 1112326"/>
                    <a:gd name="connsiteY7" fmla="*/ 0 h 1600424"/>
                    <a:gd name="connsiteX8" fmla="*/ 747734 w 1112326"/>
                    <a:gd name="connsiteY8" fmla="*/ 422671 h 1600424"/>
                    <a:gd name="connsiteX0" fmla="*/ 747734 w 1112326"/>
                    <a:gd name="connsiteY0" fmla="*/ 422671 h 1600424"/>
                    <a:gd name="connsiteX1" fmla="*/ 376260 w 1112326"/>
                    <a:gd name="connsiteY1" fmla="*/ 803672 h 1600424"/>
                    <a:gd name="connsiteX2" fmla="*/ 22 w 1112326"/>
                    <a:gd name="connsiteY2" fmla="*/ 1244203 h 1600424"/>
                    <a:gd name="connsiteX3" fmla="*/ 345303 w 1112326"/>
                    <a:gd name="connsiteY3" fmla="*/ 1599009 h 1600424"/>
                    <a:gd name="connsiteX4" fmla="*/ 912040 w 1112326"/>
                    <a:gd name="connsiteY4" fmla="*/ 1344216 h 1600424"/>
                    <a:gd name="connsiteX5" fmla="*/ 1112065 w 1112326"/>
                    <a:gd name="connsiteY5" fmla="*/ 770335 h 1600424"/>
                    <a:gd name="connsiteX6" fmla="*/ 940616 w 1112326"/>
                    <a:gd name="connsiteY6" fmla="*/ 298847 h 1600424"/>
                    <a:gd name="connsiteX7" fmla="*/ 417931 w 1112326"/>
                    <a:gd name="connsiteY7" fmla="*/ 0 h 1600424"/>
                    <a:gd name="connsiteX8" fmla="*/ 747734 w 1112326"/>
                    <a:gd name="connsiteY8" fmla="*/ 422671 h 1600424"/>
                    <a:gd name="connsiteX0" fmla="*/ 747734 w 1112326"/>
                    <a:gd name="connsiteY0" fmla="*/ 422671 h 1600424"/>
                    <a:gd name="connsiteX1" fmla="*/ 376260 w 1112326"/>
                    <a:gd name="connsiteY1" fmla="*/ 803672 h 1600424"/>
                    <a:gd name="connsiteX2" fmla="*/ 22 w 1112326"/>
                    <a:gd name="connsiteY2" fmla="*/ 1244203 h 1600424"/>
                    <a:gd name="connsiteX3" fmla="*/ 345303 w 1112326"/>
                    <a:gd name="connsiteY3" fmla="*/ 1599009 h 1600424"/>
                    <a:gd name="connsiteX4" fmla="*/ 912040 w 1112326"/>
                    <a:gd name="connsiteY4" fmla="*/ 1344216 h 1600424"/>
                    <a:gd name="connsiteX5" fmla="*/ 1112065 w 1112326"/>
                    <a:gd name="connsiteY5" fmla="*/ 770335 h 1600424"/>
                    <a:gd name="connsiteX6" fmla="*/ 940616 w 1112326"/>
                    <a:gd name="connsiteY6" fmla="*/ 298847 h 1600424"/>
                    <a:gd name="connsiteX7" fmla="*/ 417931 w 1112326"/>
                    <a:gd name="connsiteY7" fmla="*/ 0 h 1600424"/>
                    <a:gd name="connsiteX8" fmla="*/ 747734 w 1112326"/>
                    <a:gd name="connsiteY8" fmla="*/ 422671 h 1600424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813 w 1112405"/>
                    <a:gd name="connsiteY0" fmla="*/ 419099 h 1596852"/>
                    <a:gd name="connsiteX1" fmla="*/ 376339 w 1112405"/>
                    <a:gd name="connsiteY1" fmla="*/ 800100 h 1596852"/>
                    <a:gd name="connsiteX2" fmla="*/ 101 w 1112405"/>
                    <a:gd name="connsiteY2" fmla="*/ 1240631 h 1596852"/>
                    <a:gd name="connsiteX3" fmla="*/ 345382 w 1112405"/>
                    <a:gd name="connsiteY3" fmla="*/ 1595437 h 1596852"/>
                    <a:gd name="connsiteX4" fmla="*/ 912119 w 1112405"/>
                    <a:gd name="connsiteY4" fmla="*/ 1340644 h 1596852"/>
                    <a:gd name="connsiteX5" fmla="*/ 1112144 w 1112405"/>
                    <a:gd name="connsiteY5" fmla="*/ 766763 h 1596852"/>
                    <a:gd name="connsiteX6" fmla="*/ 940695 w 1112405"/>
                    <a:gd name="connsiteY6" fmla="*/ 295275 h 1596852"/>
                    <a:gd name="connsiteX7" fmla="*/ 418010 w 1112405"/>
                    <a:gd name="connsiteY7" fmla="*/ 0 h 1596852"/>
                    <a:gd name="connsiteX8" fmla="*/ 747813 w 1112405"/>
                    <a:gd name="connsiteY8" fmla="*/ 419099 h 1596852"/>
                    <a:gd name="connsiteX0" fmla="*/ 747813 w 1112405"/>
                    <a:gd name="connsiteY0" fmla="*/ 419099 h 1596852"/>
                    <a:gd name="connsiteX1" fmla="*/ 376339 w 1112405"/>
                    <a:gd name="connsiteY1" fmla="*/ 800100 h 1596852"/>
                    <a:gd name="connsiteX2" fmla="*/ 101 w 1112405"/>
                    <a:gd name="connsiteY2" fmla="*/ 1240631 h 1596852"/>
                    <a:gd name="connsiteX3" fmla="*/ 345382 w 1112405"/>
                    <a:gd name="connsiteY3" fmla="*/ 1595437 h 1596852"/>
                    <a:gd name="connsiteX4" fmla="*/ 912119 w 1112405"/>
                    <a:gd name="connsiteY4" fmla="*/ 1340644 h 1596852"/>
                    <a:gd name="connsiteX5" fmla="*/ 1112144 w 1112405"/>
                    <a:gd name="connsiteY5" fmla="*/ 766763 h 1596852"/>
                    <a:gd name="connsiteX6" fmla="*/ 940695 w 1112405"/>
                    <a:gd name="connsiteY6" fmla="*/ 295275 h 1596852"/>
                    <a:gd name="connsiteX7" fmla="*/ 418010 w 1112405"/>
                    <a:gd name="connsiteY7" fmla="*/ 0 h 1596852"/>
                    <a:gd name="connsiteX8" fmla="*/ 747813 w 1112405"/>
                    <a:gd name="connsiteY8" fmla="*/ 419099 h 1596852"/>
                    <a:gd name="connsiteX0" fmla="*/ 747716 w 1112308"/>
                    <a:gd name="connsiteY0" fmla="*/ 419099 h 1596852"/>
                    <a:gd name="connsiteX1" fmla="*/ 376242 w 1112308"/>
                    <a:gd name="connsiteY1" fmla="*/ 800100 h 1596852"/>
                    <a:gd name="connsiteX2" fmla="*/ 4 w 1112308"/>
                    <a:gd name="connsiteY2" fmla="*/ 1240631 h 1596852"/>
                    <a:gd name="connsiteX3" fmla="*/ 345285 w 1112308"/>
                    <a:gd name="connsiteY3" fmla="*/ 1595437 h 1596852"/>
                    <a:gd name="connsiteX4" fmla="*/ 912022 w 1112308"/>
                    <a:gd name="connsiteY4" fmla="*/ 1340644 h 1596852"/>
                    <a:gd name="connsiteX5" fmla="*/ 1112047 w 1112308"/>
                    <a:gd name="connsiteY5" fmla="*/ 766763 h 1596852"/>
                    <a:gd name="connsiteX6" fmla="*/ 940598 w 1112308"/>
                    <a:gd name="connsiteY6" fmla="*/ 295275 h 1596852"/>
                    <a:gd name="connsiteX7" fmla="*/ 417913 w 1112308"/>
                    <a:gd name="connsiteY7" fmla="*/ 0 h 1596852"/>
                    <a:gd name="connsiteX8" fmla="*/ 747716 w 1112308"/>
                    <a:gd name="connsiteY8" fmla="*/ 419099 h 1596852"/>
                    <a:gd name="connsiteX0" fmla="*/ 747716 w 1112308"/>
                    <a:gd name="connsiteY0" fmla="*/ 419099 h 1598326"/>
                    <a:gd name="connsiteX1" fmla="*/ 376242 w 1112308"/>
                    <a:gd name="connsiteY1" fmla="*/ 800100 h 1598326"/>
                    <a:gd name="connsiteX2" fmla="*/ 4 w 1112308"/>
                    <a:gd name="connsiteY2" fmla="*/ 1240631 h 1598326"/>
                    <a:gd name="connsiteX3" fmla="*/ 345285 w 1112308"/>
                    <a:gd name="connsiteY3" fmla="*/ 1595437 h 1598326"/>
                    <a:gd name="connsiteX4" fmla="*/ 912022 w 1112308"/>
                    <a:gd name="connsiteY4" fmla="*/ 1340644 h 1598326"/>
                    <a:gd name="connsiteX5" fmla="*/ 1112047 w 1112308"/>
                    <a:gd name="connsiteY5" fmla="*/ 766763 h 1598326"/>
                    <a:gd name="connsiteX6" fmla="*/ 940598 w 1112308"/>
                    <a:gd name="connsiteY6" fmla="*/ 295275 h 1598326"/>
                    <a:gd name="connsiteX7" fmla="*/ 417913 w 1112308"/>
                    <a:gd name="connsiteY7" fmla="*/ 0 h 1598326"/>
                    <a:gd name="connsiteX8" fmla="*/ 747716 w 1112308"/>
                    <a:gd name="connsiteY8" fmla="*/ 419099 h 1598326"/>
                    <a:gd name="connsiteX0" fmla="*/ 747716 w 1112308"/>
                    <a:gd name="connsiteY0" fmla="*/ 419099 h 1598326"/>
                    <a:gd name="connsiteX1" fmla="*/ 376242 w 1112308"/>
                    <a:gd name="connsiteY1" fmla="*/ 800100 h 1598326"/>
                    <a:gd name="connsiteX2" fmla="*/ 4 w 1112308"/>
                    <a:gd name="connsiteY2" fmla="*/ 1240631 h 1598326"/>
                    <a:gd name="connsiteX3" fmla="*/ 345285 w 1112308"/>
                    <a:gd name="connsiteY3" fmla="*/ 1595437 h 1598326"/>
                    <a:gd name="connsiteX4" fmla="*/ 912022 w 1112308"/>
                    <a:gd name="connsiteY4" fmla="*/ 1340644 h 1598326"/>
                    <a:gd name="connsiteX5" fmla="*/ 1112047 w 1112308"/>
                    <a:gd name="connsiteY5" fmla="*/ 766763 h 1598326"/>
                    <a:gd name="connsiteX6" fmla="*/ 940598 w 1112308"/>
                    <a:gd name="connsiteY6" fmla="*/ 295275 h 1598326"/>
                    <a:gd name="connsiteX7" fmla="*/ 417913 w 1112308"/>
                    <a:gd name="connsiteY7" fmla="*/ 0 h 1598326"/>
                    <a:gd name="connsiteX8" fmla="*/ 747716 w 1112308"/>
                    <a:gd name="connsiteY8" fmla="*/ 419099 h 1598326"/>
                    <a:gd name="connsiteX0" fmla="*/ 747714 w 1112306"/>
                    <a:gd name="connsiteY0" fmla="*/ 419099 h 1596276"/>
                    <a:gd name="connsiteX1" fmla="*/ 376240 w 1112306"/>
                    <a:gd name="connsiteY1" fmla="*/ 800100 h 1596276"/>
                    <a:gd name="connsiteX2" fmla="*/ 2 w 1112306"/>
                    <a:gd name="connsiteY2" fmla="*/ 1265634 h 1596276"/>
                    <a:gd name="connsiteX3" fmla="*/ 345283 w 1112306"/>
                    <a:gd name="connsiteY3" fmla="*/ 1595437 h 1596276"/>
                    <a:gd name="connsiteX4" fmla="*/ 912020 w 1112306"/>
                    <a:gd name="connsiteY4" fmla="*/ 1340644 h 1596276"/>
                    <a:gd name="connsiteX5" fmla="*/ 1112045 w 1112306"/>
                    <a:gd name="connsiteY5" fmla="*/ 766763 h 1596276"/>
                    <a:gd name="connsiteX6" fmla="*/ 940596 w 1112306"/>
                    <a:gd name="connsiteY6" fmla="*/ 295275 h 1596276"/>
                    <a:gd name="connsiteX7" fmla="*/ 417911 w 1112306"/>
                    <a:gd name="connsiteY7" fmla="*/ 0 h 1596276"/>
                    <a:gd name="connsiteX8" fmla="*/ 747714 w 1112306"/>
                    <a:gd name="connsiteY8" fmla="*/ 419099 h 1596276"/>
                    <a:gd name="connsiteX0" fmla="*/ 742951 w 1107543"/>
                    <a:gd name="connsiteY0" fmla="*/ 419099 h 1596562"/>
                    <a:gd name="connsiteX1" fmla="*/ 371477 w 1107543"/>
                    <a:gd name="connsiteY1" fmla="*/ 800100 h 1596562"/>
                    <a:gd name="connsiteX2" fmla="*/ 2 w 1107543"/>
                    <a:gd name="connsiteY2" fmla="*/ 1252537 h 1596562"/>
                    <a:gd name="connsiteX3" fmla="*/ 340520 w 1107543"/>
                    <a:gd name="connsiteY3" fmla="*/ 1595437 h 1596562"/>
                    <a:gd name="connsiteX4" fmla="*/ 907257 w 1107543"/>
                    <a:gd name="connsiteY4" fmla="*/ 1340644 h 1596562"/>
                    <a:gd name="connsiteX5" fmla="*/ 1107282 w 1107543"/>
                    <a:gd name="connsiteY5" fmla="*/ 766763 h 1596562"/>
                    <a:gd name="connsiteX6" fmla="*/ 935833 w 1107543"/>
                    <a:gd name="connsiteY6" fmla="*/ 295275 h 1596562"/>
                    <a:gd name="connsiteX7" fmla="*/ 413148 w 1107543"/>
                    <a:gd name="connsiteY7" fmla="*/ 0 h 1596562"/>
                    <a:gd name="connsiteX8" fmla="*/ 742951 w 1107543"/>
                    <a:gd name="connsiteY8" fmla="*/ 419099 h 1596562"/>
                    <a:gd name="connsiteX0" fmla="*/ 752475 w 1117067"/>
                    <a:gd name="connsiteY0" fmla="*/ 419099 h 1599024"/>
                    <a:gd name="connsiteX1" fmla="*/ 381001 w 1117067"/>
                    <a:gd name="connsiteY1" fmla="*/ 800100 h 1599024"/>
                    <a:gd name="connsiteX2" fmla="*/ 1 w 1117067"/>
                    <a:gd name="connsiteY2" fmla="*/ 1170384 h 1599024"/>
                    <a:gd name="connsiteX3" fmla="*/ 350044 w 1117067"/>
                    <a:gd name="connsiteY3" fmla="*/ 1595437 h 1599024"/>
                    <a:gd name="connsiteX4" fmla="*/ 916781 w 1117067"/>
                    <a:gd name="connsiteY4" fmla="*/ 1340644 h 1599024"/>
                    <a:gd name="connsiteX5" fmla="*/ 1116806 w 1117067"/>
                    <a:gd name="connsiteY5" fmla="*/ 766763 h 1599024"/>
                    <a:gd name="connsiteX6" fmla="*/ 945357 w 1117067"/>
                    <a:gd name="connsiteY6" fmla="*/ 295275 h 1599024"/>
                    <a:gd name="connsiteX7" fmla="*/ 422672 w 1117067"/>
                    <a:gd name="connsiteY7" fmla="*/ 0 h 1599024"/>
                    <a:gd name="connsiteX8" fmla="*/ 752475 w 1117067"/>
                    <a:gd name="connsiteY8" fmla="*/ 419099 h 1599024"/>
                    <a:gd name="connsiteX0" fmla="*/ 744142 w 1108734"/>
                    <a:gd name="connsiteY0" fmla="*/ 419099 h 1599024"/>
                    <a:gd name="connsiteX1" fmla="*/ 372668 w 1108734"/>
                    <a:gd name="connsiteY1" fmla="*/ 800100 h 1599024"/>
                    <a:gd name="connsiteX2" fmla="*/ 2 w 1108734"/>
                    <a:gd name="connsiteY2" fmla="*/ 1170384 h 1599024"/>
                    <a:gd name="connsiteX3" fmla="*/ 341711 w 1108734"/>
                    <a:gd name="connsiteY3" fmla="*/ 1595437 h 1599024"/>
                    <a:gd name="connsiteX4" fmla="*/ 908448 w 1108734"/>
                    <a:gd name="connsiteY4" fmla="*/ 1340644 h 1599024"/>
                    <a:gd name="connsiteX5" fmla="*/ 1108473 w 1108734"/>
                    <a:gd name="connsiteY5" fmla="*/ 766763 h 1599024"/>
                    <a:gd name="connsiteX6" fmla="*/ 937024 w 1108734"/>
                    <a:gd name="connsiteY6" fmla="*/ 295275 h 1599024"/>
                    <a:gd name="connsiteX7" fmla="*/ 414339 w 1108734"/>
                    <a:gd name="connsiteY7" fmla="*/ 0 h 1599024"/>
                    <a:gd name="connsiteX8" fmla="*/ 744142 w 1108734"/>
                    <a:gd name="connsiteY8" fmla="*/ 419099 h 1599024"/>
                    <a:gd name="connsiteX0" fmla="*/ 744289 w 1108881"/>
                    <a:gd name="connsiteY0" fmla="*/ 419099 h 1599024"/>
                    <a:gd name="connsiteX1" fmla="*/ 372815 w 1108881"/>
                    <a:gd name="connsiteY1" fmla="*/ 800100 h 1599024"/>
                    <a:gd name="connsiteX2" fmla="*/ 149 w 1108881"/>
                    <a:gd name="connsiteY2" fmla="*/ 1170384 h 1599024"/>
                    <a:gd name="connsiteX3" fmla="*/ 341858 w 1108881"/>
                    <a:gd name="connsiteY3" fmla="*/ 1595437 h 1599024"/>
                    <a:gd name="connsiteX4" fmla="*/ 908595 w 1108881"/>
                    <a:gd name="connsiteY4" fmla="*/ 1340644 h 1599024"/>
                    <a:gd name="connsiteX5" fmla="*/ 1108620 w 1108881"/>
                    <a:gd name="connsiteY5" fmla="*/ 766763 h 1599024"/>
                    <a:gd name="connsiteX6" fmla="*/ 937171 w 1108881"/>
                    <a:gd name="connsiteY6" fmla="*/ 295275 h 1599024"/>
                    <a:gd name="connsiteX7" fmla="*/ 414486 w 1108881"/>
                    <a:gd name="connsiteY7" fmla="*/ 0 h 1599024"/>
                    <a:gd name="connsiteX8" fmla="*/ 744289 w 1108881"/>
                    <a:gd name="connsiteY8" fmla="*/ 419099 h 1599024"/>
                    <a:gd name="connsiteX0" fmla="*/ 744289 w 1108881"/>
                    <a:gd name="connsiteY0" fmla="*/ 419099 h 1599024"/>
                    <a:gd name="connsiteX1" fmla="*/ 372815 w 1108881"/>
                    <a:gd name="connsiteY1" fmla="*/ 800100 h 1599024"/>
                    <a:gd name="connsiteX2" fmla="*/ 149 w 1108881"/>
                    <a:gd name="connsiteY2" fmla="*/ 1170384 h 1599024"/>
                    <a:gd name="connsiteX3" fmla="*/ 341858 w 1108881"/>
                    <a:gd name="connsiteY3" fmla="*/ 1595437 h 1599024"/>
                    <a:gd name="connsiteX4" fmla="*/ 908595 w 1108881"/>
                    <a:gd name="connsiteY4" fmla="*/ 1340644 h 1599024"/>
                    <a:gd name="connsiteX5" fmla="*/ 1108620 w 1108881"/>
                    <a:gd name="connsiteY5" fmla="*/ 766763 h 1599024"/>
                    <a:gd name="connsiteX6" fmla="*/ 937171 w 1108881"/>
                    <a:gd name="connsiteY6" fmla="*/ 295275 h 1599024"/>
                    <a:gd name="connsiteX7" fmla="*/ 414486 w 1108881"/>
                    <a:gd name="connsiteY7" fmla="*/ 0 h 1599024"/>
                    <a:gd name="connsiteX8" fmla="*/ 744289 w 1108881"/>
                    <a:gd name="connsiteY8" fmla="*/ 419099 h 1599024"/>
                    <a:gd name="connsiteX0" fmla="*/ 744170 w 1108762"/>
                    <a:gd name="connsiteY0" fmla="*/ 419099 h 1599024"/>
                    <a:gd name="connsiteX1" fmla="*/ 372696 w 1108762"/>
                    <a:gd name="connsiteY1" fmla="*/ 800100 h 1599024"/>
                    <a:gd name="connsiteX2" fmla="*/ 30 w 1108762"/>
                    <a:gd name="connsiteY2" fmla="*/ 1170384 h 1599024"/>
                    <a:gd name="connsiteX3" fmla="*/ 341739 w 1108762"/>
                    <a:gd name="connsiteY3" fmla="*/ 1595437 h 1599024"/>
                    <a:gd name="connsiteX4" fmla="*/ 908476 w 1108762"/>
                    <a:gd name="connsiteY4" fmla="*/ 1340644 h 1599024"/>
                    <a:gd name="connsiteX5" fmla="*/ 1108501 w 1108762"/>
                    <a:gd name="connsiteY5" fmla="*/ 766763 h 1599024"/>
                    <a:gd name="connsiteX6" fmla="*/ 937052 w 1108762"/>
                    <a:gd name="connsiteY6" fmla="*/ 295275 h 1599024"/>
                    <a:gd name="connsiteX7" fmla="*/ 414367 w 1108762"/>
                    <a:gd name="connsiteY7" fmla="*/ 0 h 1599024"/>
                    <a:gd name="connsiteX8" fmla="*/ 744170 w 1108762"/>
                    <a:gd name="connsiteY8" fmla="*/ 419099 h 1599024"/>
                    <a:gd name="connsiteX0" fmla="*/ 744170 w 1108762"/>
                    <a:gd name="connsiteY0" fmla="*/ 419099 h 1599024"/>
                    <a:gd name="connsiteX1" fmla="*/ 372696 w 1108762"/>
                    <a:gd name="connsiteY1" fmla="*/ 800100 h 1599024"/>
                    <a:gd name="connsiteX2" fmla="*/ 30 w 1108762"/>
                    <a:gd name="connsiteY2" fmla="*/ 1170384 h 1599024"/>
                    <a:gd name="connsiteX3" fmla="*/ 341739 w 1108762"/>
                    <a:gd name="connsiteY3" fmla="*/ 1595437 h 1599024"/>
                    <a:gd name="connsiteX4" fmla="*/ 908476 w 1108762"/>
                    <a:gd name="connsiteY4" fmla="*/ 1340644 h 1599024"/>
                    <a:gd name="connsiteX5" fmla="*/ 1108501 w 1108762"/>
                    <a:gd name="connsiteY5" fmla="*/ 766763 h 1599024"/>
                    <a:gd name="connsiteX6" fmla="*/ 937052 w 1108762"/>
                    <a:gd name="connsiteY6" fmla="*/ 295275 h 1599024"/>
                    <a:gd name="connsiteX7" fmla="*/ 414367 w 1108762"/>
                    <a:gd name="connsiteY7" fmla="*/ 0 h 1599024"/>
                    <a:gd name="connsiteX8" fmla="*/ 744170 w 1108762"/>
                    <a:gd name="connsiteY8" fmla="*/ 419099 h 1599024"/>
                    <a:gd name="connsiteX0" fmla="*/ 744170 w 1108762"/>
                    <a:gd name="connsiteY0" fmla="*/ 419099 h 1599024"/>
                    <a:gd name="connsiteX1" fmla="*/ 372696 w 1108762"/>
                    <a:gd name="connsiteY1" fmla="*/ 800100 h 1599024"/>
                    <a:gd name="connsiteX2" fmla="*/ 30 w 1108762"/>
                    <a:gd name="connsiteY2" fmla="*/ 1170384 h 1599024"/>
                    <a:gd name="connsiteX3" fmla="*/ 341739 w 1108762"/>
                    <a:gd name="connsiteY3" fmla="*/ 1595437 h 1599024"/>
                    <a:gd name="connsiteX4" fmla="*/ 908476 w 1108762"/>
                    <a:gd name="connsiteY4" fmla="*/ 1340644 h 1599024"/>
                    <a:gd name="connsiteX5" fmla="*/ 1108501 w 1108762"/>
                    <a:gd name="connsiteY5" fmla="*/ 766763 h 1599024"/>
                    <a:gd name="connsiteX6" fmla="*/ 937052 w 1108762"/>
                    <a:gd name="connsiteY6" fmla="*/ 295275 h 1599024"/>
                    <a:gd name="connsiteX7" fmla="*/ 414367 w 1108762"/>
                    <a:gd name="connsiteY7" fmla="*/ 0 h 1599024"/>
                    <a:gd name="connsiteX8" fmla="*/ 744170 w 1108762"/>
                    <a:gd name="connsiteY8" fmla="*/ 419099 h 1599024"/>
                    <a:gd name="connsiteX0" fmla="*/ 744199 w 1108791"/>
                    <a:gd name="connsiteY0" fmla="*/ 419099 h 1599024"/>
                    <a:gd name="connsiteX1" fmla="*/ 372725 w 1108791"/>
                    <a:gd name="connsiteY1" fmla="*/ 800100 h 1599024"/>
                    <a:gd name="connsiteX2" fmla="*/ 59 w 1108791"/>
                    <a:gd name="connsiteY2" fmla="*/ 1170384 h 1599024"/>
                    <a:gd name="connsiteX3" fmla="*/ 341768 w 1108791"/>
                    <a:gd name="connsiteY3" fmla="*/ 1595437 h 1599024"/>
                    <a:gd name="connsiteX4" fmla="*/ 908505 w 1108791"/>
                    <a:gd name="connsiteY4" fmla="*/ 1340644 h 1599024"/>
                    <a:gd name="connsiteX5" fmla="*/ 1108530 w 1108791"/>
                    <a:gd name="connsiteY5" fmla="*/ 766763 h 1599024"/>
                    <a:gd name="connsiteX6" fmla="*/ 937081 w 1108791"/>
                    <a:gd name="connsiteY6" fmla="*/ 295275 h 1599024"/>
                    <a:gd name="connsiteX7" fmla="*/ 414396 w 1108791"/>
                    <a:gd name="connsiteY7" fmla="*/ 0 h 1599024"/>
                    <a:gd name="connsiteX8" fmla="*/ 744199 w 1108791"/>
                    <a:gd name="connsiteY8" fmla="*/ 419099 h 1599024"/>
                    <a:gd name="connsiteX0" fmla="*/ 744199 w 1108791"/>
                    <a:gd name="connsiteY0" fmla="*/ 419099 h 1599024"/>
                    <a:gd name="connsiteX1" fmla="*/ 372725 w 1108791"/>
                    <a:gd name="connsiteY1" fmla="*/ 800100 h 1599024"/>
                    <a:gd name="connsiteX2" fmla="*/ 59 w 1108791"/>
                    <a:gd name="connsiteY2" fmla="*/ 1170384 h 1599024"/>
                    <a:gd name="connsiteX3" fmla="*/ 341768 w 1108791"/>
                    <a:gd name="connsiteY3" fmla="*/ 1595437 h 1599024"/>
                    <a:gd name="connsiteX4" fmla="*/ 908505 w 1108791"/>
                    <a:gd name="connsiteY4" fmla="*/ 1340644 h 1599024"/>
                    <a:gd name="connsiteX5" fmla="*/ 1108530 w 1108791"/>
                    <a:gd name="connsiteY5" fmla="*/ 766763 h 1599024"/>
                    <a:gd name="connsiteX6" fmla="*/ 937081 w 1108791"/>
                    <a:gd name="connsiteY6" fmla="*/ 295275 h 1599024"/>
                    <a:gd name="connsiteX7" fmla="*/ 414396 w 1108791"/>
                    <a:gd name="connsiteY7" fmla="*/ 0 h 1599024"/>
                    <a:gd name="connsiteX8" fmla="*/ 744199 w 1108791"/>
                    <a:gd name="connsiteY8" fmla="*/ 419099 h 1599024"/>
                    <a:gd name="connsiteX0" fmla="*/ 744199 w 1108791"/>
                    <a:gd name="connsiteY0" fmla="*/ 419099 h 1599024"/>
                    <a:gd name="connsiteX1" fmla="*/ 372725 w 1108791"/>
                    <a:gd name="connsiteY1" fmla="*/ 800100 h 1599024"/>
                    <a:gd name="connsiteX2" fmla="*/ 59 w 1108791"/>
                    <a:gd name="connsiteY2" fmla="*/ 1170384 h 1599024"/>
                    <a:gd name="connsiteX3" fmla="*/ 341768 w 1108791"/>
                    <a:gd name="connsiteY3" fmla="*/ 1595437 h 1599024"/>
                    <a:gd name="connsiteX4" fmla="*/ 908505 w 1108791"/>
                    <a:gd name="connsiteY4" fmla="*/ 1340644 h 1599024"/>
                    <a:gd name="connsiteX5" fmla="*/ 1108530 w 1108791"/>
                    <a:gd name="connsiteY5" fmla="*/ 766763 h 1599024"/>
                    <a:gd name="connsiteX6" fmla="*/ 937081 w 1108791"/>
                    <a:gd name="connsiteY6" fmla="*/ 295275 h 1599024"/>
                    <a:gd name="connsiteX7" fmla="*/ 414396 w 1108791"/>
                    <a:gd name="connsiteY7" fmla="*/ 0 h 1599024"/>
                    <a:gd name="connsiteX8" fmla="*/ 744199 w 1108791"/>
                    <a:gd name="connsiteY8" fmla="*/ 419099 h 1599024"/>
                    <a:gd name="connsiteX0" fmla="*/ 744199 w 1108791"/>
                    <a:gd name="connsiteY0" fmla="*/ 419099 h 1599024"/>
                    <a:gd name="connsiteX1" fmla="*/ 372725 w 1108791"/>
                    <a:gd name="connsiteY1" fmla="*/ 800100 h 1599024"/>
                    <a:gd name="connsiteX2" fmla="*/ 59 w 1108791"/>
                    <a:gd name="connsiteY2" fmla="*/ 1170384 h 1599024"/>
                    <a:gd name="connsiteX3" fmla="*/ 341768 w 1108791"/>
                    <a:gd name="connsiteY3" fmla="*/ 1595437 h 1599024"/>
                    <a:gd name="connsiteX4" fmla="*/ 908505 w 1108791"/>
                    <a:gd name="connsiteY4" fmla="*/ 1340644 h 1599024"/>
                    <a:gd name="connsiteX5" fmla="*/ 1108530 w 1108791"/>
                    <a:gd name="connsiteY5" fmla="*/ 766763 h 1599024"/>
                    <a:gd name="connsiteX6" fmla="*/ 937081 w 1108791"/>
                    <a:gd name="connsiteY6" fmla="*/ 295275 h 1599024"/>
                    <a:gd name="connsiteX7" fmla="*/ 414396 w 1108791"/>
                    <a:gd name="connsiteY7" fmla="*/ 0 h 1599024"/>
                    <a:gd name="connsiteX8" fmla="*/ 744199 w 1108791"/>
                    <a:gd name="connsiteY8" fmla="*/ 419099 h 1599024"/>
                    <a:gd name="connsiteX0" fmla="*/ 744144 w 1108736"/>
                    <a:gd name="connsiteY0" fmla="*/ 419099 h 1599024"/>
                    <a:gd name="connsiteX1" fmla="*/ 372670 w 1108736"/>
                    <a:gd name="connsiteY1" fmla="*/ 800100 h 1599024"/>
                    <a:gd name="connsiteX2" fmla="*/ 4 w 1108736"/>
                    <a:gd name="connsiteY2" fmla="*/ 1170384 h 1599024"/>
                    <a:gd name="connsiteX3" fmla="*/ 341713 w 1108736"/>
                    <a:gd name="connsiteY3" fmla="*/ 1595437 h 1599024"/>
                    <a:gd name="connsiteX4" fmla="*/ 908450 w 1108736"/>
                    <a:gd name="connsiteY4" fmla="*/ 1340644 h 1599024"/>
                    <a:gd name="connsiteX5" fmla="*/ 1108475 w 1108736"/>
                    <a:gd name="connsiteY5" fmla="*/ 766763 h 1599024"/>
                    <a:gd name="connsiteX6" fmla="*/ 937026 w 1108736"/>
                    <a:gd name="connsiteY6" fmla="*/ 295275 h 1599024"/>
                    <a:gd name="connsiteX7" fmla="*/ 414341 w 1108736"/>
                    <a:gd name="connsiteY7" fmla="*/ 0 h 1599024"/>
                    <a:gd name="connsiteX8" fmla="*/ 744144 w 1108736"/>
                    <a:gd name="connsiteY8" fmla="*/ 419099 h 1599024"/>
                    <a:gd name="connsiteX0" fmla="*/ 744144 w 1108736"/>
                    <a:gd name="connsiteY0" fmla="*/ 419099 h 1599024"/>
                    <a:gd name="connsiteX1" fmla="*/ 372670 w 1108736"/>
                    <a:gd name="connsiteY1" fmla="*/ 800100 h 1599024"/>
                    <a:gd name="connsiteX2" fmla="*/ 4 w 1108736"/>
                    <a:gd name="connsiteY2" fmla="*/ 1170384 h 1599024"/>
                    <a:gd name="connsiteX3" fmla="*/ 341713 w 1108736"/>
                    <a:gd name="connsiteY3" fmla="*/ 1595437 h 1599024"/>
                    <a:gd name="connsiteX4" fmla="*/ 908450 w 1108736"/>
                    <a:gd name="connsiteY4" fmla="*/ 1340644 h 1599024"/>
                    <a:gd name="connsiteX5" fmla="*/ 1108475 w 1108736"/>
                    <a:gd name="connsiteY5" fmla="*/ 766763 h 1599024"/>
                    <a:gd name="connsiteX6" fmla="*/ 937026 w 1108736"/>
                    <a:gd name="connsiteY6" fmla="*/ 295275 h 1599024"/>
                    <a:gd name="connsiteX7" fmla="*/ 414341 w 1108736"/>
                    <a:gd name="connsiteY7" fmla="*/ 0 h 1599024"/>
                    <a:gd name="connsiteX8" fmla="*/ 744144 w 1108736"/>
                    <a:gd name="connsiteY8" fmla="*/ 419099 h 1599024"/>
                    <a:gd name="connsiteX0" fmla="*/ 744144 w 1108736"/>
                    <a:gd name="connsiteY0" fmla="*/ 419099 h 1599024"/>
                    <a:gd name="connsiteX1" fmla="*/ 372670 w 1108736"/>
                    <a:gd name="connsiteY1" fmla="*/ 800100 h 1599024"/>
                    <a:gd name="connsiteX2" fmla="*/ 4 w 1108736"/>
                    <a:gd name="connsiteY2" fmla="*/ 1170384 h 1599024"/>
                    <a:gd name="connsiteX3" fmla="*/ 341713 w 1108736"/>
                    <a:gd name="connsiteY3" fmla="*/ 1595437 h 1599024"/>
                    <a:gd name="connsiteX4" fmla="*/ 908450 w 1108736"/>
                    <a:gd name="connsiteY4" fmla="*/ 1340644 h 1599024"/>
                    <a:gd name="connsiteX5" fmla="*/ 1108475 w 1108736"/>
                    <a:gd name="connsiteY5" fmla="*/ 766763 h 1599024"/>
                    <a:gd name="connsiteX6" fmla="*/ 937026 w 1108736"/>
                    <a:gd name="connsiteY6" fmla="*/ 295275 h 1599024"/>
                    <a:gd name="connsiteX7" fmla="*/ 414341 w 1108736"/>
                    <a:gd name="connsiteY7" fmla="*/ 0 h 1599024"/>
                    <a:gd name="connsiteX8" fmla="*/ 744144 w 1108736"/>
                    <a:gd name="connsiteY8" fmla="*/ 419099 h 1599024"/>
                    <a:gd name="connsiteX0" fmla="*/ 744144 w 1108736"/>
                    <a:gd name="connsiteY0" fmla="*/ 419099 h 1596325"/>
                    <a:gd name="connsiteX1" fmla="*/ 372670 w 1108736"/>
                    <a:gd name="connsiteY1" fmla="*/ 800100 h 1596325"/>
                    <a:gd name="connsiteX2" fmla="*/ 4 w 1108736"/>
                    <a:gd name="connsiteY2" fmla="*/ 1170384 h 1596325"/>
                    <a:gd name="connsiteX3" fmla="*/ 341713 w 1108736"/>
                    <a:gd name="connsiteY3" fmla="*/ 1595437 h 1596325"/>
                    <a:gd name="connsiteX4" fmla="*/ 908450 w 1108736"/>
                    <a:gd name="connsiteY4" fmla="*/ 1340644 h 1596325"/>
                    <a:gd name="connsiteX5" fmla="*/ 1108475 w 1108736"/>
                    <a:gd name="connsiteY5" fmla="*/ 766763 h 1596325"/>
                    <a:gd name="connsiteX6" fmla="*/ 937026 w 1108736"/>
                    <a:gd name="connsiteY6" fmla="*/ 295275 h 1596325"/>
                    <a:gd name="connsiteX7" fmla="*/ 414341 w 1108736"/>
                    <a:gd name="connsiteY7" fmla="*/ 0 h 1596325"/>
                    <a:gd name="connsiteX8" fmla="*/ 744144 w 1108736"/>
                    <a:gd name="connsiteY8" fmla="*/ 419099 h 1596325"/>
                    <a:gd name="connsiteX0" fmla="*/ 744144 w 1108736"/>
                    <a:gd name="connsiteY0" fmla="*/ 419099 h 1597199"/>
                    <a:gd name="connsiteX1" fmla="*/ 372670 w 1108736"/>
                    <a:gd name="connsiteY1" fmla="*/ 800100 h 1597199"/>
                    <a:gd name="connsiteX2" fmla="*/ 4 w 1108736"/>
                    <a:gd name="connsiteY2" fmla="*/ 1170384 h 1597199"/>
                    <a:gd name="connsiteX3" fmla="*/ 341713 w 1108736"/>
                    <a:gd name="connsiteY3" fmla="*/ 1595437 h 1597199"/>
                    <a:gd name="connsiteX4" fmla="*/ 908450 w 1108736"/>
                    <a:gd name="connsiteY4" fmla="*/ 1340644 h 1597199"/>
                    <a:gd name="connsiteX5" fmla="*/ 1108475 w 1108736"/>
                    <a:gd name="connsiteY5" fmla="*/ 766763 h 1597199"/>
                    <a:gd name="connsiteX6" fmla="*/ 937026 w 1108736"/>
                    <a:gd name="connsiteY6" fmla="*/ 295275 h 1597199"/>
                    <a:gd name="connsiteX7" fmla="*/ 414341 w 1108736"/>
                    <a:gd name="connsiteY7" fmla="*/ 0 h 1597199"/>
                    <a:gd name="connsiteX8" fmla="*/ 744144 w 1108736"/>
                    <a:gd name="connsiteY8" fmla="*/ 419099 h 1597199"/>
                    <a:gd name="connsiteX0" fmla="*/ 744144 w 1108489"/>
                    <a:gd name="connsiteY0" fmla="*/ 419099 h 1597199"/>
                    <a:gd name="connsiteX1" fmla="*/ 372670 w 1108489"/>
                    <a:gd name="connsiteY1" fmla="*/ 800100 h 1597199"/>
                    <a:gd name="connsiteX2" fmla="*/ 4 w 1108489"/>
                    <a:gd name="connsiteY2" fmla="*/ 1170384 h 1597199"/>
                    <a:gd name="connsiteX3" fmla="*/ 341713 w 1108489"/>
                    <a:gd name="connsiteY3" fmla="*/ 1595437 h 1597199"/>
                    <a:gd name="connsiteX4" fmla="*/ 908450 w 1108489"/>
                    <a:gd name="connsiteY4" fmla="*/ 1340644 h 1597199"/>
                    <a:gd name="connsiteX5" fmla="*/ 1108475 w 1108489"/>
                    <a:gd name="connsiteY5" fmla="*/ 766763 h 1597199"/>
                    <a:gd name="connsiteX6" fmla="*/ 937026 w 1108489"/>
                    <a:gd name="connsiteY6" fmla="*/ 295275 h 1597199"/>
                    <a:gd name="connsiteX7" fmla="*/ 414341 w 1108489"/>
                    <a:gd name="connsiteY7" fmla="*/ 0 h 1597199"/>
                    <a:gd name="connsiteX8" fmla="*/ 744144 w 1108489"/>
                    <a:gd name="connsiteY8" fmla="*/ 419099 h 1597199"/>
                    <a:gd name="connsiteX0" fmla="*/ 744144 w 1108595"/>
                    <a:gd name="connsiteY0" fmla="*/ 419099 h 1597199"/>
                    <a:gd name="connsiteX1" fmla="*/ 372670 w 1108595"/>
                    <a:gd name="connsiteY1" fmla="*/ 800100 h 1597199"/>
                    <a:gd name="connsiteX2" fmla="*/ 4 w 1108595"/>
                    <a:gd name="connsiteY2" fmla="*/ 1170384 h 1597199"/>
                    <a:gd name="connsiteX3" fmla="*/ 341713 w 1108595"/>
                    <a:gd name="connsiteY3" fmla="*/ 1595437 h 1597199"/>
                    <a:gd name="connsiteX4" fmla="*/ 908450 w 1108595"/>
                    <a:gd name="connsiteY4" fmla="*/ 1340644 h 1597199"/>
                    <a:gd name="connsiteX5" fmla="*/ 1108475 w 1108595"/>
                    <a:gd name="connsiteY5" fmla="*/ 766763 h 1597199"/>
                    <a:gd name="connsiteX6" fmla="*/ 937026 w 1108595"/>
                    <a:gd name="connsiteY6" fmla="*/ 295275 h 1597199"/>
                    <a:gd name="connsiteX7" fmla="*/ 414341 w 1108595"/>
                    <a:gd name="connsiteY7" fmla="*/ 0 h 1597199"/>
                    <a:gd name="connsiteX8" fmla="*/ 744144 w 1108595"/>
                    <a:gd name="connsiteY8" fmla="*/ 419099 h 1597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08595" h="1597199">
                      <a:moveTo>
                        <a:pt x="744144" y="419099"/>
                      </a:moveTo>
                      <a:cubicBezTo>
                        <a:pt x="745533" y="561974"/>
                        <a:pt x="578846" y="797521"/>
                        <a:pt x="372670" y="800100"/>
                      </a:cubicBezTo>
                      <a:cubicBezTo>
                        <a:pt x="166494" y="802679"/>
                        <a:pt x="-853" y="997347"/>
                        <a:pt x="4" y="1170384"/>
                      </a:cubicBezTo>
                      <a:cubicBezTo>
                        <a:pt x="1386" y="1449411"/>
                        <a:pt x="188347" y="1580997"/>
                        <a:pt x="341713" y="1595437"/>
                      </a:cubicBezTo>
                      <a:cubicBezTo>
                        <a:pt x="541937" y="1614289"/>
                        <a:pt x="780656" y="1478756"/>
                        <a:pt x="908450" y="1340644"/>
                      </a:cubicBezTo>
                      <a:cubicBezTo>
                        <a:pt x="1036244" y="1202532"/>
                        <a:pt x="1112046" y="943372"/>
                        <a:pt x="1108475" y="766763"/>
                      </a:cubicBezTo>
                      <a:cubicBezTo>
                        <a:pt x="1104904" y="590154"/>
                        <a:pt x="1052715" y="423069"/>
                        <a:pt x="937026" y="295275"/>
                      </a:cubicBezTo>
                      <a:cubicBezTo>
                        <a:pt x="821337" y="167481"/>
                        <a:pt x="715173" y="46038"/>
                        <a:pt x="414341" y="0"/>
                      </a:cubicBezTo>
                      <a:cubicBezTo>
                        <a:pt x="677866" y="49610"/>
                        <a:pt x="742755" y="276224"/>
                        <a:pt x="744144" y="419099"/>
                      </a:cubicBezTo>
                      <a:close/>
                    </a:path>
                  </a:pathLst>
                </a:custGeom>
                <a:solidFill>
                  <a:srgbClr val="000066"/>
                </a:solidFill>
                <a:ln>
                  <a:solidFill>
                    <a:srgbClr val="00006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BC3FBFCD-D7AB-4508-65FD-6C0E683009D0}"/>
                    </a:ext>
                  </a:extLst>
                </p:cNvPr>
                <p:cNvSpPr/>
                <p:nvPr/>
              </p:nvSpPr>
              <p:spPr>
                <a:xfrm rot="10800000">
                  <a:off x="4001522" y="2545485"/>
                  <a:ext cx="2183638" cy="2921720"/>
                </a:xfrm>
                <a:custGeom>
                  <a:avLst/>
                  <a:gdLst>
                    <a:gd name="connsiteX0" fmla="*/ 688181 w 1109662"/>
                    <a:gd name="connsiteY0" fmla="*/ 202406 h 1602581"/>
                    <a:gd name="connsiteX1" fmla="*/ 542925 w 1109662"/>
                    <a:gd name="connsiteY1" fmla="*/ 764381 h 1602581"/>
                    <a:gd name="connsiteX2" fmla="*/ 0 w 1109662"/>
                    <a:gd name="connsiteY2" fmla="*/ 1195388 h 1602581"/>
                    <a:gd name="connsiteX3" fmla="*/ 345281 w 1109662"/>
                    <a:gd name="connsiteY3" fmla="*/ 1602581 h 1602581"/>
                    <a:gd name="connsiteX4" fmla="*/ 912018 w 1109662"/>
                    <a:gd name="connsiteY4" fmla="*/ 1347788 h 1602581"/>
                    <a:gd name="connsiteX5" fmla="*/ 1109662 w 1109662"/>
                    <a:gd name="connsiteY5" fmla="*/ 714375 h 1602581"/>
                    <a:gd name="connsiteX6" fmla="*/ 828675 w 1109662"/>
                    <a:gd name="connsiteY6" fmla="*/ 178594 h 1602581"/>
                    <a:gd name="connsiteX7" fmla="*/ 411956 w 1109662"/>
                    <a:gd name="connsiteY7" fmla="*/ 0 h 1602581"/>
                    <a:gd name="connsiteX8" fmla="*/ 688181 w 1109662"/>
                    <a:gd name="connsiteY8" fmla="*/ 202406 h 1602581"/>
                    <a:gd name="connsiteX0" fmla="*/ 691412 w 1112893"/>
                    <a:gd name="connsiteY0" fmla="*/ 202406 h 1602581"/>
                    <a:gd name="connsiteX1" fmla="*/ 546156 w 1112893"/>
                    <a:gd name="connsiteY1" fmla="*/ 764381 h 1602581"/>
                    <a:gd name="connsiteX2" fmla="*/ 3231 w 1112893"/>
                    <a:gd name="connsiteY2" fmla="*/ 1195388 h 1602581"/>
                    <a:gd name="connsiteX3" fmla="*/ 348512 w 1112893"/>
                    <a:gd name="connsiteY3" fmla="*/ 1602581 h 1602581"/>
                    <a:gd name="connsiteX4" fmla="*/ 915249 w 1112893"/>
                    <a:gd name="connsiteY4" fmla="*/ 1347788 h 1602581"/>
                    <a:gd name="connsiteX5" fmla="*/ 1112893 w 1112893"/>
                    <a:gd name="connsiteY5" fmla="*/ 714375 h 1602581"/>
                    <a:gd name="connsiteX6" fmla="*/ 831906 w 1112893"/>
                    <a:gd name="connsiteY6" fmla="*/ 178594 h 1602581"/>
                    <a:gd name="connsiteX7" fmla="*/ 415187 w 1112893"/>
                    <a:gd name="connsiteY7" fmla="*/ 0 h 1602581"/>
                    <a:gd name="connsiteX8" fmla="*/ 691412 w 1112893"/>
                    <a:gd name="connsiteY8" fmla="*/ 202406 h 1602581"/>
                    <a:gd name="connsiteX0" fmla="*/ 691412 w 1112893"/>
                    <a:gd name="connsiteY0" fmla="*/ 202406 h 1602581"/>
                    <a:gd name="connsiteX1" fmla="*/ 546156 w 1112893"/>
                    <a:gd name="connsiteY1" fmla="*/ 764381 h 1602581"/>
                    <a:gd name="connsiteX2" fmla="*/ 3231 w 1112893"/>
                    <a:gd name="connsiteY2" fmla="*/ 1195388 h 1602581"/>
                    <a:gd name="connsiteX3" fmla="*/ 348512 w 1112893"/>
                    <a:gd name="connsiteY3" fmla="*/ 1602581 h 1602581"/>
                    <a:gd name="connsiteX4" fmla="*/ 915249 w 1112893"/>
                    <a:gd name="connsiteY4" fmla="*/ 1347788 h 1602581"/>
                    <a:gd name="connsiteX5" fmla="*/ 1112893 w 1112893"/>
                    <a:gd name="connsiteY5" fmla="*/ 714375 h 1602581"/>
                    <a:gd name="connsiteX6" fmla="*/ 831906 w 1112893"/>
                    <a:gd name="connsiteY6" fmla="*/ 178594 h 1602581"/>
                    <a:gd name="connsiteX7" fmla="*/ 415187 w 1112893"/>
                    <a:gd name="connsiteY7" fmla="*/ 0 h 1602581"/>
                    <a:gd name="connsiteX8" fmla="*/ 691412 w 1112893"/>
                    <a:gd name="connsiteY8" fmla="*/ 202406 h 1602581"/>
                    <a:gd name="connsiteX0" fmla="*/ 691412 w 1112893"/>
                    <a:gd name="connsiteY0" fmla="*/ 202581 h 1602756"/>
                    <a:gd name="connsiteX1" fmla="*/ 546156 w 1112893"/>
                    <a:gd name="connsiteY1" fmla="*/ 764556 h 1602756"/>
                    <a:gd name="connsiteX2" fmla="*/ 3231 w 1112893"/>
                    <a:gd name="connsiteY2" fmla="*/ 1195563 h 1602756"/>
                    <a:gd name="connsiteX3" fmla="*/ 348512 w 1112893"/>
                    <a:gd name="connsiteY3" fmla="*/ 1602756 h 1602756"/>
                    <a:gd name="connsiteX4" fmla="*/ 915249 w 1112893"/>
                    <a:gd name="connsiteY4" fmla="*/ 1347963 h 1602756"/>
                    <a:gd name="connsiteX5" fmla="*/ 1112893 w 1112893"/>
                    <a:gd name="connsiteY5" fmla="*/ 714550 h 1602756"/>
                    <a:gd name="connsiteX6" fmla="*/ 831906 w 1112893"/>
                    <a:gd name="connsiteY6" fmla="*/ 178769 h 1602756"/>
                    <a:gd name="connsiteX7" fmla="*/ 415187 w 1112893"/>
                    <a:gd name="connsiteY7" fmla="*/ 175 h 1602756"/>
                    <a:gd name="connsiteX8" fmla="*/ 691412 w 1112893"/>
                    <a:gd name="connsiteY8" fmla="*/ 202581 h 1602756"/>
                    <a:gd name="connsiteX0" fmla="*/ 691412 w 1114389"/>
                    <a:gd name="connsiteY0" fmla="*/ 202581 h 1602756"/>
                    <a:gd name="connsiteX1" fmla="*/ 546156 w 1114389"/>
                    <a:gd name="connsiteY1" fmla="*/ 764556 h 1602756"/>
                    <a:gd name="connsiteX2" fmla="*/ 3231 w 1114389"/>
                    <a:gd name="connsiteY2" fmla="*/ 1195563 h 1602756"/>
                    <a:gd name="connsiteX3" fmla="*/ 348512 w 1114389"/>
                    <a:gd name="connsiteY3" fmla="*/ 1602756 h 1602756"/>
                    <a:gd name="connsiteX4" fmla="*/ 915249 w 1114389"/>
                    <a:gd name="connsiteY4" fmla="*/ 1347963 h 1602756"/>
                    <a:gd name="connsiteX5" fmla="*/ 1112893 w 1114389"/>
                    <a:gd name="connsiteY5" fmla="*/ 714550 h 1602756"/>
                    <a:gd name="connsiteX6" fmla="*/ 831906 w 1114389"/>
                    <a:gd name="connsiteY6" fmla="*/ 178769 h 1602756"/>
                    <a:gd name="connsiteX7" fmla="*/ 415187 w 1114389"/>
                    <a:gd name="connsiteY7" fmla="*/ 175 h 1602756"/>
                    <a:gd name="connsiteX8" fmla="*/ 691412 w 1114389"/>
                    <a:gd name="connsiteY8" fmla="*/ 202581 h 1602756"/>
                    <a:gd name="connsiteX0" fmla="*/ 691412 w 1114389"/>
                    <a:gd name="connsiteY0" fmla="*/ 202581 h 1602756"/>
                    <a:gd name="connsiteX1" fmla="*/ 546156 w 1114389"/>
                    <a:gd name="connsiteY1" fmla="*/ 764556 h 1602756"/>
                    <a:gd name="connsiteX2" fmla="*/ 3231 w 1114389"/>
                    <a:gd name="connsiteY2" fmla="*/ 1195563 h 1602756"/>
                    <a:gd name="connsiteX3" fmla="*/ 348512 w 1114389"/>
                    <a:gd name="connsiteY3" fmla="*/ 1602756 h 1602756"/>
                    <a:gd name="connsiteX4" fmla="*/ 915249 w 1114389"/>
                    <a:gd name="connsiteY4" fmla="*/ 1347963 h 1602756"/>
                    <a:gd name="connsiteX5" fmla="*/ 1112893 w 1114389"/>
                    <a:gd name="connsiteY5" fmla="*/ 714550 h 1602756"/>
                    <a:gd name="connsiteX6" fmla="*/ 831906 w 1114389"/>
                    <a:gd name="connsiteY6" fmla="*/ 178769 h 1602756"/>
                    <a:gd name="connsiteX7" fmla="*/ 415187 w 1114389"/>
                    <a:gd name="connsiteY7" fmla="*/ 175 h 1602756"/>
                    <a:gd name="connsiteX8" fmla="*/ 691412 w 1114389"/>
                    <a:gd name="connsiteY8" fmla="*/ 202581 h 1602756"/>
                    <a:gd name="connsiteX0" fmla="*/ 688845 w 1111822"/>
                    <a:gd name="connsiteY0" fmla="*/ 202581 h 1602756"/>
                    <a:gd name="connsiteX1" fmla="*/ 543589 w 1111822"/>
                    <a:gd name="connsiteY1" fmla="*/ 764556 h 1602756"/>
                    <a:gd name="connsiteX2" fmla="*/ 664 w 1111822"/>
                    <a:gd name="connsiteY2" fmla="*/ 1195563 h 1602756"/>
                    <a:gd name="connsiteX3" fmla="*/ 345945 w 1111822"/>
                    <a:gd name="connsiteY3" fmla="*/ 1602756 h 1602756"/>
                    <a:gd name="connsiteX4" fmla="*/ 912682 w 1111822"/>
                    <a:gd name="connsiteY4" fmla="*/ 1347963 h 1602756"/>
                    <a:gd name="connsiteX5" fmla="*/ 1110326 w 1111822"/>
                    <a:gd name="connsiteY5" fmla="*/ 714550 h 1602756"/>
                    <a:gd name="connsiteX6" fmla="*/ 829339 w 1111822"/>
                    <a:gd name="connsiteY6" fmla="*/ 178769 h 1602756"/>
                    <a:gd name="connsiteX7" fmla="*/ 412620 w 1111822"/>
                    <a:gd name="connsiteY7" fmla="*/ 175 h 1602756"/>
                    <a:gd name="connsiteX8" fmla="*/ 688845 w 1111822"/>
                    <a:gd name="connsiteY8" fmla="*/ 202581 h 1602756"/>
                    <a:gd name="connsiteX0" fmla="*/ 688975 w 1111952"/>
                    <a:gd name="connsiteY0" fmla="*/ 202581 h 1623045"/>
                    <a:gd name="connsiteX1" fmla="*/ 543719 w 1111952"/>
                    <a:gd name="connsiteY1" fmla="*/ 764556 h 1623045"/>
                    <a:gd name="connsiteX2" fmla="*/ 794 w 1111952"/>
                    <a:gd name="connsiteY2" fmla="*/ 1195563 h 1623045"/>
                    <a:gd name="connsiteX3" fmla="*/ 346075 w 1111952"/>
                    <a:gd name="connsiteY3" fmla="*/ 1602756 h 1623045"/>
                    <a:gd name="connsiteX4" fmla="*/ 912812 w 1111952"/>
                    <a:gd name="connsiteY4" fmla="*/ 1347963 h 1623045"/>
                    <a:gd name="connsiteX5" fmla="*/ 1110456 w 1111952"/>
                    <a:gd name="connsiteY5" fmla="*/ 714550 h 1623045"/>
                    <a:gd name="connsiteX6" fmla="*/ 829469 w 1111952"/>
                    <a:gd name="connsiteY6" fmla="*/ 178769 h 1623045"/>
                    <a:gd name="connsiteX7" fmla="*/ 412750 w 1111952"/>
                    <a:gd name="connsiteY7" fmla="*/ 175 h 1623045"/>
                    <a:gd name="connsiteX8" fmla="*/ 688975 w 1111952"/>
                    <a:gd name="connsiteY8" fmla="*/ 202581 h 1623045"/>
                    <a:gd name="connsiteX0" fmla="*/ 688975 w 1113804"/>
                    <a:gd name="connsiteY0" fmla="*/ 202581 h 1623045"/>
                    <a:gd name="connsiteX1" fmla="*/ 543719 w 1113804"/>
                    <a:gd name="connsiteY1" fmla="*/ 764556 h 1623045"/>
                    <a:gd name="connsiteX2" fmla="*/ 794 w 1113804"/>
                    <a:gd name="connsiteY2" fmla="*/ 1195563 h 1623045"/>
                    <a:gd name="connsiteX3" fmla="*/ 346075 w 1113804"/>
                    <a:gd name="connsiteY3" fmla="*/ 1602756 h 1623045"/>
                    <a:gd name="connsiteX4" fmla="*/ 912812 w 1113804"/>
                    <a:gd name="connsiteY4" fmla="*/ 1347963 h 1623045"/>
                    <a:gd name="connsiteX5" fmla="*/ 1110456 w 1113804"/>
                    <a:gd name="connsiteY5" fmla="*/ 714550 h 1623045"/>
                    <a:gd name="connsiteX6" fmla="*/ 829469 w 1113804"/>
                    <a:gd name="connsiteY6" fmla="*/ 178769 h 1623045"/>
                    <a:gd name="connsiteX7" fmla="*/ 412750 w 1113804"/>
                    <a:gd name="connsiteY7" fmla="*/ 175 h 1623045"/>
                    <a:gd name="connsiteX8" fmla="*/ 688975 w 1113804"/>
                    <a:gd name="connsiteY8" fmla="*/ 202581 h 1623045"/>
                    <a:gd name="connsiteX0" fmla="*/ 689532 w 1114361"/>
                    <a:gd name="connsiteY0" fmla="*/ 202581 h 1602758"/>
                    <a:gd name="connsiteX1" fmla="*/ 544276 w 1114361"/>
                    <a:gd name="connsiteY1" fmla="*/ 764556 h 1602758"/>
                    <a:gd name="connsiteX2" fmla="*/ 1351 w 1114361"/>
                    <a:gd name="connsiteY2" fmla="*/ 1195563 h 1602758"/>
                    <a:gd name="connsiteX3" fmla="*/ 346632 w 1114361"/>
                    <a:gd name="connsiteY3" fmla="*/ 1602756 h 1602758"/>
                    <a:gd name="connsiteX4" fmla="*/ 913369 w 1114361"/>
                    <a:gd name="connsiteY4" fmla="*/ 1347963 h 1602758"/>
                    <a:gd name="connsiteX5" fmla="*/ 1111013 w 1114361"/>
                    <a:gd name="connsiteY5" fmla="*/ 714550 h 1602758"/>
                    <a:gd name="connsiteX6" fmla="*/ 830026 w 1114361"/>
                    <a:gd name="connsiteY6" fmla="*/ 178769 h 1602758"/>
                    <a:gd name="connsiteX7" fmla="*/ 413307 w 1114361"/>
                    <a:gd name="connsiteY7" fmla="*/ 175 h 1602758"/>
                    <a:gd name="connsiteX8" fmla="*/ 689532 w 1114361"/>
                    <a:gd name="connsiteY8" fmla="*/ 202581 h 1602758"/>
                    <a:gd name="connsiteX0" fmla="*/ 689532 w 1114361"/>
                    <a:gd name="connsiteY0" fmla="*/ 202581 h 1602758"/>
                    <a:gd name="connsiteX1" fmla="*/ 544276 w 1114361"/>
                    <a:gd name="connsiteY1" fmla="*/ 764556 h 1602758"/>
                    <a:gd name="connsiteX2" fmla="*/ 1351 w 1114361"/>
                    <a:gd name="connsiteY2" fmla="*/ 1195563 h 1602758"/>
                    <a:gd name="connsiteX3" fmla="*/ 346632 w 1114361"/>
                    <a:gd name="connsiteY3" fmla="*/ 1602756 h 1602758"/>
                    <a:gd name="connsiteX4" fmla="*/ 913369 w 1114361"/>
                    <a:gd name="connsiteY4" fmla="*/ 1347963 h 1602758"/>
                    <a:gd name="connsiteX5" fmla="*/ 1111013 w 1114361"/>
                    <a:gd name="connsiteY5" fmla="*/ 714550 h 1602758"/>
                    <a:gd name="connsiteX6" fmla="*/ 830026 w 1114361"/>
                    <a:gd name="connsiteY6" fmla="*/ 178769 h 1602758"/>
                    <a:gd name="connsiteX7" fmla="*/ 413307 w 1114361"/>
                    <a:gd name="connsiteY7" fmla="*/ 175 h 1602758"/>
                    <a:gd name="connsiteX8" fmla="*/ 689532 w 1114361"/>
                    <a:gd name="connsiteY8" fmla="*/ 202581 h 1602758"/>
                    <a:gd name="connsiteX0" fmla="*/ 689532 w 1114361"/>
                    <a:gd name="connsiteY0" fmla="*/ 202581 h 1602758"/>
                    <a:gd name="connsiteX1" fmla="*/ 544276 w 1114361"/>
                    <a:gd name="connsiteY1" fmla="*/ 764556 h 1602758"/>
                    <a:gd name="connsiteX2" fmla="*/ 1351 w 1114361"/>
                    <a:gd name="connsiteY2" fmla="*/ 1195563 h 1602758"/>
                    <a:gd name="connsiteX3" fmla="*/ 346632 w 1114361"/>
                    <a:gd name="connsiteY3" fmla="*/ 1602756 h 1602758"/>
                    <a:gd name="connsiteX4" fmla="*/ 913369 w 1114361"/>
                    <a:gd name="connsiteY4" fmla="*/ 1347963 h 1602758"/>
                    <a:gd name="connsiteX5" fmla="*/ 1111013 w 1114361"/>
                    <a:gd name="connsiteY5" fmla="*/ 714550 h 1602758"/>
                    <a:gd name="connsiteX6" fmla="*/ 830026 w 1114361"/>
                    <a:gd name="connsiteY6" fmla="*/ 178769 h 1602758"/>
                    <a:gd name="connsiteX7" fmla="*/ 413307 w 1114361"/>
                    <a:gd name="connsiteY7" fmla="*/ 175 h 1602758"/>
                    <a:gd name="connsiteX8" fmla="*/ 689532 w 1114361"/>
                    <a:gd name="connsiteY8" fmla="*/ 202581 h 1602758"/>
                    <a:gd name="connsiteX0" fmla="*/ 689119 w 1113948"/>
                    <a:gd name="connsiteY0" fmla="*/ 202581 h 1617434"/>
                    <a:gd name="connsiteX1" fmla="*/ 543863 w 1113948"/>
                    <a:gd name="connsiteY1" fmla="*/ 764556 h 1617434"/>
                    <a:gd name="connsiteX2" fmla="*/ 938 w 1113948"/>
                    <a:gd name="connsiteY2" fmla="*/ 1195563 h 1617434"/>
                    <a:gd name="connsiteX3" fmla="*/ 346219 w 1113948"/>
                    <a:gd name="connsiteY3" fmla="*/ 1602756 h 1617434"/>
                    <a:gd name="connsiteX4" fmla="*/ 912956 w 1113948"/>
                    <a:gd name="connsiteY4" fmla="*/ 1347963 h 1617434"/>
                    <a:gd name="connsiteX5" fmla="*/ 1110600 w 1113948"/>
                    <a:gd name="connsiteY5" fmla="*/ 714550 h 1617434"/>
                    <a:gd name="connsiteX6" fmla="*/ 829613 w 1113948"/>
                    <a:gd name="connsiteY6" fmla="*/ 178769 h 1617434"/>
                    <a:gd name="connsiteX7" fmla="*/ 412894 w 1113948"/>
                    <a:gd name="connsiteY7" fmla="*/ 175 h 1617434"/>
                    <a:gd name="connsiteX8" fmla="*/ 689119 w 1113948"/>
                    <a:gd name="connsiteY8" fmla="*/ 202581 h 1617434"/>
                    <a:gd name="connsiteX0" fmla="*/ 699246 w 1124075"/>
                    <a:gd name="connsiteY0" fmla="*/ 202581 h 1617434"/>
                    <a:gd name="connsiteX1" fmla="*/ 553990 w 1124075"/>
                    <a:gd name="connsiteY1" fmla="*/ 764556 h 1617434"/>
                    <a:gd name="connsiteX2" fmla="*/ 11065 w 1124075"/>
                    <a:gd name="connsiteY2" fmla="*/ 1195563 h 1617434"/>
                    <a:gd name="connsiteX3" fmla="*/ 356346 w 1124075"/>
                    <a:gd name="connsiteY3" fmla="*/ 1602756 h 1617434"/>
                    <a:gd name="connsiteX4" fmla="*/ 923083 w 1124075"/>
                    <a:gd name="connsiteY4" fmla="*/ 1347963 h 1617434"/>
                    <a:gd name="connsiteX5" fmla="*/ 1120727 w 1124075"/>
                    <a:gd name="connsiteY5" fmla="*/ 714550 h 1617434"/>
                    <a:gd name="connsiteX6" fmla="*/ 839740 w 1124075"/>
                    <a:gd name="connsiteY6" fmla="*/ 178769 h 1617434"/>
                    <a:gd name="connsiteX7" fmla="*/ 423021 w 1124075"/>
                    <a:gd name="connsiteY7" fmla="*/ 175 h 1617434"/>
                    <a:gd name="connsiteX8" fmla="*/ 699246 w 1124075"/>
                    <a:gd name="connsiteY8" fmla="*/ 202581 h 1617434"/>
                    <a:gd name="connsiteX0" fmla="*/ 688285 w 1113114"/>
                    <a:gd name="connsiteY0" fmla="*/ 202581 h 1617434"/>
                    <a:gd name="connsiteX1" fmla="*/ 543029 w 1113114"/>
                    <a:gd name="connsiteY1" fmla="*/ 764556 h 1617434"/>
                    <a:gd name="connsiteX2" fmla="*/ 104 w 1113114"/>
                    <a:gd name="connsiteY2" fmla="*/ 1195563 h 1617434"/>
                    <a:gd name="connsiteX3" fmla="*/ 345385 w 1113114"/>
                    <a:gd name="connsiteY3" fmla="*/ 1602756 h 1617434"/>
                    <a:gd name="connsiteX4" fmla="*/ 912122 w 1113114"/>
                    <a:gd name="connsiteY4" fmla="*/ 1347963 h 1617434"/>
                    <a:gd name="connsiteX5" fmla="*/ 1109766 w 1113114"/>
                    <a:gd name="connsiteY5" fmla="*/ 714550 h 1617434"/>
                    <a:gd name="connsiteX6" fmla="*/ 828779 w 1113114"/>
                    <a:gd name="connsiteY6" fmla="*/ 178769 h 1617434"/>
                    <a:gd name="connsiteX7" fmla="*/ 412060 w 1113114"/>
                    <a:gd name="connsiteY7" fmla="*/ 175 h 1617434"/>
                    <a:gd name="connsiteX8" fmla="*/ 688285 w 1113114"/>
                    <a:gd name="connsiteY8" fmla="*/ 202581 h 1617434"/>
                    <a:gd name="connsiteX0" fmla="*/ 688231 w 1113060"/>
                    <a:gd name="connsiteY0" fmla="*/ 202581 h 1617434"/>
                    <a:gd name="connsiteX1" fmla="*/ 542975 w 1113060"/>
                    <a:gd name="connsiteY1" fmla="*/ 764556 h 1617434"/>
                    <a:gd name="connsiteX2" fmla="*/ 50 w 1113060"/>
                    <a:gd name="connsiteY2" fmla="*/ 1195563 h 1617434"/>
                    <a:gd name="connsiteX3" fmla="*/ 345331 w 1113060"/>
                    <a:gd name="connsiteY3" fmla="*/ 1602756 h 1617434"/>
                    <a:gd name="connsiteX4" fmla="*/ 912068 w 1113060"/>
                    <a:gd name="connsiteY4" fmla="*/ 1347963 h 1617434"/>
                    <a:gd name="connsiteX5" fmla="*/ 1109712 w 1113060"/>
                    <a:gd name="connsiteY5" fmla="*/ 714550 h 1617434"/>
                    <a:gd name="connsiteX6" fmla="*/ 828725 w 1113060"/>
                    <a:gd name="connsiteY6" fmla="*/ 178769 h 1617434"/>
                    <a:gd name="connsiteX7" fmla="*/ 412006 w 1113060"/>
                    <a:gd name="connsiteY7" fmla="*/ 175 h 1617434"/>
                    <a:gd name="connsiteX8" fmla="*/ 688231 w 1113060"/>
                    <a:gd name="connsiteY8" fmla="*/ 202581 h 1617434"/>
                    <a:gd name="connsiteX0" fmla="*/ 688231 w 1113060"/>
                    <a:gd name="connsiteY0" fmla="*/ 202581 h 1617434"/>
                    <a:gd name="connsiteX1" fmla="*/ 542975 w 1113060"/>
                    <a:gd name="connsiteY1" fmla="*/ 764556 h 1617434"/>
                    <a:gd name="connsiteX2" fmla="*/ 50 w 1113060"/>
                    <a:gd name="connsiteY2" fmla="*/ 1195563 h 1617434"/>
                    <a:gd name="connsiteX3" fmla="*/ 345331 w 1113060"/>
                    <a:gd name="connsiteY3" fmla="*/ 1602756 h 1617434"/>
                    <a:gd name="connsiteX4" fmla="*/ 912068 w 1113060"/>
                    <a:gd name="connsiteY4" fmla="*/ 1347963 h 1617434"/>
                    <a:gd name="connsiteX5" fmla="*/ 1109712 w 1113060"/>
                    <a:gd name="connsiteY5" fmla="*/ 714550 h 1617434"/>
                    <a:gd name="connsiteX6" fmla="*/ 828725 w 1113060"/>
                    <a:gd name="connsiteY6" fmla="*/ 178769 h 1617434"/>
                    <a:gd name="connsiteX7" fmla="*/ 412006 w 1113060"/>
                    <a:gd name="connsiteY7" fmla="*/ 175 h 1617434"/>
                    <a:gd name="connsiteX8" fmla="*/ 688231 w 1113060"/>
                    <a:gd name="connsiteY8" fmla="*/ 202581 h 1617434"/>
                    <a:gd name="connsiteX0" fmla="*/ 693543 w 1118372"/>
                    <a:gd name="connsiteY0" fmla="*/ 202581 h 1617434"/>
                    <a:gd name="connsiteX1" fmla="*/ 548287 w 1118372"/>
                    <a:gd name="connsiteY1" fmla="*/ 764556 h 1617434"/>
                    <a:gd name="connsiteX2" fmla="*/ 5362 w 1118372"/>
                    <a:gd name="connsiteY2" fmla="*/ 1195563 h 1617434"/>
                    <a:gd name="connsiteX3" fmla="*/ 350643 w 1118372"/>
                    <a:gd name="connsiteY3" fmla="*/ 1602756 h 1617434"/>
                    <a:gd name="connsiteX4" fmla="*/ 917380 w 1118372"/>
                    <a:gd name="connsiteY4" fmla="*/ 1347963 h 1617434"/>
                    <a:gd name="connsiteX5" fmla="*/ 1115024 w 1118372"/>
                    <a:gd name="connsiteY5" fmla="*/ 714550 h 1617434"/>
                    <a:gd name="connsiteX6" fmla="*/ 834037 w 1118372"/>
                    <a:gd name="connsiteY6" fmla="*/ 178769 h 1617434"/>
                    <a:gd name="connsiteX7" fmla="*/ 417318 w 1118372"/>
                    <a:gd name="connsiteY7" fmla="*/ 175 h 1617434"/>
                    <a:gd name="connsiteX8" fmla="*/ 693543 w 1118372"/>
                    <a:gd name="connsiteY8" fmla="*/ 202581 h 1617434"/>
                    <a:gd name="connsiteX0" fmla="*/ 693333 w 1118162"/>
                    <a:gd name="connsiteY0" fmla="*/ 202581 h 1617434"/>
                    <a:gd name="connsiteX1" fmla="*/ 548077 w 1118162"/>
                    <a:gd name="connsiteY1" fmla="*/ 764556 h 1617434"/>
                    <a:gd name="connsiteX2" fmla="*/ 5152 w 1118162"/>
                    <a:gd name="connsiteY2" fmla="*/ 1195563 h 1617434"/>
                    <a:gd name="connsiteX3" fmla="*/ 350433 w 1118162"/>
                    <a:gd name="connsiteY3" fmla="*/ 1602756 h 1617434"/>
                    <a:gd name="connsiteX4" fmla="*/ 917170 w 1118162"/>
                    <a:gd name="connsiteY4" fmla="*/ 1347963 h 1617434"/>
                    <a:gd name="connsiteX5" fmla="*/ 1114814 w 1118162"/>
                    <a:gd name="connsiteY5" fmla="*/ 714550 h 1617434"/>
                    <a:gd name="connsiteX6" fmla="*/ 833827 w 1118162"/>
                    <a:gd name="connsiteY6" fmla="*/ 178769 h 1617434"/>
                    <a:gd name="connsiteX7" fmla="*/ 417108 w 1118162"/>
                    <a:gd name="connsiteY7" fmla="*/ 175 h 1617434"/>
                    <a:gd name="connsiteX8" fmla="*/ 693333 w 1118162"/>
                    <a:gd name="connsiteY8" fmla="*/ 202581 h 1617434"/>
                    <a:gd name="connsiteX0" fmla="*/ 693910 w 1118739"/>
                    <a:gd name="connsiteY0" fmla="*/ 202581 h 1617434"/>
                    <a:gd name="connsiteX1" fmla="*/ 548654 w 1118739"/>
                    <a:gd name="connsiteY1" fmla="*/ 764556 h 1617434"/>
                    <a:gd name="connsiteX2" fmla="*/ 5729 w 1118739"/>
                    <a:gd name="connsiteY2" fmla="*/ 1195563 h 1617434"/>
                    <a:gd name="connsiteX3" fmla="*/ 351010 w 1118739"/>
                    <a:gd name="connsiteY3" fmla="*/ 1602756 h 1617434"/>
                    <a:gd name="connsiteX4" fmla="*/ 917747 w 1118739"/>
                    <a:gd name="connsiteY4" fmla="*/ 1347963 h 1617434"/>
                    <a:gd name="connsiteX5" fmla="*/ 1115391 w 1118739"/>
                    <a:gd name="connsiteY5" fmla="*/ 714550 h 1617434"/>
                    <a:gd name="connsiteX6" fmla="*/ 834404 w 1118739"/>
                    <a:gd name="connsiteY6" fmla="*/ 178769 h 1617434"/>
                    <a:gd name="connsiteX7" fmla="*/ 417685 w 1118739"/>
                    <a:gd name="connsiteY7" fmla="*/ 175 h 1617434"/>
                    <a:gd name="connsiteX8" fmla="*/ 693910 w 1118739"/>
                    <a:gd name="connsiteY8" fmla="*/ 202581 h 1617434"/>
                    <a:gd name="connsiteX0" fmla="*/ 693632 w 1118461"/>
                    <a:gd name="connsiteY0" fmla="*/ 202581 h 1617434"/>
                    <a:gd name="connsiteX1" fmla="*/ 548376 w 1118461"/>
                    <a:gd name="connsiteY1" fmla="*/ 764556 h 1617434"/>
                    <a:gd name="connsiteX2" fmla="*/ 5451 w 1118461"/>
                    <a:gd name="connsiteY2" fmla="*/ 1195563 h 1617434"/>
                    <a:gd name="connsiteX3" fmla="*/ 350732 w 1118461"/>
                    <a:gd name="connsiteY3" fmla="*/ 1602756 h 1617434"/>
                    <a:gd name="connsiteX4" fmla="*/ 917469 w 1118461"/>
                    <a:gd name="connsiteY4" fmla="*/ 1347963 h 1617434"/>
                    <a:gd name="connsiteX5" fmla="*/ 1115113 w 1118461"/>
                    <a:gd name="connsiteY5" fmla="*/ 714550 h 1617434"/>
                    <a:gd name="connsiteX6" fmla="*/ 834126 w 1118461"/>
                    <a:gd name="connsiteY6" fmla="*/ 178769 h 1617434"/>
                    <a:gd name="connsiteX7" fmla="*/ 417407 w 1118461"/>
                    <a:gd name="connsiteY7" fmla="*/ 175 h 1617434"/>
                    <a:gd name="connsiteX8" fmla="*/ 693632 w 1118461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688326 w 1113155"/>
                    <a:gd name="connsiteY0" fmla="*/ 202581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688326 w 1113155"/>
                    <a:gd name="connsiteY8" fmla="*/ 202581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518 h 1617434"/>
                    <a:gd name="connsiteX1" fmla="*/ 376383 w 1113155"/>
                    <a:gd name="connsiteY1" fmla="*/ 807419 h 1617434"/>
                    <a:gd name="connsiteX2" fmla="*/ 145 w 1113155"/>
                    <a:gd name="connsiteY2" fmla="*/ 1195563 h 1617434"/>
                    <a:gd name="connsiteX3" fmla="*/ 345426 w 1113155"/>
                    <a:gd name="connsiteY3" fmla="*/ 1602756 h 1617434"/>
                    <a:gd name="connsiteX4" fmla="*/ 912163 w 1113155"/>
                    <a:gd name="connsiteY4" fmla="*/ 1347963 h 1617434"/>
                    <a:gd name="connsiteX5" fmla="*/ 1109807 w 1113155"/>
                    <a:gd name="connsiteY5" fmla="*/ 714550 h 1617434"/>
                    <a:gd name="connsiteX6" fmla="*/ 828820 w 1113155"/>
                    <a:gd name="connsiteY6" fmla="*/ 178769 h 1617434"/>
                    <a:gd name="connsiteX7" fmla="*/ 412101 w 1113155"/>
                    <a:gd name="connsiteY7" fmla="*/ 175 h 1617434"/>
                    <a:gd name="connsiteX8" fmla="*/ 740713 w 1113155"/>
                    <a:gd name="connsiteY8" fmla="*/ 464518 h 1617434"/>
                    <a:gd name="connsiteX0" fmla="*/ 740713 w 1113155"/>
                    <a:gd name="connsiteY0" fmla="*/ 464343 h 1617259"/>
                    <a:gd name="connsiteX1" fmla="*/ 376383 w 1113155"/>
                    <a:gd name="connsiteY1" fmla="*/ 807244 h 1617259"/>
                    <a:gd name="connsiteX2" fmla="*/ 145 w 1113155"/>
                    <a:gd name="connsiteY2" fmla="*/ 1195388 h 1617259"/>
                    <a:gd name="connsiteX3" fmla="*/ 345426 w 1113155"/>
                    <a:gd name="connsiteY3" fmla="*/ 1602581 h 1617259"/>
                    <a:gd name="connsiteX4" fmla="*/ 912163 w 1113155"/>
                    <a:gd name="connsiteY4" fmla="*/ 1347788 h 1617259"/>
                    <a:gd name="connsiteX5" fmla="*/ 1109807 w 1113155"/>
                    <a:gd name="connsiteY5" fmla="*/ 714375 h 1617259"/>
                    <a:gd name="connsiteX6" fmla="*/ 828820 w 1113155"/>
                    <a:gd name="connsiteY6" fmla="*/ 178594 h 1617259"/>
                    <a:gd name="connsiteX7" fmla="*/ 412101 w 1113155"/>
                    <a:gd name="connsiteY7" fmla="*/ 0 h 1617259"/>
                    <a:gd name="connsiteX8" fmla="*/ 740713 w 1113155"/>
                    <a:gd name="connsiteY8" fmla="*/ 464343 h 1617259"/>
                    <a:gd name="connsiteX0" fmla="*/ 740713 w 1113155"/>
                    <a:gd name="connsiteY0" fmla="*/ 464343 h 1617259"/>
                    <a:gd name="connsiteX1" fmla="*/ 376383 w 1113155"/>
                    <a:gd name="connsiteY1" fmla="*/ 807244 h 1617259"/>
                    <a:gd name="connsiteX2" fmla="*/ 145 w 1113155"/>
                    <a:gd name="connsiteY2" fmla="*/ 1195388 h 1617259"/>
                    <a:gd name="connsiteX3" fmla="*/ 345426 w 1113155"/>
                    <a:gd name="connsiteY3" fmla="*/ 1602581 h 1617259"/>
                    <a:gd name="connsiteX4" fmla="*/ 912163 w 1113155"/>
                    <a:gd name="connsiteY4" fmla="*/ 1347788 h 1617259"/>
                    <a:gd name="connsiteX5" fmla="*/ 1109807 w 1113155"/>
                    <a:gd name="connsiteY5" fmla="*/ 714375 h 1617259"/>
                    <a:gd name="connsiteX6" fmla="*/ 828820 w 1113155"/>
                    <a:gd name="connsiteY6" fmla="*/ 178594 h 1617259"/>
                    <a:gd name="connsiteX7" fmla="*/ 412101 w 1113155"/>
                    <a:gd name="connsiteY7" fmla="*/ 0 h 1617259"/>
                    <a:gd name="connsiteX8" fmla="*/ 740713 w 1113155"/>
                    <a:gd name="connsiteY8" fmla="*/ 464343 h 1617259"/>
                    <a:gd name="connsiteX0" fmla="*/ 740713 w 1113155"/>
                    <a:gd name="connsiteY0" fmla="*/ 464343 h 1617259"/>
                    <a:gd name="connsiteX1" fmla="*/ 376383 w 1113155"/>
                    <a:gd name="connsiteY1" fmla="*/ 807244 h 1617259"/>
                    <a:gd name="connsiteX2" fmla="*/ 145 w 1113155"/>
                    <a:gd name="connsiteY2" fmla="*/ 1195388 h 1617259"/>
                    <a:gd name="connsiteX3" fmla="*/ 345426 w 1113155"/>
                    <a:gd name="connsiteY3" fmla="*/ 1602581 h 1617259"/>
                    <a:gd name="connsiteX4" fmla="*/ 912163 w 1113155"/>
                    <a:gd name="connsiteY4" fmla="*/ 1347788 h 1617259"/>
                    <a:gd name="connsiteX5" fmla="*/ 1109807 w 1113155"/>
                    <a:gd name="connsiteY5" fmla="*/ 714375 h 1617259"/>
                    <a:gd name="connsiteX6" fmla="*/ 828820 w 1113155"/>
                    <a:gd name="connsiteY6" fmla="*/ 178594 h 1617259"/>
                    <a:gd name="connsiteX7" fmla="*/ 412101 w 1113155"/>
                    <a:gd name="connsiteY7" fmla="*/ 0 h 1617259"/>
                    <a:gd name="connsiteX8" fmla="*/ 740713 w 1113155"/>
                    <a:gd name="connsiteY8" fmla="*/ 464343 h 1617259"/>
                    <a:gd name="connsiteX0" fmla="*/ 740713 w 1113155"/>
                    <a:gd name="connsiteY0" fmla="*/ 464343 h 1617259"/>
                    <a:gd name="connsiteX1" fmla="*/ 376383 w 1113155"/>
                    <a:gd name="connsiteY1" fmla="*/ 807244 h 1617259"/>
                    <a:gd name="connsiteX2" fmla="*/ 145 w 1113155"/>
                    <a:gd name="connsiteY2" fmla="*/ 1195388 h 1617259"/>
                    <a:gd name="connsiteX3" fmla="*/ 345426 w 1113155"/>
                    <a:gd name="connsiteY3" fmla="*/ 1602581 h 1617259"/>
                    <a:gd name="connsiteX4" fmla="*/ 912163 w 1113155"/>
                    <a:gd name="connsiteY4" fmla="*/ 1347788 h 1617259"/>
                    <a:gd name="connsiteX5" fmla="*/ 1109807 w 1113155"/>
                    <a:gd name="connsiteY5" fmla="*/ 714375 h 1617259"/>
                    <a:gd name="connsiteX6" fmla="*/ 828820 w 1113155"/>
                    <a:gd name="connsiteY6" fmla="*/ 178594 h 1617259"/>
                    <a:gd name="connsiteX7" fmla="*/ 412101 w 1113155"/>
                    <a:gd name="connsiteY7" fmla="*/ 0 h 1617259"/>
                    <a:gd name="connsiteX8" fmla="*/ 740713 w 1113155"/>
                    <a:gd name="connsiteY8" fmla="*/ 464343 h 1617259"/>
                    <a:gd name="connsiteX0" fmla="*/ 740713 w 1112123"/>
                    <a:gd name="connsiteY0" fmla="*/ 464343 h 1619896"/>
                    <a:gd name="connsiteX1" fmla="*/ 376383 w 1112123"/>
                    <a:gd name="connsiteY1" fmla="*/ 807244 h 1619896"/>
                    <a:gd name="connsiteX2" fmla="*/ 145 w 1112123"/>
                    <a:gd name="connsiteY2" fmla="*/ 1195388 h 1619896"/>
                    <a:gd name="connsiteX3" fmla="*/ 345426 w 1112123"/>
                    <a:gd name="connsiteY3" fmla="*/ 1602581 h 1619896"/>
                    <a:gd name="connsiteX4" fmla="*/ 912163 w 1112123"/>
                    <a:gd name="connsiteY4" fmla="*/ 1347788 h 1619896"/>
                    <a:gd name="connsiteX5" fmla="*/ 1109807 w 1112123"/>
                    <a:gd name="connsiteY5" fmla="*/ 714375 h 1619896"/>
                    <a:gd name="connsiteX6" fmla="*/ 828820 w 1112123"/>
                    <a:gd name="connsiteY6" fmla="*/ 178594 h 1619896"/>
                    <a:gd name="connsiteX7" fmla="*/ 412101 w 1112123"/>
                    <a:gd name="connsiteY7" fmla="*/ 0 h 1619896"/>
                    <a:gd name="connsiteX8" fmla="*/ 740713 w 1112123"/>
                    <a:gd name="connsiteY8" fmla="*/ 464343 h 1619896"/>
                    <a:gd name="connsiteX0" fmla="*/ 740717 w 1112127"/>
                    <a:gd name="connsiteY0" fmla="*/ 464343 h 1613845"/>
                    <a:gd name="connsiteX1" fmla="*/ 376387 w 1112127"/>
                    <a:gd name="connsiteY1" fmla="*/ 807244 h 1613845"/>
                    <a:gd name="connsiteX2" fmla="*/ 149 w 1112127"/>
                    <a:gd name="connsiteY2" fmla="*/ 1195388 h 1613845"/>
                    <a:gd name="connsiteX3" fmla="*/ 345430 w 1112127"/>
                    <a:gd name="connsiteY3" fmla="*/ 1602581 h 1613845"/>
                    <a:gd name="connsiteX4" fmla="*/ 912167 w 1112127"/>
                    <a:gd name="connsiteY4" fmla="*/ 1347788 h 1613845"/>
                    <a:gd name="connsiteX5" fmla="*/ 1109811 w 1112127"/>
                    <a:gd name="connsiteY5" fmla="*/ 714375 h 1613845"/>
                    <a:gd name="connsiteX6" fmla="*/ 828824 w 1112127"/>
                    <a:gd name="connsiteY6" fmla="*/ 178594 h 1613845"/>
                    <a:gd name="connsiteX7" fmla="*/ 412105 w 1112127"/>
                    <a:gd name="connsiteY7" fmla="*/ 0 h 1613845"/>
                    <a:gd name="connsiteX8" fmla="*/ 740717 w 1112127"/>
                    <a:gd name="connsiteY8" fmla="*/ 464343 h 1613845"/>
                    <a:gd name="connsiteX0" fmla="*/ 740729 w 1112139"/>
                    <a:gd name="connsiteY0" fmla="*/ 464343 h 1611082"/>
                    <a:gd name="connsiteX1" fmla="*/ 376399 w 1112139"/>
                    <a:gd name="connsiteY1" fmla="*/ 807244 h 1611082"/>
                    <a:gd name="connsiteX2" fmla="*/ 161 w 1112139"/>
                    <a:gd name="connsiteY2" fmla="*/ 1195388 h 1611082"/>
                    <a:gd name="connsiteX3" fmla="*/ 345442 w 1112139"/>
                    <a:gd name="connsiteY3" fmla="*/ 1602581 h 1611082"/>
                    <a:gd name="connsiteX4" fmla="*/ 912179 w 1112139"/>
                    <a:gd name="connsiteY4" fmla="*/ 1347788 h 1611082"/>
                    <a:gd name="connsiteX5" fmla="*/ 1109823 w 1112139"/>
                    <a:gd name="connsiteY5" fmla="*/ 714375 h 1611082"/>
                    <a:gd name="connsiteX6" fmla="*/ 828836 w 1112139"/>
                    <a:gd name="connsiteY6" fmla="*/ 178594 h 1611082"/>
                    <a:gd name="connsiteX7" fmla="*/ 412117 w 1112139"/>
                    <a:gd name="connsiteY7" fmla="*/ 0 h 1611082"/>
                    <a:gd name="connsiteX8" fmla="*/ 740729 w 1112139"/>
                    <a:gd name="connsiteY8" fmla="*/ 464343 h 1611082"/>
                    <a:gd name="connsiteX0" fmla="*/ 740729 w 1112139"/>
                    <a:gd name="connsiteY0" fmla="*/ 464343 h 1608552"/>
                    <a:gd name="connsiteX1" fmla="*/ 376399 w 1112139"/>
                    <a:gd name="connsiteY1" fmla="*/ 807244 h 1608552"/>
                    <a:gd name="connsiteX2" fmla="*/ 161 w 1112139"/>
                    <a:gd name="connsiteY2" fmla="*/ 1195388 h 1608552"/>
                    <a:gd name="connsiteX3" fmla="*/ 345442 w 1112139"/>
                    <a:gd name="connsiteY3" fmla="*/ 1602581 h 1608552"/>
                    <a:gd name="connsiteX4" fmla="*/ 912179 w 1112139"/>
                    <a:gd name="connsiteY4" fmla="*/ 1347788 h 1608552"/>
                    <a:gd name="connsiteX5" fmla="*/ 1109823 w 1112139"/>
                    <a:gd name="connsiteY5" fmla="*/ 714375 h 1608552"/>
                    <a:gd name="connsiteX6" fmla="*/ 828836 w 1112139"/>
                    <a:gd name="connsiteY6" fmla="*/ 178594 h 1608552"/>
                    <a:gd name="connsiteX7" fmla="*/ 412117 w 1112139"/>
                    <a:gd name="connsiteY7" fmla="*/ 0 h 1608552"/>
                    <a:gd name="connsiteX8" fmla="*/ 740729 w 1112139"/>
                    <a:gd name="connsiteY8" fmla="*/ 464343 h 1608552"/>
                    <a:gd name="connsiteX0" fmla="*/ 740667 w 1112077"/>
                    <a:gd name="connsiteY0" fmla="*/ 4643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0667 w 1112077"/>
                    <a:gd name="connsiteY8" fmla="*/ 464343 h 1603967"/>
                    <a:gd name="connsiteX0" fmla="*/ 740667 w 1112077"/>
                    <a:gd name="connsiteY0" fmla="*/ 4643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0667 w 1112077"/>
                    <a:gd name="connsiteY8" fmla="*/ 464343 h 1603967"/>
                    <a:gd name="connsiteX0" fmla="*/ 740667 w 1112077"/>
                    <a:gd name="connsiteY0" fmla="*/ 4643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0667 w 1112077"/>
                    <a:gd name="connsiteY8" fmla="*/ 464343 h 1603967"/>
                    <a:gd name="connsiteX0" fmla="*/ 740667 w 1112077"/>
                    <a:gd name="connsiteY0" fmla="*/ 4643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0667 w 1112077"/>
                    <a:gd name="connsiteY8" fmla="*/ 464343 h 1603967"/>
                    <a:gd name="connsiteX0" fmla="*/ 747811 w 1112077"/>
                    <a:gd name="connsiteY0" fmla="*/ 4262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7811 w 1112077"/>
                    <a:gd name="connsiteY8" fmla="*/ 426243 h 1603967"/>
                    <a:gd name="connsiteX0" fmla="*/ 747811 w 1112077"/>
                    <a:gd name="connsiteY0" fmla="*/ 426243 h 1603967"/>
                    <a:gd name="connsiteX1" fmla="*/ 376337 w 1112077"/>
                    <a:gd name="connsiteY1" fmla="*/ 807244 h 1603967"/>
                    <a:gd name="connsiteX2" fmla="*/ 99 w 1112077"/>
                    <a:gd name="connsiteY2" fmla="*/ 1247775 h 1603967"/>
                    <a:gd name="connsiteX3" fmla="*/ 345380 w 1112077"/>
                    <a:gd name="connsiteY3" fmla="*/ 1602581 h 1603967"/>
                    <a:gd name="connsiteX4" fmla="*/ 912117 w 1112077"/>
                    <a:gd name="connsiteY4" fmla="*/ 1347788 h 1603967"/>
                    <a:gd name="connsiteX5" fmla="*/ 1109761 w 1112077"/>
                    <a:gd name="connsiteY5" fmla="*/ 714375 h 1603967"/>
                    <a:gd name="connsiteX6" fmla="*/ 828774 w 1112077"/>
                    <a:gd name="connsiteY6" fmla="*/ 178594 h 1603967"/>
                    <a:gd name="connsiteX7" fmla="*/ 412055 w 1112077"/>
                    <a:gd name="connsiteY7" fmla="*/ 0 h 1603967"/>
                    <a:gd name="connsiteX8" fmla="*/ 747811 w 1112077"/>
                    <a:gd name="connsiteY8" fmla="*/ 426243 h 1603967"/>
                    <a:gd name="connsiteX0" fmla="*/ 747734 w 1112000"/>
                    <a:gd name="connsiteY0" fmla="*/ 426243 h 1603967"/>
                    <a:gd name="connsiteX1" fmla="*/ 376260 w 1112000"/>
                    <a:gd name="connsiteY1" fmla="*/ 807244 h 1603967"/>
                    <a:gd name="connsiteX2" fmla="*/ 22 w 1112000"/>
                    <a:gd name="connsiteY2" fmla="*/ 1247775 h 1603967"/>
                    <a:gd name="connsiteX3" fmla="*/ 345303 w 1112000"/>
                    <a:gd name="connsiteY3" fmla="*/ 1602581 h 1603967"/>
                    <a:gd name="connsiteX4" fmla="*/ 912040 w 1112000"/>
                    <a:gd name="connsiteY4" fmla="*/ 1347788 h 1603967"/>
                    <a:gd name="connsiteX5" fmla="*/ 1109684 w 1112000"/>
                    <a:gd name="connsiteY5" fmla="*/ 714375 h 1603967"/>
                    <a:gd name="connsiteX6" fmla="*/ 828697 w 1112000"/>
                    <a:gd name="connsiteY6" fmla="*/ 178594 h 1603967"/>
                    <a:gd name="connsiteX7" fmla="*/ 411978 w 1112000"/>
                    <a:gd name="connsiteY7" fmla="*/ 0 h 1603967"/>
                    <a:gd name="connsiteX8" fmla="*/ 747734 w 1112000"/>
                    <a:gd name="connsiteY8" fmla="*/ 426243 h 1603967"/>
                    <a:gd name="connsiteX0" fmla="*/ 747734 w 1112000"/>
                    <a:gd name="connsiteY0" fmla="*/ 426243 h 1603967"/>
                    <a:gd name="connsiteX1" fmla="*/ 376260 w 1112000"/>
                    <a:gd name="connsiteY1" fmla="*/ 807244 h 1603967"/>
                    <a:gd name="connsiteX2" fmla="*/ 22 w 1112000"/>
                    <a:gd name="connsiteY2" fmla="*/ 1247775 h 1603967"/>
                    <a:gd name="connsiteX3" fmla="*/ 345303 w 1112000"/>
                    <a:gd name="connsiteY3" fmla="*/ 1602581 h 1603967"/>
                    <a:gd name="connsiteX4" fmla="*/ 912040 w 1112000"/>
                    <a:gd name="connsiteY4" fmla="*/ 1347788 h 1603967"/>
                    <a:gd name="connsiteX5" fmla="*/ 1109684 w 1112000"/>
                    <a:gd name="connsiteY5" fmla="*/ 714375 h 1603967"/>
                    <a:gd name="connsiteX6" fmla="*/ 828697 w 1112000"/>
                    <a:gd name="connsiteY6" fmla="*/ 178594 h 1603967"/>
                    <a:gd name="connsiteX7" fmla="*/ 411978 w 1112000"/>
                    <a:gd name="connsiteY7" fmla="*/ 0 h 1603967"/>
                    <a:gd name="connsiteX8" fmla="*/ 747734 w 1112000"/>
                    <a:gd name="connsiteY8" fmla="*/ 426243 h 1603967"/>
                    <a:gd name="connsiteX0" fmla="*/ 747734 w 1112000"/>
                    <a:gd name="connsiteY0" fmla="*/ 426243 h 1603967"/>
                    <a:gd name="connsiteX1" fmla="*/ 376260 w 1112000"/>
                    <a:gd name="connsiteY1" fmla="*/ 807244 h 1603967"/>
                    <a:gd name="connsiteX2" fmla="*/ 22 w 1112000"/>
                    <a:gd name="connsiteY2" fmla="*/ 1247775 h 1603967"/>
                    <a:gd name="connsiteX3" fmla="*/ 345303 w 1112000"/>
                    <a:gd name="connsiteY3" fmla="*/ 1602581 h 1603967"/>
                    <a:gd name="connsiteX4" fmla="*/ 912040 w 1112000"/>
                    <a:gd name="connsiteY4" fmla="*/ 1347788 h 1603967"/>
                    <a:gd name="connsiteX5" fmla="*/ 1109684 w 1112000"/>
                    <a:gd name="connsiteY5" fmla="*/ 714375 h 1603967"/>
                    <a:gd name="connsiteX6" fmla="*/ 828697 w 1112000"/>
                    <a:gd name="connsiteY6" fmla="*/ 178594 h 1603967"/>
                    <a:gd name="connsiteX7" fmla="*/ 411978 w 1112000"/>
                    <a:gd name="connsiteY7" fmla="*/ 0 h 1603967"/>
                    <a:gd name="connsiteX8" fmla="*/ 747734 w 1112000"/>
                    <a:gd name="connsiteY8" fmla="*/ 426243 h 1603967"/>
                    <a:gd name="connsiteX0" fmla="*/ 747734 w 1112000"/>
                    <a:gd name="connsiteY0" fmla="*/ 426243 h 1603967"/>
                    <a:gd name="connsiteX1" fmla="*/ 376260 w 1112000"/>
                    <a:gd name="connsiteY1" fmla="*/ 807244 h 1603967"/>
                    <a:gd name="connsiteX2" fmla="*/ 22 w 1112000"/>
                    <a:gd name="connsiteY2" fmla="*/ 1247775 h 1603967"/>
                    <a:gd name="connsiteX3" fmla="*/ 345303 w 1112000"/>
                    <a:gd name="connsiteY3" fmla="*/ 1602581 h 1603967"/>
                    <a:gd name="connsiteX4" fmla="*/ 912040 w 1112000"/>
                    <a:gd name="connsiteY4" fmla="*/ 1347788 h 1603967"/>
                    <a:gd name="connsiteX5" fmla="*/ 1109684 w 1112000"/>
                    <a:gd name="connsiteY5" fmla="*/ 714375 h 1603967"/>
                    <a:gd name="connsiteX6" fmla="*/ 828697 w 1112000"/>
                    <a:gd name="connsiteY6" fmla="*/ 178594 h 1603967"/>
                    <a:gd name="connsiteX7" fmla="*/ 411978 w 1112000"/>
                    <a:gd name="connsiteY7" fmla="*/ 0 h 1603967"/>
                    <a:gd name="connsiteX8" fmla="*/ 747734 w 1112000"/>
                    <a:gd name="connsiteY8" fmla="*/ 426243 h 1603967"/>
                    <a:gd name="connsiteX0" fmla="*/ 747734 w 1112000"/>
                    <a:gd name="connsiteY0" fmla="*/ 426243 h 1604132"/>
                    <a:gd name="connsiteX1" fmla="*/ 376260 w 1112000"/>
                    <a:gd name="connsiteY1" fmla="*/ 807244 h 1604132"/>
                    <a:gd name="connsiteX2" fmla="*/ 22 w 1112000"/>
                    <a:gd name="connsiteY2" fmla="*/ 1247775 h 1604132"/>
                    <a:gd name="connsiteX3" fmla="*/ 345303 w 1112000"/>
                    <a:gd name="connsiteY3" fmla="*/ 1602581 h 1604132"/>
                    <a:gd name="connsiteX4" fmla="*/ 912040 w 1112000"/>
                    <a:gd name="connsiteY4" fmla="*/ 1347788 h 1604132"/>
                    <a:gd name="connsiteX5" fmla="*/ 1109684 w 1112000"/>
                    <a:gd name="connsiteY5" fmla="*/ 714375 h 1604132"/>
                    <a:gd name="connsiteX6" fmla="*/ 828697 w 1112000"/>
                    <a:gd name="connsiteY6" fmla="*/ 178594 h 1604132"/>
                    <a:gd name="connsiteX7" fmla="*/ 411978 w 1112000"/>
                    <a:gd name="connsiteY7" fmla="*/ 0 h 1604132"/>
                    <a:gd name="connsiteX8" fmla="*/ 747734 w 1112000"/>
                    <a:gd name="connsiteY8" fmla="*/ 426243 h 1604132"/>
                    <a:gd name="connsiteX0" fmla="*/ 747734 w 1113532"/>
                    <a:gd name="connsiteY0" fmla="*/ 426243 h 1603996"/>
                    <a:gd name="connsiteX1" fmla="*/ 376260 w 1113532"/>
                    <a:gd name="connsiteY1" fmla="*/ 807244 h 1603996"/>
                    <a:gd name="connsiteX2" fmla="*/ 22 w 1113532"/>
                    <a:gd name="connsiteY2" fmla="*/ 1247775 h 1603996"/>
                    <a:gd name="connsiteX3" fmla="*/ 345303 w 1113532"/>
                    <a:gd name="connsiteY3" fmla="*/ 1602581 h 1603996"/>
                    <a:gd name="connsiteX4" fmla="*/ 912040 w 1113532"/>
                    <a:gd name="connsiteY4" fmla="*/ 1347788 h 1603996"/>
                    <a:gd name="connsiteX5" fmla="*/ 1112065 w 1113532"/>
                    <a:gd name="connsiteY5" fmla="*/ 773907 h 1603996"/>
                    <a:gd name="connsiteX6" fmla="*/ 828697 w 1113532"/>
                    <a:gd name="connsiteY6" fmla="*/ 178594 h 1603996"/>
                    <a:gd name="connsiteX7" fmla="*/ 411978 w 1113532"/>
                    <a:gd name="connsiteY7" fmla="*/ 0 h 1603996"/>
                    <a:gd name="connsiteX8" fmla="*/ 747734 w 1113532"/>
                    <a:gd name="connsiteY8" fmla="*/ 426243 h 1603996"/>
                    <a:gd name="connsiteX0" fmla="*/ 747734 w 1112098"/>
                    <a:gd name="connsiteY0" fmla="*/ 426243 h 1603996"/>
                    <a:gd name="connsiteX1" fmla="*/ 376260 w 1112098"/>
                    <a:gd name="connsiteY1" fmla="*/ 807244 h 1603996"/>
                    <a:gd name="connsiteX2" fmla="*/ 22 w 1112098"/>
                    <a:gd name="connsiteY2" fmla="*/ 1247775 h 1603996"/>
                    <a:gd name="connsiteX3" fmla="*/ 345303 w 1112098"/>
                    <a:gd name="connsiteY3" fmla="*/ 1602581 h 1603996"/>
                    <a:gd name="connsiteX4" fmla="*/ 912040 w 1112098"/>
                    <a:gd name="connsiteY4" fmla="*/ 1347788 h 1603996"/>
                    <a:gd name="connsiteX5" fmla="*/ 1112065 w 1112098"/>
                    <a:gd name="connsiteY5" fmla="*/ 773907 h 1603996"/>
                    <a:gd name="connsiteX6" fmla="*/ 828697 w 1112098"/>
                    <a:gd name="connsiteY6" fmla="*/ 178594 h 1603996"/>
                    <a:gd name="connsiteX7" fmla="*/ 411978 w 1112098"/>
                    <a:gd name="connsiteY7" fmla="*/ 0 h 1603996"/>
                    <a:gd name="connsiteX8" fmla="*/ 747734 w 1112098"/>
                    <a:gd name="connsiteY8" fmla="*/ 426243 h 1603996"/>
                    <a:gd name="connsiteX0" fmla="*/ 747734 w 1112330"/>
                    <a:gd name="connsiteY0" fmla="*/ 426243 h 1603996"/>
                    <a:gd name="connsiteX1" fmla="*/ 376260 w 1112330"/>
                    <a:gd name="connsiteY1" fmla="*/ 807244 h 1603996"/>
                    <a:gd name="connsiteX2" fmla="*/ 22 w 1112330"/>
                    <a:gd name="connsiteY2" fmla="*/ 1247775 h 1603996"/>
                    <a:gd name="connsiteX3" fmla="*/ 345303 w 1112330"/>
                    <a:gd name="connsiteY3" fmla="*/ 1602581 h 1603996"/>
                    <a:gd name="connsiteX4" fmla="*/ 912040 w 1112330"/>
                    <a:gd name="connsiteY4" fmla="*/ 1347788 h 1603996"/>
                    <a:gd name="connsiteX5" fmla="*/ 1112065 w 1112330"/>
                    <a:gd name="connsiteY5" fmla="*/ 773907 h 1603996"/>
                    <a:gd name="connsiteX6" fmla="*/ 940616 w 1112330"/>
                    <a:gd name="connsiteY6" fmla="*/ 302419 h 1603996"/>
                    <a:gd name="connsiteX7" fmla="*/ 411978 w 1112330"/>
                    <a:gd name="connsiteY7" fmla="*/ 0 h 1603996"/>
                    <a:gd name="connsiteX8" fmla="*/ 747734 w 1112330"/>
                    <a:gd name="connsiteY8" fmla="*/ 426243 h 1603996"/>
                    <a:gd name="connsiteX0" fmla="*/ 747734 w 1112452"/>
                    <a:gd name="connsiteY0" fmla="*/ 426243 h 1603996"/>
                    <a:gd name="connsiteX1" fmla="*/ 376260 w 1112452"/>
                    <a:gd name="connsiteY1" fmla="*/ 807244 h 1603996"/>
                    <a:gd name="connsiteX2" fmla="*/ 22 w 1112452"/>
                    <a:gd name="connsiteY2" fmla="*/ 1247775 h 1603996"/>
                    <a:gd name="connsiteX3" fmla="*/ 345303 w 1112452"/>
                    <a:gd name="connsiteY3" fmla="*/ 1602581 h 1603996"/>
                    <a:gd name="connsiteX4" fmla="*/ 912040 w 1112452"/>
                    <a:gd name="connsiteY4" fmla="*/ 1347788 h 1603996"/>
                    <a:gd name="connsiteX5" fmla="*/ 1112065 w 1112452"/>
                    <a:gd name="connsiteY5" fmla="*/ 773907 h 1603996"/>
                    <a:gd name="connsiteX6" fmla="*/ 940616 w 1112452"/>
                    <a:gd name="connsiteY6" fmla="*/ 302419 h 1603996"/>
                    <a:gd name="connsiteX7" fmla="*/ 411978 w 1112452"/>
                    <a:gd name="connsiteY7" fmla="*/ 0 h 1603996"/>
                    <a:gd name="connsiteX8" fmla="*/ 747734 w 1112452"/>
                    <a:gd name="connsiteY8" fmla="*/ 426243 h 1603996"/>
                    <a:gd name="connsiteX0" fmla="*/ 747734 w 1112330"/>
                    <a:gd name="connsiteY0" fmla="*/ 419099 h 1596852"/>
                    <a:gd name="connsiteX1" fmla="*/ 376260 w 1112330"/>
                    <a:gd name="connsiteY1" fmla="*/ 800100 h 1596852"/>
                    <a:gd name="connsiteX2" fmla="*/ 22 w 1112330"/>
                    <a:gd name="connsiteY2" fmla="*/ 1240631 h 1596852"/>
                    <a:gd name="connsiteX3" fmla="*/ 345303 w 1112330"/>
                    <a:gd name="connsiteY3" fmla="*/ 1595437 h 1596852"/>
                    <a:gd name="connsiteX4" fmla="*/ 912040 w 1112330"/>
                    <a:gd name="connsiteY4" fmla="*/ 1340644 h 1596852"/>
                    <a:gd name="connsiteX5" fmla="*/ 1112065 w 1112330"/>
                    <a:gd name="connsiteY5" fmla="*/ 766763 h 1596852"/>
                    <a:gd name="connsiteX6" fmla="*/ 940616 w 1112330"/>
                    <a:gd name="connsiteY6" fmla="*/ 295275 h 1596852"/>
                    <a:gd name="connsiteX7" fmla="*/ 411978 w 1112330"/>
                    <a:gd name="connsiteY7" fmla="*/ 0 h 1596852"/>
                    <a:gd name="connsiteX8" fmla="*/ 747734 w 1112330"/>
                    <a:gd name="connsiteY8" fmla="*/ 419099 h 1596852"/>
                    <a:gd name="connsiteX0" fmla="*/ 747734 w 1112333"/>
                    <a:gd name="connsiteY0" fmla="*/ 419099 h 1596852"/>
                    <a:gd name="connsiteX1" fmla="*/ 376260 w 1112333"/>
                    <a:gd name="connsiteY1" fmla="*/ 800100 h 1596852"/>
                    <a:gd name="connsiteX2" fmla="*/ 22 w 1112333"/>
                    <a:gd name="connsiteY2" fmla="*/ 1240631 h 1596852"/>
                    <a:gd name="connsiteX3" fmla="*/ 345303 w 1112333"/>
                    <a:gd name="connsiteY3" fmla="*/ 1595437 h 1596852"/>
                    <a:gd name="connsiteX4" fmla="*/ 912040 w 1112333"/>
                    <a:gd name="connsiteY4" fmla="*/ 1340644 h 1596852"/>
                    <a:gd name="connsiteX5" fmla="*/ 1112065 w 1112333"/>
                    <a:gd name="connsiteY5" fmla="*/ 766763 h 1596852"/>
                    <a:gd name="connsiteX6" fmla="*/ 940616 w 1112333"/>
                    <a:gd name="connsiteY6" fmla="*/ 295275 h 1596852"/>
                    <a:gd name="connsiteX7" fmla="*/ 407216 w 1112333"/>
                    <a:gd name="connsiteY7" fmla="*/ 0 h 1596852"/>
                    <a:gd name="connsiteX8" fmla="*/ 747734 w 1112333"/>
                    <a:gd name="connsiteY8" fmla="*/ 419099 h 1596852"/>
                    <a:gd name="connsiteX0" fmla="*/ 747734 w 1112326"/>
                    <a:gd name="connsiteY0" fmla="*/ 422671 h 1600424"/>
                    <a:gd name="connsiteX1" fmla="*/ 376260 w 1112326"/>
                    <a:gd name="connsiteY1" fmla="*/ 803672 h 1600424"/>
                    <a:gd name="connsiteX2" fmla="*/ 22 w 1112326"/>
                    <a:gd name="connsiteY2" fmla="*/ 1244203 h 1600424"/>
                    <a:gd name="connsiteX3" fmla="*/ 345303 w 1112326"/>
                    <a:gd name="connsiteY3" fmla="*/ 1599009 h 1600424"/>
                    <a:gd name="connsiteX4" fmla="*/ 912040 w 1112326"/>
                    <a:gd name="connsiteY4" fmla="*/ 1344216 h 1600424"/>
                    <a:gd name="connsiteX5" fmla="*/ 1112065 w 1112326"/>
                    <a:gd name="connsiteY5" fmla="*/ 770335 h 1600424"/>
                    <a:gd name="connsiteX6" fmla="*/ 940616 w 1112326"/>
                    <a:gd name="connsiteY6" fmla="*/ 298847 h 1600424"/>
                    <a:gd name="connsiteX7" fmla="*/ 417931 w 1112326"/>
                    <a:gd name="connsiteY7" fmla="*/ 0 h 1600424"/>
                    <a:gd name="connsiteX8" fmla="*/ 747734 w 1112326"/>
                    <a:gd name="connsiteY8" fmla="*/ 422671 h 1600424"/>
                    <a:gd name="connsiteX0" fmla="*/ 747734 w 1112326"/>
                    <a:gd name="connsiteY0" fmla="*/ 422671 h 1600424"/>
                    <a:gd name="connsiteX1" fmla="*/ 376260 w 1112326"/>
                    <a:gd name="connsiteY1" fmla="*/ 803672 h 1600424"/>
                    <a:gd name="connsiteX2" fmla="*/ 22 w 1112326"/>
                    <a:gd name="connsiteY2" fmla="*/ 1244203 h 1600424"/>
                    <a:gd name="connsiteX3" fmla="*/ 345303 w 1112326"/>
                    <a:gd name="connsiteY3" fmla="*/ 1599009 h 1600424"/>
                    <a:gd name="connsiteX4" fmla="*/ 912040 w 1112326"/>
                    <a:gd name="connsiteY4" fmla="*/ 1344216 h 1600424"/>
                    <a:gd name="connsiteX5" fmla="*/ 1112065 w 1112326"/>
                    <a:gd name="connsiteY5" fmla="*/ 770335 h 1600424"/>
                    <a:gd name="connsiteX6" fmla="*/ 940616 w 1112326"/>
                    <a:gd name="connsiteY6" fmla="*/ 298847 h 1600424"/>
                    <a:gd name="connsiteX7" fmla="*/ 417931 w 1112326"/>
                    <a:gd name="connsiteY7" fmla="*/ 0 h 1600424"/>
                    <a:gd name="connsiteX8" fmla="*/ 747734 w 1112326"/>
                    <a:gd name="connsiteY8" fmla="*/ 422671 h 1600424"/>
                    <a:gd name="connsiteX0" fmla="*/ 747734 w 1112326"/>
                    <a:gd name="connsiteY0" fmla="*/ 422671 h 1600424"/>
                    <a:gd name="connsiteX1" fmla="*/ 376260 w 1112326"/>
                    <a:gd name="connsiteY1" fmla="*/ 803672 h 1600424"/>
                    <a:gd name="connsiteX2" fmla="*/ 22 w 1112326"/>
                    <a:gd name="connsiteY2" fmla="*/ 1244203 h 1600424"/>
                    <a:gd name="connsiteX3" fmla="*/ 345303 w 1112326"/>
                    <a:gd name="connsiteY3" fmla="*/ 1599009 h 1600424"/>
                    <a:gd name="connsiteX4" fmla="*/ 912040 w 1112326"/>
                    <a:gd name="connsiteY4" fmla="*/ 1344216 h 1600424"/>
                    <a:gd name="connsiteX5" fmla="*/ 1112065 w 1112326"/>
                    <a:gd name="connsiteY5" fmla="*/ 770335 h 1600424"/>
                    <a:gd name="connsiteX6" fmla="*/ 940616 w 1112326"/>
                    <a:gd name="connsiteY6" fmla="*/ 298847 h 1600424"/>
                    <a:gd name="connsiteX7" fmla="*/ 417931 w 1112326"/>
                    <a:gd name="connsiteY7" fmla="*/ 0 h 1600424"/>
                    <a:gd name="connsiteX8" fmla="*/ 747734 w 1112326"/>
                    <a:gd name="connsiteY8" fmla="*/ 422671 h 1600424"/>
                    <a:gd name="connsiteX0" fmla="*/ 747734 w 1112326"/>
                    <a:gd name="connsiteY0" fmla="*/ 422671 h 1600424"/>
                    <a:gd name="connsiteX1" fmla="*/ 376260 w 1112326"/>
                    <a:gd name="connsiteY1" fmla="*/ 803672 h 1600424"/>
                    <a:gd name="connsiteX2" fmla="*/ 22 w 1112326"/>
                    <a:gd name="connsiteY2" fmla="*/ 1244203 h 1600424"/>
                    <a:gd name="connsiteX3" fmla="*/ 345303 w 1112326"/>
                    <a:gd name="connsiteY3" fmla="*/ 1599009 h 1600424"/>
                    <a:gd name="connsiteX4" fmla="*/ 912040 w 1112326"/>
                    <a:gd name="connsiteY4" fmla="*/ 1344216 h 1600424"/>
                    <a:gd name="connsiteX5" fmla="*/ 1112065 w 1112326"/>
                    <a:gd name="connsiteY5" fmla="*/ 770335 h 1600424"/>
                    <a:gd name="connsiteX6" fmla="*/ 940616 w 1112326"/>
                    <a:gd name="connsiteY6" fmla="*/ 298847 h 1600424"/>
                    <a:gd name="connsiteX7" fmla="*/ 417931 w 1112326"/>
                    <a:gd name="connsiteY7" fmla="*/ 0 h 1600424"/>
                    <a:gd name="connsiteX8" fmla="*/ 747734 w 1112326"/>
                    <a:gd name="connsiteY8" fmla="*/ 422671 h 1600424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734 w 1112326"/>
                    <a:gd name="connsiteY0" fmla="*/ 419099 h 1596852"/>
                    <a:gd name="connsiteX1" fmla="*/ 376260 w 1112326"/>
                    <a:gd name="connsiteY1" fmla="*/ 800100 h 1596852"/>
                    <a:gd name="connsiteX2" fmla="*/ 22 w 1112326"/>
                    <a:gd name="connsiteY2" fmla="*/ 1240631 h 1596852"/>
                    <a:gd name="connsiteX3" fmla="*/ 345303 w 1112326"/>
                    <a:gd name="connsiteY3" fmla="*/ 1595437 h 1596852"/>
                    <a:gd name="connsiteX4" fmla="*/ 912040 w 1112326"/>
                    <a:gd name="connsiteY4" fmla="*/ 1340644 h 1596852"/>
                    <a:gd name="connsiteX5" fmla="*/ 1112065 w 1112326"/>
                    <a:gd name="connsiteY5" fmla="*/ 766763 h 1596852"/>
                    <a:gd name="connsiteX6" fmla="*/ 940616 w 1112326"/>
                    <a:gd name="connsiteY6" fmla="*/ 295275 h 1596852"/>
                    <a:gd name="connsiteX7" fmla="*/ 417931 w 1112326"/>
                    <a:gd name="connsiteY7" fmla="*/ 0 h 1596852"/>
                    <a:gd name="connsiteX8" fmla="*/ 747734 w 1112326"/>
                    <a:gd name="connsiteY8" fmla="*/ 419099 h 1596852"/>
                    <a:gd name="connsiteX0" fmla="*/ 747813 w 1112405"/>
                    <a:gd name="connsiteY0" fmla="*/ 419099 h 1596852"/>
                    <a:gd name="connsiteX1" fmla="*/ 376339 w 1112405"/>
                    <a:gd name="connsiteY1" fmla="*/ 800100 h 1596852"/>
                    <a:gd name="connsiteX2" fmla="*/ 101 w 1112405"/>
                    <a:gd name="connsiteY2" fmla="*/ 1240631 h 1596852"/>
                    <a:gd name="connsiteX3" fmla="*/ 345382 w 1112405"/>
                    <a:gd name="connsiteY3" fmla="*/ 1595437 h 1596852"/>
                    <a:gd name="connsiteX4" fmla="*/ 912119 w 1112405"/>
                    <a:gd name="connsiteY4" fmla="*/ 1340644 h 1596852"/>
                    <a:gd name="connsiteX5" fmla="*/ 1112144 w 1112405"/>
                    <a:gd name="connsiteY5" fmla="*/ 766763 h 1596852"/>
                    <a:gd name="connsiteX6" fmla="*/ 940695 w 1112405"/>
                    <a:gd name="connsiteY6" fmla="*/ 295275 h 1596852"/>
                    <a:gd name="connsiteX7" fmla="*/ 418010 w 1112405"/>
                    <a:gd name="connsiteY7" fmla="*/ 0 h 1596852"/>
                    <a:gd name="connsiteX8" fmla="*/ 747813 w 1112405"/>
                    <a:gd name="connsiteY8" fmla="*/ 419099 h 1596852"/>
                    <a:gd name="connsiteX0" fmla="*/ 747813 w 1112405"/>
                    <a:gd name="connsiteY0" fmla="*/ 419099 h 1596852"/>
                    <a:gd name="connsiteX1" fmla="*/ 376339 w 1112405"/>
                    <a:gd name="connsiteY1" fmla="*/ 800100 h 1596852"/>
                    <a:gd name="connsiteX2" fmla="*/ 101 w 1112405"/>
                    <a:gd name="connsiteY2" fmla="*/ 1240631 h 1596852"/>
                    <a:gd name="connsiteX3" fmla="*/ 345382 w 1112405"/>
                    <a:gd name="connsiteY3" fmla="*/ 1595437 h 1596852"/>
                    <a:gd name="connsiteX4" fmla="*/ 912119 w 1112405"/>
                    <a:gd name="connsiteY4" fmla="*/ 1340644 h 1596852"/>
                    <a:gd name="connsiteX5" fmla="*/ 1112144 w 1112405"/>
                    <a:gd name="connsiteY5" fmla="*/ 766763 h 1596852"/>
                    <a:gd name="connsiteX6" fmla="*/ 940695 w 1112405"/>
                    <a:gd name="connsiteY6" fmla="*/ 295275 h 1596852"/>
                    <a:gd name="connsiteX7" fmla="*/ 418010 w 1112405"/>
                    <a:gd name="connsiteY7" fmla="*/ 0 h 1596852"/>
                    <a:gd name="connsiteX8" fmla="*/ 747813 w 1112405"/>
                    <a:gd name="connsiteY8" fmla="*/ 419099 h 1596852"/>
                    <a:gd name="connsiteX0" fmla="*/ 747716 w 1112308"/>
                    <a:gd name="connsiteY0" fmla="*/ 419099 h 1596852"/>
                    <a:gd name="connsiteX1" fmla="*/ 376242 w 1112308"/>
                    <a:gd name="connsiteY1" fmla="*/ 800100 h 1596852"/>
                    <a:gd name="connsiteX2" fmla="*/ 4 w 1112308"/>
                    <a:gd name="connsiteY2" fmla="*/ 1240631 h 1596852"/>
                    <a:gd name="connsiteX3" fmla="*/ 345285 w 1112308"/>
                    <a:gd name="connsiteY3" fmla="*/ 1595437 h 1596852"/>
                    <a:gd name="connsiteX4" fmla="*/ 912022 w 1112308"/>
                    <a:gd name="connsiteY4" fmla="*/ 1340644 h 1596852"/>
                    <a:gd name="connsiteX5" fmla="*/ 1112047 w 1112308"/>
                    <a:gd name="connsiteY5" fmla="*/ 766763 h 1596852"/>
                    <a:gd name="connsiteX6" fmla="*/ 940598 w 1112308"/>
                    <a:gd name="connsiteY6" fmla="*/ 295275 h 1596852"/>
                    <a:gd name="connsiteX7" fmla="*/ 417913 w 1112308"/>
                    <a:gd name="connsiteY7" fmla="*/ 0 h 1596852"/>
                    <a:gd name="connsiteX8" fmla="*/ 747716 w 1112308"/>
                    <a:gd name="connsiteY8" fmla="*/ 419099 h 1596852"/>
                    <a:gd name="connsiteX0" fmla="*/ 747716 w 1112308"/>
                    <a:gd name="connsiteY0" fmla="*/ 419099 h 1598326"/>
                    <a:gd name="connsiteX1" fmla="*/ 376242 w 1112308"/>
                    <a:gd name="connsiteY1" fmla="*/ 800100 h 1598326"/>
                    <a:gd name="connsiteX2" fmla="*/ 4 w 1112308"/>
                    <a:gd name="connsiteY2" fmla="*/ 1240631 h 1598326"/>
                    <a:gd name="connsiteX3" fmla="*/ 345285 w 1112308"/>
                    <a:gd name="connsiteY3" fmla="*/ 1595437 h 1598326"/>
                    <a:gd name="connsiteX4" fmla="*/ 912022 w 1112308"/>
                    <a:gd name="connsiteY4" fmla="*/ 1340644 h 1598326"/>
                    <a:gd name="connsiteX5" fmla="*/ 1112047 w 1112308"/>
                    <a:gd name="connsiteY5" fmla="*/ 766763 h 1598326"/>
                    <a:gd name="connsiteX6" fmla="*/ 940598 w 1112308"/>
                    <a:gd name="connsiteY6" fmla="*/ 295275 h 1598326"/>
                    <a:gd name="connsiteX7" fmla="*/ 417913 w 1112308"/>
                    <a:gd name="connsiteY7" fmla="*/ 0 h 1598326"/>
                    <a:gd name="connsiteX8" fmla="*/ 747716 w 1112308"/>
                    <a:gd name="connsiteY8" fmla="*/ 419099 h 1598326"/>
                    <a:gd name="connsiteX0" fmla="*/ 747716 w 1112308"/>
                    <a:gd name="connsiteY0" fmla="*/ 419099 h 1598326"/>
                    <a:gd name="connsiteX1" fmla="*/ 376242 w 1112308"/>
                    <a:gd name="connsiteY1" fmla="*/ 800100 h 1598326"/>
                    <a:gd name="connsiteX2" fmla="*/ 4 w 1112308"/>
                    <a:gd name="connsiteY2" fmla="*/ 1240631 h 1598326"/>
                    <a:gd name="connsiteX3" fmla="*/ 345285 w 1112308"/>
                    <a:gd name="connsiteY3" fmla="*/ 1595437 h 1598326"/>
                    <a:gd name="connsiteX4" fmla="*/ 912022 w 1112308"/>
                    <a:gd name="connsiteY4" fmla="*/ 1340644 h 1598326"/>
                    <a:gd name="connsiteX5" fmla="*/ 1112047 w 1112308"/>
                    <a:gd name="connsiteY5" fmla="*/ 766763 h 1598326"/>
                    <a:gd name="connsiteX6" fmla="*/ 940598 w 1112308"/>
                    <a:gd name="connsiteY6" fmla="*/ 295275 h 1598326"/>
                    <a:gd name="connsiteX7" fmla="*/ 417913 w 1112308"/>
                    <a:gd name="connsiteY7" fmla="*/ 0 h 1598326"/>
                    <a:gd name="connsiteX8" fmla="*/ 747716 w 1112308"/>
                    <a:gd name="connsiteY8" fmla="*/ 419099 h 1598326"/>
                    <a:gd name="connsiteX0" fmla="*/ 747714 w 1112306"/>
                    <a:gd name="connsiteY0" fmla="*/ 419099 h 1596276"/>
                    <a:gd name="connsiteX1" fmla="*/ 376240 w 1112306"/>
                    <a:gd name="connsiteY1" fmla="*/ 800100 h 1596276"/>
                    <a:gd name="connsiteX2" fmla="*/ 2 w 1112306"/>
                    <a:gd name="connsiteY2" fmla="*/ 1265634 h 1596276"/>
                    <a:gd name="connsiteX3" fmla="*/ 345283 w 1112306"/>
                    <a:gd name="connsiteY3" fmla="*/ 1595437 h 1596276"/>
                    <a:gd name="connsiteX4" fmla="*/ 912020 w 1112306"/>
                    <a:gd name="connsiteY4" fmla="*/ 1340644 h 1596276"/>
                    <a:gd name="connsiteX5" fmla="*/ 1112045 w 1112306"/>
                    <a:gd name="connsiteY5" fmla="*/ 766763 h 1596276"/>
                    <a:gd name="connsiteX6" fmla="*/ 940596 w 1112306"/>
                    <a:gd name="connsiteY6" fmla="*/ 295275 h 1596276"/>
                    <a:gd name="connsiteX7" fmla="*/ 417911 w 1112306"/>
                    <a:gd name="connsiteY7" fmla="*/ 0 h 1596276"/>
                    <a:gd name="connsiteX8" fmla="*/ 747714 w 1112306"/>
                    <a:gd name="connsiteY8" fmla="*/ 419099 h 1596276"/>
                    <a:gd name="connsiteX0" fmla="*/ 742951 w 1107543"/>
                    <a:gd name="connsiteY0" fmla="*/ 419099 h 1596562"/>
                    <a:gd name="connsiteX1" fmla="*/ 371477 w 1107543"/>
                    <a:gd name="connsiteY1" fmla="*/ 800100 h 1596562"/>
                    <a:gd name="connsiteX2" fmla="*/ 2 w 1107543"/>
                    <a:gd name="connsiteY2" fmla="*/ 1252537 h 1596562"/>
                    <a:gd name="connsiteX3" fmla="*/ 340520 w 1107543"/>
                    <a:gd name="connsiteY3" fmla="*/ 1595437 h 1596562"/>
                    <a:gd name="connsiteX4" fmla="*/ 907257 w 1107543"/>
                    <a:gd name="connsiteY4" fmla="*/ 1340644 h 1596562"/>
                    <a:gd name="connsiteX5" fmla="*/ 1107282 w 1107543"/>
                    <a:gd name="connsiteY5" fmla="*/ 766763 h 1596562"/>
                    <a:gd name="connsiteX6" fmla="*/ 935833 w 1107543"/>
                    <a:gd name="connsiteY6" fmla="*/ 295275 h 1596562"/>
                    <a:gd name="connsiteX7" fmla="*/ 413148 w 1107543"/>
                    <a:gd name="connsiteY7" fmla="*/ 0 h 1596562"/>
                    <a:gd name="connsiteX8" fmla="*/ 742951 w 1107543"/>
                    <a:gd name="connsiteY8" fmla="*/ 419099 h 1596562"/>
                    <a:gd name="connsiteX0" fmla="*/ 752475 w 1117067"/>
                    <a:gd name="connsiteY0" fmla="*/ 419099 h 1599024"/>
                    <a:gd name="connsiteX1" fmla="*/ 381001 w 1117067"/>
                    <a:gd name="connsiteY1" fmla="*/ 800100 h 1599024"/>
                    <a:gd name="connsiteX2" fmla="*/ 1 w 1117067"/>
                    <a:gd name="connsiteY2" fmla="*/ 1170384 h 1599024"/>
                    <a:gd name="connsiteX3" fmla="*/ 350044 w 1117067"/>
                    <a:gd name="connsiteY3" fmla="*/ 1595437 h 1599024"/>
                    <a:gd name="connsiteX4" fmla="*/ 916781 w 1117067"/>
                    <a:gd name="connsiteY4" fmla="*/ 1340644 h 1599024"/>
                    <a:gd name="connsiteX5" fmla="*/ 1116806 w 1117067"/>
                    <a:gd name="connsiteY5" fmla="*/ 766763 h 1599024"/>
                    <a:gd name="connsiteX6" fmla="*/ 945357 w 1117067"/>
                    <a:gd name="connsiteY6" fmla="*/ 295275 h 1599024"/>
                    <a:gd name="connsiteX7" fmla="*/ 422672 w 1117067"/>
                    <a:gd name="connsiteY7" fmla="*/ 0 h 1599024"/>
                    <a:gd name="connsiteX8" fmla="*/ 752475 w 1117067"/>
                    <a:gd name="connsiteY8" fmla="*/ 419099 h 1599024"/>
                    <a:gd name="connsiteX0" fmla="*/ 744142 w 1108734"/>
                    <a:gd name="connsiteY0" fmla="*/ 419099 h 1599024"/>
                    <a:gd name="connsiteX1" fmla="*/ 372668 w 1108734"/>
                    <a:gd name="connsiteY1" fmla="*/ 800100 h 1599024"/>
                    <a:gd name="connsiteX2" fmla="*/ 2 w 1108734"/>
                    <a:gd name="connsiteY2" fmla="*/ 1170384 h 1599024"/>
                    <a:gd name="connsiteX3" fmla="*/ 341711 w 1108734"/>
                    <a:gd name="connsiteY3" fmla="*/ 1595437 h 1599024"/>
                    <a:gd name="connsiteX4" fmla="*/ 908448 w 1108734"/>
                    <a:gd name="connsiteY4" fmla="*/ 1340644 h 1599024"/>
                    <a:gd name="connsiteX5" fmla="*/ 1108473 w 1108734"/>
                    <a:gd name="connsiteY5" fmla="*/ 766763 h 1599024"/>
                    <a:gd name="connsiteX6" fmla="*/ 937024 w 1108734"/>
                    <a:gd name="connsiteY6" fmla="*/ 295275 h 1599024"/>
                    <a:gd name="connsiteX7" fmla="*/ 414339 w 1108734"/>
                    <a:gd name="connsiteY7" fmla="*/ 0 h 1599024"/>
                    <a:gd name="connsiteX8" fmla="*/ 744142 w 1108734"/>
                    <a:gd name="connsiteY8" fmla="*/ 419099 h 1599024"/>
                    <a:gd name="connsiteX0" fmla="*/ 744289 w 1108881"/>
                    <a:gd name="connsiteY0" fmla="*/ 419099 h 1599024"/>
                    <a:gd name="connsiteX1" fmla="*/ 372815 w 1108881"/>
                    <a:gd name="connsiteY1" fmla="*/ 800100 h 1599024"/>
                    <a:gd name="connsiteX2" fmla="*/ 149 w 1108881"/>
                    <a:gd name="connsiteY2" fmla="*/ 1170384 h 1599024"/>
                    <a:gd name="connsiteX3" fmla="*/ 341858 w 1108881"/>
                    <a:gd name="connsiteY3" fmla="*/ 1595437 h 1599024"/>
                    <a:gd name="connsiteX4" fmla="*/ 908595 w 1108881"/>
                    <a:gd name="connsiteY4" fmla="*/ 1340644 h 1599024"/>
                    <a:gd name="connsiteX5" fmla="*/ 1108620 w 1108881"/>
                    <a:gd name="connsiteY5" fmla="*/ 766763 h 1599024"/>
                    <a:gd name="connsiteX6" fmla="*/ 937171 w 1108881"/>
                    <a:gd name="connsiteY6" fmla="*/ 295275 h 1599024"/>
                    <a:gd name="connsiteX7" fmla="*/ 414486 w 1108881"/>
                    <a:gd name="connsiteY7" fmla="*/ 0 h 1599024"/>
                    <a:gd name="connsiteX8" fmla="*/ 744289 w 1108881"/>
                    <a:gd name="connsiteY8" fmla="*/ 419099 h 1599024"/>
                    <a:gd name="connsiteX0" fmla="*/ 744289 w 1108881"/>
                    <a:gd name="connsiteY0" fmla="*/ 419099 h 1599024"/>
                    <a:gd name="connsiteX1" fmla="*/ 372815 w 1108881"/>
                    <a:gd name="connsiteY1" fmla="*/ 800100 h 1599024"/>
                    <a:gd name="connsiteX2" fmla="*/ 149 w 1108881"/>
                    <a:gd name="connsiteY2" fmla="*/ 1170384 h 1599024"/>
                    <a:gd name="connsiteX3" fmla="*/ 341858 w 1108881"/>
                    <a:gd name="connsiteY3" fmla="*/ 1595437 h 1599024"/>
                    <a:gd name="connsiteX4" fmla="*/ 908595 w 1108881"/>
                    <a:gd name="connsiteY4" fmla="*/ 1340644 h 1599024"/>
                    <a:gd name="connsiteX5" fmla="*/ 1108620 w 1108881"/>
                    <a:gd name="connsiteY5" fmla="*/ 766763 h 1599024"/>
                    <a:gd name="connsiteX6" fmla="*/ 937171 w 1108881"/>
                    <a:gd name="connsiteY6" fmla="*/ 295275 h 1599024"/>
                    <a:gd name="connsiteX7" fmla="*/ 414486 w 1108881"/>
                    <a:gd name="connsiteY7" fmla="*/ 0 h 1599024"/>
                    <a:gd name="connsiteX8" fmla="*/ 744289 w 1108881"/>
                    <a:gd name="connsiteY8" fmla="*/ 419099 h 1599024"/>
                    <a:gd name="connsiteX0" fmla="*/ 744170 w 1108762"/>
                    <a:gd name="connsiteY0" fmla="*/ 419099 h 1599024"/>
                    <a:gd name="connsiteX1" fmla="*/ 372696 w 1108762"/>
                    <a:gd name="connsiteY1" fmla="*/ 800100 h 1599024"/>
                    <a:gd name="connsiteX2" fmla="*/ 30 w 1108762"/>
                    <a:gd name="connsiteY2" fmla="*/ 1170384 h 1599024"/>
                    <a:gd name="connsiteX3" fmla="*/ 341739 w 1108762"/>
                    <a:gd name="connsiteY3" fmla="*/ 1595437 h 1599024"/>
                    <a:gd name="connsiteX4" fmla="*/ 908476 w 1108762"/>
                    <a:gd name="connsiteY4" fmla="*/ 1340644 h 1599024"/>
                    <a:gd name="connsiteX5" fmla="*/ 1108501 w 1108762"/>
                    <a:gd name="connsiteY5" fmla="*/ 766763 h 1599024"/>
                    <a:gd name="connsiteX6" fmla="*/ 937052 w 1108762"/>
                    <a:gd name="connsiteY6" fmla="*/ 295275 h 1599024"/>
                    <a:gd name="connsiteX7" fmla="*/ 414367 w 1108762"/>
                    <a:gd name="connsiteY7" fmla="*/ 0 h 1599024"/>
                    <a:gd name="connsiteX8" fmla="*/ 744170 w 1108762"/>
                    <a:gd name="connsiteY8" fmla="*/ 419099 h 1599024"/>
                    <a:gd name="connsiteX0" fmla="*/ 744170 w 1108762"/>
                    <a:gd name="connsiteY0" fmla="*/ 419099 h 1599024"/>
                    <a:gd name="connsiteX1" fmla="*/ 372696 w 1108762"/>
                    <a:gd name="connsiteY1" fmla="*/ 800100 h 1599024"/>
                    <a:gd name="connsiteX2" fmla="*/ 30 w 1108762"/>
                    <a:gd name="connsiteY2" fmla="*/ 1170384 h 1599024"/>
                    <a:gd name="connsiteX3" fmla="*/ 341739 w 1108762"/>
                    <a:gd name="connsiteY3" fmla="*/ 1595437 h 1599024"/>
                    <a:gd name="connsiteX4" fmla="*/ 908476 w 1108762"/>
                    <a:gd name="connsiteY4" fmla="*/ 1340644 h 1599024"/>
                    <a:gd name="connsiteX5" fmla="*/ 1108501 w 1108762"/>
                    <a:gd name="connsiteY5" fmla="*/ 766763 h 1599024"/>
                    <a:gd name="connsiteX6" fmla="*/ 937052 w 1108762"/>
                    <a:gd name="connsiteY6" fmla="*/ 295275 h 1599024"/>
                    <a:gd name="connsiteX7" fmla="*/ 414367 w 1108762"/>
                    <a:gd name="connsiteY7" fmla="*/ 0 h 1599024"/>
                    <a:gd name="connsiteX8" fmla="*/ 744170 w 1108762"/>
                    <a:gd name="connsiteY8" fmla="*/ 419099 h 1599024"/>
                    <a:gd name="connsiteX0" fmla="*/ 744170 w 1108762"/>
                    <a:gd name="connsiteY0" fmla="*/ 419099 h 1599024"/>
                    <a:gd name="connsiteX1" fmla="*/ 372696 w 1108762"/>
                    <a:gd name="connsiteY1" fmla="*/ 800100 h 1599024"/>
                    <a:gd name="connsiteX2" fmla="*/ 30 w 1108762"/>
                    <a:gd name="connsiteY2" fmla="*/ 1170384 h 1599024"/>
                    <a:gd name="connsiteX3" fmla="*/ 341739 w 1108762"/>
                    <a:gd name="connsiteY3" fmla="*/ 1595437 h 1599024"/>
                    <a:gd name="connsiteX4" fmla="*/ 908476 w 1108762"/>
                    <a:gd name="connsiteY4" fmla="*/ 1340644 h 1599024"/>
                    <a:gd name="connsiteX5" fmla="*/ 1108501 w 1108762"/>
                    <a:gd name="connsiteY5" fmla="*/ 766763 h 1599024"/>
                    <a:gd name="connsiteX6" fmla="*/ 937052 w 1108762"/>
                    <a:gd name="connsiteY6" fmla="*/ 295275 h 1599024"/>
                    <a:gd name="connsiteX7" fmla="*/ 414367 w 1108762"/>
                    <a:gd name="connsiteY7" fmla="*/ 0 h 1599024"/>
                    <a:gd name="connsiteX8" fmla="*/ 744170 w 1108762"/>
                    <a:gd name="connsiteY8" fmla="*/ 419099 h 1599024"/>
                    <a:gd name="connsiteX0" fmla="*/ 744199 w 1108791"/>
                    <a:gd name="connsiteY0" fmla="*/ 419099 h 1599024"/>
                    <a:gd name="connsiteX1" fmla="*/ 372725 w 1108791"/>
                    <a:gd name="connsiteY1" fmla="*/ 800100 h 1599024"/>
                    <a:gd name="connsiteX2" fmla="*/ 59 w 1108791"/>
                    <a:gd name="connsiteY2" fmla="*/ 1170384 h 1599024"/>
                    <a:gd name="connsiteX3" fmla="*/ 341768 w 1108791"/>
                    <a:gd name="connsiteY3" fmla="*/ 1595437 h 1599024"/>
                    <a:gd name="connsiteX4" fmla="*/ 908505 w 1108791"/>
                    <a:gd name="connsiteY4" fmla="*/ 1340644 h 1599024"/>
                    <a:gd name="connsiteX5" fmla="*/ 1108530 w 1108791"/>
                    <a:gd name="connsiteY5" fmla="*/ 766763 h 1599024"/>
                    <a:gd name="connsiteX6" fmla="*/ 937081 w 1108791"/>
                    <a:gd name="connsiteY6" fmla="*/ 295275 h 1599024"/>
                    <a:gd name="connsiteX7" fmla="*/ 414396 w 1108791"/>
                    <a:gd name="connsiteY7" fmla="*/ 0 h 1599024"/>
                    <a:gd name="connsiteX8" fmla="*/ 744199 w 1108791"/>
                    <a:gd name="connsiteY8" fmla="*/ 419099 h 1599024"/>
                    <a:gd name="connsiteX0" fmla="*/ 744199 w 1108791"/>
                    <a:gd name="connsiteY0" fmla="*/ 419099 h 1599024"/>
                    <a:gd name="connsiteX1" fmla="*/ 372725 w 1108791"/>
                    <a:gd name="connsiteY1" fmla="*/ 800100 h 1599024"/>
                    <a:gd name="connsiteX2" fmla="*/ 59 w 1108791"/>
                    <a:gd name="connsiteY2" fmla="*/ 1170384 h 1599024"/>
                    <a:gd name="connsiteX3" fmla="*/ 341768 w 1108791"/>
                    <a:gd name="connsiteY3" fmla="*/ 1595437 h 1599024"/>
                    <a:gd name="connsiteX4" fmla="*/ 908505 w 1108791"/>
                    <a:gd name="connsiteY4" fmla="*/ 1340644 h 1599024"/>
                    <a:gd name="connsiteX5" fmla="*/ 1108530 w 1108791"/>
                    <a:gd name="connsiteY5" fmla="*/ 766763 h 1599024"/>
                    <a:gd name="connsiteX6" fmla="*/ 937081 w 1108791"/>
                    <a:gd name="connsiteY6" fmla="*/ 295275 h 1599024"/>
                    <a:gd name="connsiteX7" fmla="*/ 414396 w 1108791"/>
                    <a:gd name="connsiteY7" fmla="*/ 0 h 1599024"/>
                    <a:gd name="connsiteX8" fmla="*/ 744199 w 1108791"/>
                    <a:gd name="connsiteY8" fmla="*/ 419099 h 1599024"/>
                    <a:gd name="connsiteX0" fmla="*/ 744199 w 1108791"/>
                    <a:gd name="connsiteY0" fmla="*/ 419099 h 1599024"/>
                    <a:gd name="connsiteX1" fmla="*/ 372725 w 1108791"/>
                    <a:gd name="connsiteY1" fmla="*/ 800100 h 1599024"/>
                    <a:gd name="connsiteX2" fmla="*/ 59 w 1108791"/>
                    <a:gd name="connsiteY2" fmla="*/ 1170384 h 1599024"/>
                    <a:gd name="connsiteX3" fmla="*/ 341768 w 1108791"/>
                    <a:gd name="connsiteY3" fmla="*/ 1595437 h 1599024"/>
                    <a:gd name="connsiteX4" fmla="*/ 908505 w 1108791"/>
                    <a:gd name="connsiteY4" fmla="*/ 1340644 h 1599024"/>
                    <a:gd name="connsiteX5" fmla="*/ 1108530 w 1108791"/>
                    <a:gd name="connsiteY5" fmla="*/ 766763 h 1599024"/>
                    <a:gd name="connsiteX6" fmla="*/ 937081 w 1108791"/>
                    <a:gd name="connsiteY6" fmla="*/ 295275 h 1599024"/>
                    <a:gd name="connsiteX7" fmla="*/ 414396 w 1108791"/>
                    <a:gd name="connsiteY7" fmla="*/ 0 h 1599024"/>
                    <a:gd name="connsiteX8" fmla="*/ 744199 w 1108791"/>
                    <a:gd name="connsiteY8" fmla="*/ 419099 h 1599024"/>
                    <a:gd name="connsiteX0" fmla="*/ 744199 w 1108791"/>
                    <a:gd name="connsiteY0" fmla="*/ 419099 h 1599024"/>
                    <a:gd name="connsiteX1" fmla="*/ 372725 w 1108791"/>
                    <a:gd name="connsiteY1" fmla="*/ 800100 h 1599024"/>
                    <a:gd name="connsiteX2" fmla="*/ 59 w 1108791"/>
                    <a:gd name="connsiteY2" fmla="*/ 1170384 h 1599024"/>
                    <a:gd name="connsiteX3" fmla="*/ 341768 w 1108791"/>
                    <a:gd name="connsiteY3" fmla="*/ 1595437 h 1599024"/>
                    <a:gd name="connsiteX4" fmla="*/ 908505 w 1108791"/>
                    <a:gd name="connsiteY4" fmla="*/ 1340644 h 1599024"/>
                    <a:gd name="connsiteX5" fmla="*/ 1108530 w 1108791"/>
                    <a:gd name="connsiteY5" fmla="*/ 766763 h 1599024"/>
                    <a:gd name="connsiteX6" fmla="*/ 937081 w 1108791"/>
                    <a:gd name="connsiteY6" fmla="*/ 295275 h 1599024"/>
                    <a:gd name="connsiteX7" fmla="*/ 414396 w 1108791"/>
                    <a:gd name="connsiteY7" fmla="*/ 0 h 1599024"/>
                    <a:gd name="connsiteX8" fmla="*/ 744199 w 1108791"/>
                    <a:gd name="connsiteY8" fmla="*/ 419099 h 1599024"/>
                    <a:gd name="connsiteX0" fmla="*/ 744144 w 1108736"/>
                    <a:gd name="connsiteY0" fmla="*/ 419099 h 1599024"/>
                    <a:gd name="connsiteX1" fmla="*/ 372670 w 1108736"/>
                    <a:gd name="connsiteY1" fmla="*/ 800100 h 1599024"/>
                    <a:gd name="connsiteX2" fmla="*/ 4 w 1108736"/>
                    <a:gd name="connsiteY2" fmla="*/ 1170384 h 1599024"/>
                    <a:gd name="connsiteX3" fmla="*/ 341713 w 1108736"/>
                    <a:gd name="connsiteY3" fmla="*/ 1595437 h 1599024"/>
                    <a:gd name="connsiteX4" fmla="*/ 908450 w 1108736"/>
                    <a:gd name="connsiteY4" fmla="*/ 1340644 h 1599024"/>
                    <a:gd name="connsiteX5" fmla="*/ 1108475 w 1108736"/>
                    <a:gd name="connsiteY5" fmla="*/ 766763 h 1599024"/>
                    <a:gd name="connsiteX6" fmla="*/ 937026 w 1108736"/>
                    <a:gd name="connsiteY6" fmla="*/ 295275 h 1599024"/>
                    <a:gd name="connsiteX7" fmla="*/ 414341 w 1108736"/>
                    <a:gd name="connsiteY7" fmla="*/ 0 h 1599024"/>
                    <a:gd name="connsiteX8" fmla="*/ 744144 w 1108736"/>
                    <a:gd name="connsiteY8" fmla="*/ 419099 h 1599024"/>
                    <a:gd name="connsiteX0" fmla="*/ 744144 w 1108736"/>
                    <a:gd name="connsiteY0" fmla="*/ 419099 h 1599024"/>
                    <a:gd name="connsiteX1" fmla="*/ 372670 w 1108736"/>
                    <a:gd name="connsiteY1" fmla="*/ 800100 h 1599024"/>
                    <a:gd name="connsiteX2" fmla="*/ 4 w 1108736"/>
                    <a:gd name="connsiteY2" fmla="*/ 1170384 h 1599024"/>
                    <a:gd name="connsiteX3" fmla="*/ 341713 w 1108736"/>
                    <a:gd name="connsiteY3" fmla="*/ 1595437 h 1599024"/>
                    <a:gd name="connsiteX4" fmla="*/ 908450 w 1108736"/>
                    <a:gd name="connsiteY4" fmla="*/ 1340644 h 1599024"/>
                    <a:gd name="connsiteX5" fmla="*/ 1108475 w 1108736"/>
                    <a:gd name="connsiteY5" fmla="*/ 766763 h 1599024"/>
                    <a:gd name="connsiteX6" fmla="*/ 937026 w 1108736"/>
                    <a:gd name="connsiteY6" fmla="*/ 295275 h 1599024"/>
                    <a:gd name="connsiteX7" fmla="*/ 414341 w 1108736"/>
                    <a:gd name="connsiteY7" fmla="*/ 0 h 1599024"/>
                    <a:gd name="connsiteX8" fmla="*/ 744144 w 1108736"/>
                    <a:gd name="connsiteY8" fmla="*/ 419099 h 1599024"/>
                    <a:gd name="connsiteX0" fmla="*/ 744144 w 1108736"/>
                    <a:gd name="connsiteY0" fmla="*/ 419099 h 1599024"/>
                    <a:gd name="connsiteX1" fmla="*/ 372670 w 1108736"/>
                    <a:gd name="connsiteY1" fmla="*/ 800100 h 1599024"/>
                    <a:gd name="connsiteX2" fmla="*/ 4 w 1108736"/>
                    <a:gd name="connsiteY2" fmla="*/ 1170384 h 1599024"/>
                    <a:gd name="connsiteX3" fmla="*/ 341713 w 1108736"/>
                    <a:gd name="connsiteY3" fmla="*/ 1595437 h 1599024"/>
                    <a:gd name="connsiteX4" fmla="*/ 908450 w 1108736"/>
                    <a:gd name="connsiteY4" fmla="*/ 1340644 h 1599024"/>
                    <a:gd name="connsiteX5" fmla="*/ 1108475 w 1108736"/>
                    <a:gd name="connsiteY5" fmla="*/ 766763 h 1599024"/>
                    <a:gd name="connsiteX6" fmla="*/ 937026 w 1108736"/>
                    <a:gd name="connsiteY6" fmla="*/ 295275 h 1599024"/>
                    <a:gd name="connsiteX7" fmla="*/ 414341 w 1108736"/>
                    <a:gd name="connsiteY7" fmla="*/ 0 h 1599024"/>
                    <a:gd name="connsiteX8" fmla="*/ 744144 w 1108736"/>
                    <a:gd name="connsiteY8" fmla="*/ 419099 h 1599024"/>
                    <a:gd name="connsiteX0" fmla="*/ 744144 w 1108736"/>
                    <a:gd name="connsiteY0" fmla="*/ 419099 h 1596325"/>
                    <a:gd name="connsiteX1" fmla="*/ 372670 w 1108736"/>
                    <a:gd name="connsiteY1" fmla="*/ 800100 h 1596325"/>
                    <a:gd name="connsiteX2" fmla="*/ 4 w 1108736"/>
                    <a:gd name="connsiteY2" fmla="*/ 1170384 h 1596325"/>
                    <a:gd name="connsiteX3" fmla="*/ 341713 w 1108736"/>
                    <a:gd name="connsiteY3" fmla="*/ 1595437 h 1596325"/>
                    <a:gd name="connsiteX4" fmla="*/ 908450 w 1108736"/>
                    <a:gd name="connsiteY4" fmla="*/ 1340644 h 1596325"/>
                    <a:gd name="connsiteX5" fmla="*/ 1108475 w 1108736"/>
                    <a:gd name="connsiteY5" fmla="*/ 766763 h 1596325"/>
                    <a:gd name="connsiteX6" fmla="*/ 937026 w 1108736"/>
                    <a:gd name="connsiteY6" fmla="*/ 295275 h 1596325"/>
                    <a:gd name="connsiteX7" fmla="*/ 414341 w 1108736"/>
                    <a:gd name="connsiteY7" fmla="*/ 0 h 1596325"/>
                    <a:gd name="connsiteX8" fmla="*/ 744144 w 1108736"/>
                    <a:gd name="connsiteY8" fmla="*/ 419099 h 1596325"/>
                    <a:gd name="connsiteX0" fmla="*/ 744144 w 1108736"/>
                    <a:gd name="connsiteY0" fmla="*/ 419099 h 1597199"/>
                    <a:gd name="connsiteX1" fmla="*/ 372670 w 1108736"/>
                    <a:gd name="connsiteY1" fmla="*/ 800100 h 1597199"/>
                    <a:gd name="connsiteX2" fmla="*/ 4 w 1108736"/>
                    <a:gd name="connsiteY2" fmla="*/ 1170384 h 1597199"/>
                    <a:gd name="connsiteX3" fmla="*/ 341713 w 1108736"/>
                    <a:gd name="connsiteY3" fmla="*/ 1595437 h 1597199"/>
                    <a:gd name="connsiteX4" fmla="*/ 908450 w 1108736"/>
                    <a:gd name="connsiteY4" fmla="*/ 1340644 h 1597199"/>
                    <a:gd name="connsiteX5" fmla="*/ 1108475 w 1108736"/>
                    <a:gd name="connsiteY5" fmla="*/ 766763 h 1597199"/>
                    <a:gd name="connsiteX6" fmla="*/ 937026 w 1108736"/>
                    <a:gd name="connsiteY6" fmla="*/ 295275 h 1597199"/>
                    <a:gd name="connsiteX7" fmla="*/ 414341 w 1108736"/>
                    <a:gd name="connsiteY7" fmla="*/ 0 h 1597199"/>
                    <a:gd name="connsiteX8" fmla="*/ 744144 w 1108736"/>
                    <a:gd name="connsiteY8" fmla="*/ 419099 h 1597199"/>
                    <a:gd name="connsiteX0" fmla="*/ 744144 w 1108489"/>
                    <a:gd name="connsiteY0" fmla="*/ 419099 h 1597199"/>
                    <a:gd name="connsiteX1" fmla="*/ 372670 w 1108489"/>
                    <a:gd name="connsiteY1" fmla="*/ 800100 h 1597199"/>
                    <a:gd name="connsiteX2" fmla="*/ 4 w 1108489"/>
                    <a:gd name="connsiteY2" fmla="*/ 1170384 h 1597199"/>
                    <a:gd name="connsiteX3" fmla="*/ 341713 w 1108489"/>
                    <a:gd name="connsiteY3" fmla="*/ 1595437 h 1597199"/>
                    <a:gd name="connsiteX4" fmla="*/ 908450 w 1108489"/>
                    <a:gd name="connsiteY4" fmla="*/ 1340644 h 1597199"/>
                    <a:gd name="connsiteX5" fmla="*/ 1108475 w 1108489"/>
                    <a:gd name="connsiteY5" fmla="*/ 766763 h 1597199"/>
                    <a:gd name="connsiteX6" fmla="*/ 937026 w 1108489"/>
                    <a:gd name="connsiteY6" fmla="*/ 295275 h 1597199"/>
                    <a:gd name="connsiteX7" fmla="*/ 414341 w 1108489"/>
                    <a:gd name="connsiteY7" fmla="*/ 0 h 1597199"/>
                    <a:gd name="connsiteX8" fmla="*/ 744144 w 1108489"/>
                    <a:gd name="connsiteY8" fmla="*/ 419099 h 1597199"/>
                    <a:gd name="connsiteX0" fmla="*/ 744144 w 1108595"/>
                    <a:gd name="connsiteY0" fmla="*/ 419099 h 1597199"/>
                    <a:gd name="connsiteX1" fmla="*/ 372670 w 1108595"/>
                    <a:gd name="connsiteY1" fmla="*/ 800100 h 1597199"/>
                    <a:gd name="connsiteX2" fmla="*/ 4 w 1108595"/>
                    <a:gd name="connsiteY2" fmla="*/ 1170384 h 1597199"/>
                    <a:gd name="connsiteX3" fmla="*/ 341713 w 1108595"/>
                    <a:gd name="connsiteY3" fmla="*/ 1595437 h 1597199"/>
                    <a:gd name="connsiteX4" fmla="*/ 908450 w 1108595"/>
                    <a:gd name="connsiteY4" fmla="*/ 1340644 h 1597199"/>
                    <a:gd name="connsiteX5" fmla="*/ 1108475 w 1108595"/>
                    <a:gd name="connsiteY5" fmla="*/ 766763 h 1597199"/>
                    <a:gd name="connsiteX6" fmla="*/ 937026 w 1108595"/>
                    <a:gd name="connsiteY6" fmla="*/ 295275 h 1597199"/>
                    <a:gd name="connsiteX7" fmla="*/ 414341 w 1108595"/>
                    <a:gd name="connsiteY7" fmla="*/ 0 h 1597199"/>
                    <a:gd name="connsiteX8" fmla="*/ 744144 w 1108595"/>
                    <a:gd name="connsiteY8" fmla="*/ 419099 h 15971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08595" h="1597199">
                      <a:moveTo>
                        <a:pt x="744144" y="419099"/>
                      </a:moveTo>
                      <a:cubicBezTo>
                        <a:pt x="745533" y="561974"/>
                        <a:pt x="578846" y="797521"/>
                        <a:pt x="372670" y="800100"/>
                      </a:cubicBezTo>
                      <a:cubicBezTo>
                        <a:pt x="166494" y="802679"/>
                        <a:pt x="-853" y="997347"/>
                        <a:pt x="4" y="1170384"/>
                      </a:cubicBezTo>
                      <a:cubicBezTo>
                        <a:pt x="1386" y="1449411"/>
                        <a:pt x="188347" y="1580997"/>
                        <a:pt x="341713" y="1595437"/>
                      </a:cubicBezTo>
                      <a:cubicBezTo>
                        <a:pt x="541937" y="1614289"/>
                        <a:pt x="780656" y="1478756"/>
                        <a:pt x="908450" y="1340644"/>
                      </a:cubicBezTo>
                      <a:cubicBezTo>
                        <a:pt x="1036244" y="1202532"/>
                        <a:pt x="1112046" y="943372"/>
                        <a:pt x="1108475" y="766763"/>
                      </a:cubicBezTo>
                      <a:cubicBezTo>
                        <a:pt x="1104904" y="590154"/>
                        <a:pt x="1052715" y="423069"/>
                        <a:pt x="937026" y="295275"/>
                      </a:cubicBezTo>
                      <a:cubicBezTo>
                        <a:pt x="821337" y="167481"/>
                        <a:pt x="715173" y="46038"/>
                        <a:pt x="414341" y="0"/>
                      </a:cubicBezTo>
                      <a:cubicBezTo>
                        <a:pt x="677866" y="49610"/>
                        <a:pt x="742755" y="276224"/>
                        <a:pt x="744144" y="4190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/>
                </a:p>
              </p:txBody>
            </p:sp>
          </p:grp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511ED71E-8A00-C729-CECD-D37B6B238D7A}"/>
                  </a:ext>
                </a:extLst>
              </p:cNvPr>
              <p:cNvSpPr/>
              <p:nvPr/>
            </p:nvSpPr>
            <p:spPr>
              <a:xfrm>
                <a:off x="3998346" y="2545483"/>
                <a:ext cx="2926079" cy="2926078"/>
              </a:xfrm>
              <a:prstGeom prst="ellipse">
                <a:avLst/>
              </a:prstGeom>
              <a:noFill/>
              <a:ln w="38100">
                <a:solidFill>
                  <a:srgbClr val="00006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14D69E2-121E-73ED-CB06-1D723D4A0729}"/>
                  </a:ext>
                </a:extLst>
              </p:cNvPr>
              <p:cNvSpPr txBox="1"/>
              <p:nvPr/>
            </p:nvSpPr>
            <p:spPr>
              <a:xfrm>
                <a:off x="4514354" y="2974865"/>
                <a:ext cx="1313864" cy="7879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rgbClr val="000066"/>
                    </a:solidFill>
                  </a:rPr>
                  <a:t>CO</a:t>
                </a:r>
                <a:r>
                  <a:rPr lang="en-US" baseline="-25000" dirty="0">
                    <a:solidFill>
                      <a:srgbClr val="000066"/>
                    </a:solidFill>
                  </a:rPr>
                  <a:t>2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FCBA5D7-8349-722C-BFDE-EEBA4E5A97C6}"/>
                  </a:ext>
                </a:extLst>
              </p:cNvPr>
              <p:cNvSpPr txBox="1"/>
              <p:nvPr/>
            </p:nvSpPr>
            <p:spPr>
              <a:xfrm>
                <a:off x="5072327" y="4007478"/>
                <a:ext cx="1488270" cy="13788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</a:rPr>
                  <a:t>Solid</a:t>
                </a:r>
                <a:br>
                  <a:rPr lang="en-US" dirty="0">
                    <a:solidFill>
                      <a:schemeClr val="bg1"/>
                    </a:solidFill>
                  </a:rPr>
                </a:br>
                <a:r>
                  <a:rPr lang="en-US" dirty="0">
                    <a:solidFill>
                      <a:schemeClr val="bg1"/>
                    </a:solidFill>
                  </a:rPr>
                  <a:t>state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5B8E280-C2FB-89B3-A841-3793F358C4A4}"/>
                </a:ext>
              </a:extLst>
            </p:cNvPr>
            <p:cNvGrpSpPr/>
            <p:nvPr/>
          </p:nvGrpSpPr>
          <p:grpSpPr>
            <a:xfrm>
              <a:off x="503270" y="2398727"/>
              <a:ext cx="4128918" cy="3571827"/>
              <a:chOff x="503270" y="2398727"/>
              <a:chExt cx="4128918" cy="3571827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F75AC05D-0E7B-5195-DC28-72A3E19E1545}"/>
                  </a:ext>
                </a:extLst>
              </p:cNvPr>
              <p:cNvGrpSpPr/>
              <p:nvPr/>
            </p:nvGrpSpPr>
            <p:grpSpPr>
              <a:xfrm>
                <a:off x="503270" y="2398727"/>
                <a:ext cx="2743200" cy="2743200"/>
                <a:chOff x="27298198" y="11044267"/>
                <a:chExt cx="2743200" cy="2743200"/>
              </a:xfrm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083D3236-1674-75BF-8A49-5F43BE890697}"/>
                    </a:ext>
                  </a:extLst>
                </p:cNvPr>
                <p:cNvSpPr/>
                <p:nvPr/>
              </p:nvSpPr>
              <p:spPr>
                <a:xfrm>
                  <a:off x="27298198" y="11044267"/>
                  <a:ext cx="2743200" cy="2743200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rgbClr val="00006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/>
                </a:p>
              </p:txBody>
            </p:sp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EFD7CA7F-83DF-1F6F-23FD-32EFE33AE741}"/>
                    </a:ext>
                  </a:extLst>
                </p:cNvPr>
                <p:cNvSpPr txBox="1"/>
                <p:nvPr/>
              </p:nvSpPr>
              <p:spPr>
                <a:xfrm>
                  <a:off x="27783878" y="11459713"/>
                  <a:ext cx="1231748" cy="73866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rgbClr val="002060"/>
                      </a:solidFill>
                    </a:rPr>
                    <a:t>CO</a:t>
                  </a:r>
                  <a:r>
                    <a:rPr lang="en-US" baseline="-25000" dirty="0">
                      <a:solidFill>
                        <a:srgbClr val="002060"/>
                      </a:solidFill>
                    </a:rPr>
                    <a:t>2</a:t>
                  </a:r>
                </a:p>
              </p:txBody>
            </p:sp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43E79006-8E0F-2242-20C1-E433651E1E5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8522610" y="12402326"/>
                  <a:ext cx="914400" cy="914400"/>
                </a:xfrm>
                <a:prstGeom prst="ellipse">
                  <a:avLst/>
                </a:prstGeom>
                <a:solidFill>
                  <a:srgbClr val="002060"/>
                </a:solidFill>
                <a:ln w="38100">
                  <a:solidFill>
                    <a:srgbClr val="00006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/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E8B7840F-6278-F9CD-445A-AAD207A861D1}"/>
                    </a:ext>
                  </a:extLst>
                </p:cNvPr>
                <p:cNvSpPr txBox="1"/>
                <p:nvPr/>
              </p:nvSpPr>
              <p:spPr>
                <a:xfrm>
                  <a:off x="28522610" y="12567139"/>
                  <a:ext cx="1145186" cy="67710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solidFill>
                        <a:schemeClr val="bg1"/>
                      </a:solidFill>
                    </a:rPr>
                    <a:t>S.S.</a:t>
                  </a:r>
                </a:p>
              </p:txBody>
            </p:sp>
          </p:grpSp>
          <p:sp>
            <p:nvSpPr>
              <p:cNvPr id="14" name="Arrow: Right 13">
                <a:extLst>
                  <a:ext uri="{FF2B5EF4-FFF2-40B4-BE49-F238E27FC236}">
                    <a16:creationId xmlns:a16="http://schemas.microsoft.com/office/drawing/2014/main" id="{6B6C8767-D52F-3A18-6CDB-EC27940A5506}"/>
                  </a:ext>
                </a:extLst>
              </p:cNvPr>
              <p:cNvSpPr/>
              <p:nvPr/>
            </p:nvSpPr>
            <p:spPr>
              <a:xfrm>
                <a:off x="3576279" y="2875684"/>
                <a:ext cx="1055909" cy="1795502"/>
              </a:xfrm>
              <a:prstGeom prst="rightArrow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600" dirty="0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13C1987-D50F-CF8B-149F-B1FB8E30BE19}"/>
                  </a:ext>
                </a:extLst>
              </p:cNvPr>
              <p:cNvSpPr txBox="1"/>
              <p:nvPr/>
            </p:nvSpPr>
            <p:spPr>
              <a:xfrm>
                <a:off x="1108968" y="5047224"/>
                <a:ext cx="1533114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past</a:t>
                </a: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C6E6BE9-8132-320E-656A-0FB5CFCC605C}"/>
                </a:ext>
              </a:extLst>
            </p:cNvPr>
            <p:cNvSpPr txBox="1"/>
            <p:nvPr/>
          </p:nvSpPr>
          <p:spPr>
            <a:xfrm>
              <a:off x="5001888" y="5047224"/>
              <a:ext cx="242438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present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FF5817C-4303-18A9-471F-F727EC280071}"/>
                </a:ext>
              </a:extLst>
            </p:cNvPr>
            <p:cNvGrpSpPr/>
            <p:nvPr/>
          </p:nvGrpSpPr>
          <p:grpSpPr>
            <a:xfrm>
              <a:off x="7946410" y="2398727"/>
              <a:ext cx="4100138" cy="3571827"/>
              <a:chOff x="7946410" y="2398727"/>
              <a:chExt cx="4100138" cy="3571827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5FEE7356-D9F8-F062-C26D-8E71AA49CA8D}"/>
                  </a:ext>
                </a:extLst>
              </p:cNvPr>
              <p:cNvGrpSpPr/>
              <p:nvPr/>
            </p:nvGrpSpPr>
            <p:grpSpPr>
              <a:xfrm>
                <a:off x="9303348" y="2398727"/>
                <a:ext cx="2743200" cy="2743200"/>
                <a:chOff x="27298198" y="11044267"/>
                <a:chExt cx="2743200" cy="2743200"/>
              </a:xfrm>
            </p:grpSpPr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4DB32225-C376-A2DD-84E5-E19EE9470220}"/>
                    </a:ext>
                  </a:extLst>
                </p:cNvPr>
                <p:cNvSpPr/>
                <p:nvPr/>
              </p:nvSpPr>
              <p:spPr>
                <a:xfrm>
                  <a:off x="27298198" y="11044267"/>
                  <a:ext cx="2743200" cy="2743200"/>
                </a:xfrm>
                <a:prstGeom prst="ellipse">
                  <a:avLst/>
                </a:prstGeom>
                <a:solidFill>
                  <a:srgbClr val="002060"/>
                </a:solidFill>
                <a:ln w="38100">
                  <a:solidFill>
                    <a:srgbClr val="00006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/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63BB9B35-B223-FEF2-7F18-F93A4CB680F8}"/>
                    </a:ext>
                  </a:extLst>
                </p:cNvPr>
                <p:cNvSpPr txBox="1"/>
                <p:nvPr/>
              </p:nvSpPr>
              <p:spPr>
                <a:xfrm>
                  <a:off x="28278162" y="12334206"/>
                  <a:ext cx="1395254" cy="129266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>
                      <a:solidFill>
                        <a:schemeClr val="bg1"/>
                      </a:solidFill>
                    </a:rPr>
                    <a:t>Solid</a:t>
                  </a:r>
                  <a:br>
                    <a:rPr lang="en-US" dirty="0">
                      <a:solidFill>
                        <a:schemeClr val="bg1"/>
                      </a:solidFill>
                    </a:rPr>
                  </a:br>
                  <a:r>
                    <a:rPr lang="en-US" dirty="0">
                      <a:solidFill>
                        <a:schemeClr val="bg1"/>
                      </a:solidFill>
                    </a:rPr>
                    <a:t>state</a:t>
                  </a: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80C9A8ED-80EF-2AE8-0AD6-FF16B48B7F9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27813844" y="11328102"/>
                  <a:ext cx="914400" cy="914400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rgbClr val="000066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800" dirty="0"/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7F5D8392-9A85-5371-A78C-69A4C376C028}"/>
                    </a:ext>
                  </a:extLst>
                </p:cNvPr>
                <p:cNvSpPr txBox="1"/>
                <p:nvPr/>
              </p:nvSpPr>
              <p:spPr>
                <a:xfrm>
                  <a:off x="27703260" y="11391281"/>
                  <a:ext cx="1135568" cy="67710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dirty="0">
                      <a:solidFill>
                        <a:srgbClr val="000066"/>
                      </a:solidFill>
                    </a:rPr>
                    <a:t>CO</a:t>
                  </a:r>
                  <a:r>
                    <a:rPr lang="en-US" sz="1600" baseline="-25000" dirty="0">
                      <a:solidFill>
                        <a:srgbClr val="000066"/>
                      </a:solidFill>
                    </a:rPr>
                    <a:t>2</a:t>
                  </a:r>
                </a:p>
              </p:txBody>
            </p:sp>
          </p:grpSp>
          <p:sp>
            <p:nvSpPr>
              <p:cNvPr id="23" name="Arrow: Right 22">
                <a:extLst>
                  <a:ext uri="{FF2B5EF4-FFF2-40B4-BE49-F238E27FC236}">
                    <a16:creationId xmlns:a16="http://schemas.microsoft.com/office/drawing/2014/main" id="{0B77F5DA-5BEE-7F85-70A6-D1B3837430CD}"/>
                  </a:ext>
                </a:extLst>
              </p:cNvPr>
              <p:cNvSpPr/>
              <p:nvPr/>
            </p:nvSpPr>
            <p:spPr>
              <a:xfrm>
                <a:off x="7946410" y="2805360"/>
                <a:ext cx="1055909" cy="1795502"/>
              </a:xfrm>
              <a:prstGeom prst="rightArrow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sz="3600" dirty="0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7F83E0F-A21B-5A50-AE18-2337B3944D46}"/>
                  </a:ext>
                </a:extLst>
              </p:cNvPr>
              <p:cNvSpPr txBox="1"/>
              <p:nvPr/>
            </p:nvSpPr>
            <p:spPr>
              <a:xfrm>
                <a:off x="9961018" y="5047224"/>
                <a:ext cx="1536318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goal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17708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97442-98FE-4C9A-C4C9-1FAD749DF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FBC55AD-2D4E-7FFC-0A71-24F92F582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730" y="5451"/>
            <a:ext cx="11049000" cy="706930"/>
          </a:xfrm>
        </p:spPr>
        <p:txBody>
          <a:bodyPr/>
          <a:lstStyle/>
          <a:p>
            <a:r>
              <a:rPr lang="en-US" dirty="0"/>
              <a:t>A Different Laser Regime: 9 µm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2B452B7-5BEF-3029-DEE3-2A1FE204EA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850946"/>
              </p:ext>
            </p:extLst>
          </p:nvPr>
        </p:nvGraphicFramePr>
        <p:xfrm>
          <a:off x="1614852" y="684274"/>
          <a:ext cx="10028508" cy="608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63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7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19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31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03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49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14694">
                  <a:extLst>
                    <a:ext uri="{9D8B030D-6E8A-4147-A177-3AD203B41FA5}">
                      <a16:colId xmlns:a16="http://schemas.microsoft.com/office/drawing/2014/main" val="253109628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/>
                        <a:t>Facility</a:t>
                      </a:r>
                    </a:p>
                  </a:txBody>
                  <a:tcPr anchor="ctr">
                    <a:solidFill>
                      <a:srgbClr val="194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US" dirty="0"/>
                        <a:t>Final amplifier technology</a:t>
                      </a:r>
                      <a:endParaRPr dirty="0"/>
                    </a:p>
                  </a:txBody>
                  <a:tcPr anchor="ctr">
                    <a:solidFill>
                      <a:srgbClr val="194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 lang="el-GR" dirty="0"/>
                        <a:t>λ</a:t>
                      </a:r>
                      <a:br>
                        <a:rPr lang="en-US" dirty="0"/>
                      </a:br>
                      <a:r>
                        <a:rPr lang="en-US" dirty="0"/>
                        <a:t>(µm)</a:t>
                      </a:r>
                      <a:endParaRPr dirty="0"/>
                    </a:p>
                  </a:txBody>
                  <a:tcPr anchor="ctr">
                    <a:solidFill>
                      <a:srgbClr val="194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/>
                        <a:t>Energy</a:t>
                      </a:r>
                      <a:br>
                        <a:rPr lang="en-US" dirty="0"/>
                      </a:br>
                      <a:r>
                        <a:rPr lang="en-US" dirty="0"/>
                        <a:t>(J)</a:t>
                      </a:r>
                      <a:endParaRPr dirty="0"/>
                    </a:p>
                  </a:txBody>
                  <a:tcPr anchor="ctr">
                    <a:solidFill>
                      <a:srgbClr val="194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/>
                        <a:t>Pulse</a:t>
                      </a:r>
                      <a:br>
                        <a:rPr lang="en-US" dirty="0"/>
                      </a:br>
                      <a:r>
                        <a:rPr lang="en-US" dirty="0"/>
                        <a:t>(fs)</a:t>
                      </a:r>
                      <a:endParaRPr dirty="0"/>
                    </a:p>
                  </a:txBody>
                  <a:tcPr anchor="ctr">
                    <a:solidFill>
                      <a:srgbClr val="194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/>
                        <a:t>Peak Power</a:t>
                      </a:r>
                      <a:br>
                        <a:rPr lang="en-US" dirty="0"/>
                      </a:br>
                      <a:r>
                        <a:rPr lang="en-US" dirty="0"/>
                        <a:t>(TW)</a:t>
                      </a:r>
                    </a:p>
                  </a:txBody>
                  <a:tcPr anchor="ctr">
                    <a:solidFill>
                      <a:srgbClr val="19468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500" b="1">
                          <a:solidFill>
                            <a:srgbClr val="FFFFFF"/>
                          </a:solidFill>
                        </a:defRPr>
                      </a:pPr>
                      <a:r>
                        <a:rPr lang="en-US" dirty="0"/>
                        <a:t>Note</a:t>
                      </a:r>
                      <a:endParaRPr dirty="0"/>
                    </a:p>
                  </a:txBody>
                  <a:tcPr anchor="ctr">
                    <a:solidFill>
                      <a:srgbClr val="1946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b="1" dirty="0"/>
                        <a:t>ELI-NP HPLS</a:t>
                      </a:r>
                      <a:br>
                        <a:rPr lang="en-US" dirty="0"/>
                      </a:br>
                      <a:r>
                        <a:rPr lang="en-US" i="1" dirty="0"/>
                        <a:t>ELI-NP, Romania</a:t>
                      </a:r>
                      <a:endParaRPr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dirty="0" err="1"/>
                        <a:t>Ti:Sapphire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0.8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230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23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10,000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b="1" i="0" dirty="0"/>
                        <a:t>ZEUS</a:t>
                      </a:r>
                      <a:br>
                        <a:rPr lang="en-US" i="1" dirty="0"/>
                      </a:br>
                      <a:r>
                        <a:rPr lang="en-US" i="1" dirty="0"/>
                        <a:t>U Michigan</a:t>
                      </a:r>
                      <a:endParaRPr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dirty="0" err="1"/>
                        <a:t>Ti:Sapphire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0.8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50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25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2,000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i="1" dirty="0"/>
                        <a:t>Design goal: </a:t>
                      </a:r>
                      <a:r>
                        <a:rPr lang="en-US" b="1" i="1" dirty="0"/>
                        <a:t>3 PW</a:t>
                      </a:r>
                      <a:br>
                        <a:rPr lang="en-US" i="1" dirty="0"/>
                      </a:br>
                      <a:r>
                        <a:rPr lang="en-US" i="1" dirty="0"/>
                        <a:t>NSF user facility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9538679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b="1" i="0" dirty="0"/>
                        <a:t>NSF </a:t>
                      </a:r>
                      <a:r>
                        <a:rPr b="1" i="0" dirty="0"/>
                        <a:t>OPAL</a:t>
                      </a:r>
                      <a:br>
                        <a:rPr lang="en-US" i="0" dirty="0"/>
                      </a:br>
                      <a:r>
                        <a:rPr lang="en-US" i="1" dirty="0"/>
                        <a:t>LLE, NY</a:t>
                      </a:r>
                      <a:endParaRPr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i="0" dirty="0"/>
                        <a:t>OPCPA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i="0" dirty="0"/>
                        <a:t>0.92</a:t>
                      </a:r>
                      <a:endParaRPr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i="0" dirty="0"/>
                        <a:t>500 x 2</a:t>
                      </a:r>
                      <a:endParaRPr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i="0" dirty="0"/>
                        <a:t>20</a:t>
                      </a:r>
                      <a:endParaRPr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i="0" dirty="0"/>
                        <a:t>25</a:t>
                      </a:r>
                      <a:r>
                        <a:rPr lang="en-US" i="0" dirty="0"/>
                        <a:t>,000 x 2</a:t>
                      </a:r>
                      <a:endParaRPr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sz="1600" b="1" i="0" dirty="0">
                          <a:solidFill>
                            <a:schemeClr val="tx1"/>
                          </a:solidFill>
                        </a:rPr>
                        <a:t>Under design</a:t>
                      </a:r>
                      <a:endParaRPr sz="1600" b="1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3095219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b="1" dirty="0"/>
                        <a:t>BELLA Petawatt</a:t>
                      </a:r>
                      <a:br>
                        <a:rPr lang="en-US" dirty="0"/>
                      </a:br>
                      <a:r>
                        <a:rPr lang="en-US" i="1" dirty="0"/>
                        <a:t>LBNL, CA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dirty="0" err="1"/>
                        <a:t>Ti:Sapphire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0.8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40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1,000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endParaRPr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88053064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b="1" dirty="0"/>
                        <a:t>Texas P</a:t>
                      </a:r>
                      <a:r>
                        <a:rPr lang="en-US" b="1" dirty="0"/>
                        <a:t>etawatt</a:t>
                      </a:r>
                      <a:br>
                        <a:rPr lang="en-US" dirty="0"/>
                      </a:br>
                      <a:r>
                        <a:rPr lang="en-US" i="1" dirty="0"/>
                        <a:t>UT Austin</a:t>
                      </a:r>
                      <a:endParaRPr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dirty="0" err="1"/>
                        <a:t>Nd:glass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dirty="0"/>
                        <a:t>1</a:t>
                      </a:r>
                      <a:r>
                        <a:rPr lang="en-US" dirty="0"/>
                        <a:t>.</a:t>
                      </a:r>
                      <a:r>
                        <a:rPr dirty="0"/>
                        <a:t>057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dirty="0"/>
                        <a:t>1</a:t>
                      </a:r>
                      <a:r>
                        <a:rPr lang="en-US" dirty="0"/>
                        <a:t>5</a:t>
                      </a:r>
                      <a:r>
                        <a:rPr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dirty="0"/>
                        <a:t>150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1,000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endParaRPr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b="1" dirty="0"/>
                        <a:t>ALEPH</a:t>
                      </a:r>
                      <a:br>
                        <a:rPr lang="en-US" dirty="0"/>
                      </a:br>
                      <a:r>
                        <a:rPr lang="en-US" i="1" dirty="0"/>
                        <a:t>Colorado State</a:t>
                      </a:r>
                      <a:endParaRPr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400"/>
                      </a:pPr>
                      <a:r>
                        <a:rPr lang="en-US" dirty="0" err="1"/>
                        <a:t>Ti:Sapphire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0.8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26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30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850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endParaRPr i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nb-NO" b="1" i="0" dirty="0"/>
                        <a:t>OMEGA EP</a:t>
                      </a:r>
                      <a:br>
                        <a:rPr lang="nb-NO" i="0" dirty="0"/>
                      </a:br>
                      <a:r>
                        <a:rPr lang="nb-NO" i="1" dirty="0"/>
                        <a:t>LLE, NY</a:t>
                      </a:r>
                      <a:endParaRPr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dirty="0" err="1"/>
                        <a:t>Nd:glass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nb-NO" i="0" dirty="0"/>
                        <a:t>1.053</a:t>
                      </a:r>
                      <a:endParaRPr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nb-NO" i="0" dirty="0"/>
                        <a:t>500</a:t>
                      </a:r>
                      <a:endParaRPr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nb-NO" i="0" dirty="0"/>
                        <a:t>700</a:t>
                      </a:r>
                      <a:endParaRPr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i="0" dirty="0"/>
                        <a:t>700</a:t>
                      </a:r>
                      <a:endParaRPr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endParaRPr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b="1" dirty="0"/>
                        <a:t>Scarlet</a:t>
                      </a:r>
                      <a:br>
                        <a:rPr lang="en-US" dirty="0"/>
                      </a:br>
                      <a:r>
                        <a:rPr lang="en-US" i="1" dirty="0"/>
                        <a:t>Ohio State</a:t>
                      </a:r>
                      <a:endParaRPr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 sz="1400"/>
                      </a:pPr>
                      <a:r>
                        <a:rPr lang="en-US" dirty="0" err="1"/>
                        <a:t>Ti:Sapphire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0.8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15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40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r>
                        <a:rPr lang="en-US" dirty="0"/>
                        <a:t>400</a:t>
                      </a:r>
                      <a:endParaRPr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 sz="1400"/>
                      </a:pPr>
                      <a:endParaRPr sz="1600" b="1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3175999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>
                        <a:defRPr sz="1400" b="1"/>
                      </a:pPr>
                      <a:r>
                        <a:rPr dirty="0"/>
                        <a:t>ATF</a:t>
                      </a:r>
                      <a:r>
                        <a:rPr lang="en-US" dirty="0"/>
                        <a:t> 9-micron</a:t>
                      </a:r>
                    </a:p>
                    <a:p>
                      <a:pPr>
                        <a:defRPr sz="1400" b="1"/>
                      </a:pPr>
                      <a:r>
                        <a:rPr lang="en-US" b="0" i="1" dirty="0"/>
                        <a:t>BNL, NY</a:t>
                      </a:r>
                      <a:endParaRPr b="0" i="1" dirty="0"/>
                    </a:p>
                  </a:txBody>
                  <a:tcPr anchor="ctr">
                    <a:solidFill>
                      <a:srgbClr val="E1F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 b="1"/>
                      </a:pPr>
                      <a:r>
                        <a:rPr dirty="0"/>
                        <a:t>CO</a:t>
                      </a:r>
                      <a:r>
                        <a:rPr lang="en-US" baseline="-25000" dirty="0"/>
                        <a:t>2</a:t>
                      </a:r>
                      <a:endParaRPr baseline="-25000" dirty="0"/>
                    </a:p>
                  </a:txBody>
                  <a:tcPr anchor="ctr">
                    <a:solidFill>
                      <a:srgbClr val="E1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lang="en-US" dirty="0"/>
                        <a:t>9.2 </a:t>
                      </a:r>
                      <a:r>
                        <a:rPr lang="el-GR" dirty="0"/>
                        <a:t>μ</a:t>
                      </a:r>
                      <a:r>
                        <a:rPr lang="en-US" dirty="0"/>
                        <a:t>m</a:t>
                      </a:r>
                      <a:endParaRPr dirty="0"/>
                    </a:p>
                  </a:txBody>
                  <a:tcPr anchor="ctr">
                    <a:solidFill>
                      <a:srgbClr val="E1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lang="en-US" dirty="0"/>
                        <a:t>10 J</a:t>
                      </a:r>
                      <a:endParaRPr dirty="0"/>
                    </a:p>
                  </a:txBody>
                  <a:tcPr anchor="ctr">
                    <a:solidFill>
                      <a:srgbClr val="E1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lang="en-US" dirty="0"/>
                        <a:t>2,000 fs</a:t>
                      </a:r>
                      <a:endParaRPr dirty="0"/>
                    </a:p>
                  </a:txBody>
                  <a:tcPr anchor="ctr">
                    <a:solidFill>
                      <a:srgbClr val="E1F0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400" b="1"/>
                      </a:pPr>
                      <a:r>
                        <a:rPr dirty="0"/>
                        <a:t>5</a:t>
                      </a:r>
                      <a:r>
                        <a:rPr lang="en-US" dirty="0"/>
                        <a:t> TW</a:t>
                      </a:r>
                      <a:endParaRPr b="0" i="1" dirty="0"/>
                    </a:p>
                  </a:txBody>
                  <a:tcPr anchor="ctr">
                    <a:solidFill>
                      <a:srgbClr val="E1F0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400" b="1"/>
                      </a:pPr>
                      <a:r>
                        <a:rPr lang="en-US" b="0" i="1" dirty="0"/>
                        <a:t>2–3 TW typical</a:t>
                      </a:r>
                      <a:br>
                        <a:rPr lang="en-US" b="0" i="1" dirty="0"/>
                      </a:br>
                      <a:r>
                        <a:rPr lang="en-US" b="0" i="1" dirty="0"/>
                        <a:t>25 TW in design</a:t>
                      </a:r>
                      <a:br>
                        <a:rPr lang="en-US" b="0" i="1" dirty="0"/>
                      </a:br>
                      <a:r>
                        <a:rPr lang="en-US" b="0" i="1" dirty="0"/>
                        <a:t>Part of DOE user facility</a:t>
                      </a:r>
                      <a:endParaRPr b="0" i="1" dirty="0"/>
                    </a:p>
                  </a:txBody>
                  <a:tcPr anchor="ctr">
                    <a:solidFill>
                      <a:srgbClr val="E1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42725292-CACD-E97E-3417-B6B5D172EB9D}"/>
              </a:ext>
            </a:extLst>
          </p:cNvPr>
          <p:cNvSpPr/>
          <p:nvPr/>
        </p:nvSpPr>
        <p:spPr>
          <a:xfrm>
            <a:off x="1614854" y="6029113"/>
            <a:ext cx="10028506" cy="73592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72DB1FB-45D5-6C4D-E245-6563F12F2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5107" y="5499066"/>
            <a:ext cx="1270000" cy="4552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EF365C-3A24-6E9D-AB97-3F4B6A31E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0187" y="4915447"/>
            <a:ext cx="1270000" cy="4552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09CDA8-3D22-8C16-E238-06871BBD63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0187" y="3129808"/>
            <a:ext cx="1270000" cy="4552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7EB4618-CD46-1369-3DFD-AE8401AD08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0187" y="3730714"/>
            <a:ext cx="1270000" cy="45523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2B434B-4DAD-3C68-C7AC-CBDC715168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0187" y="4331620"/>
            <a:ext cx="1270000" cy="4552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57913F0-EA25-D377-7B6B-68475871A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5906" y="1319144"/>
            <a:ext cx="1104901" cy="522317"/>
          </a:xfrm>
          <a:prstGeom prst="rect">
            <a:avLst/>
          </a:prstGeom>
        </p:spPr>
      </p:pic>
      <p:sp>
        <p:nvSpPr>
          <p:cNvPr id="19" name="Left Brace 18">
            <a:extLst>
              <a:ext uri="{FF2B5EF4-FFF2-40B4-BE49-F238E27FC236}">
                <a16:creationId xmlns:a16="http://schemas.microsoft.com/office/drawing/2014/main" id="{6527F789-DBE6-5331-478B-09E1886AC6C4}"/>
              </a:ext>
            </a:extLst>
          </p:cNvPr>
          <p:cNvSpPr/>
          <p:nvPr/>
        </p:nvSpPr>
        <p:spPr>
          <a:xfrm>
            <a:off x="1365673" y="1285240"/>
            <a:ext cx="158327" cy="4669065"/>
          </a:xfrm>
          <a:prstGeom prst="leftBrace">
            <a:avLst>
              <a:gd name="adj1" fmla="val 48440"/>
              <a:gd name="adj2" fmla="val 50000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B4A3B0D4-D550-EA02-4444-527D048BFDE9}"/>
              </a:ext>
            </a:extLst>
          </p:cNvPr>
          <p:cNvSpPr/>
          <p:nvPr/>
        </p:nvSpPr>
        <p:spPr>
          <a:xfrm>
            <a:off x="1359746" y="6029112"/>
            <a:ext cx="164254" cy="706929"/>
          </a:xfrm>
          <a:prstGeom prst="leftBrace">
            <a:avLst>
              <a:gd name="adj1" fmla="val 48440"/>
              <a:gd name="adj2" fmla="val 50000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BFF576-AEAE-1DCD-51A9-C2B65DBE3CB6}"/>
              </a:ext>
            </a:extLst>
          </p:cNvPr>
          <p:cNvSpPr txBox="1"/>
          <p:nvPr/>
        </p:nvSpPr>
        <p:spPr>
          <a:xfrm>
            <a:off x="266177" y="3405814"/>
            <a:ext cx="1093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 0.9 µm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3C1DF9F-7CFB-B117-9C7E-1E50DE460025}"/>
              </a:ext>
            </a:extLst>
          </p:cNvPr>
          <p:cNvSpPr txBox="1"/>
          <p:nvPr/>
        </p:nvSpPr>
        <p:spPr>
          <a:xfrm>
            <a:off x="362356" y="6150047"/>
            <a:ext cx="901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 9 µm</a:t>
            </a:r>
          </a:p>
        </p:txBody>
      </p:sp>
    </p:spTree>
    <p:extLst>
      <p:ext uri="{BB962C8B-B14F-4D97-AF65-F5344CB8AC3E}">
        <p14:creationId xmlns:p14="http://schemas.microsoft.com/office/powerpoint/2010/main" val="3272055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C6BFE-9419-D588-C0D5-AA040775F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745" y="104344"/>
            <a:ext cx="11049000" cy="56174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Electron in Laser Field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7736B5-63DF-18F9-ED9F-062CC34A14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3</a:t>
            </a:fld>
            <a:endParaRPr lang="en-US" sz="1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5002FD-34DE-A218-7CB5-4257C3143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060" y="991142"/>
            <a:ext cx="6000750" cy="25003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7F8A739-D38B-878A-742D-99E44910E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372" y="3951141"/>
            <a:ext cx="6003175" cy="25013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E27895-FB89-C47B-097F-92338AB4B49F}"/>
              </a:ext>
            </a:extLst>
          </p:cNvPr>
          <p:cNvSpPr txBox="1"/>
          <p:nvPr/>
        </p:nvSpPr>
        <p:spPr>
          <a:xfrm>
            <a:off x="4085284" y="743154"/>
            <a:ext cx="21310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λ</a:t>
            </a:r>
            <a:r>
              <a:rPr lang="el-GR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</a:t>
            </a:r>
            <a:r>
              <a:rPr lang="el-GR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</a:t>
            </a:r>
            <a:r>
              <a:rPr lang="el-GR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µ</a:t>
            </a:r>
            <a:r>
              <a:rPr lang="en-US" sz="24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7D428F-B659-52EE-5AB6-5F9E93F74C03}"/>
              </a:ext>
            </a:extLst>
          </p:cNvPr>
          <p:cNvSpPr txBox="1"/>
          <p:nvPr/>
        </p:nvSpPr>
        <p:spPr>
          <a:xfrm>
            <a:off x="1001198" y="743154"/>
            <a:ext cx="176615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400" b="1" i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λ</a:t>
            </a:r>
            <a:r>
              <a:rPr lang="el-GR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 0.9</a:t>
            </a:r>
            <a:r>
              <a:rPr lang="el-GR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µ</a:t>
            </a:r>
            <a:r>
              <a:rPr lang="en-US" sz="2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9B700B-23BE-1378-CE71-8B87B901F5B5}"/>
              </a:ext>
            </a:extLst>
          </p:cNvPr>
          <p:cNvSpPr txBox="1"/>
          <p:nvPr/>
        </p:nvSpPr>
        <p:spPr>
          <a:xfrm>
            <a:off x="604029" y="6201903"/>
            <a:ext cx="24099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1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  <a:r>
              <a:rPr lang="en-US" sz="2400" i="1" baseline="-250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cri</a:t>
            </a:r>
            <a:r>
              <a:rPr lang="en-US" sz="2400" baseline="-25000" dirty="0" err="1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en-US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~ 10</a:t>
            </a:r>
            <a:r>
              <a:rPr lang="en-US" sz="2400" baseline="300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21</a:t>
            </a:r>
            <a:r>
              <a:rPr lang="en-US" sz="24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cm</a:t>
            </a:r>
            <a:r>
              <a:rPr lang="en-US" sz="2400" baseline="30000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3091F5-482B-FB25-6D34-47C4576DE8A1}"/>
              </a:ext>
            </a:extLst>
          </p:cNvPr>
          <p:cNvSpPr txBox="1"/>
          <p:nvPr/>
        </p:nvSpPr>
        <p:spPr>
          <a:xfrm>
            <a:off x="3806328" y="6201903"/>
            <a:ext cx="24099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</a:t>
            </a:r>
            <a:r>
              <a:rPr lang="en-US" sz="2400" i="1" baseline="-25000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crit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~ 10</a:t>
            </a:r>
            <a:r>
              <a:rPr lang="en-US" sz="2400" baseline="30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19</a:t>
            </a:r>
            <a:r>
              <a:rPr lang="en-US" sz="24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cm</a:t>
            </a:r>
            <a:r>
              <a:rPr lang="en-US" sz="2400" baseline="300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-3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A2E63DA-8B02-EF79-AA0D-5E0AB37CCA29}"/>
              </a:ext>
            </a:extLst>
          </p:cNvPr>
          <p:cNvGrpSpPr/>
          <p:nvPr/>
        </p:nvGrpSpPr>
        <p:grpSpPr>
          <a:xfrm>
            <a:off x="7204305" y="4311241"/>
            <a:ext cx="3938066" cy="2189689"/>
            <a:chOff x="610299" y="2333877"/>
            <a:chExt cx="3938066" cy="218968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6E464AE-C114-13EE-FE99-D22D9720509E}"/>
                    </a:ext>
                  </a:extLst>
                </p:cNvPr>
                <p:cNvSpPr txBox="1"/>
                <p:nvPr/>
              </p:nvSpPr>
              <p:spPr>
                <a:xfrm>
                  <a:off x="610299" y="2333877"/>
                  <a:ext cx="3938066" cy="16548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/>
                    <a:t>Plasma frequency</a:t>
                  </a:r>
                </a:p>
                <a:p>
                  <a:endParaRPr lang="en-US" sz="2000" dirty="0"/>
                </a:p>
                <a:p>
                  <a:endParaRPr lang="en-US" sz="2000" dirty="0"/>
                </a:p>
                <a:p>
                  <a:endParaRPr lang="en-US" sz="2000" dirty="0"/>
                </a:p>
                <a:p>
                  <a:r>
                    <a:rPr lang="en-US" sz="2000" dirty="0"/>
                    <a:t>Critical plasma density (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</m:oMath>
                  </a14:m>
                  <a:r>
                    <a:rPr lang="en-US" sz="2000" dirty="0"/>
                    <a:t>)</a:t>
                  </a:r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A6E464AE-C114-13EE-FE99-D22D972050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0299" y="2333877"/>
                  <a:ext cx="3938066" cy="1654877"/>
                </a:xfrm>
                <a:prstGeom prst="rect">
                  <a:avLst/>
                </a:prstGeom>
                <a:blipFill>
                  <a:blip r:embed="rId4"/>
                  <a:stretch>
                    <a:fillRect l="-1703" t="-1471" r="-619" b="-40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8BC8462D-0719-F653-1F0A-DCED5BA68E95}"/>
                    </a:ext>
                  </a:extLst>
                </p:cNvPr>
                <p:cNvSpPr txBox="1"/>
                <p:nvPr/>
              </p:nvSpPr>
              <p:spPr>
                <a:xfrm>
                  <a:off x="1103322" y="2839049"/>
                  <a:ext cx="1589153" cy="46410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  <m:rad>
                          <m:radPr>
                            <m:degHide m:val="on"/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US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28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</m:sSub>
                          </m:e>
                        </m:rad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8BC8462D-0719-F653-1F0A-DCED5BA68E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3322" y="2839049"/>
                  <a:ext cx="1589153" cy="464101"/>
                </a:xfrm>
                <a:prstGeom prst="rect">
                  <a:avLst/>
                </a:prstGeom>
                <a:blipFill>
                  <a:blip r:embed="rId5"/>
                  <a:stretch>
                    <a:fillRect b="-131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B0D2DA2-D5A6-9E0F-53E7-1BB5CFD491EF}"/>
                    </a:ext>
                  </a:extLst>
                </p:cNvPr>
                <p:cNvSpPr txBox="1"/>
                <p:nvPr/>
              </p:nvSpPr>
              <p:spPr>
                <a:xfrm>
                  <a:off x="1117377" y="4092679"/>
                  <a:ext cx="3018647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𝑐𝑟𝑖𝑡</m:t>
                          </m:r>
                        </m:sub>
                      </m:sSub>
                      <m:r>
                        <a:rPr lang="en-US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a14:m>
                  <a:r>
                    <a:rPr lang="en-US" sz="2800" dirty="0">
                      <a:ea typeface="Cambria Math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∝</m:t>
                      </m:r>
                      <m:sSup>
                        <m:sSupPr>
                          <m:ctrlP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B0D2DA2-D5A6-9E0F-53E7-1BB5CFD491E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7377" y="4092679"/>
                  <a:ext cx="3018647" cy="43088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F0670DE-AEB2-1193-99ED-E2DE9A224F08}"/>
              </a:ext>
            </a:extLst>
          </p:cNvPr>
          <p:cNvGrpSpPr/>
          <p:nvPr/>
        </p:nvGrpSpPr>
        <p:grpSpPr>
          <a:xfrm>
            <a:off x="7158993" y="912878"/>
            <a:ext cx="2949846" cy="2316042"/>
            <a:chOff x="6775045" y="1398303"/>
            <a:chExt cx="2949846" cy="231604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FA2D780-6C13-D2EC-E87A-E36817B24B57}"/>
                </a:ext>
              </a:extLst>
            </p:cNvPr>
            <p:cNvSpPr txBox="1"/>
            <p:nvPr/>
          </p:nvSpPr>
          <p:spPr>
            <a:xfrm>
              <a:off x="6775045" y="1398303"/>
              <a:ext cx="2949846" cy="16312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/>
                <a:t>Quiver amplitude</a:t>
              </a:r>
            </a:p>
            <a:p>
              <a:endParaRPr lang="en-US" sz="2000" dirty="0"/>
            </a:p>
            <a:p>
              <a:endParaRPr lang="en-US" sz="2000" dirty="0"/>
            </a:p>
            <a:p>
              <a:endParaRPr lang="en-US" sz="2000" dirty="0"/>
            </a:p>
            <a:p>
              <a:r>
                <a:rPr lang="en-US" sz="2000" dirty="0"/>
                <a:t>Ponderomotive potential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4C081DB9-E071-4F25-F621-0607189E59D5}"/>
                    </a:ext>
                  </a:extLst>
                </p:cNvPr>
                <p:cNvSpPr txBox="1"/>
                <p:nvPr/>
              </p:nvSpPr>
              <p:spPr>
                <a:xfrm>
                  <a:off x="7123995" y="1788863"/>
                  <a:ext cx="2178225" cy="69147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sub>
                        </m:sSub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ad>
                              <m:radPr>
                                <m:degHide m:val="on"/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𝐼</m:t>
                                </m:r>
                              </m:e>
                            </m:rad>
                            <m:r>
                              <a:rPr lang="en-US" sz="24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4C081DB9-E071-4F25-F621-0607189E59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23995" y="1788863"/>
                  <a:ext cx="2178225" cy="69147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51F52A36-6422-4785-A208-F1204D57FC0A}"/>
                    </a:ext>
                  </a:extLst>
                </p:cNvPr>
                <p:cNvSpPr txBox="1"/>
                <p:nvPr/>
              </p:nvSpPr>
              <p:spPr>
                <a:xfrm>
                  <a:off x="7174113" y="2973180"/>
                  <a:ext cx="2024785" cy="74116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𝜔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∝</m:t>
                        </m:r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</m:t>
                            </m:r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51F52A36-6422-4785-A208-F1204D57FC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74113" y="2973180"/>
                  <a:ext cx="2024785" cy="7411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7" name="Title 1">
            <a:extLst>
              <a:ext uri="{FF2B5EF4-FFF2-40B4-BE49-F238E27FC236}">
                <a16:creationId xmlns:a16="http://schemas.microsoft.com/office/drawing/2014/main" id="{986AE1ED-B2E2-DE77-F43E-A97207F323B9}"/>
              </a:ext>
            </a:extLst>
          </p:cNvPr>
          <p:cNvSpPr txBox="1">
            <a:spLocks/>
          </p:cNvSpPr>
          <p:nvPr/>
        </p:nvSpPr>
        <p:spPr>
          <a:xfrm>
            <a:off x="604029" y="3587228"/>
            <a:ext cx="11049000" cy="561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Plasma in Laser Field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EC24C8B-A7AB-B732-6029-873C4F38C0B1}"/>
              </a:ext>
            </a:extLst>
          </p:cNvPr>
          <p:cNvGrpSpPr/>
          <p:nvPr/>
        </p:nvGrpSpPr>
        <p:grpSpPr>
          <a:xfrm>
            <a:off x="548517" y="4193691"/>
            <a:ext cx="835285" cy="763152"/>
            <a:chOff x="5237592" y="5222122"/>
            <a:chExt cx="835285" cy="763152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E07E6B7-340E-1A69-86D1-4027EDA266BC}"/>
                </a:ext>
              </a:extLst>
            </p:cNvPr>
            <p:cNvSpPr/>
            <p:nvPr/>
          </p:nvSpPr>
          <p:spPr>
            <a:xfrm>
              <a:off x="5237592" y="5255112"/>
              <a:ext cx="835285" cy="73016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9FC94A8-F71D-8BFD-0B29-22CE2441E2C7}"/>
                </a:ext>
              </a:extLst>
            </p:cNvPr>
            <p:cNvGrpSpPr/>
            <p:nvPr/>
          </p:nvGrpSpPr>
          <p:grpSpPr>
            <a:xfrm>
              <a:off x="5284392" y="5222122"/>
              <a:ext cx="788485" cy="729447"/>
              <a:chOff x="4320341" y="404764"/>
              <a:chExt cx="788485" cy="729447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C24111F9-5474-F4D8-03AB-B77CCC7FBA6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20341" y="821112"/>
                <a:ext cx="274320" cy="274320"/>
              </a:xfrm>
              <a:prstGeom prst="ellipse">
                <a:avLst/>
              </a:prstGeom>
              <a:solidFill>
                <a:srgbClr val="FF9999"/>
              </a:solidFill>
              <a:ln>
                <a:solidFill>
                  <a:srgbClr val="CC0000"/>
                </a:solidFill>
              </a:ln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ED93DD7-46F9-0286-053A-D829ECF2F63C}"/>
                  </a:ext>
                </a:extLst>
              </p:cNvPr>
              <p:cNvSpPr txBox="1"/>
              <p:nvPr/>
            </p:nvSpPr>
            <p:spPr>
              <a:xfrm>
                <a:off x="4632414" y="734101"/>
                <a:ext cx="47641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p+</a:t>
                </a:r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42E4D7B7-5365-8496-5EE9-E9366A7DDE6D}"/>
                  </a:ext>
                </a:extLst>
              </p:cNvPr>
              <p:cNvSpPr/>
              <p:nvPr/>
            </p:nvSpPr>
            <p:spPr>
              <a:xfrm>
                <a:off x="4346593" y="527021"/>
                <a:ext cx="182880" cy="182880"/>
              </a:xfrm>
              <a:prstGeom prst="ellipse">
                <a:avLst/>
              </a:prstGeom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F61A0FD-D1A5-9A82-6EEC-872BDA13DA15}"/>
                  </a:ext>
                </a:extLst>
              </p:cNvPr>
              <p:cNvSpPr txBox="1"/>
              <p:nvPr/>
            </p:nvSpPr>
            <p:spPr>
              <a:xfrm>
                <a:off x="4632414" y="404764"/>
                <a:ext cx="41229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e-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6288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BAB1787-8AE4-60CD-AEB8-12C47079B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5444" y="4271584"/>
            <a:ext cx="4956395" cy="258641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F3EB9E9-3F93-7799-ECBF-170389BF3C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4</a:t>
            </a:fld>
            <a:endParaRPr lang="en-US" sz="1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BCB2B5B-1BD7-BF93-6B62-A03DEB912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88" y="854385"/>
            <a:ext cx="6583680" cy="31867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0D6473D-B0BB-14AD-7CB4-99B9061D67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588" y="4219932"/>
            <a:ext cx="6583680" cy="25568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D5231B0-0588-E81D-B50B-4E9163F359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0767" y="742639"/>
            <a:ext cx="4325747" cy="3410274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ADF60E92-DBCF-A45E-E066-2B3EDE84D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015" y="-1"/>
            <a:ext cx="11049000" cy="742639"/>
          </a:xfrm>
        </p:spPr>
        <p:txBody>
          <a:bodyPr>
            <a:normAutofit/>
          </a:bodyPr>
          <a:lstStyle/>
          <a:p>
            <a:r>
              <a:rPr lang="en-US" dirty="0"/>
              <a:t>Science with ATF 9-micron laser</a:t>
            </a:r>
          </a:p>
        </p:txBody>
      </p:sp>
    </p:spTree>
    <p:extLst>
      <p:ext uri="{BB962C8B-B14F-4D97-AF65-F5344CB8AC3E}">
        <p14:creationId xmlns:p14="http://schemas.microsoft.com/office/powerpoint/2010/main" val="175955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60E11-8338-922D-9304-66502E2EF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0"/>
            <a:ext cx="11049000" cy="713329"/>
          </a:xfrm>
        </p:spPr>
        <p:txBody>
          <a:bodyPr>
            <a:normAutofit/>
          </a:bodyPr>
          <a:lstStyle/>
          <a:p>
            <a:r>
              <a:rPr lang="en-US" dirty="0"/>
              <a:t>Science with ATF 9-micron laser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6713B44-5081-A567-EDCF-49550FD01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</p:spPr>
        <p:txBody>
          <a:bodyPr/>
          <a:lstStyle/>
          <a:p>
            <a:fld id="{933A556B-7C63-244D-9B7C-B0EA8042B330}" type="slidenum">
              <a:rPr lang="en-US" smtClean="0"/>
              <a:pPr/>
              <a:t>5</a:t>
            </a:fld>
            <a:endParaRPr lang="en-US" sz="1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CADD2D-A8AA-E0CE-857A-FE187B09519E}"/>
              </a:ext>
            </a:extLst>
          </p:cNvPr>
          <p:cNvSpPr txBox="1"/>
          <p:nvPr/>
        </p:nvSpPr>
        <p:spPr>
          <a:xfrm>
            <a:off x="660631" y="713329"/>
            <a:ext cx="1097718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Tuesday 17:20  WG-1 </a:t>
            </a:r>
            <a:br>
              <a:rPr lang="en-US" sz="1600" dirty="0"/>
            </a:br>
            <a:r>
              <a:rPr lang="en-US" sz="1600" i="1" dirty="0"/>
              <a:t>Navid Vafaei-Najafabadi</a:t>
            </a:r>
            <a:br>
              <a:rPr lang="en-US" sz="1600" i="1" dirty="0"/>
            </a:br>
            <a:r>
              <a:rPr lang="en-US" sz="1600" dirty="0"/>
              <a:t>Optimizing laser parameters for blowout regime: from petawatt NIR to LWIR wakefield drivers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Thursday 13:30  WG-6</a:t>
            </a:r>
            <a:br>
              <a:rPr lang="en-US" sz="1600" dirty="0"/>
            </a:br>
            <a:r>
              <a:rPr lang="en-US" sz="1600" i="1" dirty="0"/>
              <a:t>Yusuke Sakai</a:t>
            </a:r>
            <a:br>
              <a:rPr lang="en-US" sz="1600" i="1" dirty="0"/>
            </a:br>
            <a:r>
              <a:rPr lang="en-US" sz="1600" dirty="0"/>
              <a:t>Nonlinear Inverse Compton Scattering experiments enabled by Long-Wave Infrared Laser in BNL ATF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Thursday 14:10  WG-5</a:t>
            </a:r>
            <a:br>
              <a:rPr lang="en-US" sz="1600" dirty="0"/>
            </a:br>
            <a:r>
              <a:rPr lang="en-US" sz="1600" i="1" dirty="0"/>
              <a:t>Apurva Gaikwad</a:t>
            </a:r>
            <a:br>
              <a:rPr lang="en-US" sz="1600" i="1" dirty="0"/>
            </a:br>
            <a:r>
              <a:rPr lang="en-US" sz="1600" dirty="0"/>
              <a:t>1-D plasma lens by laser-driven elongated wakefield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Thursday 17:20 WG-2</a:t>
            </a:r>
            <a:br>
              <a:rPr lang="en-US" sz="1600" dirty="0"/>
            </a:br>
            <a:r>
              <a:rPr lang="en-US" sz="1600" i="1" dirty="0"/>
              <a:t>Nicholas Dover</a:t>
            </a:r>
            <a:br>
              <a:rPr lang="en-US" sz="1600" dirty="0"/>
            </a:br>
            <a:r>
              <a:rPr lang="en-US" sz="1600" dirty="0"/>
              <a:t>Diagnosing near-critical-density laser plasma interaction and ion acceleration using dynamic optical probing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Monday poster session  WG2</a:t>
            </a:r>
            <a:br>
              <a:rPr lang="en-US" sz="1600" dirty="0"/>
            </a:br>
            <a:r>
              <a:rPr lang="en-US" sz="1600" i="1" dirty="0"/>
              <a:t>Anusorn Lueangaramwong</a:t>
            </a:r>
            <a:br>
              <a:rPr lang="en-US" sz="1600" i="1" dirty="0"/>
            </a:br>
            <a:r>
              <a:rPr lang="en-US" sz="1600" dirty="0"/>
              <a:t>Study of laser-driven ion accelerators via ultra-fast optical and electron radiography of high-density plasmas at ATF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Monday poster session  WG1</a:t>
            </a:r>
            <a:br>
              <a:rPr lang="en-US" sz="1600" dirty="0"/>
            </a:br>
            <a:r>
              <a:rPr lang="en-US" sz="1600" i="1" dirty="0"/>
              <a:t>Dismas Choge</a:t>
            </a:r>
            <a:br>
              <a:rPr lang="en-US" sz="1600" dirty="0"/>
            </a:br>
            <a:r>
              <a:rPr lang="en-US" sz="1600" dirty="0"/>
              <a:t>Laser-induced damage in optical components for high-power infrared laser systems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94B530-EF23-36B1-A4B4-D152752BBD7B}"/>
              </a:ext>
            </a:extLst>
          </p:cNvPr>
          <p:cNvSpPr txBox="1"/>
          <p:nvPr/>
        </p:nvSpPr>
        <p:spPr>
          <a:xfrm rot="21215026">
            <a:off x="4365835" y="727143"/>
            <a:ext cx="8985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LWFA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1C33C5-1F0A-C4D0-579C-82552407297A}"/>
              </a:ext>
            </a:extLst>
          </p:cNvPr>
          <p:cNvSpPr txBox="1"/>
          <p:nvPr/>
        </p:nvSpPr>
        <p:spPr>
          <a:xfrm rot="21215026">
            <a:off x="4365835" y="2736052"/>
            <a:ext cx="8985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LWFA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85D54D-25A8-0A33-B4B9-ECA8CB65897B}"/>
              </a:ext>
            </a:extLst>
          </p:cNvPr>
          <p:cNvSpPr txBox="1"/>
          <p:nvPr/>
        </p:nvSpPr>
        <p:spPr>
          <a:xfrm rot="21215026">
            <a:off x="4364541" y="1731599"/>
            <a:ext cx="13115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Compton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168666-4C90-38DB-5B31-2473739E4B12}"/>
              </a:ext>
            </a:extLst>
          </p:cNvPr>
          <p:cNvSpPr txBox="1"/>
          <p:nvPr/>
        </p:nvSpPr>
        <p:spPr>
          <a:xfrm rot="21215026">
            <a:off x="4361855" y="3614864"/>
            <a:ext cx="21693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Ion Acceleration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B84DF7-5819-1AF4-7136-74783277B13B}"/>
              </a:ext>
            </a:extLst>
          </p:cNvPr>
          <p:cNvSpPr txBox="1"/>
          <p:nvPr/>
        </p:nvSpPr>
        <p:spPr>
          <a:xfrm rot="21215026">
            <a:off x="4361333" y="4795192"/>
            <a:ext cx="2335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Plasma dynamics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221244-CC53-6ED1-D2CF-0CA14AFFC275}"/>
              </a:ext>
            </a:extLst>
          </p:cNvPr>
          <p:cNvSpPr txBox="1"/>
          <p:nvPr/>
        </p:nvSpPr>
        <p:spPr>
          <a:xfrm rot="21215026">
            <a:off x="4361198" y="5823198"/>
            <a:ext cx="23791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Laser technology</a:t>
            </a:r>
          </a:p>
        </p:txBody>
      </p:sp>
    </p:spTree>
    <p:extLst>
      <p:ext uri="{BB962C8B-B14F-4D97-AF65-F5344CB8AC3E}">
        <p14:creationId xmlns:p14="http://schemas.microsoft.com/office/powerpoint/2010/main" val="1092171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5B2D2A-951F-D651-CCE1-2145A9707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767" y="11336"/>
            <a:ext cx="11815233" cy="798855"/>
          </a:xfrm>
        </p:spPr>
        <p:txBody>
          <a:bodyPr>
            <a:normAutofit/>
          </a:bodyPr>
          <a:lstStyle/>
          <a:p>
            <a:r>
              <a:rPr lang="en-US" sz="3600" dirty="0"/>
              <a:t>Laser Status and FY27 User Parameters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78D009-2D8C-D4DE-FAE1-BB7BA4196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6</a:t>
            </a:fld>
            <a:endParaRPr lang="en-US" sz="1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1FE171-716E-0D0B-CA72-39DA4A6ACD6A}"/>
              </a:ext>
            </a:extLst>
          </p:cNvPr>
          <p:cNvSpPr txBox="1"/>
          <p:nvPr/>
        </p:nvSpPr>
        <p:spPr>
          <a:xfrm>
            <a:off x="529167" y="765248"/>
            <a:ext cx="10735733" cy="5947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b="1" dirty="0"/>
              <a:t>Commissioning status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Laser operation was authorized earlier in 2026 following the extended ATF shutdown for the Accelerator Readiness Review (ARR).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Commissioning was subsequently interrupted by a component failure and limited personnel availability during ARR preparation.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Near-term milestone: CO</a:t>
            </a:r>
            <a:r>
              <a:rPr lang="en-US" sz="1600" baseline="-25000" dirty="0"/>
              <a:t>2</a:t>
            </a:r>
            <a:r>
              <a:rPr lang="en-US" sz="1600" dirty="0"/>
              <a:t> preamplifier commissioning targeted for next week.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Full-power operation: targeted for August 2026.</a:t>
            </a:r>
          </a:p>
          <a:p>
            <a:pPr>
              <a:spcAft>
                <a:spcPts val="600"/>
              </a:spcAft>
            </a:pPr>
            <a:endParaRPr lang="en-US" b="1" dirty="0"/>
          </a:p>
          <a:p>
            <a:pPr>
              <a:spcAft>
                <a:spcPts val="600"/>
              </a:spcAft>
            </a:pPr>
            <a:r>
              <a:rPr lang="en-US" b="1" dirty="0"/>
              <a:t>FY27 user capability</a:t>
            </a:r>
          </a:p>
          <a:p>
            <a:pPr lvl="2" fontAlgn="ctr">
              <a:spcAft>
                <a:spcPts val="600"/>
              </a:spcAft>
            </a:pPr>
            <a:r>
              <a:rPr lang="en-US" sz="1600" dirty="0"/>
              <a:t>Central wavelength  	   9.24 µm  </a:t>
            </a:r>
          </a:p>
          <a:p>
            <a:pPr lvl="2" fontAlgn="ctr">
              <a:spcAft>
                <a:spcPts val="600"/>
              </a:spcAft>
            </a:pPr>
            <a:r>
              <a:rPr lang="en-US" sz="1600" dirty="0"/>
              <a:t>FWHM bandwidth	 	   0.10 µm  </a:t>
            </a:r>
          </a:p>
          <a:p>
            <a:pPr lvl="2" fontAlgn="ctr">
              <a:spcAft>
                <a:spcPts val="600"/>
              </a:spcAft>
            </a:pPr>
            <a:r>
              <a:rPr lang="en-US" sz="1600" dirty="0"/>
              <a:t>FWHM pulse duration 	   </a:t>
            </a:r>
            <a:r>
              <a:rPr lang="en-US" sz="1600" b="1" dirty="0"/>
              <a:t>2.0 ps</a:t>
            </a:r>
            <a:r>
              <a:rPr lang="en-US" sz="1600" dirty="0"/>
              <a:t> 	      </a:t>
            </a:r>
            <a:r>
              <a:rPr lang="en-US" sz="1600" i="1" dirty="0"/>
              <a:t>70 ps with compressor bypassed</a:t>
            </a:r>
          </a:p>
          <a:p>
            <a:pPr lvl="2" fontAlgn="ctr">
              <a:spcAft>
                <a:spcPts val="600"/>
              </a:spcAft>
            </a:pPr>
            <a:r>
              <a:rPr lang="en-US" sz="1600" dirty="0"/>
              <a:t>Pulse energy 		   ≤</a:t>
            </a:r>
            <a:r>
              <a:rPr lang="en-US" sz="1600" b="1" dirty="0"/>
              <a:t>7 J </a:t>
            </a:r>
            <a:r>
              <a:rPr lang="en-US" sz="1600" dirty="0"/>
              <a:t>	      </a:t>
            </a:r>
            <a:r>
              <a:rPr lang="en-US" sz="1600" i="1" dirty="0"/>
              <a:t>≤10 J with compressor bypassed</a:t>
            </a:r>
          </a:p>
          <a:p>
            <a:pPr lvl="2" fontAlgn="ctr">
              <a:spcAft>
                <a:spcPts val="600"/>
              </a:spcAft>
            </a:pPr>
            <a:r>
              <a:rPr lang="en-US" sz="1600" dirty="0"/>
              <a:t>Peak power 		   ≤</a:t>
            </a:r>
            <a:r>
              <a:rPr lang="en-US" sz="1600" b="1" dirty="0"/>
              <a:t>3 TW</a:t>
            </a:r>
            <a:r>
              <a:rPr lang="en-US" sz="1600" dirty="0"/>
              <a:t>  </a:t>
            </a:r>
          </a:p>
          <a:p>
            <a:pPr lvl="2" fontAlgn="ctr"/>
            <a:r>
              <a:rPr lang="en-US" sz="1600" dirty="0"/>
              <a:t>Pulse repetition interval 	   ≥90 s</a:t>
            </a:r>
          </a:p>
          <a:p>
            <a:pPr fontAlgn="ctr"/>
            <a:r>
              <a:rPr lang="en-US" dirty="0"/>
              <a:t> </a:t>
            </a:r>
          </a:p>
          <a:p>
            <a:pPr lvl="2" fontAlgn="ctr"/>
            <a:r>
              <a:rPr lang="en-US" sz="1600" i="1" dirty="0"/>
              <a:t>Additional operating modes</a:t>
            </a:r>
          </a:p>
          <a:p>
            <a:pPr marL="1657350" lvl="3" indent="-285750" fontAlgn="ctr">
              <a:buFont typeface="Arial" panose="020B0604020202020204" pitchFamily="34" charset="0"/>
              <a:buChar char="•"/>
            </a:pPr>
            <a:r>
              <a:rPr lang="en-US" sz="1600" dirty="0"/>
              <a:t>Linearly polarized output with continuously rotatable polarization angle.</a:t>
            </a:r>
          </a:p>
          <a:p>
            <a:pPr marL="1657350" lvl="3" indent="-285750" fontAlgn="ctr">
              <a:buFont typeface="Arial" panose="020B0604020202020204" pitchFamily="34" charset="0"/>
              <a:buChar char="•"/>
            </a:pPr>
            <a:r>
              <a:rPr lang="en-US" sz="1600" dirty="0"/>
              <a:t>Circular polarization available at reduced pulse energy, typically &lt;0.5 J.</a:t>
            </a:r>
          </a:p>
          <a:p>
            <a:pPr marL="1657350" lvl="3" indent="-285750" fontAlgn="ctr">
              <a:buFont typeface="Arial" panose="020B0604020202020204" pitchFamily="34" charset="0"/>
              <a:buChar char="•"/>
            </a:pPr>
            <a:r>
              <a:rPr lang="en-US" sz="1600" dirty="0"/>
              <a:t>mJ-level pulses at 1.5 Hz for experimental setup and alignment.</a:t>
            </a:r>
          </a:p>
        </p:txBody>
      </p:sp>
    </p:spTree>
    <p:extLst>
      <p:ext uri="{BB962C8B-B14F-4D97-AF65-F5344CB8AC3E}">
        <p14:creationId xmlns:p14="http://schemas.microsoft.com/office/powerpoint/2010/main" val="2614240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975A54EB-60B0-9B07-7964-3CDB435E66F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587" y="2387570"/>
            <a:ext cx="4587186" cy="43772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2B8F183-A375-1DDD-3652-13EFCDCB4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300" y="40005"/>
            <a:ext cx="11049000" cy="594995"/>
          </a:xfrm>
        </p:spPr>
        <p:txBody>
          <a:bodyPr>
            <a:normAutofit fontScale="90000"/>
          </a:bodyPr>
          <a:lstStyle/>
          <a:p>
            <a:r>
              <a:rPr lang="en-US" dirty="0"/>
              <a:t>Operational priorities and enabling R&amp;D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C0C1CC-AE5B-6DC4-A7DC-99C3A8542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7</a:t>
            </a:fld>
            <a:endParaRPr lang="en-US" sz="1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AD380-FC65-C054-0FA5-7ED64996C392}"/>
              </a:ext>
            </a:extLst>
          </p:cNvPr>
          <p:cNvSpPr txBox="1"/>
          <p:nvPr/>
        </p:nvSpPr>
        <p:spPr>
          <a:xfrm>
            <a:off x="438135" y="730009"/>
            <a:ext cx="6387197" cy="2585323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Operation improvement priorities:</a:t>
            </a:r>
          </a:p>
          <a:p>
            <a:pPr marL="285750" indent="-285750">
              <a:buFontTx/>
              <a:buChar char="-"/>
            </a:pPr>
            <a:r>
              <a:rPr lang="en-US" dirty="0"/>
              <a:t>Improve beam quality and focusing, deliver 5 TW to users</a:t>
            </a:r>
          </a:p>
          <a:p>
            <a:pPr marL="285750" indent="-285750">
              <a:buFontTx/>
              <a:buChar char="-"/>
            </a:pPr>
            <a:r>
              <a:rPr lang="en-US" dirty="0"/>
              <a:t>Minimize downtime (e.g., alignment-related interruptions)</a:t>
            </a:r>
          </a:p>
          <a:p>
            <a:pPr marL="285750" indent="-285750">
              <a:buFontTx/>
              <a:buChar char="-"/>
            </a:pPr>
            <a:r>
              <a:rPr lang="en-US" dirty="0"/>
              <a:t>Improve in-line diagnostics, monitoring, and data logging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b="1" dirty="0"/>
              <a:t>R&amp;D priorities toward 25 TW</a:t>
            </a:r>
          </a:p>
          <a:p>
            <a:pPr marL="285750" indent="-285750">
              <a:buFontTx/>
              <a:buChar char="-"/>
            </a:pPr>
            <a:r>
              <a:rPr lang="en-US" dirty="0"/>
              <a:t>Develop and qualify critical optical components</a:t>
            </a:r>
          </a:p>
          <a:p>
            <a:pPr marL="285750" indent="-285750">
              <a:buFontTx/>
              <a:buChar char="-"/>
            </a:pPr>
            <a:r>
              <a:rPr lang="en-US" dirty="0"/>
              <a:t>Improve numerical modeling of laser components and system performance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37F1687-C2BA-0447-B43C-7183B27477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00" y="3657600"/>
            <a:ext cx="3575131" cy="32004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41D5B65-81CB-231E-955A-6CFF28E1D0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16431" y="3657600"/>
            <a:ext cx="3575132" cy="32004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4B01085-308B-69A6-0E3B-00BD1E2E66A9}"/>
              </a:ext>
            </a:extLst>
          </p:cNvPr>
          <p:cNvSpPr txBox="1"/>
          <p:nvPr/>
        </p:nvSpPr>
        <p:spPr>
          <a:xfrm>
            <a:off x="915513" y="3899722"/>
            <a:ext cx="301594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chemeClr val="bg1">
                    <a:lumMod val="65000"/>
                  </a:schemeClr>
                </a:solidFill>
              </a:rPr>
              <a:t>Opt. Mater. Express</a:t>
            </a:r>
            <a:br>
              <a:rPr lang="en-US" sz="14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b="1" i="1" dirty="0">
                <a:solidFill>
                  <a:schemeClr val="bg1">
                    <a:lumMod val="65000"/>
                  </a:schemeClr>
                </a:solidFill>
              </a:rPr>
              <a:t>14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, 696 (2024)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BD9B7B-A1ED-8B6A-6C13-CF79C4974A41}"/>
              </a:ext>
            </a:extLst>
          </p:cNvPr>
          <p:cNvSpPr txBox="1"/>
          <p:nvPr/>
        </p:nvSpPr>
        <p:spPr>
          <a:xfrm rot="21269047">
            <a:off x="7535800" y="3078207"/>
            <a:ext cx="4388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ighlight>
                  <a:srgbClr val="FFFF00"/>
                </a:highlight>
              </a:rPr>
              <a:t>Dismas Choge –  poster session tonight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1E0D01-AAE9-815A-6561-92B48F0F0C84}"/>
              </a:ext>
            </a:extLst>
          </p:cNvPr>
          <p:cNvSpPr txBox="1"/>
          <p:nvPr/>
        </p:nvSpPr>
        <p:spPr>
          <a:xfrm>
            <a:off x="779729" y="3449732"/>
            <a:ext cx="6387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Nonlinear refraction and absorption in LWIR optical materials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AC8E48-EC31-0160-049C-7CEF6CD49A06}"/>
              </a:ext>
            </a:extLst>
          </p:cNvPr>
          <p:cNvSpPr txBox="1"/>
          <p:nvPr/>
        </p:nvSpPr>
        <p:spPr>
          <a:xfrm>
            <a:off x="8153198" y="1992593"/>
            <a:ext cx="3600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Ultrafast laser damage at 9.2 µm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BAA5C2-605C-F5C3-4865-522975BEDAEE}"/>
              </a:ext>
            </a:extLst>
          </p:cNvPr>
          <p:cNvSpPr txBox="1"/>
          <p:nvPr/>
        </p:nvSpPr>
        <p:spPr>
          <a:xfrm>
            <a:off x="6974741" y="872835"/>
            <a:ext cx="52172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DOE Accelerator Stewardship-supported</a:t>
            </a:r>
            <a:br>
              <a:rPr lang="en-US" dirty="0">
                <a:solidFill>
                  <a:srgbClr val="C00000"/>
                </a:solidFill>
              </a:rPr>
            </a:br>
            <a:r>
              <a:rPr lang="en-US" dirty="0">
                <a:solidFill>
                  <a:srgbClr val="C00000"/>
                </a:solidFill>
              </a:rPr>
              <a:t>materials R&amp;D helps advance these priorities</a:t>
            </a:r>
          </a:p>
        </p:txBody>
      </p:sp>
    </p:spTree>
    <p:extLst>
      <p:ext uri="{BB962C8B-B14F-4D97-AF65-F5344CB8AC3E}">
        <p14:creationId xmlns:p14="http://schemas.microsoft.com/office/powerpoint/2010/main" val="1435594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FDB74EB-C0FB-2D12-061F-ECABB4823CDE}"/>
              </a:ext>
            </a:extLst>
          </p:cNvPr>
          <p:cNvCxnSpPr>
            <a:cxnSpLocks/>
            <a:stCxn id="40" idx="6"/>
          </p:cNvCxnSpPr>
          <p:nvPr/>
        </p:nvCxnSpPr>
        <p:spPr>
          <a:xfrm flipV="1">
            <a:off x="5737462" y="1158047"/>
            <a:ext cx="376970" cy="1949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  <a:headEnd type="none" w="med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89DB8E0-C83D-EA4C-5A47-1D2E18989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66" y="-5962"/>
            <a:ext cx="11954933" cy="714602"/>
          </a:xfrm>
        </p:spPr>
        <p:txBody>
          <a:bodyPr>
            <a:normAutofit fontScale="90000"/>
          </a:bodyPr>
          <a:lstStyle/>
          <a:p>
            <a:r>
              <a:rPr lang="en-US" dirty="0"/>
              <a:t>Example of incremental performance upgrade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B3E564-F2DF-783F-6FF1-A708EA7E1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8</a:t>
            </a:fld>
            <a:endParaRPr lang="en-US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056511B-1005-D2BB-D662-7E2223D7A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199" y="1821682"/>
            <a:ext cx="853333" cy="8533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1ABA54-4993-36C4-E221-A6D0C4EF8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867" y="1821683"/>
            <a:ext cx="853333" cy="853333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2BB5303-E79F-DA45-36B4-DD082E10904B}"/>
              </a:ext>
            </a:extLst>
          </p:cNvPr>
          <p:cNvCxnSpPr>
            <a:cxnSpLocks/>
          </p:cNvCxnSpPr>
          <p:nvPr/>
        </p:nvCxnSpPr>
        <p:spPr>
          <a:xfrm flipH="1">
            <a:off x="4362252" y="1229997"/>
            <a:ext cx="998240" cy="606406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63D833D1-DEDD-6D50-C47B-05BB9D022CCD}"/>
              </a:ext>
            </a:extLst>
          </p:cNvPr>
          <p:cNvSpPr txBox="1"/>
          <p:nvPr/>
        </p:nvSpPr>
        <p:spPr>
          <a:xfrm>
            <a:off x="4820637" y="145235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NaCl  /  BaF</a:t>
            </a:r>
            <a:r>
              <a:rPr lang="en-US" baseline="-25000" dirty="0"/>
              <a:t>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647950C-682E-EDE0-B050-34EC67B3A13D}"/>
              </a:ext>
            </a:extLst>
          </p:cNvPr>
          <p:cNvSpPr txBox="1"/>
          <p:nvPr/>
        </p:nvSpPr>
        <p:spPr>
          <a:xfrm>
            <a:off x="2781972" y="1771846"/>
            <a:ext cx="889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Beam</a:t>
            </a:r>
            <a:br>
              <a:rPr lang="en-US" dirty="0"/>
            </a:br>
            <a:r>
              <a:rPr lang="en-US" dirty="0"/>
              <a:t>profiler</a:t>
            </a:r>
          </a:p>
        </p:txBody>
      </p:sp>
      <p:graphicFrame>
        <p:nvGraphicFramePr>
          <p:cNvPr id="34" name="Table 7">
            <a:extLst>
              <a:ext uri="{FF2B5EF4-FFF2-40B4-BE49-F238E27FC236}">
                <a16:creationId xmlns:a16="http://schemas.microsoft.com/office/drawing/2014/main" id="{F88393FD-D182-7FC1-5B86-2718C8CD06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094716"/>
              </p:ext>
            </p:extLst>
          </p:nvPr>
        </p:nvGraphicFramePr>
        <p:xfrm>
          <a:off x="443098" y="3054813"/>
          <a:ext cx="6388017" cy="36012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4351">
                  <a:extLst>
                    <a:ext uri="{9D8B030D-6E8A-4147-A177-3AD203B41FA5}">
                      <a16:colId xmlns:a16="http://schemas.microsoft.com/office/drawing/2014/main" val="4176785743"/>
                    </a:ext>
                  </a:extLst>
                </a:gridCol>
                <a:gridCol w="1331597">
                  <a:extLst>
                    <a:ext uri="{9D8B030D-6E8A-4147-A177-3AD203B41FA5}">
                      <a16:colId xmlns:a16="http://schemas.microsoft.com/office/drawing/2014/main" val="2279326611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1313093558"/>
                    </a:ext>
                  </a:extLst>
                </a:gridCol>
                <a:gridCol w="1089869">
                  <a:extLst>
                    <a:ext uri="{9D8B030D-6E8A-4147-A177-3AD203B41FA5}">
                      <a16:colId xmlns:a16="http://schemas.microsoft.com/office/drawing/2014/main" val="339341046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Parameter (@ 9.2 </a:t>
                      </a:r>
                      <a:r>
                        <a:rPr lang="el-GR" dirty="0"/>
                        <a:t>μ</a:t>
                      </a:r>
                      <a:r>
                        <a:rPr lang="en-US" dirty="0"/>
                        <a:t>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NaCl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BaF</a:t>
                      </a:r>
                      <a:r>
                        <a:rPr lang="en-US" baseline="-25000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3258766"/>
                  </a:ext>
                </a:extLst>
              </a:tr>
              <a:tr h="351659">
                <a:tc>
                  <a:txBody>
                    <a:bodyPr/>
                    <a:lstStyle/>
                    <a:p>
                      <a:r>
                        <a:rPr lang="en-US" dirty="0"/>
                        <a:t>Solubility in water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360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</a:rPr>
                        <a:t>1.61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7171502"/>
                  </a:ext>
                </a:extLst>
              </a:tr>
              <a:tr h="351659">
                <a:tc>
                  <a:txBody>
                    <a:bodyPr/>
                    <a:lstStyle/>
                    <a:p>
                      <a:r>
                        <a:rPr lang="en-US" dirty="0"/>
                        <a:t>Modulus of rupture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2.4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</a:rPr>
                        <a:t>26.9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879107"/>
                  </a:ext>
                </a:extLst>
              </a:tr>
              <a:tr h="351659">
                <a:tc>
                  <a:txBody>
                    <a:bodyPr/>
                    <a:lstStyle/>
                    <a:p>
                      <a:r>
                        <a:rPr lang="en-US" dirty="0"/>
                        <a:t>Refractive index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1.412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446980"/>
                  </a:ext>
                </a:extLst>
              </a:tr>
              <a:tr h="351659">
                <a:tc>
                  <a:txBody>
                    <a:bodyPr/>
                    <a:lstStyle/>
                    <a:p>
                      <a:r>
                        <a:rPr lang="en-US" dirty="0"/>
                        <a:t>Fresnel reflection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4.0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</a:rPr>
                        <a:t>2.9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532868"/>
                  </a:ext>
                </a:extLst>
              </a:tr>
              <a:tr h="351659">
                <a:tc>
                  <a:txBody>
                    <a:bodyPr/>
                    <a:lstStyle/>
                    <a:p>
                      <a:r>
                        <a:rPr lang="en-US" dirty="0"/>
                        <a:t>Volume absorption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% / 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</a:rPr>
                        <a:t>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2.8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9277790"/>
                  </a:ext>
                </a:extLst>
              </a:tr>
              <a:tr h="492323">
                <a:tc>
                  <a:txBody>
                    <a:bodyPr/>
                    <a:lstStyle/>
                    <a:p>
                      <a:r>
                        <a:rPr lang="en-US" dirty="0"/>
                        <a:t>Nonlinear index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</a:t>
                      </a:r>
                      <a:r>
                        <a:rPr lang="en-US" baseline="30000" dirty="0"/>
                        <a:t>-20</a:t>
                      </a:r>
                      <a:r>
                        <a:rPr lang="en-US" dirty="0"/>
                        <a:t> m</a:t>
                      </a:r>
                      <a:r>
                        <a:rPr lang="en-US" baseline="30000" dirty="0"/>
                        <a:t>2</a:t>
                      </a:r>
                      <a:r>
                        <a:rPr lang="en-US" dirty="0"/>
                        <a:t>/W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3.5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</a:rPr>
                        <a:t>1.7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6148675"/>
                  </a:ext>
                </a:extLst>
              </a:tr>
              <a:tr h="351659">
                <a:tc>
                  <a:txBody>
                    <a:bodyPr/>
                    <a:lstStyle/>
                    <a:p>
                      <a:r>
                        <a:rPr lang="en-US" dirty="0"/>
                        <a:t>Group-velocity dispersion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fs</a:t>
                      </a:r>
                      <a:r>
                        <a:rPr lang="en-US" baseline="30000" dirty="0"/>
                        <a:t>2</a:t>
                      </a:r>
                      <a:r>
                        <a:rPr lang="en-US" dirty="0"/>
                        <a:t>/mm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0B050"/>
                          </a:solidFill>
                        </a:rPr>
                        <a:t>-1010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-2340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3818412"/>
                  </a:ext>
                </a:extLst>
              </a:tr>
            </a:tbl>
          </a:graphicData>
        </a:graphic>
      </p:graphicFrame>
      <p:sp>
        <p:nvSpPr>
          <p:cNvPr id="36" name="Rectangle: Rounded Corners 62">
            <a:extLst>
              <a:ext uri="{FF2B5EF4-FFF2-40B4-BE49-F238E27FC236}">
                <a16:creationId xmlns:a16="http://schemas.microsoft.com/office/drawing/2014/main" id="{6BB4B117-AC98-9AAB-CBE0-B21362A4CA43}"/>
              </a:ext>
            </a:extLst>
          </p:cNvPr>
          <p:cNvSpPr>
            <a:spLocks noChangeAspect="1"/>
          </p:cNvSpPr>
          <p:nvPr/>
        </p:nvSpPr>
        <p:spPr>
          <a:xfrm>
            <a:off x="3562676" y="1771846"/>
            <a:ext cx="794481" cy="822960"/>
          </a:xfrm>
          <a:custGeom>
            <a:avLst/>
            <a:gdLst>
              <a:gd name="connsiteX0" fmla="*/ 0 w 365760"/>
              <a:gd name="connsiteY0" fmla="*/ 60961 h 365760"/>
              <a:gd name="connsiteX1" fmla="*/ 60961 w 365760"/>
              <a:gd name="connsiteY1" fmla="*/ 0 h 365760"/>
              <a:gd name="connsiteX2" fmla="*/ 304799 w 365760"/>
              <a:gd name="connsiteY2" fmla="*/ 0 h 365760"/>
              <a:gd name="connsiteX3" fmla="*/ 365760 w 365760"/>
              <a:gd name="connsiteY3" fmla="*/ 60961 h 365760"/>
              <a:gd name="connsiteX4" fmla="*/ 365760 w 365760"/>
              <a:gd name="connsiteY4" fmla="*/ 304799 h 365760"/>
              <a:gd name="connsiteX5" fmla="*/ 304799 w 365760"/>
              <a:gd name="connsiteY5" fmla="*/ 365760 h 365760"/>
              <a:gd name="connsiteX6" fmla="*/ 60961 w 365760"/>
              <a:gd name="connsiteY6" fmla="*/ 365760 h 365760"/>
              <a:gd name="connsiteX7" fmla="*/ 0 w 365760"/>
              <a:gd name="connsiteY7" fmla="*/ 304799 h 365760"/>
              <a:gd name="connsiteX8" fmla="*/ 0 w 365760"/>
              <a:gd name="connsiteY8" fmla="*/ 60961 h 365760"/>
              <a:gd name="connsiteX0" fmla="*/ 0 w 365760"/>
              <a:gd name="connsiteY0" fmla="*/ 60961 h 365760"/>
              <a:gd name="connsiteX1" fmla="*/ 60961 w 365760"/>
              <a:gd name="connsiteY1" fmla="*/ 0 h 365760"/>
              <a:gd name="connsiteX2" fmla="*/ 304799 w 365760"/>
              <a:gd name="connsiteY2" fmla="*/ 0 h 365760"/>
              <a:gd name="connsiteX3" fmla="*/ 365760 w 365760"/>
              <a:gd name="connsiteY3" fmla="*/ 60961 h 365760"/>
              <a:gd name="connsiteX4" fmla="*/ 365760 w 365760"/>
              <a:gd name="connsiteY4" fmla="*/ 304799 h 365760"/>
              <a:gd name="connsiteX5" fmla="*/ 304799 w 365760"/>
              <a:gd name="connsiteY5" fmla="*/ 365760 h 365760"/>
              <a:gd name="connsiteX6" fmla="*/ 60961 w 365760"/>
              <a:gd name="connsiteY6" fmla="*/ 365760 h 365760"/>
              <a:gd name="connsiteX7" fmla="*/ 0 w 365760"/>
              <a:gd name="connsiteY7" fmla="*/ 304799 h 365760"/>
              <a:gd name="connsiteX8" fmla="*/ 0 w 365760"/>
              <a:gd name="connsiteY8" fmla="*/ 60961 h 365760"/>
              <a:gd name="connsiteX0" fmla="*/ 0 w 365760"/>
              <a:gd name="connsiteY0" fmla="*/ 62321 h 367120"/>
              <a:gd name="connsiteX1" fmla="*/ 40550 w 365760"/>
              <a:gd name="connsiteY1" fmla="*/ 0 h 367120"/>
              <a:gd name="connsiteX2" fmla="*/ 304799 w 365760"/>
              <a:gd name="connsiteY2" fmla="*/ 1360 h 367120"/>
              <a:gd name="connsiteX3" fmla="*/ 365760 w 365760"/>
              <a:gd name="connsiteY3" fmla="*/ 62321 h 367120"/>
              <a:gd name="connsiteX4" fmla="*/ 365760 w 365760"/>
              <a:gd name="connsiteY4" fmla="*/ 306159 h 367120"/>
              <a:gd name="connsiteX5" fmla="*/ 304799 w 365760"/>
              <a:gd name="connsiteY5" fmla="*/ 367120 h 367120"/>
              <a:gd name="connsiteX6" fmla="*/ 60961 w 365760"/>
              <a:gd name="connsiteY6" fmla="*/ 367120 h 367120"/>
              <a:gd name="connsiteX7" fmla="*/ 0 w 365760"/>
              <a:gd name="connsiteY7" fmla="*/ 306159 h 367120"/>
              <a:gd name="connsiteX8" fmla="*/ 0 w 365760"/>
              <a:gd name="connsiteY8" fmla="*/ 62321 h 367120"/>
              <a:gd name="connsiteX0" fmla="*/ 0 w 367120"/>
              <a:gd name="connsiteY0" fmla="*/ 39188 h 367120"/>
              <a:gd name="connsiteX1" fmla="*/ 41910 w 367120"/>
              <a:gd name="connsiteY1" fmla="*/ 0 h 367120"/>
              <a:gd name="connsiteX2" fmla="*/ 306159 w 367120"/>
              <a:gd name="connsiteY2" fmla="*/ 1360 h 367120"/>
              <a:gd name="connsiteX3" fmla="*/ 367120 w 367120"/>
              <a:gd name="connsiteY3" fmla="*/ 62321 h 367120"/>
              <a:gd name="connsiteX4" fmla="*/ 367120 w 367120"/>
              <a:gd name="connsiteY4" fmla="*/ 306159 h 367120"/>
              <a:gd name="connsiteX5" fmla="*/ 306159 w 367120"/>
              <a:gd name="connsiteY5" fmla="*/ 367120 h 367120"/>
              <a:gd name="connsiteX6" fmla="*/ 62321 w 367120"/>
              <a:gd name="connsiteY6" fmla="*/ 367120 h 367120"/>
              <a:gd name="connsiteX7" fmla="*/ 1360 w 367120"/>
              <a:gd name="connsiteY7" fmla="*/ 306159 h 367120"/>
              <a:gd name="connsiteX8" fmla="*/ 0 w 367120"/>
              <a:gd name="connsiteY8" fmla="*/ 39188 h 367120"/>
              <a:gd name="connsiteX0" fmla="*/ 0 w 367120"/>
              <a:gd name="connsiteY0" fmla="*/ 39188 h 367120"/>
              <a:gd name="connsiteX1" fmla="*/ 41910 w 367120"/>
              <a:gd name="connsiteY1" fmla="*/ 0 h 367120"/>
              <a:gd name="connsiteX2" fmla="*/ 306159 w 367120"/>
              <a:gd name="connsiteY2" fmla="*/ 1360 h 367120"/>
              <a:gd name="connsiteX3" fmla="*/ 367120 w 367120"/>
              <a:gd name="connsiteY3" fmla="*/ 62321 h 367120"/>
              <a:gd name="connsiteX4" fmla="*/ 367120 w 367120"/>
              <a:gd name="connsiteY4" fmla="*/ 306159 h 367120"/>
              <a:gd name="connsiteX5" fmla="*/ 306159 w 367120"/>
              <a:gd name="connsiteY5" fmla="*/ 367120 h 367120"/>
              <a:gd name="connsiteX6" fmla="*/ 62321 w 367120"/>
              <a:gd name="connsiteY6" fmla="*/ 367120 h 367120"/>
              <a:gd name="connsiteX7" fmla="*/ 1360 w 367120"/>
              <a:gd name="connsiteY7" fmla="*/ 306159 h 367120"/>
              <a:gd name="connsiteX8" fmla="*/ 0 w 367120"/>
              <a:gd name="connsiteY8" fmla="*/ 39188 h 367120"/>
              <a:gd name="connsiteX0" fmla="*/ 0 w 367120"/>
              <a:gd name="connsiteY0" fmla="*/ 39188 h 367120"/>
              <a:gd name="connsiteX1" fmla="*/ 41910 w 367120"/>
              <a:gd name="connsiteY1" fmla="*/ 0 h 367120"/>
              <a:gd name="connsiteX2" fmla="*/ 306159 w 367120"/>
              <a:gd name="connsiteY2" fmla="*/ 1360 h 367120"/>
              <a:gd name="connsiteX3" fmla="*/ 367120 w 367120"/>
              <a:gd name="connsiteY3" fmla="*/ 62321 h 367120"/>
              <a:gd name="connsiteX4" fmla="*/ 367120 w 367120"/>
              <a:gd name="connsiteY4" fmla="*/ 306159 h 367120"/>
              <a:gd name="connsiteX5" fmla="*/ 306159 w 367120"/>
              <a:gd name="connsiteY5" fmla="*/ 367120 h 367120"/>
              <a:gd name="connsiteX6" fmla="*/ 62321 w 367120"/>
              <a:gd name="connsiteY6" fmla="*/ 367120 h 367120"/>
              <a:gd name="connsiteX7" fmla="*/ 1360 w 367120"/>
              <a:gd name="connsiteY7" fmla="*/ 306159 h 367120"/>
              <a:gd name="connsiteX8" fmla="*/ 0 w 367120"/>
              <a:gd name="connsiteY8" fmla="*/ 39188 h 367120"/>
              <a:gd name="connsiteX0" fmla="*/ 0 w 367120"/>
              <a:gd name="connsiteY0" fmla="*/ 39188 h 367120"/>
              <a:gd name="connsiteX1" fmla="*/ 41910 w 367120"/>
              <a:gd name="connsiteY1" fmla="*/ 0 h 367120"/>
              <a:gd name="connsiteX2" fmla="*/ 306159 w 367120"/>
              <a:gd name="connsiteY2" fmla="*/ 1360 h 367120"/>
              <a:gd name="connsiteX3" fmla="*/ 367120 w 367120"/>
              <a:gd name="connsiteY3" fmla="*/ 62321 h 367120"/>
              <a:gd name="connsiteX4" fmla="*/ 367120 w 367120"/>
              <a:gd name="connsiteY4" fmla="*/ 306159 h 367120"/>
              <a:gd name="connsiteX5" fmla="*/ 306159 w 367120"/>
              <a:gd name="connsiteY5" fmla="*/ 367120 h 367120"/>
              <a:gd name="connsiteX6" fmla="*/ 62321 w 367120"/>
              <a:gd name="connsiteY6" fmla="*/ 367120 h 367120"/>
              <a:gd name="connsiteX7" fmla="*/ 1360 w 367120"/>
              <a:gd name="connsiteY7" fmla="*/ 306159 h 367120"/>
              <a:gd name="connsiteX8" fmla="*/ 0 w 367120"/>
              <a:gd name="connsiteY8" fmla="*/ 39188 h 367120"/>
              <a:gd name="connsiteX0" fmla="*/ 0 w 367120"/>
              <a:gd name="connsiteY0" fmla="*/ 39188 h 367120"/>
              <a:gd name="connsiteX1" fmla="*/ 41910 w 367120"/>
              <a:gd name="connsiteY1" fmla="*/ 0 h 367120"/>
              <a:gd name="connsiteX2" fmla="*/ 306159 w 367120"/>
              <a:gd name="connsiteY2" fmla="*/ 1360 h 367120"/>
              <a:gd name="connsiteX3" fmla="*/ 367120 w 367120"/>
              <a:gd name="connsiteY3" fmla="*/ 62321 h 367120"/>
              <a:gd name="connsiteX4" fmla="*/ 367120 w 367120"/>
              <a:gd name="connsiteY4" fmla="*/ 306159 h 367120"/>
              <a:gd name="connsiteX5" fmla="*/ 306159 w 367120"/>
              <a:gd name="connsiteY5" fmla="*/ 367120 h 367120"/>
              <a:gd name="connsiteX6" fmla="*/ 62321 w 367120"/>
              <a:gd name="connsiteY6" fmla="*/ 367120 h 367120"/>
              <a:gd name="connsiteX7" fmla="*/ 1360 w 367120"/>
              <a:gd name="connsiteY7" fmla="*/ 306159 h 367120"/>
              <a:gd name="connsiteX8" fmla="*/ 0 w 367120"/>
              <a:gd name="connsiteY8" fmla="*/ 39188 h 367120"/>
              <a:gd name="connsiteX0" fmla="*/ 0 w 367120"/>
              <a:gd name="connsiteY0" fmla="*/ 39188 h 367120"/>
              <a:gd name="connsiteX1" fmla="*/ 41910 w 367120"/>
              <a:gd name="connsiteY1" fmla="*/ 0 h 367120"/>
              <a:gd name="connsiteX2" fmla="*/ 306159 w 367120"/>
              <a:gd name="connsiteY2" fmla="*/ 1360 h 367120"/>
              <a:gd name="connsiteX3" fmla="*/ 367120 w 367120"/>
              <a:gd name="connsiteY3" fmla="*/ 62321 h 367120"/>
              <a:gd name="connsiteX4" fmla="*/ 367120 w 367120"/>
              <a:gd name="connsiteY4" fmla="*/ 306159 h 367120"/>
              <a:gd name="connsiteX5" fmla="*/ 306159 w 367120"/>
              <a:gd name="connsiteY5" fmla="*/ 367120 h 367120"/>
              <a:gd name="connsiteX6" fmla="*/ 62321 w 367120"/>
              <a:gd name="connsiteY6" fmla="*/ 367120 h 367120"/>
              <a:gd name="connsiteX7" fmla="*/ 1360 w 367120"/>
              <a:gd name="connsiteY7" fmla="*/ 306159 h 367120"/>
              <a:gd name="connsiteX8" fmla="*/ 0 w 367120"/>
              <a:gd name="connsiteY8" fmla="*/ 39188 h 367120"/>
              <a:gd name="connsiteX0" fmla="*/ 0 w 367120"/>
              <a:gd name="connsiteY0" fmla="*/ 39188 h 367120"/>
              <a:gd name="connsiteX1" fmla="*/ 41910 w 367120"/>
              <a:gd name="connsiteY1" fmla="*/ 0 h 367120"/>
              <a:gd name="connsiteX2" fmla="*/ 306159 w 367120"/>
              <a:gd name="connsiteY2" fmla="*/ 1360 h 367120"/>
              <a:gd name="connsiteX3" fmla="*/ 367120 w 367120"/>
              <a:gd name="connsiteY3" fmla="*/ 62321 h 367120"/>
              <a:gd name="connsiteX4" fmla="*/ 367120 w 367120"/>
              <a:gd name="connsiteY4" fmla="*/ 306159 h 367120"/>
              <a:gd name="connsiteX5" fmla="*/ 306159 w 367120"/>
              <a:gd name="connsiteY5" fmla="*/ 367120 h 367120"/>
              <a:gd name="connsiteX6" fmla="*/ 62321 w 367120"/>
              <a:gd name="connsiteY6" fmla="*/ 367120 h 367120"/>
              <a:gd name="connsiteX7" fmla="*/ 1360 w 367120"/>
              <a:gd name="connsiteY7" fmla="*/ 306159 h 367120"/>
              <a:gd name="connsiteX8" fmla="*/ 0 w 367120"/>
              <a:gd name="connsiteY8" fmla="*/ 39188 h 367120"/>
              <a:gd name="connsiteX0" fmla="*/ 0 w 367120"/>
              <a:gd name="connsiteY0" fmla="*/ 39188 h 367120"/>
              <a:gd name="connsiteX1" fmla="*/ 41910 w 367120"/>
              <a:gd name="connsiteY1" fmla="*/ 0 h 367120"/>
              <a:gd name="connsiteX2" fmla="*/ 306159 w 367120"/>
              <a:gd name="connsiteY2" fmla="*/ 1360 h 367120"/>
              <a:gd name="connsiteX3" fmla="*/ 367120 w 367120"/>
              <a:gd name="connsiteY3" fmla="*/ 62321 h 367120"/>
              <a:gd name="connsiteX4" fmla="*/ 367120 w 367120"/>
              <a:gd name="connsiteY4" fmla="*/ 306159 h 367120"/>
              <a:gd name="connsiteX5" fmla="*/ 306159 w 367120"/>
              <a:gd name="connsiteY5" fmla="*/ 367120 h 367120"/>
              <a:gd name="connsiteX6" fmla="*/ 62321 w 367120"/>
              <a:gd name="connsiteY6" fmla="*/ 367120 h 367120"/>
              <a:gd name="connsiteX7" fmla="*/ 1360 w 367120"/>
              <a:gd name="connsiteY7" fmla="*/ 306159 h 367120"/>
              <a:gd name="connsiteX8" fmla="*/ 0 w 367120"/>
              <a:gd name="connsiteY8" fmla="*/ 39188 h 367120"/>
              <a:gd name="connsiteX0" fmla="*/ 0 w 367120"/>
              <a:gd name="connsiteY0" fmla="*/ 39188 h 367120"/>
              <a:gd name="connsiteX1" fmla="*/ 41910 w 367120"/>
              <a:gd name="connsiteY1" fmla="*/ 0 h 367120"/>
              <a:gd name="connsiteX2" fmla="*/ 306159 w 367120"/>
              <a:gd name="connsiteY2" fmla="*/ 1360 h 367120"/>
              <a:gd name="connsiteX3" fmla="*/ 367120 w 367120"/>
              <a:gd name="connsiteY3" fmla="*/ 62321 h 367120"/>
              <a:gd name="connsiteX4" fmla="*/ 367120 w 367120"/>
              <a:gd name="connsiteY4" fmla="*/ 306159 h 367120"/>
              <a:gd name="connsiteX5" fmla="*/ 306159 w 367120"/>
              <a:gd name="connsiteY5" fmla="*/ 367120 h 367120"/>
              <a:gd name="connsiteX6" fmla="*/ 62321 w 367120"/>
              <a:gd name="connsiteY6" fmla="*/ 367120 h 367120"/>
              <a:gd name="connsiteX7" fmla="*/ 1360 w 367120"/>
              <a:gd name="connsiteY7" fmla="*/ 306159 h 367120"/>
              <a:gd name="connsiteX8" fmla="*/ 0 w 367120"/>
              <a:gd name="connsiteY8" fmla="*/ 39188 h 367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7120" h="367120">
                <a:moveTo>
                  <a:pt x="0" y="39188"/>
                </a:moveTo>
                <a:cubicBezTo>
                  <a:pt x="0" y="5520"/>
                  <a:pt x="8242" y="0"/>
                  <a:pt x="41910" y="0"/>
                </a:cubicBezTo>
                <a:lnTo>
                  <a:pt x="306159" y="1360"/>
                </a:lnTo>
                <a:lnTo>
                  <a:pt x="367120" y="62321"/>
                </a:lnTo>
                <a:lnTo>
                  <a:pt x="367120" y="306159"/>
                </a:lnTo>
                <a:lnTo>
                  <a:pt x="306159" y="367120"/>
                </a:lnTo>
                <a:lnTo>
                  <a:pt x="62321" y="367120"/>
                </a:lnTo>
                <a:lnTo>
                  <a:pt x="1360" y="306159"/>
                </a:lnTo>
                <a:cubicBezTo>
                  <a:pt x="907" y="217169"/>
                  <a:pt x="680" y="172673"/>
                  <a:pt x="0" y="39188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  <a:scene3d>
            <a:camera prst="isometricLeftDown"/>
            <a:lightRig rig="threePt" dir="t"/>
          </a:scene3d>
          <a:sp3d extrusionH="266700">
            <a:bevelT w="6350" h="6350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E363769-C807-3721-7030-9E06C6016338}"/>
              </a:ext>
            </a:extLst>
          </p:cNvPr>
          <p:cNvSpPr>
            <a:spLocks noChangeAspect="1"/>
          </p:cNvSpPr>
          <p:nvPr/>
        </p:nvSpPr>
        <p:spPr>
          <a:xfrm>
            <a:off x="5119533" y="857497"/>
            <a:ext cx="617929" cy="640080"/>
          </a:xfrm>
          <a:prstGeom prst="ellipse">
            <a:avLst/>
          </a:prstGeom>
          <a:solidFill>
            <a:srgbClr val="0070C0"/>
          </a:solidFill>
          <a:ln w="3175">
            <a:solidFill>
              <a:srgbClr val="0070C0"/>
            </a:solidFill>
          </a:ln>
          <a:scene3d>
            <a:camera prst="isometricOffAxis1Left">
              <a:rot lat="1620000" lon="2880000" rev="0"/>
            </a:camera>
            <a:lightRig rig="threePt" dir="t"/>
          </a:scene3d>
          <a:sp3d extrusionH="127000" prstMaterial="translucentPowder">
            <a:bevelT w="6350" h="6350"/>
            <a:bevelB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C4AE25A-2682-0763-0C33-B70BF6F1F52A}"/>
              </a:ext>
            </a:extLst>
          </p:cNvPr>
          <p:cNvCxnSpPr>
            <a:cxnSpLocks/>
          </p:cNvCxnSpPr>
          <p:nvPr/>
        </p:nvCxnSpPr>
        <p:spPr>
          <a:xfrm flipV="1">
            <a:off x="1439851" y="1187458"/>
            <a:ext cx="3988646" cy="254427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CA557CB-4DBC-3831-C0B2-571167093549}"/>
              </a:ext>
            </a:extLst>
          </p:cNvPr>
          <p:cNvGrpSpPr>
            <a:grpSpLocks noChangeAspect="1"/>
          </p:cNvGrpSpPr>
          <p:nvPr/>
        </p:nvGrpSpPr>
        <p:grpSpPr>
          <a:xfrm rot="220587">
            <a:off x="274774" y="1347044"/>
            <a:ext cx="455294" cy="365760"/>
            <a:chOff x="153347" y="2720276"/>
            <a:chExt cx="675209" cy="542428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F08D3325-0D8A-1C74-FCB7-8F5D6426B7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04899" y="2720276"/>
              <a:ext cx="523657" cy="54242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1Left"/>
              <a:lightRig rig="flat" dir="t"/>
            </a:scene3d>
            <a:sp3d z="-127000" prstMaterial="clear">
              <a:bevelT w="0" h="0"/>
              <a:bevelB w="1739900" h="704850" prst="hardEdge"/>
              <a:contourClr>
                <a:schemeClr val="bg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8E250E6-E70B-87CB-B9C7-31F2C5C9C898}"/>
                </a:ext>
              </a:extLst>
            </p:cNvPr>
            <p:cNvSpPr>
              <a:spLocks/>
            </p:cNvSpPr>
            <p:nvPr/>
          </p:nvSpPr>
          <p:spPr>
            <a:xfrm>
              <a:off x="153347" y="2912550"/>
              <a:ext cx="244373" cy="25313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isometricOffAxis1Left"/>
              <a:lightRig rig="flat" dir="t"/>
            </a:scene3d>
            <a:sp3d extrusionH="444500" prstMaterial="clea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8" name="Circle: Hollow 37">
            <a:extLst>
              <a:ext uri="{FF2B5EF4-FFF2-40B4-BE49-F238E27FC236}">
                <a16:creationId xmlns:a16="http://schemas.microsoft.com/office/drawing/2014/main" id="{0F5BEAC8-E673-7137-0340-34DA91397C16}"/>
              </a:ext>
            </a:extLst>
          </p:cNvPr>
          <p:cNvSpPr>
            <a:spLocks noChangeAspect="1"/>
          </p:cNvSpPr>
          <p:nvPr/>
        </p:nvSpPr>
        <p:spPr>
          <a:xfrm>
            <a:off x="741326" y="857497"/>
            <a:ext cx="1147582" cy="1188720"/>
          </a:xfrm>
          <a:prstGeom prst="donut">
            <a:avLst>
              <a:gd name="adj" fmla="val 41302"/>
            </a:avLst>
          </a:prstGeom>
          <a:solidFill>
            <a:schemeClr val="bg1">
              <a:lumMod val="75000"/>
            </a:schemeClr>
          </a:solidFill>
          <a:ln>
            <a:noFill/>
          </a:ln>
          <a:scene3d>
            <a:camera prst="isometricOffAxis1Lef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97AC562D-1D95-810E-F462-920629F2C484}"/>
              </a:ext>
            </a:extLst>
          </p:cNvPr>
          <p:cNvSpPr/>
          <p:nvPr/>
        </p:nvSpPr>
        <p:spPr>
          <a:xfrm rot="21320560">
            <a:off x="3135747" y="1224741"/>
            <a:ext cx="250151" cy="231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2264681-6403-3BA5-C87E-FD7CC9B7597C}"/>
              </a:ext>
            </a:extLst>
          </p:cNvPr>
          <p:cNvGrpSpPr>
            <a:grpSpLocks noChangeAspect="1"/>
          </p:cNvGrpSpPr>
          <p:nvPr/>
        </p:nvGrpSpPr>
        <p:grpSpPr>
          <a:xfrm>
            <a:off x="3167788" y="1131817"/>
            <a:ext cx="219591" cy="365760"/>
            <a:chOff x="913542" y="293005"/>
            <a:chExt cx="119534" cy="251286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469A252-7F24-0CA3-AF9E-C2936B7533AC}"/>
                </a:ext>
              </a:extLst>
            </p:cNvPr>
            <p:cNvSpPr/>
            <p:nvPr/>
          </p:nvSpPr>
          <p:spPr>
            <a:xfrm>
              <a:off x="913542" y="293010"/>
              <a:ext cx="45719" cy="251281"/>
            </a:xfrm>
            <a:custGeom>
              <a:avLst/>
              <a:gdLst>
                <a:gd name="connsiteX0" fmla="*/ 0 w 47625"/>
                <a:gd name="connsiteY0" fmla="*/ 0 h 273844"/>
                <a:gd name="connsiteX1" fmla="*/ 47625 w 47625"/>
                <a:gd name="connsiteY1" fmla="*/ 273844 h 273844"/>
                <a:gd name="connsiteX2" fmla="*/ 47625 w 47625"/>
                <a:gd name="connsiteY2" fmla="*/ 273844 h 273844"/>
                <a:gd name="connsiteX0" fmla="*/ 0 w 47930"/>
                <a:gd name="connsiteY0" fmla="*/ 0 h 273844"/>
                <a:gd name="connsiteX1" fmla="*/ 47625 w 47930"/>
                <a:gd name="connsiteY1" fmla="*/ 273844 h 273844"/>
                <a:gd name="connsiteX2" fmla="*/ 47625 w 47930"/>
                <a:gd name="connsiteY2" fmla="*/ 273844 h 273844"/>
                <a:gd name="connsiteX0" fmla="*/ 0 w 47857"/>
                <a:gd name="connsiteY0" fmla="*/ 0 h 273844"/>
                <a:gd name="connsiteX1" fmla="*/ 47625 w 47857"/>
                <a:gd name="connsiteY1" fmla="*/ 273844 h 273844"/>
                <a:gd name="connsiteX2" fmla="*/ 47625 w 47857"/>
                <a:gd name="connsiteY2" fmla="*/ 273844 h 273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857" h="273844">
                  <a:moveTo>
                    <a:pt x="0" y="0"/>
                  </a:moveTo>
                  <a:cubicBezTo>
                    <a:pt x="3473" y="109944"/>
                    <a:pt x="51594" y="161568"/>
                    <a:pt x="47625" y="273844"/>
                  </a:cubicBezTo>
                  <a:lnTo>
                    <a:pt x="47625" y="273844"/>
                  </a:lnTo>
                </a:path>
              </a:pathLst>
            </a:cu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37195DED-278B-5367-4A89-301010B3BDC9}"/>
                </a:ext>
              </a:extLst>
            </p:cNvPr>
            <p:cNvSpPr/>
            <p:nvPr/>
          </p:nvSpPr>
          <p:spPr>
            <a:xfrm>
              <a:off x="987355" y="293005"/>
              <a:ext cx="45721" cy="251280"/>
            </a:xfrm>
            <a:custGeom>
              <a:avLst/>
              <a:gdLst>
                <a:gd name="connsiteX0" fmla="*/ 0 w 47625"/>
                <a:gd name="connsiteY0" fmla="*/ 0 h 273844"/>
                <a:gd name="connsiteX1" fmla="*/ 47625 w 47625"/>
                <a:gd name="connsiteY1" fmla="*/ 273844 h 273844"/>
                <a:gd name="connsiteX2" fmla="*/ 47625 w 47625"/>
                <a:gd name="connsiteY2" fmla="*/ 273844 h 273844"/>
                <a:gd name="connsiteX0" fmla="*/ 0 w 47930"/>
                <a:gd name="connsiteY0" fmla="*/ 0 h 273844"/>
                <a:gd name="connsiteX1" fmla="*/ 47625 w 47930"/>
                <a:gd name="connsiteY1" fmla="*/ 273844 h 273844"/>
                <a:gd name="connsiteX2" fmla="*/ 47625 w 47930"/>
                <a:gd name="connsiteY2" fmla="*/ 273844 h 273844"/>
                <a:gd name="connsiteX0" fmla="*/ 0 w 47857"/>
                <a:gd name="connsiteY0" fmla="*/ 0 h 273844"/>
                <a:gd name="connsiteX1" fmla="*/ 47625 w 47857"/>
                <a:gd name="connsiteY1" fmla="*/ 273844 h 273844"/>
                <a:gd name="connsiteX2" fmla="*/ 47625 w 47857"/>
                <a:gd name="connsiteY2" fmla="*/ 273844 h 273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857" h="273844">
                  <a:moveTo>
                    <a:pt x="0" y="0"/>
                  </a:moveTo>
                  <a:cubicBezTo>
                    <a:pt x="3473" y="109944"/>
                    <a:pt x="51594" y="161568"/>
                    <a:pt x="47625" y="273844"/>
                  </a:cubicBezTo>
                  <a:lnTo>
                    <a:pt x="47625" y="273844"/>
                  </a:lnTo>
                </a:path>
              </a:pathLst>
            </a:cu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1CE17743-53CC-9BF0-3B26-1CEB079337E0}"/>
              </a:ext>
            </a:extLst>
          </p:cNvPr>
          <p:cNvSpPr txBox="1"/>
          <p:nvPr/>
        </p:nvSpPr>
        <p:spPr>
          <a:xfrm>
            <a:off x="7833836" y="1648183"/>
            <a:ext cx="405532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BaF</a:t>
            </a:r>
            <a:r>
              <a:rPr lang="en-US" b="1" baseline="-25000" dirty="0"/>
              <a:t>2</a:t>
            </a:r>
            <a:r>
              <a:rPr lang="en-US" b="1" dirty="0"/>
              <a:t> window housing for</a:t>
            </a:r>
            <a:br>
              <a:rPr lang="en-US" b="1" dirty="0"/>
            </a:br>
            <a:r>
              <a:rPr lang="en-US" b="1" dirty="0"/>
              <a:t>high-pressure CO</a:t>
            </a:r>
            <a:r>
              <a:rPr lang="en-US" b="1" baseline="-25000" dirty="0"/>
              <a:t>2</a:t>
            </a:r>
            <a:r>
              <a:rPr lang="en-US" b="1" dirty="0"/>
              <a:t> amplifier</a:t>
            </a:r>
          </a:p>
          <a:p>
            <a:pPr marL="285750" indent="-285750">
              <a:buFontTx/>
              <a:buChar char="-"/>
            </a:pPr>
            <a:r>
              <a:rPr lang="en-US" i="1" dirty="0"/>
              <a:t>Improved beam quality</a:t>
            </a:r>
          </a:p>
          <a:p>
            <a:pPr marL="285750" indent="-285750">
              <a:buFontTx/>
              <a:buChar char="-"/>
            </a:pPr>
            <a:r>
              <a:rPr lang="en-US" i="1" dirty="0"/>
              <a:t>3x thinner than NaCl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3D9E256-6574-36DD-A8DB-98B5EFF64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2652" y="3054813"/>
            <a:ext cx="2814501" cy="2934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1E22B024-4A2A-5B8A-B4F1-FE50039F1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366" y="3054813"/>
            <a:ext cx="2017473" cy="2934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850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36A31-7101-CC97-FA63-6C1D14813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420" y="100554"/>
            <a:ext cx="11049000" cy="820208"/>
          </a:xfrm>
        </p:spPr>
        <p:txBody>
          <a:bodyPr/>
          <a:lstStyle/>
          <a:p>
            <a:r>
              <a:rPr lang="en-US" dirty="0"/>
              <a:t>ATF 9-micron laser &amp; recent changes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A64FB6-0927-55A6-3285-7DFFDC73E6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9</a:t>
            </a:fld>
            <a:endParaRPr lang="en-US" sz="1000" dirty="0"/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738AD9CC-6078-562C-1198-EDD50F181DD1}"/>
              </a:ext>
            </a:extLst>
          </p:cNvPr>
          <p:cNvGrpSpPr/>
          <p:nvPr/>
        </p:nvGrpSpPr>
        <p:grpSpPr>
          <a:xfrm>
            <a:off x="1026846" y="1346185"/>
            <a:ext cx="3059244" cy="2529400"/>
            <a:chOff x="688554" y="1478878"/>
            <a:chExt cx="3059244" cy="2529400"/>
          </a:xfrm>
        </p:grpSpPr>
        <p:sp>
          <p:nvSpPr>
            <p:cNvPr id="133" name="Arrow: Down 132">
              <a:extLst>
                <a:ext uri="{FF2B5EF4-FFF2-40B4-BE49-F238E27FC236}">
                  <a16:creationId xmlns:a16="http://schemas.microsoft.com/office/drawing/2014/main" id="{91E6E7F6-30F0-7C6B-79CD-289048849FA1}"/>
                </a:ext>
              </a:extLst>
            </p:cNvPr>
            <p:cNvSpPr/>
            <p:nvPr/>
          </p:nvSpPr>
          <p:spPr>
            <a:xfrm rot="20034221">
              <a:off x="3085634" y="1783600"/>
              <a:ext cx="296546" cy="802992"/>
            </a:xfrm>
            <a:prstGeom prst="downArrow">
              <a:avLst>
                <a:gd name="adj1" fmla="val 32869"/>
                <a:gd name="adj2" fmla="val 72841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35" name="Arrow: Down 134">
              <a:extLst>
                <a:ext uri="{FF2B5EF4-FFF2-40B4-BE49-F238E27FC236}">
                  <a16:creationId xmlns:a16="http://schemas.microsoft.com/office/drawing/2014/main" id="{62312553-02A0-00ED-00E7-FCD42D70AECD}"/>
                </a:ext>
              </a:extLst>
            </p:cNvPr>
            <p:cNvSpPr/>
            <p:nvPr/>
          </p:nvSpPr>
          <p:spPr>
            <a:xfrm rot="15463888">
              <a:off x="2182180" y="3320209"/>
              <a:ext cx="296546" cy="802992"/>
            </a:xfrm>
            <a:prstGeom prst="downArrow">
              <a:avLst>
                <a:gd name="adj1" fmla="val 32869"/>
                <a:gd name="adj2" fmla="val 72841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A15AD538-3049-2907-A42C-341DEC0FB33A}"/>
                </a:ext>
              </a:extLst>
            </p:cNvPr>
            <p:cNvSpPr txBox="1"/>
            <p:nvPr/>
          </p:nvSpPr>
          <p:spPr>
            <a:xfrm>
              <a:off x="2453854" y="1478878"/>
              <a:ext cx="12939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NaCl→BaF</a:t>
              </a:r>
              <a:r>
                <a:rPr lang="en-US" sz="1600" baseline="-25000" dirty="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B4EB9E25-F900-6944-C039-1BC0D7C1A9C8}"/>
                </a:ext>
              </a:extLst>
            </p:cNvPr>
            <p:cNvSpPr txBox="1"/>
            <p:nvPr/>
          </p:nvSpPr>
          <p:spPr>
            <a:xfrm>
              <a:off x="688554" y="3669724"/>
              <a:ext cx="12939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NaCl→BaF</a:t>
              </a:r>
              <a:r>
                <a:rPr lang="en-US" sz="1600" baseline="-25000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A3A924A7-EDB4-0FD1-9B56-FC40E0EA5F83}"/>
              </a:ext>
            </a:extLst>
          </p:cNvPr>
          <p:cNvGrpSpPr/>
          <p:nvPr/>
        </p:nvGrpSpPr>
        <p:grpSpPr>
          <a:xfrm>
            <a:off x="1629459" y="1237936"/>
            <a:ext cx="9027857" cy="5228312"/>
            <a:chOff x="1291167" y="1370629"/>
            <a:chExt cx="9027857" cy="522831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CF5161B-8A54-E0FA-5C96-CE46669033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17627" y="2782292"/>
              <a:ext cx="457200" cy="4572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scene3d>
              <a:camera prst="isometricOffAxis1Left">
                <a:rot lat="1080005" lon="6540000" rev="21599983"/>
              </a:camera>
              <a:lightRig rig="threePt" dir="t"/>
            </a:scene3d>
            <a:sp3d extrusionH="635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5AF2955-690B-6539-F88A-BE1FFCBEBE3F}"/>
                </a:ext>
              </a:extLst>
            </p:cNvPr>
            <p:cNvSpPr/>
            <p:nvPr/>
          </p:nvSpPr>
          <p:spPr>
            <a:xfrm>
              <a:off x="3786628" y="1776563"/>
              <a:ext cx="4389120" cy="13716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scene3d>
              <a:camera prst="isometricOffAxis1Top"/>
              <a:lightRig rig="threePt" dir="t"/>
            </a:scene3d>
            <a:sp3d extrusionH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0619E6E-9413-8B9F-937E-A7AA21F77E0E}"/>
                </a:ext>
              </a:extLst>
            </p:cNvPr>
            <p:cNvSpPr/>
            <p:nvPr/>
          </p:nvSpPr>
          <p:spPr>
            <a:xfrm>
              <a:off x="5247163" y="3509925"/>
              <a:ext cx="91440" cy="9144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>
                <a:rot lat="1080005" lon="1140000" rev="21599983"/>
              </a:camera>
              <a:lightRig rig="threePt" dir="t"/>
            </a:scene3d>
            <a:sp3d extrusionH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1EDCC86-478C-0ED2-1A67-1212AE40B7F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35713" y="3553540"/>
              <a:ext cx="2763195" cy="398366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4762272-BB60-206E-A5ED-E221A090B88F}"/>
                </a:ext>
              </a:extLst>
            </p:cNvPr>
            <p:cNvSpPr/>
            <p:nvPr/>
          </p:nvSpPr>
          <p:spPr>
            <a:xfrm>
              <a:off x="7522034" y="4470578"/>
              <a:ext cx="91440" cy="9144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>
                <a:rot lat="1080005" lon="1140000" rev="21599983"/>
              </a:camera>
              <a:lightRig rig="threePt" dir="t"/>
            </a:scene3d>
            <a:sp3d extrusionH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E2B5278-029B-9B1B-0581-6ED6BB84EB42}"/>
                </a:ext>
              </a:extLst>
            </p:cNvPr>
            <p:cNvSpPr/>
            <p:nvPr/>
          </p:nvSpPr>
          <p:spPr>
            <a:xfrm>
              <a:off x="5979643" y="5684446"/>
              <a:ext cx="3017520" cy="91449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scene3d>
              <a:camera prst="isometricOffAxis1Top"/>
              <a:lightRig rig="threePt" dir="t"/>
            </a:scene3d>
            <a:sp3d extrusionH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B63CEBF-65B4-CE65-B455-55A8C18835F3}"/>
                </a:ext>
              </a:extLst>
            </p:cNvPr>
            <p:cNvSpPr/>
            <p:nvPr/>
          </p:nvSpPr>
          <p:spPr>
            <a:xfrm rot="273225">
              <a:off x="8905969" y="5449923"/>
              <a:ext cx="91440" cy="9144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>
                <a:rot lat="1080005" lon="1140000" rev="21599983"/>
              </a:camera>
              <a:lightRig rig="threePt" dir="t"/>
            </a:scene3d>
            <a:sp3d extrusionH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AEA217D-9979-FF21-EABD-B6D0E79342FC}"/>
                </a:ext>
              </a:extLst>
            </p:cNvPr>
            <p:cNvSpPr/>
            <p:nvPr/>
          </p:nvSpPr>
          <p:spPr>
            <a:xfrm>
              <a:off x="8396136" y="5681187"/>
              <a:ext cx="274320" cy="18288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>
                <a:rot lat="1071518" lon="3209418" rev="0"/>
              </a:camera>
              <a:lightRig rig="threePt" dir="t"/>
            </a:scene3d>
            <a:sp3d extrusionH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0ADB57-D3F9-063F-D00B-29B4997D11A5}"/>
                </a:ext>
              </a:extLst>
            </p:cNvPr>
            <p:cNvSpPr txBox="1"/>
            <p:nvPr/>
          </p:nvSpPr>
          <p:spPr>
            <a:xfrm>
              <a:off x="7614334" y="6135620"/>
              <a:ext cx="1048044" cy="369332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Stretcher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2114A8A-1A3B-2026-80FA-D74EBD7E7439}"/>
                </a:ext>
              </a:extLst>
            </p:cNvPr>
            <p:cNvSpPr txBox="1"/>
            <p:nvPr/>
          </p:nvSpPr>
          <p:spPr>
            <a:xfrm>
              <a:off x="9013056" y="5622869"/>
              <a:ext cx="816276" cy="523220"/>
            </a:xfrm>
            <a:prstGeom prst="rect">
              <a:avLst/>
            </a:prstGeom>
            <a:noFill/>
            <a:ln>
              <a:noFill/>
            </a:ln>
            <a:scene3d>
              <a:camera prst="isometricOffAxis1Righ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00000"/>
                  </a:solidFill>
                </a:rPr>
                <a:t>15 </a:t>
              </a:r>
              <a:r>
                <a:rPr lang="el-GR" sz="1400" dirty="0">
                  <a:solidFill>
                    <a:srgbClr val="C00000"/>
                  </a:solidFill>
                  <a:latin typeface="Calibri" panose="020F0502020204030204" pitchFamily="34" charset="0"/>
                </a:rPr>
                <a:t>μ</a:t>
              </a:r>
              <a:r>
                <a:rPr lang="en-US" sz="1400" dirty="0">
                  <a:solidFill>
                    <a:srgbClr val="C00000"/>
                  </a:solidFill>
                </a:rPr>
                <a:t>J</a:t>
              </a:r>
              <a:br>
                <a:rPr lang="en-US" sz="1400" dirty="0">
                  <a:solidFill>
                    <a:srgbClr val="C00000"/>
                  </a:solidFill>
                </a:rPr>
              </a:br>
              <a:r>
                <a:rPr lang="en-US" sz="1400" dirty="0">
                  <a:solidFill>
                    <a:srgbClr val="C00000"/>
                  </a:solidFill>
                </a:rPr>
                <a:t>350 fs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17802D0-8159-0CAC-FF19-567869A42538}"/>
                </a:ext>
              </a:extLst>
            </p:cNvPr>
            <p:cNvSpPr txBox="1"/>
            <p:nvPr/>
          </p:nvSpPr>
          <p:spPr>
            <a:xfrm>
              <a:off x="5820758" y="3427279"/>
              <a:ext cx="607859" cy="523220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C00000"/>
                  </a:solidFill>
                </a:rPr>
                <a:t>10 </a:t>
              </a:r>
              <a:r>
                <a:rPr lang="en-US" sz="1400" dirty="0" err="1">
                  <a:solidFill>
                    <a:srgbClr val="C00000"/>
                  </a:solidFill>
                </a:rPr>
                <a:t>mJ</a:t>
              </a:r>
              <a:br>
                <a:rPr lang="en-US" sz="1400" dirty="0">
                  <a:solidFill>
                    <a:srgbClr val="C00000"/>
                  </a:solidFill>
                </a:rPr>
              </a:br>
              <a:r>
                <a:rPr lang="en-US" sz="1400" dirty="0">
                  <a:solidFill>
                    <a:srgbClr val="C00000"/>
                  </a:solidFill>
                </a:rPr>
                <a:t>70 ps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C08F57B-B491-528A-FCF9-FC4B34848D6B}"/>
                </a:ext>
              </a:extLst>
            </p:cNvPr>
            <p:cNvSpPr txBox="1"/>
            <p:nvPr/>
          </p:nvSpPr>
          <p:spPr>
            <a:xfrm>
              <a:off x="2457696" y="2318593"/>
              <a:ext cx="571695" cy="523220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C00000"/>
                  </a:solidFill>
                </a:rPr>
                <a:t>20 J</a:t>
              </a:r>
              <a:br>
                <a:rPr lang="en-US" sz="1400" dirty="0">
                  <a:solidFill>
                    <a:srgbClr val="C00000"/>
                  </a:solidFill>
                </a:rPr>
              </a:br>
              <a:r>
                <a:rPr lang="en-US" sz="1400" dirty="0">
                  <a:solidFill>
                    <a:srgbClr val="C00000"/>
                  </a:solidFill>
                </a:rPr>
                <a:t>70 ps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D12925-DA66-5947-711A-02F061AC1123}"/>
                </a:ext>
              </a:extLst>
            </p:cNvPr>
            <p:cNvSpPr txBox="1"/>
            <p:nvPr/>
          </p:nvSpPr>
          <p:spPr>
            <a:xfrm>
              <a:off x="8728491" y="1954531"/>
              <a:ext cx="1262910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C00000"/>
                  </a:solidFill>
                </a:rPr>
                <a:t>≤14 J, 2 ps</a:t>
              </a:r>
            </a:p>
            <a:p>
              <a:r>
                <a:rPr lang="en-US" sz="2000" b="1" dirty="0">
                  <a:solidFill>
                    <a:srgbClr val="C00000"/>
                  </a:solidFill>
                </a:rPr>
                <a:t>“5 TW”</a:t>
              </a:r>
            </a:p>
            <a:p>
              <a:r>
                <a:rPr lang="en-US" sz="2000" b="1" dirty="0">
                  <a:solidFill>
                    <a:srgbClr val="C00000"/>
                  </a:solidFill>
                </a:rPr>
                <a:t>@ 9.2 µm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60C2A83-1DBB-513F-DB7A-013B5E4B88E0}"/>
                </a:ext>
              </a:extLst>
            </p:cNvPr>
            <p:cNvSpPr txBox="1"/>
            <p:nvPr/>
          </p:nvSpPr>
          <p:spPr>
            <a:xfrm>
              <a:off x="6260939" y="4317221"/>
              <a:ext cx="359394" cy="276999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Ge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44CD2E5-09A7-D3B6-B818-00DC033FDA00}"/>
                </a:ext>
              </a:extLst>
            </p:cNvPr>
            <p:cNvSpPr txBox="1"/>
            <p:nvPr/>
          </p:nvSpPr>
          <p:spPr>
            <a:xfrm>
              <a:off x="6389069" y="4999474"/>
              <a:ext cx="1115251" cy="461665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100 </a:t>
              </a:r>
              <a:r>
                <a:rPr lang="en-US" sz="1200" dirty="0" err="1">
                  <a:solidFill>
                    <a:schemeClr val="bg1">
                      <a:lumMod val="50000"/>
                    </a:schemeClr>
                  </a:solidFill>
                </a:rPr>
                <a:t>mJ</a:t>
              </a:r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, 6 ns @ 1.064 µm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D36DBE8-1473-79D7-1A73-FEBBE6972A1D}"/>
                </a:ext>
              </a:extLst>
            </p:cNvPr>
            <p:cNvSpPr txBox="1"/>
            <p:nvPr/>
          </p:nvSpPr>
          <p:spPr>
            <a:xfrm>
              <a:off x="6811031" y="4272709"/>
              <a:ext cx="673582" cy="276999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</a:rPr>
                <a:t>Coupler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2E36386-6A90-F33F-82DB-F80773CA7B85}"/>
                </a:ext>
              </a:extLst>
            </p:cNvPr>
            <p:cNvSpPr txBox="1"/>
            <p:nvPr/>
          </p:nvSpPr>
          <p:spPr>
            <a:xfrm>
              <a:off x="7843765" y="4244344"/>
              <a:ext cx="772071" cy="523220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C00000"/>
                  </a:solidFill>
                </a:rPr>
                <a:t>[2 </a:t>
              </a:r>
              <a:r>
                <a:rPr lang="el-GR" sz="1400" dirty="0">
                  <a:solidFill>
                    <a:srgbClr val="C00000"/>
                  </a:solidFill>
                  <a:latin typeface="Calibri" panose="020F0502020204030204" pitchFamily="34" charset="0"/>
                </a:rPr>
                <a:t>μ</a:t>
              </a:r>
              <a:r>
                <a:rPr lang="en-US" sz="1400" dirty="0">
                  <a:solidFill>
                    <a:srgbClr val="C00000"/>
                  </a:solidFill>
                </a:rPr>
                <a:t>J]</a:t>
              </a:r>
              <a:br>
                <a:rPr lang="en-US" sz="1400" dirty="0">
                  <a:solidFill>
                    <a:srgbClr val="C00000"/>
                  </a:solidFill>
                </a:rPr>
              </a:br>
              <a:r>
                <a:rPr lang="en-US" sz="1400" dirty="0">
                  <a:solidFill>
                    <a:srgbClr val="C00000"/>
                  </a:solidFill>
                </a:rPr>
                <a:t>[140 ps]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5565AF95-7CE6-409F-884D-FE2BEC47F798}"/>
                </a:ext>
              </a:extLst>
            </p:cNvPr>
            <p:cNvGrpSpPr/>
            <p:nvPr/>
          </p:nvGrpSpPr>
          <p:grpSpPr>
            <a:xfrm>
              <a:off x="9006580" y="4028935"/>
              <a:ext cx="817918" cy="2102747"/>
              <a:chOff x="7434973" y="2427491"/>
              <a:chExt cx="817918" cy="2102747"/>
            </a:xfrm>
            <a:scene3d>
              <a:camera prst="isometricOffAxis1Top"/>
              <a:lightRig rig="threePt" dir="t"/>
            </a:scene3d>
          </p:grpSpPr>
          <p:sp>
            <p:nvSpPr>
              <p:cNvPr id="24" name="Line 59">
                <a:extLst>
                  <a:ext uri="{FF2B5EF4-FFF2-40B4-BE49-F238E27FC236}">
                    <a16:creationId xmlns:a16="http://schemas.microsoft.com/office/drawing/2014/main" id="{10965607-945D-1682-268C-59327E4256BB}"/>
                  </a:ext>
                </a:extLst>
              </p:cNvPr>
              <p:cNvSpPr/>
              <p:nvPr/>
            </p:nvSpPr>
            <p:spPr>
              <a:xfrm rot="5400000">
                <a:off x="7782750" y="3656541"/>
                <a:ext cx="160922" cy="0"/>
              </a:xfrm>
              <a:prstGeom prst="line">
                <a:avLst/>
              </a:prstGeom>
              <a:ln w="28575">
                <a:solidFill>
                  <a:srgbClr val="FF0000"/>
                </a:solidFill>
                <a:round/>
                <a:headEnd type="none" w="med" len="med"/>
                <a:tailEnd type="arrow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72F17906-F26E-79DD-08C9-9E97867AD0CF}"/>
                  </a:ext>
                </a:extLst>
              </p:cNvPr>
              <p:cNvSpPr/>
              <p:nvPr/>
            </p:nvSpPr>
            <p:spPr>
              <a:xfrm>
                <a:off x="7434973" y="2427491"/>
                <a:ext cx="811803" cy="1739785"/>
              </a:xfrm>
              <a:prstGeom prst="rect">
                <a:avLst/>
              </a:prstGeom>
              <a:solidFill>
                <a:srgbClr val="0000FF"/>
              </a:solidFill>
              <a:ln>
                <a:noFill/>
              </a:ln>
              <a:sp3d extrusionH="254000" prstMaterial="dkEdge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err="1"/>
                  <a:t>Ti:S</a:t>
                </a:r>
                <a:endParaRPr lang="en-US" dirty="0"/>
              </a:p>
            </p:txBody>
          </p:sp>
          <p:sp>
            <p:nvSpPr>
              <p:cNvPr id="26" name="CustomShape 80">
                <a:extLst>
                  <a:ext uri="{FF2B5EF4-FFF2-40B4-BE49-F238E27FC236}">
                    <a16:creationId xmlns:a16="http://schemas.microsoft.com/office/drawing/2014/main" id="{DC5D81AB-0901-96EB-A852-025204C9AB60}"/>
                  </a:ext>
                </a:extLst>
              </p:cNvPr>
              <p:cNvSpPr/>
              <p:nvPr/>
            </p:nvSpPr>
            <p:spPr>
              <a:xfrm flipH="1">
                <a:off x="7434973" y="4191684"/>
                <a:ext cx="433173" cy="338554"/>
              </a:xfrm>
              <a:prstGeom prst="rect">
                <a:avLst/>
              </a:prstGeom>
              <a:solidFill>
                <a:srgbClr val="0000FF"/>
              </a:solidFill>
              <a:ln w="18000">
                <a:noFill/>
                <a:round/>
              </a:ln>
              <a:sp3d z="-63500" extrusionH="190500" prstMaterial="dkEdge">
                <a:bevelT w="0" h="0"/>
              </a:sp3d>
            </p:spPr>
            <p:txBody>
              <a:bodyPr lIns="0" rIns="0" anchor="ctr" anchorCtr="0"/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</a:rPr>
                  <a:t>OPA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69F33A60-C68C-977C-BB04-56103FCDDD59}"/>
                  </a:ext>
                </a:extLst>
              </p:cNvPr>
              <p:cNvSpPr/>
              <p:nvPr/>
            </p:nvSpPr>
            <p:spPr>
              <a:xfrm>
                <a:off x="7999874" y="4332514"/>
                <a:ext cx="253017" cy="197724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sp3d z="-165100" extrusionH="88900" prstMaterial="dkEdge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CC61CCB-CA46-924A-6791-669EA3B2DA4B}"/>
                </a:ext>
              </a:extLst>
            </p:cNvPr>
            <p:cNvSpPr/>
            <p:nvPr/>
          </p:nvSpPr>
          <p:spPr>
            <a:xfrm>
              <a:off x="7183722" y="5975430"/>
              <a:ext cx="308847" cy="261256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CDECFF"/>
              </a:solidFill>
            </a:ln>
            <a:scene3d>
              <a:camera prst="isometricLeftDown">
                <a:rot lat="2004000" lon="6000000" rev="21599807"/>
              </a:camera>
              <a:lightRig rig="threePt" dir="t"/>
            </a:scene3d>
            <a:sp3d extrusionH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634BBB1E-56D9-CC06-99C3-059A7CF009E8}"/>
                </a:ext>
              </a:extLst>
            </p:cNvPr>
            <p:cNvSpPr/>
            <p:nvPr/>
          </p:nvSpPr>
          <p:spPr>
            <a:xfrm>
              <a:off x="8564025" y="5701599"/>
              <a:ext cx="365760" cy="36576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scene3d>
              <a:camera prst="isometricOffAxis1Left"/>
              <a:lightRig rig="threePt" dir="t"/>
            </a:scene3d>
            <a:sp3d extrusionH="38100">
              <a:bevelT w="88900" h="1905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Line 59">
              <a:extLst>
                <a:ext uri="{FF2B5EF4-FFF2-40B4-BE49-F238E27FC236}">
                  <a16:creationId xmlns:a16="http://schemas.microsoft.com/office/drawing/2014/main" id="{8D5030FA-C1E5-88D9-A5A3-8070764292D2}"/>
                </a:ext>
              </a:extLst>
            </p:cNvPr>
            <p:cNvSpPr/>
            <p:nvPr/>
          </p:nvSpPr>
          <p:spPr>
            <a:xfrm rot="5400000">
              <a:off x="7984728" y="5293224"/>
              <a:ext cx="145988" cy="1338188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Line 59">
              <a:extLst>
                <a:ext uri="{FF2B5EF4-FFF2-40B4-BE49-F238E27FC236}">
                  <a16:creationId xmlns:a16="http://schemas.microsoft.com/office/drawing/2014/main" id="{518A5F5A-8F56-08A5-6F71-061B6D6A0AB0}"/>
                </a:ext>
              </a:extLst>
            </p:cNvPr>
            <p:cNvSpPr/>
            <p:nvPr/>
          </p:nvSpPr>
          <p:spPr>
            <a:xfrm rot="5400000">
              <a:off x="7785568" y="5121479"/>
              <a:ext cx="566977" cy="1360853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" name="Line 59">
              <a:extLst>
                <a:ext uri="{FF2B5EF4-FFF2-40B4-BE49-F238E27FC236}">
                  <a16:creationId xmlns:a16="http://schemas.microsoft.com/office/drawing/2014/main" id="{9CD8E294-2514-35D7-7403-F73217BB4198}"/>
                </a:ext>
              </a:extLst>
            </p:cNvPr>
            <p:cNvSpPr/>
            <p:nvPr/>
          </p:nvSpPr>
          <p:spPr>
            <a:xfrm rot="5400000">
              <a:off x="7723430" y="5371039"/>
              <a:ext cx="479985" cy="1149589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Line 59">
              <a:extLst>
                <a:ext uri="{FF2B5EF4-FFF2-40B4-BE49-F238E27FC236}">
                  <a16:creationId xmlns:a16="http://schemas.microsoft.com/office/drawing/2014/main" id="{A15EC1F5-799A-DC0E-F586-475F451FA8F1}"/>
                </a:ext>
              </a:extLst>
            </p:cNvPr>
            <p:cNvSpPr/>
            <p:nvPr/>
          </p:nvSpPr>
          <p:spPr>
            <a:xfrm rot="5400000">
              <a:off x="7752227" y="5345320"/>
              <a:ext cx="425472" cy="1146511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" name="Line 59">
              <a:extLst>
                <a:ext uri="{FF2B5EF4-FFF2-40B4-BE49-F238E27FC236}">
                  <a16:creationId xmlns:a16="http://schemas.microsoft.com/office/drawing/2014/main" id="{1E30E96A-9657-1607-22E4-5DE686820E7F}"/>
                </a:ext>
              </a:extLst>
            </p:cNvPr>
            <p:cNvSpPr/>
            <p:nvPr/>
          </p:nvSpPr>
          <p:spPr>
            <a:xfrm rot="5400000" flipH="1" flipV="1">
              <a:off x="8779864" y="5427006"/>
              <a:ext cx="105197" cy="254711"/>
            </a:xfrm>
            <a:prstGeom prst="line">
              <a:avLst/>
            </a:prstGeom>
            <a:ln w="19050">
              <a:solidFill>
                <a:srgbClr val="C00000"/>
              </a:solidFill>
              <a:round/>
              <a:headEnd type="arrow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" name="Line 59">
              <a:extLst>
                <a:ext uri="{FF2B5EF4-FFF2-40B4-BE49-F238E27FC236}">
                  <a16:creationId xmlns:a16="http://schemas.microsoft.com/office/drawing/2014/main" id="{26738007-4D66-0904-436C-FCB8218A21AE}"/>
                </a:ext>
              </a:extLst>
            </p:cNvPr>
            <p:cNvSpPr/>
            <p:nvPr/>
          </p:nvSpPr>
          <p:spPr>
            <a:xfrm rot="5400000">
              <a:off x="8006269" y="5374654"/>
              <a:ext cx="142097" cy="1371216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" name="Line 59">
              <a:extLst>
                <a:ext uri="{FF2B5EF4-FFF2-40B4-BE49-F238E27FC236}">
                  <a16:creationId xmlns:a16="http://schemas.microsoft.com/office/drawing/2014/main" id="{FEEC0830-316B-F476-3FB0-47C89B507DB7}"/>
                </a:ext>
              </a:extLst>
            </p:cNvPr>
            <p:cNvSpPr/>
            <p:nvPr/>
          </p:nvSpPr>
          <p:spPr>
            <a:xfrm rot="5400000" flipH="1">
              <a:off x="7476850" y="4703138"/>
              <a:ext cx="168446" cy="2403706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" name="Line 59">
              <a:extLst>
                <a:ext uri="{FF2B5EF4-FFF2-40B4-BE49-F238E27FC236}">
                  <a16:creationId xmlns:a16="http://schemas.microsoft.com/office/drawing/2014/main" id="{AE39E6EF-7A6F-2624-5653-41C2B20C7F08}"/>
                </a:ext>
              </a:extLst>
            </p:cNvPr>
            <p:cNvSpPr/>
            <p:nvPr/>
          </p:nvSpPr>
          <p:spPr>
            <a:xfrm rot="5400000">
              <a:off x="7823911" y="5101635"/>
              <a:ext cx="500125" cy="1364534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" name="Line 59">
              <a:extLst>
                <a:ext uri="{FF2B5EF4-FFF2-40B4-BE49-F238E27FC236}">
                  <a16:creationId xmlns:a16="http://schemas.microsoft.com/office/drawing/2014/main" id="{5923AA5B-B61C-AD9F-646A-7D555A17496F}"/>
                </a:ext>
              </a:extLst>
            </p:cNvPr>
            <p:cNvSpPr/>
            <p:nvPr/>
          </p:nvSpPr>
          <p:spPr>
            <a:xfrm rot="5400000" flipH="1">
              <a:off x="7509372" y="4669267"/>
              <a:ext cx="69603" cy="2369908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" name="Line 59">
              <a:extLst>
                <a:ext uri="{FF2B5EF4-FFF2-40B4-BE49-F238E27FC236}">
                  <a16:creationId xmlns:a16="http://schemas.microsoft.com/office/drawing/2014/main" id="{3B898607-0189-3656-2AF2-F8F9FA06EB4E}"/>
                </a:ext>
              </a:extLst>
            </p:cNvPr>
            <p:cNvSpPr/>
            <p:nvPr/>
          </p:nvSpPr>
          <p:spPr>
            <a:xfrm rot="5400000">
              <a:off x="7914370" y="5364426"/>
              <a:ext cx="298453" cy="1347044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Line 59">
              <a:extLst>
                <a:ext uri="{FF2B5EF4-FFF2-40B4-BE49-F238E27FC236}">
                  <a16:creationId xmlns:a16="http://schemas.microsoft.com/office/drawing/2014/main" id="{FFB04292-F5CB-17D1-FB49-3DB9079496FD}"/>
                </a:ext>
              </a:extLst>
            </p:cNvPr>
            <p:cNvSpPr/>
            <p:nvPr/>
          </p:nvSpPr>
          <p:spPr>
            <a:xfrm rot="5400000">
              <a:off x="7544591" y="4703345"/>
              <a:ext cx="7152" cy="2377903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" name="Line 59">
              <a:extLst>
                <a:ext uri="{FF2B5EF4-FFF2-40B4-BE49-F238E27FC236}">
                  <a16:creationId xmlns:a16="http://schemas.microsoft.com/office/drawing/2014/main" id="{14739171-DEBC-B02E-959F-984705980F90}"/>
                </a:ext>
              </a:extLst>
            </p:cNvPr>
            <p:cNvSpPr/>
            <p:nvPr/>
          </p:nvSpPr>
          <p:spPr>
            <a:xfrm rot="5400000">
              <a:off x="7495274" y="4651188"/>
              <a:ext cx="105789" cy="2377902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" name="Line 59">
              <a:extLst>
                <a:ext uri="{FF2B5EF4-FFF2-40B4-BE49-F238E27FC236}">
                  <a16:creationId xmlns:a16="http://schemas.microsoft.com/office/drawing/2014/main" id="{DE980CDB-B5B8-28AE-ADA2-516DAF82BF36}"/>
                </a:ext>
              </a:extLst>
            </p:cNvPr>
            <p:cNvSpPr/>
            <p:nvPr/>
          </p:nvSpPr>
          <p:spPr>
            <a:xfrm rot="5400000">
              <a:off x="7910784" y="5267047"/>
              <a:ext cx="298147" cy="1338542"/>
            </a:xfrm>
            <a:prstGeom prst="line">
              <a:avLst/>
            </a:prstGeom>
            <a:ln w="3175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26BCCE1-F1FB-8DD1-AEC2-1B19E82CBD49}"/>
                </a:ext>
              </a:extLst>
            </p:cNvPr>
            <p:cNvCxnSpPr>
              <a:cxnSpLocks/>
            </p:cNvCxnSpPr>
            <p:nvPr/>
          </p:nvCxnSpPr>
          <p:spPr>
            <a:xfrm>
              <a:off x="8953342" y="5497252"/>
              <a:ext cx="211367" cy="138156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EBA86678-FF00-4D10-D8FD-EB489DFEBB1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670360" y="5380323"/>
              <a:ext cx="266620" cy="122375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3A6D48A-AD90-A286-73D8-EC2A9C59F199}"/>
                </a:ext>
              </a:extLst>
            </p:cNvPr>
            <p:cNvCxnSpPr>
              <a:cxnSpLocks/>
              <a:stCxn id="49" idx="1"/>
            </p:cNvCxnSpPr>
            <p:nvPr/>
          </p:nvCxnSpPr>
          <p:spPr>
            <a:xfrm>
              <a:off x="7567754" y="4509965"/>
              <a:ext cx="1376207" cy="874710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625F8CEE-1DD8-F588-7808-69FF13C44165}"/>
                </a:ext>
              </a:extLst>
            </p:cNvPr>
            <p:cNvSpPr/>
            <p:nvPr/>
          </p:nvSpPr>
          <p:spPr>
            <a:xfrm>
              <a:off x="8892897" y="5337565"/>
              <a:ext cx="91440" cy="9144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>
                <a:rot lat="1080005" lon="6540000" rev="21599983"/>
              </a:camera>
              <a:lightRig rig="threePt" dir="t"/>
            </a:scene3d>
            <a:sp3d extrusionH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EA4F5D9C-BB61-10A7-A945-9569088892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159071" y="5591212"/>
              <a:ext cx="319710" cy="44196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0EAF6C6-C8C5-77F3-5AF4-315C11BB1347}"/>
                </a:ext>
              </a:extLst>
            </p:cNvPr>
            <p:cNvSpPr/>
            <p:nvPr/>
          </p:nvSpPr>
          <p:spPr>
            <a:xfrm>
              <a:off x="9118717" y="5597077"/>
              <a:ext cx="91440" cy="9144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>
                <a:rot lat="1080005" lon="1140000" rev="21599983"/>
              </a:camera>
              <a:lightRig rig="threePt" dir="t"/>
            </a:scene3d>
            <a:sp3d extrusionH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Line 59">
              <a:extLst>
                <a:ext uri="{FF2B5EF4-FFF2-40B4-BE49-F238E27FC236}">
                  <a16:creationId xmlns:a16="http://schemas.microsoft.com/office/drawing/2014/main" id="{2F1D8EE6-A6F5-236B-F869-036FE7C1C468}"/>
                </a:ext>
              </a:extLst>
            </p:cNvPr>
            <p:cNvSpPr/>
            <p:nvPr/>
          </p:nvSpPr>
          <p:spPr>
            <a:xfrm rot="5400000" flipH="1" flipV="1">
              <a:off x="7448279" y="4421591"/>
              <a:ext cx="31101" cy="207849"/>
            </a:xfrm>
            <a:prstGeom prst="line">
              <a:avLst/>
            </a:prstGeom>
            <a:ln w="19050">
              <a:solidFill>
                <a:srgbClr val="C00000"/>
              </a:solidFill>
              <a:round/>
              <a:headEnd type="arrow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69218E5-4A4B-9078-A9EE-96A721BA05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311228" y="5915760"/>
              <a:ext cx="45720" cy="45720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  <a:scene3d>
              <a:camera prst="isometricOffAxis2Top"/>
              <a:lightRig rig="threePt" dir="t"/>
            </a:scene3d>
            <a:sp3d extrusionH="508000" prstMaterial="translucentPowde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972F5A32-17A5-9330-84DF-263E2D07BD75}"/>
                </a:ext>
              </a:extLst>
            </p:cNvPr>
            <p:cNvSpPr/>
            <p:nvPr/>
          </p:nvSpPr>
          <p:spPr>
            <a:xfrm>
              <a:off x="6178285" y="5752379"/>
              <a:ext cx="274320" cy="18288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/>
              <a:lightRig rig="threePt" dir="t"/>
            </a:scene3d>
            <a:sp3d extrusionH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F56D1A0E-11E1-DE00-8036-29E89B4C53CA}"/>
                </a:ext>
              </a:extLst>
            </p:cNvPr>
            <p:cNvSpPr/>
            <p:nvPr/>
          </p:nvSpPr>
          <p:spPr>
            <a:xfrm rot="273225">
              <a:off x="7222497" y="4482076"/>
              <a:ext cx="137160" cy="13716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scene3d>
              <a:camera prst="isometricOffAxis1Left"/>
              <a:lightRig rig="threePt" dir="t"/>
            </a:scene3d>
            <a:sp3d extrusionH="12700" prstMaterial="clea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B6ED8E76-E2B6-2A32-703E-3B8763AFD540}"/>
                </a:ext>
              </a:extLst>
            </p:cNvPr>
            <p:cNvSpPr/>
            <p:nvPr/>
          </p:nvSpPr>
          <p:spPr>
            <a:xfrm>
              <a:off x="4388916" y="4936377"/>
              <a:ext cx="91440" cy="9144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/>
              <a:lightRig rig="threePt" dir="t"/>
            </a:scene3d>
            <a:sp3d extrusionH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B517846-A213-BC76-F2FD-2E55FADF17D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34194" y="4554124"/>
              <a:ext cx="745672" cy="110671"/>
            </a:xfrm>
            <a:prstGeom prst="line">
              <a:avLst/>
            </a:prstGeom>
            <a:ln w="12700">
              <a:solidFill>
                <a:srgbClr val="C00000"/>
              </a:solidFill>
              <a:prstDash val="dash"/>
              <a:headEnd type="non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ADAA3EDC-0E0D-B94F-B222-2053C64C5783}"/>
                </a:ext>
              </a:extLst>
            </p:cNvPr>
            <p:cNvSpPr>
              <a:spLocks noChangeAspect="1"/>
            </p:cNvSpPr>
            <p:nvPr/>
          </p:nvSpPr>
          <p:spPr>
            <a:xfrm rot="273225">
              <a:off x="6265403" y="4535764"/>
              <a:ext cx="274320" cy="27432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  <a:scene3d>
              <a:camera prst="isometricOffAxis1Left">
                <a:rot lat="1080000" lon="1500000" rev="0"/>
              </a:camera>
              <a:lightRig rig="threePt" dir="t"/>
            </a:scene3d>
            <a:sp3d extrusionH="6350" prstMaterial="clear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E89F16E4-8F19-4E43-C5AF-4A27821131B1}"/>
                </a:ext>
              </a:extLst>
            </p:cNvPr>
            <p:cNvCxnSpPr>
              <a:cxnSpLocks/>
            </p:cNvCxnSpPr>
            <p:nvPr/>
          </p:nvCxnSpPr>
          <p:spPr>
            <a:xfrm>
              <a:off x="6402563" y="4684131"/>
              <a:ext cx="1155396" cy="306712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81B7DF4F-850F-C106-74ED-D4728A9851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2051" y="4684752"/>
              <a:ext cx="143329" cy="20411"/>
            </a:xfrm>
            <a:prstGeom prst="line">
              <a:avLst/>
            </a:prstGeom>
            <a:ln w="12700">
              <a:solidFill>
                <a:srgbClr val="C00000"/>
              </a:solidFill>
              <a:prstDash val="dash"/>
              <a:headEnd type="non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BB97BD6F-15DB-87B7-B62A-96A6B149DB0F}"/>
                </a:ext>
              </a:extLst>
            </p:cNvPr>
            <p:cNvCxnSpPr>
              <a:cxnSpLocks/>
            </p:cNvCxnSpPr>
            <p:nvPr/>
          </p:nvCxnSpPr>
          <p:spPr>
            <a:xfrm>
              <a:off x="5294058" y="3553540"/>
              <a:ext cx="2269119" cy="1439078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7D14AC71-649F-C1A8-E489-72B249B452C4}"/>
                </a:ext>
              </a:extLst>
            </p:cNvPr>
            <p:cNvGrpSpPr/>
            <p:nvPr/>
          </p:nvGrpSpPr>
          <p:grpSpPr>
            <a:xfrm>
              <a:off x="4353732" y="4420762"/>
              <a:ext cx="1654188" cy="1005840"/>
              <a:chOff x="2684797" y="3041571"/>
              <a:chExt cx="1654188" cy="1005840"/>
            </a:xfrm>
          </p:grpSpPr>
          <p:sp>
            <p:nvSpPr>
              <p:cNvPr id="60" name="Circle: Hollow 59">
                <a:extLst>
                  <a:ext uri="{FF2B5EF4-FFF2-40B4-BE49-F238E27FC236}">
                    <a16:creationId xmlns:a16="http://schemas.microsoft.com/office/drawing/2014/main" id="{828D7CB1-5458-B527-443A-F24965755F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84797" y="3041571"/>
                <a:ext cx="1005840" cy="1005840"/>
              </a:xfrm>
              <a:prstGeom prst="donut">
                <a:avLst>
                  <a:gd name="adj" fmla="val 45589"/>
                </a:avLst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  <a:scene3d>
                <a:camera prst="isometricOffAxis1Left"/>
                <a:lightRig rig="threePt" dir="t"/>
              </a:scene3d>
              <a:sp3d z="-1270000" extrusionH="635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D4EE59F8-42A1-6110-A791-371B68928EC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2736" y="3366407"/>
                <a:ext cx="956249" cy="141514"/>
              </a:xfrm>
              <a:prstGeom prst="line">
                <a:avLst/>
              </a:prstGeom>
              <a:ln w="12700">
                <a:solidFill>
                  <a:srgbClr val="FF0000"/>
                </a:solidFill>
                <a:prstDash val="dash"/>
                <a:headEnd type="none"/>
                <a:tail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78E51B9F-E445-028A-D9FF-EB291D3AF57A}"/>
                  </a:ext>
                </a:extLst>
              </p:cNvPr>
              <p:cNvSpPr/>
              <p:nvPr/>
            </p:nvSpPr>
            <p:spPr>
              <a:xfrm>
                <a:off x="2730517" y="3087291"/>
                <a:ext cx="914400" cy="91440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  <a:scene3d>
                <a:camera prst="isometricOffAxis1Left"/>
                <a:lightRig rig="threePt" dir="t"/>
              </a:scene3d>
              <a:sp3d extrusionH="1270000"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14167CE3-2C3A-D5B6-4A02-BB1DED17EA52}"/>
                  </a:ext>
                </a:extLst>
              </p:cNvPr>
              <p:cNvSpPr/>
              <p:nvPr/>
            </p:nvSpPr>
            <p:spPr>
              <a:xfrm>
                <a:off x="3141997" y="3498771"/>
                <a:ext cx="91440" cy="91440"/>
              </a:xfrm>
              <a:prstGeom prst="ellipse">
                <a:avLst/>
              </a:prstGeom>
              <a:solidFill>
                <a:srgbClr val="0066FF"/>
              </a:solidFill>
              <a:ln>
                <a:noFill/>
              </a:ln>
              <a:scene3d>
                <a:camera prst="isometricOffAxis1Left"/>
                <a:lightRig rig="threePt" dir="t"/>
              </a:scene3d>
              <a:sp3d z="-1270000" extrusionH="6350"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C1A083E1-CAA8-F1B3-4EE5-10ECD30190A2}"/>
                  </a:ext>
                </a:extLst>
              </p:cNvPr>
              <p:cNvSpPr/>
              <p:nvPr/>
            </p:nvSpPr>
            <p:spPr>
              <a:xfrm>
                <a:off x="3123947" y="3475775"/>
                <a:ext cx="45719" cy="137432"/>
              </a:xfrm>
              <a:prstGeom prst="roundRect">
                <a:avLst>
                  <a:gd name="adj" fmla="val 43455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scene3d>
                <a:camera prst="isometricOffAxis1Left"/>
                <a:lightRig rig="threePt" dir="t"/>
              </a:scene3d>
              <a:sp3d z="-254000" extrusionH="762000" prstMaterial="translucentPowder">
                <a:bevelT w="12700" h="12700"/>
                <a:bevelB w="127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E54E1477-3165-C77A-A593-C78F05410AF5}"/>
                  </a:ext>
                </a:extLst>
              </p:cNvPr>
              <p:cNvSpPr/>
              <p:nvPr/>
            </p:nvSpPr>
            <p:spPr>
              <a:xfrm>
                <a:off x="3205856" y="3475775"/>
                <a:ext cx="45719" cy="137432"/>
              </a:xfrm>
              <a:prstGeom prst="roundRect">
                <a:avLst>
                  <a:gd name="adj" fmla="val 43455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scene3d>
                <a:camera prst="isometricOffAxis1Left"/>
                <a:lightRig rig="threePt" dir="t"/>
              </a:scene3d>
              <a:sp3d z="-254000" extrusionH="762000" prstMaterial="translucentPowder">
                <a:bevelT w="12700" h="12700"/>
                <a:bevelB w="127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Circle: Hollow 65">
                <a:extLst>
                  <a:ext uri="{FF2B5EF4-FFF2-40B4-BE49-F238E27FC236}">
                    <a16:creationId xmlns:a16="http://schemas.microsoft.com/office/drawing/2014/main" id="{74D00E26-DFA7-77F2-146B-5910343D6B4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84797" y="3041571"/>
                <a:ext cx="1005840" cy="1005840"/>
              </a:xfrm>
              <a:prstGeom prst="donut">
                <a:avLst>
                  <a:gd name="adj" fmla="val 45589"/>
                </a:avLst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  <a:scene3d>
                <a:camera prst="isometricOffAxis1Left"/>
                <a:lightRig rig="threePt" dir="t"/>
              </a:scene3d>
              <a:sp3d z="63500" extrusionH="635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FC9A1586-6B32-73A2-88AD-F2AE28F31D16}"/>
                  </a:ext>
                </a:extLst>
              </p:cNvPr>
              <p:cNvSpPr/>
              <p:nvPr/>
            </p:nvSpPr>
            <p:spPr>
              <a:xfrm>
                <a:off x="3141997" y="3498771"/>
                <a:ext cx="91440" cy="91440"/>
              </a:xfrm>
              <a:prstGeom prst="ellipse">
                <a:avLst/>
              </a:prstGeom>
              <a:solidFill>
                <a:srgbClr val="0066FF"/>
              </a:solidFill>
              <a:ln>
                <a:noFill/>
              </a:ln>
              <a:scene3d>
                <a:camera prst="isometricOffAxis1Left"/>
                <a:lightRig rig="threePt" dir="t"/>
              </a:scene3d>
              <a:sp3d z="63500" extrusionH="6350"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77F91A6-A0ED-CE82-B795-63DE74264B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88952" y="4936484"/>
              <a:ext cx="266789" cy="37694"/>
            </a:xfrm>
            <a:prstGeom prst="line">
              <a:avLst/>
            </a:prstGeom>
            <a:ln w="12700">
              <a:solidFill>
                <a:srgbClr val="C00000"/>
              </a:solidFill>
              <a:prstDash val="dash"/>
              <a:headEnd type="none" w="sm" len="sm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762002C-2E33-D1FC-5E73-F094CDA6483E}"/>
                </a:ext>
              </a:extLst>
            </p:cNvPr>
            <p:cNvSpPr txBox="1"/>
            <p:nvPr/>
          </p:nvSpPr>
          <p:spPr>
            <a:xfrm>
              <a:off x="4631937" y="5303722"/>
              <a:ext cx="1869935" cy="646331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Regenerative CO</a:t>
              </a:r>
              <a:r>
                <a:rPr lang="en-US" baseline="-25000" dirty="0"/>
                <a:t>2</a:t>
              </a:r>
              <a:br>
                <a:rPr lang="en-US" dirty="0"/>
              </a:br>
              <a:r>
                <a:rPr lang="en-US" dirty="0"/>
                <a:t>pre-amplifier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1698F1F-B87A-000B-71E1-7863868AFD8D}"/>
                </a:ext>
              </a:extLst>
            </p:cNvPr>
            <p:cNvSpPr txBox="1"/>
            <p:nvPr/>
          </p:nvSpPr>
          <p:spPr>
            <a:xfrm>
              <a:off x="9925968" y="5380323"/>
              <a:ext cx="393056" cy="276999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sz="1200" dirty="0" err="1">
                  <a:solidFill>
                    <a:schemeClr val="bg1"/>
                  </a:solidFill>
                </a:rPr>
                <a:t>osc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D5A93F1A-6185-A7E7-678A-27265D123D9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654962" y="4981541"/>
              <a:ext cx="182880" cy="182880"/>
              <a:chOff x="1189616" y="691106"/>
              <a:chExt cx="137160" cy="137160"/>
            </a:xfrm>
            <a:solidFill>
              <a:srgbClr val="FF0000"/>
            </a:solidFill>
            <a:scene3d>
              <a:camera prst="isometricRightUp">
                <a:rot lat="3600000" lon="19800000" rev="600000"/>
              </a:camera>
              <a:lightRig rig="flat" dir="t"/>
            </a:scene3d>
          </p:grpSpPr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117C7398-0800-EE6A-6DD5-7E4431F530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32757" y="746079"/>
                <a:ext cx="50879" cy="27215"/>
              </a:xfrm>
              <a:prstGeom prst="line">
                <a:avLst/>
              </a:prstGeom>
              <a:grpFill/>
              <a:ln w="635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  <a:headEnd type="none" w="med" len="med"/>
                <a:tailEnd type="stealth" w="med" len="med"/>
              </a:ln>
              <a:sp3d prstMaterial="clear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D9B3297D-694D-3441-1A36-7DF52EFFFC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89616" y="691106"/>
                <a:ext cx="137160" cy="137160"/>
              </a:xfrm>
              <a:prstGeom prst="ellipse">
                <a:avLst/>
              </a:prstGeom>
              <a:grpFill/>
              <a:ln>
                <a:noFill/>
              </a:ln>
              <a:sp3d z="-254000" prstMaterial="clear">
                <a:bevelB w="476250" h="215900" prst="hardEdge"/>
                <a:contourClr>
                  <a:schemeClr val="bg1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E0E4338B-1592-D2AA-1180-5BD42F43BC5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226192" y="727682"/>
                <a:ext cx="64008" cy="64008"/>
              </a:xfrm>
              <a:prstGeom prst="ellipse">
                <a:avLst/>
              </a:prstGeom>
              <a:grpFill/>
              <a:ln>
                <a:noFill/>
              </a:ln>
              <a:sp3d extrusionH="254000" prstMaterial="clea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1967AF73-A235-239C-B513-260A9F3A60EF}"/>
                </a:ext>
              </a:extLst>
            </p:cNvPr>
            <p:cNvSpPr/>
            <p:nvPr/>
          </p:nvSpPr>
          <p:spPr>
            <a:xfrm>
              <a:off x="7509218" y="4946809"/>
              <a:ext cx="91440" cy="9144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scene3d>
              <a:camera prst="isometricOffAxis1Left">
                <a:rot lat="1080005" lon="7800000" rev="0"/>
              </a:camera>
              <a:lightRig rig="threePt" dir="t"/>
            </a:scene3d>
            <a:sp3d extrusionH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Line 59">
              <a:extLst>
                <a:ext uri="{FF2B5EF4-FFF2-40B4-BE49-F238E27FC236}">
                  <a16:creationId xmlns:a16="http://schemas.microsoft.com/office/drawing/2014/main" id="{4274D191-7237-9BE2-3E0C-71416C0A7E2C}"/>
                </a:ext>
              </a:extLst>
            </p:cNvPr>
            <p:cNvSpPr/>
            <p:nvPr/>
          </p:nvSpPr>
          <p:spPr>
            <a:xfrm rot="5400000" flipV="1">
              <a:off x="1986433" y="2928955"/>
              <a:ext cx="312730" cy="498744"/>
            </a:xfrm>
            <a:prstGeom prst="line">
              <a:avLst/>
            </a:prstGeom>
            <a:ln w="19050">
              <a:solidFill>
                <a:srgbClr val="C00000"/>
              </a:solidFill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2115470A-85FE-04D9-5F0F-7E400D93C505}"/>
                </a:ext>
              </a:extLst>
            </p:cNvPr>
            <p:cNvSpPr txBox="1"/>
            <p:nvPr/>
          </p:nvSpPr>
          <p:spPr>
            <a:xfrm>
              <a:off x="2457696" y="4640201"/>
              <a:ext cx="1086708" cy="646331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Final CO</a:t>
              </a:r>
              <a:r>
                <a:rPr lang="en-US" baseline="-25000" dirty="0"/>
                <a:t>2</a:t>
              </a:r>
              <a:r>
                <a:rPr lang="en-US" dirty="0"/>
                <a:t> </a:t>
              </a:r>
              <a:br>
                <a:rPr lang="en-US" dirty="0"/>
              </a:br>
              <a:r>
                <a:rPr lang="en-US" dirty="0"/>
                <a:t>amplifier</a:t>
              </a:r>
            </a:p>
          </p:txBody>
        </p:sp>
        <p:sp>
          <p:nvSpPr>
            <p:cNvPr id="106" name="Line 59">
              <a:extLst>
                <a:ext uri="{FF2B5EF4-FFF2-40B4-BE49-F238E27FC236}">
                  <a16:creationId xmlns:a16="http://schemas.microsoft.com/office/drawing/2014/main" id="{1F0A7C79-89D4-916D-887E-0ED5B3824D4A}"/>
                </a:ext>
              </a:extLst>
            </p:cNvPr>
            <p:cNvSpPr/>
            <p:nvPr/>
          </p:nvSpPr>
          <p:spPr>
            <a:xfrm rot="5400000" flipV="1">
              <a:off x="5755146" y="3814885"/>
              <a:ext cx="68582" cy="103408"/>
            </a:xfrm>
            <a:prstGeom prst="line">
              <a:avLst/>
            </a:prstGeom>
            <a:ln w="19050">
              <a:solidFill>
                <a:srgbClr val="C00000"/>
              </a:solidFill>
              <a:round/>
              <a:headEnd type="arrow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2295DCB5-A490-250B-AA82-381FBBF2F6A7}"/>
                </a:ext>
              </a:extLst>
            </p:cNvPr>
            <p:cNvSpPr txBox="1"/>
            <p:nvPr/>
          </p:nvSpPr>
          <p:spPr>
            <a:xfrm>
              <a:off x="6654962" y="2427554"/>
              <a:ext cx="1310167" cy="369332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Compressor</a:t>
              </a:r>
            </a:p>
          </p:txBody>
        </p: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F900897D-834D-389D-EF09-664315701A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61067" y="1854830"/>
              <a:ext cx="3567141" cy="568338"/>
            </a:xfrm>
            <a:prstGeom prst="line">
              <a:avLst/>
            </a:prstGeom>
            <a:ln w="9525">
              <a:solidFill>
                <a:srgbClr val="FF0000"/>
              </a:solidFill>
              <a:prstDash val="solid"/>
              <a:headEnd type="non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345324AD-F768-6433-0A0F-EEC7970671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19515" y="2039887"/>
              <a:ext cx="3294179" cy="520821"/>
            </a:xfrm>
            <a:prstGeom prst="line">
              <a:avLst/>
            </a:prstGeom>
            <a:ln w="6350">
              <a:solidFill>
                <a:srgbClr val="0000FF"/>
              </a:solidFill>
              <a:prstDash val="solid"/>
              <a:headEnd type="non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4B79E990-588D-88F1-B91B-0C051B2FAFED}"/>
                </a:ext>
              </a:extLst>
            </p:cNvPr>
            <p:cNvSpPr/>
            <p:nvPr/>
          </p:nvSpPr>
          <p:spPr>
            <a:xfrm>
              <a:off x="5636080" y="2222351"/>
              <a:ext cx="548640" cy="36576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CDECFF"/>
              </a:solidFill>
            </a:ln>
            <a:scene3d>
              <a:camera prst="isometricOffAxis1Left">
                <a:rot lat="1080000" lon="2400000" rev="0"/>
              </a:camera>
              <a:lightRig rig="threePt" dir="t"/>
            </a:scene3d>
            <a:sp3d extrusionH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54B24F2C-BACE-DCB7-C055-652147D6C4DD}"/>
                </a:ext>
              </a:extLst>
            </p:cNvPr>
            <p:cNvSpPr/>
            <p:nvPr/>
          </p:nvSpPr>
          <p:spPr>
            <a:xfrm>
              <a:off x="5986619" y="2166425"/>
              <a:ext cx="548640" cy="36576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CDECFF"/>
              </a:solidFill>
            </a:ln>
            <a:scene3d>
              <a:camera prst="isometricOffAxis1Left">
                <a:rot lat="1080000" lon="5700000" rev="0"/>
              </a:camera>
              <a:lightRig rig="threePt" dir="t"/>
            </a:scene3d>
            <a:sp3d extrusionH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BD63C9D2-F880-2486-6C25-E87F5FF4E1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01262" y="2413752"/>
              <a:ext cx="1604698" cy="159989"/>
            </a:xfrm>
            <a:prstGeom prst="line">
              <a:avLst/>
            </a:prstGeom>
            <a:ln w="6350">
              <a:solidFill>
                <a:srgbClr val="0000FF"/>
              </a:solidFill>
              <a:prstDash val="solid"/>
              <a:headEnd type="non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6F9586B-5379-C554-EB9B-5806638F2C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76392" y="2413752"/>
              <a:ext cx="1821975" cy="17163"/>
            </a:xfrm>
            <a:prstGeom prst="line">
              <a:avLst/>
            </a:prstGeom>
            <a:ln w="9525">
              <a:solidFill>
                <a:srgbClr val="FF0000"/>
              </a:solidFill>
              <a:prstDash val="solid"/>
              <a:headEnd type="non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FE84C00D-B011-7B9A-CD72-DF73D0ADA35A}"/>
                </a:ext>
              </a:extLst>
            </p:cNvPr>
            <p:cNvSpPr/>
            <p:nvPr/>
          </p:nvSpPr>
          <p:spPr>
            <a:xfrm>
              <a:off x="3862966" y="2315925"/>
              <a:ext cx="548640" cy="36576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CDECFF"/>
              </a:solidFill>
            </a:ln>
            <a:scene3d>
              <a:camera prst="isometricOffAxis1Left">
                <a:rot lat="1080000" lon="2400000" rev="0"/>
              </a:camera>
              <a:lightRig rig="threePt" dir="t"/>
            </a:scene3d>
            <a:sp3d extrusionH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7A73C85B-E243-A73D-9A81-2C3F09478749}"/>
                </a:ext>
              </a:extLst>
            </p:cNvPr>
            <p:cNvCxnSpPr>
              <a:cxnSpLocks/>
              <a:stCxn id="120" idx="1"/>
            </p:cNvCxnSpPr>
            <p:nvPr/>
          </p:nvCxnSpPr>
          <p:spPr>
            <a:xfrm flipV="1">
              <a:off x="6324644" y="2034284"/>
              <a:ext cx="1285524" cy="310861"/>
            </a:xfrm>
            <a:prstGeom prst="line">
              <a:avLst/>
            </a:prstGeom>
            <a:ln w="6350">
              <a:solidFill>
                <a:srgbClr val="0000FF"/>
              </a:solidFill>
              <a:prstDash val="solid"/>
              <a:headEnd type="non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30815F48-F4E5-C674-4D75-9B79344BCD6F}"/>
                </a:ext>
              </a:extLst>
            </p:cNvPr>
            <p:cNvCxnSpPr>
              <a:cxnSpLocks/>
              <a:stCxn id="120" idx="1"/>
            </p:cNvCxnSpPr>
            <p:nvPr/>
          </p:nvCxnSpPr>
          <p:spPr>
            <a:xfrm flipV="1">
              <a:off x="6324644" y="1872973"/>
              <a:ext cx="1296307" cy="472172"/>
            </a:xfrm>
            <a:prstGeom prst="line">
              <a:avLst/>
            </a:prstGeom>
            <a:ln w="9525">
              <a:solidFill>
                <a:srgbClr val="FF0000"/>
              </a:solidFill>
              <a:prstDash val="solid"/>
              <a:headEnd type="non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82BE966C-9050-E215-CCF8-6B1868FDAF82}"/>
                </a:ext>
              </a:extLst>
            </p:cNvPr>
            <p:cNvSpPr/>
            <p:nvPr/>
          </p:nvSpPr>
          <p:spPr>
            <a:xfrm>
              <a:off x="7335988" y="1768816"/>
              <a:ext cx="548640" cy="365760"/>
            </a:xfrm>
            <a:prstGeom prst="rect">
              <a:avLst/>
            </a:prstGeom>
            <a:solidFill>
              <a:srgbClr val="FFFF00"/>
            </a:solidFill>
            <a:ln>
              <a:solidFill>
                <a:srgbClr val="CDECFF"/>
              </a:solidFill>
            </a:ln>
            <a:scene3d>
              <a:camera prst="isometricOffAxis1Left">
                <a:rot lat="1080000" lon="5700000" rev="0"/>
              </a:camera>
              <a:lightRig rig="threePt" dir="t"/>
            </a:scene3d>
            <a:sp3d extrusionH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Line 59">
              <a:extLst>
                <a:ext uri="{FF2B5EF4-FFF2-40B4-BE49-F238E27FC236}">
                  <a16:creationId xmlns:a16="http://schemas.microsoft.com/office/drawing/2014/main" id="{CDE9DB9E-09A0-B312-0D34-5E6741530495}"/>
                </a:ext>
              </a:extLst>
            </p:cNvPr>
            <p:cNvSpPr/>
            <p:nvPr/>
          </p:nvSpPr>
          <p:spPr>
            <a:xfrm rot="5400000">
              <a:off x="7336945" y="968244"/>
              <a:ext cx="364600" cy="2389202"/>
            </a:xfrm>
            <a:prstGeom prst="line">
              <a:avLst/>
            </a:prstGeom>
            <a:ln w="19050">
              <a:solidFill>
                <a:srgbClr val="C00000"/>
              </a:solidFill>
              <a:round/>
              <a:headEnd type="arrow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44770BED-32AA-CA6E-0EE3-02B511A94BEA}"/>
                </a:ext>
              </a:extLst>
            </p:cNvPr>
            <p:cNvSpPr txBox="1"/>
            <p:nvPr/>
          </p:nvSpPr>
          <p:spPr>
            <a:xfrm>
              <a:off x="1946349" y="5275061"/>
              <a:ext cx="2501647" cy="830997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P(CO</a:t>
              </a:r>
              <a:r>
                <a:rPr lang="en-US" baseline="-25000" dirty="0">
                  <a:solidFill>
                    <a:schemeClr val="accent1">
                      <a:lumMod val="75000"/>
                    </a:schemeClr>
                  </a:solidFill>
                </a:rPr>
                <a:t>2</a:t>
              </a:r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+N</a:t>
              </a:r>
              <a:r>
                <a:rPr lang="en-US" baseline="-25000" dirty="0">
                  <a:solidFill>
                    <a:schemeClr val="accent1">
                      <a:lumMod val="75000"/>
                    </a:schemeClr>
                  </a:solidFill>
                </a:rPr>
                <a:t>2</a:t>
              </a:r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+He) = 10 atm</a:t>
              </a:r>
            </a:p>
            <a:p>
              <a:r>
                <a:rPr lang="en-US" baseline="30000" dirty="0">
                  <a:solidFill>
                    <a:schemeClr val="accent1">
                      <a:lumMod val="75000"/>
                    </a:schemeClr>
                  </a:solidFill>
                </a:rPr>
                <a:t>16</a:t>
              </a:r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O : </a:t>
              </a:r>
              <a:r>
                <a:rPr lang="en-US" baseline="30000" dirty="0">
                  <a:solidFill>
                    <a:schemeClr val="accent1">
                      <a:lumMod val="75000"/>
                    </a:schemeClr>
                  </a:solidFill>
                </a:rPr>
                <a:t>18</a:t>
              </a:r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O = 50 : 50</a:t>
              </a:r>
            </a:p>
            <a:p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C</a:t>
              </a:r>
              <a:r>
                <a:rPr lang="en-US" sz="1200" baseline="30000" dirty="0">
                  <a:solidFill>
                    <a:schemeClr val="accent1">
                      <a:lumMod val="75000"/>
                    </a:schemeClr>
                  </a:solidFill>
                </a:rPr>
                <a:t>16</a:t>
              </a:r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O</a:t>
              </a:r>
              <a:r>
                <a:rPr lang="en-US" sz="1200" baseline="-25000" dirty="0">
                  <a:solidFill>
                    <a:schemeClr val="accent1">
                      <a:lumMod val="75000"/>
                    </a:schemeClr>
                  </a:solidFill>
                </a:rPr>
                <a:t>2 </a:t>
              </a:r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: C</a:t>
              </a:r>
              <a:r>
                <a:rPr lang="en-US" sz="1200" baseline="30000" dirty="0">
                  <a:solidFill>
                    <a:schemeClr val="accent1">
                      <a:lumMod val="75000"/>
                    </a:schemeClr>
                  </a:solidFill>
                </a:rPr>
                <a:t>16</a:t>
              </a:r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O</a:t>
              </a:r>
              <a:r>
                <a:rPr lang="en-US" sz="1200" baseline="30000" dirty="0">
                  <a:solidFill>
                    <a:schemeClr val="accent1">
                      <a:lumMod val="75000"/>
                    </a:schemeClr>
                  </a:solidFill>
                </a:rPr>
                <a:t>18</a:t>
              </a:r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O : C</a:t>
              </a:r>
              <a:r>
                <a:rPr lang="en-US" sz="1200" baseline="30000" dirty="0">
                  <a:solidFill>
                    <a:schemeClr val="accent1">
                      <a:lumMod val="75000"/>
                    </a:schemeClr>
                  </a:solidFill>
                </a:rPr>
                <a:t>18</a:t>
              </a:r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O</a:t>
              </a:r>
              <a:r>
                <a:rPr lang="en-US" sz="1200" baseline="-25000" dirty="0">
                  <a:solidFill>
                    <a:schemeClr val="accent1">
                      <a:lumMod val="75000"/>
                    </a:schemeClr>
                  </a:solidFill>
                </a:rPr>
                <a:t>2</a:t>
              </a:r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 = 25 : 50 : 25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61590A19-C4D1-1692-1074-16479DA66AC5}"/>
                </a:ext>
              </a:extLst>
            </p:cNvPr>
            <p:cNvSpPr txBox="1"/>
            <p:nvPr/>
          </p:nvSpPr>
          <p:spPr>
            <a:xfrm>
              <a:off x="9519063" y="4309000"/>
              <a:ext cx="643125" cy="646331"/>
            </a:xfrm>
            <a:prstGeom prst="rect">
              <a:avLst/>
            </a:prstGeom>
            <a:noFill/>
            <a:scene3d>
              <a:camera prst="isometricOffAxis1Right"/>
              <a:lightRig rig="threePt" dir="t"/>
            </a:scene3d>
          </p:spPr>
          <p:txBody>
            <a:bodyPr wrap="none" rtlCol="0">
              <a:spAutoFit/>
            </a:bodyPr>
            <a:lstStyle/>
            <a:p>
              <a:r>
                <a:rPr lang="en-US" dirty="0"/>
                <a:t>Seed</a:t>
              </a:r>
              <a:br>
                <a:rPr lang="en-US" dirty="0"/>
              </a:br>
              <a:r>
                <a:rPr lang="en-US" dirty="0"/>
                <a:t>laser</a:t>
              </a:r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4C31FFC-7BF1-A28A-D0A1-F6E6B927A5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50886" y="2604645"/>
              <a:ext cx="297493" cy="355294"/>
            </a:xfrm>
            <a:prstGeom prst="ellipse">
              <a:avLst/>
            </a:prstGeom>
            <a:solidFill>
              <a:srgbClr val="0070C0"/>
            </a:solidFill>
            <a:ln w="3175">
              <a:solidFill>
                <a:srgbClr val="0070C0"/>
              </a:solidFill>
            </a:ln>
            <a:scene3d>
              <a:camera prst="isometricOffAxis1Left">
                <a:rot lat="1620000" lon="2880000" rev="0"/>
              </a:camera>
              <a:lightRig rig="threePt" dir="t"/>
            </a:scene3d>
            <a:sp3d extrusionH="50800" prstMaterial="translucentPowder">
              <a:bevelT w="6350" h="6350"/>
              <a:bevelB w="6350" h="63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F5E18B4F-8DDA-6DD2-6E86-490BE84EBC77}"/>
                </a:ext>
              </a:extLst>
            </p:cNvPr>
            <p:cNvCxnSpPr>
              <a:cxnSpLocks/>
            </p:cNvCxnSpPr>
            <p:nvPr/>
          </p:nvCxnSpPr>
          <p:spPr>
            <a:xfrm>
              <a:off x="1291167" y="1370629"/>
              <a:ext cx="2102658" cy="1351751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B531A0FC-AB5A-F02D-E564-A78A634DC700}"/>
                </a:ext>
              </a:extLst>
            </p:cNvPr>
            <p:cNvCxnSpPr>
              <a:cxnSpLocks/>
            </p:cNvCxnSpPr>
            <p:nvPr/>
          </p:nvCxnSpPr>
          <p:spPr>
            <a:xfrm>
              <a:off x="3648379" y="2880561"/>
              <a:ext cx="606605" cy="386121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55A044F8-EA58-6432-EA76-EAB4371A2CC0}"/>
                </a:ext>
              </a:extLst>
            </p:cNvPr>
            <p:cNvSpPr txBox="1"/>
            <p:nvPr/>
          </p:nvSpPr>
          <p:spPr>
            <a:xfrm rot="2012477">
              <a:off x="1467966" y="1445649"/>
              <a:ext cx="99257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vacuum</a:t>
              </a:r>
            </a:p>
            <a:p>
              <a:pPr algn="ctr"/>
              <a:r>
                <a:rPr lang="en-US" dirty="0">
                  <a:solidFill>
                    <a:schemeClr val="bg1">
                      <a:lumMod val="50000"/>
                    </a:schemeClr>
                  </a:solidFill>
                </a:rPr>
                <a:t>air</a:t>
              </a:r>
            </a:p>
          </p:txBody>
        </p: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B2A6B84D-C928-5F01-1DAD-714F5CA19A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68186" y="3033713"/>
              <a:ext cx="1429352" cy="238926"/>
            </a:xfrm>
            <a:prstGeom prst="line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5E6D7E62-7335-1E66-6525-55C9E4F42C5B}"/>
                </a:ext>
              </a:extLst>
            </p:cNvPr>
            <p:cNvGrpSpPr/>
            <p:nvPr/>
          </p:nvGrpSpPr>
          <p:grpSpPr>
            <a:xfrm>
              <a:off x="2465027" y="3304887"/>
              <a:ext cx="1991431" cy="1554905"/>
              <a:chOff x="2465027" y="3304887"/>
              <a:chExt cx="1991431" cy="1554905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79159694-0088-7F94-DD87-E3F6FC823EED}"/>
                  </a:ext>
                </a:extLst>
              </p:cNvPr>
              <p:cNvSpPr/>
              <p:nvPr/>
            </p:nvSpPr>
            <p:spPr>
              <a:xfrm>
                <a:off x="2465027" y="3903160"/>
                <a:ext cx="91440" cy="9144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Left">
                  <a:rot lat="1080005" lon="6540000" rev="21599983"/>
                </a:camera>
                <a:lightRig rig="threePt" dir="t"/>
              </a:scene3d>
              <a:sp3d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Line 59">
                <a:extLst>
                  <a:ext uri="{FF2B5EF4-FFF2-40B4-BE49-F238E27FC236}">
                    <a16:creationId xmlns:a16="http://schemas.microsoft.com/office/drawing/2014/main" id="{B149B803-3433-8175-881F-D8A778E93020}"/>
                  </a:ext>
                </a:extLst>
              </p:cNvPr>
              <p:cNvSpPr/>
              <p:nvPr/>
            </p:nvSpPr>
            <p:spPr>
              <a:xfrm rot="5400000" flipH="1">
                <a:off x="2599473" y="3888145"/>
                <a:ext cx="149989" cy="277510"/>
              </a:xfrm>
              <a:prstGeom prst="line">
                <a:avLst/>
              </a:prstGeom>
              <a:ln w="19050">
                <a:solidFill>
                  <a:srgbClr val="C00000"/>
                </a:solidFill>
                <a:round/>
                <a:headEnd type="arrow" w="med" len="med"/>
                <a:tailEnd type="none" w="med" len="med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7" name="Rectangle: Rounded Corners 76">
                <a:extLst>
                  <a:ext uri="{FF2B5EF4-FFF2-40B4-BE49-F238E27FC236}">
                    <a16:creationId xmlns:a16="http://schemas.microsoft.com/office/drawing/2014/main" id="{18A26FB0-A783-9CB4-B163-5F57929D099F}"/>
                  </a:ext>
                </a:extLst>
              </p:cNvPr>
              <p:cNvSpPr/>
              <p:nvPr/>
            </p:nvSpPr>
            <p:spPr>
              <a:xfrm>
                <a:off x="3943940" y="4089060"/>
                <a:ext cx="45719" cy="352744"/>
              </a:xfrm>
              <a:prstGeom prst="roundRect">
                <a:avLst>
                  <a:gd name="adj" fmla="val 43455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508000" extrusionH="1270000" prstMaterial="translucentPowder">
                <a:bevelT w="12700" h="12700"/>
                <a:bevelB w="127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Circle: Hollow 77">
                <a:extLst>
                  <a:ext uri="{FF2B5EF4-FFF2-40B4-BE49-F238E27FC236}">
                    <a16:creationId xmlns:a16="http://schemas.microsoft.com/office/drawing/2014/main" id="{10DB689E-269E-96FF-0D42-D430022D1AB0}"/>
                  </a:ext>
                </a:extLst>
              </p:cNvPr>
              <p:cNvSpPr/>
              <p:nvPr/>
            </p:nvSpPr>
            <p:spPr>
              <a:xfrm>
                <a:off x="3267738" y="3671072"/>
                <a:ext cx="1188720" cy="1188720"/>
              </a:xfrm>
              <a:prstGeom prst="donut">
                <a:avLst>
                  <a:gd name="adj" fmla="val 42251"/>
                </a:avLst>
              </a:prstGeom>
              <a:solidFill>
                <a:schemeClr val="tx1"/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2286000" extrusionH="63500" prstMaterial="clea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CA911AC6-C607-3E78-1F31-133EE442167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72199" y="4173992"/>
                <a:ext cx="182880" cy="182880"/>
              </a:xfrm>
              <a:prstGeom prst="ellipse">
                <a:avLst/>
              </a:prstGeom>
              <a:solidFill>
                <a:srgbClr val="0066FF"/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2286000" extrusionH="6350"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FD808661-CB99-519D-B389-0FADB6CE944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16378" y="4708220"/>
                <a:ext cx="91440" cy="91440"/>
              </a:xfrm>
              <a:prstGeom prst="ellipse">
                <a:avLst/>
              </a:prstGeom>
              <a:solidFill>
                <a:srgbClr val="0066FF"/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2286000" extrusionH="6350" prstMaterial="translucentPowde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C40D2213-3B4E-1792-5F21-63889CCA12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93524" y="4400225"/>
                <a:ext cx="137160" cy="13716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2222500"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64642E2D-03F0-D54B-467C-347D4AF9FF3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93524" y="4008933"/>
                <a:ext cx="137160" cy="13716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2222500"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F0E24ECC-9BAE-4376-377B-C036E4EF73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93524" y="3852269"/>
                <a:ext cx="137160" cy="13716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2222500"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957BD32D-73FC-4360-EC40-29147FAAA1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93524" y="4547059"/>
                <a:ext cx="137160" cy="13716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2222500"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113200FF-28A9-CC80-9D25-77ACE6091879}"/>
                  </a:ext>
                </a:extLst>
              </p:cNvPr>
              <p:cNvGrpSpPr/>
              <p:nvPr/>
            </p:nvGrpSpPr>
            <p:grpSpPr>
              <a:xfrm>
                <a:off x="2845807" y="3304887"/>
                <a:ext cx="990548" cy="1294039"/>
                <a:chOff x="742400" y="3234418"/>
                <a:chExt cx="990548" cy="1294039"/>
              </a:xfrm>
            </p:grpSpPr>
            <p:cxnSp>
              <p:nvCxnSpPr>
                <p:cNvPr id="94" name="Straight Connector 93">
                  <a:extLst>
                    <a:ext uri="{FF2B5EF4-FFF2-40B4-BE49-F238E27FC236}">
                      <a16:creationId xmlns:a16="http://schemas.microsoft.com/office/drawing/2014/main" id="{23CD7985-1BCA-5D29-7905-17D89E1CDF5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4088" y="4048067"/>
                  <a:ext cx="975380" cy="477669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none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>
                  <a:extLst>
                    <a:ext uri="{FF2B5EF4-FFF2-40B4-BE49-F238E27FC236}">
                      <a16:creationId xmlns:a16="http://schemas.microsoft.com/office/drawing/2014/main" id="{27A9D01C-A776-4DCB-C95F-F7D0916D42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2411" y="3239861"/>
                  <a:ext cx="945696" cy="1288596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none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>
                  <a:extLst>
                    <a:ext uri="{FF2B5EF4-FFF2-40B4-BE49-F238E27FC236}">
                      <a16:creationId xmlns:a16="http://schemas.microsoft.com/office/drawing/2014/main" id="{DA3848BB-D15D-E992-C9CF-71C193352E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1050" y="3234418"/>
                  <a:ext cx="940588" cy="1136917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none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>
                  <a:extLst>
                    <a:ext uri="{FF2B5EF4-FFF2-40B4-BE49-F238E27FC236}">
                      <a16:creationId xmlns:a16="http://schemas.microsoft.com/office/drawing/2014/main" id="{4E9FE855-0480-A8ED-395E-1C287C10C0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1050" y="3385457"/>
                  <a:ext cx="940588" cy="985878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none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>
                  <a:extLst>
                    <a:ext uri="{FF2B5EF4-FFF2-40B4-BE49-F238E27FC236}">
                      <a16:creationId xmlns:a16="http://schemas.microsoft.com/office/drawing/2014/main" id="{F3C2BC44-69A9-9CBA-91CF-8483E1B5A8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6968" y="3385457"/>
                  <a:ext cx="952500" cy="446314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none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>
                  <a:extLst>
                    <a:ext uri="{FF2B5EF4-FFF2-40B4-BE49-F238E27FC236}">
                      <a16:creationId xmlns:a16="http://schemas.microsoft.com/office/drawing/2014/main" id="{CA3AE6F1-AC39-BF2D-29E9-1AF1C1D3C2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1050" y="3830411"/>
                  <a:ext cx="941614" cy="102053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none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>
                  <a:extLst>
                    <a:ext uri="{FF2B5EF4-FFF2-40B4-BE49-F238E27FC236}">
                      <a16:creationId xmlns:a16="http://schemas.microsoft.com/office/drawing/2014/main" id="{3648FD9B-3683-33A9-09CC-58DF5101FC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8329" y="3931104"/>
                  <a:ext cx="952726" cy="63486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none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>
                  <a:extLst>
                    <a:ext uri="{FF2B5EF4-FFF2-40B4-BE49-F238E27FC236}">
                      <a16:creationId xmlns:a16="http://schemas.microsoft.com/office/drawing/2014/main" id="{88514650-4ED0-53D3-179C-132A2CE6F6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81050" y="3782786"/>
                  <a:ext cx="951898" cy="211804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none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>
                  <a:extLst>
                    <a:ext uri="{FF2B5EF4-FFF2-40B4-BE49-F238E27FC236}">
                      <a16:creationId xmlns:a16="http://schemas.microsoft.com/office/drawing/2014/main" id="{94CB9DB7-3F13-1DDB-B2DD-6ED9141C81E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8329" y="3781424"/>
                  <a:ext cx="947886" cy="406111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none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>
                  <a:extLst>
                    <a:ext uri="{FF2B5EF4-FFF2-40B4-BE49-F238E27FC236}">
                      <a16:creationId xmlns:a16="http://schemas.microsoft.com/office/drawing/2014/main" id="{82DC4998-CB2C-7DCB-7962-68290C17E6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2400" y="3552386"/>
                  <a:ext cx="980264" cy="631810"/>
                </a:xfrm>
                <a:prstGeom prst="line">
                  <a:avLst/>
                </a:prstGeom>
                <a:ln w="6350">
                  <a:solidFill>
                    <a:srgbClr val="C00000"/>
                  </a:solidFill>
                  <a:prstDash val="solid"/>
                  <a:headEnd type="arrow" w="sm" len="sm"/>
                  <a:tailEnd type="non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2B251499-B4F4-BB9F-9A85-4D23E96C6258}"/>
                  </a:ext>
                </a:extLst>
              </p:cNvPr>
              <p:cNvSpPr/>
              <p:nvPr/>
            </p:nvSpPr>
            <p:spPr>
              <a:xfrm>
                <a:off x="3816378" y="4570045"/>
                <a:ext cx="91440" cy="9144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63500"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807767B4-E76C-1C0C-8FBE-4A9A73AE94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93518" y="4399787"/>
                <a:ext cx="137160" cy="13716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63500"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7EADFABD-BE32-9E1F-B154-5460A25862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93518" y="3852630"/>
                <a:ext cx="137160" cy="13716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63500"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B3FEF46C-720E-A4E2-794E-E71CD82B0E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93518" y="4009680"/>
                <a:ext cx="137160" cy="13716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63500"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A7E2A2EF-0F7F-ACB2-CC69-01C9A3FA93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747798" y="4159016"/>
                <a:ext cx="228600" cy="228600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63500" extrusionH="254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: Rounded Corners 90">
                <a:extLst>
                  <a:ext uri="{FF2B5EF4-FFF2-40B4-BE49-F238E27FC236}">
                    <a16:creationId xmlns:a16="http://schemas.microsoft.com/office/drawing/2014/main" id="{FCC71120-FA5A-9426-B533-A1FCA6EEAE53}"/>
                  </a:ext>
                </a:extLst>
              </p:cNvPr>
              <p:cNvSpPr/>
              <p:nvPr/>
            </p:nvSpPr>
            <p:spPr>
              <a:xfrm>
                <a:off x="3740246" y="4089060"/>
                <a:ext cx="45719" cy="352744"/>
              </a:xfrm>
              <a:prstGeom prst="roundRect">
                <a:avLst>
                  <a:gd name="adj" fmla="val 43455"/>
                </a:avLst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-508000" extrusionH="1270000" prstMaterial="translucentPowder">
                <a:bevelT w="12700" h="12700"/>
                <a:bevelB w="127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2F3DDF76-BD48-2E93-4FEF-EF5FE95EF1B7}"/>
                  </a:ext>
                </a:extLst>
              </p:cNvPr>
              <p:cNvSpPr/>
              <p:nvPr/>
            </p:nvSpPr>
            <p:spPr>
              <a:xfrm>
                <a:off x="3267738" y="3671072"/>
                <a:ext cx="1188720" cy="118872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z="63500" extrusionH="63500" prstMaterial="clea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5779E762-D0D2-D6F4-7854-3910C2B067ED}"/>
                  </a:ext>
                </a:extLst>
              </p:cNvPr>
              <p:cNvSpPr/>
              <p:nvPr/>
            </p:nvSpPr>
            <p:spPr>
              <a:xfrm>
                <a:off x="3267738" y="3671072"/>
                <a:ext cx="1188720" cy="1188720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  <a:scene3d>
                <a:camera prst="isometricOffAxis1Right"/>
                <a:lightRig rig="threePt" dir="t"/>
              </a:scene3d>
              <a:sp3d extrusionH="2286000" prstMaterial="clear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515BAD61-3299-234E-2DA2-EE87273D1487}"/>
                </a:ext>
              </a:extLst>
            </p:cNvPr>
            <p:cNvCxnSpPr>
              <a:cxnSpLocks/>
              <a:endCxn id="104" idx="0"/>
            </p:cNvCxnSpPr>
            <p:nvPr/>
          </p:nvCxnSpPr>
          <p:spPr>
            <a:xfrm flipH="1">
              <a:off x="1893426" y="2784475"/>
              <a:ext cx="1597487" cy="237487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Line 59">
              <a:extLst>
                <a:ext uri="{FF2B5EF4-FFF2-40B4-BE49-F238E27FC236}">
                  <a16:creationId xmlns:a16="http://schemas.microsoft.com/office/drawing/2014/main" id="{419CEF68-9129-5E78-DCD7-22D2318B0F63}"/>
                </a:ext>
              </a:extLst>
            </p:cNvPr>
            <p:cNvSpPr/>
            <p:nvPr/>
          </p:nvSpPr>
          <p:spPr>
            <a:xfrm rot="5400000">
              <a:off x="2999612" y="2799271"/>
              <a:ext cx="14970" cy="114550"/>
            </a:xfrm>
            <a:prstGeom prst="line">
              <a:avLst/>
            </a:prstGeom>
            <a:ln w="19050">
              <a:solidFill>
                <a:srgbClr val="C00000"/>
              </a:solidFill>
              <a:round/>
              <a:headEnd type="arrow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CABE0D21-4A61-3191-031D-FB752AF04D4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40138" y="2419350"/>
              <a:ext cx="2265362" cy="341313"/>
            </a:xfrm>
            <a:prstGeom prst="line">
              <a:avLst/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80703347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 Color Palett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05C78"/>
      </a:accent1>
      <a:accent2>
        <a:srgbClr val="00ADDC"/>
      </a:accent2>
      <a:accent3>
        <a:srgbClr val="B2D33B"/>
      </a:accent3>
      <a:accent4>
        <a:srgbClr val="F68B1F"/>
      </a:accent4>
      <a:accent5>
        <a:srgbClr val="B72467"/>
      </a:accent5>
      <a:accent6>
        <a:srgbClr val="FFCD34"/>
      </a:accent6>
      <a:hlink>
        <a:srgbClr val="4881C3"/>
      </a:hlink>
      <a:folHlink>
        <a:srgbClr val="51499E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02B1611D-C42F-0A41-BAED-D3B41970EBE3}" vid="{7E203859-C242-EE45-BB6D-C700A593D7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bnl-ppt-template-widescreen</Template>
  <TotalTime>25589</TotalTime>
  <Words>1025</Words>
  <Application>Microsoft Office PowerPoint</Application>
  <PresentationFormat>Widescreen</PresentationFormat>
  <Paragraphs>251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Calibri</vt:lpstr>
      <vt:lpstr>Cambria</vt:lpstr>
      <vt:lpstr>Cambria Math</vt:lpstr>
      <vt:lpstr>BNL</vt:lpstr>
      <vt:lpstr>Update on the Long-Wave-Infrared Laser Capability at ATF</vt:lpstr>
      <vt:lpstr>A Different Laser Regime: 9 µm</vt:lpstr>
      <vt:lpstr>Electron in Laser Field</vt:lpstr>
      <vt:lpstr>Science with ATF 9-micron laser</vt:lpstr>
      <vt:lpstr>Science with ATF 9-micron laser</vt:lpstr>
      <vt:lpstr>Laser Status and FY27 User Parameters</vt:lpstr>
      <vt:lpstr>Operational priorities and enabling R&amp;D</vt:lpstr>
      <vt:lpstr>Example of incremental performance upgrade</vt:lpstr>
      <vt:lpstr>ATF 9-micron laser &amp; recent changes</vt:lpstr>
      <vt:lpstr>Next-generation concept</vt:lpstr>
      <vt:lpstr>Summary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Polyanskiy, Mikhail</dc:creator>
  <cp:keywords/>
  <dc:description/>
  <cp:lastModifiedBy>Polyanskiy, Mikhail</cp:lastModifiedBy>
  <cp:revision>345</cp:revision>
  <dcterms:created xsi:type="dcterms:W3CDTF">2025-06-10T12:47:34Z</dcterms:created>
  <dcterms:modified xsi:type="dcterms:W3CDTF">2026-07-27T03:40:20Z</dcterms:modified>
  <cp:category/>
</cp:coreProperties>
</file>