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gif" ContentType="image/gif"/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handoutMasterIdLst>
    <p:handoutMasterId r:id="rId20"/>
  </p:handoutMasterIdLst>
  <p:sldIdLst>
    <p:sldId id="259" r:id="rId2"/>
    <p:sldId id="498" r:id="rId3"/>
    <p:sldId id="510" r:id="rId4"/>
    <p:sldId id="482" r:id="rId5"/>
    <p:sldId id="484" r:id="rId6"/>
    <p:sldId id="499" r:id="rId7"/>
    <p:sldId id="488" r:id="rId8"/>
    <p:sldId id="490" r:id="rId9"/>
    <p:sldId id="509" r:id="rId10"/>
    <p:sldId id="493" r:id="rId11"/>
    <p:sldId id="494" r:id="rId12"/>
    <p:sldId id="496" r:id="rId13"/>
    <p:sldId id="512" r:id="rId14"/>
    <p:sldId id="503" r:id="rId15"/>
    <p:sldId id="505" r:id="rId16"/>
    <p:sldId id="511" r:id="rId17"/>
    <p:sldId id="446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79CC93D-E52E-4D84-901B-11D7331DD495}">
          <p14:sldIdLst>
            <p14:sldId id="259"/>
            <p14:sldId id="498"/>
            <p14:sldId id="510"/>
            <p14:sldId id="482"/>
            <p14:sldId id="484"/>
            <p14:sldId id="499"/>
            <p14:sldId id="488"/>
            <p14:sldId id="490"/>
            <p14:sldId id="509"/>
            <p14:sldId id="493"/>
            <p14:sldId id="494"/>
            <p14:sldId id="496"/>
            <p14:sldId id="512"/>
            <p14:sldId id="503"/>
            <p14:sldId id="505"/>
            <p14:sldId id="511"/>
            <p14:sldId id="446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00FF"/>
    <a:srgbClr val="FFFAE9"/>
    <a:srgbClr val="009ED6"/>
    <a:srgbClr val="0432FF"/>
    <a:srgbClr val="FFAA5A"/>
    <a:srgbClr val="FFC7C3"/>
    <a:srgbClr val="003300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33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634" autoAdjust="0"/>
    <p:restoredTop sz="91497" autoAdjust="0"/>
  </p:normalViewPr>
  <p:slideViewPr>
    <p:cSldViewPr>
      <p:cViewPr>
        <p:scale>
          <a:sx n="113" d="100"/>
          <a:sy n="113" d="100"/>
        </p:scale>
        <p:origin x="864" y="2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54" d="100"/>
        <a:sy n="154" d="100"/>
      </p:scale>
      <p:origin x="0" y="0"/>
    </p:cViewPr>
  </p:sorterViewPr>
  <p:notesViewPr>
    <p:cSldViewPr>
      <p:cViewPr varScale="1">
        <p:scale>
          <a:sx n="83" d="100"/>
          <a:sy n="83" d="100"/>
        </p:scale>
        <p:origin x="-3144" y="-9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3FDC75-7F73-4A4A-A77C-09AADF00E0EA}" type="datetimeFigureOut">
              <a:rPr lang="en-US" smtClean="0"/>
              <a:pPr/>
              <a:t>7/29/26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9226BF-1F13-42D3-80DC-373E7ADD1EB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581189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AEF76B-3757-4A0B-AF93-28494465C1DD}" type="datetimeFigureOut">
              <a:rPr lang="en-US" smtClean="0"/>
              <a:pPr/>
              <a:t>7/29/26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693FD4-8F83-4EF7-AC3F-0DC0388986B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5422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This template can be used as a starter file for presenting training materials in a group setting.</a:t>
            </a:r>
          </a:p>
          <a:p>
            <a:endParaRPr lang="en-US" dirty="0"/>
          </a:p>
          <a:p>
            <a:pPr lvl="0"/>
            <a:r>
              <a:rPr lang="en-US" sz="1200" b="1" dirty="0"/>
              <a:t>Sections</a:t>
            </a:r>
            <a:endParaRPr lang="en-US" sz="1200" b="0" dirty="0"/>
          </a:p>
          <a:p>
            <a:pPr lvl="0"/>
            <a:r>
              <a:rPr lang="en-US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Sections can help to organize your slides or facilitate collaboration between multiple authors. On the </a:t>
            </a:r>
            <a:r>
              <a:rPr lang="en-US" sz="1200" b="1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Home</a:t>
            </a:r>
            <a:r>
              <a:rPr lang="en-US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tab under </a:t>
            </a:r>
            <a:r>
              <a:rPr lang="en-US" sz="1200" b="1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Slides</a:t>
            </a:r>
            <a:r>
              <a:rPr lang="en-US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click </a:t>
            </a:r>
            <a:r>
              <a:rPr lang="en-US" sz="1200" b="1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Section</a:t>
            </a:r>
            <a:r>
              <a:rPr lang="en-US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and then click </a:t>
            </a:r>
            <a:r>
              <a:rPr lang="en-US" sz="1200" b="1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Add Section</a:t>
            </a:r>
            <a:r>
              <a:rPr lang="en-US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lvl="0"/>
            <a:endParaRPr lang="en-US" sz="1200" b="1" dirty="0"/>
          </a:p>
          <a:p>
            <a:pPr lvl="0"/>
            <a:r>
              <a:rPr lang="en-US" sz="1200" b="1" dirty="0"/>
              <a:t>Notes</a:t>
            </a:r>
          </a:p>
          <a:p>
            <a:pPr lvl="0"/>
            <a:r>
              <a:rPr lang="en-US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Use the Notes pane for delivery notes or to provide additional details for the audience. You can see these notes in Presenter View during your presentation. </a:t>
            </a:r>
          </a:p>
          <a:p>
            <a:pPr lvl="0"/>
            <a:r>
              <a:rPr lang="en-US" sz="1200" dirty="0"/>
              <a:t>Keep in mind the font size (important for accessibility, visibility, videotaping, and online production)</a:t>
            </a:r>
          </a:p>
          <a:p>
            <a:pPr lvl="0"/>
            <a:endParaRPr lang="en-US" sz="1200" dirty="0"/>
          </a:p>
          <a:p>
            <a:pPr lvl="0">
              <a:buFontTx/>
              <a:buNone/>
            </a:pPr>
            <a:r>
              <a:rPr lang="en-US" sz="1200" b="1" dirty="0"/>
              <a:t>Coordinated colors </a:t>
            </a:r>
          </a:p>
          <a:p>
            <a:pPr lvl="0">
              <a:buFontTx/>
              <a:buNone/>
            </a:pPr>
            <a:r>
              <a:rPr lang="en-US" sz="1200" dirty="0"/>
              <a:t>Pay particular attention to the graphs, charts, and text boxes.</a:t>
            </a:r>
            <a:r>
              <a:rPr lang="en-US" sz="1200" baseline="0" dirty="0"/>
              <a:t> </a:t>
            </a:r>
            <a:endParaRPr lang="en-US" sz="1200" dirty="0"/>
          </a:p>
          <a:p>
            <a:pPr lvl="0"/>
            <a:r>
              <a:rPr lang="en-US" sz="1200" dirty="0"/>
              <a:t>Consider that attendees will print in black and white or </a:t>
            </a:r>
            <a:r>
              <a:rPr lang="en-US" sz="1200" dirty="0" err="1"/>
              <a:t>grayscale</a:t>
            </a:r>
            <a:r>
              <a:rPr lang="en-US" sz="1200" dirty="0"/>
              <a:t>. Run a test print to make sure your colors work when printed in pure black and white and </a:t>
            </a:r>
            <a:r>
              <a:rPr lang="en-US" sz="1200" dirty="0" err="1"/>
              <a:t>grayscale</a:t>
            </a:r>
            <a:r>
              <a:rPr lang="en-US" sz="1200" dirty="0"/>
              <a:t>.</a:t>
            </a:r>
          </a:p>
          <a:p>
            <a:pPr lvl="0">
              <a:buFontTx/>
              <a:buNone/>
            </a:pPr>
            <a:endParaRPr lang="en-US" sz="1200" dirty="0"/>
          </a:p>
          <a:p>
            <a:pPr lvl="0">
              <a:buFontTx/>
              <a:buNone/>
            </a:pPr>
            <a:r>
              <a:rPr lang="en-US" sz="1200" b="1" dirty="0"/>
              <a:t>Graphics, tables, and graphs</a:t>
            </a:r>
          </a:p>
          <a:p>
            <a:pPr lvl="0"/>
            <a:r>
              <a:rPr lang="en-US" sz="1200" dirty="0"/>
              <a:t>Keep it simple: If possible, use consistent, non-distracting styles and colors.</a:t>
            </a:r>
          </a:p>
          <a:p>
            <a:pPr lvl="0"/>
            <a:r>
              <a:rPr lang="en-US" sz="1200" dirty="0"/>
              <a:t>Label all graphs and tables.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EAC7D-5A89-47C2-8ABA-56C9C2DEF7A4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B20BBA-5CA1-2CFA-B80A-7AC5BEE4EE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BBE5069-49E3-2FF6-601C-D48F2B97BFF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0545DDE-4A37-345E-57C9-73149E8AC2F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This is another option for an overview using transitions to advance through several slides. </a:t>
            </a:r>
            <a:endParaRPr lang="en-US" u="none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C04ED4B-C8BA-F067-8F08-156BEB4A2A5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75226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7F89C5-1E9D-943A-E396-618AF16FDF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67CB693-47C7-F07C-89F1-8F4BFAF0565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1F60AAB-0DF1-6459-2061-79BBA9A9195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This is another option for an overview using transitions to advance through several slides. </a:t>
            </a:r>
            <a:endParaRPr lang="en-US" u="none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A9843D4-8A75-DDE9-26BA-7117C529B42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73801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877143-4E0C-DD48-B4EC-330265C287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A11E651-CDA5-6020-2017-AE5A7B0FA02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7C044FA-4AA0-D147-022F-6A7631ACAD4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This is another option for an overview using transitions to advance through several slides. </a:t>
            </a:r>
            <a:endParaRPr lang="en-US" u="none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4D782C3-FFC3-7925-2ADB-A60CCE66F6E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67059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2EA8BF-17D7-7B1E-A8A1-BAF19631C7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E06E53C-4332-C0FE-1CCD-DC4B050CFB5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8F1E354-361A-0546-56BD-5DD3F6C9FB8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This is another option for an overview using transitions to advance through several slides. </a:t>
            </a:r>
            <a:endParaRPr lang="en-US" u="none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7741CC6-78B0-0730-2C87-7C89D2CFE13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20274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CD9105-F8FD-AA4A-5732-E62FCB4F6D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48750C0-B68A-57C7-38BD-FF6C430C5DD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C6057BB-E78E-7590-2FC6-65A93433269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This is another option for an overview using transitions to advance through several slides. </a:t>
            </a:r>
            <a:endParaRPr lang="en-US" u="none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E6780AC-70EC-8784-E112-874CB542F8B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070776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DAA195-4EC2-8DFD-0E2D-D7B180A638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CA0EDB6-5DB2-E8BB-63A8-A81742E3E6C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FF83017-173E-30D7-80FC-F06AE33C45E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This is another option for an overview using transitions to advance through several slides. </a:t>
            </a:r>
            <a:endParaRPr lang="en-US" u="none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56D367-70DB-3BEF-3075-9867BD9D0B1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93130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614A7F-5219-6832-6A01-922A57C142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67818D-1210-1DD6-2764-36840DDFA6A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A9AEF41-9014-5F84-70F9-DB70CDE18D1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This is another option for an overview using transitions to advance through several slides. </a:t>
            </a:r>
            <a:endParaRPr lang="en-US" u="none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A065BA6-B21E-D8A6-69E3-114F261041F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290707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564BF3-3C31-CE76-25B9-FF5F6F41FC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CEF7597-360D-9929-A9B5-11EA2186809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C337E0D-46A9-B7EA-3B0A-3F068A7421E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This is another option for an overview using transitions to advance through several slides. </a:t>
            </a:r>
            <a:endParaRPr lang="en-US" u="none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13F375A-67C3-F104-7092-986BE6EC4F6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34409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C024E9-95EE-04FE-F7C9-7B91943559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B8BBDBE-7A3C-6EB4-D55E-39D98533723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31E1C6D-FA2D-F19F-4A80-2BEB3AC1521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This is another option for an overview using transitions to advance through several slides. </a:t>
            </a:r>
            <a:endParaRPr lang="en-US" u="none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61F11F7-4C3A-6A9A-FB37-2719D1D7BDA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412839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9261A3-53FB-8C53-2C5E-74166DCCA5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B994184-738C-6552-720E-A8BDE872A9A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12F1C9C-C709-465B-1355-F62A36567EA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This is another option for an overview using transitions to advance through several slides. </a:t>
            </a:r>
            <a:endParaRPr lang="en-US" u="none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45091AD-13EB-B17C-424B-3A296147B47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387558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C59422-EF53-1F38-7BCA-E88455865D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C961589-3B58-10CA-1983-EBAC1ADA067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01C7013-39AB-1FF2-5643-64731F0E0B4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This is another option for an overview using transitions to advance through several slides. </a:t>
            </a:r>
            <a:endParaRPr lang="en-US" u="none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01C89C6-A29C-78F4-C321-CF44D7F5997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67684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53FC08-C4F3-DB14-F816-B049ADD3DA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9D32CFD-60E5-F6B8-B9D9-75161487E92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EFEF82D-0516-A952-E0A6-81579A21508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This is another option for an overview using transitions to advance through several slides. </a:t>
            </a:r>
            <a:endParaRPr lang="en-US" u="none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F29081-A3BF-A581-DD01-66CD8AE4180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494745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K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693FD4-8F83-4EF7-AC3F-0DC0388986B0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56728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B0620D-9C87-D669-3D9E-26CA322B88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3C7EC4F-F80A-EC69-4780-6CAD3C84B1D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4AF9A85-DF4C-D880-387A-A3069D7416C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This is another option for an overview using transitions to advance through several slides. </a:t>
            </a:r>
            <a:endParaRPr lang="en-US" u="none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488EADF-5110-08AB-3E1A-A559D2C0750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65776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007461-C123-5BBB-D3BA-26E7D84D90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DFC8125-27E2-A533-FF5A-1758937DA84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7CFBED6-3995-721A-FE30-0E6A0A7E5CF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This is another option for an overview using transitions to advance through several slides. </a:t>
            </a:r>
            <a:endParaRPr lang="en-US" u="none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6CD09DC-8967-7F7E-E8E6-5526E17AFD3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351212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This is another option for an overview using transitions to advance through several slides. </a:t>
            </a:r>
            <a:endParaRPr lang="en-US" u="non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89528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543" y="0"/>
            <a:ext cx="9100457" cy="687977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590800" y="2286000"/>
            <a:ext cx="6180224" cy="1470025"/>
          </a:xfrm>
        </p:spPr>
        <p:txBody>
          <a:bodyPr anchor="t"/>
          <a:lstStyle>
            <a:lvl1pPr algn="r">
              <a:defRPr b="1" cap="small" baseline="0">
                <a:solidFill>
                  <a:srgbClr val="00330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400" y="4038600"/>
            <a:ext cx="4772528" cy="990600"/>
          </a:xfrm>
        </p:spPr>
        <p:txBody>
          <a:bodyPr>
            <a:normAutofit/>
          </a:bodyPr>
          <a:lstStyle>
            <a:lvl1pPr marL="0" indent="0" algn="r">
              <a:buNone/>
              <a:defRPr sz="2000" b="0">
                <a:solidFill>
                  <a:schemeClr val="tx1"/>
                </a:solidFill>
                <a:latin typeface="Georgia" pitchFamily="18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ko-KR"/>
              <a:t>Click to edit Master subtitle style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251"/>
            <a:ext cx="3721618" cy="6858000"/>
          </a:xfrm>
          <a:prstGeom prst="rect">
            <a:avLst/>
          </a:prstGeom>
        </p:spPr>
      </p:pic>
      <p:sp>
        <p:nvSpPr>
          <p:cNvPr id="10" name="Picture Placeholder 9"/>
          <p:cNvSpPr>
            <a:spLocks noGrp="1"/>
          </p:cNvSpPr>
          <p:nvPr>
            <p:ph type="pic" sz="quarter" idx="13" hasCustomPrompt="1"/>
          </p:nvPr>
        </p:nvSpPr>
        <p:spPr>
          <a:xfrm>
            <a:off x="6858000" y="5105400"/>
            <a:ext cx="1828800" cy="990600"/>
          </a:xfrm>
        </p:spPr>
        <p:txBody>
          <a:bodyPr>
            <a:normAutofit/>
          </a:bodyPr>
          <a:lstStyle>
            <a:lvl1pPr marL="0" indent="0" algn="ctr">
              <a:buNone/>
              <a:defRPr sz="2000" baseline="0"/>
            </a:lvl1pPr>
          </a:lstStyle>
          <a:p>
            <a:r>
              <a:rPr lang="en-US" dirty="0"/>
              <a:t>Company Logo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543" y="0"/>
            <a:ext cx="9100457" cy="687977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3161049" y="-3176815"/>
            <a:ext cx="2819400" cy="917303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0" y="3048000"/>
            <a:ext cx="4343400" cy="1362075"/>
          </a:xfrm>
        </p:spPr>
        <p:txBody>
          <a:bodyPr anchor="b" anchorCtr="0"/>
          <a:lstStyle>
            <a:lvl1pPr algn="l">
              <a:defRPr sz="4000" b="1" cap="small" baseline="0">
                <a:solidFill>
                  <a:srgbClr val="00330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3" hasCustomPrompt="1"/>
          </p:nvPr>
        </p:nvSpPr>
        <p:spPr>
          <a:xfrm>
            <a:off x="6781800" y="5334000"/>
            <a:ext cx="2133600" cy="9906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/>
              <a:t>Company Logo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62000" y="269632"/>
            <a:ext cx="8077200" cy="1143000"/>
          </a:xfrm>
        </p:spPr>
        <p:txBody>
          <a:bodyPr anchor="ctr" anchorCtr="0"/>
          <a:lstStyle>
            <a:lvl1pPr algn="l">
              <a:defRPr lang="en-US" dirty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596413"/>
            <a:ext cx="8077200" cy="4297363"/>
          </a:xfrm>
        </p:spPr>
        <p:txBody>
          <a:bodyPr>
            <a:normAutofit/>
          </a:bodyPr>
          <a:lstStyle>
            <a:lvl1pPr>
              <a:defRPr sz="3200">
                <a:latin typeface="+mn-lt"/>
              </a:defRPr>
            </a:lvl1pPr>
            <a:lvl2pPr>
              <a:defRPr sz="2800">
                <a:latin typeface="+mn-lt"/>
              </a:defRPr>
            </a:lvl2pPr>
            <a:lvl3pPr>
              <a:defRPr sz="2400">
                <a:latin typeface="+mn-lt"/>
              </a:defRPr>
            </a:lvl3pPr>
            <a:lvl4pPr>
              <a:defRPr sz="2400">
                <a:latin typeface="+mn-lt"/>
              </a:defRPr>
            </a:lvl4pPr>
            <a:lvl5pPr>
              <a:defRPr sz="2400">
                <a:latin typeface="+mn-lt"/>
              </a:defRPr>
            </a:lvl5pPr>
          </a:lstStyle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05600" y="6356350"/>
            <a:ext cx="2133600" cy="365125"/>
          </a:xfrm>
        </p:spPr>
        <p:txBody>
          <a:bodyPr/>
          <a:lstStyle/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ko-KR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736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736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ko-KR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036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ko-KR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38"/>
            <a:ext cx="2057400" cy="5851525"/>
          </a:xfrm>
        </p:spPr>
        <p:txBody>
          <a:bodyPr vert="eaVert"/>
          <a:lstStyle/>
          <a:p>
            <a:r>
              <a:rPr lang="en-US" altLang="ko-KR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0" y="274638"/>
            <a:ext cx="5867400" cy="5851525"/>
          </a:xfrm>
        </p:spPr>
        <p:txBody>
          <a:bodyPr vert="eaVert"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wipe dir="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ackground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543" y="0"/>
            <a:ext cx="9100457" cy="6879771"/>
          </a:xfrm>
          <a:prstGeom prst="rect">
            <a:avLst/>
          </a:prstGeom>
        </p:spPr>
      </p:pic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>
          <a:xfrm>
            <a:off x="762000" y="6356350"/>
            <a:ext cx="21336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352800" y="6356350"/>
            <a:ext cx="28956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05600" y="6356350"/>
            <a:ext cx="2133600" cy="365125"/>
          </a:xfrm>
        </p:spPr>
        <p:txBody>
          <a:bodyPr/>
          <a:lstStyle/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543" y="0"/>
            <a:ext cx="9100457" cy="6879771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274638"/>
            <a:ext cx="80772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ko-KR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1600200"/>
            <a:ext cx="80772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20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528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7056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52400" y="-109183"/>
            <a:ext cx="818707" cy="7083189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0" r:id="rId3"/>
    <p:sldLayoutId id="2147483652" r:id="rId4"/>
    <p:sldLayoutId id="2147483653" r:id="rId5"/>
    <p:sldLayoutId id="2147483656" r:id="rId6"/>
    <p:sldLayoutId id="2147483657" r:id="rId7"/>
    <p:sldLayoutId id="2147483658" r:id="rId8"/>
    <p:sldLayoutId id="2147483659" r:id="rId9"/>
    <p:sldLayoutId id="2147483654" r:id="rId10"/>
    <p:sldLayoutId id="2147483655" r:id="rId11"/>
    <p:sldLayoutId id="2147483663" r:id="rId12"/>
  </p:sldLayoutIdLst>
  <p:transition spd="slow">
    <p:wipe dir="d"/>
  </p:transition>
  <p:hf sldNum="0" hdr="0" ftr="0" dt="0"/>
  <p:txStyles>
    <p:titleStyle>
      <a:lvl1pPr algn="l" defTabSz="914400" rtl="0" eaLnBrk="1" latinLnBrk="0" hangingPunct="1">
        <a:spcBef>
          <a:spcPct val="0"/>
        </a:spcBef>
        <a:buNone/>
        <a:defRPr lang="en-US" sz="4400" kern="1200" dirty="0" smtClean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3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40.png"/><Relationship Id="rId5" Type="http://schemas.openxmlformats.org/officeDocument/2006/relationships/image" Target="../media/image17.png"/><Relationship Id="rId4" Type="http://schemas.openxmlformats.org/officeDocument/2006/relationships/image" Target="../media/image16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25.png"/><Relationship Id="rId3" Type="http://schemas.openxmlformats.org/officeDocument/2006/relationships/image" Target="../media/image18.emf"/><Relationship Id="rId7" Type="http://schemas.openxmlformats.org/officeDocument/2006/relationships/image" Target="../media/image22.png"/><Relationship Id="rId12" Type="http://schemas.openxmlformats.org/officeDocument/2006/relationships/image" Target="../media/image24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1.png"/><Relationship Id="rId11" Type="http://schemas.openxmlformats.org/officeDocument/2006/relationships/image" Target="../media/image200.png"/><Relationship Id="rId5" Type="http://schemas.openxmlformats.org/officeDocument/2006/relationships/image" Target="../media/image20.png"/><Relationship Id="rId10" Type="http://schemas.openxmlformats.org/officeDocument/2006/relationships/image" Target="../media/image191.png"/><Relationship Id="rId4" Type="http://schemas.openxmlformats.org/officeDocument/2006/relationships/image" Target="../media/image19.emf"/><Relationship Id="rId9" Type="http://schemas.openxmlformats.org/officeDocument/2006/relationships/image" Target="../media/image18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gif"/><Relationship Id="rId3" Type="http://schemas.openxmlformats.org/officeDocument/2006/relationships/oleObject" Target="../embeddings/oleObject1.bin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8.png"/><Relationship Id="rId5" Type="http://schemas.openxmlformats.org/officeDocument/2006/relationships/image" Target="../media/image27.gif"/><Relationship Id="rId4" Type="http://schemas.openxmlformats.org/officeDocument/2006/relationships/image" Target="../media/image26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2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image" Target="../media/image33.png"/><Relationship Id="rId7" Type="http://schemas.openxmlformats.org/officeDocument/2006/relationships/image" Target="../media/image4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6.png"/><Relationship Id="rId11" Type="http://schemas.openxmlformats.org/officeDocument/2006/relationships/image" Target="../media/image37.png"/><Relationship Id="rId5" Type="http://schemas.openxmlformats.org/officeDocument/2006/relationships/image" Target="../media/image45.png"/><Relationship Id="rId10" Type="http://schemas.openxmlformats.org/officeDocument/2006/relationships/image" Target="../media/image36.gif"/><Relationship Id="rId4" Type="http://schemas.openxmlformats.org/officeDocument/2006/relationships/image" Target="../media/image34.png"/><Relationship Id="rId9" Type="http://schemas.openxmlformats.org/officeDocument/2006/relationships/image" Target="../media/image35.e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emf"/><Relationship Id="rId3" Type="http://schemas.openxmlformats.org/officeDocument/2006/relationships/image" Target="../media/image38.png"/><Relationship Id="rId7" Type="http://schemas.openxmlformats.org/officeDocument/2006/relationships/image" Target="../media/image4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10" Type="http://schemas.openxmlformats.org/officeDocument/2006/relationships/image" Target="../media/image49.png"/><Relationship Id="rId4" Type="http://schemas.openxmlformats.org/officeDocument/2006/relationships/image" Target="../media/image39.png"/><Relationship Id="rId9" Type="http://schemas.openxmlformats.org/officeDocument/2006/relationships/image" Target="../media/image4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3" Type="http://schemas.openxmlformats.org/officeDocument/2006/relationships/notesSlide" Target="../notesSlides/notesSlide11.xml"/><Relationship Id="rId7" Type="http://schemas.openxmlformats.org/officeDocument/2006/relationships/image" Target="../media/image53.emf"/><Relationship Id="rId12" Type="http://schemas.openxmlformats.org/officeDocument/2006/relationships/image" Target="../media/image58.emf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52.emf"/><Relationship Id="rId11" Type="http://schemas.openxmlformats.org/officeDocument/2006/relationships/image" Target="../media/image57.png"/><Relationship Id="rId5" Type="http://schemas.openxmlformats.org/officeDocument/2006/relationships/image" Target="../media/image51.png"/><Relationship Id="rId10" Type="http://schemas.openxmlformats.org/officeDocument/2006/relationships/image" Target="../media/image56.png"/><Relationship Id="rId4" Type="http://schemas.openxmlformats.org/officeDocument/2006/relationships/image" Target="../media/image50.png"/><Relationship Id="rId9" Type="http://schemas.openxmlformats.org/officeDocument/2006/relationships/image" Target="../media/image5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1.png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7" Type="http://schemas.openxmlformats.org/officeDocument/2006/relationships/image" Target="../media/image6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6.png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png"/><Relationship Id="rId3" Type="http://schemas.openxmlformats.org/officeDocument/2006/relationships/image" Target="../media/image68.png"/><Relationship Id="rId7" Type="http://schemas.openxmlformats.org/officeDocument/2006/relationships/image" Target="../media/image7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1.png"/><Relationship Id="rId5" Type="http://schemas.openxmlformats.org/officeDocument/2006/relationships/image" Target="../media/image70.png"/><Relationship Id="rId10" Type="http://schemas.openxmlformats.org/officeDocument/2006/relationships/image" Target="../media/image75.png"/><Relationship Id="rId4" Type="http://schemas.openxmlformats.org/officeDocument/2006/relationships/image" Target="../media/image69.png"/><Relationship Id="rId9" Type="http://schemas.openxmlformats.org/officeDocument/2006/relationships/image" Target="../media/image74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png"/><Relationship Id="rId13" Type="http://schemas.openxmlformats.org/officeDocument/2006/relationships/image" Target="../media/image84.png"/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78.png"/><Relationship Id="rId12" Type="http://schemas.openxmlformats.org/officeDocument/2006/relationships/image" Target="../media/image83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77.png"/><Relationship Id="rId11" Type="http://schemas.openxmlformats.org/officeDocument/2006/relationships/image" Target="../media/image82.png"/><Relationship Id="rId5" Type="http://schemas.openxmlformats.org/officeDocument/2006/relationships/image" Target="../media/image76.png"/><Relationship Id="rId10" Type="http://schemas.openxmlformats.org/officeDocument/2006/relationships/image" Target="../media/image81.png"/><Relationship Id="rId4" Type="http://schemas.openxmlformats.org/officeDocument/2006/relationships/notesSlide" Target="../notesSlides/notesSlide16.xml"/><Relationship Id="rId9" Type="http://schemas.openxmlformats.org/officeDocument/2006/relationships/image" Target="../media/image80.png"/><Relationship Id="rId14" Type="http://schemas.openxmlformats.org/officeDocument/2006/relationships/image" Target="../media/image85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685800" y="1447800"/>
            <a:ext cx="8085224" cy="2003425"/>
          </a:xfrm>
        </p:spPr>
        <p:txBody>
          <a:bodyPr>
            <a:noAutofit/>
          </a:bodyPr>
          <a:lstStyle/>
          <a:p>
            <a:pPr algn="ctr"/>
            <a:r>
              <a:rPr lang="en-US" sz="2000" dirty="0"/>
              <a:t>Advanced Accelerator Concepts 2026, UCLA, CA</a:t>
            </a:r>
            <a:br>
              <a:rPr lang="en-KR" sz="1400" kern="150" dirty="0">
                <a:effectLst/>
                <a:latin typeface="Times New Roman" panose="02020603050405020304" pitchFamily="18" charset="0"/>
                <a:ea typeface="Malgun Gothic" panose="020B0503020000020004" pitchFamily="34" charset="-127"/>
              </a:rPr>
            </a:br>
            <a:r>
              <a:rPr lang="en-US" sz="360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Plasma-based Powerful, Radially-polarized, Narrowband THz for Compact Electron Accelerators</a:t>
            </a:r>
            <a:endParaRPr lang="en-US" sz="3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3581400" y="3429000"/>
            <a:ext cx="5153528" cy="1600200"/>
          </a:xfrm>
        </p:spPr>
        <p:txBody>
          <a:bodyPr>
            <a:normAutofit/>
          </a:bodyPr>
          <a:lstStyle/>
          <a:p>
            <a:r>
              <a:rPr lang="en-US" sz="2400" dirty="0">
                <a:latin typeface="+mn-lt"/>
              </a:rPr>
              <a:t>Jul. 30  2026</a:t>
            </a:r>
          </a:p>
          <a:p>
            <a:r>
              <a:rPr lang="en-US" sz="2400" dirty="0" err="1">
                <a:latin typeface="+mn-lt"/>
              </a:rPr>
              <a:t>MinSup</a:t>
            </a:r>
            <a:r>
              <a:rPr lang="en-US" sz="2400" dirty="0">
                <a:latin typeface="+mn-lt"/>
              </a:rPr>
              <a:t> Hur</a:t>
            </a:r>
          </a:p>
          <a:p>
            <a:r>
              <a:rPr lang="en-US" sz="2400" dirty="0">
                <a:latin typeface="+mn-lt"/>
              </a:rPr>
              <a:t>Dept. Physics, UNIST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6DEE5BA-204E-3B94-3203-D303771FBE0D}"/>
              </a:ext>
            </a:extLst>
          </p:cNvPr>
          <p:cNvSpPr txBox="1"/>
          <p:nvPr/>
        </p:nvSpPr>
        <p:spPr>
          <a:xfrm>
            <a:off x="4038600" y="5248870"/>
            <a:ext cx="497839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KR" dirty="0"/>
              <a:t>M. Kumar (UNIST), I. Nam (UNIST), </a:t>
            </a:r>
          </a:p>
          <a:p>
            <a:r>
              <a:rPr lang="en-KR" dirty="0"/>
              <a:t>D. A. Jaroszynski, B. Ersfeld (Univ. Strathclyde)</a:t>
            </a:r>
          </a:p>
          <a:p>
            <a:r>
              <a:rPr lang="en-KR" dirty="0"/>
              <a:t>H. Suk (GIST)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9E57526-E5A2-3406-A0C0-C3E3005D9F91}"/>
              </a:ext>
            </a:extLst>
          </p:cNvPr>
          <p:cNvSpPr txBox="1"/>
          <p:nvPr/>
        </p:nvSpPr>
        <p:spPr>
          <a:xfrm>
            <a:off x="3848308" y="4899620"/>
            <a:ext cx="14743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KR" b="1" i="1" dirty="0"/>
              <a:t>Collaboration</a:t>
            </a:r>
          </a:p>
        </p:txBody>
      </p:sp>
    </p:spTree>
    <p:custDataLst>
      <p:tags r:id="rId1"/>
    </p:custDataLst>
  </p:cSld>
  <p:clrMapOvr>
    <a:masterClrMapping/>
  </p:clrMapOvr>
  <p:transition spd="slow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517813-87DE-67A5-49B4-69D7CDAB66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>
            <a:extLst>
              <a:ext uri="{FF2B5EF4-FFF2-40B4-BE49-F238E27FC236}">
                <a16:creationId xmlns:a16="http://schemas.microsoft.com/office/drawing/2014/main" id="{9C512EF7-FBFE-3FFF-6E5E-93AE49221F63}"/>
              </a:ext>
            </a:extLst>
          </p:cNvPr>
          <p:cNvSpPr txBox="1"/>
          <p:nvPr/>
        </p:nvSpPr>
        <p:spPr>
          <a:xfrm>
            <a:off x="228600" y="152400"/>
            <a:ext cx="8763000" cy="1066800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r>
              <a:rPr lang="en-US" sz="3600" dirty="0"/>
              <a:t>THz Accelerators Researches</a:t>
            </a:r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93543B7F-E1E1-0265-226F-717463642E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705600" y="6356350"/>
            <a:ext cx="2133600" cy="365125"/>
          </a:xfrm>
        </p:spPr>
        <p:txBody>
          <a:bodyPr/>
          <a:lstStyle/>
          <a:p>
            <a:fld id="{33D6E5A2-EC83-451F-A719-9AC1370DD5CF}" type="slidenum">
              <a:rPr lang="en-US" smtClean="0"/>
              <a:pPr/>
              <a:t>2</a:t>
            </a:fld>
            <a:r>
              <a:rPr lang="en-US" dirty="0"/>
              <a:t>/17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8834306-2803-48C6-BEDA-EC3ACFCD986B}"/>
              </a:ext>
            </a:extLst>
          </p:cNvPr>
          <p:cNvSpPr txBox="1"/>
          <p:nvPr/>
        </p:nvSpPr>
        <p:spPr>
          <a:xfrm>
            <a:off x="2238017" y="6400800"/>
            <a:ext cx="469692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KR" sz="1200" dirty="0"/>
              <a:t>M.S. Hur, Advanced Accelerator Concepts, Jul. 26 – 31, 2026 , UCLA, CA</a:t>
            </a:r>
          </a:p>
        </p:txBody>
      </p:sp>
      <p:pic>
        <p:nvPicPr>
          <p:cNvPr id="4" name="Picture 3" descr="A screenshot of a cell phone&#10;&#10;Description automatically generated">
            <a:extLst>
              <a:ext uri="{FF2B5EF4-FFF2-40B4-BE49-F238E27FC236}">
                <a16:creationId xmlns:a16="http://schemas.microsoft.com/office/drawing/2014/main" id="{7086B7CB-C0C8-5E8F-B0E8-DD2EEF1909B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057" y="3289465"/>
            <a:ext cx="4067943" cy="273419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D30DC87-467D-6F52-9567-0ACCAFE3C126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726" y="964114"/>
            <a:ext cx="4067943" cy="2267968"/>
          </a:xfrm>
          <a:prstGeom prst="rect">
            <a:avLst/>
          </a:prstGeom>
        </p:spPr>
      </p:pic>
      <p:pic>
        <p:nvPicPr>
          <p:cNvPr id="6" name="Picture 5" descr="A screenshot of a cell phone&#10;&#10;Description automatically generated">
            <a:extLst>
              <a:ext uri="{FF2B5EF4-FFF2-40B4-BE49-F238E27FC236}">
                <a16:creationId xmlns:a16="http://schemas.microsoft.com/office/drawing/2014/main" id="{36FEA419-FBFE-35A6-EBD7-DF32C9D45EA9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4558" y="1018588"/>
            <a:ext cx="4492732" cy="2638434"/>
          </a:xfrm>
          <a:prstGeom prst="rect">
            <a:avLst/>
          </a:prstGeom>
        </p:spPr>
      </p:pic>
      <p:pic>
        <p:nvPicPr>
          <p:cNvPr id="7" name="Picture 6" descr="A screenshot of a cell phone&#10;&#10;Description automatically generated">
            <a:extLst>
              <a:ext uri="{FF2B5EF4-FFF2-40B4-BE49-F238E27FC236}">
                <a16:creationId xmlns:a16="http://schemas.microsoft.com/office/drawing/2014/main" id="{F4DF9BB5-E516-094C-A5BF-F00D66194001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4306" y="3219552"/>
            <a:ext cx="4641424" cy="254132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C538B9AC-1C74-AD85-A0E4-C7FC5D19ADED}"/>
                  </a:ext>
                </a:extLst>
              </p:cNvPr>
              <p:cNvSpPr txBox="1"/>
              <p:nvPr/>
            </p:nvSpPr>
            <p:spPr>
              <a:xfrm>
                <a:off x="2604583" y="5683602"/>
                <a:ext cx="3921779" cy="539315"/>
              </a:xfrm>
              <a:prstGeom prst="rect">
                <a:avLst/>
              </a:prstGeom>
              <a:solidFill>
                <a:srgbClr val="0000FF"/>
              </a:solidFill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KR" sz="2800" b="1" i="1" dirty="0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KR" sz="2800" b="1" i="1" dirty="0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</m:e>
                        <m:sub>
                          <m:r>
                            <a:rPr lang="en-KR" sz="2800" b="1" i="1" dirty="0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𝒃𝒓𝒆𝒂𝒌𝒅𝒐𝒘𝒏</m:t>
                          </m:r>
                        </m:sub>
                      </m:sSub>
                      <m:r>
                        <a:rPr lang="en-KR" sz="2800" b="1" i="1" dirty="0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∝</m:t>
                      </m:r>
                      <m:sSup>
                        <m:sSupPr>
                          <m:ctrlPr>
                            <a:rPr lang="en-KR" sz="2800" b="1" i="1" dirty="0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KR" sz="2800" b="1" i="1" dirty="0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𝒇</m:t>
                          </m:r>
                        </m:e>
                        <m:sup>
                          <m:r>
                            <a:rPr lang="en-KR" sz="2800" b="1" i="1" dirty="0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  <m:r>
                            <a:rPr lang="en-US" sz="2800" b="1" i="1" dirty="0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/</m:t>
                          </m:r>
                          <m:r>
                            <a:rPr lang="en-KR" sz="2800" b="1" i="1" dirty="0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sup>
                      </m:sSup>
                      <m:sSup>
                        <m:sSupPr>
                          <m:ctrlPr>
                            <a:rPr lang="en-KR" sz="2800" b="1" i="1" dirty="0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KR" sz="2800" b="1" i="1" dirty="0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𝝉</m:t>
                          </m:r>
                        </m:e>
                        <m:sup>
                          <m:r>
                            <a:rPr lang="en-KR" sz="2800" b="1" i="1" dirty="0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KR" sz="2800" b="1" i="1" dirty="0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  <m:r>
                            <a:rPr lang="en-US" sz="2800" b="1" i="1" dirty="0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/</m:t>
                          </m:r>
                          <m:r>
                            <a:rPr lang="en-KR" sz="2800" b="1" i="1" dirty="0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𝟒</m:t>
                          </m:r>
                        </m:sup>
                      </m:sSup>
                    </m:oMath>
                  </m:oMathPara>
                </a14:m>
                <a:endParaRPr lang="en-KR" sz="2800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C538B9AC-1C74-AD85-A0E4-C7FC5D19ADE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04583" y="5683602"/>
                <a:ext cx="3921779" cy="539315"/>
              </a:xfrm>
              <a:prstGeom prst="rect">
                <a:avLst/>
              </a:prstGeom>
              <a:blipFill>
                <a:blip r:embed="rId7"/>
                <a:stretch>
                  <a:fillRect b="-18182"/>
                </a:stretch>
              </a:blipFill>
            </p:spPr>
            <p:txBody>
              <a:bodyPr/>
              <a:lstStyle/>
              <a:p>
                <a:r>
                  <a:rPr lang="en-K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59547336"/>
      </p:ext>
    </p:extLst>
  </p:cSld>
  <p:clrMapOvr>
    <a:masterClrMapping/>
  </p:clrMapOvr>
  <p:transition spd="slow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FEB916-43EF-9832-5F19-DFC924A851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 descr="A red line on a white background&#10;&#10;Description automatically generated">
            <a:extLst>
              <a:ext uri="{FF2B5EF4-FFF2-40B4-BE49-F238E27FC236}">
                <a16:creationId xmlns:a16="http://schemas.microsoft.com/office/drawing/2014/main" id="{6A6BBDE9-7A75-1C9D-9A93-F3BA0ACF627B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6291" y="3682036"/>
            <a:ext cx="645189" cy="123501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B6B72E4-C617-4131-F141-35615CB84256}"/>
              </a:ext>
            </a:extLst>
          </p:cNvPr>
          <p:cNvSpPr/>
          <p:nvPr/>
        </p:nvSpPr>
        <p:spPr>
          <a:xfrm>
            <a:off x="4098512" y="1705730"/>
            <a:ext cx="1112971" cy="923330"/>
          </a:xfrm>
          <a:prstGeom prst="rect">
            <a:avLst/>
          </a:prstGeom>
          <a:solidFill>
            <a:srgbClr val="0070C0">
              <a:alpha val="44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KR"/>
          </a:p>
        </p:txBody>
      </p:sp>
      <p:pic>
        <p:nvPicPr>
          <p:cNvPr id="4" name="Picture 3" descr="A red line on a white background&#10;&#10;Description automatically generated">
            <a:extLst>
              <a:ext uri="{FF2B5EF4-FFF2-40B4-BE49-F238E27FC236}">
                <a16:creationId xmlns:a16="http://schemas.microsoft.com/office/drawing/2014/main" id="{51F04195-8AEA-970C-5310-48CDE76ABC3E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882" y="1510249"/>
            <a:ext cx="645189" cy="1235013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2DA66397-C5BF-6B2A-41CB-EF9623256A96}"/>
              </a:ext>
            </a:extLst>
          </p:cNvPr>
          <p:cNvSpPr txBox="1"/>
          <p:nvPr/>
        </p:nvSpPr>
        <p:spPr>
          <a:xfrm>
            <a:off x="228600" y="152400"/>
            <a:ext cx="8763000" cy="1066800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r>
              <a:rPr lang="en-US" sz="3600" dirty="0"/>
              <a:t>LWFA vs. Laser-driven THz Accelerator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04A85A1-E119-9797-6900-6CD25A27267D}"/>
              </a:ext>
            </a:extLst>
          </p:cNvPr>
          <p:cNvSpPr txBox="1"/>
          <p:nvPr/>
        </p:nvSpPr>
        <p:spPr>
          <a:xfrm>
            <a:off x="2226733" y="1599159"/>
            <a:ext cx="6783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KR" dirty="0"/>
              <a:t>Laser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35FF31C-D9FF-704D-AECE-6BCB2569D292}"/>
              </a:ext>
            </a:extLst>
          </p:cNvPr>
          <p:cNvSpPr txBox="1"/>
          <p:nvPr/>
        </p:nvSpPr>
        <p:spPr>
          <a:xfrm>
            <a:off x="4238997" y="2653384"/>
            <a:ext cx="8547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KR" dirty="0"/>
              <a:t>plasma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2F45831-8FBD-DB34-3F39-F928E9260991}"/>
              </a:ext>
            </a:extLst>
          </p:cNvPr>
          <p:cNvSpPr txBox="1"/>
          <p:nvPr/>
        </p:nvSpPr>
        <p:spPr>
          <a:xfrm>
            <a:off x="5867400" y="2263914"/>
            <a:ext cx="139320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KR" sz="1600" dirty="0"/>
              <a:t>Electron beam</a:t>
            </a:r>
          </a:p>
        </p:txBody>
      </p:sp>
      <p:sp>
        <p:nvSpPr>
          <p:cNvPr id="12" name="Right Arrow 11">
            <a:extLst>
              <a:ext uri="{FF2B5EF4-FFF2-40B4-BE49-F238E27FC236}">
                <a16:creationId xmlns:a16="http://schemas.microsoft.com/office/drawing/2014/main" id="{CC20801C-7CCC-7431-37AB-AA9F17622667}"/>
              </a:ext>
            </a:extLst>
          </p:cNvPr>
          <p:cNvSpPr/>
          <p:nvPr/>
        </p:nvSpPr>
        <p:spPr>
          <a:xfrm>
            <a:off x="3442044" y="2045732"/>
            <a:ext cx="627474" cy="304800"/>
          </a:xfrm>
          <a:prstGeom prst="rightArrow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KR"/>
          </a:p>
        </p:txBody>
      </p:sp>
      <p:sp>
        <p:nvSpPr>
          <p:cNvPr id="13" name="Right Arrow 12">
            <a:extLst>
              <a:ext uri="{FF2B5EF4-FFF2-40B4-BE49-F238E27FC236}">
                <a16:creationId xmlns:a16="http://schemas.microsoft.com/office/drawing/2014/main" id="{A38588CF-874F-803D-D2FB-542426A7F9B4}"/>
              </a:ext>
            </a:extLst>
          </p:cNvPr>
          <p:cNvSpPr/>
          <p:nvPr/>
        </p:nvSpPr>
        <p:spPr>
          <a:xfrm>
            <a:off x="5220312" y="2045732"/>
            <a:ext cx="627474" cy="304800"/>
          </a:xfrm>
          <a:prstGeom prst="rightArrow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KR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55EF5FA-DC52-A03D-0A9D-3CB78E63B55E}"/>
              </a:ext>
            </a:extLst>
          </p:cNvPr>
          <p:cNvSpPr txBox="1"/>
          <p:nvPr/>
        </p:nvSpPr>
        <p:spPr>
          <a:xfrm>
            <a:off x="1066800" y="4082611"/>
            <a:ext cx="6783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KR" dirty="0"/>
              <a:t>Laser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0EA75D3-E9E2-A0A9-6161-BCED68D3C6C8}"/>
              </a:ext>
            </a:extLst>
          </p:cNvPr>
          <p:cNvSpPr txBox="1"/>
          <p:nvPr/>
        </p:nvSpPr>
        <p:spPr>
          <a:xfrm>
            <a:off x="5929906" y="4355068"/>
            <a:ext cx="139320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KR" sz="1600" dirty="0"/>
              <a:t>Electron beam</a:t>
            </a:r>
          </a:p>
        </p:txBody>
      </p:sp>
      <p:sp>
        <p:nvSpPr>
          <p:cNvPr id="19" name="Right Arrow 18">
            <a:extLst>
              <a:ext uri="{FF2B5EF4-FFF2-40B4-BE49-F238E27FC236}">
                <a16:creationId xmlns:a16="http://schemas.microsoft.com/office/drawing/2014/main" id="{D9DA9012-CAB8-B4D7-B593-B480D99B2569}"/>
              </a:ext>
            </a:extLst>
          </p:cNvPr>
          <p:cNvSpPr/>
          <p:nvPr/>
        </p:nvSpPr>
        <p:spPr>
          <a:xfrm>
            <a:off x="5221840" y="4147143"/>
            <a:ext cx="627474" cy="304800"/>
          </a:xfrm>
          <a:prstGeom prst="rightArrow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KR"/>
          </a:p>
        </p:txBody>
      </p:sp>
      <p:sp>
        <p:nvSpPr>
          <p:cNvPr id="20" name="Right Arrow 19">
            <a:extLst>
              <a:ext uri="{FF2B5EF4-FFF2-40B4-BE49-F238E27FC236}">
                <a16:creationId xmlns:a16="http://schemas.microsoft.com/office/drawing/2014/main" id="{E6C27F59-92F2-C81B-F0DA-870771978489}"/>
              </a:ext>
            </a:extLst>
          </p:cNvPr>
          <p:cNvSpPr/>
          <p:nvPr/>
        </p:nvSpPr>
        <p:spPr>
          <a:xfrm>
            <a:off x="3429000" y="4147143"/>
            <a:ext cx="627474" cy="304800"/>
          </a:xfrm>
          <a:prstGeom prst="rightArrow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KR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66434AF9-0156-ECF6-3BB2-DD424CB295C1}"/>
              </a:ext>
            </a:extLst>
          </p:cNvPr>
          <p:cNvSpPr txBox="1"/>
          <p:nvPr/>
        </p:nvSpPr>
        <p:spPr>
          <a:xfrm>
            <a:off x="3902286" y="3512759"/>
            <a:ext cx="16284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G</a:t>
            </a:r>
            <a:r>
              <a:rPr lang="en-KR" sz="1600" dirty="0"/>
              <a:t>uiding structure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AE370AE7-9B4C-1D0E-2C7B-485C67984793}"/>
              </a:ext>
            </a:extLst>
          </p:cNvPr>
          <p:cNvSpPr txBox="1"/>
          <p:nvPr/>
        </p:nvSpPr>
        <p:spPr>
          <a:xfrm>
            <a:off x="2667882" y="4070943"/>
            <a:ext cx="5325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KR" dirty="0"/>
              <a:t>THz</a:t>
            </a:r>
          </a:p>
        </p:txBody>
      </p:sp>
      <p:sp>
        <p:nvSpPr>
          <p:cNvPr id="23" name="Right Arrow 22">
            <a:extLst>
              <a:ext uri="{FF2B5EF4-FFF2-40B4-BE49-F238E27FC236}">
                <a16:creationId xmlns:a16="http://schemas.microsoft.com/office/drawing/2014/main" id="{C66FC980-F20C-FE32-EEBE-D61C3EDDC122}"/>
              </a:ext>
            </a:extLst>
          </p:cNvPr>
          <p:cNvSpPr/>
          <p:nvPr/>
        </p:nvSpPr>
        <p:spPr>
          <a:xfrm>
            <a:off x="1897591" y="4147143"/>
            <a:ext cx="627474" cy="304800"/>
          </a:xfrm>
          <a:prstGeom prst="rightArrow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KR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A73660D4-EE76-4C3F-9250-651D45D06786}"/>
              </a:ext>
            </a:extLst>
          </p:cNvPr>
          <p:cNvSpPr txBox="1"/>
          <p:nvPr/>
        </p:nvSpPr>
        <p:spPr>
          <a:xfrm>
            <a:off x="5570009" y="2557046"/>
            <a:ext cx="216770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KR" sz="1600" dirty="0"/>
              <a:t>100 MeV, 100 pC, 0.01 J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898106F-7AFF-D3AA-BDC9-A9253ACA899E}"/>
              </a:ext>
            </a:extLst>
          </p:cNvPr>
          <p:cNvSpPr txBox="1"/>
          <p:nvPr/>
        </p:nvSpPr>
        <p:spPr>
          <a:xfrm>
            <a:off x="2231084" y="2646619"/>
            <a:ext cx="181940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KR" sz="1600" dirty="0"/>
              <a:t>100 TW, 100 fs, 10 J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0494AFE3-E5C3-DC9B-C867-16910CEBF9D0}"/>
              </a:ext>
            </a:extLst>
          </p:cNvPr>
          <p:cNvSpPr txBox="1"/>
          <p:nvPr/>
        </p:nvSpPr>
        <p:spPr>
          <a:xfrm>
            <a:off x="4198409" y="4812268"/>
            <a:ext cx="8050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KR" dirty="0"/>
              <a:t>~ 10 %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90A1F51-8C32-E0E1-E294-79BC78CECC1C}"/>
              </a:ext>
            </a:extLst>
          </p:cNvPr>
          <p:cNvSpPr txBox="1"/>
          <p:nvPr/>
        </p:nvSpPr>
        <p:spPr>
          <a:xfrm>
            <a:off x="1752600" y="4668875"/>
            <a:ext cx="6880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KR" b="1" dirty="0">
                <a:solidFill>
                  <a:srgbClr val="FF0000"/>
                </a:solidFill>
              </a:rPr>
              <a:t>~ 1 %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4F47BDEA-AE02-1156-1F68-F4C04CFF73E3}"/>
              </a:ext>
            </a:extLst>
          </p:cNvPr>
          <p:cNvSpPr txBox="1"/>
          <p:nvPr/>
        </p:nvSpPr>
        <p:spPr>
          <a:xfrm>
            <a:off x="7983872" y="1981200"/>
            <a:ext cx="8627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KR" dirty="0"/>
              <a:t>~ 0.1 %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5F10A366-320D-C539-50AF-808F03354F31}"/>
              </a:ext>
            </a:extLst>
          </p:cNvPr>
          <p:cNvSpPr txBox="1"/>
          <p:nvPr/>
        </p:nvSpPr>
        <p:spPr>
          <a:xfrm>
            <a:off x="7983872" y="4145578"/>
            <a:ext cx="8627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KR" dirty="0"/>
              <a:t>~ 0.1 %</a:t>
            </a:r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1B7F545B-BD4B-FCFE-F041-A347F14024AB}"/>
              </a:ext>
            </a:extLst>
          </p:cNvPr>
          <p:cNvSpPr/>
          <p:nvPr/>
        </p:nvSpPr>
        <p:spPr>
          <a:xfrm>
            <a:off x="990600" y="3829110"/>
            <a:ext cx="2286000" cy="1219200"/>
          </a:xfrm>
          <a:prstGeom prst="ellipse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KR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6E61CB98-4A9F-C5B7-187B-FAFAFCC014FF}"/>
              </a:ext>
            </a:extLst>
          </p:cNvPr>
          <p:cNvSpPr txBox="1"/>
          <p:nvPr/>
        </p:nvSpPr>
        <p:spPr>
          <a:xfrm>
            <a:off x="533400" y="1447800"/>
            <a:ext cx="76976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KR" sz="2000" b="1" dirty="0">
                <a:solidFill>
                  <a:srgbClr val="0000FF"/>
                </a:solidFill>
              </a:rPr>
              <a:t>LWFA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5CCA29AB-9F6D-4B6D-B79A-EFE9D11E53B5}"/>
              </a:ext>
            </a:extLst>
          </p:cNvPr>
          <p:cNvSpPr txBox="1"/>
          <p:nvPr/>
        </p:nvSpPr>
        <p:spPr>
          <a:xfrm>
            <a:off x="533400" y="3200400"/>
            <a:ext cx="185089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KR" sz="2000" b="1" dirty="0">
                <a:solidFill>
                  <a:srgbClr val="0000FF"/>
                </a:solidFill>
              </a:rPr>
              <a:t>THz Accelerator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4B99CEEC-9CF1-19D7-CA72-5B4ADE1430A0}"/>
              </a:ext>
            </a:extLst>
          </p:cNvPr>
          <p:cNvSpPr txBox="1"/>
          <p:nvPr/>
        </p:nvSpPr>
        <p:spPr>
          <a:xfrm>
            <a:off x="7620000" y="1447800"/>
            <a:ext cx="14727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KR" dirty="0"/>
              <a:t>Net efficiency</a:t>
            </a:r>
          </a:p>
        </p:txBody>
      </p:sp>
      <p:sp>
        <p:nvSpPr>
          <p:cNvPr id="35" name="Rounded Rectangle 34">
            <a:extLst>
              <a:ext uri="{FF2B5EF4-FFF2-40B4-BE49-F238E27FC236}">
                <a16:creationId xmlns:a16="http://schemas.microsoft.com/office/drawing/2014/main" id="{876721DB-A885-1DA2-A1D2-177C7E11548D}"/>
              </a:ext>
            </a:extLst>
          </p:cNvPr>
          <p:cNvSpPr/>
          <p:nvPr/>
        </p:nvSpPr>
        <p:spPr>
          <a:xfrm>
            <a:off x="7924800" y="1905000"/>
            <a:ext cx="900283" cy="2831068"/>
          </a:xfrm>
          <a:prstGeom prst="roundRect">
            <a:avLst/>
          </a:prstGeom>
          <a:noFill/>
          <a:ln w="19050"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KR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6C7BC34-E5BF-8E6C-BED2-D70ED68D818E}"/>
              </a:ext>
            </a:extLst>
          </p:cNvPr>
          <p:cNvSpPr txBox="1"/>
          <p:nvPr/>
        </p:nvSpPr>
        <p:spPr>
          <a:xfrm>
            <a:off x="533400" y="5334000"/>
            <a:ext cx="83132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KR" dirty="0">
                <a:solidFill>
                  <a:schemeClr val="accent6">
                    <a:lumMod val="50000"/>
                  </a:schemeClr>
                </a:solidFill>
              </a:rPr>
              <a:t>THz source should be highly efficient (&gt; 1%) and at the same time, high field strength (&gt; 1GV/m)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KR" dirty="0">
                <a:solidFill>
                  <a:schemeClr val="accent6">
                    <a:lumMod val="50000"/>
                  </a:schemeClr>
                </a:solidFill>
              </a:rPr>
              <a:t>Plasma-based THz source is promising. </a:t>
            </a:r>
          </a:p>
        </p:txBody>
      </p:sp>
      <p:pic>
        <p:nvPicPr>
          <p:cNvPr id="7" name="Picture 6" descr="A black line on a white background&#10;&#10;Description automatically generated">
            <a:extLst>
              <a:ext uri="{FF2B5EF4-FFF2-40B4-BE49-F238E27FC236}">
                <a16:creationId xmlns:a16="http://schemas.microsoft.com/office/drawing/2014/main" id="{D3E14AAD-3E78-0EEB-9784-E5D2FB9113BD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8332" y="1950996"/>
            <a:ext cx="1049293" cy="40011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05681AF-2321-832D-256C-6441739FFD26}"/>
              </a:ext>
            </a:extLst>
          </p:cNvPr>
          <p:cNvSpPr txBox="1"/>
          <p:nvPr/>
        </p:nvSpPr>
        <p:spPr>
          <a:xfrm>
            <a:off x="4076986" y="1642125"/>
            <a:ext cx="88383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KR" sz="1400" dirty="0"/>
              <a:t>wakefield</a:t>
            </a:r>
          </a:p>
        </p:txBody>
      </p:sp>
      <p:pic>
        <p:nvPicPr>
          <p:cNvPr id="18" name="Picture 17" descr="A blue line on a white background&#10;&#10;Description automatically generated">
            <a:extLst>
              <a:ext uri="{FF2B5EF4-FFF2-40B4-BE49-F238E27FC236}">
                <a16:creationId xmlns:a16="http://schemas.microsoft.com/office/drawing/2014/main" id="{C1828334-581B-D75D-A6D6-EAFB1266FEA6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657" y="4010876"/>
            <a:ext cx="594743" cy="572277"/>
          </a:xfrm>
          <a:prstGeom prst="rect">
            <a:avLst/>
          </a:prstGeom>
        </p:spPr>
      </p:pic>
      <p:sp>
        <p:nvSpPr>
          <p:cNvPr id="36" name="Rectangle 35">
            <a:extLst>
              <a:ext uri="{FF2B5EF4-FFF2-40B4-BE49-F238E27FC236}">
                <a16:creationId xmlns:a16="http://schemas.microsoft.com/office/drawing/2014/main" id="{99DCAE47-1DF5-F639-FF21-119D04F8384B}"/>
              </a:ext>
            </a:extLst>
          </p:cNvPr>
          <p:cNvSpPr/>
          <p:nvPr/>
        </p:nvSpPr>
        <p:spPr>
          <a:xfrm>
            <a:off x="4125411" y="3829110"/>
            <a:ext cx="1112971" cy="18176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KR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28C016D3-2B68-A7AB-3AB4-C0C1D370D486}"/>
              </a:ext>
            </a:extLst>
          </p:cNvPr>
          <p:cNvSpPr/>
          <p:nvPr/>
        </p:nvSpPr>
        <p:spPr>
          <a:xfrm>
            <a:off x="4114800" y="4618834"/>
            <a:ext cx="1112971" cy="18176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KR"/>
          </a:p>
        </p:txBody>
      </p:sp>
      <p:grpSp>
        <p:nvGrpSpPr>
          <p:cNvPr id="52" name="Group 51">
            <a:extLst>
              <a:ext uri="{FF2B5EF4-FFF2-40B4-BE49-F238E27FC236}">
                <a16:creationId xmlns:a16="http://schemas.microsoft.com/office/drawing/2014/main" id="{C099504C-BFE4-2A02-14D2-179FBBC4B13E}"/>
              </a:ext>
            </a:extLst>
          </p:cNvPr>
          <p:cNvGrpSpPr/>
          <p:nvPr/>
        </p:nvGrpSpPr>
        <p:grpSpPr>
          <a:xfrm>
            <a:off x="4672113" y="1998087"/>
            <a:ext cx="228599" cy="216000"/>
            <a:chOff x="3962401" y="3016200"/>
            <a:chExt cx="228599" cy="216000"/>
          </a:xfrm>
        </p:grpSpPr>
        <p:pic>
          <p:nvPicPr>
            <p:cNvPr id="49" name="Picture 48" descr="A red circle with a white line in it&#10;&#10;Description automatically generated">
              <a:extLst>
                <a:ext uri="{FF2B5EF4-FFF2-40B4-BE49-F238E27FC236}">
                  <a16:creationId xmlns:a16="http://schemas.microsoft.com/office/drawing/2014/main" id="{CC52DA44-5AB9-AB4B-DF10-C695A3C6F74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62401" y="3016200"/>
              <a:ext cx="108000" cy="108000"/>
            </a:xfrm>
            <a:prstGeom prst="rect">
              <a:avLst/>
            </a:prstGeom>
          </p:spPr>
        </p:pic>
        <p:pic>
          <p:nvPicPr>
            <p:cNvPr id="50" name="Picture 49" descr="A red circle with a white line in it&#10;&#10;Description automatically generated">
              <a:extLst>
                <a:ext uri="{FF2B5EF4-FFF2-40B4-BE49-F238E27FC236}">
                  <a16:creationId xmlns:a16="http://schemas.microsoft.com/office/drawing/2014/main" id="{79CD38DB-8D66-35BD-64D3-12F7E2F5379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83000" y="3048000"/>
              <a:ext cx="108000" cy="108000"/>
            </a:xfrm>
            <a:prstGeom prst="rect">
              <a:avLst/>
            </a:prstGeom>
          </p:spPr>
        </p:pic>
        <p:pic>
          <p:nvPicPr>
            <p:cNvPr id="51" name="Picture 50" descr="A red circle with a white line in it&#10;&#10;Description automatically generated">
              <a:extLst>
                <a:ext uri="{FF2B5EF4-FFF2-40B4-BE49-F238E27FC236}">
                  <a16:creationId xmlns:a16="http://schemas.microsoft.com/office/drawing/2014/main" id="{2726ED05-A441-BC50-5A3C-75E3FE3B98D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06800" y="3124200"/>
              <a:ext cx="108000" cy="108000"/>
            </a:xfrm>
            <a:prstGeom prst="rect">
              <a:avLst/>
            </a:prstGeom>
          </p:spPr>
        </p:pic>
      </p:grpSp>
      <p:grpSp>
        <p:nvGrpSpPr>
          <p:cNvPr id="53" name="Group 52">
            <a:extLst>
              <a:ext uri="{FF2B5EF4-FFF2-40B4-BE49-F238E27FC236}">
                <a16:creationId xmlns:a16="http://schemas.microsoft.com/office/drawing/2014/main" id="{33C9A7FD-7881-FA7F-3EE0-BF66129E8CAD}"/>
              </a:ext>
            </a:extLst>
          </p:cNvPr>
          <p:cNvGrpSpPr/>
          <p:nvPr/>
        </p:nvGrpSpPr>
        <p:grpSpPr>
          <a:xfrm>
            <a:off x="6403934" y="2070000"/>
            <a:ext cx="228599" cy="216000"/>
            <a:chOff x="3962401" y="3016200"/>
            <a:chExt cx="228599" cy="216000"/>
          </a:xfrm>
        </p:grpSpPr>
        <p:pic>
          <p:nvPicPr>
            <p:cNvPr id="54" name="Picture 53" descr="A red circle with a white line in it&#10;&#10;Description automatically generated">
              <a:extLst>
                <a:ext uri="{FF2B5EF4-FFF2-40B4-BE49-F238E27FC236}">
                  <a16:creationId xmlns:a16="http://schemas.microsoft.com/office/drawing/2014/main" id="{84EA6D6F-449B-BA44-0B0B-1966972B079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62401" y="3016200"/>
              <a:ext cx="108000" cy="108000"/>
            </a:xfrm>
            <a:prstGeom prst="rect">
              <a:avLst/>
            </a:prstGeom>
          </p:spPr>
        </p:pic>
        <p:pic>
          <p:nvPicPr>
            <p:cNvPr id="55" name="Picture 54" descr="A red circle with a white line in it&#10;&#10;Description automatically generated">
              <a:extLst>
                <a:ext uri="{FF2B5EF4-FFF2-40B4-BE49-F238E27FC236}">
                  <a16:creationId xmlns:a16="http://schemas.microsoft.com/office/drawing/2014/main" id="{E58D4A13-C603-3348-69F2-3336AD5D1DC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83000" y="3048000"/>
              <a:ext cx="108000" cy="108000"/>
            </a:xfrm>
            <a:prstGeom prst="rect">
              <a:avLst/>
            </a:prstGeom>
          </p:spPr>
        </p:pic>
        <p:pic>
          <p:nvPicPr>
            <p:cNvPr id="56" name="Picture 55" descr="A red circle with a white line in it&#10;&#10;Description automatically generated">
              <a:extLst>
                <a:ext uri="{FF2B5EF4-FFF2-40B4-BE49-F238E27FC236}">
                  <a16:creationId xmlns:a16="http://schemas.microsoft.com/office/drawing/2014/main" id="{CA9E90ED-F37A-E170-FCB8-B88FCE576CB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06800" y="3124200"/>
              <a:ext cx="108000" cy="108000"/>
            </a:xfrm>
            <a:prstGeom prst="rect">
              <a:avLst/>
            </a:prstGeom>
          </p:spPr>
        </p:pic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7EC4B512-7AD9-1A87-3C7A-DB9F7C8AA227}"/>
              </a:ext>
            </a:extLst>
          </p:cNvPr>
          <p:cNvGrpSpPr/>
          <p:nvPr/>
        </p:nvGrpSpPr>
        <p:grpSpPr>
          <a:xfrm>
            <a:off x="6442856" y="4191000"/>
            <a:ext cx="228599" cy="216000"/>
            <a:chOff x="3962401" y="3016200"/>
            <a:chExt cx="228599" cy="216000"/>
          </a:xfrm>
        </p:grpSpPr>
        <p:pic>
          <p:nvPicPr>
            <p:cNvPr id="58" name="Picture 57" descr="A red circle with a white line in it&#10;&#10;Description automatically generated">
              <a:extLst>
                <a:ext uri="{FF2B5EF4-FFF2-40B4-BE49-F238E27FC236}">
                  <a16:creationId xmlns:a16="http://schemas.microsoft.com/office/drawing/2014/main" id="{72F3C36D-C0CB-9FD3-E54F-2C2619EDC80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62401" y="3016200"/>
              <a:ext cx="108000" cy="108000"/>
            </a:xfrm>
            <a:prstGeom prst="rect">
              <a:avLst/>
            </a:prstGeom>
          </p:spPr>
        </p:pic>
        <p:pic>
          <p:nvPicPr>
            <p:cNvPr id="59" name="Picture 58" descr="A red circle with a white line in it&#10;&#10;Description automatically generated">
              <a:extLst>
                <a:ext uri="{FF2B5EF4-FFF2-40B4-BE49-F238E27FC236}">
                  <a16:creationId xmlns:a16="http://schemas.microsoft.com/office/drawing/2014/main" id="{B57D0542-E2A2-8D96-E790-4FE96065DA5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83000" y="3048000"/>
              <a:ext cx="108000" cy="108000"/>
            </a:xfrm>
            <a:prstGeom prst="rect">
              <a:avLst/>
            </a:prstGeom>
          </p:spPr>
        </p:pic>
        <p:pic>
          <p:nvPicPr>
            <p:cNvPr id="60" name="Picture 59" descr="A red circle with a white line in it&#10;&#10;Description automatically generated">
              <a:extLst>
                <a:ext uri="{FF2B5EF4-FFF2-40B4-BE49-F238E27FC236}">
                  <a16:creationId xmlns:a16="http://schemas.microsoft.com/office/drawing/2014/main" id="{FF19D245-90D3-31D9-2B0E-19B988EAB84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06800" y="3124200"/>
              <a:ext cx="108000" cy="108000"/>
            </a:xfrm>
            <a:prstGeom prst="rect">
              <a:avLst/>
            </a:prstGeom>
          </p:spPr>
        </p:pic>
      </p:grpSp>
      <p:pic>
        <p:nvPicPr>
          <p:cNvPr id="61" name="Picture 60" descr="A blue line on a white background&#10;&#10;Description automatically generated">
            <a:extLst>
              <a:ext uri="{FF2B5EF4-FFF2-40B4-BE49-F238E27FC236}">
                <a16:creationId xmlns:a16="http://schemas.microsoft.com/office/drawing/2014/main" id="{87704641-4F69-909F-E46B-03CE5BBA22D4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1785" y="4079119"/>
            <a:ext cx="594743" cy="504034"/>
          </a:xfrm>
          <a:prstGeom prst="rect">
            <a:avLst/>
          </a:prstGeom>
        </p:spPr>
      </p:pic>
      <p:grpSp>
        <p:nvGrpSpPr>
          <p:cNvPr id="62" name="Group 61">
            <a:extLst>
              <a:ext uri="{FF2B5EF4-FFF2-40B4-BE49-F238E27FC236}">
                <a16:creationId xmlns:a16="http://schemas.microsoft.com/office/drawing/2014/main" id="{62FD8118-9BE8-2665-6691-A1465BB2E9DB}"/>
              </a:ext>
            </a:extLst>
          </p:cNvPr>
          <p:cNvGrpSpPr/>
          <p:nvPr/>
        </p:nvGrpSpPr>
        <p:grpSpPr>
          <a:xfrm>
            <a:off x="4404602" y="4194473"/>
            <a:ext cx="228599" cy="216000"/>
            <a:chOff x="3962401" y="3016200"/>
            <a:chExt cx="228599" cy="216000"/>
          </a:xfrm>
        </p:grpSpPr>
        <p:pic>
          <p:nvPicPr>
            <p:cNvPr id="63" name="Picture 62" descr="A red circle with a white line in it&#10;&#10;Description automatically generated">
              <a:extLst>
                <a:ext uri="{FF2B5EF4-FFF2-40B4-BE49-F238E27FC236}">
                  <a16:creationId xmlns:a16="http://schemas.microsoft.com/office/drawing/2014/main" id="{91E419B6-6489-ACB3-4BB5-9D4781CA842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62401" y="3016200"/>
              <a:ext cx="108000" cy="108000"/>
            </a:xfrm>
            <a:prstGeom prst="rect">
              <a:avLst/>
            </a:prstGeom>
          </p:spPr>
        </p:pic>
        <p:pic>
          <p:nvPicPr>
            <p:cNvPr id="64" name="Picture 63" descr="A red circle with a white line in it&#10;&#10;Description automatically generated">
              <a:extLst>
                <a:ext uri="{FF2B5EF4-FFF2-40B4-BE49-F238E27FC236}">
                  <a16:creationId xmlns:a16="http://schemas.microsoft.com/office/drawing/2014/main" id="{B65AE1D7-37ED-0EB0-25E0-2E08389764C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83000" y="3048000"/>
              <a:ext cx="108000" cy="108000"/>
            </a:xfrm>
            <a:prstGeom prst="rect">
              <a:avLst/>
            </a:prstGeom>
          </p:spPr>
        </p:pic>
        <p:pic>
          <p:nvPicPr>
            <p:cNvPr id="65" name="Picture 64" descr="A red circle with a white line in it&#10;&#10;Description automatically generated">
              <a:extLst>
                <a:ext uri="{FF2B5EF4-FFF2-40B4-BE49-F238E27FC236}">
                  <a16:creationId xmlns:a16="http://schemas.microsoft.com/office/drawing/2014/main" id="{C053A934-0D7C-A309-445D-67393A9DA07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06800" y="3124200"/>
              <a:ext cx="108000" cy="108000"/>
            </a:xfrm>
            <a:prstGeom prst="rect">
              <a:avLst/>
            </a:prstGeom>
          </p:spPr>
        </p:pic>
      </p:grpSp>
      <p:sp>
        <p:nvSpPr>
          <p:cNvPr id="66" name="Slide Number Placeholder 5">
            <a:extLst>
              <a:ext uri="{FF2B5EF4-FFF2-40B4-BE49-F238E27FC236}">
                <a16:creationId xmlns:a16="http://schemas.microsoft.com/office/drawing/2014/main" id="{4CA3D0B9-8C65-6050-38A9-E0BB827CA5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705600" y="6356350"/>
            <a:ext cx="2133600" cy="365125"/>
          </a:xfrm>
        </p:spPr>
        <p:txBody>
          <a:bodyPr/>
          <a:lstStyle/>
          <a:p>
            <a:fld id="{33D6E5A2-EC83-451F-A719-9AC1370DD5CF}" type="slidenum">
              <a:rPr lang="en-US" smtClean="0"/>
              <a:pPr/>
              <a:t>3</a:t>
            </a:fld>
            <a:r>
              <a:rPr lang="en-US" dirty="0"/>
              <a:t>/17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8F2E23B5-A7CA-85A4-7214-70CF342D03D8}"/>
              </a:ext>
            </a:extLst>
          </p:cNvPr>
          <p:cNvSpPr txBox="1"/>
          <p:nvPr/>
        </p:nvSpPr>
        <p:spPr>
          <a:xfrm>
            <a:off x="2238017" y="6400800"/>
            <a:ext cx="469692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KR" sz="1200" dirty="0"/>
              <a:t>M.S. Hur, Advanced Accelerator Concepts, Jul. 26 – 31, 2026 , UCLA, CA</a:t>
            </a:r>
          </a:p>
        </p:txBody>
      </p:sp>
    </p:spTree>
    <p:extLst>
      <p:ext uri="{BB962C8B-B14F-4D97-AF65-F5344CB8AC3E}">
        <p14:creationId xmlns:p14="http://schemas.microsoft.com/office/powerpoint/2010/main" val="1937652228"/>
      </p:ext>
    </p:extLst>
  </p:cSld>
  <p:clrMapOvr>
    <a:masterClrMapping/>
  </p:clrMapOvr>
  <p:transition spd="slow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9A7377-2F54-391A-1A0C-C8666EBC1F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472297B5-4C37-1DE7-434E-51B928E428EB}"/>
              </a:ext>
            </a:extLst>
          </p:cNvPr>
          <p:cNvSpPr/>
          <p:nvPr/>
        </p:nvSpPr>
        <p:spPr>
          <a:xfrm>
            <a:off x="5176723" y="3692297"/>
            <a:ext cx="3457452" cy="2743200"/>
          </a:xfrm>
          <a:prstGeom prst="roundRect">
            <a:avLst>
              <a:gd name="adj" fmla="val 8730"/>
            </a:avLst>
          </a:prstGeom>
          <a:solidFill>
            <a:schemeClr val="accent5">
              <a:lumMod val="60000"/>
              <a:lumOff val="40000"/>
              <a:alpha val="49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KR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4180D083-8978-0A8F-3C59-5F8887C4FE67}"/>
              </a:ext>
            </a:extLst>
          </p:cNvPr>
          <p:cNvSpPr/>
          <p:nvPr/>
        </p:nvSpPr>
        <p:spPr>
          <a:xfrm>
            <a:off x="6047956" y="4410353"/>
            <a:ext cx="124244" cy="1024672"/>
          </a:xfrm>
          <a:custGeom>
            <a:avLst/>
            <a:gdLst>
              <a:gd name="connsiteX0" fmla="*/ 0 w 124244"/>
              <a:gd name="connsiteY0" fmla="*/ 0 h 1024672"/>
              <a:gd name="connsiteX1" fmla="*/ 124244 w 124244"/>
              <a:gd name="connsiteY1" fmla="*/ 0 h 1024672"/>
              <a:gd name="connsiteX2" fmla="*/ 124244 w 124244"/>
              <a:gd name="connsiteY2" fmla="*/ 1024672 h 1024672"/>
              <a:gd name="connsiteX3" fmla="*/ 0 w 124244"/>
              <a:gd name="connsiteY3" fmla="*/ 1024672 h 1024672"/>
              <a:gd name="connsiteX4" fmla="*/ 0 w 124244"/>
              <a:gd name="connsiteY4" fmla="*/ 0 h 1024672"/>
              <a:gd name="connsiteX0" fmla="*/ 0 w 124244"/>
              <a:gd name="connsiteY0" fmla="*/ 130628 h 1024672"/>
              <a:gd name="connsiteX1" fmla="*/ 124244 w 124244"/>
              <a:gd name="connsiteY1" fmla="*/ 0 h 1024672"/>
              <a:gd name="connsiteX2" fmla="*/ 124244 w 124244"/>
              <a:gd name="connsiteY2" fmla="*/ 1024672 h 1024672"/>
              <a:gd name="connsiteX3" fmla="*/ 0 w 124244"/>
              <a:gd name="connsiteY3" fmla="*/ 1024672 h 1024672"/>
              <a:gd name="connsiteX4" fmla="*/ 0 w 124244"/>
              <a:gd name="connsiteY4" fmla="*/ 130628 h 1024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4244" h="1024672">
                <a:moveTo>
                  <a:pt x="0" y="130628"/>
                </a:moveTo>
                <a:lnTo>
                  <a:pt x="124244" y="0"/>
                </a:lnTo>
                <a:lnTo>
                  <a:pt x="124244" y="1024672"/>
                </a:lnTo>
                <a:lnTo>
                  <a:pt x="0" y="1024672"/>
                </a:lnTo>
                <a:lnTo>
                  <a:pt x="0" y="130628"/>
                </a:lnTo>
                <a:close/>
              </a:path>
            </a:pathLst>
          </a:cu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KR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D8B2D52-FD12-D6B0-4AB2-458FF50E9F6C}"/>
              </a:ext>
            </a:extLst>
          </p:cNvPr>
          <p:cNvSpPr txBox="1"/>
          <p:nvPr/>
        </p:nvSpPr>
        <p:spPr>
          <a:xfrm>
            <a:off x="228600" y="152400"/>
            <a:ext cx="8763000" cy="1066800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r>
              <a:rPr lang="en-US" sz="3600" dirty="0"/>
              <a:t>Broadband THz from Laser-Plasma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B55C9075-D7BD-2AB0-5F0A-2016AB31C20D}"/>
              </a:ext>
            </a:extLst>
          </p:cNvPr>
          <p:cNvGrpSpPr/>
          <p:nvPr/>
        </p:nvGrpSpPr>
        <p:grpSpPr>
          <a:xfrm>
            <a:off x="956162" y="1083422"/>
            <a:ext cx="3148482" cy="2096944"/>
            <a:chOff x="4963890" y="1373867"/>
            <a:chExt cx="3148482" cy="2096944"/>
          </a:xfrm>
        </p:grpSpPr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BB413C41-9989-5FF1-C6F1-0C0F42AF41F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97987" y="1670789"/>
              <a:ext cx="2664296" cy="1704698"/>
            </a:xfrm>
            <a:prstGeom prst="rect">
              <a:avLst/>
            </a:prstGeom>
          </p:spPr>
        </p:pic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7B3336A3-6294-FF2A-4BDE-79A669BF470C}"/>
                </a:ext>
              </a:extLst>
            </p:cNvPr>
            <p:cNvSpPr txBox="1"/>
            <p:nvPr/>
          </p:nvSpPr>
          <p:spPr>
            <a:xfrm>
              <a:off x="4963890" y="3193812"/>
              <a:ext cx="20771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/>
                <a:t>C. D’Amico et al., PRL 2007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583A02B6-419B-3F21-BCFA-7B6D616C2F53}"/>
                </a:ext>
              </a:extLst>
            </p:cNvPr>
            <p:cNvSpPr txBox="1"/>
            <p:nvPr/>
          </p:nvSpPr>
          <p:spPr>
            <a:xfrm>
              <a:off x="4994028" y="1373867"/>
              <a:ext cx="311834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dirty="0"/>
                <a:t>Transition-Cherenkov</a:t>
              </a: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CD46155D-5BD7-707D-88C5-E4C383C74FAB}"/>
              </a:ext>
            </a:extLst>
          </p:cNvPr>
          <p:cNvGrpSpPr/>
          <p:nvPr/>
        </p:nvGrpSpPr>
        <p:grpSpPr>
          <a:xfrm>
            <a:off x="798927" y="3705617"/>
            <a:ext cx="3528392" cy="1819945"/>
            <a:chOff x="1043608" y="4230960"/>
            <a:chExt cx="3528392" cy="1819945"/>
          </a:xfrm>
        </p:grpSpPr>
        <p:pic>
          <p:nvPicPr>
            <p:cNvPr id="13" name="Picture 12" descr="nj466087f1_online.jpg">
              <a:extLst>
                <a:ext uri="{FF2B5EF4-FFF2-40B4-BE49-F238E27FC236}">
                  <a16:creationId xmlns:a16="http://schemas.microsoft.com/office/drawing/2014/main" id="{5BE43EA4-048E-52F6-40C0-18AD1A9B8CA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70257" y="4319522"/>
              <a:ext cx="2009655" cy="1690988"/>
            </a:xfrm>
            <a:prstGeom prst="rect">
              <a:avLst/>
            </a:prstGeom>
          </p:spPr>
        </p:pic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C9C88FA2-6741-425B-99E3-C798B5569A8A}"/>
                </a:ext>
              </a:extLst>
            </p:cNvPr>
            <p:cNvSpPr txBox="1"/>
            <p:nvPr/>
          </p:nvSpPr>
          <p:spPr>
            <a:xfrm>
              <a:off x="1043608" y="5589240"/>
              <a:ext cx="352839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dirty="0"/>
                <a:t>T.I. Oh, Dissertation</a:t>
              </a:r>
            </a:p>
            <a:p>
              <a:r>
                <a:rPr lang="en-US" sz="1200" dirty="0"/>
                <a:t>K.Y. Kim et al., Nat. Photonics 2008</a:t>
              </a: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9FBAB53D-FD66-945C-6EE6-3D1A9E5997B8}"/>
                </a:ext>
              </a:extLst>
            </p:cNvPr>
            <p:cNvSpPr txBox="1"/>
            <p:nvPr/>
          </p:nvSpPr>
          <p:spPr>
            <a:xfrm>
              <a:off x="1146752" y="4230960"/>
              <a:ext cx="306520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dirty="0"/>
                <a:t>2-color-driven ionization</a:t>
              </a:r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D668233C-9D9F-3C8E-F9E7-FFA43394DB8B}"/>
              </a:ext>
            </a:extLst>
          </p:cNvPr>
          <p:cNvGrpSpPr/>
          <p:nvPr/>
        </p:nvGrpSpPr>
        <p:grpSpPr>
          <a:xfrm>
            <a:off x="4862344" y="1263650"/>
            <a:ext cx="2615794" cy="2149207"/>
            <a:chOff x="5748063" y="3896282"/>
            <a:chExt cx="2615794" cy="2149207"/>
          </a:xfrm>
        </p:grpSpPr>
        <p:pic>
          <p:nvPicPr>
            <p:cNvPr id="18" name="Picture 17" descr="Screen Shot 2017-04-03 at 9.11.18 AM.png">
              <a:extLst>
                <a:ext uri="{FF2B5EF4-FFF2-40B4-BE49-F238E27FC236}">
                  <a16:creationId xmlns:a16="http://schemas.microsoft.com/office/drawing/2014/main" id="{2CFAC05F-F6DC-6833-7B0C-36F9F6A57D8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48063" y="4149080"/>
              <a:ext cx="2615794" cy="1620404"/>
            </a:xfrm>
            <a:prstGeom prst="rect">
              <a:avLst/>
            </a:prstGeom>
          </p:spPr>
        </p:pic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1F3FFADD-B4A1-B533-349E-A5207298A094}"/>
                </a:ext>
              </a:extLst>
            </p:cNvPr>
            <p:cNvSpPr txBox="1"/>
            <p:nvPr/>
          </p:nvSpPr>
          <p:spPr>
            <a:xfrm>
              <a:off x="6155115" y="5768490"/>
              <a:ext cx="194421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dirty="0"/>
                <a:t>Liao et al., PRL 2016</a:t>
              </a: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5D7A8291-1C6D-466B-CF93-1A7A52FA82B2}"/>
                </a:ext>
              </a:extLst>
            </p:cNvPr>
            <p:cNvSpPr txBox="1"/>
            <p:nvPr/>
          </p:nvSpPr>
          <p:spPr>
            <a:xfrm>
              <a:off x="5754640" y="3896282"/>
              <a:ext cx="260500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/>
                <a:t>Coherent Transition Radiation</a:t>
              </a:r>
            </a:p>
          </p:txBody>
        </p:sp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6C4E294E-D378-BF79-5A26-23E5B55C4A9B}"/>
              </a:ext>
            </a:extLst>
          </p:cNvPr>
          <p:cNvSpPr txBox="1"/>
          <p:nvPr/>
        </p:nvSpPr>
        <p:spPr>
          <a:xfrm>
            <a:off x="457200" y="5658802"/>
            <a:ext cx="47250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KR" i="1" dirty="0">
                <a:solidFill>
                  <a:srgbClr val="0000FF"/>
                </a:solidFill>
              </a:rPr>
              <a:t>These schemes rely on transient current, leading to half or single cycle, broadband emission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A691D0B-9EE1-2921-A3C8-E78B60A73BF1}"/>
              </a:ext>
            </a:extLst>
          </p:cNvPr>
          <p:cNvSpPr txBox="1"/>
          <p:nvPr/>
        </p:nvSpPr>
        <p:spPr>
          <a:xfrm>
            <a:off x="5572430" y="5703348"/>
            <a:ext cx="28148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KR" dirty="0">
                <a:solidFill>
                  <a:srgbClr val="FF0000"/>
                </a:solidFill>
              </a:rPr>
              <a:t>Spectral Density Efficiency matters!!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AD957C63-EBC0-618C-2BDE-062D8D532B22}"/>
              </a:ext>
            </a:extLst>
          </p:cNvPr>
          <p:cNvCxnSpPr>
            <a:cxnSpLocks/>
          </p:cNvCxnSpPr>
          <p:nvPr/>
        </p:nvCxnSpPr>
        <p:spPr>
          <a:xfrm>
            <a:off x="5638800" y="3987225"/>
            <a:ext cx="0" cy="1440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10BD8E7B-161F-8D57-474D-00500F40780E}"/>
              </a:ext>
            </a:extLst>
          </p:cNvPr>
          <p:cNvCxnSpPr>
            <a:cxnSpLocks/>
          </p:cNvCxnSpPr>
          <p:nvPr/>
        </p:nvCxnSpPr>
        <p:spPr>
          <a:xfrm flipH="1">
            <a:off x="5638800" y="5427225"/>
            <a:ext cx="19812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Freeform 25">
            <a:extLst>
              <a:ext uri="{FF2B5EF4-FFF2-40B4-BE49-F238E27FC236}">
                <a16:creationId xmlns:a16="http://schemas.microsoft.com/office/drawing/2014/main" id="{8B209C8D-4476-74D4-5B70-592B909AB4DA}"/>
              </a:ext>
            </a:extLst>
          </p:cNvPr>
          <p:cNvSpPr/>
          <p:nvPr/>
        </p:nvSpPr>
        <p:spPr>
          <a:xfrm>
            <a:off x="5638800" y="4388583"/>
            <a:ext cx="1981200" cy="1024671"/>
          </a:xfrm>
          <a:custGeom>
            <a:avLst/>
            <a:gdLst>
              <a:gd name="connsiteX0" fmla="*/ 0 w 1981200"/>
              <a:gd name="connsiteY0" fmla="*/ 1024671 h 1024671"/>
              <a:gd name="connsiteX1" fmla="*/ 576943 w 1981200"/>
              <a:gd name="connsiteY1" fmla="*/ 1413 h 1024671"/>
              <a:gd name="connsiteX2" fmla="*/ 1230086 w 1981200"/>
              <a:gd name="connsiteY2" fmla="*/ 806956 h 1024671"/>
              <a:gd name="connsiteX3" fmla="*/ 1981200 w 1981200"/>
              <a:gd name="connsiteY3" fmla="*/ 1013785 h 10246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81200" h="1024671">
                <a:moveTo>
                  <a:pt x="0" y="1024671"/>
                </a:moveTo>
                <a:cubicBezTo>
                  <a:pt x="185964" y="531185"/>
                  <a:pt x="371929" y="37699"/>
                  <a:pt x="576943" y="1413"/>
                </a:cubicBezTo>
                <a:cubicBezTo>
                  <a:pt x="781957" y="-34873"/>
                  <a:pt x="996043" y="638227"/>
                  <a:pt x="1230086" y="806956"/>
                </a:cubicBezTo>
                <a:cubicBezTo>
                  <a:pt x="1464129" y="975685"/>
                  <a:pt x="1722664" y="994735"/>
                  <a:pt x="1981200" y="1013785"/>
                </a:cubicBezTo>
              </a:path>
            </a:pathLst>
          </a:cu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KR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D0571A81-F1F8-0E11-2F30-B32E9AF7BEF2}"/>
                  </a:ext>
                </a:extLst>
              </p:cNvPr>
              <p:cNvSpPr txBox="1"/>
              <p:nvPr/>
            </p:nvSpPr>
            <p:spPr>
              <a:xfrm>
                <a:off x="7609020" y="5228588"/>
                <a:ext cx="40934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𝜔</m:t>
                      </m:r>
                    </m:oMath>
                  </m:oMathPara>
                </a14:m>
                <a:endParaRPr lang="en-KR" dirty="0"/>
              </a:p>
            </p:txBody>
          </p:sp>
        </mc:Choice>
        <mc:Fallback xmlns="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D0571A81-F1F8-0E11-2F30-B32E9AF7BEF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09020" y="5228588"/>
                <a:ext cx="409343" cy="36933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K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TextBox 28">
            <a:extLst>
              <a:ext uri="{FF2B5EF4-FFF2-40B4-BE49-F238E27FC236}">
                <a16:creationId xmlns:a16="http://schemas.microsoft.com/office/drawing/2014/main" id="{FF79BD56-6A5D-67C4-6282-AE59AC95CE6D}"/>
              </a:ext>
            </a:extLst>
          </p:cNvPr>
          <p:cNvSpPr txBox="1"/>
          <p:nvPr/>
        </p:nvSpPr>
        <p:spPr>
          <a:xfrm>
            <a:off x="5742667" y="3782914"/>
            <a:ext cx="28434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KR" sz="1400" dirty="0"/>
              <a:t>Only a narrow-band can be coupled to the guiding structure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AB371059-AE1A-B120-E3D7-25ECA1E321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705600" y="6356350"/>
            <a:ext cx="2133600" cy="365125"/>
          </a:xfrm>
        </p:spPr>
        <p:txBody>
          <a:bodyPr/>
          <a:lstStyle/>
          <a:p>
            <a:fld id="{33D6E5A2-EC83-451F-A719-9AC1370DD5CF}" type="slidenum">
              <a:rPr lang="en-US" smtClean="0"/>
              <a:pPr/>
              <a:t>4</a:t>
            </a:fld>
            <a:r>
              <a:rPr lang="en-US" dirty="0"/>
              <a:t>/17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864CCD6-D562-124A-F9E1-DBA29C12A125}"/>
              </a:ext>
            </a:extLst>
          </p:cNvPr>
          <p:cNvSpPr txBox="1"/>
          <p:nvPr/>
        </p:nvSpPr>
        <p:spPr>
          <a:xfrm>
            <a:off x="2238017" y="6400800"/>
            <a:ext cx="469692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KR" sz="1200" dirty="0"/>
              <a:t>M.S. Hur, Advanced Accelerator Concepts, Jul. 26 – 31, 2026 , UCLA, CA</a:t>
            </a:r>
          </a:p>
        </p:txBody>
      </p:sp>
    </p:spTree>
    <p:extLst>
      <p:ext uri="{BB962C8B-B14F-4D97-AF65-F5344CB8AC3E}">
        <p14:creationId xmlns:p14="http://schemas.microsoft.com/office/powerpoint/2010/main" val="398911145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430110-6CD5-DBD4-FEAF-A376469844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>
            <a:extLst>
              <a:ext uri="{FF2B5EF4-FFF2-40B4-BE49-F238E27FC236}">
                <a16:creationId xmlns:a16="http://schemas.microsoft.com/office/drawing/2014/main" id="{1F58E4DC-CE43-93C2-B1D1-B19946F18E82}"/>
              </a:ext>
            </a:extLst>
          </p:cNvPr>
          <p:cNvSpPr txBox="1"/>
          <p:nvPr/>
        </p:nvSpPr>
        <p:spPr>
          <a:xfrm>
            <a:off x="228600" y="152400"/>
            <a:ext cx="8763000" cy="1066800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r>
              <a:rPr lang="en-US" sz="3600" dirty="0"/>
              <a:t>THz Radiation from Plasma Waves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DFD9A6A2-D981-4105-F0D5-8B75E5A5AD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6422" y="3888496"/>
            <a:ext cx="2152834" cy="137049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9CA44056-099F-179F-F86A-A7EC576F22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35796" y="4006659"/>
            <a:ext cx="1584176" cy="1625217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B2762599-23F5-5732-58A3-7281ED1EA529}"/>
              </a:ext>
            </a:extLst>
          </p:cNvPr>
          <p:cNvSpPr txBox="1"/>
          <p:nvPr/>
        </p:nvSpPr>
        <p:spPr>
          <a:xfrm>
            <a:off x="1027346" y="5587450"/>
            <a:ext cx="240165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Z.M. Sheng et al., PRL 2005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13AF921-243C-5A51-54AF-A4DEFD639A89}"/>
              </a:ext>
            </a:extLst>
          </p:cNvPr>
          <p:cNvSpPr txBox="1"/>
          <p:nvPr/>
        </p:nvSpPr>
        <p:spPr>
          <a:xfrm>
            <a:off x="395536" y="3560828"/>
            <a:ext cx="417646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Inverse process of the resonance absorption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91C07F9-811A-7515-7A97-7DEC53A67650}"/>
              </a:ext>
            </a:extLst>
          </p:cNvPr>
          <p:cNvSpPr txBox="1"/>
          <p:nvPr/>
        </p:nvSpPr>
        <p:spPr>
          <a:xfrm>
            <a:off x="383414" y="5992858"/>
            <a:ext cx="70965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0070C0"/>
                </a:solidFill>
              </a:rPr>
              <a:t>The emission is ‘chirped’ and broadband</a:t>
            </a:r>
          </a:p>
        </p:txBody>
      </p:sp>
      <p:pic>
        <p:nvPicPr>
          <p:cNvPr id="27" name="Picture 26" descr="A collage of images of a line&#10;&#10;Description automatically generated">
            <a:extLst>
              <a:ext uri="{FF2B5EF4-FFF2-40B4-BE49-F238E27FC236}">
                <a16:creationId xmlns:a16="http://schemas.microsoft.com/office/drawing/2014/main" id="{40DDACAE-2527-912D-4678-741366AA7357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7800" y="3020614"/>
            <a:ext cx="3282950" cy="2235200"/>
          </a:xfrm>
          <a:prstGeom prst="rect">
            <a:avLst/>
          </a:prstGeom>
        </p:spPr>
      </p:pic>
      <p:sp>
        <p:nvSpPr>
          <p:cNvPr id="31" name="Right Triangle 30">
            <a:extLst>
              <a:ext uri="{FF2B5EF4-FFF2-40B4-BE49-F238E27FC236}">
                <a16:creationId xmlns:a16="http://schemas.microsoft.com/office/drawing/2014/main" id="{3643B334-C737-B722-6674-102772876FDC}"/>
              </a:ext>
            </a:extLst>
          </p:cNvPr>
          <p:cNvSpPr/>
          <p:nvPr/>
        </p:nvSpPr>
        <p:spPr>
          <a:xfrm flipH="1">
            <a:off x="5666555" y="1504976"/>
            <a:ext cx="3124200" cy="914400"/>
          </a:xfrm>
          <a:prstGeom prst="rtTriangle">
            <a:avLst/>
          </a:prstGeom>
          <a:solidFill>
            <a:schemeClr val="accent3">
              <a:lumMod val="60000"/>
              <a:lumOff val="40000"/>
              <a:alpha val="69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KR" dirty="0"/>
          </a:p>
        </p:txBody>
      </p:sp>
      <p:sp>
        <p:nvSpPr>
          <p:cNvPr id="30" name="Triangle 29">
            <a:extLst>
              <a:ext uri="{FF2B5EF4-FFF2-40B4-BE49-F238E27FC236}">
                <a16:creationId xmlns:a16="http://schemas.microsoft.com/office/drawing/2014/main" id="{663C3B05-E2DB-A8D8-487B-1B03EB252C5C}"/>
              </a:ext>
            </a:extLst>
          </p:cNvPr>
          <p:cNvSpPr/>
          <p:nvPr/>
        </p:nvSpPr>
        <p:spPr>
          <a:xfrm>
            <a:off x="7965532" y="1499729"/>
            <a:ext cx="152400" cy="584197"/>
          </a:xfrm>
          <a:custGeom>
            <a:avLst/>
            <a:gdLst>
              <a:gd name="connsiteX0" fmla="*/ 0 w 412546"/>
              <a:gd name="connsiteY0" fmla="*/ 914400 h 914400"/>
              <a:gd name="connsiteX1" fmla="*/ 206273 w 412546"/>
              <a:gd name="connsiteY1" fmla="*/ 0 h 914400"/>
              <a:gd name="connsiteX2" fmla="*/ 412546 w 412546"/>
              <a:gd name="connsiteY2" fmla="*/ 914400 h 914400"/>
              <a:gd name="connsiteX3" fmla="*/ 0 w 412546"/>
              <a:gd name="connsiteY3" fmla="*/ 914400 h 914400"/>
              <a:gd name="connsiteX0" fmla="*/ 4495 w 421536"/>
              <a:gd name="connsiteY0" fmla="*/ 914400 h 914400"/>
              <a:gd name="connsiteX1" fmla="*/ 210768 w 421536"/>
              <a:gd name="connsiteY1" fmla="*/ 0 h 914400"/>
              <a:gd name="connsiteX2" fmla="*/ 417041 w 421536"/>
              <a:gd name="connsiteY2" fmla="*/ 914400 h 914400"/>
              <a:gd name="connsiteX3" fmla="*/ 4495 w 421536"/>
              <a:gd name="connsiteY3" fmla="*/ 914400 h 914400"/>
              <a:gd name="connsiteX0" fmla="*/ 4495 w 417041"/>
              <a:gd name="connsiteY0" fmla="*/ 914400 h 914400"/>
              <a:gd name="connsiteX1" fmla="*/ 210768 w 417041"/>
              <a:gd name="connsiteY1" fmla="*/ 0 h 914400"/>
              <a:gd name="connsiteX2" fmla="*/ 417041 w 417041"/>
              <a:gd name="connsiteY2" fmla="*/ 914400 h 914400"/>
              <a:gd name="connsiteX3" fmla="*/ 4495 w 417041"/>
              <a:gd name="connsiteY3" fmla="*/ 914400 h 914400"/>
              <a:gd name="connsiteX0" fmla="*/ 0 w 412546"/>
              <a:gd name="connsiteY0" fmla="*/ 914400 h 914400"/>
              <a:gd name="connsiteX1" fmla="*/ 206273 w 412546"/>
              <a:gd name="connsiteY1" fmla="*/ 0 h 914400"/>
              <a:gd name="connsiteX2" fmla="*/ 412546 w 412546"/>
              <a:gd name="connsiteY2" fmla="*/ 914400 h 914400"/>
              <a:gd name="connsiteX3" fmla="*/ 0 w 412546"/>
              <a:gd name="connsiteY3" fmla="*/ 914400 h 914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2546" h="914400">
                <a:moveTo>
                  <a:pt x="0" y="914400"/>
                </a:moveTo>
                <a:cubicBezTo>
                  <a:pt x="20050" y="772886"/>
                  <a:pt x="137515" y="0"/>
                  <a:pt x="206273" y="0"/>
                </a:cubicBezTo>
                <a:cubicBezTo>
                  <a:pt x="275031" y="0"/>
                  <a:pt x="403382" y="762000"/>
                  <a:pt x="412546" y="914400"/>
                </a:cubicBezTo>
                <a:lnTo>
                  <a:pt x="0" y="914400"/>
                </a:lnTo>
                <a:close/>
              </a:path>
            </a:pathLst>
          </a:cu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KR"/>
          </a:p>
        </p:txBody>
      </p:sp>
      <p:pic>
        <p:nvPicPr>
          <p:cNvPr id="32" name="Picture 31" descr="A black line on a white background&#10;&#10;Description automatically generated">
            <a:extLst>
              <a:ext uri="{FF2B5EF4-FFF2-40B4-BE49-F238E27FC236}">
                <a16:creationId xmlns:a16="http://schemas.microsoft.com/office/drawing/2014/main" id="{24DD9E36-E818-AB80-557D-017392B8D892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3357" y="1866123"/>
            <a:ext cx="278085" cy="341951"/>
          </a:xfrm>
          <a:prstGeom prst="rect">
            <a:avLst/>
          </a:prstGeom>
        </p:spPr>
      </p:pic>
      <p:pic>
        <p:nvPicPr>
          <p:cNvPr id="33" name="Picture 32" descr="A black line on a white background&#10;&#10;Description automatically generated">
            <a:extLst>
              <a:ext uri="{FF2B5EF4-FFF2-40B4-BE49-F238E27FC236}">
                <a16:creationId xmlns:a16="http://schemas.microsoft.com/office/drawing/2014/main" id="{4C346EC9-AF95-383C-4D44-7DB7CC7FA923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8655" y="1866994"/>
            <a:ext cx="417234" cy="341951"/>
          </a:xfrm>
          <a:prstGeom prst="rect">
            <a:avLst/>
          </a:prstGeom>
        </p:spPr>
      </p:pic>
      <p:pic>
        <p:nvPicPr>
          <p:cNvPr id="34" name="Picture 33" descr="A black line on a white background&#10;&#10;Description automatically generated">
            <a:extLst>
              <a:ext uri="{FF2B5EF4-FFF2-40B4-BE49-F238E27FC236}">
                <a16:creationId xmlns:a16="http://schemas.microsoft.com/office/drawing/2014/main" id="{E3AFAFAC-EFB8-EBAD-8810-7E2F817F84F4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6414" y="1875628"/>
            <a:ext cx="525950" cy="341951"/>
          </a:xfrm>
          <a:prstGeom prst="rect">
            <a:avLst/>
          </a:prstGeom>
        </p:spPr>
      </p:pic>
      <p:cxnSp>
        <p:nvCxnSpPr>
          <p:cNvPr id="36" name="Straight Arrow Connector 35">
            <a:extLst>
              <a:ext uri="{FF2B5EF4-FFF2-40B4-BE49-F238E27FC236}">
                <a16:creationId xmlns:a16="http://schemas.microsoft.com/office/drawing/2014/main" id="{D569AFC7-B314-AB2F-C33C-D6CEA2967CBF}"/>
              </a:ext>
            </a:extLst>
          </p:cNvPr>
          <p:cNvCxnSpPr/>
          <p:nvPr/>
        </p:nvCxnSpPr>
        <p:spPr>
          <a:xfrm>
            <a:off x="8117932" y="1875628"/>
            <a:ext cx="463550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8F2B2E7E-87B4-DF69-8599-0941DE67E0B2}"/>
                  </a:ext>
                </a:extLst>
              </p:cNvPr>
              <p:cNvSpPr txBox="1"/>
              <p:nvPr/>
            </p:nvSpPr>
            <p:spPr>
              <a:xfrm>
                <a:off x="5753010" y="1187835"/>
                <a:ext cx="1389803" cy="56675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1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1600" b="0" i="1" smtClean="0">
                              <a:latin typeface="Cambria Math" panose="02040503050406030204" pitchFamily="18" charset="0"/>
                            </a:rPr>
                            <m:t>𝜕</m:t>
                          </m:r>
                          <m:sSub>
                            <m:sSubPr>
                              <m:ctrlPr>
                                <a:rPr lang="en-US" sz="16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1600" b="0" i="1" smtClean="0">
                                  <a:latin typeface="Cambria Math" panose="02040503050406030204" pitchFamily="18" charset="0"/>
                                </a:rPr>
                                <m:t>𝑘</m:t>
                              </m:r>
                            </m:e>
                            <m:sub>
                              <m:r>
                                <a:rPr lang="en-US" sz="1600" b="0" i="1" smtClean="0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sub>
                          </m:sSub>
                        </m:num>
                        <m:den>
                          <m:r>
                            <a:rPr lang="en-US" sz="1600" b="0" i="1" smtClean="0">
                              <a:latin typeface="Cambria Math" panose="02040503050406030204" pitchFamily="18" charset="0"/>
                            </a:rPr>
                            <m:t>𝜕</m:t>
                          </m:r>
                          <m:r>
                            <a:rPr lang="en-US" sz="1600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den>
                      </m:f>
                      <m:r>
                        <a:rPr lang="en-US" sz="1600" b="0" i="1" smtClean="0">
                          <a:latin typeface="Cambria Math" panose="02040503050406030204" pitchFamily="18" charset="0"/>
                        </a:rPr>
                        <m:t>=−</m:t>
                      </m:r>
                      <m:f>
                        <m:fPr>
                          <m:ctrlPr>
                            <a:rPr lang="en-US" sz="1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1600" b="0" i="1" smtClean="0">
                              <a:latin typeface="Cambria Math" panose="02040503050406030204" pitchFamily="18" charset="0"/>
                            </a:rPr>
                            <m:t>𝜕</m:t>
                          </m:r>
                          <m:sSub>
                            <m:sSubPr>
                              <m:ctrlPr>
                                <a:rPr lang="en-US" sz="16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1600" b="0" i="1" smtClean="0">
                                  <a:latin typeface="Cambria Math" panose="02040503050406030204" pitchFamily="18" charset="0"/>
                                </a:rPr>
                                <m:t>𝜔</m:t>
                              </m:r>
                            </m:e>
                            <m:sub>
                              <m:r>
                                <a:rPr lang="en-US" sz="1600" b="0" i="1" smtClean="0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sub>
                          </m:sSub>
                        </m:num>
                        <m:den>
                          <m:r>
                            <a:rPr lang="en-US" sz="1600" b="0" i="1" smtClean="0">
                              <a:latin typeface="Cambria Math" panose="02040503050406030204" pitchFamily="18" charset="0"/>
                            </a:rPr>
                            <m:t>𝜕</m:t>
                          </m:r>
                          <m:r>
                            <a:rPr lang="en-US" sz="1600" b="0" i="1" smtClean="0">
                              <a:latin typeface="Cambria Math" panose="02040503050406030204" pitchFamily="18" charset="0"/>
                            </a:rPr>
                            <m:t>𝑧</m:t>
                          </m:r>
                        </m:den>
                      </m:f>
                    </m:oMath>
                  </m:oMathPara>
                </a14:m>
                <a:endParaRPr lang="en-KR" sz="1600" dirty="0"/>
              </a:p>
            </p:txBody>
          </p:sp>
        </mc:Choice>
        <mc:Fallback xmlns="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8F2B2E7E-87B4-DF69-8599-0941DE67E0B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53010" y="1187835"/>
                <a:ext cx="1389803" cy="566758"/>
              </a:xfrm>
              <a:prstGeom prst="rect">
                <a:avLst/>
              </a:prstGeom>
              <a:blipFill>
                <a:blip r:embed="rId9"/>
                <a:stretch>
                  <a:fillRect b="-2174"/>
                </a:stretch>
              </a:blipFill>
            </p:spPr>
            <p:txBody>
              <a:bodyPr/>
              <a:lstStyle/>
              <a:p>
                <a:r>
                  <a:rPr lang="en-K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BA5255D0-BE57-5970-0E96-8A65DFD8B7AC}"/>
                  </a:ext>
                </a:extLst>
              </p:cNvPr>
              <p:cNvSpPr txBox="1"/>
              <p:nvPr/>
            </p:nvSpPr>
            <p:spPr>
              <a:xfrm>
                <a:off x="5847002" y="2262029"/>
                <a:ext cx="1362488" cy="58887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16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600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en-US" sz="1600" b="0" i="1" smtClean="0">
                              <a:latin typeface="Cambria Math" panose="02040503050406030204" pitchFamily="18" charset="0"/>
                            </a:rPr>
                            <m:t>𝜙</m:t>
                          </m:r>
                        </m:sub>
                      </m:sSub>
                      <m:r>
                        <a:rPr lang="en-US" sz="16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1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16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1600" b="0" i="1" smtClean="0">
                                  <a:latin typeface="Cambria Math" panose="02040503050406030204" pitchFamily="18" charset="0"/>
                                </a:rPr>
                                <m:t>𝜔</m:t>
                              </m:r>
                            </m:e>
                            <m:sub>
                              <m:r>
                                <a:rPr lang="en-US" sz="1600" b="0" i="1" smtClean="0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16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1600" b="0" i="1" smtClean="0">
                                  <a:latin typeface="Cambria Math" panose="02040503050406030204" pitchFamily="18" charset="0"/>
                                </a:rPr>
                                <m:t>𝑘</m:t>
                              </m:r>
                            </m:e>
                            <m:sub>
                              <m:r>
                                <a:rPr lang="en-US" sz="1600" b="0" i="1" smtClean="0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sub>
                          </m:sSub>
                        </m:den>
                      </m:f>
                      <m:r>
                        <a:rPr lang="en-US" sz="1600" b="0" i="1" smtClean="0">
                          <a:latin typeface="Cambria Math" panose="02040503050406030204" pitchFamily="18" charset="0"/>
                        </a:rPr>
                        <m:t>&lt;</m:t>
                      </m:r>
                      <m:r>
                        <a:rPr lang="en-US" sz="1600" b="0" i="1" smtClean="0">
                          <a:latin typeface="Cambria Math" panose="02040503050406030204" pitchFamily="18" charset="0"/>
                        </a:rPr>
                        <m:t>𝑐</m:t>
                      </m:r>
                    </m:oMath>
                  </m:oMathPara>
                </a14:m>
                <a:endParaRPr lang="en-KR" sz="1600" dirty="0"/>
              </a:p>
            </p:txBody>
          </p:sp>
        </mc:Choice>
        <mc:Fallback xmlns=""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BA5255D0-BE57-5970-0E96-8A65DFD8B7A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47002" y="2262029"/>
                <a:ext cx="1362488" cy="588879"/>
              </a:xfrm>
              <a:prstGeom prst="rect">
                <a:avLst/>
              </a:prstGeom>
              <a:blipFill>
                <a:blip r:embed="rId10"/>
                <a:stretch>
                  <a:fillRect b="-2128"/>
                </a:stretch>
              </a:blipFill>
            </p:spPr>
            <p:txBody>
              <a:bodyPr/>
              <a:lstStyle/>
              <a:p>
                <a:r>
                  <a:rPr lang="en-K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CB43CD16-7D8C-D29B-9E3C-AC860D14A0BD}"/>
                  </a:ext>
                </a:extLst>
              </p:cNvPr>
              <p:cNvSpPr txBox="1"/>
              <p:nvPr/>
            </p:nvSpPr>
            <p:spPr>
              <a:xfrm>
                <a:off x="7559437" y="2266012"/>
                <a:ext cx="1349792" cy="58887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16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600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en-US" sz="1600" b="0" i="1" smtClean="0">
                              <a:latin typeface="Cambria Math" panose="02040503050406030204" pitchFamily="18" charset="0"/>
                            </a:rPr>
                            <m:t>𝜙</m:t>
                          </m:r>
                        </m:sub>
                      </m:sSub>
                      <m:r>
                        <a:rPr lang="en-US" sz="16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1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16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1600" b="0" i="1" smtClean="0">
                                  <a:latin typeface="Cambria Math" panose="02040503050406030204" pitchFamily="18" charset="0"/>
                                </a:rPr>
                                <m:t>𝜔</m:t>
                              </m:r>
                            </m:e>
                            <m:sub>
                              <m:r>
                                <a:rPr lang="en-US" sz="1600" b="0" i="1" smtClean="0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16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1600" b="0" i="1" smtClean="0">
                                  <a:latin typeface="Cambria Math" panose="02040503050406030204" pitchFamily="18" charset="0"/>
                                </a:rPr>
                                <m:t>𝑘</m:t>
                              </m:r>
                            </m:e>
                            <m:sub>
                              <m:r>
                                <a:rPr lang="en-US" sz="1600" b="0" i="1" smtClean="0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sub>
                          </m:sSub>
                        </m:den>
                      </m:f>
                      <m:r>
                        <a:rPr lang="en-US" sz="1600" b="0" i="1" smtClean="0">
                          <a:latin typeface="Cambria Math" panose="02040503050406030204" pitchFamily="18" charset="0"/>
                        </a:rPr>
                        <m:t>&gt;</m:t>
                      </m:r>
                      <m:r>
                        <a:rPr lang="en-US" sz="1600" b="0" i="1" smtClean="0">
                          <a:latin typeface="Cambria Math" panose="02040503050406030204" pitchFamily="18" charset="0"/>
                        </a:rPr>
                        <m:t>𝑐</m:t>
                      </m:r>
                    </m:oMath>
                  </m:oMathPara>
                </a14:m>
                <a:endParaRPr lang="en-KR" sz="1600" dirty="0"/>
              </a:p>
            </p:txBody>
          </p:sp>
        </mc:Choice>
        <mc:Fallback xmlns=""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CB43CD16-7D8C-D29B-9E3C-AC860D14A0B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59437" y="2266012"/>
                <a:ext cx="1349792" cy="588879"/>
              </a:xfrm>
              <a:prstGeom prst="rect">
                <a:avLst/>
              </a:prstGeom>
              <a:blipFill>
                <a:blip r:embed="rId11"/>
                <a:stretch>
                  <a:fillRect b="-2128"/>
                </a:stretch>
              </a:blipFill>
            </p:spPr>
            <p:txBody>
              <a:bodyPr/>
              <a:lstStyle/>
              <a:p>
                <a:r>
                  <a:rPr lang="en-K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2" name="Right Arrow 41">
            <a:extLst>
              <a:ext uri="{FF2B5EF4-FFF2-40B4-BE49-F238E27FC236}">
                <a16:creationId xmlns:a16="http://schemas.microsoft.com/office/drawing/2014/main" id="{6E468001-7856-FA6B-8093-BD79C823CFE2}"/>
              </a:ext>
            </a:extLst>
          </p:cNvPr>
          <p:cNvSpPr/>
          <p:nvPr/>
        </p:nvSpPr>
        <p:spPr>
          <a:xfrm>
            <a:off x="7265990" y="2485610"/>
            <a:ext cx="236947" cy="218391"/>
          </a:xfrm>
          <a:prstGeom prst="rightArrow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KR" dirty="0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C2372481-F156-734A-C043-126F5938454B}"/>
              </a:ext>
            </a:extLst>
          </p:cNvPr>
          <p:cNvSpPr txBox="1"/>
          <p:nvPr/>
        </p:nvSpPr>
        <p:spPr>
          <a:xfrm>
            <a:off x="6248400" y="5255814"/>
            <a:ext cx="16418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KR" sz="1200" dirty="0"/>
              <a:t>Pukhov et al., PRL 2021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2D33757-D12E-3587-8F51-807667C97D85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57393" y="1154240"/>
            <a:ext cx="2540786" cy="1260148"/>
          </a:xfrm>
          <a:prstGeom prst="rect">
            <a:avLst/>
          </a:prstGeom>
        </p:spPr>
      </p:pic>
      <p:pic>
        <p:nvPicPr>
          <p:cNvPr id="5" name="Picture 4" descr="Diagram of a diagram of a wave&#10;&#10;Description automatically generated">
            <a:extLst>
              <a:ext uri="{FF2B5EF4-FFF2-40B4-BE49-F238E27FC236}">
                <a16:creationId xmlns:a16="http://schemas.microsoft.com/office/drawing/2014/main" id="{34694D9E-4287-A675-E5A5-EF9C60BA0720}"/>
              </a:ext>
            </a:extLst>
          </p:cNvPr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5761" y="1147253"/>
            <a:ext cx="1556239" cy="126713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8605FA4-A902-4EF8-F11F-B9EFCE204F38}"/>
              </a:ext>
            </a:extLst>
          </p:cNvPr>
          <p:cNvSpPr txBox="1"/>
          <p:nvPr/>
        </p:nvSpPr>
        <p:spPr>
          <a:xfrm>
            <a:off x="1566688" y="2530232"/>
            <a:ext cx="173031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Yoshii et al., PRL 1997</a:t>
            </a:r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CCD59368-0BE6-865B-8C3E-C07BAEB5D2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705600" y="6356350"/>
            <a:ext cx="2133600" cy="365125"/>
          </a:xfrm>
        </p:spPr>
        <p:txBody>
          <a:bodyPr/>
          <a:lstStyle/>
          <a:p>
            <a:fld id="{33D6E5A2-EC83-451F-A719-9AC1370DD5CF}" type="slidenum">
              <a:rPr lang="en-US" smtClean="0"/>
              <a:pPr/>
              <a:t>5</a:t>
            </a:fld>
            <a:r>
              <a:rPr lang="en-US" dirty="0"/>
              <a:t>/17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029D174-D9CD-25D5-4A19-9AAA3E7032BF}"/>
              </a:ext>
            </a:extLst>
          </p:cNvPr>
          <p:cNvSpPr txBox="1"/>
          <p:nvPr/>
        </p:nvSpPr>
        <p:spPr>
          <a:xfrm>
            <a:off x="2238017" y="6400800"/>
            <a:ext cx="469692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KR" sz="1200" dirty="0"/>
              <a:t>M.S. Hur, Advanced Accelerator Concepts, Jul. 26 – 31, 2026 , UCLA, CA</a:t>
            </a:r>
          </a:p>
        </p:txBody>
      </p:sp>
    </p:spTree>
    <p:extLst>
      <p:ext uri="{BB962C8B-B14F-4D97-AF65-F5344CB8AC3E}">
        <p14:creationId xmlns:p14="http://schemas.microsoft.com/office/powerpoint/2010/main" val="641674377"/>
      </p:ext>
    </p:extLst>
  </p:cSld>
  <p:clrMapOvr>
    <a:masterClrMapping/>
  </p:clrMapOvr>
  <p:transition spd="slow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3174F8-7EDE-5C72-4249-2AF849BA9F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>
            <a:extLst>
              <a:ext uri="{FF2B5EF4-FFF2-40B4-BE49-F238E27FC236}">
                <a16:creationId xmlns:a16="http://schemas.microsoft.com/office/drawing/2014/main" id="{AD7C779A-FDF1-4172-B2F5-88541FD18B25}"/>
              </a:ext>
            </a:extLst>
          </p:cNvPr>
          <p:cNvSpPr txBox="1"/>
          <p:nvPr/>
        </p:nvSpPr>
        <p:spPr>
          <a:xfrm>
            <a:off x="228600" y="152400"/>
            <a:ext cx="8763000" cy="1066800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r>
              <a:rPr lang="en-US" sz="3600" dirty="0"/>
              <a:t>THz Emission from a Local Plasma Oscillator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69DAA1A-F6CF-D426-D7ED-BB2E9B139FC3}"/>
              </a:ext>
            </a:extLst>
          </p:cNvPr>
          <p:cNvSpPr txBox="1"/>
          <p:nvPr/>
        </p:nvSpPr>
        <p:spPr>
          <a:xfrm>
            <a:off x="539552" y="1219200"/>
            <a:ext cx="806489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Two different types of plasma oscillators are introduced</a:t>
            </a:r>
          </a:p>
          <a:p>
            <a:endParaRPr lang="en-US" dirty="0"/>
          </a:p>
          <a:p>
            <a:endParaRPr lang="en-US" dirty="0"/>
          </a:p>
          <a:p>
            <a:r>
              <a:rPr lang="en-US" sz="2000" dirty="0"/>
              <a:t>1. Plasma Dipole Oscillator (PDO) </a:t>
            </a:r>
          </a:p>
          <a:p>
            <a:r>
              <a:rPr lang="en-US" sz="1600" dirty="0"/>
              <a:t>           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ea typeface="+mn-ea"/>
                <a:cs typeface="+mn-cs"/>
              </a:rPr>
              <a:t>Kwon et al., </a:t>
            </a:r>
            <a:r>
              <a:rPr kumimoji="0" lang="nb-NO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ea typeface="+mn-ea"/>
                <a:cs typeface="+mn-cs"/>
              </a:rPr>
              <a:t>Sci</a:t>
            </a:r>
            <a:r>
              <a:rPr kumimoji="0" lang="nb-NO" sz="16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ea typeface="+mn-ea"/>
                <a:cs typeface="+mn-cs"/>
              </a:rPr>
              <a:t>. Rep. (2018).</a:t>
            </a:r>
          </a:p>
          <a:p>
            <a:r>
              <a:rPr lang="nb-NO" sz="1600" dirty="0">
                <a:solidFill>
                  <a:srgbClr val="0000FF"/>
                </a:solidFill>
              </a:rPr>
              <a:t>            S. </a:t>
            </a:r>
            <a:r>
              <a:rPr lang="nb-NO" sz="1600" dirty="0" err="1">
                <a:solidFill>
                  <a:srgbClr val="0000FF"/>
                </a:solidFill>
              </a:rPr>
              <a:t>Kylychbekov</a:t>
            </a:r>
            <a:r>
              <a:rPr lang="nb-NO" sz="1600" dirty="0">
                <a:solidFill>
                  <a:srgbClr val="0000FF"/>
                </a:solidFill>
              </a:rPr>
              <a:t> et al., PSST (2020).</a:t>
            </a:r>
            <a:endParaRPr kumimoji="0" lang="nb-NO" sz="1600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ea typeface="+mn-ea"/>
              <a:cs typeface="+mn-cs"/>
            </a:endParaRPr>
          </a:p>
          <a:p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        J. Lee et al., </a:t>
            </a:r>
            <a:r>
              <a:rPr kumimoji="0" lang="en-US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PoP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nb-NO" sz="16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(2023).</a:t>
            </a:r>
            <a:endParaRPr lang="en-US" sz="1600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sz="2000" dirty="0"/>
              <a:t>2. Plasma Radial Oscillator (PRO)</a:t>
            </a:r>
          </a:p>
          <a:p>
            <a:r>
              <a:rPr lang="en-US" sz="1600" dirty="0"/>
              <a:t>            </a:t>
            </a:r>
            <a:r>
              <a:rPr lang="en-US" sz="1600" dirty="0">
                <a:solidFill>
                  <a:srgbClr val="0000FF"/>
                </a:solidFill>
              </a:rPr>
              <a:t>M. Kumar et al., PRL (2025).</a:t>
            </a:r>
          </a:p>
          <a:p>
            <a:r>
              <a:rPr lang="en-US" sz="1600" dirty="0">
                <a:solidFill>
                  <a:srgbClr val="0000FF"/>
                </a:solidFill>
              </a:rPr>
              <a:t>            M. Kumar et al., PRE (2026)</a:t>
            </a:r>
          </a:p>
          <a:p>
            <a:r>
              <a:rPr lang="en-US" sz="1600" dirty="0">
                <a:solidFill>
                  <a:srgbClr val="0000FF"/>
                </a:solidFill>
              </a:rPr>
              <a:t>             J. Lee et al., Sci. Rep. (in press)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E307EB9A-C79E-90F7-2502-2A53020516DA}"/>
              </a:ext>
            </a:extLst>
          </p:cNvPr>
          <p:cNvGrpSpPr/>
          <p:nvPr/>
        </p:nvGrpSpPr>
        <p:grpSpPr>
          <a:xfrm>
            <a:off x="5438750" y="1747062"/>
            <a:ext cx="2659235" cy="1665331"/>
            <a:chOff x="1255453" y="4125869"/>
            <a:chExt cx="2659235" cy="1665331"/>
          </a:xfrm>
        </p:grpSpPr>
        <p:sp>
          <p:nvSpPr>
            <p:cNvPr id="8" name="Can 7">
              <a:extLst>
                <a:ext uri="{FF2B5EF4-FFF2-40B4-BE49-F238E27FC236}">
                  <a16:creationId xmlns:a16="http://schemas.microsoft.com/office/drawing/2014/main" id="{F9289D99-202A-A02C-BF77-105E115286C3}"/>
                </a:ext>
              </a:extLst>
            </p:cNvPr>
            <p:cNvSpPr/>
            <p:nvPr/>
          </p:nvSpPr>
          <p:spPr>
            <a:xfrm>
              <a:off x="2252924" y="4534911"/>
              <a:ext cx="664297" cy="847247"/>
            </a:xfrm>
            <a:prstGeom prst="can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KR" dirty="0"/>
            </a:p>
          </p:txBody>
        </p:sp>
        <p:sp>
          <p:nvSpPr>
            <p:cNvPr id="9" name="Up Arrow 8">
              <a:extLst>
                <a:ext uri="{FF2B5EF4-FFF2-40B4-BE49-F238E27FC236}">
                  <a16:creationId xmlns:a16="http://schemas.microsoft.com/office/drawing/2014/main" id="{F1C97D35-7738-1983-7292-3D0CF61F0C4A}"/>
                </a:ext>
              </a:extLst>
            </p:cNvPr>
            <p:cNvSpPr/>
            <p:nvPr/>
          </p:nvSpPr>
          <p:spPr>
            <a:xfrm>
              <a:off x="2477060" y="4125869"/>
              <a:ext cx="216024" cy="314158"/>
            </a:xfrm>
            <a:prstGeom prst="upArrow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KR"/>
            </a:p>
          </p:txBody>
        </p:sp>
        <p:sp>
          <p:nvSpPr>
            <p:cNvPr id="10" name="Up Arrow 9">
              <a:extLst>
                <a:ext uri="{FF2B5EF4-FFF2-40B4-BE49-F238E27FC236}">
                  <a16:creationId xmlns:a16="http://schemas.microsoft.com/office/drawing/2014/main" id="{E1BDCFF2-ECB1-B5D4-2C57-E00019772325}"/>
                </a:ext>
              </a:extLst>
            </p:cNvPr>
            <p:cNvSpPr/>
            <p:nvPr/>
          </p:nvSpPr>
          <p:spPr>
            <a:xfrm rot="10800000">
              <a:off x="2477060" y="5477042"/>
              <a:ext cx="216024" cy="314158"/>
            </a:xfrm>
            <a:prstGeom prst="upArrow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KR"/>
            </a:p>
          </p:txBody>
        </p:sp>
        <p:sp>
          <p:nvSpPr>
            <p:cNvPr id="11" name="Arc 10">
              <a:extLst>
                <a:ext uri="{FF2B5EF4-FFF2-40B4-BE49-F238E27FC236}">
                  <a16:creationId xmlns:a16="http://schemas.microsoft.com/office/drawing/2014/main" id="{139603EB-FB54-019F-358E-C83972008F06}"/>
                </a:ext>
              </a:extLst>
            </p:cNvPr>
            <p:cNvSpPr/>
            <p:nvPr/>
          </p:nvSpPr>
          <p:spPr>
            <a:xfrm>
              <a:off x="1900995" y="4781536"/>
              <a:ext cx="1368152" cy="432043"/>
            </a:xfrm>
            <a:prstGeom prst="arc">
              <a:avLst>
                <a:gd name="adj1" fmla="val 20466960"/>
                <a:gd name="adj2" fmla="val 12007334"/>
              </a:avLst>
            </a:prstGeom>
            <a:ln w="254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KR"/>
            </a:p>
          </p:txBody>
        </p:sp>
        <p:sp>
          <p:nvSpPr>
            <p:cNvPr id="12" name="Arc 11">
              <a:extLst>
                <a:ext uri="{FF2B5EF4-FFF2-40B4-BE49-F238E27FC236}">
                  <a16:creationId xmlns:a16="http://schemas.microsoft.com/office/drawing/2014/main" id="{533DDD80-9784-FA01-BF67-F69C65F4D86E}"/>
                </a:ext>
              </a:extLst>
            </p:cNvPr>
            <p:cNvSpPr/>
            <p:nvPr/>
          </p:nvSpPr>
          <p:spPr>
            <a:xfrm>
              <a:off x="1613800" y="4644498"/>
              <a:ext cx="1942542" cy="762631"/>
            </a:xfrm>
            <a:prstGeom prst="arc">
              <a:avLst>
                <a:gd name="adj1" fmla="val 19285489"/>
                <a:gd name="adj2" fmla="val 12981349"/>
              </a:avLst>
            </a:prstGeom>
            <a:ln w="254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KR"/>
            </a:p>
          </p:txBody>
        </p:sp>
        <p:sp>
          <p:nvSpPr>
            <p:cNvPr id="13" name="Arc 12">
              <a:extLst>
                <a:ext uri="{FF2B5EF4-FFF2-40B4-BE49-F238E27FC236}">
                  <a16:creationId xmlns:a16="http://schemas.microsoft.com/office/drawing/2014/main" id="{4F87B795-80E2-0048-26C7-2DF90597927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255453" y="4534911"/>
              <a:ext cx="2659235" cy="1044000"/>
            </a:xfrm>
            <a:prstGeom prst="arc">
              <a:avLst>
                <a:gd name="adj1" fmla="val 18273111"/>
                <a:gd name="adj2" fmla="val 13985074"/>
              </a:avLst>
            </a:prstGeom>
            <a:ln w="254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KR"/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BD32AFE8-32C1-4C5D-6E57-E55C4224B4C4}"/>
              </a:ext>
            </a:extLst>
          </p:cNvPr>
          <p:cNvGrpSpPr/>
          <p:nvPr/>
        </p:nvGrpSpPr>
        <p:grpSpPr>
          <a:xfrm>
            <a:off x="5836879" y="4114800"/>
            <a:ext cx="2047489" cy="1440000"/>
            <a:chOff x="5836879" y="4332962"/>
            <a:chExt cx="2047489" cy="1440000"/>
          </a:xfrm>
        </p:grpSpPr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5027F24B-DAFD-30FC-7CBD-0B702CA47D65}"/>
                </a:ext>
              </a:extLst>
            </p:cNvPr>
            <p:cNvGrpSpPr/>
            <p:nvPr/>
          </p:nvGrpSpPr>
          <p:grpSpPr>
            <a:xfrm>
              <a:off x="6768368" y="4475502"/>
              <a:ext cx="1116000" cy="1115320"/>
              <a:chOff x="6972200" y="4099226"/>
              <a:chExt cx="1116000" cy="1115320"/>
            </a:xfrm>
          </p:grpSpPr>
          <p:sp>
            <p:nvSpPr>
              <p:cNvPr id="15" name="Oval 14">
                <a:extLst>
                  <a:ext uri="{FF2B5EF4-FFF2-40B4-BE49-F238E27FC236}">
                    <a16:creationId xmlns:a16="http://schemas.microsoft.com/office/drawing/2014/main" id="{9ABAE915-5AAE-C824-0A19-6B071CC0D657}"/>
                  </a:ext>
                </a:extLst>
              </p:cNvPr>
              <p:cNvSpPr/>
              <p:nvPr/>
            </p:nvSpPr>
            <p:spPr>
              <a:xfrm>
                <a:off x="6972200" y="4099226"/>
                <a:ext cx="1116000" cy="1115320"/>
              </a:xfrm>
              <a:prstGeom prst="ellipse">
                <a:avLst/>
              </a:prstGeom>
              <a:solidFill>
                <a:schemeClr val="bg2">
                  <a:lumMod val="50000"/>
                </a:schemeClr>
              </a:solidFill>
              <a:ln>
                <a:noFill/>
              </a:ln>
              <a:effectLst>
                <a:outerShdw blurRad="50800" dir="5400000" sx="32792" sy="32792" algn="ctr" rotWithShape="0">
                  <a:srgbClr val="000000">
                    <a:alpha val="43137"/>
                  </a:srgbClr>
                </a:outerShdw>
              </a:effectLst>
              <a:scene3d>
                <a:camera prst="orthographicFront">
                  <a:rot lat="0" lon="3300000" rev="0"/>
                </a:camera>
                <a:lightRig rig="threePt" dir="t"/>
              </a:scene3d>
              <a:sp3d>
                <a:bevelT w="165100" prst="coolSlant"/>
                <a:bevelB w="165100" prst="coolSlant"/>
              </a:sp3d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KR"/>
              </a:p>
            </p:txBody>
          </p:sp>
          <p:cxnSp>
            <p:nvCxnSpPr>
              <p:cNvPr id="17" name="Straight Arrow Connector 16">
                <a:extLst>
                  <a:ext uri="{FF2B5EF4-FFF2-40B4-BE49-F238E27FC236}">
                    <a16:creationId xmlns:a16="http://schemas.microsoft.com/office/drawing/2014/main" id="{9DE94295-DE60-FF4D-BA96-3ABF772F49EF}"/>
                  </a:ext>
                </a:extLst>
              </p:cNvPr>
              <p:cNvCxnSpPr/>
              <p:nvPr/>
            </p:nvCxnSpPr>
            <p:spPr>
              <a:xfrm flipV="1">
                <a:off x="7524328" y="4201814"/>
                <a:ext cx="0" cy="396000"/>
              </a:xfrm>
              <a:prstGeom prst="straightConnector1">
                <a:avLst/>
              </a:prstGeom>
              <a:ln w="25400">
                <a:solidFill>
                  <a:schemeClr val="bg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Straight Arrow Connector 17">
                <a:extLst>
                  <a:ext uri="{FF2B5EF4-FFF2-40B4-BE49-F238E27FC236}">
                    <a16:creationId xmlns:a16="http://schemas.microsoft.com/office/drawing/2014/main" id="{52177E4B-B0E8-CFED-F7C8-1C22B3663BE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524909" y="4703529"/>
                <a:ext cx="0" cy="396000"/>
              </a:xfrm>
              <a:prstGeom prst="straightConnector1">
                <a:avLst/>
              </a:prstGeom>
              <a:ln w="25400">
                <a:solidFill>
                  <a:schemeClr val="bg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Straight Arrow Connector 18">
                <a:extLst>
                  <a:ext uri="{FF2B5EF4-FFF2-40B4-BE49-F238E27FC236}">
                    <a16:creationId xmlns:a16="http://schemas.microsoft.com/office/drawing/2014/main" id="{39D7C17D-ABCD-77E1-F749-309B70DF095A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>
                <a:off x="7385187" y="4548886"/>
                <a:ext cx="0" cy="216000"/>
              </a:xfrm>
              <a:prstGeom prst="straightConnector1">
                <a:avLst/>
              </a:prstGeom>
              <a:ln w="25400">
                <a:solidFill>
                  <a:schemeClr val="bg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Straight Arrow Connector 19">
                <a:extLst>
                  <a:ext uri="{FF2B5EF4-FFF2-40B4-BE49-F238E27FC236}">
                    <a16:creationId xmlns:a16="http://schemas.microsoft.com/office/drawing/2014/main" id="{9E536D05-3953-34D1-45CE-9FCA90090828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H="1">
                <a:off x="7656263" y="4545136"/>
                <a:ext cx="0" cy="216000"/>
              </a:xfrm>
              <a:prstGeom prst="straightConnector1">
                <a:avLst/>
              </a:prstGeom>
              <a:ln w="25400">
                <a:solidFill>
                  <a:schemeClr val="bg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Straight Arrow Connector 25">
                <a:extLst>
                  <a:ext uri="{FF2B5EF4-FFF2-40B4-BE49-F238E27FC236}">
                    <a16:creationId xmlns:a16="http://schemas.microsoft.com/office/drawing/2014/main" id="{A7585346-BC91-1C09-28D5-1B8AFBD144F0}"/>
                  </a:ext>
                </a:extLst>
              </p:cNvPr>
              <p:cNvCxnSpPr>
                <a:cxnSpLocks noChangeAspect="1"/>
              </p:cNvCxnSpPr>
              <p:nvPr/>
            </p:nvCxnSpPr>
            <p:spPr>
              <a:xfrm flipV="1">
                <a:off x="7566263" y="4305992"/>
                <a:ext cx="180000" cy="297281"/>
              </a:xfrm>
              <a:prstGeom prst="straightConnector1">
                <a:avLst/>
              </a:prstGeom>
              <a:ln w="25400">
                <a:solidFill>
                  <a:schemeClr val="bg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Arrow Connector 27">
                <a:extLst>
                  <a:ext uri="{FF2B5EF4-FFF2-40B4-BE49-F238E27FC236}">
                    <a16:creationId xmlns:a16="http://schemas.microsoft.com/office/drawing/2014/main" id="{B42149F4-5613-BEF7-FFD2-694081BFDCD6}"/>
                  </a:ext>
                </a:extLst>
              </p:cNvPr>
              <p:cNvCxnSpPr>
                <a:cxnSpLocks noChangeAspect="1"/>
              </p:cNvCxnSpPr>
              <p:nvPr/>
            </p:nvCxnSpPr>
            <p:spPr>
              <a:xfrm flipH="1" flipV="1">
                <a:off x="7302394" y="4302202"/>
                <a:ext cx="180000" cy="297281"/>
              </a:xfrm>
              <a:prstGeom prst="straightConnector1">
                <a:avLst/>
              </a:prstGeom>
              <a:ln w="25400">
                <a:solidFill>
                  <a:schemeClr val="bg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Arrow Connector 28">
                <a:extLst>
                  <a:ext uri="{FF2B5EF4-FFF2-40B4-BE49-F238E27FC236}">
                    <a16:creationId xmlns:a16="http://schemas.microsoft.com/office/drawing/2014/main" id="{0624CFB9-D6FF-38AA-5A13-5879F9CB1E5C}"/>
                  </a:ext>
                </a:extLst>
              </p:cNvPr>
              <p:cNvCxnSpPr>
                <a:cxnSpLocks noChangeAspect="1"/>
              </p:cNvCxnSpPr>
              <p:nvPr/>
            </p:nvCxnSpPr>
            <p:spPr>
              <a:xfrm>
                <a:off x="7588356" y="4674625"/>
                <a:ext cx="180000" cy="297281"/>
              </a:xfrm>
              <a:prstGeom prst="straightConnector1">
                <a:avLst/>
              </a:prstGeom>
              <a:ln w="25400">
                <a:solidFill>
                  <a:schemeClr val="bg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Straight Arrow Connector 34">
                <a:extLst>
                  <a:ext uri="{FF2B5EF4-FFF2-40B4-BE49-F238E27FC236}">
                    <a16:creationId xmlns:a16="http://schemas.microsoft.com/office/drawing/2014/main" id="{11ACE0AB-F303-40BF-040C-43A45D08A576}"/>
                  </a:ext>
                </a:extLst>
              </p:cNvPr>
              <p:cNvCxnSpPr>
                <a:cxnSpLocks noChangeAspect="1"/>
              </p:cNvCxnSpPr>
              <p:nvPr/>
            </p:nvCxnSpPr>
            <p:spPr>
              <a:xfrm flipH="1">
                <a:off x="7324487" y="4670835"/>
                <a:ext cx="180000" cy="297281"/>
              </a:xfrm>
              <a:prstGeom prst="straightConnector1">
                <a:avLst/>
              </a:prstGeom>
              <a:ln w="25400">
                <a:solidFill>
                  <a:schemeClr val="bg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8" name="Arc 37">
              <a:extLst>
                <a:ext uri="{FF2B5EF4-FFF2-40B4-BE49-F238E27FC236}">
                  <a16:creationId xmlns:a16="http://schemas.microsoft.com/office/drawing/2014/main" id="{8E2E8921-F2EF-8381-AAFA-5FEF5EC58E64}"/>
                </a:ext>
              </a:extLst>
            </p:cNvPr>
            <p:cNvSpPr/>
            <p:nvPr/>
          </p:nvSpPr>
          <p:spPr>
            <a:xfrm rot="16200000">
              <a:off x="5422879" y="4746962"/>
              <a:ext cx="1440000" cy="612000"/>
            </a:xfrm>
            <a:prstGeom prst="arc">
              <a:avLst>
                <a:gd name="adj1" fmla="val 16422723"/>
                <a:gd name="adj2" fmla="val 16284056"/>
              </a:avLst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KR"/>
            </a:p>
          </p:txBody>
        </p:sp>
        <p:sp>
          <p:nvSpPr>
            <p:cNvPr id="39" name="Arc 38">
              <a:extLst>
                <a:ext uri="{FF2B5EF4-FFF2-40B4-BE49-F238E27FC236}">
                  <a16:creationId xmlns:a16="http://schemas.microsoft.com/office/drawing/2014/main" id="{484B529F-D4A2-966A-DC88-FB45C77AF706}"/>
                </a:ext>
              </a:extLst>
            </p:cNvPr>
            <p:cNvSpPr>
              <a:spLocks noChangeAspect="1"/>
            </p:cNvSpPr>
            <p:nvPr/>
          </p:nvSpPr>
          <p:spPr>
            <a:xfrm rot="16200000">
              <a:off x="5903083" y="4777561"/>
              <a:ext cx="1296000" cy="550800"/>
            </a:xfrm>
            <a:prstGeom prst="arc">
              <a:avLst>
                <a:gd name="adj1" fmla="val 20581726"/>
                <a:gd name="adj2" fmla="val 11739172"/>
              </a:avLst>
            </a:prstGeom>
            <a:ln w="381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KR"/>
            </a:p>
          </p:txBody>
        </p:sp>
        <p:sp>
          <p:nvSpPr>
            <p:cNvPr id="44" name="Arc 43">
              <a:extLst>
                <a:ext uri="{FF2B5EF4-FFF2-40B4-BE49-F238E27FC236}">
                  <a16:creationId xmlns:a16="http://schemas.microsoft.com/office/drawing/2014/main" id="{DC52C2C5-1651-FF26-6302-A24B415777D6}"/>
                </a:ext>
              </a:extLst>
            </p:cNvPr>
            <p:cNvSpPr>
              <a:spLocks noChangeAspect="1"/>
            </p:cNvSpPr>
            <p:nvPr/>
          </p:nvSpPr>
          <p:spPr>
            <a:xfrm rot="16200000">
              <a:off x="6367889" y="4794081"/>
              <a:ext cx="1152000" cy="489600"/>
            </a:xfrm>
            <a:prstGeom prst="arc">
              <a:avLst>
                <a:gd name="adj1" fmla="val 20581726"/>
                <a:gd name="adj2" fmla="val 11739172"/>
              </a:avLst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KR"/>
            </a:p>
          </p:txBody>
        </p:sp>
      </p:grp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458F5DE0-05C6-3C4C-15D8-CF03D4F25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705600" y="6356350"/>
            <a:ext cx="2133600" cy="365125"/>
          </a:xfrm>
        </p:spPr>
        <p:txBody>
          <a:bodyPr/>
          <a:lstStyle/>
          <a:p>
            <a:fld id="{33D6E5A2-EC83-451F-A719-9AC1370DD5CF}" type="slidenum">
              <a:rPr lang="en-US" smtClean="0"/>
              <a:pPr/>
              <a:t>6</a:t>
            </a:fld>
            <a:r>
              <a:rPr lang="en-US" dirty="0"/>
              <a:t>/17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2C30F76-F520-BA10-F6AF-7FC0FAF1C928}"/>
              </a:ext>
            </a:extLst>
          </p:cNvPr>
          <p:cNvSpPr txBox="1"/>
          <p:nvPr/>
        </p:nvSpPr>
        <p:spPr>
          <a:xfrm>
            <a:off x="2238017" y="6400800"/>
            <a:ext cx="469692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KR" sz="1200" dirty="0"/>
              <a:t>M.S. Hur, Advanced Accelerator Concepts, Jul. 26 – 31, 2026 , UCLA, CA</a:t>
            </a:r>
          </a:p>
        </p:txBody>
      </p:sp>
    </p:spTree>
    <p:extLst>
      <p:ext uri="{BB962C8B-B14F-4D97-AF65-F5344CB8AC3E}">
        <p14:creationId xmlns:p14="http://schemas.microsoft.com/office/powerpoint/2010/main" val="3476557869"/>
      </p:ext>
    </p:extLst>
  </p:cSld>
  <p:clrMapOvr>
    <a:masterClrMapping/>
  </p:clrMapOvr>
  <p:transition spd="slow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80E0C7-E2FF-6E5B-D54F-BA3DC78F03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>
            <a:extLst>
              <a:ext uri="{FF2B5EF4-FFF2-40B4-BE49-F238E27FC236}">
                <a16:creationId xmlns:a16="http://schemas.microsoft.com/office/drawing/2014/main" id="{B1D25E2D-9E85-FCF2-2021-16C3D23FFC01}"/>
              </a:ext>
            </a:extLst>
          </p:cNvPr>
          <p:cNvSpPr txBox="1"/>
          <p:nvPr/>
        </p:nvSpPr>
        <p:spPr>
          <a:xfrm>
            <a:off x="228600" y="152400"/>
            <a:ext cx="8763000" cy="1066800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r>
              <a:rPr lang="en-US" sz="3600" dirty="0"/>
              <a:t>Generation of Plasma Dipole Oscillator</a:t>
            </a:r>
          </a:p>
        </p:txBody>
      </p:sp>
      <p:graphicFrame>
        <p:nvGraphicFramePr>
          <p:cNvPr id="3" name="Object 2">
            <a:extLst>
              <a:ext uri="{FF2B5EF4-FFF2-40B4-BE49-F238E27FC236}">
                <a16:creationId xmlns:a16="http://schemas.microsoft.com/office/drawing/2014/main" id="{BC116E44-225B-44E3-4CB7-4B92B23A9C9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39188818"/>
              </p:ext>
            </p:extLst>
          </p:nvPr>
        </p:nvGraphicFramePr>
        <p:xfrm>
          <a:off x="6300192" y="1422068"/>
          <a:ext cx="2449512" cy="511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1155700" imgH="241300" progId="Equation.3">
                  <p:embed/>
                </p:oleObj>
              </mc:Choice>
              <mc:Fallback>
                <p:oleObj name="Equation" r:id="rId3" imgW="1155700" imgH="241300" progId="Equation.3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300192" y="1422068"/>
                        <a:ext cx="2449512" cy="5111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" name="Picture 4" descr="trp.gif">
            <a:extLst>
              <a:ext uri="{FF2B5EF4-FFF2-40B4-BE49-F238E27FC236}">
                <a16:creationId xmlns:a16="http://schemas.microsoft.com/office/drawing/2014/main" id="{4802C87A-8B6F-3F78-1321-F4300B68F181}"/>
              </a:ext>
            </a:extLst>
          </p:cNvPr>
          <p:cNvPicPr>
            <a:picLocks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3810000"/>
            <a:ext cx="3095999" cy="1621150"/>
          </a:xfrm>
          <a:prstGeom prst="rect">
            <a:avLst/>
          </a:prstGeom>
        </p:spPr>
      </p:pic>
      <p:pic>
        <p:nvPicPr>
          <p:cNvPr id="22" name="Picture 21" descr="Screen Shot 2016-10-12 at 3.01.43 PM.png">
            <a:extLst>
              <a:ext uri="{FF2B5EF4-FFF2-40B4-BE49-F238E27FC236}">
                <a16:creationId xmlns:a16="http://schemas.microsoft.com/office/drawing/2014/main" id="{1A9D3A79-9792-71F2-AA16-53EACBE6A297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8400" y="2514602"/>
            <a:ext cx="1944216" cy="457198"/>
          </a:xfrm>
          <a:prstGeom prst="rect">
            <a:avLst/>
          </a:prstGeom>
        </p:spPr>
      </p:pic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5A574804-901B-48EA-BD21-4A7C78CBB48C}"/>
              </a:ext>
            </a:extLst>
          </p:cNvPr>
          <p:cNvCxnSpPr/>
          <p:nvPr/>
        </p:nvCxnSpPr>
        <p:spPr>
          <a:xfrm>
            <a:off x="6417816" y="2154542"/>
            <a:ext cx="0" cy="360060"/>
          </a:xfrm>
          <a:prstGeom prst="line">
            <a:avLst/>
          </a:pr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BAA771E0-2538-C394-DAA9-230B96E2099D}"/>
              </a:ext>
            </a:extLst>
          </p:cNvPr>
          <p:cNvCxnSpPr/>
          <p:nvPr/>
        </p:nvCxnSpPr>
        <p:spPr>
          <a:xfrm>
            <a:off x="7040488" y="2154542"/>
            <a:ext cx="0" cy="360060"/>
          </a:xfrm>
          <a:prstGeom prst="line">
            <a:avLst/>
          </a:pr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B8371253-983C-3E1F-7823-58833BFD0E17}"/>
              </a:ext>
            </a:extLst>
          </p:cNvPr>
          <p:cNvCxnSpPr/>
          <p:nvPr/>
        </p:nvCxnSpPr>
        <p:spPr>
          <a:xfrm>
            <a:off x="6464424" y="2370586"/>
            <a:ext cx="576144" cy="0"/>
          </a:xfrm>
          <a:prstGeom prst="straightConnector1">
            <a:avLst/>
          </a:prstGeom>
          <a:ln w="9525" cmpd="sng">
            <a:solidFill>
              <a:srgbClr val="000000"/>
            </a:solidFill>
            <a:headEnd type="arrow"/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4F41F259-D979-2277-1159-4E5D71DDD16C}"/>
              </a:ext>
            </a:extLst>
          </p:cNvPr>
          <p:cNvSpPr txBox="1"/>
          <p:nvPr/>
        </p:nvSpPr>
        <p:spPr>
          <a:xfrm>
            <a:off x="6392416" y="1960024"/>
            <a:ext cx="73082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i="1" dirty="0">
                <a:latin typeface="Symbol" charset="2"/>
                <a:cs typeface="Symbol" charset="2"/>
              </a:rPr>
              <a:t>~ </a:t>
            </a:r>
            <a:r>
              <a:rPr lang="en-US" sz="1600" i="1" dirty="0" err="1">
                <a:latin typeface="Symbol" charset="2"/>
                <a:cs typeface="Symbol" charset="2"/>
              </a:rPr>
              <a:t>l</a:t>
            </a:r>
            <a:r>
              <a:rPr lang="en-US" sz="1600" baseline="-25000" dirty="0" err="1"/>
              <a:t>L</a:t>
            </a:r>
            <a:r>
              <a:rPr lang="en-US" sz="1600" dirty="0"/>
              <a:t>/2</a:t>
            </a:r>
          </a:p>
        </p:txBody>
      </p: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B11578C1-D47A-EBF8-CE1B-0BAE58AB9A26}"/>
              </a:ext>
            </a:extLst>
          </p:cNvPr>
          <p:cNvCxnSpPr>
            <a:cxnSpLocks/>
          </p:cNvCxnSpPr>
          <p:nvPr/>
        </p:nvCxnSpPr>
        <p:spPr>
          <a:xfrm>
            <a:off x="8192616" y="2679390"/>
            <a:ext cx="473228" cy="0"/>
          </a:xfrm>
          <a:prstGeom prst="straightConnector1">
            <a:avLst/>
          </a:prstGeom>
          <a:ln w="9525" cmpd="sng">
            <a:solidFill>
              <a:srgbClr val="000000"/>
            </a:solidFill>
            <a:headEnd type="none"/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32" name="Picture 31" descr="sup-fig1.png">
            <a:extLst>
              <a:ext uri="{FF2B5EF4-FFF2-40B4-BE49-F238E27FC236}">
                <a16:creationId xmlns:a16="http://schemas.microsoft.com/office/drawing/2014/main" id="{90502984-7EA6-DD06-1FF8-72A0596A06A4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08" y="1311829"/>
            <a:ext cx="5292104" cy="1688227"/>
          </a:xfrm>
          <a:prstGeom prst="rect">
            <a:avLst/>
          </a:prstGeom>
        </p:spPr>
      </p:pic>
      <p:sp>
        <p:nvSpPr>
          <p:cNvPr id="43" name="Oval 42">
            <a:extLst>
              <a:ext uri="{FF2B5EF4-FFF2-40B4-BE49-F238E27FC236}">
                <a16:creationId xmlns:a16="http://schemas.microsoft.com/office/drawing/2014/main" id="{43AD05CC-07A8-ADFF-E2C3-7D8F01BB0D46}"/>
              </a:ext>
            </a:extLst>
          </p:cNvPr>
          <p:cNvSpPr>
            <a:spLocks noChangeAspect="1"/>
          </p:cNvSpPr>
          <p:nvPr/>
        </p:nvSpPr>
        <p:spPr>
          <a:xfrm>
            <a:off x="2555776" y="2146343"/>
            <a:ext cx="324060" cy="283552"/>
          </a:xfrm>
          <a:prstGeom prst="ellipse">
            <a:avLst/>
          </a:prstGeom>
          <a:noFill/>
          <a:ln w="38100" cmpd="sng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Freeform 43">
            <a:extLst>
              <a:ext uri="{FF2B5EF4-FFF2-40B4-BE49-F238E27FC236}">
                <a16:creationId xmlns:a16="http://schemas.microsoft.com/office/drawing/2014/main" id="{C55BD033-65A3-B095-D986-6B35F6737945}"/>
              </a:ext>
            </a:extLst>
          </p:cNvPr>
          <p:cNvSpPr/>
          <p:nvPr/>
        </p:nvSpPr>
        <p:spPr>
          <a:xfrm>
            <a:off x="2915816" y="2060848"/>
            <a:ext cx="2857500" cy="487318"/>
          </a:xfrm>
          <a:custGeom>
            <a:avLst/>
            <a:gdLst>
              <a:gd name="connsiteX0" fmla="*/ 0 w 2857500"/>
              <a:gd name="connsiteY0" fmla="*/ 330200 h 632676"/>
              <a:gd name="connsiteX1" fmla="*/ 1409700 w 2857500"/>
              <a:gd name="connsiteY1" fmla="*/ 622300 h 632676"/>
              <a:gd name="connsiteX2" fmla="*/ 2857500 w 2857500"/>
              <a:gd name="connsiteY2" fmla="*/ 0 h 632676"/>
              <a:gd name="connsiteX0" fmla="*/ 0 w 2857500"/>
              <a:gd name="connsiteY0" fmla="*/ 330200 h 487318"/>
              <a:gd name="connsiteX1" fmla="*/ 1435100 w 2857500"/>
              <a:gd name="connsiteY1" fmla="*/ 457200 h 487318"/>
              <a:gd name="connsiteX2" fmla="*/ 2857500 w 2857500"/>
              <a:gd name="connsiteY2" fmla="*/ 0 h 4873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857500" h="487318">
                <a:moveTo>
                  <a:pt x="0" y="330200"/>
                </a:moveTo>
                <a:cubicBezTo>
                  <a:pt x="466725" y="503766"/>
                  <a:pt x="958850" y="512233"/>
                  <a:pt x="1435100" y="457200"/>
                </a:cubicBezTo>
                <a:cubicBezTo>
                  <a:pt x="1911350" y="402167"/>
                  <a:pt x="2371725" y="283633"/>
                  <a:pt x="2857500" y="0"/>
                </a:cubicBezTo>
              </a:path>
            </a:pathLst>
          </a:custGeom>
          <a:ln w="28575" cmpd="sng">
            <a:solidFill>
              <a:srgbClr val="000000"/>
            </a:solidFill>
            <a:headEnd type="none"/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26BE4184-54E9-CFBD-2FBE-AA531FA37A5A}"/>
              </a:ext>
            </a:extLst>
          </p:cNvPr>
          <p:cNvSpPr txBox="1"/>
          <p:nvPr/>
        </p:nvSpPr>
        <p:spPr>
          <a:xfrm>
            <a:off x="6228184" y="1052736"/>
            <a:ext cx="24685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Moving Potential Train</a:t>
            </a:r>
          </a:p>
        </p:txBody>
      </p: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F9942999-AF2F-4FE8-6E1C-456026A5D7D0}"/>
              </a:ext>
            </a:extLst>
          </p:cNvPr>
          <p:cNvCxnSpPr/>
          <p:nvPr/>
        </p:nvCxnSpPr>
        <p:spPr>
          <a:xfrm flipH="1">
            <a:off x="755576" y="2420888"/>
            <a:ext cx="1800200" cy="1728192"/>
          </a:xfrm>
          <a:prstGeom prst="line">
            <a:avLst/>
          </a:prstGeom>
          <a:ln w="3175" cmpd="sng">
            <a:prstDash val="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CB8BBDD7-5228-2D96-81C5-3A144D7FBD3F}"/>
              </a:ext>
            </a:extLst>
          </p:cNvPr>
          <p:cNvCxnSpPr/>
          <p:nvPr/>
        </p:nvCxnSpPr>
        <p:spPr>
          <a:xfrm>
            <a:off x="2915816" y="2420888"/>
            <a:ext cx="720080" cy="1656184"/>
          </a:xfrm>
          <a:prstGeom prst="line">
            <a:avLst/>
          </a:prstGeom>
          <a:ln w="3175" cmpd="sng">
            <a:prstDash val="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8" name="TextBox 47">
            <a:extLst>
              <a:ext uri="{FF2B5EF4-FFF2-40B4-BE49-F238E27FC236}">
                <a16:creationId xmlns:a16="http://schemas.microsoft.com/office/drawing/2014/main" id="{31355A37-86D5-AEB8-200B-3187AB0BED5A}"/>
              </a:ext>
            </a:extLst>
          </p:cNvPr>
          <p:cNvSpPr txBox="1"/>
          <p:nvPr/>
        </p:nvSpPr>
        <p:spPr>
          <a:xfrm>
            <a:off x="611560" y="5715000"/>
            <a:ext cx="79228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3366FF"/>
                </a:solidFill>
              </a:rPr>
              <a:t>Electrons, riding on the PM potential train, are displaced in a block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3366FF"/>
                </a:solidFill>
              </a:rPr>
              <a:t>The displaced bunch of electrons commence dipole oscillation in phase</a:t>
            </a:r>
          </a:p>
        </p:txBody>
      </p:sp>
      <p:pic>
        <p:nvPicPr>
          <p:cNvPr id="2" name="Picture 1" descr="ff.gif">
            <a:extLst>
              <a:ext uri="{FF2B5EF4-FFF2-40B4-BE49-F238E27FC236}">
                <a16:creationId xmlns:a16="http://schemas.microsoft.com/office/drawing/2014/main" id="{EAF559AA-74A9-6DED-71B9-01912F7F246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793217" y="2604499"/>
            <a:ext cx="2298320" cy="328331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68C90BF-4D28-432F-938C-2F5AE72A5D08}"/>
              </a:ext>
            </a:extLst>
          </p:cNvPr>
          <p:cNvSpPr txBox="1"/>
          <p:nvPr/>
        </p:nvSpPr>
        <p:spPr>
          <a:xfrm>
            <a:off x="7455765" y="3230000"/>
            <a:ext cx="15990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rgbClr val="FF0000"/>
                </a:solidFill>
              </a:rPr>
              <a:t>Red</a:t>
            </a:r>
            <a:r>
              <a:rPr lang="en-US" sz="1400" dirty="0"/>
              <a:t>: Laser field,  </a:t>
            </a:r>
          </a:p>
          <a:p>
            <a:r>
              <a:rPr lang="en-US" sz="1400" dirty="0">
                <a:solidFill>
                  <a:srgbClr val="3366FF"/>
                </a:solidFill>
              </a:rPr>
              <a:t>Blue</a:t>
            </a:r>
            <a:r>
              <a:rPr lang="en-US" sz="1400" dirty="0"/>
              <a:t>: Plasma field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9E4D4E4-07F3-3361-D40E-4ACA0103F106}"/>
              </a:ext>
            </a:extLst>
          </p:cNvPr>
          <p:cNvSpPr txBox="1"/>
          <p:nvPr/>
        </p:nvSpPr>
        <p:spPr>
          <a:xfrm>
            <a:off x="6730725" y="5331023"/>
            <a:ext cx="65114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z [</a:t>
            </a:r>
            <a:r>
              <a:rPr lang="en-US" sz="1400" i="1" dirty="0">
                <a:latin typeface="Symbol" charset="2"/>
                <a:cs typeface="Symbol" charset="2"/>
              </a:rPr>
              <a:t>m</a:t>
            </a:r>
            <a:r>
              <a:rPr lang="en-US" sz="1400" dirty="0"/>
              <a:t>m]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2472CB0-DA32-2535-4BE1-0E57083185DB}"/>
              </a:ext>
            </a:extLst>
          </p:cNvPr>
          <p:cNvSpPr txBox="1"/>
          <p:nvPr/>
        </p:nvSpPr>
        <p:spPr>
          <a:xfrm rot="16200000">
            <a:off x="4742395" y="4113926"/>
            <a:ext cx="107273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err="1"/>
              <a:t>Ez</a:t>
            </a:r>
            <a:r>
              <a:rPr lang="en-US" sz="1400" dirty="0"/>
              <a:t> [</a:t>
            </a:r>
            <a:r>
              <a:rPr lang="en-US" sz="1400" dirty="0" err="1"/>
              <a:t>arb.unit</a:t>
            </a:r>
            <a:r>
              <a:rPr lang="en-US" sz="1400" dirty="0"/>
              <a:t>]</a:t>
            </a:r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9CF9FB6A-1554-DCD0-DB48-432BD5329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705600" y="6356350"/>
            <a:ext cx="2133600" cy="365125"/>
          </a:xfrm>
        </p:spPr>
        <p:txBody>
          <a:bodyPr/>
          <a:lstStyle/>
          <a:p>
            <a:fld id="{33D6E5A2-EC83-451F-A719-9AC1370DD5CF}" type="slidenum">
              <a:rPr lang="en-US" smtClean="0"/>
              <a:pPr/>
              <a:t>7</a:t>
            </a:fld>
            <a:r>
              <a:rPr lang="en-US" dirty="0"/>
              <a:t>/17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709FEE7-9F0B-9B2E-EE25-9A2FED39932D}"/>
              </a:ext>
            </a:extLst>
          </p:cNvPr>
          <p:cNvSpPr txBox="1"/>
          <p:nvPr/>
        </p:nvSpPr>
        <p:spPr>
          <a:xfrm>
            <a:off x="2238017" y="6400800"/>
            <a:ext cx="469692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KR" sz="1200" dirty="0"/>
              <a:t>M.S. Hur, Advanced Accelerator Concepts, Jul. 26 – 31, 2026 , UCLA, CA</a:t>
            </a:r>
          </a:p>
        </p:txBody>
      </p:sp>
    </p:spTree>
    <p:extLst>
      <p:ext uri="{BB962C8B-B14F-4D97-AF65-F5344CB8AC3E}">
        <p14:creationId xmlns:p14="http://schemas.microsoft.com/office/powerpoint/2010/main" val="54986600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9E88F9-F135-08F1-127C-635127DB23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>
            <a:extLst>
              <a:ext uri="{FF2B5EF4-FFF2-40B4-BE49-F238E27FC236}">
                <a16:creationId xmlns:a16="http://schemas.microsoft.com/office/drawing/2014/main" id="{C98112D9-82E6-4BA4-6475-58F6CE472108}"/>
              </a:ext>
            </a:extLst>
          </p:cNvPr>
          <p:cNvSpPr txBox="1"/>
          <p:nvPr/>
        </p:nvSpPr>
        <p:spPr>
          <a:xfrm>
            <a:off x="228600" y="152400"/>
            <a:ext cx="8763000" cy="1066800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r>
              <a:rPr lang="en-US" sz="3600" dirty="0"/>
              <a:t>PDO: 2D Simulation</a:t>
            </a:r>
          </a:p>
        </p:txBody>
      </p:sp>
      <p:pic>
        <p:nvPicPr>
          <p:cNvPr id="5" name="Picture 4" descr="nfig3.jpg">
            <a:extLst>
              <a:ext uri="{FF2B5EF4-FFF2-40B4-BE49-F238E27FC236}">
                <a16:creationId xmlns:a16="http://schemas.microsoft.com/office/drawing/2014/main" id="{22B8F919-AEAC-1B63-91BB-C9284D3FBF6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0200" y="1077124"/>
            <a:ext cx="5187146" cy="238958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7B52581-961B-3351-CAA2-A8964BDE7045}"/>
              </a:ext>
            </a:extLst>
          </p:cNvPr>
          <p:cNvSpPr txBox="1"/>
          <p:nvPr/>
        </p:nvSpPr>
        <p:spPr>
          <a:xfrm>
            <a:off x="6932367" y="2403315"/>
            <a:ext cx="221163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Kwon et al. Sci. Rep. 2018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81AD938-691C-7460-3EA5-97DB0415C6F1}"/>
              </a:ext>
            </a:extLst>
          </p:cNvPr>
          <p:cNvSpPr txBox="1"/>
          <p:nvPr/>
        </p:nvSpPr>
        <p:spPr>
          <a:xfrm>
            <a:off x="6705940" y="4936266"/>
            <a:ext cx="24380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KR" sz="1400" dirty="0"/>
              <a:t>S. Kylychbekov et al., </a:t>
            </a:r>
          </a:p>
          <a:p>
            <a:r>
              <a:rPr lang="en-KR" sz="1400" dirty="0"/>
              <a:t>Plasma Src. Sci. Tech. 2020</a:t>
            </a:r>
          </a:p>
        </p:txBody>
      </p:sp>
      <p:pic>
        <p:nvPicPr>
          <p:cNvPr id="11" name="Picture 10" descr="Fig3_r">
            <a:extLst>
              <a:ext uri="{FF2B5EF4-FFF2-40B4-BE49-F238E27FC236}">
                <a16:creationId xmlns:a16="http://schemas.microsoft.com/office/drawing/2014/main" id="{E3FACB9C-7A7C-1EA5-437F-0EBCAF49BD40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061" y="3657600"/>
            <a:ext cx="4007296" cy="279481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EAAD7D29-40A0-C762-C04F-3E05763B8E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705600" y="6356350"/>
            <a:ext cx="2133600" cy="365125"/>
          </a:xfrm>
        </p:spPr>
        <p:txBody>
          <a:bodyPr/>
          <a:lstStyle/>
          <a:p>
            <a:fld id="{33D6E5A2-EC83-451F-A719-9AC1370DD5CF}" type="slidenum">
              <a:rPr lang="en-US" smtClean="0"/>
              <a:pPr/>
              <a:t>8</a:t>
            </a:fld>
            <a:r>
              <a:rPr lang="en-US" dirty="0"/>
              <a:t>/17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AF8926F-A964-56D8-80AF-185A74D4B668}"/>
              </a:ext>
            </a:extLst>
          </p:cNvPr>
          <p:cNvSpPr txBox="1"/>
          <p:nvPr/>
        </p:nvSpPr>
        <p:spPr>
          <a:xfrm>
            <a:off x="2238017" y="6400800"/>
            <a:ext cx="469692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KR" sz="1200" dirty="0"/>
              <a:t>M.S. Hur, Advanced Accelerator Concepts, Jul. 26 – 31, 2026 , UCLA, CA</a:t>
            </a:r>
          </a:p>
        </p:txBody>
      </p:sp>
    </p:spTree>
    <p:extLst>
      <p:ext uri="{BB962C8B-B14F-4D97-AF65-F5344CB8AC3E}">
        <p14:creationId xmlns:p14="http://schemas.microsoft.com/office/powerpoint/2010/main" val="228568618"/>
      </p:ext>
    </p:extLst>
  </p:cSld>
  <p:clrMapOvr>
    <a:masterClrMapping/>
  </p:clrMapOvr>
  <p:transition spd="slow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3F277A-3E73-D53D-1DC4-463A23824F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>
            <a:extLst>
              <a:ext uri="{FF2B5EF4-FFF2-40B4-BE49-F238E27FC236}">
                <a16:creationId xmlns:a16="http://schemas.microsoft.com/office/drawing/2014/main" id="{B8F661CB-0B4F-CA06-0D09-3A5D86DC61E6}"/>
              </a:ext>
            </a:extLst>
          </p:cNvPr>
          <p:cNvSpPr txBox="1"/>
          <p:nvPr/>
        </p:nvSpPr>
        <p:spPr>
          <a:xfrm>
            <a:off x="228600" y="152400"/>
            <a:ext cx="8763000" cy="1066800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r>
              <a:rPr lang="en-US" sz="3600" dirty="0"/>
              <a:t>Radial Plasma Oscillator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DAB57BEE-18BD-7521-D120-AF0F93AA6D68}"/>
              </a:ext>
            </a:extLst>
          </p:cNvPr>
          <p:cNvCxnSpPr/>
          <p:nvPr/>
        </p:nvCxnSpPr>
        <p:spPr>
          <a:xfrm>
            <a:off x="72009" y="6286436"/>
            <a:ext cx="9000318" cy="0"/>
          </a:xfrm>
          <a:prstGeom prst="line">
            <a:avLst/>
          </a:prstGeom>
          <a:ln w="317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pSp>
        <p:nvGrpSpPr>
          <p:cNvPr id="45" name="Group 44">
            <a:extLst>
              <a:ext uri="{FF2B5EF4-FFF2-40B4-BE49-F238E27FC236}">
                <a16:creationId xmlns:a16="http://schemas.microsoft.com/office/drawing/2014/main" id="{5BF73297-087D-5388-AD96-B9476437CB69}"/>
              </a:ext>
            </a:extLst>
          </p:cNvPr>
          <p:cNvGrpSpPr/>
          <p:nvPr/>
        </p:nvGrpSpPr>
        <p:grpSpPr>
          <a:xfrm>
            <a:off x="114300" y="1284956"/>
            <a:ext cx="3695556" cy="1772184"/>
            <a:chOff x="156503" y="990600"/>
            <a:chExt cx="3695556" cy="1772184"/>
          </a:xfrm>
        </p:grpSpPr>
        <p:sp>
          <p:nvSpPr>
            <p:cNvPr id="2" name="Right Triangle 1">
              <a:extLst>
                <a:ext uri="{FF2B5EF4-FFF2-40B4-BE49-F238E27FC236}">
                  <a16:creationId xmlns:a16="http://schemas.microsoft.com/office/drawing/2014/main" id="{4FA67945-3F1D-BF6A-B7F6-DCA872D27D41}"/>
                </a:ext>
              </a:extLst>
            </p:cNvPr>
            <p:cNvSpPr/>
            <p:nvPr/>
          </p:nvSpPr>
          <p:spPr>
            <a:xfrm flipH="1">
              <a:off x="156503" y="1199008"/>
              <a:ext cx="3124200" cy="914400"/>
            </a:xfrm>
            <a:prstGeom prst="rtTriangle">
              <a:avLst/>
            </a:prstGeom>
            <a:solidFill>
              <a:schemeClr val="accent3">
                <a:lumMod val="60000"/>
                <a:lumOff val="40000"/>
                <a:alpha val="69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KR" dirty="0"/>
            </a:p>
          </p:txBody>
        </p:sp>
        <p:pic>
          <p:nvPicPr>
            <p:cNvPr id="11" name="Picture 10" descr="A black line on a white background&#10;&#10;Description automatically generated">
              <a:extLst>
                <a:ext uri="{FF2B5EF4-FFF2-40B4-BE49-F238E27FC236}">
                  <a16:creationId xmlns:a16="http://schemas.microsoft.com/office/drawing/2014/main" id="{07F95D8E-BB50-A54B-3830-5A6E99958597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79332" y="1086783"/>
              <a:ext cx="252000" cy="1248498"/>
            </a:xfrm>
            <a:prstGeom prst="rect">
              <a:avLst/>
            </a:prstGeom>
          </p:spPr>
        </p:pic>
        <p:cxnSp>
          <p:nvCxnSpPr>
            <p:cNvPr id="12" name="Straight Arrow Connector 11">
              <a:extLst>
                <a:ext uri="{FF2B5EF4-FFF2-40B4-BE49-F238E27FC236}">
                  <a16:creationId xmlns:a16="http://schemas.microsoft.com/office/drawing/2014/main" id="{63AB7D85-F208-AF2C-E775-555DB7F61F9D}"/>
                </a:ext>
              </a:extLst>
            </p:cNvPr>
            <p:cNvCxnSpPr/>
            <p:nvPr/>
          </p:nvCxnSpPr>
          <p:spPr>
            <a:xfrm>
              <a:off x="2759992" y="1676069"/>
              <a:ext cx="463550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Triangle 29">
              <a:extLst>
                <a:ext uri="{FF2B5EF4-FFF2-40B4-BE49-F238E27FC236}">
                  <a16:creationId xmlns:a16="http://schemas.microsoft.com/office/drawing/2014/main" id="{CB947AD7-8D9E-43C5-3B58-5376F5A7DB1A}"/>
                </a:ext>
              </a:extLst>
            </p:cNvPr>
            <p:cNvSpPr/>
            <p:nvPr/>
          </p:nvSpPr>
          <p:spPr>
            <a:xfrm>
              <a:off x="1152053" y="1512932"/>
              <a:ext cx="1975962" cy="183110"/>
            </a:xfrm>
            <a:custGeom>
              <a:avLst/>
              <a:gdLst>
                <a:gd name="connsiteX0" fmla="*/ 0 w 412546"/>
                <a:gd name="connsiteY0" fmla="*/ 914400 h 914400"/>
                <a:gd name="connsiteX1" fmla="*/ 206273 w 412546"/>
                <a:gd name="connsiteY1" fmla="*/ 0 h 914400"/>
                <a:gd name="connsiteX2" fmla="*/ 412546 w 412546"/>
                <a:gd name="connsiteY2" fmla="*/ 914400 h 914400"/>
                <a:gd name="connsiteX3" fmla="*/ 0 w 412546"/>
                <a:gd name="connsiteY3" fmla="*/ 914400 h 914400"/>
                <a:gd name="connsiteX0" fmla="*/ 4495 w 421536"/>
                <a:gd name="connsiteY0" fmla="*/ 914400 h 914400"/>
                <a:gd name="connsiteX1" fmla="*/ 210768 w 421536"/>
                <a:gd name="connsiteY1" fmla="*/ 0 h 914400"/>
                <a:gd name="connsiteX2" fmla="*/ 417041 w 421536"/>
                <a:gd name="connsiteY2" fmla="*/ 914400 h 914400"/>
                <a:gd name="connsiteX3" fmla="*/ 4495 w 421536"/>
                <a:gd name="connsiteY3" fmla="*/ 914400 h 914400"/>
                <a:gd name="connsiteX0" fmla="*/ 4495 w 417041"/>
                <a:gd name="connsiteY0" fmla="*/ 914400 h 914400"/>
                <a:gd name="connsiteX1" fmla="*/ 210768 w 417041"/>
                <a:gd name="connsiteY1" fmla="*/ 0 h 914400"/>
                <a:gd name="connsiteX2" fmla="*/ 417041 w 417041"/>
                <a:gd name="connsiteY2" fmla="*/ 914400 h 914400"/>
                <a:gd name="connsiteX3" fmla="*/ 4495 w 417041"/>
                <a:gd name="connsiteY3" fmla="*/ 914400 h 914400"/>
                <a:gd name="connsiteX0" fmla="*/ 0 w 412546"/>
                <a:gd name="connsiteY0" fmla="*/ 914400 h 914400"/>
                <a:gd name="connsiteX1" fmla="*/ 206273 w 412546"/>
                <a:gd name="connsiteY1" fmla="*/ 0 h 914400"/>
                <a:gd name="connsiteX2" fmla="*/ 412546 w 412546"/>
                <a:gd name="connsiteY2" fmla="*/ 914400 h 914400"/>
                <a:gd name="connsiteX3" fmla="*/ 0 w 412546"/>
                <a:gd name="connsiteY3" fmla="*/ 914400 h 914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12546" h="914400">
                  <a:moveTo>
                    <a:pt x="0" y="914400"/>
                  </a:moveTo>
                  <a:cubicBezTo>
                    <a:pt x="20050" y="772886"/>
                    <a:pt x="137515" y="0"/>
                    <a:pt x="206273" y="0"/>
                  </a:cubicBezTo>
                  <a:cubicBezTo>
                    <a:pt x="275031" y="0"/>
                    <a:pt x="403382" y="762000"/>
                    <a:pt x="412546" y="914400"/>
                  </a:cubicBezTo>
                  <a:lnTo>
                    <a:pt x="0" y="914400"/>
                  </a:lnTo>
                  <a:close/>
                </a:path>
              </a:pathLst>
            </a:custGeom>
            <a:solidFill>
              <a:srgbClr val="FF0000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KR"/>
            </a:p>
          </p:txBody>
        </p:sp>
        <p:sp>
          <p:nvSpPr>
            <p:cNvPr id="19" name="Triangle 29">
              <a:extLst>
                <a:ext uri="{FF2B5EF4-FFF2-40B4-BE49-F238E27FC236}">
                  <a16:creationId xmlns:a16="http://schemas.microsoft.com/office/drawing/2014/main" id="{053468C2-BB19-AE25-8B33-7D473AFC6E35}"/>
                </a:ext>
              </a:extLst>
            </p:cNvPr>
            <p:cNvSpPr/>
            <p:nvPr/>
          </p:nvSpPr>
          <p:spPr>
            <a:xfrm>
              <a:off x="1146815" y="1283733"/>
              <a:ext cx="1981200" cy="183110"/>
            </a:xfrm>
            <a:custGeom>
              <a:avLst/>
              <a:gdLst>
                <a:gd name="connsiteX0" fmla="*/ 0 w 412546"/>
                <a:gd name="connsiteY0" fmla="*/ 914400 h 914400"/>
                <a:gd name="connsiteX1" fmla="*/ 206273 w 412546"/>
                <a:gd name="connsiteY1" fmla="*/ 0 h 914400"/>
                <a:gd name="connsiteX2" fmla="*/ 412546 w 412546"/>
                <a:gd name="connsiteY2" fmla="*/ 914400 h 914400"/>
                <a:gd name="connsiteX3" fmla="*/ 0 w 412546"/>
                <a:gd name="connsiteY3" fmla="*/ 914400 h 914400"/>
                <a:gd name="connsiteX0" fmla="*/ 4495 w 421536"/>
                <a:gd name="connsiteY0" fmla="*/ 914400 h 914400"/>
                <a:gd name="connsiteX1" fmla="*/ 210768 w 421536"/>
                <a:gd name="connsiteY1" fmla="*/ 0 h 914400"/>
                <a:gd name="connsiteX2" fmla="*/ 417041 w 421536"/>
                <a:gd name="connsiteY2" fmla="*/ 914400 h 914400"/>
                <a:gd name="connsiteX3" fmla="*/ 4495 w 421536"/>
                <a:gd name="connsiteY3" fmla="*/ 914400 h 914400"/>
                <a:gd name="connsiteX0" fmla="*/ 4495 w 417041"/>
                <a:gd name="connsiteY0" fmla="*/ 914400 h 914400"/>
                <a:gd name="connsiteX1" fmla="*/ 210768 w 417041"/>
                <a:gd name="connsiteY1" fmla="*/ 0 h 914400"/>
                <a:gd name="connsiteX2" fmla="*/ 417041 w 417041"/>
                <a:gd name="connsiteY2" fmla="*/ 914400 h 914400"/>
                <a:gd name="connsiteX3" fmla="*/ 4495 w 417041"/>
                <a:gd name="connsiteY3" fmla="*/ 914400 h 914400"/>
                <a:gd name="connsiteX0" fmla="*/ 0 w 412546"/>
                <a:gd name="connsiteY0" fmla="*/ 914400 h 914400"/>
                <a:gd name="connsiteX1" fmla="*/ 206273 w 412546"/>
                <a:gd name="connsiteY1" fmla="*/ 0 h 914400"/>
                <a:gd name="connsiteX2" fmla="*/ 412546 w 412546"/>
                <a:gd name="connsiteY2" fmla="*/ 914400 h 914400"/>
                <a:gd name="connsiteX3" fmla="*/ 0 w 412546"/>
                <a:gd name="connsiteY3" fmla="*/ 914400 h 914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12546" h="914400">
                  <a:moveTo>
                    <a:pt x="0" y="914400"/>
                  </a:moveTo>
                  <a:cubicBezTo>
                    <a:pt x="20050" y="772886"/>
                    <a:pt x="137515" y="0"/>
                    <a:pt x="206273" y="0"/>
                  </a:cubicBezTo>
                  <a:cubicBezTo>
                    <a:pt x="275031" y="0"/>
                    <a:pt x="403382" y="762000"/>
                    <a:pt x="412546" y="914400"/>
                  </a:cubicBezTo>
                  <a:lnTo>
                    <a:pt x="0" y="914400"/>
                  </a:lnTo>
                  <a:close/>
                </a:path>
              </a:pathLst>
            </a:custGeom>
            <a:solidFill>
              <a:srgbClr val="0000FF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KR"/>
            </a:p>
          </p:txBody>
        </p:sp>
        <p:pic>
          <p:nvPicPr>
            <p:cNvPr id="21" name="Picture 20" descr="A graph showing a wave&#10;&#10;Description automatically generated">
              <a:extLst>
                <a:ext uri="{FF2B5EF4-FFF2-40B4-BE49-F238E27FC236}">
                  <a16:creationId xmlns:a16="http://schemas.microsoft.com/office/drawing/2014/main" id="{1E4B3A13-4A4A-03A3-05A5-231E7FA5FC0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clrChange>
                <a:clrFrom>
                  <a:srgbClr val="FEFFFA"/>
                </a:clrFrom>
                <a:clrTo>
                  <a:srgbClr val="FEFFFA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62693" y="1700146"/>
              <a:ext cx="1258233" cy="119879"/>
            </a:xfrm>
            <a:prstGeom prst="rect">
              <a:avLst/>
            </a:prstGeom>
          </p:spPr>
        </p:pic>
        <p:pic>
          <p:nvPicPr>
            <p:cNvPr id="23" name="Picture 22" descr="A graph showing a wave&#10;&#10;Description automatically generated">
              <a:extLst>
                <a:ext uri="{FF2B5EF4-FFF2-40B4-BE49-F238E27FC236}">
                  <a16:creationId xmlns:a16="http://schemas.microsoft.com/office/drawing/2014/main" id="{09D39500-6E4A-51A9-E633-A75714E1C2BD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4">
              <a:clrChange>
                <a:clrFrom>
                  <a:srgbClr val="FEFFFA"/>
                </a:clrFrom>
                <a:clrTo>
                  <a:srgbClr val="FEFFFA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28623" y="1688715"/>
              <a:ext cx="540000" cy="119879"/>
            </a:xfrm>
            <a:prstGeom prst="rect">
              <a:avLst/>
            </a:prstGeom>
          </p:spPr>
        </p:pic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4" name="TextBox 23">
                  <a:extLst>
                    <a:ext uri="{FF2B5EF4-FFF2-40B4-BE49-F238E27FC236}">
                      <a16:creationId xmlns:a16="http://schemas.microsoft.com/office/drawing/2014/main" id="{8521D352-1A6D-281E-EF95-A340ED630BD0}"/>
                    </a:ext>
                  </a:extLst>
                </p:cNvPr>
                <p:cNvSpPr txBox="1"/>
                <p:nvPr/>
              </p:nvSpPr>
              <p:spPr>
                <a:xfrm>
                  <a:off x="2594615" y="990600"/>
                  <a:ext cx="433196" cy="30777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sz="14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1400" b="0" i="1" smtClean="0">
                                <a:latin typeface="Cambria Math" panose="02040503050406030204" pitchFamily="18" charset="0"/>
                              </a:rPr>
                              <m:t>𝜔</m:t>
                            </m:r>
                          </m:e>
                          <m:sub>
                            <m:r>
                              <a:rPr lang="en-US" sz="14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oMath>
                    </m:oMathPara>
                  </a14:m>
                  <a:endParaRPr lang="en-KR" sz="1400" dirty="0"/>
                </a:p>
              </p:txBody>
            </p:sp>
          </mc:Choice>
          <mc:Fallback xmlns="">
            <p:sp>
              <p:nvSpPr>
                <p:cNvPr id="24" name="TextBox 23">
                  <a:extLst>
                    <a:ext uri="{FF2B5EF4-FFF2-40B4-BE49-F238E27FC236}">
                      <a16:creationId xmlns:a16="http://schemas.microsoft.com/office/drawing/2014/main" id="{8521D352-1A6D-281E-EF95-A340ED630BD0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594615" y="990600"/>
                  <a:ext cx="433196" cy="307777"/>
                </a:xfrm>
                <a:prstGeom prst="rect">
                  <a:avLst/>
                </a:prstGeom>
                <a:blipFill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KR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5" name="TextBox 24">
                  <a:extLst>
                    <a:ext uri="{FF2B5EF4-FFF2-40B4-BE49-F238E27FC236}">
                      <a16:creationId xmlns:a16="http://schemas.microsoft.com/office/drawing/2014/main" id="{21257BFF-3C90-86B9-3D31-169611F424A9}"/>
                    </a:ext>
                  </a:extLst>
                </p:cNvPr>
                <p:cNvSpPr txBox="1"/>
                <p:nvPr/>
              </p:nvSpPr>
              <p:spPr>
                <a:xfrm>
                  <a:off x="2670815" y="1371600"/>
                  <a:ext cx="437364" cy="30777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sz="14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1400" b="0" i="1" smtClean="0">
                                <a:latin typeface="Cambria Math" panose="02040503050406030204" pitchFamily="18" charset="0"/>
                              </a:rPr>
                              <m:t>𝜔</m:t>
                            </m:r>
                          </m:e>
                          <m:sub>
                            <m:r>
                              <a:rPr lang="en-US" sz="14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oMath>
                    </m:oMathPara>
                  </a14:m>
                  <a:endParaRPr lang="en-KR" sz="1400" dirty="0"/>
                </a:p>
              </p:txBody>
            </p:sp>
          </mc:Choice>
          <mc:Fallback xmlns="">
            <p:sp>
              <p:nvSpPr>
                <p:cNvPr id="25" name="TextBox 24">
                  <a:extLst>
                    <a:ext uri="{FF2B5EF4-FFF2-40B4-BE49-F238E27FC236}">
                      <a16:creationId xmlns:a16="http://schemas.microsoft.com/office/drawing/2014/main" id="{21257BFF-3C90-86B9-3D31-169611F424A9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670815" y="1371600"/>
                  <a:ext cx="437364" cy="307777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KR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6" name="TextBox 25">
                  <a:extLst>
                    <a:ext uri="{FF2B5EF4-FFF2-40B4-BE49-F238E27FC236}">
                      <a16:creationId xmlns:a16="http://schemas.microsoft.com/office/drawing/2014/main" id="{48DA1D1E-98F7-323B-48AA-58FB218BEA9A}"/>
                    </a:ext>
                  </a:extLst>
                </p:cNvPr>
                <p:cNvSpPr txBox="1"/>
                <p:nvPr/>
              </p:nvSpPr>
              <p:spPr>
                <a:xfrm>
                  <a:off x="2543752" y="2438400"/>
                  <a:ext cx="1308307" cy="324384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sz="14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1400" b="0" i="1" smtClean="0">
                                <a:latin typeface="Cambria Math" panose="02040503050406030204" pitchFamily="18" charset="0"/>
                              </a:rPr>
                              <m:t>𝜔</m:t>
                            </m:r>
                          </m:e>
                          <m:sub>
                            <m:r>
                              <a:rPr lang="en-US" sz="14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en-US" sz="1400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en-US" sz="14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1400" b="0" i="1" smtClean="0">
                                <a:latin typeface="Cambria Math" panose="02040503050406030204" pitchFamily="18" charset="0"/>
                              </a:rPr>
                              <m:t>𝜔</m:t>
                            </m:r>
                          </m:e>
                          <m:sub>
                            <m:r>
                              <a:rPr lang="en-US" sz="14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en-US" sz="1400" b="0" i="1" smtClean="0">
                            <a:latin typeface="Cambria Math" panose="02040503050406030204" pitchFamily="18" charset="0"/>
                          </a:rPr>
                          <m:t>=</m:t>
                        </m:r>
                        <m:sSub>
                          <m:sSubPr>
                            <m:ctrlPr>
                              <a:rPr lang="en-US" sz="14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1400" b="0" i="1" smtClean="0">
                                <a:latin typeface="Cambria Math" panose="02040503050406030204" pitchFamily="18" charset="0"/>
                              </a:rPr>
                              <m:t>𝜔</m:t>
                            </m:r>
                          </m:e>
                          <m:sub>
                            <m:r>
                              <a:rPr lang="en-US" sz="1400" b="0" i="1" smtClean="0">
                                <a:latin typeface="Cambria Math" panose="02040503050406030204" pitchFamily="18" charset="0"/>
                              </a:rPr>
                              <m:t>𝑝</m:t>
                            </m:r>
                          </m:sub>
                        </m:sSub>
                      </m:oMath>
                    </m:oMathPara>
                  </a14:m>
                  <a:endParaRPr lang="en-KR" sz="1400" dirty="0"/>
                </a:p>
              </p:txBody>
            </p:sp>
          </mc:Choice>
          <mc:Fallback xmlns="">
            <p:sp>
              <p:nvSpPr>
                <p:cNvPr id="26" name="TextBox 25">
                  <a:extLst>
                    <a:ext uri="{FF2B5EF4-FFF2-40B4-BE49-F238E27FC236}">
                      <a16:creationId xmlns:a16="http://schemas.microsoft.com/office/drawing/2014/main" id="{48DA1D1E-98F7-323B-48AA-58FB218BEA9A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543752" y="2438400"/>
                  <a:ext cx="1308307" cy="324384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KR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28" name="Straight Arrow Connector 27">
              <a:extLst>
                <a:ext uri="{FF2B5EF4-FFF2-40B4-BE49-F238E27FC236}">
                  <a16:creationId xmlns:a16="http://schemas.microsoft.com/office/drawing/2014/main" id="{0EB47F85-99D6-71F3-4218-6FD211C9B71C}"/>
                </a:ext>
              </a:extLst>
            </p:cNvPr>
            <p:cNvCxnSpPr/>
            <p:nvPr/>
          </p:nvCxnSpPr>
          <p:spPr>
            <a:xfrm flipV="1">
              <a:off x="2196761" y="1835799"/>
              <a:ext cx="0" cy="555218"/>
            </a:xfrm>
            <a:prstGeom prst="straightConnector1">
              <a:avLst/>
            </a:prstGeom>
            <a:ln w="38100">
              <a:solidFill>
                <a:schemeClr val="bg1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024EFC38-87E3-D259-0B79-DD0CEF681B17}"/>
                </a:ext>
              </a:extLst>
            </p:cNvPr>
            <p:cNvSpPr txBox="1"/>
            <p:nvPr/>
          </p:nvSpPr>
          <p:spPr>
            <a:xfrm>
              <a:off x="1361003" y="2445664"/>
              <a:ext cx="1293880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/>
                <a:t>R</a:t>
              </a:r>
              <a:r>
                <a:rPr lang="en-KR" sz="1400" dirty="0"/>
                <a:t>esonant point</a:t>
              </a:r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77DA4A61-E7B0-4356-C89D-76065B6281F6}"/>
              </a:ext>
            </a:extLst>
          </p:cNvPr>
          <p:cNvGrpSpPr/>
          <p:nvPr/>
        </p:nvGrpSpPr>
        <p:grpSpPr>
          <a:xfrm>
            <a:off x="114300" y="3695723"/>
            <a:ext cx="4495800" cy="1909526"/>
            <a:chOff x="4398395" y="996706"/>
            <a:chExt cx="4495800" cy="1909526"/>
          </a:xfrm>
        </p:grpSpPr>
        <p:sp>
          <p:nvSpPr>
            <p:cNvPr id="30" name="Right Triangle 29">
              <a:extLst>
                <a:ext uri="{FF2B5EF4-FFF2-40B4-BE49-F238E27FC236}">
                  <a16:creationId xmlns:a16="http://schemas.microsoft.com/office/drawing/2014/main" id="{146E0E1E-99EE-D8DA-9C32-6636A6E083D4}"/>
                </a:ext>
              </a:extLst>
            </p:cNvPr>
            <p:cNvSpPr/>
            <p:nvPr/>
          </p:nvSpPr>
          <p:spPr>
            <a:xfrm flipH="1">
              <a:off x="4398395" y="1205114"/>
              <a:ext cx="3124200" cy="914400"/>
            </a:xfrm>
            <a:prstGeom prst="rtTriangle">
              <a:avLst/>
            </a:prstGeom>
            <a:solidFill>
              <a:schemeClr val="accent3">
                <a:lumMod val="60000"/>
                <a:lumOff val="40000"/>
                <a:alpha val="69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KR" dirty="0"/>
            </a:p>
          </p:txBody>
        </p:sp>
        <p:sp>
          <p:nvSpPr>
            <p:cNvPr id="33" name="Triangle 29">
              <a:extLst>
                <a:ext uri="{FF2B5EF4-FFF2-40B4-BE49-F238E27FC236}">
                  <a16:creationId xmlns:a16="http://schemas.microsoft.com/office/drawing/2014/main" id="{D6C23618-4DD3-2137-3FD0-01A9CAC65238}"/>
                </a:ext>
              </a:extLst>
            </p:cNvPr>
            <p:cNvSpPr/>
            <p:nvPr/>
          </p:nvSpPr>
          <p:spPr>
            <a:xfrm>
              <a:off x="6918233" y="1519038"/>
              <a:ext cx="1975962" cy="183110"/>
            </a:xfrm>
            <a:custGeom>
              <a:avLst/>
              <a:gdLst>
                <a:gd name="connsiteX0" fmla="*/ 0 w 412546"/>
                <a:gd name="connsiteY0" fmla="*/ 914400 h 914400"/>
                <a:gd name="connsiteX1" fmla="*/ 206273 w 412546"/>
                <a:gd name="connsiteY1" fmla="*/ 0 h 914400"/>
                <a:gd name="connsiteX2" fmla="*/ 412546 w 412546"/>
                <a:gd name="connsiteY2" fmla="*/ 914400 h 914400"/>
                <a:gd name="connsiteX3" fmla="*/ 0 w 412546"/>
                <a:gd name="connsiteY3" fmla="*/ 914400 h 914400"/>
                <a:gd name="connsiteX0" fmla="*/ 4495 w 421536"/>
                <a:gd name="connsiteY0" fmla="*/ 914400 h 914400"/>
                <a:gd name="connsiteX1" fmla="*/ 210768 w 421536"/>
                <a:gd name="connsiteY1" fmla="*/ 0 h 914400"/>
                <a:gd name="connsiteX2" fmla="*/ 417041 w 421536"/>
                <a:gd name="connsiteY2" fmla="*/ 914400 h 914400"/>
                <a:gd name="connsiteX3" fmla="*/ 4495 w 421536"/>
                <a:gd name="connsiteY3" fmla="*/ 914400 h 914400"/>
                <a:gd name="connsiteX0" fmla="*/ 4495 w 417041"/>
                <a:gd name="connsiteY0" fmla="*/ 914400 h 914400"/>
                <a:gd name="connsiteX1" fmla="*/ 210768 w 417041"/>
                <a:gd name="connsiteY1" fmla="*/ 0 h 914400"/>
                <a:gd name="connsiteX2" fmla="*/ 417041 w 417041"/>
                <a:gd name="connsiteY2" fmla="*/ 914400 h 914400"/>
                <a:gd name="connsiteX3" fmla="*/ 4495 w 417041"/>
                <a:gd name="connsiteY3" fmla="*/ 914400 h 914400"/>
                <a:gd name="connsiteX0" fmla="*/ 0 w 412546"/>
                <a:gd name="connsiteY0" fmla="*/ 914400 h 914400"/>
                <a:gd name="connsiteX1" fmla="*/ 206273 w 412546"/>
                <a:gd name="connsiteY1" fmla="*/ 0 h 914400"/>
                <a:gd name="connsiteX2" fmla="*/ 412546 w 412546"/>
                <a:gd name="connsiteY2" fmla="*/ 914400 h 914400"/>
                <a:gd name="connsiteX3" fmla="*/ 0 w 412546"/>
                <a:gd name="connsiteY3" fmla="*/ 914400 h 914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12546" h="914400">
                  <a:moveTo>
                    <a:pt x="0" y="914400"/>
                  </a:moveTo>
                  <a:cubicBezTo>
                    <a:pt x="20050" y="772886"/>
                    <a:pt x="137515" y="0"/>
                    <a:pt x="206273" y="0"/>
                  </a:cubicBezTo>
                  <a:cubicBezTo>
                    <a:pt x="275031" y="0"/>
                    <a:pt x="403382" y="762000"/>
                    <a:pt x="412546" y="914400"/>
                  </a:cubicBezTo>
                  <a:lnTo>
                    <a:pt x="0" y="914400"/>
                  </a:lnTo>
                  <a:close/>
                </a:path>
              </a:pathLst>
            </a:custGeom>
            <a:solidFill>
              <a:srgbClr val="FF0000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KR"/>
            </a:p>
          </p:txBody>
        </p:sp>
        <p:sp>
          <p:nvSpPr>
            <p:cNvPr id="34" name="Triangle 29">
              <a:extLst>
                <a:ext uri="{FF2B5EF4-FFF2-40B4-BE49-F238E27FC236}">
                  <a16:creationId xmlns:a16="http://schemas.microsoft.com/office/drawing/2014/main" id="{B0D80594-46EE-4F30-8E07-D2EBB2D00EFC}"/>
                </a:ext>
              </a:extLst>
            </p:cNvPr>
            <p:cNvSpPr/>
            <p:nvPr/>
          </p:nvSpPr>
          <p:spPr>
            <a:xfrm>
              <a:off x="6912995" y="1289839"/>
              <a:ext cx="1981200" cy="183110"/>
            </a:xfrm>
            <a:custGeom>
              <a:avLst/>
              <a:gdLst>
                <a:gd name="connsiteX0" fmla="*/ 0 w 412546"/>
                <a:gd name="connsiteY0" fmla="*/ 914400 h 914400"/>
                <a:gd name="connsiteX1" fmla="*/ 206273 w 412546"/>
                <a:gd name="connsiteY1" fmla="*/ 0 h 914400"/>
                <a:gd name="connsiteX2" fmla="*/ 412546 w 412546"/>
                <a:gd name="connsiteY2" fmla="*/ 914400 h 914400"/>
                <a:gd name="connsiteX3" fmla="*/ 0 w 412546"/>
                <a:gd name="connsiteY3" fmla="*/ 914400 h 914400"/>
                <a:gd name="connsiteX0" fmla="*/ 4495 w 421536"/>
                <a:gd name="connsiteY0" fmla="*/ 914400 h 914400"/>
                <a:gd name="connsiteX1" fmla="*/ 210768 w 421536"/>
                <a:gd name="connsiteY1" fmla="*/ 0 h 914400"/>
                <a:gd name="connsiteX2" fmla="*/ 417041 w 421536"/>
                <a:gd name="connsiteY2" fmla="*/ 914400 h 914400"/>
                <a:gd name="connsiteX3" fmla="*/ 4495 w 421536"/>
                <a:gd name="connsiteY3" fmla="*/ 914400 h 914400"/>
                <a:gd name="connsiteX0" fmla="*/ 4495 w 417041"/>
                <a:gd name="connsiteY0" fmla="*/ 914400 h 914400"/>
                <a:gd name="connsiteX1" fmla="*/ 210768 w 417041"/>
                <a:gd name="connsiteY1" fmla="*/ 0 h 914400"/>
                <a:gd name="connsiteX2" fmla="*/ 417041 w 417041"/>
                <a:gd name="connsiteY2" fmla="*/ 914400 h 914400"/>
                <a:gd name="connsiteX3" fmla="*/ 4495 w 417041"/>
                <a:gd name="connsiteY3" fmla="*/ 914400 h 914400"/>
                <a:gd name="connsiteX0" fmla="*/ 0 w 412546"/>
                <a:gd name="connsiteY0" fmla="*/ 914400 h 914400"/>
                <a:gd name="connsiteX1" fmla="*/ 206273 w 412546"/>
                <a:gd name="connsiteY1" fmla="*/ 0 h 914400"/>
                <a:gd name="connsiteX2" fmla="*/ 412546 w 412546"/>
                <a:gd name="connsiteY2" fmla="*/ 914400 h 914400"/>
                <a:gd name="connsiteX3" fmla="*/ 0 w 412546"/>
                <a:gd name="connsiteY3" fmla="*/ 914400 h 914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12546" h="914400">
                  <a:moveTo>
                    <a:pt x="0" y="914400"/>
                  </a:moveTo>
                  <a:cubicBezTo>
                    <a:pt x="20050" y="772886"/>
                    <a:pt x="137515" y="0"/>
                    <a:pt x="206273" y="0"/>
                  </a:cubicBezTo>
                  <a:cubicBezTo>
                    <a:pt x="275031" y="0"/>
                    <a:pt x="403382" y="762000"/>
                    <a:pt x="412546" y="914400"/>
                  </a:cubicBezTo>
                  <a:lnTo>
                    <a:pt x="0" y="914400"/>
                  </a:lnTo>
                  <a:close/>
                </a:path>
              </a:pathLst>
            </a:custGeom>
            <a:solidFill>
              <a:srgbClr val="0000FF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KR"/>
            </a:p>
          </p:txBody>
        </p:sp>
        <p:pic>
          <p:nvPicPr>
            <p:cNvPr id="35" name="Picture 34" descr="A graph showing a wave&#10;&#10;Description automatically generated">
              <a:extLst>
                <a:ext uri="{FF2B5EF4-FFF2-40B4-BE49-F238E27FC236}">
                  <a16:creationId xmlns:a16="http://schemas.microsoft.com/office/drawing/2014/main" id="{792880A7-A9DD-EC3A-3228-E796439A458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clrChange>
                <a:clrFrom>
                  <a:srgbClr val="FEFFFA"/>
                </a:clrFrom>
                <a:clrTo>
                  <a:srgbClr val="FEFFFA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04585" y="1706252"/>
              <a:ext cx="1258233" cy="119879"/>
            </a:xfrm>
            <a:prstGeom prst="rect">
              <a:avLst/>
            </a:prstGeom>
          </p:spPr>
        </p:pic>
        <p:pic>
          <p:nvPicPr>
            <p:cNvPr id="36" name="Picture 35" descr="A graph showing a wave&#10;&#10;Description automatically generated">
              <a:extLst>
                <a:ext uri="{FF2B5EF4-FFF2-40B4-BE49-F238E27FC236}">
                  <a16:creationId xmlns:a16="http://schemas.microsoft.com/office/drawing/2014/main" id="{8C24041E-3E96-4D06-FCF6-D8149B69F4FA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4">
              <a:clrChange>
                <a:clrFrom>
                  <a:srgbClr val="FEFFFA"/>
                </a:clrFrom>
                <a:clrTo>
                  <a:srgbClr val="FEFFFA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70515" y="1694821"/>
              <a:ext cx="540000" cy="119879"/>
            </a:xfrm>
            <a:prstGeom prst="rect">
              <a:avLst/>
            </a:prstGeom>
          </p:spPr>
        </p:pic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7" name="TextBox 36">
                  <a:extLst>
                    <a:ext uri="{FF2B5EF4-FFF2-40B4-BE49-F238E27FC236}">
                      <a16:creationId xmlns:a16="http://schemas.microsoft.com/office/drawing/2014/main" id="{1E300947-F916-FF24-C770-1E4B1A8F46BC}"/>
                    </a:ext>
                  </a:extLst>
                </p:cNvPr>
                <p:cNvSpPr txBox="1"/>
                <p:nvPr/>
              </p:nvSpPr>
              <p:spPr>
                <a:xfrm>
                  <a:off x="8360795" y="996706"/>
                  <a:ext cx="433196" cy="30777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sz="14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1400" b="0" i="1" smtClean="0">
                                <a:latin typeface="Cambria Math" panose="02040503050406030204" pitchFamily="18" charset="0"/>
                              </a:rPr>
                              <m:t>𝜔</m:t>
                            </m:r>
                          </m:e>
                          <m:sub>
                            <m:r>
                              <a:rPr lang="en-US" sz="14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oMath>
                    </m:oMathPara>
                  </a14:m>
                  <a:endParaRPr lang="en-KR" sz="1400" dirty="0"/>
                </a:p>
              </p:txBody>
            </p:sp>
          </mc:Choice>
          <mc:Fallback xmlns="">
            <p:sp>
              <p:nvSpPr>
                <p:cNvPr id="37" name="TextBox 36">
                  <a:extLst>
                    <a:ext uri="{FF2B5EF4-FFF2-40B4-BE49-F238E27FC236}">
                      <a16:creationId xmlns:a16="http://schemas.microsoft.com/office/drawing/2014/main" id="{1E300947-F916-FF24-C770-1E4B1A8F46BC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360795" y="996706"/>
                  <a:ext cx="433196" cy="307777"/>
                </a:xfrm>
                <a:prstGeom prst="rect">
                  <a:avLst/>
                </a:prstGeom>
                <a:blipFill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KR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8" name="TextBox 37">
                  <a:extLst>
                    <a:ext uri="{FF2B5EF4-FFF2-40B4-BE49-F238E27FC236}">
                      <a16:creationId xmlns:a16="http://schemas.microsoft.com/office/drawing/2014/main" id="{CC385639-4A5B-5613-148F-0E6C2B0CB241}"/>
                    </a:ext>
                  </a:extLst>
                </p:cNvPr>
                <p:cNvSpPr txBox="1"/>
                <p:nvPr/>
              </p:nvSpPr>
              <p:spPr>
                <a:xfrm>
                  <a:off x="8436995" y="1377706"/>
                  <a:ext cx="437364" cy="30777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sz="14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1400" b="0" i="1" smtClean="0">
                                <a:latin typeface="Cambria Math" panose="02040503050406030204" pitchFamily="18" charset="0"/>
                              </a:rPr>
                              <m:t>𝜔</m:t>
                            </m:r>
                          </m:e>
                          <m:sub>
                            <m:r>
                              <a:rPr lang="en-US" sz="14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oMath>
                    </m:oMathPara>
                  </a14:m>
                  <a:endParaRPr lang="en-KR" sz="1400" dirty="0"/>
                </a:p>
              </p:txBody>
            </p:sp>
          </mc:Choice>
          <mc:Fallback xmlns="">
            <p:sp>
              <p:nvSpPr>
                <p:cNvPr id="38" name="TextBox 37">
                  <a:extLst>
                    <a:ext uri="{FF2B5EF4-FFF2-40B4-BE49-F238E27FC236}">
                      <a16:creationId xmlns:a16="http://schemas.microsoft.com/office/drawing/2014/main" id="{CC385639-4A5B-5613-148F-0E6C2B0CB241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436995" y="1377706"/>
                  <a:ext cx="437364" cy="307777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KR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41" name="Freeform 40">
              <a:extLst>
                <a:ext uri="{FF2B5EF4-FFF2-40B4-BE49-F238E27FC236}">
                  <a16:creationId xmlns:a16="http://schemas.microsoft.com/office/drawing/2014/main" id="{20092109-15BC-5609-442F-FE8C6B19A745}"/>
                </a:ext>
              </a:extLst>
            </p:cNvPr>
            <p:cNvSpPr/>
            <p:nvPr/>
          </p:nvSpPr>
          <p:spPr>
            <a:xfrm>
              <a:off x="6314281" y="1090808"/>
              <a:ext cx="283028" cy="685829"/>
            </a:xfrm>
            <a:custGeom>
              <a:avLst/>
              <a:gdLst>
                <a:gd name="connsiteX0" fmla="*/ 0 w 283028"/>
                <a:gd name="connsiteY0" fmla="*/ 664058 h 685829"/>
                <a:gd name="connsiteX1" fmla="*/ 152400 w 283028"/>
                <a:gd name="connsiteY1" fmla="*/ 29 h 685829"/>
                <a:gd name="connsiteX2" fmla="*/ 283028 w 283028"/>
                <a:gd name="connsiteY2" fmla="*/ 685829 h 6858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3028" h="685829">
                  <a:moveTo>
                    <a:pt x="0" y="664058"/>
                  </a:moveTo>
                  <a:cubicBezTo>
                    <a:pt x="52614" y="330229"/>
                    <a:pt x="105229" y="-3599"/>
                    <a:pt x="152400" y="29"/>
                  </a:cubicBezTo>
                  <a:cubicBezTo>
                    <a:pt x="199571" y="3657"/>
                    <a:pt x="241299" y="344743"/>
                    <a:pt x="283028" y="685829"/>
                  </a:cubicBezTo>
                </a:path>
              </a:pathLst>
            </a:custGeom>
            <a:noFill/>
            <a:ln w="127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KR"/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15A64189-F6A6-3AB0-7961-87FCE99096F2}"/>
                </a:ext>
              </a:extLst>
            </p:cNvPr>
            <p:cNvSpPr txBox="1"/>
            <p:nvPr/>
          </p:nvSpPr>
          <p:spPr>
            <a:xfrm>
              <a:off x="4562859" y="2321457"/>
              <a:ext cx="34290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KR" sz="1600" dirty="0"/>
                <a:t>Plasma oscillator: electrons inside this half-wavelength oscillate in-phase</a:t>
              </a:r>
            </a:p>
          </p:txBody>
        </p:sp>
        <p:cxnSp>
          <p:nvCxnSpPr>
            <p:cNvPr id="43" name="Straight Arrow Connector 42">
              <a:extLst>
                <a:ext uri="{FF2B5EF4-FFF2-40B4-BE49-F238E27FC236}">
                  <a16:creationId xmlns:a16="http://schemas.microsoft.com/office/drawing/2014/main" id="{6A5659C8-7EE3-34C5-1F5E-56DAE629A37F}"/>
                </a:ext>
              </a:extLst>
            </p:cNvPr>
            <p:cNvCxnSpPr/>
            <p:nvPr/>
          </p:nvCxnSpPr>
          <p:spPr>
            <a:xfrm flipV="1">
              <a:off x="6462818" y="1754760"/>
              <a:ext cx="0" cy="555218"/>
            </a:xfrm>
            <a:prstGeom prst="straightConnector1">
              <a:avLst/>
            </a:prstGeom>
            <a:ln w="38100">
              <a:solidFill>
                <a:schemeClr val="bg1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9E536536-5E0F-90E9-A719-C21DA6F4CAD6}"/>
              </a:ext>
            </a:extLst>
          </p:cNvPr>
          <p:cNvSpPr txBox="1"/>
          <p:nvPr/>
        </p:nvSpPr>
        <p:spPr>
          <a:xfrm>
            <a:off x="5671720" y="5189750"/>
            <a:ext cx="284166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IN" sz="1600" i="1" dirty="0">
                <a:solidFill>
                  <a:srgbClr val="0000FF"/>
                </a:solidFill>
                <a:latin typeface="Helvetica" pitchFamily="2" charset="0"/>
              </a:rPr>
              <a:t>Radial Oscillator is created by quasi-electrostatic condition</a:t>
            </a:r>
            <a:endParaRPr lang="en-IN" sz="1600" i="1" strike="noStrike" kern="1200" dirty="0">
              <a:solidFill>
                <a:srgbClr val="0000FF"/>
              </a:solidFill>
              <a:effectLst/>
              <a:latin typeface="Helvetica" pitchFamily="2" charset="0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4048A51A-F470-FAD1-1C7F-EFA962B13B61}"/>
              </a:ext>
            </a:extLst>
          </p:cNvPr>
          <p:cNvGrpSpPr/>
          <p:nvPr/>
        </p:nvGrpSpPr>
        <p:grpSpPr>
          <a:xfrm>
            <a:off x="4002534" y="5165362"/>
            <a:ext cx="1433704" cy="879774"/>
            <a:chOff x="1115215" y="1778677"/>
            <a:chExt cx="1008357" cy="537827"/>
          </a:xfrm>
        </p:grpSpPr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7BD0A780-BF5A-0EA5-9B72-9491554F47E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1115215" y="1852123"/>
              <a:ext cx="982344" cy="464381"/>
            </a:xfrm>
            <a:prstGeom prst="rect">
              <a:avLst/>
            </a:prstGeom>
          </p:spPr>
        </p:pic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097E19B9-856A-89C0-5806-501D969F8981}"/>
                </a:ext>
              </a:extLst>
            </p:cNvPr>
            <p:cNvSpPr/>
            <p:nvPr/>
          </p:nvSpPr>
          <p:spPr>
            <a:xfrm>
              <a:off x="1159459" y="1778677"/>
              <a:ext cx="964113" cy="537827"/>
            </a:xfrm>
            <a:prstGeom prst="rect">
              <a:avLst/>
            </a:prstGeom>
            <a:noFill/>
            <a:ln w="6350">
              <a:solidFill>
                <a:srgbClr val="C00000">
                  <a:alpha val="50000"/>
                </a:srgbClr>
              </a:solidFill>
              <a:prstDash val="sysDash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KR"/>
            </a:p>
          </p:txBody>
        </p:sp>
      </p:grpSp>
      <p:pic>
        <p:nvPicPr>
          <p:cNvPr id="46" name="Picture 45">
            <a:extLst>
              <a:ext uri="{FF2B5EF4-FFF2-40B4-BE49-F238E27FC236}">
                <a16:creationId xmlns:a16="http://schemas.microsoft.com/office/drawing/2014/main" id="{0DFDBE22-44B1-1B1A-8330-96D2FBF48C67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4005" y="789055"/>
            <a:ext cx="3429000" cy="3429000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9B515442-7493-40AB-CF0D-21048CB0DB5E}"/>
                  </a:ext>
                </a:extLst>
              </p:cNvPr>
              <p:cNvSpPr txBox="1"/>
              <p:nvPr/>
            </p:nvSpPr>
            <p:spPr>
              <a:xfrm>
                <a:off x="647326" y="3262822"/>
                <a:ext cx="1389803" cy="56675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1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1600" b="0" i="1" smtClean="0">
                              <a:latin typeface="Cambria Math" panose="02040503050406030204" pitchFamily="18" charset="0"/>
                            </a:rPr>
                            <m:t>𝜕</m:t>
                          </m:r>
                          <m:sSub>
                            <m:sSubPr>
                              <m:ctrlPr>
                                <a:rPr lang="en-US" sz="16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1600" b="0" i="1" smtClean="0">
                                  <a:latin typeface="Cambria Math" panose="02040503050406030204" pitchFamily="18" charset="0"/>
                                </a:rPr>
                                <m:t>𝑘</m:t>
                              </m:r>
                            </m:e>
                            <m:sub>
                              <m:r>
                                <a:rPr lang="en-US" sz="1600" b="0" i="1" smtClean="0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sub>
                          </m:sSub>
                        </m:num>
                        <m:den>
                          <m:r>
                            <a:rPr lang="en-US" sz="1600" b="0" i="1" smtClean="0">
                              <a:latin typeface="Cambria Math" panose="02040503050406030204" pitchFamily="18" charset="0"/>
                            </a:rPr>
                            <m:t>𝜕</m:t>
                          </m:r>
                          <m:r>
                            <a:rPr lang="en-US" sz="1600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den>
                      </m:f>
                      <m:r>
                        <a:rPr lang="en-US" sz="1600" b="0" i="1" smtClean="0">
                          <a:latin typeface="Cambria Math" panose="02040503050406030204" pitchFamily="18" charset="0"/>
                        </a:rPr>
                        <m:t>=−</m:t>
                      </m:r>
                      <m:f>
                        <m:fPr>
                          <m:ctrlPr>
                            <a:rPr lang="en-US" sz="1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1600" b="0" i="1" smtClean="0">
                              <a:latin typeface="Cambria Math" panose="02040503050406030204" pitchFamily="18" charset="0"/>
                            </a:rPr>
                            <m:t>𝜕</m:t>
                          </m:r>
                          <m:sSub>
                            <m:sSubPr>
                              <m:ctrlPr>
                                <a:rPr lang="en-US" sz="16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1600" b="0" i="1" smtClean="0">
                                  <a:latin typeface="Cambria Math" panose="02040503050406030204" pitchFamily="18" charset="0"/>
                                </a:rPr>
                                <m:t>𝜔</m:t>
                              </m:r>
                            </m:e>
                            <m:sub>
                              <m:r>
                                <a:rPr lang="en-US" sz="1600" b="0" i="1" smtClean="0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sub>
                          </m:sSub>
                        </m:num>
                        <m:den>
                          <m:r>
                            <a:rPr lang="en-US" sz="1600" b="0" i="1" smtClean="0">
                              <a:latin typeface="Cambria Math" panose="02040503050406030204" pitchFamily="18" charset="0"/>
                            </a:rPr>
                            <m:t>𝜕</m:t>
                          </m:r>
                          <m:r>
                            <a:rPr lang="en-US" sz="1600" b="0" i="1" smtClean="0">
                              <a:latin typeface="Cambria Math" panose="02040503050406030204" pitchFamily="18" charset="0"/>
                            </a:rPr>
                            <m:t>𝑧</m:t>
                          </m:r>
                        </m:den>
                      </m:f>
                    </m:oMath>
                  </m:oMathPara>
                </a14:m>
                <a:endParaRPr lang="en-KR" sz="1600" dirty="0"/>
              </a:p>
            </p:txBody>
          </p:sp>
        </mc:Choice>
        <mc:Fallback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9B515442-7493-40AB-CF0D-21048CB0DB5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7326" y="3262822"/>
                <a:ext cx="1389803" cy="566758"/>
              </a:xfrm>
              <a:prstGeom prst="rect">
                <a:avLst/>
              </a:prstGeom>
              <a:blipFill>
                <a:blip r:embed="rId11"/>
                <a:stretch>
                  <a:fillRect b="-2174"/>
                </a:stretch>
              </a:blipFill>
            </p:spPr>
            <p:txBody>
              <a:bodyPr/>
              <a:lstStyle/>
              <a:p>
                <a:r>
                  <a:rPr lang="en-K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Slide Number Placeholder 5">
            <a:extLst>
              <a:ext uri="{FF2B5EF4-FFF2-40B4-BE49-F238E27FC236}">
                <a16:creationId xmlns:a16="http://schemas.microsoft.com/office/drawing/2014/main" id="{54EB95E8-8BF4-BF8C-90AC-E5617E3D1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705600" y="6356350"/>
            <a:ext cx="2133600" cy="365125"/>
          </a:xfrm>
        </p:spPr>
        <p:txBody>
          <a:bodyPr/>
          <a:lstStyle/>
          <a:p>
            <a:fld id="{33D6E5A2-EC83-451F-A719-9AC1370DD5CF}" type="slidenum">
              <a:rPr lang="en-US" smtClean="0"/>
              <a:pPr/>
              <a:t>9</a:t>
            </a:fld>
            <a:r>
              <a:rPr lang="en-US" dirty="0"/>
              <a:t>/17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E570F11-B00F-94E4-2315-AFA51CC1844A}"/>
              </a:ext>
            </a:extLst>
          </p:cNvPr>
          <p:cNvSpPr txBox="1"/>
          <p:nvPr/>
        </p:nvSpPr>
        <p:spPr>
          <a:xfrm>
            <a:off x="2238017" y="6400800"/>
            <a:ext cx="469692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KR" sz="1200" dirty="0"/>
              <a:t>M.S. Hur, Advanced Accelerator Concepts, Jul. 26 – 31, 2026 , UCLA, CA</a:t>
            </a:r>
          </a:p>
        </p:txBody>
      </p:sp>
    </p:spTree>
    <p:extLst>
      <p:ext uri="{BB962C8B-B14F-4D97-AF65-F5344CB8AC3E}">
        <p14:creationId xmlns:p14="http://schemas.microsoft.com/office/powerpoint/2010/main" val="930548992"/>
      </p:ext>
    </p:extLst>
  </p:cSld>
  <p:clrMapOvr>
    <a:masterClrMapping/>
  </p:clrMapOvr>
  <p:transition spd="slow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7F11FA-CB2D-81DF-374C-7E817B7940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>
            <a:extLst>
              <a:ext uri="{FF2B5EF4-FFF2-40B4-BE49-F238E27FC236}">
                <a16:creationId xmlns:a16="http://schemas.microsoft.com/office/drawing/2014/main" id="{2847CCB6-6F9E-13BD-DB40-F7601B0FA40B}"/>
              </a:ext>
            </a:extLst>
          </p:cNvPr>
          <p:cNvSpPr txBox="1"/>
          <p:nvPr/>
        </p:nvSpPr>
        <p:spPr>
          <a:xfrm>
            <a:off x="228600" y="152400"/>
            <a:ext cx="8763000" cy="1066800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r>
              <a:rPr lang="en-US" sz="3600" dirty="0"/>
              <a:t>Radial Plasma Oscillator</a:t>
            </a:r>
          </a:p>
        </p:txBody>
      </p:sp>
      <p:pic>
        <p:nvPicPr>
          <p:cNvPr id="7" name="그림 4" descr="텍스트, 도표, 그래프, 다채로움이(가) 표시된 사진&#10;&#10;자동 생성된 설명">
            <a:extLst>
              <a:ext uri="{FF2B5EF4-FFF2-40B4-BE49-F238E27FC236}">
                <a16:creationId xmlns:a16="http://schemas.microsoft.com/office/drawing/2014/main" id="{709DD6B5-0F4D-8C5E-4E9A-9E5B39DA841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349" r="9698"/>
          <a:stretch/>
        </p:blipFill>
        <p:spPr>
          <a:xfrm>
            <a:off x="457200" y="1085499"/>
            <a:ext cx="2232000" cy="1595382"/>
          </a:xfrm>
          <a:prstGeom prst="rect">
            <a:avLst/>
          </a:prstGeom>
        </p:spPr>
      </p:pic>
      <p:pic>
        <p:nvPicPr>
          <p:cNvPr id="10" name="그림 10" descr="스크린샷, 텍스트, 다채로움, 도표이(가) 표시된 사진&#10;&#10;자동 생성된 설명">
            <a:extLst>
              <a:ext uri="{FF2B5EF4-FFF2-40B4-BE49-F238E27FC236}">
                <a16:creationId xmlns:a16="http://schemas.microsoft.com/office/drawing/2014/main" id="{C11A42ED-D6B5-3773-AF0E-4890CEBF615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1569" r="9069"/>
          <a:stretch/>
        </p:blipFill>
        <p:spPr>
          <a:xfrm>
            <a:off x="2967284" y="1078711"/>
            <a:ext cx="2232000" cy="1608958"/>
          </a:xfrm>
          <a:prstGeom prst="rect">
            <a:avLst/>
          </a:prstGeom>
        </p:spPr>
      </p:pic>
      <p:pic>
        <p:nvPicPr>
          <p:cNvPr id="14" name="그림 4" descr="텍스트, 스크린샷, 다채로움, 그래프이(가) 표시된 사진&#10;&#10;자동 생성된 설명">
            <a:extLst>
              <a:ext uri="{FF2B5EF4-FFF2-40B4-BE49-F238E27FC236}">
                <a16:creationId xmlns:a16="http://schemas.microsoft.com/office/drawing/2014/main" id="{244D4E81-5896-F7BC-6E20-64B5C356EDC5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1781" r="9698"/>
          <a:stretch/>
        </p:blipFill>
        <p:spPr>
          <a:xfrm>
            <a:off x="457200" y="2895600"/>
            <a:ext cx="2232000" cy="1628679"/>
          </a:xfrm>
          <a:prstGeom prst="rect">
            <a:avLst/>
          </a:prstGeom>
        </p:spPr>
      </p:pic>
      <p:pic>
        <p:nvPicPr>
          <p:cNvPr id="22" name="Picture 21" descr="A diagram of a waveform&#10;&#10;Description automatically generated">
            <a:extLst>
              <a:ext uri="{FF2B5EF4-FFF2-40B4-BE49-F238E27FC236}">
                <a16:creationId xmlns:a16="http://schemas.microsoft.com/office/drawing/2014/main" id="{FE6C1BF6-6DC5-1D90-6684-095D72648E5D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0" y="2895600"/>
            <a:ext cx="2540460" cy="1608958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33C2AF51-C70B-5045-2D3F-BA929F30DED9}"/>
              </a:ext>
            </a:extLst>
          </p:cNvPr>
          <p:cNvGrpSpPr/>
          <p:nvPr/>
        </p:nvGrpSpPr>
        <p:grpSpPr>
          <a:xfrm>
            <a:off x="6351371" y="1345772"/>
            <a:ext cx="1741854" cy="1628679"/>
            <a:chOff x="5688281" y="4288596"/>
            <a:chExt cx="2087256" cy="1954287"/>
          </a:xfrm>
        </p:grpSpPr>
        <p:pic>
          <p:nvPicPr>
            <p:cNvPr id="3" name="Picture 2" descr="A graph of a point&#10;&#10;Description automatically generated with medium confidence">
              <a:extLst>
                <a:ext uri="{FF2B5EF4-FFF2-40B4-BE49-F238E27FC236}">
                  <a16:creationId xmlns:a16="http://schemas.microsoft.com/office/drawing/2014/main" id="{FAA945A3-3EF9-3B52-AFDE-D6BBCF33D58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21250" y="4288596"/>
              <a:ext cx="1954287" cy="1954287"/>
            </a:xfrm>
            <a:prstGeom prst="rect">
              <a:avLst/>
            </a:prstGeom>
          </p:spPr>
        </p:pic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6ACC9FBE-9FE9-3393-383E-9BA3FA9F963F}"/>
                </a:ext>
              </a:extLst>
            </p:cNvPr>
            <p:cNvGrpSpPr/>
            <p:nvPr/>
          </p:nvGrpSpPr>
          <p:grpSpPr>
            <a:xfrm>
              <a:off x="6732860" y="4477714"/>
              <a:ext cx="887358" cy="817281"/>
              <a:chOff x="6479802" y="1756526"/>
              <a:chExt cx="887358" cy="817281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23C020B4-A53E-61F2-14EA-0570689F5844}"/>
                  </a:ext>
                </a:extLst>
              </p:cNvPr>
              <p:cNvSpPr txBox="1"/>
              <p:nvPr/>
            </p:nvSpPr>
            <p:spPr>
              <a:xfrm>
                <a:off x="6751407" y="2358363"/>
                <a:ext cx="615753" cy="21544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KR" sz="800" i="1" dirty="0"/>
                  <a:t>E</a:t>
                </a:r>
                <a:r>
                  <a:rPr lang="en-KR" sz="800" i="1" baseline="-25000" dirty="0"/>
                  <a:t>r</a:t>
                </a:r>
                <a:r>
                  <a:rPr lang="en-KR" sz="800" i="1" dirty="0"/>
                  <a:t> (GV/m)</a:t>
                </a:r>
              </a:p>
            </p:txBody>
          </p:sp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E70EFC40-C32B-B902-D390-E3F0B0F358BD}"/>
                  </a:ext>
                </a:extLst>
              </p:cNvPr>
              <p:cNvSpPr txBox="1"/>
              <p:nvPr/>
            </p:nvSpPr>
            <p:spPr>
              <a:xfrm>
                <a:off x="6496021" y="2276966"/>
                <a:ext cx="339799" cy="21544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KR" sz="800" dirty="0"/>
                  <a:t>0.5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125DBFF0-799E-1189-A864-94B07DAB100C}"/>
                  </a:ext>
                </a:extLst>
              </p:cNvPr>
              <p:cNvSpPr txBox="1"/>
              <p:nvPr/>
            </p:nvSpPr>
            <p:spPr>
              <a:xfrm>
                <a:off x="6479802" y="2005982"/>
                <a:ext cx="382237" cy="21544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KR" sz="800" dirty="0"/>
                  <a:t>1.0</a:t>
                </a:r>
              </a:p>
            </p:txBody>
          </p:sp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3B146689-FF06-1019-EF9C-FD93FBA87F64}"/>
                  </a:ext>
                </a:extLst>
              </p:cNvPr>
              <p:cNvSpPr txBox="1"/>
              <p:nvPr/>
            </p:nvSpPr>
            <p:spPr>
              <a:xfrm>
                <a:off x="6496022" y="1756526"/>
                <a:ext cx="339799" cy="21544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KR" sz="800" dirty="0"/>
                  <a:t>1.5</a:t>
                </a:r>
              </a:p>
            </p:txBody>
          </p:sp>
        </p:grpSp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7A567BC5-B790-8812-D9B9-DE952A4F873B}"/>
                </a:ext>
              </a:extLst>
            </p:cNvPr>
            <p:cNvGrpSpPr/>
            <p:nvPr/>
          </p:nvGrpSpPr>
          <p:grpSpPr>
            <a:xfrm>
              <a:off x="5688283" y="4957311"/>
              <a:ext cx="1126864" cy="319723"/>
              <a:chOff x="5722221" y="2197945"/>
              <a:chExt cx="1126864" cy="319723"/>
            </a:xfrm>
          </p:grpSpPr>
          <p:cxnSp>
            <p:nvCxnSpPr>
              <p:cNvPr id="8" name="Straight Connector 7">
                <a:extLst>
                  <a:ext uri="{FF2B5EF4-FFF2-40B4-BE49-F238E27FC236}">
                    <a16:creationId xmlns:a16="http://schemas.microsoft.com/office/drawing/2014/main" id="{7162FAFB-E973-E623-E255-F9DB8DA98744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5722221" y="2390258"/>
                <a:ext cx="1126864" cy="127410"/>
              </a:xfrm>
              <a:prstGeom prst="line">
                <a:avLst/>
              </a:prstGeom>
              <a:ln w="9525" cmpd="sng">
                <a:solidFill>
                  <a:srgbClr val="0000FF"/>
                </a:solidFill>
                <a:prstDash val="solid"/>
                <a:bevel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01512276-E224-F6CA-4E98-19CBA3A08868}"/>
                  </a:ext>
                </a:extLst>
              </p:cNvPr>
              <p:cNvSpPr txBox="1"/>
              <p:nvPr/>
            </p:nvSpPr>
            <p:spPr>
              <a:xfrm rot="430522">
                <a:off x="5842295" y="2197945"/>
                <a:ext cx="339799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KR" sz="1200" dirty="0">
                    <a:solidFill>
                      <a:srgbClr val="0000FF"/>
                    </a:solidFill>
                    <a:effectLst/>
                  </a:rPr>
                  <a:t>5</a:t>
                </a:r>
                <a:r>
                  <a:rPr lang="en-KR" sz="1200" baseline="30000" dirty="0">
                    <a:solidFill>
                      <a:srgbClr val="0000FF"/>
                    </a:solidFill>
                    <a:effectLst/>
                  </a:rPr>
                  <a:t>o</a:t>
                </a:r>
                <a:endParaRPr lang="en-US" sz="1200" baseline="30000" dirty="0">
                  <a:solidFill>
                    <a:srgbClr val="0000FF"/>
                  </a:solidFill>
                </a:endParaRPr>
              </a:p>
            </p:txBody>
          </p:sp>
        </p:grpSp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1FDBADE3-9D4F-0B72-B963-FE39C6F0E96C}"/>
              </a:ext>
            </a:extLst>
          </p:cNvPr>
          <p:cNvSpPr txBox="1"/>
          <p:nvPr/>
        </p:nvSpPr>
        <p:spPr>
          <a:xfrm>
            <a:off x="6674545" y="926323"/>
            <a:ext cx="174185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>
                <a:solidFill>
                  <a:srgbClr val="0000FF"/>
                </a:solidFill>
                <a:latin typeface="Helvetica" pitchFamily="2" charset="0"/>
              </a:rPr>
              <a:t>Emission angle </a:t>
            </a:r>
            <a:endParaRPr lang="en-KR" sz="1400" dirty="0">
              <a:solidFill>
                <a:srgbClr val="0000FF"/>
              </a:solidFill>
              <a:latin typeface="Helvetica" pitchFamily="2" charset="0"/>
            </a:endParaRP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4D9178E8-82CD-1DBE-7CB4-8AB734465EF1}"/>
              </a:ext>
            </a:extLst>
          </p:cNvPr>
          <p:cNvGrpSpPr/>
          <p:nvPr/>
        </p:nvGrpSpPr>
        <p:grpSpPr>
          <a:xfrm>
            <a:off x="6247236" y="2971800"/>
            <a:ext cx="2089051" cy="381000"/>
            <a:chOff x="6849210" y="5075145"/>
            <a:chExt cx="2089051" cy="381000"/>
          </a:xfrm>
        </p:grpSpPr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D1C6F7C9-92A5-AA2E-5F49-FF06F18EF484}"/>
                </a:ext>
              </a:extLst>
            </p:cNvPr>
            <p:cNvSpPr txBox="1"/>
            <p:nvPr/>
          </p:nvSpPr>
          <p:spPr>
            <a:xfrm>
              <a:off x="8135085" y="5087032"/>
              <a:ext cx="803176" cy="3077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KR" sz="1400" dirty="0">
                  <a:effectLst/>
                  <a:latin typeface="Cambria Math" panose="02040503050406030204" pitchFamily="18" charset="0"/>
                  <a:ea typeface="Cambria Math" panose="02040503050406030204" pitchFamily="18" charset="0"/>
                </a:rPr>
                <a:t>= </a:t>
              </a:r>
              <a:r>
                <a:rPr lang="en-KR" sz="1400" dirty="0">
                  <a:solidFill>
                    <a:srgbClr val="0000FF"/>
                  </a:solidFill>
                  <a:effectLst/>
                  <a:latin typeface="Cambria Math" panose="02040503050406030204" pitchFamily="18" charset="0"/>
                  <a:ea typeface="Cambria Math" panose="02040503050406030204" pitchFamily="18" charset="0"/>
                </a:rPr>
                <a:t>4.87</a:t>
              </a:r>
              <a:r>
                <a:rPr lang="en-KR" sz="1400" b="1" dirty="0">
                  <a:solidFill>
                    <a:srgbClr val="0000FF"/>
                  </a:solidFill>
                  <a:effectLst/>
                  <a:latin typeface="Cambria Math" panose="02040503050406030204" pitchFamily="18" charset="0"/>
                  <a:ea typeface="Cambria Math" panose="02040503050406030204" pitchFamily="18" charset="0"/>
                </a:rPr>
                <a:t>°</a:t>
              </a:r>
              <a:endParaRPr lang="en-KR" sz="1400" dirty="0">
                <a:solidFill>
                  <a:srgbClr val="0000FF"/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</a:endParaRPr>
            </a:p>
          </p:txBody>
        </p:sp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0261BFCF-848A-0D89-4C7E-AA23253141D7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6849210" y="5075145"/>
              <a:ext cx="1285875" cy="381000"/>
            </a:xfrm>
            <a:prstGeom prst="rect">
              <a:avLst/>
            </a:prstGeom>
          </p:spPr>
        </p:pic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14BCF59C-F35A-F61F-74C3-AE176285FCE1}"/>
              </a:ext>
            </a:extLst>
          </p:cNvPr>
          <p:cNvGrpSpPr/>
          <p:nvPr/>
        </p:nvGrpSpPr>
        <p:grpSpPr>
          <a:xfrm>
            <a:off x="5638800" y="1280429"/>
            <a:ext cx="1249474" cy="484868"/>
            <a:chOff x="4120529" y="1795311"/>
            <a:chExt cx="1045286" cy="484868"/>
          </a:xfrm>
        </p:grpSpPr>
        <p:grpSp>
          <p:nvGrpSpPr>
            <p:cNvPr id="27" name="Group 26">
              <a:extLst>
                <a:ext uri="{FF2B5EF4-FFF2-40B4-BE49-F238E27FC236}">
                  <a16:creationId xmlns:a16="http://schemas.microsoft.com/office/drawing/2014/main" id="{7EBB7111-0A53-4786-66BC-A08A2E655673}"/>
                </a:ext>
              </a:extLst>
            </p:cNvPr>
            <p:cNvGrpSpPr/>
            <p:nvPr/>
          </p:nvGrpSpPr>
          <p:grpSpPr>
            <a:xfrm>
              <a:off x="4120529" y="1795311"/>
              <a:ext cx="1007579" cy="261610"/>
              <a:chOff x="4120529" y="1838853"/>
              <a:chExt cx="1007579" cy="261610"/>
            </a:xfrm>
          </p:grpSpPr>
          <p:cxnSp>
            <p:nvCxnSpPr>
              <p:cNvPr id="31" name="Straight Connector 30">
                <a:extLst>
                  <a:ext uri="{FF2B5EF4-FFF2-40B4-BE49-F238E27FC236}">
                    <a16:creationId xmlns:a16="http://schemas.microsoft.com/office/drawing/2014/main" id="{13F48EE6-C14E-8DAE-5EA9-473DBCCA9C4C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4120529" y="1982003"/>
                <a:ext cx="216000" cy="0"/>
              </a:xfrm>
              <a:prstGeom prst="line">
                <a:avLst/>
              </a:prstGeom>
              <a:ln w="19050">
                <a:solidFill>
                  <a:schemeClr val="tx1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99113FD0-B024-EF79-E706-647ACDCBB37B}"/>
                  </a:ext>
                </a:extLst>
              </p:cNvPr>
              <p:cNvSpPr txBox="1"/>
              <p:nvPr/>
            </p:nvSpPr>
            <p:spPr>
              <a:xfrm>
                <a:off x="4190256" y="1838853"/>
                <a:ext cx="937852" cy="26161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sz="1100" i="1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r</a:t>
                </a:r>
                <a:r>
                  <a:rPr lang="en-US" sz="1100" baseline="-250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L</a:t>
                </a:r>
                <a:r>
                  <a:rPr lang="en-US" sz="1100" baseline="-25000" dirty="0">
                    <a:latin typeface="Helvetica" pitchFamily="2" charset="0"/>
                    <a:cs typeface="Calibri" panose="020F0502020204030204" pitchFamily="34" charset="0"/>
                  </a:rPr>
                  <a:t> </a:t>
                </a:r>
                <a:r>
                  <a:rPr lang="en-US" sz="1100" dirty="0">
                    <a:latin typeface="Helvetica" pitchFamily="2" charset="0"/>
                    <a:cs typeface="Calibri" panose="020F0502020204030204" pitchFamily="34" charset="0"/>
                  </a:rPr>
                  <a:t>= 20</a:t>
                </a:r>
                <a:r>
                  <a:rPr lang="en-GB" sz="1100" dirty="0">
                    <a:solidFill>
                      <a:srgbClr val="000000"/>
                    </a:solidFill>
                    <a:effectLst/>
                    <a:latin typeface="Helvetica" pitchFamily="2" charset="0"/>
                    <a:ea typeface="Times New Roman" panose="02020603050405020304" pitchFamily="18" charset="0"/>
                    <a:cs typeface="Calibri" panose="020F0502020204030204" pitchFamily="34" charset="0"/>
                    <a:sym typeface="Symbol" pitchFamily="2" charset="2"/>
                  </a:rPr>
                  <a:t></a:t>
                </a:r>
                <a:r>
                  <a:rPr lang="en-US" sz="1100" dirty="0">
                    <a:latin typeface="Helvetica" pitchFamily="2" charset="0"/>
                    <a:cs typeface="Calibri" panose="020F0502020204030204" pitchFamily="34" charset="0"/>
                  </a:rPr>
                  <a:t>m </a:t>
                </a:r>
              </a:p>
            </p:txBody>
          </p:sp>
        </p:grpSp>
        <p:grpSp>
          <p:nvGrpSpPr>
            <p:cNvPr id="28" name="Group 27">
              <a:extLst>
                <a:ext uri="{FF2B5EF4-FFF2-40B4-BE49-F238E27FC236}">
                  <a16:creationId xmlns:a16="http://schemas.microsoft.com/office/drawing/2014/main" id="{42D0918D-C5C4-C449-86FA-5F3F37EA7120}"/>
                </a:ext>
              </a:extLst>
            </p:cNvPr>
            <p:cNvGrpSpPr/>
            <p:nvPr/>
          </p:nvGrpSpPr>
          <p:grpSpPr>
            <a:xfrm>
              <a:off x="4120529" y="2018569"/>
              <a:ext cx="1045286" cy="261610"/>
              <a:chOff x="4120529" y="2018569"/>
              <a:chExt cx="1045286" cy="261610"/>
            </a:xfrm>
          </p:grpSpPr>
          <p:cxnSp>
            <p:nvCxnSpPr>
              <p:cNvPr id="29" name="Straight Connector 28">
                <a:extLst>
                  <a:ext uri="{FF2B5EF4-FFF2-40B4-BE49-F238E27FC236}">
                    <a16:creationId xmlns:a16="http://schemas.microsoft.com/office/drawing/2014/main" id="{E6A895D3-2933-2DA3-4089-EFB3092DA208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4120529" y="2177946"/>
                <a:ext cx="216000" cy="0"/>
              </a:xfrm>
              <a:prstGeom prst="line">
                <a:avLst/>
              </a:prstGeom>
              <a:ln w="19050">
                <a:solidFill>
                  <a:srgbClr val="0000FF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274229AD-D7EC-10D0-5083-F86716F32709}"/>
                  </a:ext>
                </a:extLst>
              </p:cNvPr>
              <p:cNvSpPr txBox="1"/>
              <p:nvPr/>
            </p:nvSpPr>
            <p:spPr>
              <a:xfrm>
                <a:off x="4148774" y="2018569"/>
                <a:ext cx="1017041" cy="26161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sz="1100" i="1" dirty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</a:t>
                </a:r>
                <a:r>
                  <a:rPr lang="en-US" sz="1100" baseline="-25000" dirty="0">
                    <a:solidFill>
                      <a:srgbClr val="0000FF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L</a:t>
                </a:r>
                <a:r>
                  <a:rPr lang="en-US" sz="1100" baseline="-25000" dirty="0">
                    <a:solidFill>
                      <a:srgbClr val="0000FF"/>
                    </a:solidFill>
                    <a:latin typeface="Helvetica" pitchFamily="2" charset="0"/>
                    <a:cs typeface="Calibri" panose="020F0502020204030204" pitchFamily="34" charset="0"/>
                  </a:rPr>
                  <a:t> </a:t>
                </a:r>
                <a:r>
                  <a:rPr lang="en-US" sz="1100" dirty="0">
                    <a:solidFill>
                      <a:srgbClr val="0000FF"/>
                    </a:solidFill>
                    <a:latin typeface="Helvetica" pitchFamily="2" charset="0"/>
                    <a:cs typeface="Calibri" panose="020F0502020204030204" pitchFamily="34" charset="0"/>
                  </a:rPr>
                  <a:t>= 40</a:t>
                </a:r>
                <a:r>
                  <a:rPr lang="en-GB" sz="1100" dirty="0">
                    <a:solidFill>
                      <a:srgbClr val="0000FF"/>
                    </a:solidFill>
                    <a:effectLst/>
                    <a:latin typeface="Helvetica" pitchFamily="2" charset="0"/>
                    <a:ea typeface="Times New Roman" panose="02020603050405020304" pitchFamily="18" charset="0"/>
                    <a:cs typeface="Calibri" panose="020F0502020204030204" pitchFamily="34" charset="0"/>
                    <a:sym typeface="Symbol" pitchFamily="2" charset="2"/>
                  </a:rPr>
                  <a:t></a:t>
                </a:r>
                <a:r>
                  <a:rPr lang="en-US" sz="1100" dirty="0">
                    <a:solidFill>
                      <a:srgbClr val="0000FF"/>
                    </a:solidFill>
                    <a:latin typeface="Helvetica" pitchFamily="2" charset="0"/>
                    <a:cs typeface="Calibri" panose="020F0502020204030204" pitchFamily="34" charset="0"/>
                  </a:rPr>
                  <a:t>m</a:t>
                </a:r>
              </a:p>
            </p:txBody>
          </p:sp>
        </p:grpSp>
      </p:grpSp>
      <p:pic>
        <p:nvPicPr>
          <p:cNvPr id="33" name="Picture 32">
            <a:extLst>
              <a:ext uri="{FF2B5EF4-FFF2-40B4-BE49-F238E27FC236}">
                <a16:creationId xmlns:a16="http://schemas.microsoft.com/office/drawing/2014/main" id="{44B9C2BE-85CA-849D-7A34-179EFE7BC4A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750" y="4524279"/>
            <a:ext cx="4152900" cy="1923638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79777B85-A0A9-A096-70BD-ED909FCEA2E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6002" y="3747642"/>
            <a:ext cx="4009901" cy="2131136"/>
          </a:xfrm>
          <a:prstGeom prst="rect">
            <a:avLst/>
          </a:prstGeom>
        </p:spPr>
      </p:pic>
      <p:sp>
        <p:nvSpPr>
          <p:cNvPr id="35" name="Slide Number Placeholder 5">
            <a:extLst>
              <a:ext uri="{FF2B5EF4-FFF2-40B4-BE49-F238E27FC236}">
                <a16:creationId xmlns:a16="http://schemas.microsoft.com/office/drawing/2014/main" id="{0B093C5F-BBCB-84D5-3A9C-8051431E5F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705600" y="6356350"/>
            <a:ext cx="2133600" cy="365125"/>
          </a:xfrm>
        </p:spPr>
        <p:txBody>
          <a:bodyPr/>
          <a:lstStyle/>
          <a:p>
            <a:fld id="{33D6E5A2-EC83-451F-A719-9AC1370DD5CF}" type="slidenum">
              <a:rPr lang="en-US" smtClean="0"/>
              <a:pPr/>
              <a:t>10</a:t>
            </a:fld>
            <a:r>
              <a:rPr lang="en-US" dirty="0"/>
              <a:t>/17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8EB67A82-4E5F-B166-4B76-0623C5123B08}"/>
              </a:ext>
            </a:extLst>
          </p:cNvPr>
          <p:cNvSpPr txBox="1"/>
          <p:nvPr/>
        </p:nvSpPr>
        <p:spPr>
          <a:xfrm>
            <a:off x="2238017" y="6400800"/>
            <a:ext cx="469692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KR" sz="1200" dirty="0"/>
              <a:t>M.S. Hur, Advanced Accelerator Concepts, Jul. 26 – 31, 2026 , UCLA, CA</a:t>
            </a:r>
          </a:p>
        </p:txBody>
      </p:sp>
    </p:spTree>
    <p:extLst>
      <p:ext uri="{BB962C8B-B14F-4D97-AF65-F5344CB8AC3E}">
        <p14:creationId xmlns:p14="http://schemas.microsoft.com/office/powerpoint/2010/main" val="294474772"/>
      </p:ext>
    </p:extLst>
  </p:cSld>
  <p:clrMapOvr>
    <a:masterClrMapping/>
  </p:clrMapOvr>
  <p:transition spd="slow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1C8BCC-B6BA-9434-BD3A-9FE2B24857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9C84A2D9-213B-5991-2FB0-491A174EB346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7937" y="1272029"/>
            <a:ext cx="3942338" cy="389769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C11BF40A-A089-81F7-13FA-52CEB8356650}"/>
              </a:ext>
            </a:extLst>
          </p:cNvPr>
          <p:cNvSpPr txBox="1"/>
          <p:nvPr/>
        </p:nvSpPr>
        <p:spPr>
          <a:xfrm>
            <a:off x="228600" y="152400"/>
            <a:ext cx="8763000" cy="1066800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r>
              <a:rPr lang="en-US" sz="3600" dirty="0"/>
              <a:t>Bandwidth, Field Strength, Efficiency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69F8BBB-5C88-E8E6-E241-290C56F28D2C}"/>
              </a:ext>
            </a:extLst>
          </p:cNvPr>
          <p:cNvCxnSpPr/>
          <p:nvPr/>
        </p:nvCxnSpPr>
        <p:spPr>
          <a:xfrm>
            <a:off x="72009" y="6286436"/>
            <a:ext cx="9000318" cy="0"/>
          </a:xfrm>
          <a:prstGeom prst="line">
            <a:avLst/>
          </a:prstGeom>
          <a:ln w="317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5E3D6FB5-9111-4E02-FFB7-6AF00097938A}"/>
                  </a:ext>
                </a:extLst>
              </p:cNvPr>
              <p:cNvSpPr txBox="1"/>
              <p:nvPr/>
            </p:nvSpPr>
            <p:spPr>
              <a:xfrm>
                <a:off x="335886" y="5502135"/>
                <a:ext cx="2124319" cy="33855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sz="1600" dirty="0">
                    <a:solidFill>
                      <a:schemeClr val="tx1"/>
                    </a:solidFill>
                    <a:latin typeface="Century" panose="02040604050505020304" pitchFamily="18" charset="0"/>
                    <a:cs typeface="Calibri" panose="020F0502020204030204" pitchFamily="34" charset="0"/>
                  </a:rPr>
                  <a:t>Spectral width (</a:t>
                </a:r>
                <a14:m>
                  <m:oMath xmlns:m="http://schemas.openxmlformats.org/officeDocument/2006/math">
                    <m:r>
                      <a:rPr lang="en-IN" sz="1600" i="1" kern="0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𝛿𝜔</m:t>
                    </m:r>
                  </m:oMath>
                </a14:m>
                <a:r>
                  <a:rPr lang="en-US" sz="1600" dirty="0">
                    <a:solidFill>
                      <a:schemeClr val="tx1"/>
                    </a:solidFill>
                    <a:latin typeface="Century" panose="02040604050505020304" pitchFamily="18" charset="0"/>
                    <a:cs typeface="Calibri" panose="020F0502020204030204" pitchFamily="34" charset="0"/>
                  </a:rPr>
                  <a:t>)</a:t>
                </a:r>
              </a:p>
            </p:txBody>
          </p:sp>
        </mc:Choice>
        <mc:Fallback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5E3D6FB5-9111-4E02-FFB7-6AF00097938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886" y="5502135"/>
                <a:ext cx="2124319" cy="338554"/>
              </a:xfrm>
              <a:prstGeom prst="rect">
                <a:avLst/>
              </a:prstGeom>
              <a:blipFill>
                <a:blip r:embed="rId5"/>
                <a:stretch>
                  <a:fillRect t="-3704" b="-22222"/>
                </a:stretch>
              </a:blipFill>
            </p:spPr>
            <p:txBody>
              <a:bodyPr/>
              <a:lstStyle/>
              <a:p>
                <a:r>
                  <a:rPr lang="en-KR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5" name="Picture 34">
            <a:extLst>
              <a:ext uri="{FF2B5EF4-FFF2-40B4-BE49-F238E27FC236}">
                <a16:creationId xmlns:a16="http://schemas.microsoft.com/office/drawing/2014/main" id="{FBD024C7-F0EB-2EE7-9115-CE78ADA1186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89925" y="5415879"/>
            <a:ext cx="1620601" cy="527721"/>
          </a:xfrm>
          <a:prstGeom prst="rect">
            <a:avLst/>
          </a:prstGeom>
          <a:ln w="6350">
            <a:solidFill>
              <a:srgbClr val="C00000">
                <a:alpha val="50000"/>
              </a:srgbClr>
            </a:solidFill>
            <a:prstDash val="sysDash"/>
          </a:ln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08BDF166-D881-71C4-AB26-B12308826E89}"/>
              </a:ext>
            </a:extLst>
          </p:cNvPr>
          <p:cNvGrpSpPr/>
          <p:nvPr/>
        </p:nvGrpSpPr>
        <p:grpSpPr>
          <a:xfrm>
            <a:off x="515651" y="914400"/>
            <a:ext cx="4159579" cy="4287704"/>
            <a:chOff x="515651" y="1264115"/>
            <a:chExt cx="4159579" cy="4287704"/>
          </a:xfrm>
        </p:grpSpPr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A4DA0349-A498-D2D6-B66B-43531BD9EA67}"/>
                </a:ext>
              </a:extLst>
            </p:cNvPr>
            <p:cNvSpPr txBox="1"/>
            <p:nvPr/>
          </p:nvSpPr>
          <p:spPr>
            <a:xfrm>
              <a:off x="1146137" y="1264115"/>
              <a:ext cx="2857193" cy="40158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IN" sz="1500" i="1" kern="0" dirty="0">
                  <a:effectLst/>
                  <a:latin typeface="Calibri" panose="020F0502020204030204" pitchFamily="34" charset="0"/>
                  <a:ea typeface="Cambria Math" panose="02040503050406030204" pitchFamily="18" charset="0"/>
                  <a:cs typeface="Calibri" panose="020F0502020204030204" pitchFamily="34" charset="0"/>
                </a:rPr>
                <a:t>f</a:t>
              </a:r>
              <a:r>
                <a:rPr lang="en-KR" sz="1500" dirty="0">
                  <a:effectLst/>
                  <a:latin typeface="Calibri" panose="020F0502020204030204" pitchFamily="34" charset="0"/>
                  <a:ea typeface="Cambria Math" panose="02040503050406030204" pitchFamily="18" charset="0"/>
                  <a:cs typeface="Calibri" panose="020F0502020204030204" pitchFamily="34" charset="0"/>
                </a:rPr>
                <a:t> </a:t>
              </a:r>
              <a:r>
                <a:rPr lang="en-IN" sz="1500" dirty="0">
                  <a:latin typeface="Times New Roman" panose="02020603050405020304" pitchFamily="18" charset="0"/>
                  <a:ea typeface="Cambria Math" panose="02040503050406030204" pitchFamily="18" charset="0"/>
                  <a:cs typeface="Times New Roman" panose="02020603050405020304" pitchFamily="18" charset="0"/>
                </a:rPr>
                <a:t>~ </a:t>
              </a:r>
              <a:r>
                <a:rPr lang="en-IN" sz="1500" dirty="0">
                  <a:latin typeface="Calibri" panose="020F0502020204030204" pitchFamily="34" charset="0"/>
                  <a:ea typeface="Cambria Math" panose="02040503050406030204" pitchFamily="18" charset="0"/>
                  <a:cs typeface="Calibri" panose="020F0502020204030204" pitchFamily="34" charset="0"/>
                </a:rPr>
                <a:t>19.7 THz</a:t>
              </a:r>
            </a:p>
          </p:txBody>
        </p:sp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383295F6-7799-20DA-82C1-35A816951C4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clrChange>
                <a:clrFrom>
                  <a:srgbClr val="000000">
                    <a:alpha val="0"/>
                  </a:srgbClr>
                </a:clrFrom>
                <a:clrTo>
                  <a:srgbClr val="000000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515651" y="1670351"/>
              <a:ext cx="4159579" cy="3881468"/>
            </a:xfrm>
            <a:prstGeom prst="rect">
              <a:avLst/>
            </a:prstGeom>
          </p:spPr>
        </p:pic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FCA37E8F-700F-E7CD-69C7-00324C2A164F}"/>
                </a:ext>
              </a:extLst>
            </p:cNvPr>
            <p:cNvSpPr/>
            <p:nvPr/>
          </p:nvSpPr>
          <p:spPr>
            <a:xfrm>
              <a:off x="1984745" y="2062925"/>
              <a:ext cx="1878908" cy="460054"/>
            </a:xfrm>
            <a:prstGeom prst="rect">
              <a:avLst/>
            </a:prstGeom>
            <a:noFill/>
            <a:ln w="3175"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KR"/>
            </a:p>
          </p:txBody>
        </p:sp>
        <p:sp>
          <p:nvSpPr>
            <p:cNvPr id="18" name="Triangle 17">
              <a:extLst>
                <a:ext uri="{FF2B5EF4-FFF2-40B4-BE49-F238E27FC236}">
                  <a16:creationId xmlns:a16="http://schemas.microsoft.com/office/drawing/2014/main" id="{C6A48416-FC8A-2EBE-5DA1-453C77959B91}"/>
                </a:ext>
              </a:extLst>
            </p:cNvPr>
            <p:cNvSpPr/>
            <p:nvPr/>
          </p:nvSpPr>
          <p:spPr>
            <a:xfrm>
              <a:off x="2042847" y="2108981"/>
              <a:ext cx="108000" cy="108000"/>
            </a:xfrm>
            <a:prstGeom prst="triangl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KR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8C243FE8-F23A-0476-A287-01F732E33492}"/>
                </a:ext>
              </a:extLst>
            </p:cNvPr>
            <p:cNvSpPr/>
            <p:nvPr/>
          </p:nvSpPr>
          <p:spPr>
            <a:xfrm>
              <a:off x="1830414" y="2181219"/>
              <a:ext cx="1194268" cy="533400"/>
            </a:xfrm>
            <a:prstGeom prst="rect">
              <a:avLst/>
            </a:prstGeom>
            <a:no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KR"/>
            </a:p>
          </p:txBody>
        </p: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0A78129E-B73F-53EE-7E3E-CDAE1DC7CA3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016379" y="2406886"/>
              <a:ext cx="180000" cy="0"/>
            </a:xfrm>
            <a:prstGeom prst="line">
              <a:avLst/>
            </a:prstGeom>
            <a:ln w="19050">
              <a:solidFill>
                <a:schemeClr val="tx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21" name="TextBox 20">
                  <a:extLst>
                    <a:ext uri="{FF2B5EF4-FFF2-40B4-BE49-F238E27FC236}">
                      <a16:creationId xmlns:a16="http://schemas.microsoft.com/office/drawing/2014/main" id="{8CFFC9EF-C9A2-E69D-594F-1B4466BA6679}"/>
                    </a:ext>
                  </a:extLst>
                </p:cNvPr>
                <p:cNvSpPr txBox="1"/>
                <p:nvPr/>
              </p:nvSpPr>
              <p:spPr>
                <a:xfrm>
                  <a:off x="2215059" y="1964002"/>
                  <a:ext cx="1953394" cy="340221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ct val="150000"/>
                    </a:lnSpc>
                  </a:pPr>
                  <a14:m>
                    <m:oMath xmlns:m="http://schemas.openxmlformats.org/officeDocument/2006/math">
                      <m:sSub>
                        <m:sSubPr>
                          <m:ctrlPr>
                            <a:rPr lang="en-US" sz="1200" b="0" i="1" smtClean="0">
                              <a:solidFill>
                                <a:srgbClr val="0070C0"/>
                              </a:solidFill>
                              <a:effectLst/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1200" b="0" i="1" smtClean="0">
                              <a:solidFill>
                                <a:srgbClr val="0070C0"/>
                              </a:solidFill>
                              <a:effectLst/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en-US" sz="1200" b="0" i="1" smtClean="0">
                              <a:solidFill>
                                <a:srgbClr val="0070C0"/>
                              </a:solidFill>
                              <a:effectLst/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𝑟</m:t>
                          </m:r>
                        </m:sub>
                      </m:sSub>
                    </m:oMath>
                  </a14:m>
                  <a:r>
                    <a:rPr lang="en-KR" sz="1200" dirty="0">
                      <a:solidFill>
                        <a:srgbClr val="0070C0"/>
                      </a:solidFill>
                      <a:effectLst/>
                    </a:rPr>
                    <a:t> </a:t>
                  </a:r>
                  <a:r>
                    <a:rPr lang="en-US" sz="1100" dirty="0">
                      <a:solidFill>
                        <a:srgbClr val="0070C0"/>
                      </a:solidFill>
                      <a:latin typeface="Helvetica" pitchFamily="2" charset="0"/>
                      <a:ea typeface="Cambria Math" panose="02040503050406030204" pitchFamily="18" charset="0"/>
                    </a:rPr>
                    <a:t>[quasi-3D simulation]</a:t>
                  </a:r>
                  <a:endParaRPr lang="en-US" sz="1100" dirty="0">
                    <a:latin typeface="Helvetica" pitchFamily="2" charset="0"/>
                    <a:ea typeface="Cambria Math" panose="02040503050406030204" pitchFamily="18" charset="0"/>
                  </a:endParaRPr>
                </a:p>
              </p:txBody>
            </p:sp>
          </mc:Choice>
          <mc:Fallback>
            <p:sp>
              <p:nvSpPr>
                <p:cNvPr id="21" name="TextBox 20">
                  <a:extLst>
                    <a:ext uri="{FF2B5EF4-FFF2-40B4-BE49-F238E27FC236}">
                      <a16:creationId xmlns:a16="http://schemas.microsoft.com/office/drawing/2014/main" id="{8CFFC9EF-C9A2-E69D-594F-1B4466BA6679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215059" y="1964002"/>
                  <a:ext cx="1953394" cy="340221"/>
                </a:xfrm>
                <a:prstGeom prst="rect">
                  <a:avLst/>
                </a:prstGeom>
                <a:blipFill>
                  <a:blip r:embed="rId8"/>
                  <a:stretch>
                    <a:fillRect b="-7143"/>
                  </a:stretch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en-KR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>
          <mc:Choice xmlns:a14="http://schemas.microsoft.com/office/drawing/2010/main" Requires="a14">
            <p:sp>
              <p:nvSpPr>
                <p:cNvPr id="23" name="TextBox 22">
                  <a:extLst>
                    <a:ext uri="{FF2B5EF4-FFF2-40B4-BE49-F238E27FC236}">
                      <a16:creationId xmlns:a16="http://schemas.microsoft.com/office/drawing/2014/main" id="{94F255FF-0AD0-3C1F-0998-29A5FD381BBE}"/>
                    </a:ext>
                  </a:extLst>
                </p:cNvPr>
                <p:cNvSpPr txBox="1"/>
                <p:nvPr/>
              </p:nvSpPr>
              <p:spPr>
                <a:xfrm>
                  <a:off x="2213959" y="2197015"/>
                  <a:ext cx="1023156" cy="341697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ct val="150000"/>
                    </a:lnSpc>
                  </a:pPr>
                  <a14:m>
                    <m:oMath xmlns:m="http://schemas.openxmlformats.org/officeDocument/2006/math">
                      <m:sSub>
                        <m:sSubPr>
                          <m:ctrlPr>
                            <a:rPr lang="en-GB" sz="1200" i="1" smtClean="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12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en-US" sz="12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𝑟</m:t>
                          </m:r>
                        </m:sub>
                      </m:sSub>
                    </m:oMath>
                  </a14:m>
                  <a:r>
                    <a:rPr lang="en-KR" sz="1200" dirty="0">
                      <a:solidFill>
                        <a:schemeClr val="tx1"/>
                      </a:solidFill>
                      <a:effectLst/>
                    </a:rPr>
                    <a:t> </a:t>
                  </a:r>
                  <a:r>
                    <a:rPr lang="en-US" sz="1100" dirty="0">
                      <a:solidFill>
                        <a:schemeClr val="tx1"/>
                      </a:solidFill>
                      <a:latin typeface="Helvetica" pitchFamily="2" charset="0"/>
                      <a:ea typeface="Cambria Math" panose="02040503050406030204" pitchFamily="18" charset="0"/>
                    </a:rPr>
                    <a:t>[theory]</a:t>
                  </a:r>
                </a:p>
              </p:txBody>
            </p:sp>
          </mc:Choice>
          <mc:Fallback>
            <p:sp>
              <p:nvSpPr>
                <p:cNvPr id="23" name="TextBox 22">
                  <a:extLst>
                    <a:ext uri="{FF2B5EF4-FFF2-40B4-BE49-F238E27FC236}">
                      <a16:creationId xmlns:a16="http://schemas.microsoft.com/office/drawing/2014/main" id="{94F255FF-0AD0-3C1F-0998-29A5FD381BBE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213959" y="2197015"/>
                  <a:ext cx="1023156" cy="341697"/>
                </a:xfrm>
                <a:prstGeom prst="rect">
                  <a:avLst/>
                </a:prstGeom>
                <a:blipFill>
                  <a:blip r:embed="rId9"/>
                  <a:stretch>
                    <a:fillRect b="-7143"/>
                  </a:stretch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en-KR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>
          <mc:Choice xmlns:a14="http://schemas.microsoft.com/office/drawing/2010/main" Requires="a14">
            <p:sp>
              <p:nvSpPr>
                <p:cNvPr id="30" name="TextBox 29">
                  <a:extLst>
                    <a:ext uri="{FF2B5EF4-FFF2-40B4-BE49-F238E27FC236}">
                      <a16:creationId xmlns:a16="http://schemas.microsoft.com/office/drawing/2014/main" id="{0B236B9B-E1D6-FDDA-441A-7F52286E643B}"/>
                    </a:ext>
                  </a:extLst>
                </p:cNvPr>
                <p:cNvSpPr txBox="1"/>
                <p:nvPr/>
              </p:nvSpPr>
              <p:spPr>
                <a:xfrm>
                  <a:off x="2779367" y="3648005"/>
                  <a:ext cx="1291290" cy="340221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ct val="150000"/>
                    </a:lnSpc>
                  </a:pPr>
                  <a14:m>
                    <m:oMath xmlns:m="http://schemas.openxmlformats.org/officeDocument/2006/math">
                      <m:r>
                        <a:rPr lang="en-GB" sz="1200" i="1" smtClean="0">
                          <a:solidFill>
                            <a:srgbClr val="E95D28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𝛿𝜔</m:t>
                      </m:r>
                    </m:oMath>
                  </a14:m>
                  <a:r>
                    <a:rPr lang="en-KR" sz="1200" dirty="0">
                      <a:solidFill>
                        <a:srgbClr val="E95D28"/>
                      </a:solidFill>
                      <a:effectLst/>
                    </a:rPr>
                    <a:t> </a:t>
                  </a:r>
                  <a:r>
                    <a:rPr lang="en-US" sz="1100" dirty="0">
                      <a:solidFill>
                        <a:srgbClr val="E95D28"/>
                      </a:solidFill>
                      <a:latin typeface="Helvetica" pitchFamily="2" charset="0"/>
                      <a:ea typeface="Cambria Math" panose="02040503050406030204" pitchFamily="18" charset="0"/>
                    </a:rPr>
                    <a:t>[simulation]</a:t>
                  </a:r>
                </a:p>
              </p:txBody>
            </p:sp>
          </mc:Choice>
          <mc:Fallback>
            <p:sp>
              <p:nvSpPr>
                <p:cNvPr id="30" name="TextBox 29">
                  <a:extLst>
                    <a:ext uri="{FF2B5EF4-FFF2-40B4-BE49-F238E27FC236}">
                      <a16:creationId xmlns:a16="http://schemas.microsoft.com/office/drawing/2014/main" id="{0B236B9B-E1D6-FDDA-441A-7F52286E643B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779367" y="3648005"/>
                  <a:ext cx="1291290" cy="340221"/>
                </a:xfrm>
                <a:prstGeom prst="rect">
                  <a:avLst/>
                </a:prstGeom>
                <a:blipFill>
                  <a:blip r:embed="rId10"/>
                  <a:stretch>
                    <a:fillRect b="-7143"/>
                  </a:stretch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en-KR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A6210F81-5F6B-CA24-D3D6-F284A6BEE23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590800" y="4052895"/>
              <a:ext cx="198250" cy="0"/>
            </a:xfrm>
            <a:prstGeom prst="line">
              <a:avLst/>
            </a:prstGeom>
            <a:ln w="19050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56C1CB39-7818-EB5E-828A-5EF36E60E9E4}"/>
                </a:ext>
              </a:extLst>
            </p:cNvPr>
            <p:cNvSpPr/>
            <p:nvPr/>
          </p:nvSpPr>
          <p:spPr>
            <a:xfrm>
              <a:off x="2590906" y="3807175"/>
              <a:ext cx="118950" cy="108000"/>
            </a:xfrm>
            <a:prstGeom prst="ellipse">
              <a:avLst/>
            </a:prstGeom>
            <a:solidFill>
              <a:srgbClr val="D95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33" name="TextBox 32">
                  <a:extLst>
                    <a:ext uri="{FF2B5EF4-FFF2-40B4-BE49-F238E27FC236}">
                      <a16:creationId xmlns:a16="http://schemas.microsoft.com/office/drawing/2014/main" id="{15A2FA67-6165-1E13-3399-8887AE121C08}"/>
                    </a:ext>
                  </a:extLst>
                </p:cNvPr>
                <p:cNvSpPr txBox="1"/>
                <p:nvPr/>
              </p:nvSpPr>
              <p:spPr>
                <a:xfrm>
                  <a:off x="2778156" y="3843024"/>
                  <a:ext cx="1126892" cy="341760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ct val="150000"/>
                    </a:lnSpc>
                  </a:pPr>
                  <a14:m>
                    <m:oMath xmlns:m="http://schemas.openxmlformats.org/officeDocument/2006/math">
                      <m:r>
                        <a:rPr lang="en-GB" sz="1200" i="1" smtClean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𝛿𝜔</m:t>
                      </m:r>
                    </m:oMath>
                  </a14:m>
                  <a:r>
                    <a:rPr lang="en-KR" sz="1200" dirty="0">
                      <a:solidFill>
                        <a:schemeClr val="tx1"/>
                      </a:solidFill>
                      <a:effectLst/>
                    </a:rPr>
                    <a:t> </a:t>
                  </a:r>
                  <a:r>
                    <a:rPr lang="en-US" sz="1100" dirty="0">
                      <a:solidFill>
                        <a:schemeClr val="tx1"/>
                      </a:solidFill>
                      <a:latin typeface="Helvetica" pitchFamily="2" charset="0"/>
                      <a:ea typeface="Cambria Math" panose="02040503050406030204" pitchFamily="18" charset="0"/>
                    </a:rPr>
                    <a:t>[theory]</a:t>
                  </a:r>
                </a:p>
              </p:txBody>
            </p:sp>
          </mc:Choice>
          <mc:Fallback>
            <p:sp>
              <p:nvSpPr>
                <p:cNvPr id="33" name="TextBox 32">
                  <a:extLst>
                    <a:ext uri="{FF2B5EF4-FFF2-40B4-BE49-F238E27FC236}">
                      <a16:creationId xmlns:a16="http://schemas.microsoft.com/office/drawing/2014/main" id="{15A2FA67-6165-1E13-3399-8887AE121C08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778156" y="3843024"/>
                  <a:ext cx="1126892" cy="341760"/>
                </a:xfrm>
                <a:prstGeom prst="rect">
                  <a:avLst/>
                </a:prstGeom>
                <a:blipFill>
                  <a:blip r:embed="rId11"/>
                  <a:stretch>
                    <a:fillRect b="-11111"/>
                  </a:stretch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en-KR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38" name="TextBox 37">
            <a:extLst>
              <a:ext uri="{FF2B5EF4-FFF2-40B4-BE49-F238E27FC236}">
                <a16:creationId xmlns:a16="http://schemas.microsoft.com/office/drawing/2014/main" id="{325EF3AF-E67F-282D-1E08-9E8FE1094263}"/>
              </a:ext>
            </a:extLst>
          </p:cNvPr>
          <p:cNvSpPr txBox="1"/>
          <p:nvPr/>
        </p:nvSpPr>
        <p:spPr>
          <a:xfrm>
            <a:off x="5543466" y="4782665"/>
            <a:ext cx="285128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kern="0" dirty="0">
                <a:latin typeface="Century" panose="02040604050505020304" pitchFamily="18" charset="0"/>
                <a:ea typeface="Times New Roman" panose="02020603050405020304" pitchFamily="18" charset="0"/>
              </a:rPr>
              <a:t>Laser-to-THz  Efficiency</a:t>
            </a:r>
            <a:endParaRPr lang="en-KR" sz="1600" dirty="0">
              <a:latin typeface="Century" panose="02040604050505020304" pitchFamily="18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FDF8216-3165-1666-8C3D-CA49B4B3F6AA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469977" y="5235319"/>
            <a:ext cx="3414389" cy="890709"/>
          </a:xfrm>
          <a:prstGeom prst="rect">
            <a:avLst/>
          </a:prstGeom>
          <a:ln>
            <a:noFill/>
            <a:prstDash val="sysDash"/>
          </a:ln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0382F18F-A684-3B71-F132-B37C37EB1F9B}"/>
              </a:ext>
            </a:extLst>
          </p:cNvPr>
          <p:cNvSpPr txBox="1"/>
          <p:nvPr/>
        </p:nvSpPr>
        <p:spPr>
          <a:xfrm>
            <a:off x="7313586" y="2216954"/>
            <a:ext cx="1056700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KR" sz="1500" dirty="0">
                <a:solidFill>
                  <a:srgbClr val="0000FF"/>
                </a:solidFill>
                <a:latin typeface="Helvetica" pitchFamily="2" charset="0"/>
              </a:rPr>
              <a:t>~ 0.012 %</a:t>
            </a:r>
          </a:p>
        </p:txBody>
      </p:sp>
      <p:sp>
        <p:nvSpPr>
          <p:cNvPr id="17" name="Slide Number Placeholder 5">
            <a:extLst>
              <a:ext uri="{FF2B5EF4-FFF2-40B4-BE49-F238E27FC236}">
                <a16:creationId xmlns:a16="http://schemas.microsoft.com/office/drawing/2014/main" id="{934E962F-4505-9879-2EFC-999EFB53B0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705600" y="6356350"/>
            <a:ext cx="2133600" cy="365125"/>
          </a:xfrm>
        </p:spPr>
        <p:txBody>
          <a:bodyPr/>
          <a:lstStyle/>
          <a:p>
            <a:fld id="{33D6E5A2-EC83-451F-A719-9AC1370DD5CF}" type="slidenum">
              <a:rPr lang="en-US" smtClean="0"/>
              <a:pPr/>
              <a:t>11</a:t>
            </a:fld>
            <a:r>
              <a:rPr lang="en-US" dirty="0"/>
              <a:t>/17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0E83AE45-AA87-49AE-2A55-B4A76BA1E073}"/>
              </a:ext>
            </a:extLst>
          </p:cNvPr>
          <p:cNvSpPr txBox="1"/>
          <p:nvPr/>
        </p:nvSpPr>
        <p:spPr>
          <a:xfrm>
            <a:off x="2238017" y="6400800"/>
            <a:ext cx="469692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KR" sz="1200" dirty="0"/>
              <a:t>M.S. Hur, Advanced Accelerator Concepts, Jul. 26 – 31, 2026 , UCLA, CA</a:t>
            </a:r>
          </a:p>
        </p:txBody>
      </p:sp>
    </p:spTree>
    <p:extLst>
      <p:ext uri="{BB962C8B-B14F-4D97-AF65-F5344CB8AC3E}">
        <p14:creationId xmlns:p14="http://schemas.microsoft.com/office/powerpoint/2010/main" val="4170580750"/>
      </p:ext>
    </p:extLst>
  </p:cSld>
  <p:clrMapOvr>
    <a:masterClrMapping/>
  </p:clrMapOvr>
  <p:transition spd="slow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2B237D-8540-A495-A2A5-3F43A53568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61E78F29-47FD-B2FD-0A4B-878A26A6E895}"/>
                  </a:ext>
                </a:extLst>
              </p:cNvPr>
              <p:cNvSpPr txBox="1"/>
              <p:nvPr/>
            </p:nvSpPr>
            <p:spPr>
              <a:xfrm>
                <a:off x="228600" y="152400"/>
                <a:ext cx="8763000" cy="1066800"/>
              </a:xfrm>
              <a:prstGeom prst="rect">
                <a:avLst/>
              </a:prstGeom>
              <a:noFill/>
            </p:spPr>
            <p:txBody>
              <a:bodyPr wrap="square" rtlCol="0">
                <a:normAutofit/>
              </a:bodyPr>
              <a:lstStyle/>
              <a:p>
                <a:r>
                  <a:rPr lang="en-US" sz="3600" dirty="0"/>
                  <a:t>Enhanced Efficiency by Long-</a:t>
                </a:r>
                <a14:m>
                  <m:oMath xmlns:m="http://schemas.openxmlformats.org/officeDocument/2006/math">
                    <m:r>
                      <a:rPr lang="en-US" sz="3600" b="0" i="1" dirty="0" smtClean="0">
                        <a:latin typeface="Cambria Math" panose="02040503050406030204" pitchFamily="18" charset="0"/>
                      </a:rPr>
                      <m:t>𝜆</m:t>
                    </m:r>
                  </m:oMath>
                </a14:m>
                <a:r>
                  <a:rPr lang="en-US" sz="3600" dirty="0"/>
                  <a:t> Laser Pulses</a:t>
                </a:r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61E78F29-47FD-B2FD-0A4B-878A26A6E89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152400"/>
                <a:ext cx="8763000" cy="1066800"/>
              </a:xfrm>
              <a:prstGeom prst="rect">
                <a:avLst/>
              </a:prstGeom>
              <a:blipFill>
                <a:blip r:embed="rId3"/>
                <a:stretch>
                  <a:fillRect l="-2174" t="-9524"/>
                </a:stretch>
              </a:blipFill>
            </p:spPr>
            <p:txBody>
              <a:bodyPr/>
              <a:lstStyle/>
              <a:p>
                <a:r>
                  <a:rPr lang="en-KR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E586D09D-22DB-449E-1520-2C4949C4B24C}"/>
              </a:ext>
            </a:extLst>
          </p:cNvPr>
          <p:cNvCxnSpPr/>
          <p:nvPr/>
        </p:nvCxnSpPr>
        <p:spPr>
          <a:xfrm>
            <a:off x="72009" y="6286436"/>
            <a:ext cx="9000318" cy="0"/>
          </a:xfrm>
          <a:prstGeom prst="line">
            <a:avLst/>
          </a:prstGeom>
          <a:ln w="317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59D5AC6E-20AF-841B-159E-6537148BC733}"/>
              </a:ext>
            </a:extLst>
          </p:cNvPr>
          <p:cNvSpPr txBox="1"/>
          <p:nvPr/>
        </p:nvSpPr>
        <p:spPr>
          <a:xfrm>
            <a:off x="3179086" y="5645381"/>
            <a:ext cx="324302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400" dirty="0">
                <a:solidFill>
                  <a:srgbClr val="0000FF"/>
                </a:solidFill>
              </a:rPr>
              <a:t>J.H. Lee et al., Sci. Rep. (in press)</a:t>
            </a:r>
            <a:r>
              <a:rPr lang="nb-NO" altLang="ko-KR" sz="1400" dirty="0">
                <a:solidFill>
                  <a:srgbClr val="0000FF"/>
                </a:solidFill>
              </a:rPr>
              <a:t>.</a:t>
            </a:r>
            <a:endParaRPr lang="ko-KR" altLang="en-US" dirty="0"/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165CA2D4-9BB5-F3D6-CD4B-530DEF42B20C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65651"/>
            <a:ext cx="6553200" cy="3906142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48465555-FD5B-5E08-2BE5-948D25672CA2}"/>
                  </a:ext>
                </a:extLst>
              </p:cNvPr>
              <p:cNvSpPr txBox="1"/>
              <p:nvPr/>
            </p:nvSpPr>
            <p:spPr>
              <a:xfrm>
                <a:off x="986335" y="1139748"/>
                <a:ext cx="3183436" cy="40440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KR" sz="2000" dirty="0">
                    <a:solidFill>
                      <a:srgbClr val="0000FF"/>
                    </a:solidFill>
                  </a:rPr>
                  <a:t>Ponderomotive Force </a:t>
                </a:r>
                <a14:m>
                  <m:oMath xmlns:m="http://schemas.openxmlformats.org/officeDocument/2006/math">
                    <m:r>
                      <a:rPr lang="en-US" sz="2000" b="0" i="1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</a:rPr>
                      <m:t>∝</m:t>
                    </m:r>
                    <m:sSub>
                      <m:sSubPr>
                        <m:ctrlPr>
                          <a:rPr lang="en-US" sz="2000" b="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a:rPr lang="en-US" sz="2000" b="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𝐿</m:t>
                        </m:r>
                      </m:sub>
                    </m:sSub>
                    <m:sSubSup>
                      <m:sSubSupPr>
                        <m:ctrlPr>
                          <a:rPr lang="en-US" sz="2000" b="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000" b="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𝜆</m:t>
                        </m:r>
                      </m:e>
                      <m:sub>
                        <m:r>
                          <a:rPr lang="en-US" sz="2000" b="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𝐿</m:t>
                        </m:r>
                      </m:sub>
                      <m:sup>
                        <m:r>
                          <a:rPr lang="en-US" sz="2000" b="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</m:oMath>
                </a14:m>
                <a:endParaRPr lang="en-KR" sz="2000" dirty="0">
                  <a:solidFill>
                    <a:srgbClr val="0000FF"/>
                  </a:solidFill>
                </a:endParaRPr>
              </a:p>
            </p:txBody>
          </p:sp>
        </mc:Choice>
        <mc:Fallback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48465555-FD5B-5E08-2BE5-948D25672CA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6335" y="1139748"/>
                <a:ext cx="3183436" cy="404406"/>
              </a:xfrm>
              <a:prstGeom prst="rect">
                <a:avLst/>
              </a:prstGeom>
              <a:blipFill>
                <a:blip r:embed="rId5"/>
                <a:stretch>
                  <a:fillRect l="-1984" t="-9091" b="-24242"/>
                </a:stretch>
              </a:blipFill>
            </p:spPr>
            <p:txBody>
              <a:bodyPr/>
              <a:lstStyle/>
              <a:p>
                <a:r>
                  <a:rPr lang="en-K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5066A93C-BDC5-4D1E-66EA-90E77133E844}"/>
                  </a:ext>
                </a:extLst>
              </p:cNvPr>
              <p:cNvSpPr txBox="1"/>
              <p:nvPr/>
            </p:nvSpPr>
            <p:spPr>
              <a:xfrm>
                <a:off x="4832388" y="1143000"/>
                <a:ext cx="3397212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KR" sz="2000" dirty="0">
                    <a:solidFill>
                      <a:srgbClr val="FF0000"/>
                    </a:solidFill>
                  </a:rPr>
                  <a:t>Efficiency Up by Long-</a:t>
                </a:r>
                <a14:m>
                  <m:oMath xmlns:m="http://schemas.openxmlformats.org/officeDocument/2006/math">
                    <m:r>
                      <a:rPr lang="en-KR" sz="2000" i="1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𝜆</m:t>
                    </m:r>
                  </m:oMath>
                </a14:m>
                <a:r>
                  <a:rPr lang="en-KR" sz="2000" dirty="0">
                    <a:solidFill>
                      <a:srgbClr val="FF0000"/>
                    </a:solidFill>
                  </a:rPr>
                  <a:t> Drivers</a:t>
                </a:r>
              </a:p>
            </p:txBody>
          </p:sp>
        </mc:Choice>
        <mc:Fallback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5066A93C-BDC5-4D1E-66EA-90E77133E84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32388" y="1143000"/>
                <a:ext cx="3397212" cy="400110"/>
              </a:xfrm>
              <a:prstGeom prst="rect">
                <a:avLst/>
              </a:prstGeom>
              <a:blipFill>
                <a:blip r:embed="rId6"/>
                <a:stretch>
                  <a:fillRect l="-1866" t="-9375" r="-1119" b="-25000"/>
                </a:stretch>
              </a:blipFill>
            </p:spPr>
            <p:txBody>
              <a:bodyPr/>
              <a:lstStyle/>
              <a:p>
                <a:r>
                  <a:rPr lang="en-K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ight Arrow 5">
            <a:extLst>
              <a:ext uri="{FF2B5EF4-FFF2-40B4-BE49-F238E27FC236}">
                <a16:creationId xmlns:a16="http://schemas.microsoft.com/office/drawing/2014/main" id="{BD83901C-7245-8F87-7DA9-1C6E07064400}"/>
              </a:ext>
            </a:extLst>
          </p:cNvPr>
          <p:cNvSpPr/>
          <p:nvPr/>
        </p:nvSpPr>
        <p:spPr>
          <a:xfrm>
            <a:off x="4339135" y="1292370"/>
            <a:ext cx="340853" cy="148327"/>
          </a:xfrm>
          <a:prstGeom prst="rightArrow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KR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3097B05-8999-129B-E34F-958C693E1E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705600" y="6356350"/>
            <a:ext cx="2133600" cy="365125"/>
          </a:xfrm>
        </p:spPr>
        <p:txBody>
          <a:bodyPr/>
          <a:lstStyle/>
          <a:p>
            <a:fld id="{33D6E5A2-EC83-451F-A719-9AC1370DD5CF}" type="slidenum">
              <a:rPr lang="en-US" smtClean="0"/>
              <a:pPr/>
              <a:t>12</a:t>
            </a:fld>
            <a:r>
              <a:rPr lang="en-US" dirty="0"/>
              <a:t>/17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5CBE710-3DB2-4CFA-5CDD-5CE1B4352AC9}"/>
              </a:ext>
            </a:extLst>
          </p:cNvPr>
          <p:cNvSpPr txBox="1"/>
          <p:nvPr/>
        </p:nvSpPr>
        <p:spPr>
          <a:xfrm>
            <a:off x="2238017" y="6400800"/>
            <a:ext cx="469692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KR" sz="1200" dirty="0"/>
              <a:t>M.S. Hur, Advanced Accelerator Concepts, Jul. 26 – 31, 2026 , UCLA, CA</a:t>
            </a:r>
          </a:p>
        </p:txBody>
      </p:sp>
    </p:spTree>
    <p:extLst>
      <p:ext uri="{BB962C8B-B14F-4D97-AF65-F5344CB8AC3E}">
        <p14:creationId xmlns:p14="http://schemas.microsoft.com/office/powerpoint/2010/main" val="1371232630"/>
      </p:ext>
    </p:extLst>
  </p:cSld>
  <p:clrMapOvr>
    <a:masterClrMapping/>
  </p:clrMapOvr>
  <p:transition spd="slow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9B3FD1-6C05-5F8D-B5CB-6AE0498810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14D908E2-AE1B-9784-6753-77C92E057BC2}"/>
                  </a:ext>
                </a:extLst>
              </p:cNvPr>
              <p:cNvSpPr txBox="1"/>
              <p:nvPr/>
            </p:nvSpPr>
            <p:spPr>
              <a:xfrm>
                <a:off x="228600" y="152400"/>
                <a:ext cx="8763000" cy="1066800"/>
              </a:xfrm>
              <a:prstGeom prst="rect">
                <a:avLst/>
              </a:prstGeom>
              <a:noFill/>
            </p:spPr>
            <p:txBody>
              <a:bodyPr wrap="square" rtlCol="0">
                <a:normAutofit/>
              </a:bodyPr>
              <a:lstStyle/>
              <a:p>
                <a:r>
                  <a:rPr lang="en-US" sz="3600" dirty="0"/>
                  <a:t>Enhanced Efficiency by Long-</a:t>
                </a:r>
                <a14:m>
                  <m:oMath xmlns:m="http://schemas.openxmlformats.org/officeDocument/2006/math">
                    <m:r>
                      <a:rPr lang="en-US" sz="3600" b="0" i="1" dirty="0" smtClean="0">
                        <a:latin typeface="Cambria Math" panose="02040503050406030204" pitchFamily="18" charset="0"/>
                      </a:rPr>
                      <m:t>𝜆</m:t>
                    </m:r>
                  </m:oMath>
                </a14:m>
                <a:r>
                  <a:rPr lang="en-US" sz="3600" dirty="0"/>
                  <a:t> Laser Pulses</a:t>
                </a:r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61E78F29-47FD-B2FD-0A4B-878A26A6E89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152400"/>
                <a:ext cx="8763000" cy="1066800"/>
              </a:xfrm>
              <a:prstGeom prst="rect">
                <a:avLst/>
              </a:prstGeom>
              <a:blipFill>
                <a:blip r:embed="rId3"/>
                <a:stretch>
                  <a:fillRect l="-2174" t="-9524"/>
                </a:stretch>
              </a:blipFill>
            </p:spPr>
            <p:txBody>
              <a:bodyPr/>
              <a:lstStyle/>
              <a:p>
                <a:r>
                  <a:rPr lang="en-KR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5750B21B-619C-8796-3393-E4DDB80541A2}"/>
              </a:ext>
            </a:extLst>
          </p:cNvPr>
          <p:cNvCxnSpPr/>
          <p:nvPr/>
        </p:nvCxnSpPr>
        <p:spPr>
          <a:xfrm>
            <a:off x="72009" y="6286436"/>
            <a:ext cx="9000318" cy="0"/>
          </a:xfrm>
          <a:prstGeom prst="line">
            <a:avLst/>
          </a:prstGeom>
          <a:ln w="317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A58ABBC7-E7A8-46A0-374E-F638DD612EB9}"/>
              </a:ext>
            </a:extLst>
          </p:cNvPr>
          <p:cNvSpPr txBox="1"/>
          <p:nvPr/>
        </p:nvSpPr>
        <p:spPr>
          <a:xfrm>
            <a:off x="3352800" y="5299792"/>
            <a:ext cx="324302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400" dirty="0">
                <a:solidFill>
                  <a:srgbClr val="0000FF"/>
                </a:solidFill>
              </a:rPr>
              <a:t>J.H. Lee et al., Sci. Rep. (in press)</a:t>
            </a:r>
            <a:r>
              <a:rPr lang="nb-NO" altLang="ko-KR" sz="1400" dirty="0">
                <a:solidFill>
                  <a:srgbClr val="0000FF"/>
                </a:solidFill>
              </a:rPr>
              <a:t>.</a:t>
            </a:r>
            <a:endParaRPr lang="ko-KR" altLang="en-US" dirty="0"/>
          </a:p>
        </p:txBody>
      </p:sp>
      <p:pic>
        <p:nvPicPr>
          <p:cNvPr id="2" name="Picture 1" descr="A table with numbers and a few letters&#10;&#10;AI-generated content may be incorrect.">
            <a:extLst>
              <a:ext uri="{FF2B5EF4-FFF2-40B4-BE49-F238E27FC236}">
                <a16:creationId xmlns:a16="http://schemas.microsoft.com/office/drawing/2014/main" id="{C3F9426A-48E6-93BC-0391-C964FA5AA60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840290"/>
            <a:ext cx="6493353" cy="2838412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3D5277E8-3F4A-54BC-7B55-A4FCB4289D0C}"/>
              </a:ext>
            </a:extLst>
          </p:cNvPr>
          <p:cNvSpPr/>
          <p:nvPr/>
        </p:nvSpPr>
        <p:spPr>
          <a:xfrm>
            <a:off x="1979712" y="2933322"/>
            <a:ext cx="5752316" cy="26707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KR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61D8DAAA-6A4C-773E-4100-A728198C9E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705600" y="6356350"/>
            <a:ext cx="2133600" cy="365125"/>
          </a:xfrm>
        </p:spPr>
        <p:txBody>
          <a:bodyPr/>
          <a:lstStyle/>
          <a:p>
            <a:fld id="{33D6E5A2-EC83-451F-A719-9AC1370DD5CF}" type="slidenum">
              <a:rPr lang="en-US" smtClean="0"/>
              <a:pPr/>
              <a:t>13</a:t>
            </a:fld>
            <a:r>
              <a:rPr lang="en-US" dirty="0"/>
              <a:t>/17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E43A42D-0005-7727-74A0-D374A63A5878}"/>
              </a:ext>
            </a:extLst>
          </p:cNvPr>
          <p:cNvSpPr txBox="1"/>
          <p:nvPr/>
        </p:nvSpPr>
        <p:spPr>
          <a:xfrm>
            <a:off x="2238017" y="6400800"/>
            <a:ext cx="469692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KR" sz="1200" dirty="0"/>
              <a:t>M.S. Hur, Advanced Accelerator Concepts, Jul. 26 – 31, 2026 , UCLA, CA</a:t>
            </a:r>
          </a:p>
        </p:txBody>
      </p:sp>
    </p:spTree>
    <p:extLst>
      <p:ext uri="{BB962C8B-B14F-4D97-AF65-F5344CB8AC3E}">
        <p14:creationId xmlns:p14="http://schemas.microsoft.com/office/powerpoint/2010/main" val="1767065990"/>
      </p:ext>
    </p:extLst>
  </p:cSld>
  <p:clrMapOvr>
    <a:masterClrMapping/>
  </p:clrMapOvr>
  <p:transition spd="slow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22">
            <a:extLst>
              <a:ext uri="{FF2B5EF4-FFF2-40B4-BE49-F238E27FC236}">
                <a16:creationId xmlns:a16="http://schemas.microsoft.com/office/drawing/2014/main" id="{9A2FF475-C75B-6790-4B91-A93D2CDC8949}"/>
              </a:ext>
            </a:extLst>
          </p:cNvPr>
          <p:cNvSpPr/>
          <p:nvPr/>
        </p:nvSpPr>
        <p:spPr>
          <a:xfrm>
            <a:off x="276445" y="113686"/>
            <a:ext cx="741343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3600" dirty="0">
                <a:cs typeface="Times New Roman" panose="02020603050405020304" pitchFamily="18" charset="0"/>
              </a:rPr>
              <a:t>RPO on Parabolic Density</a:t>
            </a:r>
          </a:p>
        </p:txBody>
      </p:sp>
      <p:pic>
        <p:nvPicPr>
          <p:cNvPr id="15" name="Picture 14" descr="A graph of a graph of a parabola&#10;&#10;AI-generated content may be incorrect.">
            <a:extLst>
              <a:ext uri="{FF2B5EF4-FFF2-40B4-BE49-F238E27FC236}">
                <a16:creationId xmlns:a16="http://schemas.microsoft.com/office/drawing/2014/main" id="{87C91105-669E-FF9B-DAD1-536E71A6D18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6285" y="3434576"/>
            <a:ext cx="2633628" cy="1840692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graphicFrame>
            <p:nvGraphicFramePr>
              <p:cNvPr id="16" name="Table 15">
                <a:extLst>
                  <a:ext uri="{FF2B5EF4-FFF2-40B4-BE49-F238E27FC236}">
                    <a16:creationId xmlns:a16="http://schemas.microsoft.com/office/drawing/2014/main" id="{9A31594D-80D3-24B8-E42C-898072CC5740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064822793"/>
                  </p:ext>
                </p:extLst>
              </p:nvPr>
            </p:nvGraphicFramePr>
            <p:xfrm>
              <a:off x="4210857" y="1582732"/>
              <a:ext cx="4496846" cy="1242320"/>
            </p:xfrm>
            <a:graphic>
              <a:graphicData uri="http://schemas.openxmlformats.org/drawingml/2006/table">
                <a:tbl>
                  <a:tblPr firstRow="1" bandRow="1">
                    <a:tableStyleId>{74C1A8A3-306A-4EB7-A6B1-4F7E0EB9C5D6}</a:tableStyleId>
                  </a:tblPr>
                  <a:tblGrid>
                    <a:gridCol w="615492">
                      <a:extLst>
                        <a:ext uri="{9D8B030D-6E8A-4147-A177-3AD203B41FA5}">
                          <a16:colId xmlns:a16="http://schemas.microsoft.com/office/drawing/2014/main" val="4265834122"/>
                        </a:ext>
                      </a:extLst>
                    </a:gridCol>
                    <a:gridCol w="507543">
                      <a:extLst>
                        <a:ext uri="{9D8B030D-6E8A-4147-A177-3AD203B41FA5}">
                          <a16:colId xmlns:a16="http://schemas.microsoft.com/office/drawing/2014/main" val="2052137954"/>
                        </a:ext>
                      </a:extLst>
                    </a:gridCol>
                    <a:gridCol w="590958">
                      <a:extLst>
                        <a:ext uri="{9D8B030D-6E8A-4147-A177-3AD203B41FA5}">
                          <a16:colId xmlns:a16="http://schemas.microsoft.com/office/drawing/2014/main" val="736628511"/>
                        </a:ext>
                      </a:extLst>
                    </a:gridCol>
                    <a:gridCol w="729947">
                      <a:extLst>
                        <a:ext uri="{9D8B030D-6E8A-4147-A177-3AD203B41FA5}">
                          <a16:colId xmlns:a16="http://schemas.microsoft.com/office/drawing/2014/main" val="744036229"/>
                        </a:ext>
                      </a:extLst>
                    </a:gridCol>
                    <a:gridCol w="609600">
                      <a:extLst>
                        <a:ext uri="{9D8B030D-6E8A-4147-A177-3AD203B41FA5}">
                          <a16:colId xmlns:a16="http://schemas.microsoft.com/office/drawing/2014/main" val="2147558227"/>
                        </a:ext>
                      </a:extLst>
                    </a:gridCol>
                    <a:gridCol w="762000">
                      <a:extLst>
                        <a:ext uri="{9D8B030D-6E8A-4147-A177-3AD203B41FA5}">
                          <a16:colId xmlns:a16="http://schemas.microsoft.com/office/drawing/2014/main" val="960991251"/>
                        </a:ext>
                      </a:extLst>
                    </a:gridCol>
                    <a:gridCol w="681306">
                      <a:extLst>
                        <a:ext uri="{9D8B030D-6E8A-4147-A177-3AD203B41FA5}">
                          <a16:colId xmlns:a16="http://schemas.microsoft.com/office/drawing/2014/main" val="1539092785"/>
                        </a:ext>
                      </a:extLst>
                    </a:gridCol>
                  </a:tblGrid>
                  <a:tr h="436156">
                    <a:tc>
                      <a:txBody>
                        <a:bodyPr/>
                        <a:lstStyle/>
                        <a:p>
                          <a:r>
                            <a:rPr lang="en-KR" sz="900" b="0" dirty="0">
                              <a:solidFill>
                                <a:schemeClr val="tx1"/>
                              </a:solidFill>
                            </a:rPr>
                            <a:t>Plasma density profile</a:t>
                          </a:r>
                          <a:endParaRPr lang="en-KR" sz="900" b="0" dirty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KR" sz="900" b="0" dirty="0">
                              <a:solidFill>
                                <a:schemeClr val="tx1"/>
                              </a:solidFill>
                            </a:rPr>
                            <a:t>Laser energy</a:t>
                          </a:r>
                        </a:p>
                        <a:p>
                          <a:pPr algn="ctr"/>
                          <a:r>
                            <a:rPr lang="en-KR" sz="900" b="0" dirty="0">
                              <a:solidFill>
                                <a:schemeClr val="tx1"/>
                              </a:solidFill>
                            </a:rPr>
                            <a:t>(J)</a:t>
                          </a:r>
                          <a:endParaRPr lang="en-KR" sz="900" b="0" dirty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KR" sz="900" b="0" dirty="0">
                              <a:solidFill>
                                <a:schemeClr val="tx1"/>
                              </a:solidFill>
                            </a:rPr>
                            <a:t>THz energy</a:t>
                          </a:r>
                        </a:p>
                        <a:p>
                          <a:pPr algn="ctr"/>
                          <a:r>
                            <a:rPr lang="en-KR" sz="900" b="0" dirty="0">
                              <a:solidFill>
                                <a:schemeClr val="tx1"/>
                              </a:solidFill>
                            </a:rPr>
                            <a:t>(J)</a:t>
                          </a:r>
                          <a:endParaRPr lang="en-KR" sz="900" b="0" dirty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KR" sz="900" b="0" dirty="0">
                              <a:solidFill>
                                <a:schemeClr val="tx1"/>
                              </a:solidFill>
                            </a:rPr>
                            <a:t>Conversion</a:t>
                          </a:r>
                        </a:p>
                        <a:p>
                          <a:pPr algn="ctr"/>
                          <a:r>
                            <a:rPr lang="en-US" sz="900" b="0" dirty="0">
                              <a:solidFill>
                                <a:schemeClr val="tx1"/>
                              </a:solidFill>
                            </a:rPr>
                            <a:t>e</a:t>
                          </a:r>
                          <a:r>
                            <a:rPr lang="en-KR" sz="900" b="0" dirty="0">
                              <a:solidFill>
                                <a:schemeClr val="tx1"/>
                              </a:solidFill>
                            </a:rPr>
                            <a:t>fficiency </a:t>
                          </a:r>
                        </a:p>
                        <a:p>
                          <a:pPr algn="ctr"/>
                          <a14:m>
                            <m:oMath xmlns:m="http://schemas.openxmlformats.org/officeDocument/2006/math">
                              <m:r>
                                <a:rPr lang="en-KR" sz="900" b="0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𝜂</m:t>
                              </m:r>
                            </m:oMath>
                          </a14:m>
                          <a:r>
                            <a:rPr lang="en-KR" sz="900" b="0" dirty="0">
                              <a:solidFill>
                                <a:schemeClr val="tx1"/>
                              </a:solidFill>
                            </a:rPr>
                            <a:t> (%)</a:t>
                          </a:r>
                          <a:endParaRPr lang="en-KR" sz="900" b="0" dirty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KR" sz="900" b="0" dirty="0">
                              <a:solidFill>
                                <a:schemeClr val="tx1"/>
                              </a:solidFill>
                            </a:rPr>
                            <a:t>Spectral width</a:t>
                          </a:r>
                        </a:p>
                        <a:p>
                          <a:pPr algn="ctr"/>
                          <a14:m>
                            <m:oMath xmlns:m="http://schemas.openxmlformats.org/officeDocument/2006/math">
                              <m:r>
                                <a:rPr lang="en-KR" sz="900" b="0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𝛿</m:t>
                              </m:r>
                              <m:r>
                                <a:rPr lang="en-US" sz="900" b="0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𝑓</m:t>
                              </m:r>
                            </m:oMath>
                          </a14:m>
                          <a:r>
                            <a:rPr lang="en-KR" sz="900" b="0" dirty="0">
                              <a:solidFill>
                                <a:schemeClr val="tx1"/>
                              </a:solidFill>
                            </a:rPr>
                            <a:t> (THz)</a:t>
                          </a:r>
                          <a:endParaRPr lang="en-KR" sz="900" b="0" dirty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KR" sz="900" b="0" dirty="0">
                              <a:solidFill>
                                <a:schemeClr val="tx1"/>
                              </a:solidFill>
                            </a:rPr>
                            <a:t>Relative spectral width (%)</a:t>
                          </a:r>
                          <a:endParaRPr lang="en-KR" sz="900" b="0" dirty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KR" sz="900" b="0" dirty="0">
                              <a:solidFill>
                                <a:schemeClr val="tx1"/>
                              </a:solidFill>
                            </a:rPr>
                            <a:t>SEDE</a:t>
                          </a:r>
                        </a:p>
                        <a:p>
                          <a:pPr algn="ctr"/>
                          <a:r>
                            <a:rPr lang="en-KR" sz="900" b="0" dirty="0">
                              <a:solidFill>
                                <a:schemeClr val="tx1"/>
                              </a:solidFill>
                            </a:rPr>
                            <a:t>(% per THz)</a:t>
                          </a:r>
                          <a:endParaRPr lang="en-KR" sz="900" b="0" dirty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091451835"/>
                      </a:ext>
                    </a:extLst>
                  </a:tr>
                  <a:tr h="242046">
                    <a:tc>
                      <a:txBody>
                        <a:bodyPr/>
                        <a:lstStyle/>
                        <a:p>
                          <a:r>
                            <a:rPr lang="en-KR" sz="900" b="0" dirty="0"/>
                            <a:t>Linear</a:t>
                          </a:r>
                          <a:endParaRPr lang="en-KR" sz="900" b="0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KR" sz="900" b="0" dirty="0"/>
                            <a:t>0.091</a:t>
                          </a:r>
                          <a:endParaRPr lang="en-KR" sz="900" b="0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KR" sz="900" b="0" dirty="0"/>
                            <a:t>3.4e-6</a:t>
                          </a:r>
                          <a:endParaRPr lang="en-KR" sz="900" b="0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KR" sz="900" b="0" dirty="0"/>
                            <a:t>3.7e-3</a:t>
                          </a:r>
                          <a:endParaRPr lang="en-KR" sz="900" b="0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KR" sz="900" b="0" dirty="0"/>
                            <a:t>1.77</a:t>
                          </a:r>
                          <a:endParaRPr lang="en-KR" sz="900" b="0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KR" sz="900" b="0" dirty="0"/>
                            <a:t>8.85</a:t>
                          </a:r>
                          <a:endParaRPr lang="en-KR" sz="900" b="0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KR" sz="900" b="0" dirty="0"/>
                            <a:t>2.09e-3</a:t>
                          </a:r>
                          <a:endParaRPr lang="en-KR" sz="900" b="0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942735093"/>
                      </a:ext>
                    </a:extLst>
                  </a:tr>
                  <a:tr h="248677">
                    <a:tc>
                      <a:txBody>
                        <a:bodyPr/>
                        <a:lstStyle/>
                        <a:p>
                          <a:r>
                            <a:rPr lang="en-KR" sz="900" b="0" dirty="0"/>
                            <a:t>Parabolic</a:t>
                          </a:r>
                          <a:endParaRPr lang="en-KR" sz="900" b="0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KR" sz="900" b="0" dirty="0"/>
                            <a:t>0.091</a:t>
                          </a:r>
                          <a:endParaRPr lang="en-KR" sz="900" b="0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KR" sz="900" b="0" dirty="0"/>
                            <a:t>2.3e-6</a:t>
                          </a:r>
                          <a:endParaRPr lang="en-KR" sz="900" b="0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KR" sz="900" b="0" dirty="0"/>
                            <a:t>2.5e-3</a:t>
                          </a:r>
                          <a:endParaRPr lang="en-KR" sz="900" b="0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KR" sz="900" b="0" dirty="0"/>
                            <a:t>0.66</a:t>
                          </a:r>
                          <a:endParaRPr lang="en-KR" sz="900" b="0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KR" sz="900" b="0" dirty="0"/>
                            <a:t>3.36</a:t>
                          </a:r>
                          <a:endParaRPr lang="en-KR" sz="900" b="0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KR" sz="900" b="0" dirty="0"/>
                            <a:t>3.79e-3</a:t>
                          </a:r>
                          <a:endParaRPr lang="en-KR" sz="900" b="0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249629778"/>
                      </a:ext>
                    </a:extLst>
                  </a:tr>
                  <a:tr h="248677">
                    <a:tc>
                      <a:txBody>
                        <a:bodyPr/>
                        <a:lstStyle/>
                        <a:p>
                          <a:r>
                            <a:rPr lang="en-KR" sz="900" b="0" dirty="0"/>
                            <a:t>Parabolic</a:t>
                          </a:r>
                          <a:endParaRPr lang="en-KR" sz="900" b="0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KR" sz="900" b="0" dirty="0"/>
                            <a:t>0.364</a:t>
                          </a:r>
                          <a:endParaRPr lang="en-KR" sz="900" b="0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KR" sz="900" b="0" dirty="0"/>
                            <a:t>25.4e-6</a:t>
                          </a:r>
                          <a:endParaRPr lang="en-KR" sz="900" b="0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KR" sz="900" b="0" dirty="0"/>
                            <a:t>0.007</a:t>
                          </a:r>
                          <a:endParaRPr lang="en-KR" sz="900" b="0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KR" sz="900" b="0" dirty="0"/>
                            <a:t>0.68</a:t>
                          </a:r>
                          <a:endParaRPr lang="en-KR" sz="900" b="0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KR" sz="900" b="0" dirty="0"/>
                            <a:t>3.47</a:t>
                          </a:r>
                          <a:endParaRPr lang="en-KR" sz="900" b="0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KR" sz="900" b="0" dirty="0"/>
                            <a:t>0.010</a:t>
                          </a:r>
                          <a:endParaRPr lang="en-KR" sz="900" b="0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981039681"/>
                      </a:ext>
                    </a:extLst>
                  </a:tr>
                </a:tbl>
              </a:graphicData>
            </a:graphic>
          </p:graphicFrame>
        </mc:Choice>
        <mc:Fallback>
          <p:graphicFrame>
            <p:nvGraphicFramePr>
              <p:cNvPr id="16" name="Table 15">
                <a:extLst>
                  <a:ext uri="{FF2B5EF4-FFF2-40B4-BE49-F238E27FC236}">
                    <a16:creationId xmlns:a16="http://schemas.microsoft.com/office/drawing/2014/main" id="{9A31594D-80D3-24B8-E42C-898072CC5740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064822793"/>
                  </p:ext>
                </p:extLst>
              </p:nvPr>
            </p:nvGraphicFramePr>
            <p:xfrm>
              <a:off x="4210857" y="1582732"/>
              <a:ext cx="4496846" cy="1242320"/>
            </p:xfrm>
            <a:graphic>
              <a:graphicData uri="http://schemas.openxmlformats.org/drawingml/2006/table">
                <a:tbl>
                  <a:tblPr firstRow="1" bandRow="1">
                    <a:tableStyleId>{74C1A8A3-306A-4EB7-A6B1-4F7E0EB9C5D6}</a:tableStyleId>
                  </a:tblPr>
                  <a:tblGrid>
                    <a:gridCol w="615492">
                      <a:extLst>
                        <a:ext uri="{9D8B030D-6E8A-4147-A177-3AD203B41FA5}">
                          <a16:colId xmlns:a16="http://schemas.microsoft.com/office/drawing/2014/main" val="4265834122"/>
                        </a:ext>
                      </a:extLst>
                    </a:gridCol>
                    <a:gridCol w="507543">
                      <a:extLst>
                        <a:ext uri="{9D8B030D-6E8A-4147-A177-3AD203B41FA5}">
                          <a16:colId xmlns:a16="http://schemas.microsoft.com/office/drawing/2014/main" val="2052137954"/>
                        </a:ext>
                      </a:extLst>
                    </a:gridCol>
                    <a:gridCol w="590958">
                      <a:extLst>
                        <a:ext uri="{9D8B030D-6E8A-4147-A177-3AD203B41FA5}">
                          <a16:colId xmlns:a16="http://schemas.microsoft.com/office/drawing/2014/main" val="736628511"/>
                        </a:ext>
                      </a:extLst>
                    </a:gridCol>
                    <a:gridCol w="729947">
                      <a:extLst>
                        <a:ext uri="{9D8B030D-6E8A-4147-A177-3AD203B41FA5}">
                          <a16:colId xmlns:a16="http://schemas.microsoft.com/office/drawing/2014/main" val="744036229"/>
                        </a:ext>
                      </a:extLst>
                    </a:gridCol>
                    <a:gridCol w="609600">
                      <a:extLst>
                        <a:ext uri="{9D8B030D-6E8A-4147-A177-3AD203B41FA5}">
                          <a16:colId xmlns:a16="http://schemas.microsoft.com/office/drawing/2014/main" val="2147558227"/>
                        </a:ext>
                      </a:extLst>
                    </a:gridCol>
                    <a:gridCol w="762000">
                      <a:extLst>
                        <a:ext uri="{9D8B030D-6E8A-4147-A177-3AD203B41FA5}">
                          <a16:colId xmlns:a16="http://schemas.microsoft.com/office/drawing/2014/main" val="960991251"/>
                        </a:ext>
                      </a:extLst>
                    </a:gridCol>
                    <a:gridCol w="681306">
                      <a:extLst>
                        <a:ext uri="{9D8B030D-6E8A-4147-A177-3AD203B41FA5}">
                          <a16:colId xmlns:a16="http://schemas.microsoft.com/office/drawing/2014/main" val="1539092785"/>
                        </a:ext>
                      </a:extLst>
                    </a:gridCol>
                  </a:tblGrid>
                  <a:tr h="502920">
                    <a:tc>
                      <a:txBody>
                        <a:bodyPr/>
                        <a:lstStyle/>
                        <a:p>
                          <a:r>
                            <a:rPr lang="en-KR" sz="900" b="0" dirty="0">
                              <a:solidFill>
                                <a:schemeClr val="tx1"/>
                              </a:solidFill>
                            </a:rPr>
                            <a:t>Plasma density profile</a:t>
                          </a:r>
                          <a:endParaRPr lang="en-KR" sz="900" b="0" dirty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KR" sz="900" b="0" dirty="0">
                              <a:solidFill>
                                <a:schemeClr val="tx1"/>
                              </a:solidFill>
                            </a:rPr>
                            <a:t>Laser energy</a:t>
                          </a:r>
                        </a:p>
                        <a:p>
                          <a:pPr algn="ctr"/>
                          <a:r>
                            <a:rPr lang="en-KR" sz="900" b="0" dirty="0">
                              <a:solidFill>
                                <a:schemeClr val="tx1"/>
                              </a:solidFill>
                            </a:rPr>
                            <a:t>(J)</a:t>
                          </a:r>
                          <a:endParaRPr lang="en-KR" sz="900" b="0" dirty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KR" sz="900" b="0" dirty="0">
                              <a:solidFill>
                                <a:schemeClr val="tx1"/>
                              </a:solidFill>
                            </a:rPr>
                            <a:t>THz energy</a:t>
                          </a:r>
                        </a:p>
                        <a:p>
                          <a:pPr algn="ctr"/>
                          <a:r>
                            <a:rPr lang="en-KR" sz="900" b="0" dirty="0">
                              <a:solidFill>
                                <a:schemeClr val="tx1"/>
                              </a:solidFill>
                            </a:rPr>
                            <a:t>(J)</a:t>
                          </a:r>
                          <a:endParaRPr lang="en-KR" sz="900" b="0" dirty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KR"/>
                        </a:p>
                      </a:txBody>
                      <a:tcPr>
                        <a:blipFill>
                          <a:blip r:embed="rId4"/>
                          <a:stretch>
                            <a:fillRect l="-232759" t="-2500" r="-281034" b="-15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KR"/>
                        </a:p>
                      </a:txBody>
                      <a:tcPr>
                        <a:blipFill>
                          <a:blip r:embed="rId4"/>
                          <a:stretch>
                            <a:fillRect l="-402083" t="-2500" r="-239583" b="-15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KR" sz="900" b="0" dirty="0">
                              <a:solidFill>
                                <a:schemeClr val="tx1"/>
                              </a:solidFill>
                            </a:rPr>
                            <a:t>Relative spectral width (%)</a:t>
                          </a:r>
                          <a:endParaRPr lang="en-KR" sz="900" b="0" dirty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KR" sz="900" b="0" dirty="0">
                              <a:solidFill>
                                <a:schemeClr val="tx1"/>
                              </a:solidFill>
                            </a:rPr>
                            <a:t>SEDE</a:t>
                          </a:r>
                        </a:p>
                        <a:p>
                          <a:pPr algn="ctr"/>
                          <a:r>
                            <a:rPr lang="en-KR" sz="900" b="0" dirty="0">
                              <a:solidFill>
                                <a:schemeClr val="tx1"/>
                              </a:solidFill>
                            </a:rPr>
                            <a:t>(% per THz)</a:t>
                          </a:r>
                          <a:endParaRPr lang="en-KR" sz="900" b="0" dirty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091451835"/>
                      </a:ext>
                    </a:extLst>
                  </a:tr>
                  <a:tr h="242046">
                    <a:tc>
                      <a:txBody>
                        <a:bodyPr/>
                        <a:lstStyle/>
                        <a:p>
                          <a:r>
                            <a:rPr lang="en-KR" sz="900" b="0" dirty="0"/>
                            <a:t>Linear</a:t>
                          </a:r>
                          <a:endParaRPr lang="en-KR" sz="900" b="0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KR" sz="900" b="0" dirty="0"/>
                            <a:t>0.091</a:t>
                          </a:r>
                          <a:endParaRPr lang="en-KR" sz="900" b="0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KR" sz="900" b="0" dirty="0"/>
                            <a:t>3.4e-6</a:t>
                          </a:r>
                          <a:endParaRPr lang="en-KR" sz="900" b="0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KR" sz="900" b="0" dirty="0"/>
                            <a:t>3.7e-3</a:t>
                          </a:r>
                          <a:endParaRPr lang="en-KR" sz="900" b="0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KR" sz="900" b="0" dirty="0"/>
                            <a:t>1.77</a:t>
                          </a:r>
                          <a:endParaRPr lang="en-KR" sz="900" b="0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KR" sz="900" b="0" dirty="0"/>
                            <a:t>8.85</a:t>
                          </a:r>
                          <a:endParaRPr lang="en-KR" sz="900" b="0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KR" sz="900" b="0" dirty="0"/>
                            <a:t>2.09e-3</a:t>
                          </a:r>
                          <a:endParaRPr lang="en-KR" sz="900" b="0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942735093"/>
                      </a:ext>
                    </a:extLst>
                  </a:tr>
                  <a:tr h="248677">
                    <a:tc>
                      <a:txBody>
                        <a:bodyPr/>
                        <a:lstStyle/>
                        <a:p>
                          <a:r>
                            <a:rPr lang="en-KR" sz="900" b="0" dirty="0"/>
                            <a:t>Parabolic</a:t>
                          </a:r>
                          <a:endParaRPr lang="en-KR" sz="900" b="0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KR" sz="900" b="0" dirty="0"/>
                            <a:t>0.091</a:t>
                          </a:r>
                          <a:endParaRPr lang="en-KR" sz="900" b="0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KR" sz="900" b="0" dirty="0"/>
                            <a:t>2.3e-6</a:t>
                          </a:r>
                          <a:endParaRPr lang="en-KR" sz="900" b="0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KR" sz="900" b="0" dirty="0"/>
                            <a:t>2.5e-3</a:t>
                          </a:r>
                          <a:endParaRPr lang="en-KR" sz="900" b="0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KR" sz="900" b="0" dirty="0"/>
                            <a:t>0.66</a:t>
                          </a:r>
                          <a:endParaRPr lang="en-KR" sz="900" b="0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KR" sz="900" b="0" dirty="0"/>
                            <a:t>3.36</a:t>
                          </a:r>
                          <a:endParaRPr lang="en-KR" sz="900" b="0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KR" sz="900" b="0" dirty="0"/>
                            <a:t>3.79e-3</a:t>
                          </a:r>
                          <a:endParaRPr lang="en-KR" sz="900" b="0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249629778"/>
                      </a:ext>
                    </a:extLst>
                  </a:tr>
                  <a:tr h="248677">
                    <a:tc>
                      <a:txBody>
                        <a:bodyPr/>
                        <a:lstStyle/>
                        <a:p>
                          <a:r>
                            <a:rPr lang="en-KR" sz="900" b="0" dirty="0"/>
                            <a:t>Parabolic</a:t>
                          </a:r>
                          <a:endParaRPr lang="en-KR" sz="900" b="0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KR" sz="900" b="0" dirty="0"/>
                            <a:t>0.364</a:t>
                          </a:r>
                          <a:endParaRPr lang="en-KR" sz="900" b="0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KR" sz="900" b="0" dirty="0"/>
                            <a:t>25.4e-6</a:t>
                          </a:r>
                          <a:endParaRPr lang="en-KR" sz="900" b="0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KR" sz="900" b="0" dirty="0"/>
                            <a:t>0.007</a:t>
                          </a:r>
                          <a:endParaRPr lang="en-KR" sz="900" b="0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KR" sz="900" b="0" dirty="0"/>
                            <a:t>0.68</a:t>
                          </a:r>
                          <a:endParaRPr lang="en-KR" sz="900" b="0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KR" sz="900" b="0" dirty="0"/>
                            <a:t>3.47</a:t>
                          </a:r>
                          <a:endParaRPr lang="en-KR" sz="900" b="0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KR" sz="900" b="0" dirty="0"/>
                            <a:t>0.010</a:t>
                          </a:r>
                          <a:endParaRPr lang="en-KR" sz="900" b="0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981039681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17" name="TextBox 16">
            <a:extLst>
              <a:ext uri="{FF2B5EF4-FFF2-40B4-BE49-F238E27FC236}">
                <a16:creationId xmlns:a16="http://schemas.microsoft.com/office/drawing/2014/main" id="{8EA88952-9BFC-A629-5683-D7CD4BC0560B}"/>
              </a:ext>
            </a:extLst>
          </p:cNvPr>
          <p:cNvSpPr txBox="1"/>
          <p:nvPr/>
        </p:nvSpPr>
        <p:spPr>
          <a:xfrm>
            <a:off x="551420" y="982631"/>
            <a:ext cx="365943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400" dirty="0">
                <a:solidFill>
                  <a:srgbClr val="0000FF"/>
                </a:solidFill>
              </a:rPr>
              <a:t>M. Kumar et al., Phys. Rev. E 113 055201 (2026)</a:t>
            </a:r>
            <a:r>
              <a:rPr lang="nb-NO" altLang="ko-KR" sz="1400" dirty="0">
                <a:solidFill>
                  <a:srgbClr val="0000FF"/>
                </a:solidFill>
              </a:rPr>
              <a:t>.</a:t>
            </a:r>
            <a:endParaRPr lang="ko-KR" altLang="en-US" dirty="0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956DB14B-1A68-9A1E-3A78-9AC0BAD40E6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872" y="1290408"/>
            <a:ext cx="2739297" cy="5013726"/>
          </a:xfrm>
          <a:prstGeom prst="rect">
            <a:avLst/>
          </a:prstGeom>
          <a:ln>
            <a:noFill/>
          </a:ln>
        </p:spPr>
      </p:pic>
      <p:pic>
        <p:nvPicPr>
          <p:cNvPr id="19" name="Picture 18" descr="A diagram of a graph&#10;&#10;Description automatically generated">
            <a:extLst>
              <a:ext uri="{FF2B5EF4-FFF2-40B4-BE49-F238E27FC236}">
                <a16:creationId xmlns:a16="http://schemas.microsoft.com/office/drawing/2014/main" id="{204E319F-C1C6-8F93-2D5A-715CD46775B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0878" y="3101571"/>
            <a:ext cx="2403122" cy="2495550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1B14C203-6FC9-252C-C91C-A747D7893018}"/>
                  </a:ext>
                </a:extLst>
              </p:cNvPr>
              <p:cNvSpPr txBox="1"/>
              <p:nvPr/>
            </p:nvSpPr>
            <p:spPr>
              <a:xfrm>
                <a:off x="3733800" y="5357858"/>
                <a:ext cx="3875100" cy="51578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 xmlns:m="http://schemas.openxmlformats.org/officeDocument/2006/math">
                    <m:f>
                      <m:f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𝜕</m:t>
                        </m:r>
                        <m:sSub>
                          <m:sSub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𝑘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𝑝</m:t>
                            </m:r>
                          </m:sub>
                        </m:sSub>
                      </m:num>
                      <m:den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𝜕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den>
                    </m:f>
                    <m:r>
                      <a:rPr lang="en-US" b="0" i="1" smtClean="0">
                        <a:latin typeface="Cambria Math" panose="02040503050406030204" pitchFamily="18" charset="0"/>
                      </a:rPr>
                      <m:t>=−</m:t>
                    </m:r>
                    <m:f>
                      <m:f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𝜕</m:t>
                        </m:r>
                        <m:sSub>
                          <m:sSub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𝜔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𝑝</m:t>
                            </m:r>
                          </m:sub>
                        </m:sSub>
                      </m:num>
                      <m:den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𝜕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𝑧</m:t>
                        </m:r>
                      </m:den>
                    </m:f>
                    <m:r>
                      <a:rPr lang="en-US" b="0" i="1" smtClean="0">
                        <a:latin typeface="Cambria Math" panose="02040503050406030204" pitchFamily="18" charset="0"/>
                      </a:rPr>
                      <m:t>≃0</m:t>
                    </m:r>
                  </m:oMath>
                </a14:m>
                <a:r>
                  <a:rPr lang="en-KR" dirty="0"/>
                  <a:t> in the density plateau</a:t>
                </a:r>
              </a:p>
            </p:txBody>
          </p:sp>
        </mc:Choice>
        <mc:Fallback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1B14C203-6FC9-252C-C91C-A747D789301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33800" y="5357858"/>
                <a:ext cx="3875100" cy="515782"/>
              </a:xfrm>
              <a:prstGeom prst="rect">
                <a:avLst/>
              </a:prstGeom>
              <a:blipFill>
                <a:blip r:embed="rId7"/>
                <a:stretch>
                  <a:fillRect b="-7143"/>
                </a:stretch>
              </a:blipFill>
            </p:spPr>
            <p:txBody>
              <a:bodyPr/>
              <a:lstStyle/>
              <a:p>
                <a:r>
                  <a:rPr lang="en-K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TextBox 21">
            <a:extLst>
              <a:ext uri="{FF2B5EF4-FFF2-40B4-BE49-F238E27FC236}">
                <a16:creationId xmlns:a16="http://schemas.microsoft.com/office/drawing/2014/main" id="{623104C9-BF67-6671-2676-B8FC96D878EB}"/>
              </a:ext>
            </a:extLst>
          </p:cNvPr>
          <p:cNvSpPr txBox="1"/>
          <p:nvPr/>
        </p:nvSpPr>
        <p:spPr>
          <a:xfrm>
            <a:off x="5943600" y="5943072"/>
            <a:ext cx="30062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/>
            <a:r>
              <a:rPr lang="en-KR" dirty="0"/>
              <a:t>prolonged in-phase oscillation</a:t>
            </a:r>
          </a:p>
        </p:txBody>
      </p:sp>
      <p:sp>
        <p:nvSpPr>
          <p:cNvPr id="23" name="Right Arrow 22">
            <a:extLst>
              <a:ext uri="{FF2B5EF4-FFF2-40B4-BE49-F238E27FC236}">
                <a16:creationId xmlns:a16="http://schemas.microsoft.com/office/drawing/2014/main" id="{CA82BE32-E195-45D2-BD26-D1C3242FC7F5}"/>
              </a:ext>
            </a:extLst>
          </p:cNvPr>
          <p:cNvSpPr/>
          <p:nvPr/>
        </p:nvSpPr>
        <p:spPr>
          <a:xfrm>
            <a:off x="5346767" y="5984922"/>
            <a:ext cx="596833" cy="292170"/>
          </a:xfrm>
          <a:prstGeom prst="rightArrow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KR"/>
          </a:p>
        </p:txBody>
      </p:sp>
      <p:sp>
        <p:nvSpPr>
          <p:cNvPr id="25" name="Slide Number Placeholder 5">
            <a:extLst>
              <a:ext uri="{FF2B5EF4-FFF2-40B4-BE49-F238E27FC236}">
                <a16:creationId xmlns:a16="http://schemas.microsoft.com/office/drawing/2014/main" id="{E5A998DB-9637-F140-6930-9EA5ED7F61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705600" y="6356350"/>
            <a:ext cx="2133600" cy="365125"/>
          </a:xfrm>
        </p:spPr>
        <p:txBody>
          <a:bodyPr/>
          <a:lstStyle/>
          <a:p>
            <a:fld id="{33D6E5A2-EC83-451F-A719-9AC1370DD5CF}" type="slidenum">
              <a:rPr lang="en-US" smtClean="0"/>
              <a:pPr/>
              <a:t>14</a:t>
            </a:fld>
            <a:r>
              <a:rPr lang="en-US" dirty="0"/>
              <a:t>/17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7C3CC42C-4464-5952-EC63-613BDD13FCD7}"/>
              </a:ext>
            </a:extLst>
          </p:cNvPr>
          <p:cNvSpPr txBox="1"/>
          <p:nvPr/>
        </p:nvSpPr>
        <p:spPr>
          <a:xfrm>
            <a:off x="2238017" y="6400800"/>
            <a:ext cx="469692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KR" sz="1200" dirty="0"/>
              <a:t>M.S. Hur, Advanced Accelerator Concepts, Jul. 26 – 31, 2026 , UCLA, CA</a:t>
            </a:r>
          </a:p>
        </p:txBody>
      </p:sp>
    </p:spTree>
    <p:extLst>
      <p:ext uri="{BB962C8B-B14F-4D97-AF65-F5344CB8AC3E}">
        <p14:creationId xmlns:p14="http://schemas.microsoft.com/office/powerpoint/2010/main" val="4171037369"/>
      </p:ext>
    </p:extLst>
  </p:cSld>
  <p:clrMapOvr>
    <a:masterClrMapping/>
  </p:clrMapOvr>
  <p:transition spd="slow">
    <p:wipe dir="d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8E140C-F197-F919-166B-12A9470BDA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>
            <a:extLst>
              <a:ext uri="{FF2B5EF4-FFF2-40B4-BE49-F238E27FC236}">
                <a16:creationId xmlns:a16="http://schemas.microsoft.com/office/drawing/2014/main" id="{B6F97F26-4A5E-8F57-245F-4A207DDCAC6D}"/>
              </a:ext>
            </a:extLst>
          </p:cNvPr>
          <p:cNvSpPr txBox="1"/>
          <p:nvPr/>
        </p:nvSpPr>
        <p:spPr>
          <a:xfrm>
            <a:off x="228600" y="152400"/>
            <a:ext cx="8763000" cy="1066800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r>
              <a:rPr lang="en-US" sz="3600" dirty="0"/>
              <a:t>Guiding Structure</a:t>
            </a:r>
          </a:p>
        </p:txBody>
      </p:sp>
      <p:sp>
        <p:nvSpPr>
          <p:cNvPr id="21" name="순서도: 연결자 20">
            <a:extLst>
              <a:ext uri="{FF2B5EF4-FFF2-40B4-BE49-F238E27FC236}">
                <a16:creationId xmlns:a16="http://schemas.microsoft.com/office/drawing/2014/main" id="{3BE5E26E-EC5E-FFD7-DF61-52EC8C9BFBBA}"/>
              </a:ext>
            </a:extLst>
          </p:cNvPr>
          <p:cNvSpPr/>
          <p:nvPr/>
        </p:nvSpPr>
        <p:spPr>
          <a:xfrm>
            <a:off x="1386492" y="4073038"/>
            <a:ext cx="1924277" cy="1795625"/>
          </a:xfrm>
          <a:prstGeom prst="flowChartConnector">
            <a:avLst/>
          </a:prstGeom>
          <a:solidFill>
            <a:srgbClr val="0000FF">
              <a:alpha val="50000"/>
            </a:srgbClr>
          </a:solidFill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2" name="순서도: 연결자 21">
            <a:extLst>
              <a:ext uri="{FF2B5EF4-FFF2-40B4-BE49-F238E27FC236}">
                <a16:creationId xmlns:a16="http://schemas.microsoft.com/office/drawing/2014/main" id="{69AC2C81-40D1-968D-8FAD-5977D6786AC0}"/>
              </a:ext>
            </a:extLst>
          </p:cNvPr>
          <p:cNvSpPr/>
          <p:nvPr/>
        </p:nvSpPr>
        <p:spPr>
          <a:xfrm>
            <a:off x="1594348" y="4269340"/>
            <a:ext cx="1508563" cy="1403380"/>
          </a:xfrm>
          <a:prstGeom prst="flowChartConnector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4B0776D3-65C7-51B6-BABB-C971D497DC44}"/>
              </a:ext>
            </a:extLst>
          </p:cNvPr>
          <p:cNvCxnSpPr>
            <a:cxnSpLocks/>
          </p:cNvCxnSpPr>
          <p:nvPr/>
        </p:nvCxnSpPr>
        <p:spPr>
          <a:xfrm flipV="1">
            <a:off x="2344898" y="4350823"/>
            <a:ext cx="680336" cy="634126"/>
          </a:xfrm>
          <a:prstGeom prst="line">
            <a:avLst/>
          </a:prstGeom>
          <a:ln w="381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id="{B4C652DC-B390-A53E-DD52-52ADAF5FA80E}"/>
              </a:ext>
            </a:extLst>
          </p:cNvPr>
          <p:cNvSpPr txBox="1"/>
          <p:nvPr/>
        </p:nvSpPr>
        <p:spPr>
          <a:xfrm>
            <a:off x="1817904" y="5149593"/>
            <a:ext cx="114583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/>
              <a:t>Vacuum Core</a:t>
            </a:r>
            <a:endParaRPr lang="ko-KR" altLang="en-US" sz="12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18855E96-F814-70DA-D1AC-149D3585F139}"/>
                  </a:ext>
                </a:extLst>
              </p:cNvPr>
              <p:cNvSpPr txBox="1"/>
              <p:nvPr/>
            </p:nvSpPr>
            <p:spPr>
              <a:xfrm>
                <a:off x="152400" y="3627950"/>
                <a:ext cx="3327579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1400" dirty="0"/>
                  <a:t>Dielectric material (quartz)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ko-KR" altLang="en-US" sz="1400" i="1" smtClean="0">
                            <a:latin typeface="Cambria Math" panose="02040503050406030204" pitchFamily="18" charset="0"/>
                          </a:rPr>
                          <m:t>𝜀</m:t>
                        </m:r>
                      </m:e>
                      <m:sub>
                        <m:r>
                          <a:rPr lang="en-US" altLang="ko-KR" sz="1400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sub>
                    </m:sSub>
                    <m:r>
                      <a:rPr lang="en-US" altLang="ko-KR" sz="1400" b="0" i="1" smtClean="0">
                        <a:latin typeface="Cambria Math" panose="02040503050406030204" pitchFamily="18" charset="0"/>
                      </a:rPr>
                      <m:t>=3.85</m:t>
                    </m:r>
                  </m:oMath>
                </a14:m>
                <a:r>
                  <a:rPr lang="en-US" altLang="ko-KR" sz="1400" dirty="0"/>
                  <a:t>)</a:t>
                </a:r>
                <a:endParaRPr lang="ko-KR" altLang="en-US" sz="1400" dirty="0"/>
              </a:p>
            </p:txBody>
          </p:sp>
        </mc:Choice>
        <mc:Fallback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18855E96-F814-70DA-D1AC-149D3585F13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400" y="3627950"/>
                <a:ext cx="3327579" cy="307777"/>
              </a:xfrm>
              <a:prstGeom prst="rect">
                <a:avLst/>
              </a:prstGeom>
              <a:blipFill>
                <a:blip r:embed="rId3"/>
                <a:stretch>
                  <a:fillRect l="-760" t="-3846" b="-15385"/>
                </a:stretch>
              </a:blipFill>
            </p:spPr>
            <p:txBody>
              <a:bodyPr/>
              <a:lstStyle/>
              <a:p>
                <a:r>
                  <a:rPr lang="en-K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0064EBCC-6B4D-1504-EB08-55CB54D1D043}"/>
                  </a:ext>
                </a:extLst>
              </p:cNvPr>
              <p:cNvSpPr txBox="1"/>
              <p:nvPr/>
            </p:nvSpPr>
            <p:spPr>
              <a:xfrm>
                <a:off x="1550096" y="4453491"/>
                <a:ext cx="1381749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ko-KR" sz="1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ko-KR" sz="1400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  <m:sub>
                          <m:r>
                            <a:rPr lang="en-US" altLang="ko-KR" sz="14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altLang="ko-KR" sz="1400" b="0" i="1" smtClean="0">
                          <a:latin typeface="Cambria Math" panose="02040503050406030204" pitchFamily="18" charset="0"/>
                        </a:rPr>
                        <m:t>=300</m:t>
                      </m:r>
                      <m:r>
                        <a:rPr lang="en-US" altLang="ko-KR" sz="1400" b="0" i="1" smtClean="0">
                          <a:latin typeface="Cambria Math" panose="02040503050406030204" pitchFamily="18" charset="0"/>
                        </a:rPr>
                        <m:t>𝜇</m:t>
                      </m:r>
                      <m:r>
                        <a:rPr lang="en-US" altLang="ko-KR" sz="1400" b="0" i="1" smtClean="0">
                          <a:latin typeface="Cambria Math" panose="02040503050406030204" pitchFamily="18" charset="0"/>
                        </a:rPr>
                        <m:t>𝑚</m:t>
                      </m:r>
                    </m:oMath>
                  </m:oMathPara>
                </a14:m>
                <a:endParaRPr lang="ko-KR" altLang="en-US" sz="1400" dirty="0"/>
              </a:p>
            </p:txBody>
          </p:sp>
        </mc:Choice>
        <mc:Fallback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0064EBCC-6B4D-1504-EB08-55CB54D1D04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50096" y="4453491"/>
                <a:ext cx="1381749" cy="307777"/>
              </a:xfrm>
              <a:prstGeom prst="rect">
                <a:avLst/>
              </a:prstGeom>
              <a:blipFill>
                <a:blip r:embed="rId4"/>
                <a:stretch>
                  <a:fillRect b="-8000"/>
                </a:stretch>
              </a:blipFill>
            </p:spPr>
            <p:txBody>
              <a:bodyPr/>
              <a:lstStyle/>
              <a:p>
                <a:r>
                  <a:rPr lang="en-K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5AC6D1DF-C642-CBCF-F9E7-1999CE3C9162}"/>
                  </a:ext>
                </a:extLst>
              </p:cNvPr>
              <p:cNvSpPr txBox="1"/>
              <p:nvPr/>
            </p:nvSpPr>
            <p:spPr>
              <a:xfrm>
                <a:off x="3003503" y="4144030"/>
                <a:ext cx="1137088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ko-KR" sz="1400" b="0" i="1" smtClean="0">
                          <a:latin typeface="Cambria Math" panose="02040503050406030204" pitchFamily="18" charset="0"/>
                        </a:rPr>
                        <m:t>𝑑</m:t>
                      </m:r>
                      <m:r>
                        <a:rPr lang="en-US" altLang="ko-KR" sz="1400" b="0" i="1" smtClean="0">
                          <a:latin typeface="Cambria Math" panose="02040503050406030204" pitchFamily="18" charset="0"/>
                        </a:rPr>
                        <m:t>=3.9</m:t>
                      </m:r>
                      <m:r>
                        <a:rPr lang="en-US" altLang="ko-KR" sz="1400" b="0" i="1" smtClean="0">
                          <a:latin typeface="Cambria Math" panose="02040503050406030204" pitchFamily="18" charset="0"/>
                        </a:rPr>
                        <m:t>𝜇</m:t>
                      </m:r>
                      <m:r>
                        <a:rPr lang="en-US" altLang="ko-KR" sz="1400" b="0" i="1" smtClean="0">
                          <a:latin typeface="Cambria Math" panose="02040503050406030204" pitchFamily="18" charset="0"/>
                        </a:rPr>
                        <m:t>𝑚</m:t>
                      </m:r>
                    </m:oMath>
                  </m:oMathPara>
                </a14:m>
                <a:endParaRPr lang="ko-KR" altLang="en-US" sz="1400" dirty="0"/>
              </a:p>
            </p:txBody>
          </p:sp>
        </mc:Choice>
        <mc:Fallback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5AC6D1DF-C642-CBCF-F9E7-1999CE3C916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03503" y="4144030"/>
                <a:ext cx="1137088" cy="307777"/>
              </a:xfrm>
              <a:prstGeom prst="rect">
                <a:avLst/>
              </a:prstGeom>
              <a:blipFill>
                <a:blip r:embed="rId5"/>
                <a:stretch>
                  <a:fillRect b="-8000"/>
                </a:stretch>
              </a:blipFill>
            </p:spPr>
            <p:txBody>
              <a:bodyPr/>
              <a:lstStyle/>
              <a:p>
                <a:r>
                  <a:rPr lang="en-KR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8" name="직선 화살표 연결선 27">
            <a:extLst>
              <a:ext uri="{FF2B5EF4-FFF2-40B4-BE49-F238E27FC236}">
                <a16:creationId xmlns:a16="http://schemas.microsoft.com/office/drawing/2014/main" id="{28B3E0AF-B4E8-9293-5AEA-E8E00B097305}"/>
              </a:ext>
            </a:extLst>
          </p:cNvPr>
          <p:cNvCxnSpPr>
            <a:cxnSpLocks/>
          </p:cNvCxnSpPr>
          <p:nvPr/>
        </p:nvCxnSpPr>
        <p:spPr>
          <a:xfrm flipV="1">
            <a:off x="2438400" y="4574347"/>
            <a:ext cx="486315" cy="462441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29" name="직선 화살표 연결선 28">
            <a:extLst>
              <a:ext uri="{FF2B5EF4-FFF2-40B4-BE49-F238E27FC236}">
                <a16:creationId xmlns:a16="http://schemas.microsoft.com/office/drawing/2014/main" id="{A0C5C44E-8B5B-92A5-03BF-A6B01FAA4F6F}"/>
              </a:ext>
            </a:extLst>
          </p:cNvPr>
          <p:cNvCxnSpPr>
            <a:cxnSpLocks/>
          </p:cNvCxnSpPr>
          <p:nvPr/>
        </p:nvCxnSpPr>
        <p:spPr>
          <a:xfrm flipV="1">
            <a:off x="2963739" y="4411592"/>
            <a:ext cx="155028" cy="156041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30" name="직선 화살표 연결선 29">
            <a:extLst>
              <a:ext uri="{FF2B5EF4-FFF2-40B4-BE49-F238E27FC236}">
                <a16:creationId xmlns:a16="http://schemas.microsoft.com/office/drawing/2014/main" id="{3FAF14DD-10C9-954F-34ED-F92779245A83}"/>
              </a:ext>
            </a:extLst>
          </p:cNvPr>
          <p:cNvCxnSpPr>
            <a:cxnSpLocks/>
          </p:cNvCxnSpPr>
          <p:nvPr/>
        </p:nvCxnSpPr>
        <p:spPr>
          <a:xfrm>
            <a:off x="1133294" y="4728026"/>
            <a:ext cx="237342" cy="66485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>
            <a:extLst>
              <a:ext uri="{FF2B5EF4-FFF2-40B4-BE49-F238E27FC236}">
                <a16:creationId xmlns:a16="http://schemas.microsoft.com/office/drawing/2014/main" id="{5EC5233E-7C99-1ADC-B55D-E4006C90F158}"/>
              </a:ext>
            </a:extLst>
          </p:cNvPr>
          <p:cNvSpPr txBox="1"/>
          <p:nvPr/>
        </p:nvSpPr>
        <p:spPr>
          <a:xfrm>
            <a:off x="121618" y="4559557"/>
            <a:ext cx="111568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/>
              <a:t>Copper wall</a:t>
            </a:r>
            <a:endParaRPr lang="ko-KR" altLang="en-US" sz="14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B71941B8-FC6E-FAA7-8755-FABD40D5848C}"/>
                  </a:ext>
                </a:extLst>
              </p:cNvPr>
              <p:cNvSpPr txBox="1"/>
              <p:nvPr/>
            </p:nvSpPr>
            <p:spPr>
              <a:xfrm>
                <a:off x="72009" y="5916063"/>
                <a:ext cx="1249594" cy="32528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ko-KR" sz="1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ko-KR" sz="1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en-US" altLang="ko-KR" sz="1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𝑔</m:t>
                          </m:r>
                        </m:sub>
                      </m:sSub>
                      <m:r>
                        <a:rPr lang="en-US" altLang="ko-KR" sz="1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=0.985</m:t>
                      </m:r>
                      <m:r>
                        <a:rPr lang="en-US" altLang="ko-KR" sz="1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𝑐</m:t>
                      </m:r>
                    </m:oMath>
                  </m:oMathPara>
                </a14:m>
                <a:endParaRPr lang="ko-KR" altLang="en-US" sz="1400" dirty="0">
                  <a:solidFill>
                    <a:schemeClr val="tx1"/>
                  </a:solidFill>
                </a:endParaRPr>
              </a:p>
            </p:txBody>
          </p:sp>
        </mc:Choice>
        <mc:Fallback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B71941B8-FC6E-FAA7-8755-FABD40D5848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009" y="5916063"/>
                <a:ext cx="1249594" cy="32528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K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5D5EDE88-E910-AF5B-1F91-0E9471BFB7B0}"/>
                  </a:ext>
                </a:extLst>
              </p:cNvPr>
              <p:cNvSpPr txBox="1"/>
              <p:nvPr/>
            </p:nvSpPr>
            <p:spPr>
              <a:xfrm>
                <a:off x="117252" y="5344853"/>
                <a:ext cx="1337924" cy="32438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ko-KR" sz="1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ko-KR" sz="1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en-US" altLang="ko-KR" sz="1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𝑝h</m:t>
                          </m:r>
                        </m:sub>
                      </m:sSub>
                      <m:r>
                        <a:rPr lang="en-US" altLang="ko-KR" sz="14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=0.9999</m:t>
                      </m:r>
                      <m:r>
                        <a:rPr lang="en-US" altLang="ko-KR" sz="14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𝑐</m:t>
                      </m:r>
                    </m:oMath>
                  </m:oMathPara>
                </a14:m>
                <a:endParaRPr lang="ko-KR" altLang="en-US" sz="1400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5D5EDE88-E910-AF5B-1F91-0E9471BFB7B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7252" y="5344853"/>
                <a:ext cx="1337924" cy="324384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KR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4" name="그림 33">
            <a:extLst>
              <a:ext uri="{FF2B5EF4-FFF2-40B4-BE49-F238E27FC236}">
                <a16:creationId xmlns:a16="http://schemas.microsoft.com/office/drawing/2014/main" id="{3F122739-5800-98D1-0F7D-1A88A752CB32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5014" y="3959994"/>
            <a:ext cx="4784855" cy="17201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0DC561A2-ABEF-CA81-14E5-B1706930E3FB}"/>
                  </a:ext>
                </a:extLst>
              </p:cNvPr>
              <p:cNvSpPr txBox="1"/>
              <p:nvPr/>
            </p:nvSpPr>
            <p:spPr>
              <a:xfrm>
                <a:off x="4267200" y="3581400"/>
                <a:ext cx="3327579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US" altLang="ko-KR" sz="1400" dirty="0"/>
                  <a:t>RPO-THz</a:t>
                </a:r>
                <a:r>
                  <a:rPr lang="ko-KR" altLang="en-US" sz="1400" dirty="0"/>
                  <a:t> </a:t>
                </a:r>
                <a:r>
                  <a:rPr lang="en-US" altLang="ko-KR" sz="1400" dirty="0"/>
                  <a:t>source (425 </a:t>
                </a:r>
                <a:r>
                  <a:rPr lang="el-GR" altLang="ko-KR" sz="1400" dirty="0"/>
                  <a:t>μ</a:t>
                </a:r>
                <a:r>
                  <a:rPr lang="en-US" altLang="ko-KR" sz="1400" dirty="0"/>
                  <a:t>J,  </a:t>
                </a:r>
                <a:r>
                  <a:rPr lang="el-GR" altLang="ko-KR" sz="1400" dirty="0"/>
                  <a:t>η</a:t>
                </a:r>
                <a14:m>
                  <m:oMath xmlns:m="http://schemas.openxmlformats.org/officeDocument/2006/math">
                    <m:r>
                      <a:rPr lang="en-US" altLang="ko-KR" sz="1400" b="0" i="1" smtClean="0">
                        <a:latin typeface="Cambria Math" panose="02040503050406030204" pitchFamily="18" charset="0"/>
                      </a:rPr>
                      <m:t>≈</m:t>
                    </m:r>
                  </m:oMath>
                </a14:m>
                <a:r>
                  <a:rPr lang="en-US" altLang="ko-KR" sz="1400" dirty="0"/>
                  <a:t>0.175%)</a:t>
                </a:r>
                <a:endParaRPr lang="ko-KR" altLang="en-US" sz="1400" dirty="0"/>
              </a:p>
            </p:txBody>
          </p:sp>
        </mc:Choice>
        <mc:Fallback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0DC561A2-ABEF-CA81-14E5-B1706930E3F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67200" y="3581400"/>
                <a:ext cx="3327579" cy="307777"/>
              </a:xfrm>
              <a:prstGeom prst="rect">
                <a:avLst/>
              </a:prstGeom>
              <a:blipFill>
                <a:blip r:embed="rId9"/>
                <a:stretch>
                  <a:fillRect l="-380" t="-4000" b="-20000"/>
                </a:stretch>
              </a:blipFill>
            </p:spPr>
            <p:txBody>
              <a:bodyPr/>
              <a:lstStyle/>
              <a:p>
                <a:r>
                  <a:rPr lang="en-KR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53BFD3D2-124C-FA4C-EFC8-543DF24BA70F}"/>
              </a:ext>
            </a:extLst>
          </p:cNvPr>
          <p:cNvCxnSpPr/>
          <p:nvPr/>
        </p:nvCxnSpPr>
        <p:spPr>
          <a:xfrm>
            <a:off x="72009" y="3145632"/>
            <a:ext cx="9000318" cy="0"/>
          </a:xfrm>
          <a:prstGeom prst="line">
            <a:avLst/>
          </a:prstGeom>
          <a:ln w="317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0BBF655E-B161-3B9D-25FC-CF7E5AC8F3B2}"/>
              </a:ext>
            </a:extLst>
          </p:cNvPr>
          <p:cNvSpPr txBox="1"/>
          <p:nvPr/>
        </p:nvSpPr>
        <p:spPr>
          <a:xfrm>
            <a:off x="323528" y="1143000"/>
            <a:ext cx="30779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KR" dirty="0">
                <a:solidFill>
                  <a:srgbClr val="0000FF"/>
                </a:solidFill>
              </a:rPr>
              <a:t>Schematics for THz-driven, cascaded-DLW Accelerators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CA4407A-71D4-B1A3-2EBB-D29DE66A0256}"/>
              </a:ext>
            </a:extLst>
          </p:cNvPr>
          <p:cNvSpPr txBox="1"/>
          <p:nvPr/>
        </p:nvSpPr>
        <p:spPr>
          <a:xfrm>
            <a:off x="4032531" y="1324039"/>
            <a:ext cx="125175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ko-Kore-KR" sz="1400" dirty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RPO generator</a:t>
            </a:r>
            <a:endParaRPr kumimoji="1" lang="ko-Kore-KR" altLang="en-US" sz="14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9F18715-C791-B21C-BB60-B9793C22CDA0}"/>
              </a:ext>
            </a:extLst>
          </p:cNvPr>
          <p:cNvSpPr txBox="1"/>
          <p:nvPr/>
        </p:nvSpPr>
        <p:spPr>
          <a:xfrm>
            <a:off x="2933420" y="2175255"/>
            <a:ext cx="76495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ko-Kore-KR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kumimoji="1" lang="en-US" altLang="ko-Kore-KR" sz="1400" baseline="30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</a:t>
            </a:r>
            <a:r>
              <a:rPr kumimoji="1" lang="en-US" altLang="ko-Kore-KR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beam</a:t>
            </a:r>
            <a:endParaRPr kumimoji="1" lang="ko-Kore-KR" altLang="en-US" sz="1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1" name="이등변 삼각형 38">
            <a:extLst>
              <a:ext uri="{FF2B5EF4-FFF2-40B4-BE49-F238E27FC236}">
                <a16:creationId xmlns:a16="http://schemas.microsoft.com/office/drawing/2014/main" id="{0CD6D5AD-C6B3-77AF-1E21-3497C1DC7323}"/>
              </a:ext>
            </a:extLst>
          </p:cNvPr>
          <p:cNvSpPr/>
          <p:nvPr/>
        </p:nvSpPr>
        <p:spPr>
          <a:xfrm rot="10800000">
            <a:off x="1179826" y="2468821"/>
            <a:ext cx="226632" cy="239280"/>
          </a:xfrm>
          <a:prstGeom prst="triangl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3C76D63-580C-6647-DF88-2814B69A7054}"/>
              </a:ext>
            </a:extLst>
          </p:cNvPr>
          <p:cNvSpPr txBox="1"/>
          <p:nvPr/>
        </p:nvSpPr>
        <p:spPr>
          <a:xfrm>
            <a:off x="683568" y="1993276"/>
            <a:ext cx="6928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en-US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RF-gun</a:t>
            </a:r>
            <a:endParaRPr kumimoji="1" lang="ko-Kore-KR" altLang="en-US" sz="1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직사각형 40">
            <a:extLst>
              <a:ext uri="{FF2B5EF4-FFF2-40B4-BE49-F238E27FC236}">
                <a16:creationId xmlns:a16="http://schemas.microsoft.com/office/drawing/2014/main" id="{57E3A25C-E419-8E12-449C-B339CB54D934}"/>
              </a:ext>
            </a:extLst>
          </p:cNvPr>
          <p:cNvSpPr/>
          <p:nvPr/>
        </p:nvSpPr>
        <p:spPr>
          <a:xfrm>
            <a:off x="976073" y="2375717"/>
            <a:ext cx="141270" cy="388243"/>
          </a:xfrm>
          <a:prstGeom prst="rect">
            <a:avLst/>
          </a:prstGeom>
          <a:solidFill>
            <a:schemeClr val="tx2">
              <a:alpha val="3849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ore-KR" altLang="en-US" sz="1300"/>
          </a:p>
        </p:txBody>
      </p:sp>
      <p:cxnSp>
        <p:nvCxnSpPr>
          <p:cNvPr id="14" name="직선 연결선[R] 26">
            <a:extLst>
              <a:ext uri="{FF2B5EF4-FFF2-40B4-BE49-F238E27FC236}">
                <a16:creationId xmlns:a16="http://schemas.microsoft.com/office/drawing/2014/main" id="{8FD8B1C6-DF74-4B79-FF41-2C1F6CDAF8D6}"/>
              </a:ext>
            </a:extLst>
          </p:cNvPr>
          <p:cNvCxnSpPr>
            <a:cxnSpLocks/>
          </p:cNvCxnSpPr>
          <p:nvPr/>
        </p:nvCxnSpPr>
        <p:spPr>
          <a:xfrm>
            <a:off x="917196" y="2566893"/>
            <a:ext cx="7560000" cy="0"/>
          </a:xfrm>
          <a:prstGeom prst="line">
            <a:avLst/>
          </a:prstGeom>
          <a:ln w="1270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타원 43">
            <a:extLst>
              <a:ext uri="{FF2B5EF4-FFF2-40B4-BE49-F238E27FC236}">
                <a16:creationId xmlns:a16="http://schemas.microsoft.com/office/drawing/2014/main" id="{9C3FCE7E-4B27-61FB-DE26-676C27EB6DDE}"/>
              </a:ext>
            </a:extLst>
          </p:cNvPr>
          <p:cNvSpPr/>
          <p:nvPr/>
        </p:nvSpPr>
        <p:spPr>
          <a:xfrm>
            <a:off x="3142187" y="2528605"/>
            <a:ext cx="276924" cy="89782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/>
          </a:p>
        </p:txBody>
      </p:sp>
      <p:sp>
        <p:nvSpPr>
          <p:cNvPr id="17" name="타원 44">
            <a:extLst>
              <a:ext uri="{FF2B5EF4-FFF2-40B4-BE49-F238E27FC236}">
                <a16:creationId xmlns:a16="http://schemas.microsoft.com/office/drawing/2014/main" id="{A0717F59-900E-CB63-B22C-873AE6844987}"/>
              </a:ext>
            </a:extLst>
          </p:cNvPr>
          <p:cNvSpPr/>
          <p:nvPr/>
        </p:nvSpPr>
        <p:spPr>
          <a:xfrm>
            <a:off x="8168564" y="2526913"/>
            <a:ext cx="313765" cy="91474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/>
          </a:p>
        </p:txBody>
      </p:sp>
      <p:cxnSp>
        <p:nvCxnSpPr>
          <p:cNvPr id="18" name="직선 연결선[R] 26">
            <a:extLst>
              <a:ext uri="{FF2B5EF4-FFF2-40B4-BE49-F238E27FC236}">
                <a16:creationId xmlns:a16="http://schemas.microsoft.com/office/drawing/2014/main" id="{FDFDA791-A9A6-1331-28DB-81E301522137}"/>
              </a:ext>
            </a:extLst>
          </p:cNvPr>
          <p:cNvCxnSpPr>
            <a:cxnSpLocks/>
          </p:cNvCxnSpPr>
          <p:nvPr/>
        </p:nvCxnSpPr>
        <p:spPr>
          <a:xfrm>
            <a:off x="1304351" y="2559902"/>
            <a:ext cx="137019" cy="165151"/>
          </a:xfrm>
          <a:prstGeom prst="line">
            <a:avLst/>
          </a:prstGeom>
          <a:ln w="1270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직사각형 46">
            <a:extLst>
              <a:ext uri="{FF2B5EF4-FFF2-40B4-BE49-F238E27FC236}">
                <a16:creationId xmlns:a16="http://schemas.microsoft.com/office/drawing/2014/main" id="{AAC6B4D6-B914-C21A-FD9D-6D1FCF656E83}"/>
              </a:ext>
            </a:extLst>
          </p:cNvPr>
          <p:cNvSpPr/>
          <p:nvPr/>
        </p:nvSpPr>
        <p:spPr>
          <a:xfrm rot="2710100">
            <a:off x="1411493" y="2692362"/>
            <a:ext cx="196215" cy="18963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ore-KR" altLang="en-US" sz="1300"/>
          </a:p>
        </p:txBody>
      </p:sp>
      <p:sp>
        <p:nvSpPr>
          <p:cNvPr id="20" name="사각형: 둥근 모서리 47">
            <a:extLst>
              <a:ext uri="{FF2B5EF4-FFF2-40B4-BE49-F238E27FC236}">
                <a16:creationId xmlns:a16="http://schemas.microsoft.com/office/drawing/2014/main" id="{47C0D13F-280F-36F9-F7DE-EA2F438B606C}"/>
              </a:ext>
            </a:extLst>
          </p:cNvPr>
          <p:cNvSpPr/>
          <p:nvPr/>
        </p:nvSpPr>
        <p:spPr>
          <a:xfrm>
            <a:off x="1848306" y="2318264"/>
            <a:ext cx="815370" cy="466994"/>
          </a:xfrm>
          <a:prstGeom prst="roundRect">
            <a:avLst/>
          </a:prstGeom>
          <a:solidFill>
            <a:schemeClr val="tx2"/>
          </a:solidFill>
          <a:ln>
            <a:solidFill>
              <a:schemeClr val="tx1"/>
            </a:solidFill>
            <a:prstDash val="solid"/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300" dirty="0" err="1"/>
              <a:t>Linac</a:t>
            </a:r>
            <a:endParaRPr lang="ko-KR" altLang="en-US" sz="1300" dirty="0"/>
          </a:p>
        </p:txBody>
      </p:sp>
      <p:cxnSp>
        <p:nvCxnSpPr>
          <p:cNvPr id="36" name="직선 화살표 연결선 48">
            <a:extLst>
              <a:ext uri="{FF2B5EF4-FFF2-40B4-BE49-F238E27FC236}">
                <a16:creationId xmlns:a16="http://schemas.microsoft.com/office/drawing/2014/main" id="{8A8B74F3-95B6-71C5-B034-26BC41BC504A}"/>
              </a:ext>
            </a:extLst>
          </p:cNvPr>
          <p:cNvCxnSpPr/>
          <p:nvPr/>
        </p:nvCxnSpPr>
        <p:spPr>
          <a:xfrm>
            <a:off x="3339586" y="2559902"/>
            <a:ext cx="315658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직선 화살표 연결선 49">
            <a:extLst>
              <a:ext uri="{FF2B5EF4-FFF2-40B4-BE49-F238E27FC236}">
                <a16:creationId xmlns:a16="http://schemas.microsoft.com/office/drawing/2014/main" id="{6695170E-55C0-87C8-C548-5A543B37C7E7}"/>
              </a:ext>
            </a:extLst>
          </p:cNvPr>
          <p:cNvCxnSpPr/>
          <p:nvPr/>
        </p:nvCxnSpPr>
        <p:spPr>
          <a:xfrm>
            <a:off x="8447484" y="2468821"/>
            <a:ext cx="315658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직사각형 56">
            <a:extLst>
              <a:ext uri="{FF2B5EF4-FFF2-40B4-BE49-F238E27FC236}">
                <a16:creationId xmlns:a16="http://schemas.microsoft.com/office/drawing/2014/main" id="{CB1126B4-61B3-4179-863B-58612CFB9ACF}"/>
              </a:ext>
            </a:extLst>
          </p:cNvPr>
          <p:cNvSpPr/>
          <p:nvPr/>
        </p:nvSpPr>
        <p:spPr>
          <a:xfrm rot="16200000">
            <a:off x="3601093" y="1396025"/>
            <a:ext cx="595185" cy="2517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/>
          </a:p>
        </p:txBody>
      </p:sp>
      <p:cxnSp>
        <p:nvCxnSpPr>
          <p:cNvPr id="39" name="직선 화살표 연결선 57">
            <a:extLst>
              <a:ext uri="{FF2B5EF4-FFF2-40B4-BE49-F238E27FC236}">
                <a16:creationId xmlns:a16="http://schemas.microsoft.com/office/drawing/2014/main" id="{F8C9A8F4-021B-FD92-B8BD-CDD221C45808}"/>
              </a:ext>
            </a:extLst>
          </p:cNvPr>
          <p:cNvCxnSpPr>
            <a:cxnSpLocks/>
          </p:cNvCxnSpPr>
          <p:nvPr/>
        </p:nvCxnSpPr>
        <p:spPr>
          <a:xfrm>
            <a:off x="3889789" y="2559902"/>
            <a:ext cx="554939" cy="0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>
            <a:extLst>
              <a:ext uri="{FF2B5EF4-FFF2-40B4-BE49-F238E27FC236}">
                <a16:creationId xmlns:a16="http://schemas.microsoft.com/office/drawing/2014/main" id="{6F0E0BB6-D01E-DBF8-6355-4D7C3508A835}"/>
              </a:ext>
            </a:extLst>
          </p:cNvPr>
          <p:cNvSpPr txBox="1"/>
          <p:nvPr/>
        </p:nvSpPr>
        <p:spPr>
          <a:xfrm>
            <a:off x="4704731" y="2814108"/>
            <a:ext cx="241827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en-U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Dielectric-lined waveguide</a:t>
            </a:r>
            <a:endParaRPr kumimoji="1" lang="ko-Kore-KR" altLang="en-US" sz="12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1" name="직사각형 61">
            <a:extLst>
              <a:ext uri="{FF2B5EF4-FFF2-40B4-BE49-F238E27FC236}">
                <a16:creationId xmlns:a16="http://schemas.microsoft.com/office/drawing/2014/main" id="{EA9AE5D4-4910-A5AC-3113-DB20E4CD840D}"/>
              </a:ext>
            </a:extLst>
          </p:cNvPr>
          <p:cNvSpPr/>
          <p:nvPr/>
        </p:nvSpPr>
        <p:spPr>
          <a:xfrm rot="18808112">
            <a:off x="3851102" y="2398215"/>
            <a:ext cx="47858" cy="366682"/>
          </a:xfrm>
          <a:prstGeom prst="rect">
            <a:avLst/>
          </a:prstGeom>
          <a:solidFill>
            <a:schemeClr val="tx2">
              <a:alpha val="3849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ore-KR" altLang="en-US" sz="1300"/>
          </a:p>
        </p:txBody>
      </p:sp>
      <p:sp>
        <p:nvSpPr>
          <p:cNvPr id="42" name="사각형: 둥근 모서리 62">
            <a:extLst>
              <a:ext uri="{FF2B5EF4-FFF2-40B4-BE49-F238E27FC236}">
                <a16:creationId xmlns:a16="http://schemas.microsoft.com/office/drawing/2014/main" id="{0A6D424D-8C32-85B7-7ECF-06762D4238F2}"/>
              </a:ext>
            </a:extLst>
          </p:cNvPr>
          <p:cNvSpPr/>
          <p:nvPr/>
        </p:nvSpPr>
        <p:spPr>
          <a:xfrm>
            <a:off x="2865969" y="2113094"/>
            <a:ext cx="5008888" cy="1013235"/>
          </a:xfrm>
          <a:prstGeom prst="roundRect">
            <a:avLst/>
          </a:prstGeom>
          <a:noFill/>
          <a:ln w="127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 dirty="0"/>
          </a:p>
        </p:txBody>
      </p:sp>
      <p:cxnSp>
        <p:nvCxnSpPr>
          <p:cNvPr id="43" name="직선 연결선[R] 26">
            <a:extLst>
              <a:ext uri="{FF2B5EF4-FFF2-40B4-BE49-F238E27FC236}">
                <a16:creationId xmlns:a16="http://schemas.microsoft.com/office/drawing/2014/main" id="{7AA42E64-780B-11D9-C00E-6FBD3B236B40}"/>
              </a:ext>
            </a:extLst>
          </p:cNvPr>
          <p:cNvCxnSpPr>
            <a:cxnSpLocks/>
            <a:endCxn id="41" idx="3"/>
          </p:cNvCxnSpPr>
          <p:nvPr/>
        </p:nvCxnSpPr>
        <p:spPr>
          <a:xfrm>
            <a:off x="3889789" y="1822637"/>
            <a:ext cx="1704" cy="741552"/>
          </a:xfrm>
          <a:prstGeom prst="line">
            <a:avLst/>
          </a:prstGeom>
          <a:ln w="19050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>
            <a:extLst>
              <a:ext uri="{FF2B5EF4-FFF2-40B4-BE49-F238E27FC236}">
                <a16:creationId xmlns:a16="http://schemas.microsoft.com/office/drawing/2014/main" id="{8B817D49-D36B-FC2F-65B8-C69DDD5DBC41}"/>
              </a:ext>
            </a:extLst>
          </p:cNvPr>
          <p:cNvSpPr txBox="1"/>
          <p:nvPr/>
        </p:nvSpPr>
        <p:spPr>
          <a:xfrm>
            <a:off x="7709829" y="2104532"/>
            <a:ext cx="123123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ko-Kore-KR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Boosted e</a:t>
            </a:r>
            <a:r>
              <a:rPr kumimoji="1" lang="en-US" altLang="ko-Kore-KR" sz="1200" baseline="30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</a:t>
            </a:r>
            <a:r>
              <a:rPr kumimoji="1" lang="en-US" altLang="ko-Kore-KR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beam</a:t>
            </a:r>
            <a:endParaRPr kumimoji="1" lang="ko-Kore-KR" altLang="en-US" sz="12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7" name="자유형 138">
            <a:extLst>
              <a:ext uri="{FF2B5EF4-FFF2-40B4-BE49-F238E27FC236}">
                <a16:creationId xmlns:a16="http://schemas.microsoft.com/office/drawing/2014/main" id="{296CBC0C-A76C-9195-8394-21818F47EC5F}"/>
              </a:ext>
            </a:extLst>
          </p:cNvPr>
          <p:cNvSpPr/>
          <p:nvPr/>
        </p:nvSpPr>
        <p:spPr>
          <a:xfrm rot="5400000">
            <a:off x="3615809" y="1967914"/>
            <a:ext cx="608466" cy="403761"/>
          </a:xfrm>
          <a:custGeom>
            <a:avLst/>
            <a:gdLst>
              <a:gd name="connsiteX0" fmla="*/ 0 w 879565"/>
              <a:gd name="connsiteY0" fmla="*/ 758447 h 1239293"/>
              <a:gd name="connsiteX1" fmla="*/ 78377 w 879565"/>
              <a:gd name="connsiteY1" fmla="*/ 462355 h 1239293"/>
              <a:gd name="connsiteX2" fmla="*/ 148045 w 879565"/>
              <a:gd name="connsiteY2" fmla="*/ 1010995 h 1239293"/>
              <a:gd name="connsiteX3" fmla="*/ 235131 w 879565"/>
              <a:gd name="connsiteY3" fmla="*/ 296892 h 1239293"/>
              <a:gd name="connsiteX4" fmla="*/ 322217 w 879565"/>
              <a:gd name="connsiteY4" fmla="*/ 1037121 h 1239293"/>
              <a:gd name="connsiteX5" fmla="*/ 418011 w 879565"/>
              <a:gd name="connsiteY5" fmla="*/ 801 h 1239293"/>
              <a:gd name="connsiteX6" fmla="*/ 496388 w 879565"/>
              <a:gd name="connsiteY6" fmla="*/ 1237418 h 1239293"/>
              <a:gd name="connsiteX7" fmla="*/ 600891 w 879565"/>
              <a:gd name="connsiteY7" fmla="*/ 296892 h 1239293"/>
              <a:gd name="connsiteX8" fmla="*/ 670560 w 879565"/>
              <a:gd name="connsiteY8" fmla="*/ 941327 h 1239293"/>
              <a:gd name="connsiteX9" fmla="*/ 748937 w 879565"/>
              <a:gd name="connsiteY9" fmla="*/ 488481 h 1239293"/>
              <a:gd name="connsiteX10" fmla="*/ 809897 w 879565"/>
              <a:gd name="connsiteY10" fmla="*/ 741030 h 1239293"/>
              <a:gd name="connsiteX11" fmla="*/ 879565 w 879565"/>
              <a:gd name="connsiteY11" fmla="*/ 645235 h 1239293"/>
              <a:gd name="connsiteX12" fmla="*/ 879565 w 879565"/>
              <a:gd name="connsiteY12" fmla="*/ 645235 h 12392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879565" h="1239293">
                <a:moveTo>
                  <a:pt x="0" y="758447"/>
                </a:moveTo>
                <a:cubicBezTo>
                  <a:pt x="26851" y="589355"/>
                  <a:pt x="53703" y="420264"/>
                  <a:pt x="78377" y="462355"/>
                </a:cubicBezTo>
                <a:cubicBezTo>
                  <a:pt x="103051" y="504446"/>
                  <a:pt x="121919" y="1038572"/>
                  <a:pt x="148045" y="1010995"/>
                </a:cubicBezTo>
                <a:cubicBezTo>
                  <a:pt x="174171" y="983418"/>
                  <a:pt x="206102" y="292538"/>
                  <a:pt x="235131" y="296892"/>
                </a:cubicBezTo>
                <a:cubicBezTo>
                  <a:pt x="264160" y="301246"/>
                  <a:pt x="291737" y="1086470"/>
                  <a:pt x="322217" y="1037121"/>
                </a:cubicBezTo>
                <a:cubicBezTo>
                  <a:pt x="352697" y="987772"/>
                  <a:pt x="388983" y="-32582"/>
                  <a:pt x="418011" y="801"/>
                </a:cubicBezTo>
                <a:cubicBezTo>
                  <a:pt x="447039" y="34184"/>
                  <a:pt x="465908" y="1188069"/>
                  <a:pt x="496388" y="1237418"/>
                </a:cubicBezTo>
                <a:cubicBezTo>
                  <a:pt x="526868" y="1286767"/>
                  <a:pt x="571862" y="346240"/>
                  <a:pt x="600891" y="296892"/>
                </a:cubicBezTo>
                <a:cubicBezTo>
                  <a:pt x="629920" y="247543"/>
                  <a:pt x="645886" y="909396"/>
                  <a:pt x="670560" y="941327"/>
                </a:cubicBezTo>
                <a:cubicBezTo>
                  <a:pt x="695234" y="973258"/>
                  <a:pt x="725714" y="521864"/>
                  <a:pt x="748937" y="488481"/>
                </a:cubicBezTo>
                <a:cubicBezTo>
                  <a:pt x="772160" y="455098"/>
                  <a:pt x="788126" y="714904"/>
                  <a:pt x="809897" y="741030"/>
                </a:cubicBezTo>
                <a:cubicBezTo>
                  <a:pt x="831668" y="767156"/>
                  <a:pt x="879565" y="645235"/>
                  <a:pt x="879565" y="645235"/>
                </a:cubicBezTo>
                <a:lnTo>
                  <a:pt x="879565" y="645235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ore-KR" altLang="en-US" dirty="0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F430510-E389-1220-2D53-F9689EDBA294}"/>
              </a:ext>
            </a:extLst>
          </p:cNvPr>
          <p:cNvSpPr txBox="1"/>
          <p:nvPr/>
        </p:nvSpPr>
        <p:spPr>
          <a:xfrm>
            <a:off x="1485308" y="1896740"/>
            <a:ext cx="15921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Conventional RF Linac</a:t>
            </a:r>
          </a:p>
        </p:txBody>
      </p:sp>
      <p:sp>
        <p:nvSpPr>
          <p:cNvPr id="49" name="직사각형 34">
            <a:extLst>
              <a:ext uri="{FF2B5EF4-FFF2-40B4-BE49-F238E27FC236}">
                <a16:creationId xmlns:a16="http://schemas.microsoft.com/office/drawing/2014/main" id="{176106F9-3F26-874B-8B29-98002AED2BE2}"/>
              </a:ext>
            </a:extLst>
          </p:cNvPr>
          <p:cNvSpPr/>
          <p:nvPr/>
        </p:nvSpPr>
        <p:spPr>
          <a:xfrm>
            <a:off x="4479824" y="2342353"/>
            <a:ext cx="870977" cy="435097"/>
          </a:xfrm>
          <a:prstGeom prst="rect">
            <a:avLst/>
          </a:prstGeom>
          <a:solidFill>
            <a:schemeClr val="accent4">
              <a:alpha val="6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ore-KR" altLang="en-US" sz="1300"/>
          </a:p>
        </p:txBody>
      </p:sp>
      <p:sp>
        <p:nvSpPr>
          <p:cNvPr id="50" name="직사각형 42">
            <a:extLst>
              <a:ext uri="{FF2B5EF4-FFF2-40B4-BE49-F238E27FC236}">
                <a16:creationId xmlns:a16="http://schemas.microsoft.com/office/drawing/2014/main" id="{FC19416E-8A92-A3C7-9440-B1AE1B1A6019}"/>
              </a:ext>
            </a:extLst>
          </p:cNvPr>
          <p:cNvSpPr/>
          <p:nvPr/>
        </p:nvSpPr>
        <p:spPr>
          <a:xfrm>
            <a:off x="4731825" y="2441381"/>
            <a:ext cx="612000" cy="252000"/>
          </a:xfrm>
          <a:prstGeom prst="rect">
            <a:avLst/>
          </a:prstGeom>
          <a:solidFill>
            <a:schemeClr val="tx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en-US" sz="1100" dirty="0"/>
              <a:t>DLW 1</a:t>
            </a:r>
            <a:endParaRPr kumimoji="1" lang="ko-Kore-KR" altLang="en-US" sz="1100" dirty="0"/>
          </a:p>
        </p:txBody>
      </p:sp>
      <p:sp>
        <p:nvSpPr>
          <p:cNvPr id="51" name="사다리꼴 58">
            <a:extLst>
              <a:ext uri="{FF2B5EF4-FFF2-40B4-BE49-F238E27FC236}">
                <a16:creationId xmlns:a16="http://schemas.microsoft.com/office/drawing/2014/main" id="{48B4896C-CAC5-94BD-F8A8-1715B875A2BB}"/>
              </a:ext>
            </a:extLst>
          </p:cNvPr>
          <p:cNvSpPr/>
          <p:nvPr/>
        </p:nvSpPr>
        <p:spPr>
          <a:xfrm rot="5400000">
            <a:off x="4389824" y="2438308"/>
            <a:ext cx="432000" cy="252000"/>
          </a:xfrm>
          <a:prstGeom prst="trapezoid">
            <a:avLst>
              <a:gd name="adj" fmla="val 35243"/>
            </a:avLst>
          </a:prstGeom>
          <a:solidFill>
            <a:schemeClr val="tx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/>
          </a:p>
        </p:txBody>
      </p:sp>
      <p:sp>
        <p:nvSpPr>
          <p:cNvPr id="52" name="직사각형 34">
            <a:extLst>
              <a:ext uri="{FF2B5EF4-FFF2-40B4-BE49-F238E27FC236}">
                <a16:creationId xmlns:a16="http://schemas.microsoft.com/office/drawing/2014/main" id="{D10ED66E-EEF9-663D-F1CA-A9E2E2545066}"/>
              </a:ext>
            </a:extLst>
          </p:cNvPr>
          <p:cNvSpPr/>
          <p:nvPr/>
        </p:nvSpPr>
        <p:spPr>
          <a:xfrm>
            <a:off x="5662843" y="2345641"/>
            <a:ext cx="870977" cy="435097"/>
          </a:xfrm>
          <a:prstGeom prst="rect">
            <a:avLst/>
          </a:prstGeom>
          <a:solidFill>
            <a:schemeClr val="accent4">
              <a:alpha val="6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ore-KR" altLang="en-US" sz="1300"/>
          </a:p>
        </p:txBody>
      </p:sp>
      <p:sp>
        <p:nvSpPr>
          <p:cNvPr id="53" name="직사각형 42">
            <a:extLst>
              <a:ext uri="{FF2B5EF4-FFF2-40B4-BE49-F238E27FC236}">
                <a16:creationId xmlns:a16="http://schemas.microsoft.com/office/drawing/2014/main" id="{543A8A68-389C-3B11-FCE8-5315D9709FB7}"/>
              </a:ext>
            </a:extLst>
          </p:cNvPr>
          <p:cNvSpPr/>
          <p:nvPr/>
        </p:nvSpPr>
        <p:spPr>
          <a:xfrm>
            <a:off x="5914844" y="2444669"/>
            <a:ext cx="612000" cy="252000"/>
          </a:xfrm>
          <a:prstGeom prst="rect">
            <a:avLst/>
          </a:prstGeom>
          <a:solidFill>
            <a:schemeClr val="tx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en-US" sz="1100" dirty="0"/>
              <a:t>DLW 2</a:t>
            </a:r>
            <a:endParaRPr kumimoji="1" lang="ko-Kore-KR" altLang="en-US" sz="1100" dirty="0"/>
          </a:p>
        </p:txBody>
      </p:sp>
      <p:sp>
        <p:nvSpPr>
          <p:cNvPr id="54" name="사다리꼴 58">
            <a:extLst>
              <a:ext uri="{FF2B5EF4-FFF2-40B4-BE49-F238E27FC236}">
                <a16:creationId xmlns:a16="http://schemas.microsoft.com/office/drawing/2014/main" id="{B62405EE-57ED-15F7-09DE-7AE050C9C2CA}"/>
              </a:ext>
            </a:extLst>
          </p:cNvPr>
          <p:cNvSpPr/>
          <p:nvPr/>
        </p:nvSpPr>
        <p:spPr>
          <a:xfrm rot="5400000">
            <a:off x="5572843" y="2441596"/>
            <a:ext cx="432000" cy="252000"/>
          </a:xfrm>
          <a:prstGeom prst="trapezoid">
            <a:avLst>
              <a:gd name="adj" fmla="val 35243"/>
            </a:avLst>
          </a:prstGeom>
          <a:solidFill>
            <a:schemeClr val="tx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/>
          </a:p>
        </p:txBody>
      </p:sp>
      <p:sp>
        <p:nvSpPr>
          <p:cNvPr id="55" name="직사각형 34">
            <a:extLst>
              <a:ext uri="{FF2B5EF4-FFF2-40B4-BE49-F238E27FC236}">
                <a16:creationId xmlns:a16="http://schemas.microsoft.com/office/drawing/2014/main" id="{C750E35D-D30F-27FD-0CD5-4F23760D571C}"/>
              </a:ext>
            </a:extLst>
          </p:cNvPr>
          <p:cNvSpPr/>
          <p:nvPr/>
        </p:nvSpPr>
        <p:spPr>
          <a:xfrm>
            <a:off x="6886979" y="2351548"/>
            <a:ext cx="870977" cy="435097"/>
          </a:xfrm>
          <a:prstGeom prst="rect">
            <a:avLst/>
          </a:prstGeom>
          <a:solidFill>
            <a:schemeClr val="accent4">
              <a:alpha val="6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ore-KR" altLang="en-US" sz="1300"/>
          </a:p>
        </p:txBody>
      </p:sp>
      <p:sp>
        <p:nvSpPr>
          <p:cNvPr id="56" name="직사각형 42">
            <a:extLst>
              <a:ext uri="{FF2B5EF4-FFF2-40B4-BE49-F238E27FC236}">
                <a16:creationId xmlns:a16="http://schemas.microsoft.com/office/drawing/2014/main" id="{3B8ED57F-64D4-95C4-0089-8649045A9B7B}"/>
              </a:ext>
            </a:extLst>
          </p:cNvPr>
          <p:cNvSpPr/>
          <p:nvPr/>
        </p:nvSpPr>
        <p:spPr>
          <a:xfrm>
            <a:off x="7138980" y="2450576"/>
            <a:ext cx="612000" cy="252000"/>
          </a:xfrm>
          <a:prstGeom prst="rect">
            <a:avLst/>
          </a:prstGeom>
          <a:solidFill>
            <a:schemeClr val="tx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en-US" sz="1100" dirty="0"/>
              <a:t>DLW 3</a:t>
            </a:r>
            <a:endParaRPr kumimoji="1" lang="ko-Kore-KR" altLang="en-US" sz="1100" dirty="0"/>
          </a:p>
        </p:txBody>
      </p:sp>
      <p:sp>
        <p:nvSpPr>
          <p:cNvPr id="57" name="사다리꼴 58">
            <a:extLst>
              <a:ext uri="{FF2B5EF4-FFF2-40B4-BE49-F238E27FC236}">
                <a16:creationId xmlns:a16="http://schemas.microsoft.com/office/drawing/2014/main" id="{20ADC0C4-0575-460A-C8D7-5E5EE212564F}"/>
              </a:ext>
            </a:extLst>
          </p:cNvPr>
          <p:cNvSpPr/>
          <p:nvPr/>
        </p:nvSpPr>
        <p:spPr>
          <a:xfrm rot="5400000">
            <a:off x="6796979" y="2447503"/>
            <a:ext cx="432000" cy="252000"/>
          </a:xfrm>
          <a:prstGeom prst="trapezoid">
            <a:avLst>
              <a:gd name="adj" fmla="val 35243"/>
            </a:avLst>
          </a:prstGeom>
          <a:solidFill>
            <a:schemeClr val="tx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/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29E02C36-33C3-3625-F2A7-52AE782CA301}"/>
              </a:ext>
            </a:extLst>
          </p:cNvPr>
          <p:cNvSpPr txBox="1"/>
          <p:nvPr/>
        </p:nvSpPr>
        <p:spPr>
          <a:xfrm>
            <a:off x="4846965" y="1632515"/>
            <a:ext cx="384412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KR" sz="1600" dirty="0"/>
              <a:t>Zhang et al., Phys. Rev. X 10, 011067 (2020)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494FC2F7-DAA2-7FE1-E1CA-2B0868E0C22F}"/>
              </a:ext>
            </a:extLst>
          </p:cNvPr>
          <p:cNvSpPr txBox="1"/>
          <p:nvPr/>
        </p:nvSpPr>
        <p:spPr>
          <a:xfrm>
            <a:off x="190467" y="4970850"/>
            <a:ext cx="11805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KR" sz="1600" dirty="0"/>
              <a:t>For f~5 THz,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0" name="TextBox 59">
                <a:extLst>
                  <a:ext uri="{FF2B5EF4-FFF2-40B4-BE49-F238E27FC236}">
                    <a16:creationId xmlns:a16="http://schemas.microsoft.com/office/drawing/2014/main" id="{B85971C3-C0A3-756C-CDD6-1D374AB6D201}"/>
                  </a:ext>
                </a:extLst>
              </p:cNvPr>
              <p:cNvSpPr txBox="1"/>
              <p:nvPr/>
            </p:nvSpPr>
            <p:spPr>
              <a:xfrm>
                <a:off x="13934" y="5628791"/>
                <a:ext cx="1924277" cy="3286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ko-KR" sz="14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𝑚</m:t>
                      </m:r>
                      <m:sSup>
                        <m:sSupPr>
                          <m:ctrlPr>
                            <a:rPr lang="en-US" altLang="ko-KR" sz="1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altLang="ko-KR" sz="1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𝑐</m:t>
                          </m:r>
                        </m:e>
                        <m:sup>
                          <m:r>
                            <a:rPr lang="en-US" altLang="ko-KR" sz="1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sSub>
                        <m:sSubPr>
                          <m:ctrlPr>
                            <a:rPr lang="en-US" altLang="ko-KR" sz="1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ko-KR" sz="1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𝛾</m:t>
                          </m:r>
                        </m:e>
                        <m:sub>
                          <m:r>
                            <a:rPr lang="en-US" altLang="ko-KR" sz="1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𝑝h</m:t>
                          </m:r>
                        </m:sub>
                      </m:sSub>
                      <m:r>
                        <a:rPr lang="en-US" altLang="ko-KR" sz="14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≃36.2 </m:t>
                      </m:r>
                      <m:r>
                        <a:rPr lang="en-US" altLang="ko-KR" sz="14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𝑀𝑒𝑉</m:t>
                      </m:r>
                    </m:oMath>
                  </m:oMathPara>
                </a14:m>
                <a:endParaRPr lang="ko-KR" altLang="en-US" sz="1400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60" name="TextBox 59">
                <a:extLst>
                  <a:ext uri="{FF2B5EF4-FFF2-40B4-BE49-F238E27FC236}">
                    <a16:creationId xmlns:a16="http://schemas.microsoft.com/office/drawing/2014/main" id="{B85971C3-C0A3-756C-CDD6-1D374AB6D20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934" y="5628791"/>
                <a:ext cx="1924277" cy="328616"/>
              </a:xfrm>
              <a:prstGeom prst="rect">
                <a:avLst/>
              </a:prstGeom>
              <a:blipFill>
                <a:blip r:embed="rId10"/>
                <a:stretch>
                  <a:fillRect b="-11538"/>
                </a:stretch>
              </a:blipFill>
            </p:spPr>
            <p:txBody>
              <a:bodyPr/>
              <a:lstStyle/>
              <a:p>
                <a:r>
                  <a:rPr lang="en-K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1" name="Slide Number Placeholder 5">
            <a:extLst>
              <a:ext uri="{FF2B5EF4-FFF2-40B4-BE49-F238E27FC236}">
                <a16:creationId xmlns:a16="http://schemas.microsoft.com/office/drawing/2014/main" id="{71692AEA-AA88-FDC6-B038-450C23E545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705600" y="6356350"/>
            <a:ext cx="2133600" cy="365125"/>
          </a:xfrm>
        </p:spPr>
        <p:txBody>
          <a:bodyPr/>
          <a:lstStyle/>
          <a:p>
            <a:fld id="{33D6E5A2-EC83-451F-A719-9AC1370DD5CF}" type="slidenum">
              <a:rPr lang="en-US" smtClean="0"/>
              <a:pPr/>
              <a:t>15</a:t>
            </a:fld>
            <a:r>
              <a:rPr lang="en-US" dirty="0"/>
              <a:t>/17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8FC28EB9-9520-058A-258B-7FB10128305A}"/>
              </a:ext>
            </a:extLst>
          </p:cNvPr>
          <p:cNvSpPr txBox="1"/>
          <p:nvPr/>
        </p:nvSpPr>
        <p:spPr>
          <a:xfrm>
            <a:off x="2238017" y="6400800"/>
            <a:ext cx="469692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KR" sz="1200" dirty="0"/>
              <a:t>M.S. Hur, Advanced Accelerator Concepts, Jul. 26 – 31, 2026 , UCLA, CA</a:t>
            </a:r>
          </a:p>
        </p:txBody>
      </p:sp>
    </p:spTree>
    <p:extLst>
      <p:ext uri="{BB962C8B-B14F-4D97-AF65-F5344CB8AC3E}">
        <p14:creationId xmlns:p14="http://schemas.microsoft.com/office/powerpoint/2010/main" val="4078875967"/>
      </p:ext>
    </p:extLst>
  </p:cSld>
  <p:clrMapOvr>
    <a:masterClrMapping/>
  </p:clrMapOvr>
  <p:transition spd="slow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8E0539-0041-2006-6128-09CFBED873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>
            <a:extLst>
              <a:ext uri="{FF2B5EF4-FFF2-40B4-BE49-F238E27FC236}">
                <a16:creationId xmlns:a16="http://schemas.microsoft.com/office/drawing/2014/main" id="{A940320B-1B61-C9C1-6BC3-A51AFA272C97}"/>
              </a:ext>
            </a:extLst>
          </p:cNvPr>
          <p:cNvSpPr txBox="1"/>
          <p:nvPr/>
        </p:nvSpPr>
        <p:spPr>
          <a:xfrm>
            <a:off x="228600" y="152400"/>
            <a:ext cx="8763000" cy="1066800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r>
              <a:rPr lang="en-US" altLang="ko-KR" sz="3600" dirty="0"/>
              <a:t>THz-Driven Electron Acceleration by RPO-THz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60FAADA-09C8-BF75-2897-496BFAA987F5}"/>
              </a:ext>
            </a:extLst>
          </p:cNvPr>
          <p:cNvCxnSpPr/>
          <p:nvPr/>
        </p:nvCxnSpPr>
        <p:spPr>
          <a:xfrm>
            <a:off x="72009" y="6286436"/>
            <a:ext cx="9000318" cy="0"/>
          </a:xfrm>
          <a:prstGeom prst="line">
            <a:avLst/>
          </a:prstGeom>
          <a:ln w="317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12B343E1-E496-824E-6EFF-9086AF34E07C}"/>
                  </a:ext>
                </a:extLst>
              </p:cNvPr>
              <p:cNvSpPr txBox="1"/>
              <p:nvPr/>
            </p:nvSpPr>
            <p:spPr>
              <a:xfrm>
                <a:off x="630608" y="1555956"/>
                <a:ext cx="151079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ko-KR" sz="1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ko-KR" sz="1400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en-US" altLang="ko-KR" sz="1400" b="0" i="1" smtClean="0">
                              <a:latin typeface="Cambria Math" panose="02040503050406030204" pitchFamily="18" charset="0"/>
                            </a:rPr>
                            <m:t>𝑐𝑒𝑛</m:t>
                          </m:r>
                        </m:sub>
                      </m:sSub>
                      <m:r>
                        <a:rPr lang="en-US" altLang="ko-KR" sz="1400" b="0" i="1" smtClean="0">
                          <a:latin typeface="Cambria Math" panose="02040503050406030204" pitchFamily="18" charset="0"/>
                        </a:rPr>
                        <m:t>=34.4 </m:t>
                      </m:r>
                      <m:r>
                        <m:rPr>
                          <m:sty m:val="p"/>
                        </m:rPr>
                        <a:rPr lang="en-US" altLang="ko-KR" sz="1400" b="0" i="0" smtClean="0">
                          <a:latin typeface="Cambria Math" panose="02040503050406030204" pitchFamily="18" charset="0"/>
                        </a:rPr>
                        <m:t>MeV</m:t>
                      </m:r>
                    </m:oMath>
                  </m:oMathPara>
                </a14:m>
                <a:endParaRPr lang="ko-KR" altLang="en-US" sz="1400" dirty="0"/>
              </a:p>
            </p:txBody>
          </p:sp>
        </mc:Choice>
        <mc:Fallback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12B343E1-E496-824E-6EFF-9086AF34E07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0608" y="1555956"/>
                <a:ext cx="1510798" cy="307777"/>
              </a:xfrm>
              <a:prstGeom prst="rect">
                <a:avLst/>
              </a:prstGeom>
              <a:blipFill>
                <a:blip r:embed="rId5"/>
                <a:stretch>
                  <a:fillRect b="-12000"/>
                </a:stretch>
              </a:blipFill>
            </p:spPr>
            <p:txBody>
              <a:bodyPr/>
              <a:lstStyle/>
              <a:p>
                <a:r>
                  <a:rPr lang="en-K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C52BFE98-F87D-9532-59F3-23648823F350}"/>
                  </a:ext>
                </a:extLst>
              </p:cNvPr>
              <p:cNvSpPr txBox="1"/>
              <p:nvPr/>
            </p:nvSpPr>
            <p:spPr>
              <a:xfrm>
                <a:off x="631471" y="1989620"/>
                <a:ext cx="141570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ko-KR" sz="1400" b="0" i="1" smtClean="0">
                          <a:latin typeface="Cambria Math" panose="02040503050406030204" pitchFamily="18" charset="0"/>
                        </a:rPr>
                        <m:t>𝛿</m:t>
                      </m:r>
                      <m:acc>
                        <m:accPr>
                          <m:chr m:val="̅"/>
                          <m:ctrlPr>
                            <a:rPr lang="en-US" altLang="ko-KR" sz="1400" b="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altLang="ko-KR" sz="1400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</m:acc>
                      <m:r>
                        <a:rPr lang="en-US" altLang="ko-KR" sz="1400" b="0" i="1" smtClean="0">
                          <a:latin typeface="Cambria Math" panose="02040503050406030204" pitchFamily="18" charset="0"/>
                        </a:rPr>
                        <m:t>=0.014</m:t>
                      </m:r>
                      <m:r>
                        <a:rPr lang="en-US" altLang="ko-KR" sz="1400" b="0" i="0" smtClean="0">
                          <a:latin typeface="Cambria Math" panose="02040503050406030204" pitchFamily="18" charset="0"/>
                        </a:rPr>
                        <m:t>8%</m:t>
                      </m:r>
                    </m:oMath>
                  </m:oMathPara>
                </a14:m>
                <a:endParaRPr lang="ko-KR" altLang="en-US" sz="1400" dirty="0"/>
              </a:p>
            </p:txBody>
          </p:sp>
        </mc:Choice>
        <mc:Fallback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C52BFE98-F87D-9532-59F3-23648823F35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1471" y="1989620"/>
                <a:ext cx="1415708" cy="307777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K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535843CA-81AC-2E2C-5643-6D6043A60789}"/>
                  </a:ext>
                </a:extLst>
              </p:cNvPr>
              <p:cNvSpPr txBox="1"/>
              <p:nvPr/>
            </p:nvSpPr>
            <p:spPr>
              <a:xfrm>
                <a:off x="2111179" y="1972628"/>
                <a:ext cx="1572225" cy="32476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ko-KR" sz="1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ko-KR" sz="1400" b="0" i="1" smtClean="0">
                              <a:latin typeface="Cambria Math" panose="02040503050406030204" pitchFamily="18" charset="0"/>
                            </a:rPr>
                            <m:t>𝜎</m:t>
                          </m:r>
                        </m:e>
                        <m:sub>
                          <m:r>
                            <a:rPr lang="en-US" altLang="ko-KR" sz="1400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sub>
                      </m:sSub>
                      <m:r>
                        <a:rPr lang="en-US" altLang="ko-KR" sz="14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altLang="ko-KR" sz="1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ko-KR" sz="1400" b="0" i="1" smtClean="0">
                              <a:latin typeface="Cambria Math" panose="02040503050406030204" pitchFamily="18" charset="0"/>
                            </a:rPr>
                            <m:t>𝜎</m:t>
                          </m:r>
                        </m:e>
                        <m:sub>
                          <m:r>
                            <a:rPr lang="en-US" altLang="ko-KR" sz="1400" b="0" i="1" smtClean="0">
                              <a:latin typeface="Cambria Math" panose="02040503050406030204" pitchFamily="18" charset="0"/>
                            </a:rPr>
                            <m:t>𝑦</m:t>
                          </m:r>
                        </m:sub>
                      </m:sSub>
                      <m:r>
                        <a:rPr lang="en-US" altLang="ko-KR" sz="1400" b="0" i="1" smtClean="0">
                          <a:latin typeface="Cambria Math" panose="02040503050406030204" pitchFamily="18" charset="0"/>
                        </a:rPr>
                        <m:t>=2.5</m:t>
                      </m:r>
                      <m:r>
                        <a:rPr lang="en-US" altLang="ko-KR" sz="1400" b="0" i="1" smtClean="0">
                          <a:latin typeface="Cambria Math" panose="02040503050406030204" pitchFamily="18" charset="0"/>
                        </a:rPr>
                        <m:t>𝜇</m:t>
                      </m:r>
                      <m:r>
                        <a:rPr lang="en-US" altLang="ko-KR" sz="1400" b="0" i="1" smtClean="0">
                          <a:latin typeface="Cambria Math" panose="02040503050406030204" pitchFamily="18" charset="0"/>
                        </a:rPr>
                        <m:t>𝑚</m:t>
                      </m:r>
                    </m:oMath>
                  </m:oMathPara>
                </a14:m>
                <a:endParaRPr lang="ko-KR" altLang="en-US" sz="1400" dirty="0"/>
              </a:p>
            </p:txBody>
          </p:sp>
        </mc:Choice>
        <mc:Fallback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535843CA-81AC-2E2C-5643-6D6043A6078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11179" y="1972628"/>
                <a:ext cx="1572225" cy="324769"/>
              </a:xfrm>
              <a:prstGeom prst="rect">
                <a:avLst/>
              </a:prstGeom>
              <a:blipFill>
                <a:blip r:embed="rId7"/>
                <a:stretch>
                  <a:fillRect b="-3846"/>
                </a:stretch>
              </a:blipFill>
            </p:spPr>
            <p:txBody>
              <a:bodyPr/>
              <a:lstStyle/>
              <a:p>
                <a:r>
                  <a:rPr lang="en-K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8F91AC89-7E2B-AAD2-297F-AF6598A4877C}"/>
                  </a:ext>
                </a:extLst>
              </p:cNvPr>
              <p:cNvSpPr txBox="1"/>
              <p:nvPr/>
            </p:nvSpPr>
            <p:spPr>
              <a:xfrm>
                <a:off x="3811405" y="1972628"/>
                <a:ext cx="1141595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ko-KR" sz="1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ko-KR" sz="1400" b="0" i="1" smtClean="0">
                              <a:latin typeface="Cambria Math" panose="02040503050406030204" pitchFamily="18" charset="0"/>
                            </a:rPr>
                            <m:t>𝜎</m:t>
                          </m:r>
                        </m:e>
                        <m:sub>
                          <m:r>
                            <a:rPr lang="en-US" altLang="ko-KR" sz="1400" b="0" i="1" smtClean="0">
                              <a:latin typeface="Cambria Math" panose="02040503050406030204" pitchFamily="18" charset="0"/>
                            </a:rPr>
                            <m:t>𝑧</m:t>
                          </m:r>
                        </m:sub>
                      </m:sSub>
                      <m:r>
                        <a:rPr lang="en-US" altLang="ko-KR" sz="1400" b="0" i="1" smtClean="0">
                          <a:latin typeface="Cambria Math" panose="02040503050406030204" pitchFamily="18" charset="0"/>
                        </a:rPr>
                        <m:t>=0.5</m:t>
                      </m:r>
                      <m:r>
                        <a:rPr lang="en-US" altLang="ko-KR" sz="1400" b="0" i="1" smtClean="0">
                          <a:latin typeface="Cambria Math" panose="02040503050406030204" pitchFamily="18" charset="0"/>
                        </a:rPr>
                        <m:t>𝜇</m:t>
                      </m:r>
                      <m:r>
                        <a:rPr lang="en-US" altLang="ko-KR" sz="1400" b="0" i="1" smtClean="0">
                          <a:latin typeface="Cambria Math" panose="02040503050406030204" pitchFamily="18" charset="0"/>
                        </a:rPr>
                        <m:t>𝑚</m:t>
                      </m:r>
                    </m:oMath>
                  </m:oMathPara>
                </a14:m>
                <a:endParaRPr lang="ko-KR" altLang="en-US" sz="1400" dirty="0"/>
              </a:p>
            </p:txBody>
          </p:sp>
        </mc:Choice>
        <mc:Fallback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8F91AC89-7E2B-AAD2-297F-AF6598A4877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11405" y="1972628"/>
                <a:ext cx="1141595" cy="307777"/>
              </a:xfrm>
              <a:prstGeom prst="rect">
                <a:avLst/>
              </a:prstGeom>
              <a:blipFill>
                <a:blip r:embed="rId8"/>
                <a:stretch>
                  <a:fillRect b="-8000"/>
                </a:stretch>
              </a:blipFill>
            </p:spPr>
            <p:txBody>
              <a:bodyPr/>
              <a:lstStyle/>
              <a:p>
                <a:r>
                  <a:rPr lang="en-K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7972A056-CF29-92CD-3103-377C4AE19994}"/>
                  </a:ext>
                </a:extLst>
              </p:cNvPr>
              <p:cNvSpPr txBox="1"/>
              <p:nvPr/>
            </p:nvSpPr>
            <p:spPr>
              <a:xfrm>
                <a:off x="2456656" y="1555956"/>
                <a:ext cx="1277144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ko-KR" sz="1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ko-KR" sz="1400" b="0" i="1" smtClean="0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altLang="ko-KR" sz="1400" b="0" i="1" smtClean="0">
                              <a:latin typeface="Cambria Math" panose="02040503050406030204" pitchFamily="18" charset="0"/>
                            </a:rPr>
                            <m:t>𝑡𝑜𝑡</m:t>
                          </m:r>
                        </m:sub>
                      </m:sSub>
                      <m:r>
                        <a:rPr lang="en-US" altLang="ko-KR" sz="14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altLang="ko-KR" sz="1400" b="0" i="0" smtClean="0">
                          <a:latin typeface="Cambria Math" panose="02040503050406030204" pitchFamily="18" charset="0"/>
                        </a:rPr>
                        <m:t>1.9 </m:t>
                      </m:r>
                      <m:r>
                        <m:rPr>
                          <m:sty m:val="p"/>
                        </m:rPr>
                        <a:rPr lang="en-US" altLang="ko-KR" sz="1400" b="0" i="0" smtClean="0">
                          <a:latin typeface="Cambria Math" panose="02040503050406030204" pitchFamily="18" charset="0"/>
                        </a:rPr>
                        <m:t>pC</m:t>
                      </m:r>
                    </m:oMath>
                  </m:oMathPara>
                </a14:m>
                <a:endParaRPr lang="ko-KR" altLang="en-US" sz="1400" dirty="0"/>
              </a:p>
            </p:txBody>
          </p:sp>
        </mc:Choice>
        <mc:Fallback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7972A056-CF29-92CD-3103-377C4AE1999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56656" y="1555956"/>
                <a:ext cx="1277144" cy="307777"/>
              </a:xfrm>
              <a:prstGeom prst="rect">
                <a:avLst/>
              </a:prstGeom>
              <a:blipFill>
                <a:blip r:embed="rId9"/>
                <a:stretch>
                  <a:fillRect b="-12000"/>
                </a:stretch>
              </a:blipFill>
            </p:spPr>
            <p:txBody>
              <a:bodyPr/>
              <a:lstStyle/>
              <a:p>
                <a:r>
                  <a:rPr lang="en-K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TextBox 22">
            <a:extLst>
              <a:ext uri="{FF2B5EF4-FFF2-40B4-BE49-F238E27FC236}">
                <a16:creationId xmlns:a16="http://schemas.microsoft.com/office/drawing/2014/main" id="{47821D49-75E6-51E4-EF29-E3EA1CD31853}"/>
              </a:ext>
            </a:extLst>
          </p:cNvPr>
          <p:cNvSpPr txBox="1"/>
          <p:nvPr/>
        </p:nvSpPr>
        <p:spPr>
          <a:xfrm>
            <a:off x="242010" y="989171"/>
            <a:ext cx="30485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b="1" dirty="0"/>
              <a:t>Initial beam parameters</a:t>
            </a:r>
            <a:endParaRPr lang="ko-KR" altLang="en-US" b="1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8041166B-23CE-653D-F97D-1FA45BD353C8}"/>
                  </a:ext>
                </a:extLst>
              </p:cNvPr>
              <p:cNvSpPr txBox="1"/>
              <p:nvPr/>
            </p:nvSpPr>
            <p:spPr>
              <a:xfrm>
                <a:off x="609600" y="2938309"/>
                <a:ext cx="2680990" cy="32502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altLang="ko-KR" sz="1400" b="0" i="0" smtClean="0">
                          <a:latin typeface="Cambria Math" panose="02040503050406030204" pitchFamily="18" charset="0"/>
                        </a:rPr>
                        <m:t>Δ</m:t>
                      </m:r>
                      <m:r>
                        <a:rPr lang="en-US" altLang="ko-KR" sz="1400" b="0" i="1" smtClean="0">
                          <a:latin typeface="Cambria Math" panose="02040503050406030204" pitchFamily="18" charset="0"/>
                        </a:rPr>
                        <m:t>𝑊</m:t>
                      </m:r>
                      <m:r>
                        <a:rPr lang="en-US" altLang="ko-KR" sz="14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altLang="ko-KR" sz="1400" b="0" i="1" smtClean="0">
                          <a:latin typeface="Cambria Math" panose="02040503050406030204" pitchFamily="18" charset="0"/>
                        </a:rPr>
                        <m:t>𝑒</m:t>
                      </m:r>
                      <m:sSub>
                        <m:sSubPr>
                          <m:ctrlPr>
                            <a:rPr lang="en-US" altLang="ko-KR" sz="1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ko-KR" sz="1400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en-US" altLang="ko-KR" sz="1400" b="0" i="1" smtClean="0">
                              <a:latin typeface="Cambria Math" panose="02040503050406030204" pitchFamily="18" charset="0"/>
                            </a:rPr>
                            <m:t>𝑎𝑐𝑐</m:t>
                          </m:r>
                          <m:r>
                            <a:rPr lang="en-US" altLang="ko-KR" sz="1400" b="0" i="1" smtClean="0">
                              <a:latin typeface="Cambria Math" panose="02040503050406030204" pitchFamily="18" charset="0"/>
                            </a:rPr>
                            <m:t>, </m:t>
                          </m:r>
                          <m:r>
                            <a:rPr lang="en-US" altLang="ko-KR" sz="1400" b="0" i="1" smtClean="0">
                              <a:latin typeface="Cambria Math" panose="02040503050406030204" pitchFamily="18" charset="0"/>
                            </a:rPr>
                            <m:t>𝑒𝑓𝑓</m:t>
                          </m:r>
                        </m:sub>
                      </m:sSub>
                      <m:sSub>
                        <m:sSubPr>
                          <m:ctrlPr>
                            <a:rPr lang="en-US" altLang="ko-KR" sz="1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ko-KR" sz="1400" b="0" i="1" smtClean="0">
                              <a:latin typeface="Cambria Math" panose="02040503050406030204" pitchFamily="18" charset="0"/>
                            </a:rPr>
                            <m:t>𝐿</m:t>
                          </m:r>
                        </m:e>
                        <m:sub>
                          <m:r>
                            <a:rPr lang="en-US" altLang="ko-KR" sz="1400" b="0" i="1" smtClean="0">
                              <a:latin typeface="Cambria Math" panose="02040503050406030204" pitchFamily="18" charset="0"/>
                            </a:rPr>
                            <m:t>𝑒𝑓𝑓</m:t>
                          </m:r>
                        </m:sub>
                      </m:sSub>
                      <m:r>
                        <a:rPr lang="en-US" altLang="ko-KR" sz="1400" b="0" i="1" smtClean="0">
                          <a:latin typeface="Cambria Math" panose="02040503050406030204" pitchFamily="18" charset="0"/>
                        </a:rPr>
                        <m:t>≃</m:t>
                      </m:r>
                      <m:r>
                        <a:rPr lang="en-US" altLang="ko-KR" sz="1400" b="1" i="1" smtClean="0">
                          <a:latin typeface="Cambria Math" panose="02040503050406030204" pitchFamily="18" charset="0"/>
                        </a:rPr>
                        <m:t>𝟐</m:t>
                      </m:r>
                      <m:r>
                        <a:rPr lang="en-US" altLang="ko-KR" sz="1400" b="1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altLang="ko-KR" sz="1400" b="1" i="1" smtClean="0">
                          <a:latin typeface="Cambria Math" panose="02040503050406030204" pitchFamily="18" charset="0"/>
                        </a:rPr>
                        <m:t>𝟐</m:t>
                      </m:r>
                      <m:r>
                        <a:rPr lang="en-US" altLang="ko-KR" sz="1400" b="1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altLang="ko-KR" sz="1400" b="1" i="0" smtClean="0">
                          <a:latin typeface="Cambria Math" panose="02040503050406030204" pitchFamily="18" charset="0"/>
                        </a:rPr>
                        <m:t>𝐌𝐞𝐕</m:t>
                      </m:r>
                    </m:oMath>
                  </m:oMathPara>
                </a14:m>
                <a:endParaRPr lang="ko-KR" altLang="en-US" sz="1400" b="1" dirty="0"/>
              </a:p>
            </p:txBody>
          </p:sp>
        </mc:Choice>
        <mc:Fallback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8041166B-23CE-653D-F97D-1FA45BD353C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9600" y="2938309"/>
                <a:ext cx="2680990" cy="325025"/>
              </a:xfrm>
              <a:prstGeom prst="rect">
                <a:avLst/>
              </a:prstGeom>
              <a:blipFill>
                <a:blip r:embed="rId10"/>
                <a:stretch>
                  <a:fillRect b="-7692"/>
                </a:stretch>
              </a:blipFill>
            </p:spPr>
            <p:txBody>
              <a:bodyPr/>
              <a:lstStyle/>
              <a:p>
                <a:r>
                  <a:rPr lang="en-K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369E0F04-3F43-8849-196D-CFB294ACA646}"/>
                  </a:ext>
                </a:extLst>
              </p:cNvPr>
              <p:cNvSpPr txBox="1"/>
              <p:nvPr/>
            </p:nvSpPr>
            <p:spPr>
              <a:xfrm>
                <a:off x="533400" y="3331417"/>
                <a:ext cx="3616246" cy="34041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altLang="ko-KR" sz="1400" b="0" i="0" smtClean="0">
                          <a:latin typeface="Cambria Math" panose="02040503050406030204" pitchFamily="18" charset="0"/>
                        </a:rPr>
                        <m:t>Effective</m:t>
                      </m:r>
                      <m:r>
                        <a:rPr lang="en-US" altLang="ko-KR" sz="1400" b="0" i="0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altLang="ko-KR" sz="1400" b="0" i="0" smtClean="0">
                          <a:latin typeface="Cambria Math" panose="02040503050406030204" pitchFamily="18" charset="0"/>
                        </a:rPr>
                        <m:t>interaction</m:t>
                      </m:r>
                      <m:r>
                        <a:rPr lang="en-US" altLang="ko-KR" sz="1400" b="0" i="0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altLang="ko-KR" sz="1400" b="0" i="0" smtClean="0">
                          <a:latin typeface="Cambria Math" panose="02040503050406030204" pitchFamily="18" charset="0"/>
                        </a:rPr>
                        <m:t>length</m:t>
                      </m:r>
                      <m:d>
                        <m:dPr>
                          <m:ctrlPr>
                            <a:rPr lang="en-US" altLang="ko-KR" sz="14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altLang="ko-KR" sz="14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ko-KR" sz="1400" b="0" i="1" smtClean="0">
                                  <a:latin typeface="Cambria Math" panose="02040503050406030204" pitchFamily="18" charset="0"/>
                                </a:rPr>
                                <m:t>𝐿</m:t>
                              </m:r>
                            </m:e>
                            <m:sub>
                              <m:r>
                                <a:rPr lang="en-US" altLang="ko-KR" sz="1400" b="0" i="1" smtClean="0">
                                  <a:latin typeface="Cambria Math" panose="02040503050406030204" pitchFamily="18" charset="0"/>
                                </a:rPr>
                                <m:t>𝑒𝑓𝑓</m:t>
                              </m:r>
                            </m:sub>
                          </m:sSub>
                        </m:e>
                      </m:d>
                      <m:r>
                        <a:rPr lang="en-US" altLang="ko-KR" sz="1400" b="0" i="1" smtClean="0">
                          <a:latin typeface="Cambria Math" panose="02040503050406030204" pitchFamily="18" charset="0"/>
                        </a:rPr>
                        <m:t>=2.</m:t>
                      </m:r>
                      <m:r>
                        <a:rPr lang="en-US" altLang="ko-KR" sz="1400" b="0" i="0" smtClean="0">
                          <a:latin typeface="Cambria Math" panose="02040503050406030204" pitchFamily="18" charset="0"/>
                        </a:rPr>
                        <m:t>4 </m:t>
                      </m:r>
                      <m:r>
                        <m:rPr>
                          <m:sty m:val="p"/>
                        </m:rPr>
                        <a:rPr lang="en-US" altLang="ko-KR" sz="1400" b="0" i="0" smtClean="0">
                          <a:latin typeface="Cambria Math" panose="02040503050406030204" pitchFamily="18" charset="0"/>
                        </a:rPr>
                        <m:t>mm</m:t>
                      </m:r>
                    </m:oMath>
                  </m:oMathPara>
                </a14:m>
                <a:endParaRPr lang="ko-KR" altLang="en-US" sz="1400" dirty="0"/>
              </a:p>
            </p:txBody>
          </p:sp>
        </mc:Choice>
        <mc:Fallback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369E0F04-3F43-8849-196D-CFB294ACA64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3400" y="3331417"/>
                <a:ext cx="3616246" cy="340414"/>
              </a:xfrm>
              <a:prstGeom prst="rect">
                <a:avLst/>
              </a:prstGeom>
              <a:blipFill>
                <a:blip r:embed="rId11"/>
                <a:stretch>
                  <a:fillRect b="-11111"/>
                </a:stretch>
              </a:blipFill>
            </p:spPr>
            <p:txBody>
              <a:bodyPr/>
              <a:lstStyle/>
              <a:p>
                <a:r>
                  <a:rPr lang="en-K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50A29CA9-60D2-B604-8430-07C75E2ABF4E}"/>
                  </a:ext>
                </a:extLst>
              </p:cNvPr>
              <p:cNvSpPr txBox="1"/>
              <p:nvPr/>
            </p:nvSpPr>
            <p:spPr>
              <a:xfrm>
                <a:off x="533988" y="3749325"/>
                <a:ext cx="3665171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altLang="ko-KR" sz="1400" b="0" i="0" smtClean="0">
                          <a:latin typeface="Cambria Math" panose="02040503050406030204" pitchFamily="18" charset="0"/>
                        </a:rPr>
                        <m:t>Effective</m:t>
                      </m:r>
                      <m:r>
                        <a:rPr lang="en-US" altLang="ko-KR" sz="1400" b="0" i="0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altLang="ko-KR" sz="1400" b="0" i="0" smtClean="0">
                          <a:latin typeface="Cambria Math" panose="02040503050406030204" pitchFamily="18" charset="0"/>
                        </a:rPr>
                        <m:t>accelerating</m:t>
                      </m:r>
                      <m:r>
                        <a:rPr lang="en-US" altLang="ko-KR" sz="1400" b="0" i="0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altLang="ko-KR" sz="1400" b="0" i="0" smtClean="0">
                          <a:latin typeface="Cambria Math" panose="02040503050406030204" pitchFamily="18" charset="0"/>
                        </a:rPr>
                        <m:t>gradient</m:t>
                      </m:r>
                      <m:r>
                        <a:rPr lang="en-US" altLang="ko-KR" sz="1400" b="0" i="0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altLang="ko-KR" sz="1400" b="0" i="1" smtClean="0">
                          <a:latin typeface="Cambria Math" panose="02040503050406030204" pitchFamily="18" charset="0"/>
                        </a:rPr>
                        <m:t>=0.92 </m:t>
                      </m:r>
                      <m:r>
                        <m:rPr>
                          <m:sty m:val="p"/>
                        </m:rPr>
                        <a:rPr lang="en-US" altLang="ko-KR" sz="1400" b="0" i="0" smtClean="0">
                          <a:latin typeface="Cambria Math" panose="02040503050406030204" pitchFamily="18" charset="0"/>
                        </a:rPr>
                        <m:t>GV</m:t>
                      </m:r>
                      <m:r>
                        <a:rPr lang="en-US" altLang="ko-KR" sz="1400" b="0" i="0" smtClean="0">
                          <a:latin typeface="Cambria Math" panose="02040503050406030204" pitchFamily="18" charset="0"/>
                        </a:rPr>
                        <m:t>/</m:t>
                      </m:r>
                      <m:r>
                        <m:rPr>
                          <m:sty m:val="p"/>
                        </m:rPr>
                        <a:rPr lang="en-US" altLang="ko-KR" sz="1400" b="0" i="0" smtClean="0">
                          <a:latin typeface="Cambria Math" panose="02040503050406030204" pitchFamily="18" charset="0"/>
                        </a:rPr>
                        <m:t>m</m:t>
                      </m:r>
                    </m:oMath>
                  </m:oMathPara>
                </a14:m>
                <a:endParaRPr lang="ko-KR" altLang="en-US" sz="1400" dirty="0"/>
              </a:p>
            </p:txBody>
          </p:sp>
        </mc:Choice>
        <mc:Fallback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50A29CA9-60D2-B604-8430-07C75E2ABF4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3988" y="3749325"/>
                <a:ext cx="3665171" cy="307777"/>
              </a:xfrm>
              <a:prstGeom prst="rect">
                <a:avLst/>
              </a:prstGeom>
              <a:blipFill>
                <a:blip r:embed="rId12"/>
                <a:stretch>
                  <a:fillRect b="-12000"/>
                </a:stretch>
              </a:blipFill>
            </p:spPr>
            <p:txBody>
              <a:bodyPr/>
              <a:lstStyle/>
              <a:p>
                <a:r>
                  <a:rPr lang="en-K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TextBox 30">
            <a:extLst>
              <a:ext uri="{FF2B5EF4-FFF2-40B4-BE49-F238E27FC236}">
                <a16:creationId xmlns:a16="http://schemas.microsoft.com/office/drawing/2014/main" id="{C9A4EC45-EF8D-D6C5-C4A7-BB1843F5324D}"/>
              </a:ext>
            </a:extLst>
          </p:cNvPr>
          <p:cNvSpPr txBox="1"/>
          <p:nvPr/>
        </p:nvSpPr>
        <p:spPr>
          <a:xfrm>
            <a:off x="282498" y="2539413"/>
            <a:ext cx="21822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b="1" dirty="0"/>
              <a:t>Total energy gain</a:t>
            </a:r>
            <a:endParaRPr lang="ko-KR" altLang="en-US" b="1" dirty="0"/>
          </a:p>
        </p:txBody>
      </p:sp>
      <p:pic>
        <p:nvPicPr>
          <p:cNvPr id="7" name="Picture 6" descr="A graph with numbers and text&#10;&#10;Description automatically generated">
            <a:extLst>
              <a:ext uri="{FF2B5EF4-FFF2-40B4-BE49-F238E27FC236}">
                <a16:creationId xmlns:a16="http://schemas.microsoft.com/office/drawing/2014/main" id="{11B3928D-203D-10DE-56FE-F419DC9B008A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0095" y="4138254"/>
            <a:ext cx="5429250" cy="2360943"/>
          </a:xfrm>
          <a:prstGeom prst="rect">
            <a:avLst/>
          </a:prstGeom>
        </p:spPr>
      </p:pic>
      <p:pic>
        <p:nvPicPr>
          <p:cNvPr id="10" name="RPO_DLW_3d_vph_0.99_1.9pC_moving">
            <a:hlinkClick r:id="" action="ppaction://media"/>
            <a:extLst>
              <a:ext uri="{FF2B5EF4-FFF2-40B4-BE49-F238E27FC236}">
                <a16:creationId xmlns:a16="http://schemas.microsoft.com/office/drawing/2014/main" id="{FF342775-38E4-01C7-D966-BAE62A5E07B5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5131433" y="975268"/>
            <a:ext cx="3754063" cy="3162548"/>
          </a:xfrm>
          <a:prstGeom prst="rect">
            <a:avLst/>
          </a:prstGeom>
        </p:spPr>
      </p:pic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377CA3B3-7E34-E98B-239F-65977001C2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705600" y="6356350"/>
            <a:ext cx="2133600" cy="365125"/>
          </a:xfrm>
        </p:spPr>
        <p:txBody>
          <a:bodyPr/>
          <a:lstStyle/>
          <a:p>
            <a:fld id="{33D6E5A2-EC83-451F-A719-9AC1370DD5CF}" type="slidenum">
              <a:rPr lang="en-US" smtClean="0"/>
              <a:pPr/>
              <a:t>16</a:t>
            </a:fld>
            <a:r>
              <a:rPr lang="en-US" dirty="0"/>
              <a:t>/17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02931E9-D0CC-3A7B-D8E5-121577CEC395}"/>
              </a:ext>
            </a:extLst>
          </p:cNvPr>
          <p:cNvSpPr txBox="1"/>
          <p:nvPr/>
        </p:nvSpPr>
        <p:spPr>
          <a:xfrm>
            <a:off x="2238017" y="6400800"/>
            <a:ext cx="469692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KR" sz="1200" dirty="0"/>
              <a:t>M.S. Hur, Advanced Accelerator Concepts, Jul. 26 – 31, 2026 , UCLA, CA</a:t>
            </a:r>
          </a:p>
        </p:txBody>
      </p:sp>
    </p:spTree>
    <p:extLst>
      <p:ext uri="{BB962C8B-B14F-4D97-AF65-F5344CB8AC3E}">
        <p14:creationId xmlns:p14="http://schemas.microsoft.com/office/powerpoint/2010/main" val="350866785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650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10"/>
                </p:tgtEl>
              </p:cMediaNode>
            </p:vide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B8564816-590A-5EED-33CB-DAF031D7E49B}"/>
              </a:ext>
            </a:extLst>
          </p:cNvPr>
          <p:cNvSpPr txBox="1"/>
          <p:nvPr/>
        </p:nvSpPr>
        <p:spPr>
          <a:xfrm>
            <a:off x="765908" y="951191"/>
            <a:ext cx="8225692" cy="30112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N" sz="1600" dirty="0">
                <a:latin typeface="Helvetica" pitchFamily="2" charset="0"/>
                <a:cs typeface="Times New Roman" panose="02020603050405020304" pitchFamily="18" charset="0"/>
              </a:rPr>
              <a:t>Plasma Oscillator can be a promising mechanism for</a:t>
            </a:r>
          </a:p>
          <a:p>
            <a:pPr marL="671513" lvl="1" indent="-214313">
              <a:lnSpc>
                <a:spcPct val="150000"/>
              </a:lnSpc>
              <a:buFont typeface="Wingdings" pitchFamily="2" charset="2"/>
              <a:buChar char="ü"/>
            </a:pPr>
            <a:r>
              <a:rPr lang="en-IN" sz="1600" dirty="0">
                <a:latin typeface="Helvetica" pitchFamily="2" charset="0"/>
                <a:cs typeface="Times New Roman" panose="02020603050405020304" pitchFamily="18" charset="0"/>
              </a:rPr>
              <a:t>Narrowband frequency spectrum</a:t>
            </a:r>
          </a:p>
          <a:p>
            <a:pPr marL="671513" lvl="1" indent="-214313">
              <a:lnSpc>
                <a:spcPct val="150000"/>
              </a:lnSpc>
              <a:buFont typeface="Wingdings" pitchFamily="2" charset="2"/>
              <a:buChar char="ü"/>
            </a:pPr>
            <a:r>
              <a:rPr lang="en-IN" sz="1600" dirty="0">
                <a:latin typeface="Helvetica" pitchFamily="2" charset="0"/>
                <a:cs typeface="Times New Roman" panose="02020603050405020304" pitchFamily="18" charset="0"/>
              </a:rPr>
              <a:t>Tuneable  THz frequency</a:t>
            </a:r>
          </a:p>
          <a:p>
            <a:pPr marL="671513" lvl="1" indent="-214313">
              <a:lnSpc>
                <a:spcPct val="150000"/>
              </a:lnSpc>
              <a:buFont typeface="Wingdings" pitchFamily="2" charset="2"/>
              <a:buChar char="ü"/>
            </a:pPr>
            <a:r>
              <a:rPr lang="en-IN" sz="1600" dirty="0">
                <a:latin typeface="Helvetica" pitchFamily="2" charset="0"/>
                <a:cs typeface="Times New Roman" panose="02020603050405020304" pitchFamily="18" charset="0"/>
              </a:rPr>
              <a:t>High spectral density efficiency</a:t>
            </a:r>
          </a:p>
          <a:p>
            <a:pPr marL="671513" lvl="1" indent="-214313">
              <a:lnSpc>
                <a:spcPct val="150000"/>
              </a:lnSpc>
              <a:buFont typeface="Wingdings" pitchFamily="2" charset="2"/>
              <a:buChar char="ü"/>
            </a:pPr>
            <a:r>
              <a:rPr lang="en-IN" sz="1600" dirty="0">
                <a:latin typeface="Helvetica" pitchFamily="2" charset="0"/>
                <a:cs typeface="Times New Roman" panose="02020603050405020304" pitchFamily="18" charset="0"/>
              </a:rPr>
              <a:t>We devised the PDO (dipole oscillator) and RPO (radial oscillator)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N" sz="1600" dirty="0">
                <a:latin typeface="Helvetica" pitchFamily="2" charset="0"/>
                <a:cs typeface="Times New Roman" panose="02020603050405020304" pitchFamily="18" charset="0"/>
              </a:rPr>
              <a:t>The RPO shows, </a:t>
            </a:r>
          </a:p>
          <a:p>
            <a:pPr marL="671513" lvl="1" indent="-214313">
              <a:lnSpc>
                <a:spcPct val="150000"/>
              </a:lnSpc>
              <a:buFont typeface="Wingdings" pitchFamily="2" charset="2"/>
              <a:buChar char="ü"/>
            </a:pPr>
            <a:r>
              <a:rPr lang="en-IN" sz="1600" dirty="0">
                <a:latin typeface="Helvetica" pitchFamily="2" charset="0"/>
                <a:cs typeface="Times New Roman" panose="02020603050405020304" pitchFamily="18" charset="0"/>
              </a:rPr>
              <a:t>Highly directional radially-polarized THz beam</a:t>
            </a:r>
          </a:p>
          <a:p>
            <a:pPr marL="671513" lvl="1" indent="-214313">
              <a:lnSpc>
                <a:spcPct val="150000"/>
              </a:lnSpc>
              <a:buFont typeface="Wingdings" pitchFamily="2" charset="2"/>
              <a:buChar char="ü"/>
            </a:pPr>
            <a:r>
              <a:rPr lang="en-IN" sz="1600" dirty="0">
                <a:latin typeface="Helvetica" pitchFamily="2" charset="0"/>
                <a:cs typeface="Times New Roman" panose="02020603050405020304" pitchFamily="18" charset="0"/>
              </a:rPr>
              <a:t>High THz field strength and ~ 1% efficiency, </a:t>
            </a:r>
            <a:r>
              <a:rPr lang="en-IN" sz="1600" dirty="0" err="1">
                <a:latin typeface="Helvetica" pitchFamily="2" charset="0"/>
                <a:cs typeface="Times New Roman" panose="02020603050405020304" pitchFamily="18" charset="0"/>
              </a:rPr>
              <a:t>mJ</a:t>
            </a:r>
            <a:r>
              <a:rPr lang="en-IN" sz="1600" dirty="0">
                <a:latin typeface="Helvetica" pitchFamily="2" charset="0"/>
                <a:cs typeface="Times New Roman" panose="02020603050405020304" pitchFamily="18" charset="0"/>
              </a:rPr>
              <a:t>-class THz, &lt;10 % spectral width.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93147CD-7AF5-667C-CA71-0E8652BF5C7B}"/>
              </a:ext>
            </a:extLst>
          </p:cNvPr>
          <p:cNvSpPr txBox="1"/>
          <p:nvPr/>
        </p:nvSpPr>
        <p:spPr>
          <a:xfrm>
            <a:off x="771770" y="4648200"/>
            <a:ext cx="7844691" cy="15339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N" sz="1600" dirty="0">
                <a:latin typeface="Helvetica" pitchFamily="2" charset="0"/>
                <a:cs typeface="Times New Roman" panose="02020603050405020304" pitchFamily="18" charset="0"/>
              </a:rPr>
              <a:t>Further optimization of the efficiency and output THz energy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N" sz="1600" dirty="0">
                <a:latin typeface="Helvetica" pitchFamily="2" charset="0"/>
                <a:cs typeface="Times New Roman" panose="02020603050405020304" pitchFamily="18" charset="0"/>
              </a:rPr>
              <a:t>Numerical study of THz-band beam acceleration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N" sz="1600" dirty="0">
                <a:latin typeface="Helvetica" pitchFamily="2" charset="0"/>
                <a:cs typeface="Times New Roman" panose="02020603050405020304" pitchFamily="18" charset="0"/>
              </a:rPr>
              <a:t>Experimental demonstration of THz generation, from collaboration with Dr. H.T. Kim in GIST and I. Nam in UNIST.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D7D3219-9B94-84AB-5E9F-AF9211359051}"/>
              </a:ext>
            </a:extLst>
          </p:cNvPr>
          <p:cNvSpPr txBox="1"/>
          <p:nvPr/>
        </p:nvSpPr>
        <p:spPr>
          <a:xfrm>
            <a:off x="541060" y="4278868"/>
            <a:ext cx="18211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KR" sz="2400" dirty="0"/>
              <a:t>Future works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D751E6D-DF8B-B5C6-5071-1D08B3A814F2}"/>
              </a:ext>
            </a:extLst>
          </p:cNvPr>
          <p:cNvSpPr txBox="1"/>
          <p:nvPr/>
        </p:nvSpPr>
        <p:spPr>
          <a:xfrm>
            <a:off x="541060" y="381000"/>
            <a:ext cx="15729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KR" sz="2800" dirty="0"/>
              <a:t>Summary</a:t>
            </a:r>
            <a:endParaRPr lang="en-KR" sz="2400" dirty="0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367FE6A-996D-E9F0-1673-BEC1127C4E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705600" y="6356350"/>
            <a:ext cx="2133600" cy="365125"/>
          </a:xfrm>
        </p:spPr>
        <p:txBody>
          <a:bodyPr/>
          <a:lstStyle/>
          <a:p>
            <a:fld id="{33D6E5A2-EC83-451F-A719-9AC1370DD5CF}" type="slidenum">
              <a:rPr lang="en-US" smtClean="0"/>
              <a:pPr/>
              <a:t>17</a:t>
            </a:fld>
            <a:r>
              <a:rPr lang="en-US" dirty="0"/>
              <a:t>/17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CD6BF8C-B922-A970-ACBC-E5ABEAB7AD65}"/>
              </a:ext>
            </a:extLst>
          </p:cNvPr>
          <p:cNvSpPr txBox="1"/>
          <p:nvPr/>
        </p:nvSpPr>
        <p:spPr>
          <a:xfrm>
            <a:off x="2238017" y="6400800"/>
            <a:ext cx="469692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KR" sz="1200" dirty="0"/>
              <a:t>M.S. Hur, Advanced Accelerator Concepts, Jul. 26 – 31, 2026 , UCLA, CA</a:t>
            </a:r>
          </a:p>
        </p:txBody>
      </p:sp>
    </p:spTree>
    <p:extLst>
      <p:ext uri="{BB962C8B-B14F-4D97-AF65-F5344CB8AC3E}">
        <p14:creationId xmlns:p14="http://schemas.microsoft.com/office/powerpoint/2010/main" val="2928929636"/>
      </p:ext>
    </p:extLst>
  </p:cSld>
  <p:clrMapOvr>
    <a:masterClrMapping/>
  </p:clrMapOvr>
  <p:transition spd="slow">
    <p:fade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yI2DOt6RzRcU51QxdhNewL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HAGzTPKJNXuuOK4v20iPS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0uhWvCQomImT50qU5y4Znw"/>
</p:tagLst>
</file>

<file path=ppt/theme/theme1.xml><?xml version="1.0" encoding="utf-8"?>
<a:theme xmlns:a="http://schemas.openxmlformats.org/drawingml/2006/main" name="Training New Employe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Training New Employees.potx</Template>
  <TotalTime>1128</TotalTime>
  <Words>1737</Words>
  <Application>Microsoft Macintosh PowerPoint</Application>
  <PresentationFormat>On-screen Show (4:3)</PresentationFormat>
  <Paragraphs>281</Paragraphs>
  <Slides>17</Slides>
  <Notes>17</Notes>
  <HiddenSlides>0</HiddenSlides>
  <MMClips>1</MMClips>
  <ScaleCrop>false</ScaleCrop>
  <HeadingPairs>
    <vt:vector size="8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8" baseType="lpstr">
      <vt:lpstr>Arial</vt:lpstr>
      <vt:lpstr>Calibri</vt:lpstr>
      <vt:lpstr>Cambria Math</vt:lpstr>
      <vt:lpstr>Century</vt:lpstr>
      <vt:lpstr>Georgia</vt:lpstr>
      <vt:lpstr>Helvetica</vt:lpstr>
      <vt:lpstr>Symbol</vt:lpstr>
      <vt:lpstr>Times New Roman</vt:lpstr>
      <vt:lpstr>Wingdings</vt:lpstr>
      <vt:lpstr>Training New Employees</vt:lpstr>
      <vt:lpstr>Equation</vt:lpstr>
      <vt:lpstr>Advanced Accelerator Concepts 2026, UCLA, CA Plasma-based Powerful, Radially-polarized, Narrowband THz for Compact Electron Accelerators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>MinSup Hur (Faculty)</cp:lastModifiedBy>
  <cp:revision>24</cp:revision>
  <dcterms:created xsi:type="dcterms:W3CDTF">2010-02-01T21:33:28Z</dcterms:created>
  <dcterms:modified xsi:type="dcterms:W3CDTF">2026-07-30T05:56:28Z</dcterms:modified>
</cp:coreProperties>
</file>