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</p:sldMasterIdLst>
  <p:notesMasterIdLst>
    <p:notesMasterId r:id="rId31"/>
  </p:notesMasterIdLst>
  <p:sldIdLst>
    <p:sldId id="329" r:id="rId5"/>
    <p:sldId id="327" r:id="rId6"/>
    <p:sldId id="258" r:id="rId7"/>
    <p:sldId id="535" r:id="rId8"/>
    <p:sldId id="536" r:id="rId9"/>
    <p:sldId id="283" r:id="rId10"/>
    <p:sldId id="545" r:id="rId11"/>
    <p:sldId id="547" r:id="rId12"/>
    <p:sldId id="548" r:id="rId13"/>
    <p:sldId id="557" r:id="rId14"/>
    <p:sldId id="514" r:id="rId15"/>
    <p:sldId id="516" r:id="rId16"/>
    <p:sldId id="551" r:id="rId17"/>
    <p:sldId id="531" r:id="rId18"/>
    <p:sldId id="554" r:id="rId19"/>
    <p:sldId id="518" r:id="rId20"/>
    <p:sldId id="530" r:id="rId21"/>
    <p:sldId id="541" r:id="rId22"/>
    <p:sldId id="553" r:id="rId23"/>
    <p:sldId id="529" r:id="rId24"/>
    <p:sldId id="556" r:id="rId25"/>
    <p:sldId id="549" r:id="rId26"/>
    <p:sldId id="555" r:id="rId27"/>
    <p:sldId id="537" r:id="rId28"/>
    <p:sldId id="543" r:id="rId29"/>
    <p:sldId id="52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1203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85" autoAdjust="0"/>
  </p:normalViewPr>
  <p:slideViewPr>
    <p:cSldViewPr snapToGrid="0">
      <p:cViewPr varScale="1">
        <p:scale>
          <a:sx n="78" d="100"/>
          <a:sy n="78" d="100"/>
        </p:scale>
        <p:origin x="869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-35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G:\.shortcut-targets-by-id\1ymq9WfRkjMeBkfVbURG6jPofC0xG0JtE\100mJ%20System\Pumping%20Optics%20Prototype\Amplifier%20Module%20v2\Experimental%20Data\2024_04_09%20-%20testing%20with%20ch3%20Fiber\Pulse%20Energy%20Gai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Amplifier Module</a:t>
            </a:r>
            <a:r>
              <a:rPr lang="en-US" baseline="0" dirty="0"/>
              <a:t> </a:t>
            </a:r>
            <a:r>
              <a:rPr lang="en-US" dirty="0"/>
              <a:t>Output Energy for 250uJ Seed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1kHz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'0.977kHz'!$D$9:$D$23</c:f>
              <c:numCache>
                <c:formatCode>General</c:formatCode>
                <c:ptCount val="15"/>
                <c:pt idx="0">
                  <c:v>0</c:v>
                </c:pt>
                <c:pt idx="1">
                  <c:v>3.01</c:v>
                </c:pt>
                <c:pt idx="2">
                  <c:v>13</c:v>
                </c:pt>
                <c:pt idx="3">
                  <c:v>23.9</c:v>
                </c:pt>
                <c:pt idx="4">
                  <c:v>36.299999999999997</c:v>
                </c:pt>
                <c:pt idx="5">
                  <c:v>48.8</c:v>
                </c:pt>
                <c:pt idx="6">
                  <c:v>61.1</c:v>
                </c:pt>
                <c:pt idx="7">
                  <c:v>72.7</c:v>
                </c:pt>
                <c:pt idx="8">
                  <c:v>84.8</c:v>
                </c:pt>
                <c:pt idx="9">
                  <c:v>96.5</c:v>
                </c:pt>
                <c:pt idx="10">
                  <c:v>109</c:v>
                </c:pt>
                <c:pt idx="11">
                  <c:v>120</c:v>
                </c:pt>
                <c:pt idx="12">
                  <c:v>131</c:v>
                </c:pt>
                <c:pt idx="13">
                  <c:v>141</c:v>
                </c:pt>
                <c:pt idx="14">
                  <c:v>150</c:v>
                </c:pt>
              </c:numCache>
            </c:numRef>
          </c:xVal>
          <c:yVal>
            <c:numRef>
              <c:f>'0.977kHz'!$I$9:$I$23</c:f>
              <c:numCache>
                <c:formatCode>General</c:formatCode>
                <c:ptCount val="1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0.32149199999999994</c:v>
                </c:pt>
                <c:pt idx="4">
                  <c:v>1.1582520000000001</c:v>
                </c:pt>
                <c:pt idx="5">
                  <c:v>2.5234920000000001</c:v>
                </c:pt>
                <c:pt idx="6">
                  <c:v>4.1691199999999995</c:v>
                </c:pt>
                <c:pt idx="7">
                  <c:v>5.8132799999999998</c:v>
                </c:pt>
                <c:pt idx="8">
                  <c:v>7.3106399999999994</c:v>
                </c:pt>
                <c:pt idx="9">
                  <c:v>8.39696</c:v>
                </c:pt>
                <c:pt idx="10">
                  <c:v>9.2043600000000012</c:v>
                </c:pt>
                <c:pt idx="11">
                  <c:v>9.7621999999999982</c:v>
                </c:pt>
                <c:pt idx="12">
                  <c:v>10.08516</c:v>
                </c:pt>
                <c:pt idx="13">
                  <c:v>10.320039999999999</c:v>
                </c:pt>
                <c:pt idx="14">
                  <c:v>10.510879999999998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942-418F-9066-1C6FA3407178}"/>
            </c:ext>
          </c:extLst>
        </c:ser>
        <c:ser>
          <c:idx val="3"/>
          <c:order val="1"/>
          <c:tx>
            <c:v>2kHz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'1.955kHz'!$E$9:$E$23</c:f>
              <c:numCache>
                <c:formatCode>General</c:formatCode>
                <c:ptCount val="15"/>
                <c:pt idx="0">
                  <c:v>0</c:v>
                </c:pt>
                <c:pt idx="1">
                  <c:v>3.01</c:v>
                </c:pt>
                <c:pt idx="2">
                  <c:v>13</c:v>
                </c:pt>
                <c:pt idx="3">
                  <c:v>23.9</c:v>
                </c:pt>
                <c:pt idx="4">
                  <c:v>36.299999999999997</c:v>
                </c:pt>
                <c:pt idx="5">
                  <c:v>48.8</c:v>
                </c:pt>
                <c:pt idx="6">
                  <c:v>61.1</c:v>
                </c:pt>
                <c:pt idx="7">
                  <c:v>72.7</c:v>
                </c:pt>
                <c:pt idx="8">
                  <c:v>84.8</c:v>
                </c:pt>
                <c:pt idx="9">
                  <c:v>96.5</c:v>
                </c:pt>
                <c:pt idx="10">
                  <c:v>109</c:v>
                </c:pt>
                <c:pt idx="11">
                  <c:v>120</c:v>
                </c:pt>
                <c:pt idx="12">
                  <c:v>131</c:v>
                </c:pt>
                <c:pt idx="13">
                  <c:v>141</c:v>
                </c:pt>
                <c:pt idx="14">
                  <c:v>150</c:v>
                </c:pt>
              </c:numCache>
            </c:numRef>
          </c:xVal>
          <c:yVal>
            <c:numRef>
              <c:f>'1.955kHz'!$I$9:$I$23</c:f>
              <c:numCache>
                <c:formatCode>General</c:formatCode>
                <c:ptCount val="1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0.361128</c:v>
                </c:pt>
                <c:pt idx="4">
                  <c:v>1.11568</c:v>
                </c:pt>
                <c:pt idx="5">
                  <c:v>2.1961279999999999</c:v>
                </c:pt>
                <c:pt idx="6">
                  <c:v>3.43512</c:v>
                </c:pt>
                <c:pt idx="7">
                  <c:v>4.6976000000000004</c:v>
                </c:pt>
                <c:pt idx="8">
                  <c:v>5.9747599999999998</c:v>
                </c:pt>
                <c:pt idx="9">
                  <c:v>7.0904399999999992</c:v>
                </c:pt>
                <c:pt idx="10">
                  <c:v>8.2207999999999988</c:v>
                </c:pt>
                <c:pt idx="11">
                  <c:v>9.1162800000000015</c:v>
                </c:pt>
                <c:pt idx="12">
                  <c:v>9.7475199999999997</c:v>
                </c:pt>
                <c:pt idx="13">
                  <c:v>10.2026</c:v>
                </c:pt>
                <c:pt idx="14">
                  <c:v>10.525559999999999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4942-418F-9066-1C6FA3407178}"/>
            </c:ext>
          </c:extLst>
        </c:ser>
        <c:ser>
          <c:idx val="4"/>
          <c:order val="2"/>
          <c:tx>
            <c:v>3.3kHz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'3.258kHz'!$E$9:$E$27</c:f>
              <c:numCache>
                <c:formatCode>General</c:formatCode>
                <c:ptCount val="19"/>
                <c:pt idx="0">
                  <c:v>0</c:v>
                </c:pt>
                <c:pt idx="1">
                  <c:v>3.01</c:v>
                </c:pt>
                <c:pt idx="2">
                  <c:v>13</c:v>
                </c:pt>
                <c:pt idx="3">
                  <c:v>23.9</c:v>
                </c:pt>
                <c:pt idx="4">
                  <c:v>36.299999999999997</c:v>
                </c:pt>
                <c:pt idx="5">
                  <c:v>48.8</c:v>
                </c:pt>
                <c:pt idx="6">
                  <c:v>61.1</c:v>
                </c:pt>
                <c:pt idx="7">
                  <c:v>72.7</c:v>
                </c:pt>
                <c:pt idx="8">
                  <c:v>84.8</c:v>
                </c:pt>
                <c:pt idx="9">
                  <c:v>96.5</c:v>
                </c:pt>
                <c:pt idx="10">
                  <c:v>109</c:v>
                </c:pt>
                <c:pt idx="11">
                  <c:v>120</c:v>
                </c:pt>
                <c:pt idx="12">
                  <c:v>131</c:v>
                </c:pt>
                <c:pt idx="13">
                  <c:v>141</c:v>
                </c:pt>
                <c:pt idx="14">
                  <c:v>150</c:v>
                </c:pt>
                <c:pt idx="15">
                  <c:v>152.9</c:v>
                </c:pt>
                <c:pt idx="16">
                  <c:v>162.80000000000001</c:v>
                </c:pt>
                <c:pt idx="17">
                  <c:v>173.7</c:v>
                </c:pt>
                <c:pt idx="18">
                  <c:v>185.6</c:v>
                </c:pt>
              </c:numCache>
            </c:numRef>
          </c:xVal>
          <c:yVal>
            <c:numRef>
              <c:f>'3.258kHz'!$I$9:$I$27</c:f>
              <c:numCache>
                <c:formatCode>General</c:formatCode>
                <c:ptCount val="1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0.347916</c:v>
                </c:pt>
                <c:pt idx="4">
                  <c:v>0.91603199999999996</c:v>
                </c:pt>
                <c:pt idx="5">
                  <c:v>1.7131559999999999</c:v>
                </c:pt>
                <c:pt idx="6">
                  <c:v>2.6071679999999997</c:v>
                </c:pt>
                <c:pt idx="7">
                  <c:v>3.5378799999999999</c:v>
                </c:pt>
                <c:pt idx="8">
                  <c:v>4.5067599999999999</c:v>
                </c:pt>
                <c:pt idx="9">
                  <c:v>5.4169200000000002</c:v>
                </c:pt>
                <c:pt idx="10">
                  <c:v>6.4004799999999999</c:v>
                </c:pt>
                <c:pt idx="11">
                  <c:v>7.2665999999999995</c:v>
                </c:pt>
                <c:pt idx="12">
                  <c:v>7.9565599999999996</c:v>
                </c:pt>
                <c:pt idx="13">
                  <c:v>8.6024799999999999</c:v>
                </c:pt>
                <c:pt idx="14">
                  <c:v>9.2924400000000009</c:v>
                </c:pt>
                <c:pt idx="15">
                  <c:v>9.4686000000000003</c:v>
                </c:pt>
                <c:pt idx="16">
                  <c:v>10.026440000000001</c:v>
                </c:pt>
                <c:pt idx="17">
                  <c:v>10.466839999999999</c:v>
                </c:pt>
                <c:pt idx="18">
                  <c:v>10.81916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4942-418F-9066-1C6FA3407178}"/>
            </c:ext>
          </c:extLst>
        </c:ser>
        <c:ser>
          <c:idx val="2"/>
          <c:order val="3"/>
          <c:tx>
            <c:v>5kHz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'4.887kHz'!$E$9:$E$31</c:f>
              <c:numCache>
                <c:formatCode>General</c:formatCode>
                <c:ptCount val="23"/>
                <c:pt idx="0">
                  <c:v>0</c:v>
                </c:pt>
                <c:pt idx="1">
                  <c:v>3.01</c:v>
                </c:pt>
                <c:pt idx="2">
                  <c:v>13</c:v>
                </c:pt>
                <c:pt idx="3">
                  <c:v>23.9</c:v>
                </c:pt>
                <c:pt idx="4">
                  <c:v>36.299999999999997</c:v>
                </c:pt>
                <c:pt idx="5">
                  <c:v>48.8</c:v>
                </c:pt>
                <c:pt idx="6">
                  <c:v>61.1</c:v>
                </c:pt>
                <c:pt idx="7">
                  <c:v>72.7</c:v>
                </c:pt>
                <c:pt idx="8">
                  <c:v>84.8</c:v>
                </c:pt>
                <c:pt idx="9">
                  <c:v>96.5</c:v>
                </c:pt>
                <c:pt idx="10">
                  <c:v>109</c:v>
                </c:pt>
                <c:pt idx="11">
                  <c:v>120</c:v>
                </c:pt>
                <c:pt idx="12">
                  <c:v>131</c:v>
                </c:pt>
                <c:pt idx="13">
                  <c:v>141</c:v>
                </c:pt>
                <c:pt idx="14">
                  <c:v>150</c:v>
                </c:pt>
                <c:pt idx="15">
                  <c:v>152.9</c:v>
                </c:pt>
                <c:pt idx="16">
                  <c:v>162.80000000000001</c:v>
                </c:pt>
                <c:pt idx="17">
                  <c:v>173.7</c:v>
                </c:pt>
                <c:pt idx="18">
                  <c:v>185.6</c:v>
                </c:pt>
                <c:pt idx="19">
                  <c:v>197.8</c:v>
                </c:pt>
                <c:pt idx="20">
                  <c:v>210.2</c:v>
                </c:pt>
                <c:pt idx="21">
                  <c:v>221.9</c:v>
                </c:pt>
                <c:pt idx="22">
                  <c:v>233.5</c:v>
                </c:pt>
              </c:numCache>
            </c:numRef>
          </c:xVal>
          <c:yVal>
            <c:numRef>
              <c:f>'4.887kHz'!$I$9:$I$31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0.30387599999999998</c:v>
                </c:pt>
                <c:pt idx="4">
                  <c:v>0.73399999999999999</c:v>
                </c:pt>
                <c:pt idx="5">
                  <c:v>1.309456</c:v>
                </c:pt>
                <c:pt idx="6">
                  <c:v>1.9318879999999998</c:v>
                </c:pt>
                <c:pt idx="7">
                  <c:v>2.5719359999999996</c:v>
                </c:pt>
                <c:pt idx="8">
                  <c:v>3.2296</c:v>
                </c:pt>
                <c:pt idx="9">
                  <c:v>3.9636</c:v>
                </c:pt>
                <c:pt idx="10">
                  <c:v>4.6535599999999997</c:v>
                </c:pt>
                <c:pt idx="11">
                  <c:v>5.3141600000000002</c:v>
                </c:pt>
                <c:pt idx="12">
                  <c:v>5.8426400000000003</c:v>
                </c:pt>
                <c:pt idx="13">
                  <c:v>6.4445199999999998</c:v>
                </c:pt>
                <c:pt idx="14">
                  <c:v>6.9876800000000001</c:v>
                </c:pt>
                <c:pt idx="15">
                  <c:v>7.1051200000000003</c:v>
                </c:pt>
                <c:pt idx="16">
                  <c:v>7.66296</c:v>
                </c:pt>
                <c:pt idx="17">
                  <c:v>8.2501599999999993</c:v>
                </c:pt>
                <c:pt idx="18">
                  <c:v>8.8960799999999995</c:v>
                </c:pt>
                <c:pt idx="19">
                  <c:v>9.5126399999999993</c:v>
                </c:pt>
                <c:pt idx="20">
                  <c:v>10.026440000000001</c:v>
                </c:pt>
                <c:pt idx="21">
                  <c:v>10.437479999999999</c:v>
                </c:pt>
                <c:pt idx="22">
                  <c:v>10.745760000000001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4942-418F-9066-1C6FA3407178}"/>
            </c:ext>
          </c:extLst>
        </c:ser>
        <c:ser>
          <c:idx val="5"/>
          <c:order val="4"/>
          <c:tx>
            <c:v>8kHz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xVal>
            <c:numRef>
              <c:f>'8.15kHz'!$E$9:$E$37</c:f>
              <c:numCache>
                <c:formatCode>General</c:formatCode>
                <c:ptCount val="29"/>
                <c:pt idx="0">
                  <c:v>0</c:v>
                </c:pt>
                <c:pt idx="1">
                  <c:v>3.01</c:v>
                </c:pt>
                <c:pt idx="2">
                  <c:v>13</c:v>
                </c:pt>
                <c:pt idx="3">
                  <c:v>23.9</c:v>
                </c:pt>
                <c:pt idx="4">
                  <c:v>36.299999999999997</c:v>
                </c:pt>
                <c:pt idx="5">
                  <c:v>48.8</c:v>
                </c:pt>
                <c:pt idx="6">
                  <c:v>61.1</c:v>
                </c:pt>
                <c:pt idx="7">
                  <c:v>72.7</c:v>
                </c:pt>
                <c:pt idx="8">
                  <c:v>84.8</c:v>
                </c:pt>
                <c:pt idx="9">
                  <c:v>96.5</c:v>
                </c:pt>
                <c:pt idx="10">
                  <c:v>109</c:v>
                </c:pt>
                <c:pt idx="11">
                  <c:v>120</c:v>
                </c:pt>
                <c:pt idx="12">
                  <c:v>131</c:v>
                </c:pt>
                <c:pt idx="13">
                  <c:v>141</c:v>
                </c:pt>
                <c:pt idx="14">
                  <c:v>150</c:v>
                </c:pt>
                <c:pt idx="15">
                  <c:v>152.9</c:v>
                </c:pt>
                <c:pt idx="16">
                  <c:v>162.80000000000001</c:v>
                </c:pt>
                <c:pt idx="17">
                  <c:v>173.7</c:v>
                </c:pt>
                <c:pt idx="18">
                  <c:v>185.6</c:v>
                </c:pt>
                <c:pt idx="19">
                  <c:v>197.8</c:v>
                </c:pt>
                <c:pt idx="20">
                  <c:v>210.2</c:v>
                </c:pt>
                <c:pt idx="21">
                  <c:v>221.9</c:v>
                </c:pt>
                <c:pt idx="22">
                  <c:v>233.5</c:v>
                </c:pt>
                <c:pt idx="23">
                  <c:v>245.7</c:v>
                </c:pt>
                <c:pt idx="24">
                  <c:v>258</c:v>
                </c:pt>
                <c:pt idx="25">
                  <c:v>270</c:v>
                </c:pt>
                <c:pt idx="26">
                  <c:v>281</c:v>
                </c:pt>
                <c:pt idx="27">
                  <c:v>291</c:v>
                </c:pt>
                <c:pt idx="28">
                  <c:v>301</c:v>
                </c:pt>
              </c:numCache>
            </c:numRef>
          </c:xVal>
          <c:yVal>
            <c:numRef>
              <c:f>'8.15kHz'!$I$9:$I$37</c:f>
              <c:numCache>
                <c:formatCode>General</c:formatCode>
                <c:ptCount val="2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0.22409399999999996</c:v>
                </c:pt>
                <c:pt idx="4">
                  <c:v>0.51051000000000002</c:v>
                </c:pt>
                <c:pt idx="5">
                  <c:v>0.87515999999999994</c:v>
                </c:pt>
                <c:pt idx="6">
                  <c:v>1.2689820000000001</c:v>
                </c:pt>
                <c:pt idx="7">
                  <c:v>1.6919759999999999</c:v>
                </c:pt>
                <c:pt idx="8">
                  <c:v>2.1229260000000001</c:v>
                </c:pt>
                <c:pt idx="9">
                  <c:v>2.5525500000000001</c:v>
                </c:pt>
                <c:pt idx="10">
                  <c:v>3.0763199999999999</c:v>
                </c:pt>
                <c:pt idx="11">
                  <c:v>3.4741200000000001</c:v>
                </c:pt>
                <c:pt idx="12">
                  <c:v>3.85866</c:v>
                </c:pt>
                <c:pt idx="13">
                  <c:v>4.22994</c:v>
                </c:pt>
                <c:pt idx="14">
                  <c:v>4.6144799999999995</c:v>
                </c:pt>
                <c:pt idx="15">
                  <c:v>4.7205599999999999</c:v>
                </c:pt>
                <c:pt idx="16">
                  <c:v>5.11836</c:v>
                </c:pt>
                <c:pt idx="17">
                  <c:v>5.5426800000000007</c:v>
                </c:pt>
                <c:pt idx="18">
                  <c:v>6.0200399999999998</c:v>
                </c:pt>
                <c:pt idx="19">
                  <c:v>6.4973999999999998</c:v>
                </c:pt>
                <c:pt idx="20">
                  <c:v>6.9217200000000005</c:v>
                </c:pt>
                <c:pt idx="21">
                  <c:v>7.3725599999999991</c:v>
                </c:pt>
                <c:pt idx="22">
                  <c:v>7.7968799999999998</c:v>
                </c:pt>
                <c:pt idx="23">
                  <c:v>8.19468</c:v>
                </c:pt>
                <c:pt idx="24">
                  <c:v>8.6057399999999991</c:v>
                </c:pt>
                <c:pt idx="25">
                  <c:v>8.9902800000000003</c:v>
                </c:pt>
                <c:pt idx="26">
                  <c:v>9.3350399999999993</c:v>
                </c:pt>
                <c:pt idx="27">
                  <c:v>9.6400199999999998</c:v>
                </c:pt>
                <c:pt idx="28">
                  <c:v>9.9184799999999989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4942-418F-9066-1C6FA3407178}"/>
            </c:ext>
          </c:extLst>
        </c:ser>
        <c:ser>
          <c:idx val="1"/>
          <c:order val="5"/>
          <c:tx>
            <c:v>10kHz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'9.77kHz - 238uJ'!$E$9:$E$37</c:f>
              <c:numCache>
                <c:formatCode>General</c:formatCode>
                <c:ptCount val="29"/>
                <c:pt idx="0">
                  <c:v>0</c:v>
                </c:pt>
                <c:pt idx="1">
                  <c:v>3.01</c:v>
                </c:pt>
                <c:pt idx="2">
                  <c:v>13</c:v>
                </c:pt>
                <c:pt idx="3">
                  <c:v>23.9</c:v>
                </c:pt>
                <c:pt idx="4">
                  <c:v>36.299999999999997</c:v>
                </c:pt>
                <c:pt idx="5">
                  <c:v>48.8</c:v>
                </c:pt>
                <c:pt idx="6">
                  <c:v>61.1</c:v>
                </c:pt>
                <c:pt idx="7">
                  <c:v>72.7</c:v>
                </c:pt>
                <c:pt idx="8">
                  <c:v>84.8</c:v>
                </c:pt>
                <c:pt idx="9">
                  <c:v>96.5</c:v>
                </c:pt>
                <c:pt idx="10">
                  <c:v>109</c:v>
                </c:pt>
                <c:pt idx="11">
                  <c:v>120</c:v>
                </c:pt>
                <c:pt idx="12">
                  <c:v>131</c:v>
                </c:pt>
                <c:pt idx="13">
                  <c:v>141</c:v>
                </c:pt>
                <c:pt idx="14">
                  <c:v>150</c:v>
                </c:pt>
                <c:pt idx="15">
                  <c:v>152.9</c:v>
                </c:pt>
                <c:pt idx="16">
                  <c:v>162.80000000000001</c:v>
                </c:pt>
                <c:pt idx="17">
                  <c:v>173.7</c:v>
                </c:pt>
                <c:pt idx="18">
                  <c:v>185.6</c:v>
                </c:pt>
                <c:pt idx="19">
                  <c:v>197.8</c:v>
                </c:pt>
                <c:pt idx="20">
                  <c:v>210.2</c:v>
                </c:pt>
                <c:pt idx="21">
                  <c:v>221.9</c:v>
                </c:pt>
                <c:pt idx="22">
                  <c:v>233.5</c:v>
                </c:pt>
                <c:pt idx="23">
                  <c:v>245.7</c:v>
                </c:pt>
                <c:pt idx="24">
                  <c:v>258</c:v>
                </c:pt>
                <c:pt idx="25">
                  <c:v>270</c:v>
                </c:pt>
                <c:pt idx="26">
                  <c:v>281</c:v>
                </c:pt>
                <c:pt idx="27">
                  <c:v>291</c:v>
                </c:pt>
                <c:pt idx="28">
                  <c:v>301</c:v>
                </c:pt>
              </c:numCache>
            </c:numRef>
          </c:xVal>
          <c:yVal>
            <c:numRef>
              <c:f>'9.77kHz - 238uJ'!$I$9:$I$37</c:f>
              <c:numCache>
                <c:formatCode>General</c:formatCode>
                <c:ptCount val="2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0.20258400000000001</c:v>
                </c:pt>
                <c:pt idx="4">
                  <c:v>0.45801599999999998</c:v>
                </c:pt>
                <c:pt idx="5">
                  <c:v>0.7618919999999999</c:v>
                </c:pt>
                <c:pt idx="6">
                  <c:v>1.1068720000000001</c:v>
                </c:pt>
                <c:pt idx="7">
                  <c:v>1.4503840000000001</c:v>
                </c:pt>
                <c:pt idx="8">
                  <c:v>1.8203199999999999</c:v>
                </c:pt>
                <c:pt idx="9">
                  <c:v>2.1741079999999999</c:v>
                </c:pt>
                <c:pt idx="10">
                  <c:v>2.5425759999999995</c:v>
                </c:pt>
                <c:pt idx="11">
                  <c:v>2.8787479999999999</c:v>
                </c:pt>
                <c:pt idx="12">
                  <c:v>3.2149200000000002</c:v>
                </c:pt>
                <c:pt idx="13">
                  <c:v>3.4791599999999998</c:v>
                </c:pt>
                <c:pt idx="14">
                  <c:v>3.7434000000000003</c:v>
                </c:pt>
                <c:pt idx="15">
                  <c:v>3.7874400000000001</c:v>
                </c:pt>
                <c:pt idx="16">
                  <c:v>4.1103999999999994</c:v>
                </c:pt>
                <c:pt idx="17">
                  <c:v>4.4773999999999994</c:v>
                </c:pt>
                <c:pt idx="18">
                  <c:v>4.8884399999999992</c:v>
                </c:pt>
                <c:pt idx="19">
                  <c:v>5.2848000000000006</c:v>
                </c:pt>
                <c:pt idx="20">
                  <c:v>5.7252000000000001</c:v>
                </c:pt>
                <c:pt idx="21">
                  <c:v>6.1362399999999999</c:v>
                </c:pt>
                <c:pt idx="22">
                  <c:v>6.5179200000000002</c:v>
                </c:pt>
                <c:pt idx="23">
                  <c:v>6.8702399999999999</c:v>
                </c:pt>
                <c:pt idx="24">
                  <c:v>7.2372399999999999</c:v>
                </c:pt>
                <c:pt idx="25">
                  <c:v>7.5602</c:v>
                </c:pt>
                <c:pt idx="26">
                  <c:v>7.8831600000000002</c:v>
                </c:pt>
                <c:pt idx="27">
                  <c:v>8.1473999999999993</c:v>
                </c:pt>
                <c:pt idx="28">
                  <c:v>8.4263200000000005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4942-418F-9066-1C6FA34071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2911616"/>
        <c:axId val="1452902496"/>
      </c:scatterChart>
      <c:valAx>
        <c:axId val="1452911616"/>
        <c:scaling>
          <c:orientation val="minMax"/>
          <c:max val="30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Launched</a:t>
                </a:r>
                <a:r>
                  <a:rPr lang="en-US" baseline="0"/>
                  <a:t> Pump Power [W]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2902496"/>
        <c:crosses val="autoZero"/>
        <c:crossBetween val="midCat"/>
      </c:valAx>
      <c:valAx>
        <c:axId val="1452902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Burst Energy [mJ]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29116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A17F2-1071-4D05-B60C-8A15E79DF9F8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8571B-4393-440E-9F9A-C546A7562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05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571B-4393-440E-9F9A-C546A756256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370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80E2C8-D6EB-4B37-B9B4-FD2054C4D92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252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80E2C8-D6EB-4B37-B9B4-FD2054C4D92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98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1mJx12ch combining, the stacking efficiency now is related to how much power in the stacker:</a:t>
            </a:r>
          </a:p>
          <a:p>
            <a:r>
              <a:rPr lang="en-US" dirty="0"/>
              <a:t>P=3W stacking efficiency: 80.2%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P=20W stacking efficiency: 60.8%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Rms stability: </a:t>
            </a:r>
          </a:p>
          <a:p>
            <a:r>
              <a:rPr lang="en-US" dirty="0"/>
              <a:t>1mJ (0428wfm3): 0.961%</a:t>
            </a:r>
          </a:p>
          <a:p>
            <a:r>
              <a:rPr lang="en-US" dirty="0"/>
              <a:t>3mJ (0604wfm5): 3.572% (another 3mJ shot on the same day has 1.648%)</a:t>
            </a:r>
          </a:p>
          <a:p>
            <a:r>
              <a:rPr lang="en-US" dirty="0"/>
              <a:t>6mJ (0714wfm3): 4.402%</a:t>
            </a:r>
          </a:p>
          <a:p>
            <a:endParaRPr lang="en-US" dirty="0"/>
          </a:p>
          <a:p>
            <a:r>
              <a:rPr lang="en-US" dirty="0"/>
              <a:t>No data for 1x12</a:t>
            </a:r>
          </a:p>
          <a:p>
            <a:endParaRPr lang="en-US" dirty="0"/>
          </a:p>
          <a:p>
            <a:r>
              <a:rPr lang="en-US" dirty="0"/>
              <a:t>2.105% for 1mJx12 when 60mW into stacker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571B-4393-440E-9F9A-C546A756256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16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8571B-4393-440E-9F9A-C546A756256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289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80E2C8-D6EB-4B37-B9B4-FD2054C4D92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383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55890B0-7AC3-6D7B-0FE0-C2420DE595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2890982"/>
            <a:ext cx="10972800" cy="1930400"/>
          </a:xfrm>
          <a:prstGeom prst="rect">
            <a:avLst/>
          </a:prstGeom>
        </p:spPr>
        <p:txBody>
          <a:bodyPr anchor="ctr"/>
          <a:lstStyle>
            <a:lvl1pPr algn="ctr">
              <a:defRPr sz="4000" b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678F181A-17B6-FBB1-057F-AF0B1019CEA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9600" y="4989404"/>
            <a:ext cx="10972800" cy="61707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Authors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B002B7E-6DD6-3A37-F704-483AC00CA83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873750"/>
            <a:ext cx="10972799" cy="61681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Affiliations</a:t>
            </a:r>
          </a:p>
        </p:txBody>
      </p:sp>
    </p:spTree>
    <p:extLst>
      <p:ext uri="{BB962C8B-B14F-4D97-AF65-F5344CB8AC3E}">
        <p14:creationId xmlns:p14="http://schemas.microsoft.com/office/powerpoint/2010/main" val="2603745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C36A0-B312-224C-5630-B6BEAF7B2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78FBA3-CE93-3C0D-7376-1DC28C704B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39AAC4-37B2-DF88-DDA2-D1B043047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79AD8-16CD-447A-B9A1-380AD2F72EF8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2B9A1E-EA1E-39A5-1BD2-F63CAEE2F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A2C4C-C6B2-2AD0-8AF6-9F01F9D22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06114-3046-48B9-BB32-9AF488D5C2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823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3A59555-1B72-E213-5134-CC7265482F8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8836" y="355108"/>
            <a:ext cx="10963562" cy="864092"/>
          </a:xfrm>
          <a:prstGeom prst="rect">
            <a:avLst/>
          </a:prstGeom>
        </p:spPr>
        <p:txBody>
          <a:bodyPr anchor="t"/>
          <a:lstStyle>
            <a:lvl1pPr algn="l">
              <a:defRPr sz="4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549013A-0692-12AB-35D0-8BE47B4966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93166" y="6474372"/>
            <a:ext cx="974834" cy="247103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A61673B-58BB-4519-BD60-0F2AE399E423}" type="datetime1">
              <a:rPr lang="en-US" smtClean="0"/>
              <a:t>7/27/2026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16DEB4D-2CAE-6DB1-838C-9B47989C4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8461" y="6474372"/>
            <a:ext cx="5165236" cy="24710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E40071AC-1540-F71C-BF3A-B236A9DD0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6474372"/>
            <a:ext cx="1135117" cy="247103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72E91CA-9B22-2844-8E94-2A762C5288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B30A7108-33B1-AE87-5F12-EF5BCF374FB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8836" y="1543050"/>
            <a:ext cx="10963563" cy="45148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800"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17408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A746208-0E39-0874-A4E4-64A4CFF95F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355108"/>
            <a:ext cx="9144000" cy="864092"/>
          </a:xfrm>
          <a:prstGeom prst="rect">
            <a:avLst/>
          </a:prstGeom>
        </p:spPr>
        <p:txBody>
          <a:bodyPr anchor="t"/>
          <a:lstStyle>
            <a:lvl1pPr algn="l">
              <a:defRPr sz="4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7D7AAA89-5686-B309-0945-84853034F7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696" y="6474053"/>
            <a:ext cx="974834" cy="247103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FCC64A4-1C33-40DD-8C2B-94F6EBDF30C1}" type="datetime1">
              <a:rPr lang="en-US" smtClean="0"/>
              <a:t>7/27/2026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95F92FD-5089-5618-3906-D9D7B12AF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474372"/>
            <a:ext cx="9144000" cy="24710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D6E4889-4BAE-E1AF-ED5D-8DC6214D1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25018" y="6474053"/>
            <a:ext cx="1135117" cy="247103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72E91CA-9B22-2844-8E94-2A762C5288E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59E3342-26DC-69B1-B26F-A0E987861B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0" y="1543050"/>
            <a:ext cx="9144000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85632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A746208-0E39-0874-A4E4-64A4CFF95F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355108"/>
            <a:ext cx="9144000" cy="864092"/>
          </a:xfrm>
          <a:prstGeom prst="rect">
            <a:avLst/>
          </a:prstGeom>
        </p:spPr>
        <p:txBody>
          <a:bodyPr anchor="b"/>
          <a:lstStyle>
            <a:lvl1pPr algn="l">
              <a:defRPr sz="4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7D7AAA89-5686-B309-0945-84853034F7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696" y="6474053"/>
            <a:ext cx="974834" cy="247103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B83B80A-047E-4A78-9760-50447D6C7A88}" type="datetime1">
              <a:rPr lang="en-US" smtClean="0"/>
              <a:t>7/27/2026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95F92FD-5089-5618-3906-D9D7B12AF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474372"/>
            <a:ext cx="9144000" cy="24710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D6E4889-4BAE-E1AF-ED5D-8DC6214D1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25018" y="6474053"/>
            <a:ext cx="1135117" cy="247103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72E91CA-9B22-2844-8E94-2A762C5288E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59E3342-26DC-69B1-B26F-A0E987861B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0" y="1543050"/>
            <a:ext cx="9144000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516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3A59555-1B72-E213-5134-CC7265482F8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8836" y="355108"/>
            <a:ext cx="10963562" cy="864092"/>
          </a:xfrm>
          <a:prstGeom prst="rect">
            <a:avLst/>
          </a:prstGeom>
        </p:spPr>
        <p:txBody>
          <a:bodyPr anchor="t"/>
          <a:lstStyle>
            <a:lvl1pPr algn="l">
              <a:defRPr sz="4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549013A-0692-12AB-35D0-8BE47B4966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93166" y="6474372"/>
            <a:ext cx="974834" cy="247103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A61673B-58BB-4519-BD60-0F2AE399E423}" type="datetime1">
              <a:rPr lang="en-US" smtClean="0"/>
              <a:t>7/27/2026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16DEB4D-2CAE-6DB1-838C-9B47989C4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8461" y="6474372"/>
            <a:ext cx="5165236" cy="24710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E40071AC-1540-F71C-BF3A-B236A9DD0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6474372"/>
            <a:ext cx="1135117" cy="247103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72E91CA-9B22-2844-8E94-2A762C5288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B30A7108-33B1-AE87-5F12-EF5BCF374FB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8836" y="1543050"/>
            <a:ext cx="10963563" cy="45148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800"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6945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345489-7895-6F87-DFBA-37C55460908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BB9248-CEA0-FE3E-2400-9EF1B4AAA0F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0800" y="443097"/>
            <a:ext cx="19304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27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  <p:sldLayoutId id="2147483670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58A9C58-5006-3561-8095-61272576D6C6}"/>
              </a:ext>
            </a:extLst>
          </p:cNvPr>
          <p:cNvSpPr/>
          <p:nvPr userDrawn="1"/>
        </p:nvSpPr>
        <p:spPr>
          <a:xfrm>
            <a:off x="0" y="0"/>
            <a:ext cx="1139952" cy="6858000"/>
          </a:xfrm>
          <a:prstGeom prst="rect">
            <a:avLst/>
          </a:prstGeom>
          <a:solidFill>
            <a:srgbClr val="00274C"/>
          </a:solidFill>
          <a:ln>
            <a:solidFill>
              <a:srgbClr val="00274C"/>
            </a:solidFill>
          </a:ln>
          <a:effectLst>
            <a:outerShdw blurRad="254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Logo&#10;&#10;Description automatically generated">
            <a:extLst>
              <a:ext uri="{FF2B5EF4-FFF2-40B4-BE49-F238E27FC236}">
                <a16:creationId xmlns:a16="http://schemas.microsoft.com/office/drawing/2014/main" id="{99A777A8-C0AC-475C-7FC2-6B063B96F25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" y="87424"/>
            <a:ext cx="1206469" cy="93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0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7F7FFA-2BD4-0044-9E43-FE59B0A734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6599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E56E05C-9ABD-776B-F4D9-04BE21D9DCC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E0D451-DC08-DF74-385F-6DAE852CF792}"/>
              </a:ext>
            </a:extLst>
          </p:cNvPr>
          <p:cNvSpPr/>
          <p:nvPr userDrawn="1"/>
        </p:nvSpPr>
        <p:spPr>
          <a:xfrm>
            <a:off x="0" y="6242304"/>
            <a:ext cx="12192000" cy="615696"/>
          </a:xfrm>
          <a:prstGeom prst="rect">
            <a:avLst/>
          </a:prstGeom>
          <a:solidFill>
            <a:srgbClr val="00274C"/>
          </a:solidFill>
          <a:ln>
            <a:solidFill>
              <a:srgbClr val="00274C"/>
            </a:solidFill>
          </a:ln>
          <a:effectLst>
            <a:outerShdw blurRad="25400" dist="254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B875B76E-6029-9020-889C-E5AA92AD316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3" y="6263628"/>
            <a:ext cx="4078224" cy="57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146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emf"/><Relationship Id="rId5" Type="http://schemas.openxmlformats.org/officeDocument/2006/relationships/chart" Target="../charts/chart1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7" Type="http://schemas.openxmlformats.org/officeDocument/2006/relationships/image" Target="../media/image43.png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emf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7" Type="http://schemas.openxmlformats.org/officeDocument/2006/relationships/image" Target="../media/image48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1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1.em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4.png"/><Relationship Id="rId4" Type="http://schemas.openxmlformats.org/officeDocument/2006/relationships/image" Target="../media/image6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210DCE3-14F9-5FD6-DC35-644BC102B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" y="2714675"/>
            <a:ext cx="10972800" cy="1930400"/>
          </a:xfrm>
        </p:spPr>
        <p:txBody>
          <a:bodyPr/>
          <a:lstStyle/>
          <a:p>
            <a:r>
              <a:rPr lang="en-US" sz="4000" dirty="0">
                <a:solidFill>
                  <a:schemeClr val="bg1"/>
                </a:solidFill>
              </a:rPr>
              <a:t>100mJ Spatially and Temporally Combined Femtosecond Fiber Laser System Enabling Next Generation Laser Plasma Accelerators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9E9D1A-2A2C-0745-533B-24F9761E2E51}"/>
              </a:ext>
            </a:extLst>
          </p:cNvPr>
          <p:cNvSpPr txBox="1"/>
          <p:nvPr/>
        </p:nvSpPr>
        <p:spPr>
          <a:xfrm>
            <a:off x="1150374" y="4802733"/>
            <a:ext cx="102353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u="sng" dirty="0">
                <a:solidFill>
                  <a:schemeClr val="bg1"/>
                </a:solidFill>
              </a:rPr>
              <a:t>Christopher Pasquale</a:t>
            </a:r>
            <a:r>
              <a:rPr lang="en-US" sz="1800" baseline="30000" dirty="0">
                <a:solidFill>
                  <a:schemeClr val="bg1"/>
                </a:solidFill>
              </a:rPr>
              <a:t>1,*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Yanwen</a:t>
            </a:r>
            <a:r>
              <a:rPr lang="en-US" sz="1800" dirty="0">
                <a:solidFill>
                  <a:schemeClr val="bg1"/>
                </a:solidFill>
              </a:rPr>
              <a:t> Jing</a:t>
            </a:r>
            <a:r>
              <a:rPr lang="en-US" sz="1800" baseline="30000" dirty="0">
                <a:solidFill>
                  <a:schemeClr val="bg1"/>
                </a:solidFill>
              </a:rPr>
              <a:t>1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dirty="0">
                <a:solidFill>
                  <a:schemeClr val="bg1"/>
                </a:solidFill>
              </a:rPr>
              <a:t>Tayari Coleman</a:t>
            </a:r>
            <a:r>
              <a:rPr lang="en-US" baseline="30000" dirty="0">
                <a:solidFill>
                  <a:schemeClr val="bg1"/>
                </a:solidFill>
              </a:rPr>
              <a:t>1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Bowei</a:t>
            </a:r>
            <a:r>
              <a:rPr lang="en-US" dirty="0">
                <a:solidFill>
                  <a:schemeClr val="bg1"/>
                </a:solidFill>
              </a:rPr>
              <a:t> Yang</a:t>
            </a:r>
            <a:r>
              <a:rPr lang="en-US" baseline="30000" dirty="0">
                <a:solidFill>
                  <a:schemeClr val="bg1"/>
                </a:solidFill>
              </a:rPr>
              <a:t>1 </a:t>
            </a:r>
            <a:r>
              <a:rPr lang="en-US" dirty="0">
                <a:solidFill>
                  <a:schemeClr val="bg1"/>
                </a:solidFill>
              </a:rPr>
              <a:t>, Bohan Zhou</a:t>
            </a:r>
            <a:r>
              <a:rPr lang="en-US" baseline="30000" dirty="0">
                <a:solidFill>
                  <a:schemeClr val="bg1"/>
                </a:solidFill>
              </a:rPr>
              <a:t>1</a:t>
            </a:r>
            <a:r>
              <a:rPr lang="en-US" dirty="0">
                <a:solidFill>
                  <a:schemeClr val="bg1"/>
                </a:solidFill>
              </a:rPr>
              <a:t>, Michael Garner</a:t>
            </a:r>
            <a:r>
              <a:rPr lang="en-US" baseline="30000" dirty="0">
                <a:solidFill>
                  <a:schemeClr val="bg1"/>
                </a:solidFill>
              </a:rPr>
              <a:t>1 </a:t>
            </a:r>
            <a:r>
              <a:rPr lang="en-US" dirty="0">
                <a:solidFill>
                  <a:schemeClr val="bg1"/>
                </a:solidFill>
              </a:rPr>
              <a:t>Alexander Rainville</a:t>
            </a:r>
            <a:r>
              <a:rPr lang="en-US" sz="1800" baseline="30000" dirty="0">
                <a:solidFill>
                  <a:schemeClr val="bg1"/>
                </a:solidFill>
              </a:rPr>
              <a:t>1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dirty="0">
                <a:solidFill>
                  <a:schemeClr val="bg1"/>
                </a:solidFill>
              </a:rPr>
              <a:t>Mathew Whittlesey</a:t>
            </a:r>
            <a:r>
              <a:rPr lang="en-US" sz="1800" baseline="30000" dirty="0">
                <a:solidFill>
                  <a:schemeClr val="bg1"/>
                </a:solidFill>
              </a:rPr>
              <a:t>1</a:t>
            </a:r>
            <a:r>
              <a:rPr lang="en-US" sz="1800" dirty="0">
                <a:solidFill>
                  <a:schemeClr val="bg1"/>
                </a:solidFill>
              </a:rPr>
              <a:t>,Qiang Du</a:t>
            </a:r>
            <a:r>
              <a:rPr lang="en-US" sz="1800" baseline="30000" dirty="0">
                <a:solidFill>
                  <a:schemeClr val="bg1"/>
                </a:solidFill>
              </a:rPr>
              <a:t>2</a:t>
            </a:r>
            <a:r>
              <a:rPr lang="en-US" sz="1800" dirty="0">
                <a:solidFill>
                  <a:schemeClr val="bg1"/>
                </a:solidFill>
              </a:rPr>
              <a:t> and </a:t>
            </a:r>
            <a:r>
              <a:rPr lang="en-US" sz="1800" dirty="0" err="1">
                <a:solidFill>
                  <a:schemeClr val="bg1"/>
                </a:solidFill>
              </a:rPr>
              <a:t>Almantas</a:t>
            </a:r>
            <a:r>
              <a:rPr lang="en-US" sz="1800" dirty="0">
                <a:solidFill>
                  <a:schemeClr val="bg1"/>
                </a:solidFill>
              </a:rPr>
              <a:t> Galvanauskas</a:t>
            </a:r>
            <a:r>
              <a:rPr lang="en-US" sz="1800" baseline="30000" dirty="0">
                <a:solidFill>
                  <a:schemeClr val="bg1"/>
                </a:solidFill>
              </a:rPr>
              <a:t>1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843F7AE-9C20-BB56-02AF-00A82DC6D6A9}"/>
              </a:ext>
            </a:extLst>
          </p:cNvPr>
          <p:cNvSpPr txBox="1">
            <a:spLocks/>
          </p:cNvSpPr>
          <p:nvPr/>
        </p:nvSpPr>
        <p:spPr>
          <a:xfrm>
            <a:off x="781663" y="5606722"/>
            <a:ext cx="10972799" cy="850239"/>
          </a:xfr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200" baseline="30000" dirty="0">
                <a:solidFill>
                  <a:schemeClr val="bg1"/>
                </a:solidFill>
              </a:rPr>
              <a:t>1</a:t>
            </a:r>
            <a:r>
              <a:rPr lang="en-US" sz="1200" dirty="0">
                <a:solidFill>
                  <a:schemeClr val="bg1"/>
                </a:solidFill>
              </a:rPr>
              <a:t>Gerard </a:t>
            </a:r>
            <a:r>
              <a:rPr lang="en-US" sz="1200" dirty="0" err="1">
                <a:solidFill>
                  <a:schemeClr val="bg1"/>
                </a:solidFill>
              </a:rPr>
              <a:t>Mourou</a:t>
            </a:r>
            <a:r>
              <a:rPr lang="en-US" sz="1200" dirty="0">
                <a:solidFill>
                  <a:schemeClr val="bg1"/>
                </a:solidFill>
              </a:rPr>
              <a:t> Center For Ultrafast Optical Science, University of Michigan</a:t>
            </a:r>
          </a:p>
          <a:p>
            <a:pPr>
              <a:spcAft>
                <a:spcPts val="600"/>
              </a:spcAft>
            </a:pPr>
            <a:r>
              <a:rPr lang="en-US" sz="1200" baseline="30000" dirty="0">
                <a:solidFill>
                  <a:schemeClr val="bg1"/>
                </a:solidFill>
              </a:rPr>
              <a:t>2</a:t>
            </a:r>
            <a:r>
              <a:rPr lang="en-US" sz="1200" dirty="0">
                <a:solidFill>
                  <a:schemeClr val="bg1"/>
                </a:solidFill>
              </a:rPr>
              <a:t>Lawrence Berkely National Laboratory</a:t>
            </a:r>
          </a:p>
          <a:p>
            <a:pPr>
              <a:spcAft>
                <a:spcPts val="600"/>
              </a:spcAft>
            </a:pPr>
            <a:r>
              <a:rPr lang="en-US" sz="1200" dirty="0">
                <a:solidFill>
                  <a:schemeClr val="bg1"/>
                </a:solidFill>
              </a:rPr>
              <a:t>*chrispas@umich.edu</a:t>
            </a:r>
          </a:p>
        </p:txBody>
      </p:sp>
    </p:spTree>
    <p:extLst>
      <p:ext uri="{BB962C8B-B14F-4D97-AF65-F5344CB8AC3E}">
        <p14:creationId xmlns:p14="http://schemas.microsoft.com/office/powerpoint/2010/main" val="1407696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AC1D2-BCDF-3D26-9E95-9F6D89BE21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Collaborators: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FB2E61-4FE9-612D-3C71-D3D0404C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2E91CA-9B22-2844-8E94-2A762C5288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0C6D8FD-3593-8DA3-2EC7-F757FFF9244B}"/>
              </a:ext>
            </a:extLst>
          </p:cNvPr>
          <p:cNvGrpSpPr/>
          <p:nvPr/>
        </p:nvGrpSpPr>
        <p:grpSpPr>
          <a:xfrm>
            <a:off x="6326735" y="1388379"/>
            <a:ext cx="4908823" cy="1658028"/>
            <a:chOff x="6321189" y="1238575"/>
            <a:chExt cx="4908823" cy="165802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5A1B47C-170A-DCCC-9BA9-6C76BDB98D93}"/>
                </a:ext>
              </a:extLst>
            </p:cNvPr>
            <p:cNvSpPr/>
            <p:nvPr/>
          </p:nvSpPr>
          <p:spPr>
            <a:xfrm>
              <a:off x="6650304" y="1864776"/>
              <a:ext cx="4017696" cy="830993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marL="285736" indent="-285736">
                <a:buFont typeface="Arial"/>
                <a:buChar char="•"/>
                <a:defRPr/>
              </a:pP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Calibri" charset="0"/>
                </a:rPr>
                <a:t>Tong Zhou</a:t>
              </a:r>
            </a:p>
            <a:p>
              <a:pPr marL="285736" marR="0" lvl="0" indent="-285736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lang="en-US" sz="1600" i="1" dirty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Calibri" charset="0"/>
                </a:rPr>
                <a:t>Jens </a:t>
              </a:r>
              <a:r>
                <a:rPr lang="en-US" sz="1600" i="1" dirty="0" err="1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Calibri" charset="0"/>
                </a:rPr>
                <a:t>Osterhoff</a:t>
              </a:r>
              <a:endPara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endParaRPr>
            </a:p>
            <a:p>
              <a:pPr marL="285736" marR="0" lvl="0" indent="-285736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Calibri" charset="0"/>
                </a:rPr>
                <a:t>Cameron Geddes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DD39347-B98F-C565-0FC3-BE955709D722}"/>
                </a:ext>
              </a:extLst>
            </p:cNvPr>
            <p:cNvSpPr/>
            <p:nvPr/>
          </p:nvSpPr>
          <p:spPr>
            <a:xfrm>
              <a:off x="6321189" y="1238575"/>
              <a:ext cx="4017696" cy="584771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1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Calibri" charset="0"/>
                </a:rPr>
                <a:t>*Lawrence Berkeley National Laboratory, USA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 pitchFamily="34" charset="0"/>
              </a:endParaRPr>
            </a:p>
          </p:txBody>
        </p:sp>
        <p:pic>
          <p:nvPicPr>
            <p:cNvPr id="15" name="Picture 14" descr="Logo&#10;&#10;Description automatically generated">
              <a:extLst>
                <a:ext uri="{FF2B5EF4-FFF2-40B4-BE49-F238E27FC236}">
                  <a16:creationId xmlns:a16="http://schemas.microsoft.com/office/drawing/2014/main" id="{D294BF6F-EFA9-58EC-0E39-45A8E31B9E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1560" y="1671984"/>
              <a:ext cx="2198452" cy="1224619"/>
            </a:xfrm>
            <a:prstGeom prst="rect">
              <a:avLst/>
            </a:prstGeom>
          </p:spPr>
        </p:pic>
      </p:grp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0585EA1B-4D00-D974-4C32-161A8C4A0B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0" b="17633"/>
          <a:stretch/>
        </p:blipFill>
        <p:spPr>
          <a:xfrm>
            <a:off x="3767272" y="2103674"/>
            <a:ext cx="2095235" cy="139693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2C24A7-8C14-F578-34D4-E88FFB7D0737}"/>
              </a:ext>
            </a:extLst>
          </p:cNvPr>
          <p:cNvSpPr/>
          <p:nvPr/>
        </p:nvSpPr>
        <p:spPr>
          <a:xfrm>
            <a:off x="663831" y="2033955"/>
            <a:ext cx="3749601" cy="132343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srgbClr val="00274C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Calibri" charset="0"/>
            </a:endParaRPr>
          </a:p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1" u="none" strike="noStrike" kern="1200" cap="none" spc="0" normalizeH="0" baseline="0" noProof="0" dirty="0" err="1">
                <a:ln>
                  <a:noFill/>
                </a:ln>
                <a:solidFill>
                  <a:srgbClr val="00274C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Mingshu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274C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 Chen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(currently at *)</a:t>
            </a: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srgbClr val="00274C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Calibri" charset="0"/>
            </a:endParaRPr>
          </a:p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1600" i="1" dirty="0">
                <a:solidFill>
                  <a:srgbClr val="00274C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Francisco Leon Ascencio</a:t>
            </a: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srgbClr val="00274C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Calibri" charset="0"/>
            </a:endParaRPr>
          </a:p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1" u="none" strike="noStrike" kern="1200" cap="none" spc="0" normalizeH="0" baseline="0" noProof="0" dirty="0" err="1">
                <a:ln>
                  <a:noFill/>
                </a:ln>
                <a:solidFill>
                  <a:srgbClr val="00274C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Siyun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274C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 Chen</a:t>
            </a:r>
          </a:p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1600" i="1" dirty="0">
                <a:solidFill>
                  <a:srgbClr val="00274C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Mohammed </a:t>
            </a:r>
            <a:r>
              <a:rPr lang="en-US" sz="1600" i="1" dirty="0" err="1">
                <a:solidFill>
                  <a:srgbClr val="00274C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Azzouz</a:t>
            </a: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Calibri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F0D6D1-ECED-7D66-11A8-4BD7A13A2DF0}"/>
              </a:ext>
            </a:extLst>
          </p:cNvPr>
          <p:cNvSpPr/>
          <p:nvPr/>
        </p:nvSpPr>
        <p:spPr>
          <a:xfrm>
            <a:off x="483053" y="1429809"/>
            <a:ext cx="5542949" cy="584771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Gerard </a:t>
            </a:r>
            <a:r>
              <a:rPr kumimoji="0" lang="en-US" sz="16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Mourou</a:t>
            </a: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 Center for Ultrafast Optical Science, University of Michigan, USA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0E2413-E2CD-A1A3-32F3-63119957DDDC}"/>
              </a:ext>
            </a:extLst>
          </p:cNvPr>
          <p:cNvSpPr/>
          <p:nvPr/>
        </p:nvSpPr>
        <p:spPr>
          <a:xfrm>
            <a:off x="6617386" y="4419221"/>
            <a:ext cx="4017696" cy="3385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Optical Engines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8ABACF7-C7D2-A856-AC29-36EA05BD01B7}"/>
              </a:ext>
            </a:extLst>
          </p:cNvPr>
          <p:cNvSpPr/>
          <p:nvPr/>
        </p:nvSpPr>
        <p:spPr>
          <a:xfrm>
            <a:off x="6650304" y="4757771"/>
            <a:ext cx="4017696" cy="584771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charset="0"/>
              </a:rPr>
              <a:t>Don Sipes</a:t>
            </a:r>
          </a:p>
          <a:p>
            <a:pPr marL="285736" marR="0" lvl="0" indent="-28573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Brian Schulz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B547EA1-9378-3A34-A945-94645AAEE9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8670" y="4427552"/>
            <a:ext cx="2635627" cy="86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43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4E72E5FE-EEC5-FB0A-2E19-9A55E0AF6308}"/>
              </a:ext>
            </a:extLst>
          </p:cNvPr>
          <p:cNvGrpSpPr/>
          <p:nvPr/>
        </p:nvGrpSpPr>
        <p:grpSpPr>
          <a:xfrm>
            <a:off x="6535937" y="1569402"/>
            <a:ext cx="5578118" cy="4258277"/>
            <a:chOff x="6381321" y="1640677"/>
            <a:chExt cx="5578118" cy="4258277"/>
          </a:xfrm>
        </p:grpSpPr>
        <p:pic>
          <p:nvPicPr>
            <p:cNvPr id="3" name="Picture 2" descr="Accelerators Intro Slide.png">
              <a:extLst>
                <a:ext uri="{FF2B5EF4-FFF2-40B4-BE49-F238E27FC236}">
                  <a16:creationId xmlns:a16="http://schemas.microsoft.com/office/drawing/2014/main" id="{5D34FA9D-1647-CD8B-558E-00764A94A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1321" y="1640677"/>
              <a:ext cx="5578118" cy="4258277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09C7A1E-FB19-C558-40FA-E95D2FEE6DB3}"/>
                </a:ext>
              </a:extLst>
            </p:cNvPr>
            <p:cNvSpPr/>
            <p:nvPr/>
          </p:nvSpPr>
          <p:spPr>
            <a:xfrm>
              <a:off x="9513648" y="2593171"/>
              <a:ext cx="2308704" cy="7630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C13CD8F0-B27D-44CB-E932-E2477B32A4BB}"/>
              </a:ext>
            </a:extLst>
          </p:cNvPr>
          <p:cNvSpPr/>
          <p:nvPr/>
        </p:nvSpPr>
        <p:spPr>
          <a:xfrm>
            <a:off x="4089437" y="2570998"/>
            <a:ext cx="2308704" cy="725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FE17EB-8F0F-98FA-5489-361FD0CA1219}"/>
              </a:ext>
            </a:extLst>
          </p:cNvPr>
          <p:cNvSpPr/>
          <p:nvPr/>
        </p:nvSpPr>
        <p:spPr bwMode="auto">
          <a:xfrm>
            <a:off x="5256932" y="1897432"/>
            <a:ext cx="894522" cy="69573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D52CE2-80E5-5856-2FF1-EC4E600C791E}"/>
              </a:ext>
            </a:extLst>
          </p:cNvPr>
          <p:cNvSpPr txBox="1"/>
          <p:nvPr/>
        </p:nvSpPr>
        <p:spPr>
          <a:xfrm>
            <a:off x="7046562" y="1151262"/>
            <a:ext cx="4101059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Long-term: Discovery science with</a:t>
            </a:r>
          </a:p>
          <a:p>
            <a:pPr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multi-100’s kW average &amp; multi-TW peak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3DAE0C-5FB8-F70F-596A-7C75F2224220}"/>
              </a:ext>
            </a:extLst>
          </p:cNvPr>
          <p:cNvSpPr/>
          <p:nvPr/>
        </p:nvSpPr>
        <p:spPr>
          <a:xfrm>
            <a:off x="6826883" y="4776124"/>
            <a:ext cx="2155861" cy="9050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7B4DFE-2D24-55BA-819B-B2CFE47089CD}"/>
              </a:ext>
            </a:extLst>
          </p:cNvPr>
          <p:cNvSpPr/>
          <p:nvPr/>
        </p:nvSpPr>
        <p:spPr>
          <a:xfrm>
            <a:off x="1374557" y="1832478"/>
            <a:ext cx="42353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Secondary-radiation and particle sources for:</a:t>
            </a:r>
          </a:p>
          <a:p>
            <a:pPr lvl="1" defTabSz="457200">
              <a:defRPr/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-Medicine/Biology</a:t>
            </a:r>
          </a:p>
          <a:p>
            <a:pPr lvl="1" defTabSz="457200">
              <a:defRPr/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-Material science/Laboratory Astrophysics</a:t>
            </a:r>
          </a:p>
          <a:p>
            <a:pPr lvl="1" defTabSz="457200">
              <a:defRPr/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-Homeland security/SNM Detection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2C89C74C-1D72-7A64-3B2B-EF4808B2F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3EC00-BF73-4F68-B1AC-49428AE9D5BC}" type="slidenum">
              <a:rPr lang="en-US">
                <a:latin typeface="Calibri"/>
              </a:rPr>
              <a:pPr>
                <a:defRPr/>
              </a:pPr>
              <a:t>3</a:t>
            </a:fld>
            <a:endParaRPr lang="en-US" dirty="0">
              <a:latin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984FE3-4467-E02D-0DB9-5C9C53D3F633}"/>
              </a:ext>
            </a:extLst>
          </p:cNvPr>
          <p:cNvSpPr txBox="1"/>
          <p:nvPr/>
        </p:nvSpPr>
        <p:spPr>
          <a:xfrm>
            <a:off x="1435938" y="1151262"/>
            <a:ext cx="3821559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Near-term: Practical applications with</a:t>
            </a:r>
          </a:p>
          <a:p>
            <a:pPr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multi-kW average &amp; multi-TW peak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E20BA8-0915-03E4-EC8D-FE06785E75F6}"/>
              </a:ext>
            </a:extLst>
          </p:cNvPr>
          <p:cNvSpPr txBox="1"/>
          <p:nvPr/>
        </p:nvSpPr>
        <p:spPr>
          <a:xfrm>
            <a:off x="1115631" y="3010608"/>
            <a:ext cx="2643186" cy="261606"/>
          </a:xfrm>
          <a:prstGeom prst="rect">
            <a:avLst/>
          </a:prstGeom>
          <a:noFill/>
        </p:spPr>
        <p:txBody>
          <a:bodyPr wrap="square" lIns="91435" tIns="45718" rIns="91435" bIns="45718" rtlCol="0">
            <a:spAutoFit/>
          </a:bodyPr>
          <a:lstStyle/>
          <a:p>
            <a:pPr>
              <a:defRPr/>
            </a:pPr>
            <a:r>
              <a:rPr lang="en-US" sz="1050" b="1" dirty="0">
                <a:solidFill>
                  <a:prstClr val="black"/>
                </a:solidFill>
                <a:latin typeface="Calibri"/>
              </a:rPr>
              <a:t>GeV Electron Beams at kHz Repetition Rates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F36EB51-56AE-3407-D39D-E0521A105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7629" y="5034593"/>
            <a:ext cx="1544711" cy="111640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4109CA-CA7D-6846-FF49-F7B4F1F9A8D0}"/>
              </a:ext>
            </a:extLst>
          </p:cNvPr>
          <p:cNvSpPr txBox="1"/>
          <p:nvPr/>
        </p:nvSpPr>
        <p:spPr>
          <a:xfrm>
            <a:off x="3474916" y="4703869"/>
            <a:ext cx="2171715" cy="430883"/>
          </a:xfrm>
          <a:prstGeom prst="rect">
            <a:avLst/>
          </a:prstGeom>
          <a:noFill/>
        </p:spPr>
        <p:txBody>
          <a:bodyPr wrap="square" lIns="91435" tIns="45718" rIns="91435" bIns="45718" rtlCol="0">
            <a:spAutoFit/>
          </a:bodyPr>
          <a:lstStyle/>
          <a:p>
            <a:pPr>
              <a:defRPr/>
            </a:pPr>
            <a:r>
              <a:rPr lang="en-US" sz="1050" b="1" dirty="0">
                <a:solidFill>
                  <a:prstClr val="black"/>
                </a:solidFill>
                <a:latin typeface="Calibri"/>
              </a:rPr>
              <a:t>Interaction with Electron Beams </a:t>
            </a:r>
          </a:p>
          <a:p>
            <a:pPr>
              <a:defRPr/>
            </a:pPr>
            <a:r>
              <a:rPr lang="en-US" sz="1050" b="1" dirty="0">
                <a:solidFill>
                  <a:prstClr val="black"/>
                </a:solidFill>
                <a:latin typeface="Calibri"/>
              </a:rPr>
              <a:t>for kHz-rate 𝛾 Photon Sources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7B52401-73D6-5219-6302-2828C0AAB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999" y="3362879"/>
            <a:ext cx="2265865" cy="12298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547766E-F6BD-28D1-7860-6CDC61018C5E}"/>
              </a:ext>
            </a:extLst>
          </p:cNvPr>
          <p:cNvSpPr txBox="1"/>
          <p:nvPr/>
        </p:nvSpPr>
        <p:spPr>
          <a:xfrm>
            <a:off x="928551" y="4260403"/>
            <a:ext cx="2099678" cy="253912"/>
          </a:xfrm>
          <a:prstGeom prst="rect">
            <a:avLst/>
          </a:prstGeom>
          <a:noFill/>
        </p:spPr>
        <p:txBody>
          <a:bodyPr wrap="square" lIns="91435" tIns="45718" rIns="91435" bIns="45718" rtlCol="0">
            <a:spAutoFit/>
          </a:bodyPr>
          <a:lstStyle/>
          <a:p>
            <a:pPr>
              <a:defRPr/>
            </a:pPr>
            <a:r>
              <a:rPr lang="en-US" sz="1050" b="1" dirty="0">
                <a:solidFill>
                  <a:prstClr val="black"/>
                </a:solidFill>
                <a:latin typeface="Calibri"/>
              </a:rPr>
              <a:t>Interrogation of Nuclear Materials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4BEEF3E-836E-E604-4B7E-3D7234B78190}"/>
              </a:ext>
            </a:extLst>
          </p:cNvPr>
          <p:cNvSpPr txBox="1"/>
          <p:nvPr/>
        </p:nvSpPr>
        <p:spPr>
          <a:xfrm>
            <a:off x="4252426" y="3007194"/>
            <a:ext cx="1799828" cy="415494"/>
          </a:xfrm>
          <a:prstGeom prst="rect">
            <a:avLst/>
          </a:prstGeom>
          <a:noFill/>
        </p:spPr>
        <p:txBody>
          <a:bodyPr wrap="square" lIns="91435" tIns="45718" rIns="91435" bIns="45718" rtlCol="0">
            <a:spAutoFit/>
          </a:bodyPr>
          <a:lstStyle/>
          <a:p>
            <a:pPr algn="ctr">
              <a:defRPr/>
            </a:pPr>
            <a:r>
              <a:rPr lang="en-US" sz="1050" b="1" dirty="0">
                <a:solidFill>
                  <a:prstClr val="black"/>
                </a:solidFill>
                <a:latin typeface="Calibri"/>
              </a:rPr>
              <a:t>kHz-rate Secondary Radiation &amp; Particle Sources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013A7C7-270C-2740-8EC7-910ABB5643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0113" y="3272214"/>
            <a:ext cx="2077525" cy="852651"/>
          </a:xfrm>
          <a:prstGeom prst="rect">
            <a:avLst/>
          </a:prstGeom>
        </p:spPr>
      </p:pic>
      <p:pic>
        <p:nvPicPr>
          <p:cNvPr id="19" name="Content Placeholder 4">
            <a:extLst>
              <a:ext uri="{FF2B5EF4-FFF2-40B4-BE49-F238E27FC236}">
                <a16:creationId xmlns:a16="http://schemas.microsoft.com/office/drawing/2014/main" id="{5BFA5699-6656-A16B-0B69-BA8F19D609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51" y="4387359"/>
            <a:ext cx="2107480" cy="1511595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24704EE5-1D51-D7CE-4923-BE3923822339}"/>
              </a:ext>
            </a:extLst>
          </p:cNvPr>
          <p:cNvSpPr txBox="1">
            <a:spLocks/>
          </p:cNvSpPr>
          <p:nvPr/>
        </p:nvSpPr>
        <p:spPr>
          <a:xfrm>
            <a:off x="145868" y="93357"/>
            <a:ext cx="11900263" cy="864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Need for High Intensity (10s J/10s fs) and Average Power (10s kHz rep. rates) Femtosecond Pulse Laser Drivers </a:t>
            </a:r>
            <a:endParaRPr lang="en-US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898D25-55AE-9C1B-1D23-793DBAEBA584}"/>
              </a:ext>
            </a:extLst>
          </p:cNvPr>
          <p:cNvSpPr txBox="1"/>
          <p:nvPr/>
        </p:nvSpPr>
        <p:spPr>
          <a:xfrm>
            <a:off x="7089495" y="4776124"/>
            <a:ext cx="17219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prstClr val="black"/>
                </a:solidFill>
                <a:latin typeface="Calibri"/>
              </a:rPr>
              <a:t>~6.5 J, 130fs, ~50kHz</a:t>
            </a:r>
          </a:p>
          <a:p>
            <a:pPr>
              <a:defRPr/>
            </a:pPr>
            <a:r>
              <a:rPr lang="en-US" sz="1400" b="1" dirty="0">
                <a:solidFill>
                  <a:prstClr val="black"/>
                </a:solidFill>
                <a:latin typeface="Calibri"/>
              </a:rPr>
              <a:t>~ 325kW average &amp; </a:t>
            </a:r>
          </a:p>
          <a:p>
            <a:pPr>
              <a:defRPr/>
            </a:pPr>
            <a:r>
              <a:rPr lang="en-US" sz="1400" b="1" dirty="0">
                <a:solidFill>
                  <a:prstClr val="black"/>
                </a:solidFill>
                <a:latin typeface="Calibri"/>
              </a:rPr>
              <a:t>~50TW peak </a:t>
            </a:r>
          </a:p>
          <a:p>
            <a:pPr>
              <a:defRPr/>
            </a:pPr>
            <a:r>
              <a:rPr lang="en-US" sz="1400" b="1" dirty="0">
                <a:solidFill>
                  <a:prstClr val="black"/>
                </a:solidFill>
                <a:latin typeface="Calibri"/>
              </a:rPr>
              <a:t>with &gt;25% WPE</a:t>
            </a:r>
          </a:p>
        </p:txBody>
      </p:sp>
    </p:spTree>
    <p:extLst>
      <p:ext uri="{BB962C8B-B14F-4D97-AF65-F5344CB8AC3E}">
        <p14:creationId xmlns:p14="http://schemas.microsoft.com/office/powerpoint/2010/main" val="776435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FB2E61-4FE9-612D-3C71-D3D0404C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2E91CA-9B22-2844-8E94-2A762C5288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6885CB-34DA-06BD-8063-0EF9BCE8B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109" y="925402"/>
            <a:ext cx="7063124" cy="52374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4BEB0B1-BDA8-A030-552C-BDDDD786C5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790" y="2792909"/>
            <a:ext cx="2376623" cy="30857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266B98-94AF-E1AB-7ACB-8BDB4511D9B5}"/>
              </a:ext>
            </a:extLst>
          </p:cNvPr>
          <p:cNvSpPr txBox="1"/>
          <p:nvPr/>
        </p:nvSpPr>
        <p:spPr>
          <a:xfrm>
            <a:off x="1045357" y="1316739"/>
            <a:ext cx="32217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Current UPSL status and future scientific needs are highlighted in the recent DOE, NSF and DOD co-sponsored BRN Workshop on Laser Technology: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FFED61C-CDAD-371C-D678-9BCDA6F39304}"/>
              </a:ext>
            </a:extLst>
          </p:cNvPr>
          <p:cNvSpPr txBox="1">
            <a:spLocks/>
          </p:cNvSpPr>
          <p:nvPr/>
        </p:nvSpPr>
        <p:spPr>
          <a:xfrm>
            <a:off x="145868" y="93357"/>
            <a:ext cx="11900263" cy="864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Progress in High Intensity (10s J/10s fs) and Average Power (10s kHz rep. rates) Femtosecond Pulse Laser Drivers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F5EBF4-15C2-B659-9ABA-6939DD077AB8}"/>
              </a:ext>
            </a:extLst>
          </p:cNvPr>
          <p:cNvSpPr txBox="1"/>
          <p:nvPr/>
        </p:nvSpPr>
        <p:spPr>
          <a:xfrm>
            <a:off x="4029171" y="6368289"/>
            <a:ext cx="7917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science.osti.gov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/-/media/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ardap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/pdf/2024/Laser-Technology-Workshop-Report_20240105_final.pdf</a:t>
            </a:r>
          </a:p>
        </p:txBody>
      </p:sp>
    </p:spTree>
    <p:extLst>
      <p:ext uri="{BB962C8B-B14F-4D97-AF65-F5344CB8AC3E}">
        <p14:creationId xmlns:p14="http://schemas.microsoft.com/office/powerpoint/2010/main" val="4147329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FB2E61-4FE9-612D-3C71-D3D0404C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2E91CA-9B22-2844-8E94-2A762C5288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D1C205-F13F-460A-D49D-064B45E52448}"/>
              </a:ext>
            </a:extLst>
          </p:cNvPr>
          <p:cNvSpPr txBox="1"/>
          <p:nvPr/>
        </p:nvSpPr>
        <p:spPr>
          <a:xfrm>
            <a:off x="6155402" y="3599275"/>
            <a:ext cx="4826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Coherently combined fiber laser array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D2DD53-6FB7-BE92-5306-FD4D4E0D0CC3}"/>
              </a:ext>
            </a:extLst>
          </p:cNvPr>
          <p:cNvSpPr txBox="1"/>
          <p:nvPr/>
        </p:nvSpPr>
        <p:spPr>
          <a:xfrm>
            <a:off x="173255" y="1528010"/>
            <a:ext cx="3936144" cy="21544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Coherently combined fiber lasers offer: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Scalability to 100s of kW &amp; 1-10J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30-100 fs pulses at 10-100kHz repetition rates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&gt;30% wall-plug efficiency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Compactly integrated, robust and reliable laser drivers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1521854-149F-9A00-F95D-0EA0A204ECB1}"/>
              </a:ext>
            </a:extLst>
          </p:cNvPr>
          <p:cNvSpPr txBox="1">
            <a:spLocks/>
          </p:cNvSpPr>
          <p:nvPr/>
        </p:nvSpPr>
        <p:spPr>
          <a:xfrm>
            <a:off x="266138" y="4450861"/>
            <a:ext cx="8229600" cy="1758480"/>
          </a:xfrm>
          <a:prstGeom prst="rect">
            <a:avLst/>
          </a:prstGeom>
        </p:spPr>
        <p:txBody>
          <a:bodyPr vert="horz" lIns="91402" tIns="45702" rIns="91402" bIns="45702" rtlCol="0">
            <a:normAutofit fontScale="85000" lnSpcReduction="20000"/>
          </a:bodyPr>
          <a:lstStyle>
            <a:lvl1pPr marL="342761" indent="-342761" algn="l" defTabSz="914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646" indent="-285632" algn="l" defTabSz="914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530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9544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6560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3573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584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598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609" indent="-228505" algn="l" defTabSz="914024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761" marR="0" lvl="0" indent="-342761" algn="l" defTabSz="914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Spatial-domain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coherent beam combining (CBC): power and energy scaling</a:t>
            </a:r>
          </a:p>
          <a:p>
            <a:pPr marL="342761" marR="0" lvl="0" indent="-342761" algn="l" defTabSz="914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Time-domain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coherent combining (CPSA): power and energy scaling with ~100 times reduced array size </a:t>
            </a:r>
          </a:p>
          <a:p>
            <a:pPr marL="342761" marR="0" lvl="0" indent="-342761" algn="l" defTabSz="914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Spectral-domain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coherent spectral combining (LBNL) to reduce pulse durations to ~30-50fs</a:t>
            </a:r>
          </a:p>
          <a:p>
            <a:pPr marL="342761" marR="0" lvl="0" indent="-342761" algn="l" defTabSz="91402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Nonlinear amplification/compression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approaches (UM) to reduce pulse durations to ~20-50fs</a:t>
            </a:r>
          </a:p>
        </p:txBody>
      </p:sp>
      <p:sp>
        <p:nvSpPr>
          <p:cNvPr id="6" name="Right Arrow 39">
            <a:extLst>
              <a:ext uri="{FF2B5EF4-FFF2-40B4-BE49-F238E27FC236}">
                <a16:creationId xmlns:a16="http://schemas.microsoft.com/office/drawing/2014/main" id="{E515BD0C-29B3-7626-A76F-3540A961F01A}"/>
              </a:ext>
            </a:extLst>
          </p:cNvPr>
          <p:cNvSpPr/>
          <p:nvPr/>
        </p:nvSpPr>
        <p:spPr>
          <a:xfrm>
            <a:off x="8471848" y="4364456"/>
            <a:ext cx="214849" cy="886599"/>
          </a:xfrm>
          <a:prstGeom prst="rightArrow">
            <a:avLst/>
          </a:prstGeom>
          <a:gradFill rotWithShape="1">
            <a:gsLst>
              <a:gs pos="0">
                <a:srgbClr val="1F497D"/>
              </a:gs>
              <a:gs pos="100000">
                <a:srgbClr val="4F81BD">
                  <a:tint val="50000"/>
                  <a:shade val="100000"/>
                  <a:satMod val="350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7" name="Right Bracket 6">
            <a:extLst>
              <a:ext uri="{FF2B5EF4-FFF2-40B4-BE49-F238E27FC236}">
                <a16:creationId xmlns:a16="http://schemas.microsoft.com/office/drawing/2014/main" id="{AC0FAB4E-F80D-DAE1-2C88-6D45423671B6}"/>
              </a:ext>
            </a:extLst>
          </p:cNvPr>
          <p:cNvSpPr/>
          <p:nvPr/>
        </p:nvSpPr>
        <p:spPr>
          <a:xfrm>
            <a:off x="8414839" y="4418823"/>
            <a:ext cx="45719" cy="795345"/>
          </a:xfrm>
          <a:prstGeom prst="rightBracket">
            <a:avLst/>
          </a:prstGeom>
          <a:noFill/>
          <a:ln w="25400" cap="flat" cmpd="sng" algn="ctr">
            <a:solidFill>
              <a:srgbClr val="1F497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8" name="Right Arrow 41">
            <a:extLst>
              <a:ext uri="{FF2B5EF4-FFF2-40B4-BE49-F238E27FC236}">
                <a16:creationId xmlns:a16="http://schemas.microsoft.com/office/drawing/2014/main" id="{9939D1FA-0D14-92B8-DDF0-6A7D1ACFD30E}"/>
              </a:ext>
            </a:extLst>
          </p:cNvPr>
          <p:cNvSpPr/>
          <p:nvPr/>
        </p:nvSpPr>
        <p:spPr>
          <a:xfrm>
            <a:off x="8479325" y="5354004"/>
            <a:ext cx="178224" cy="559754"/>
          </a:xfrm>
          <a:prstGeom prst="rightArrow">
            <a:avLst/>
          </a:prstGeom>
          <a:gradFill rotWithShape="1">
            <a:gsLst>
              <a:gs pos="0">
                <a:srgbClr val="1F497D"/>
              </a:gs>
              <a:gs pos="100000">
                <a:srgbClr val="4F81BD">
                  <a:tint val="50000"/>
                  <a:shade val="100000"/>
                  <a:satMod val="350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Right Arrow 43">
            <a:extLst>
              <a:ext uri="{FF2B5EF4-FFF2-40B4-BE49-F238E27FC236}">
                <a16:creationId xmlns:a16="http://schemas.microsoft.com/office/drawing/2014/main" id="{01021420-85BB-1D6F-15CE-9C3B91AD15A1}"/>
              </a:ext>
            </a:extLst>
          </p:cNvPr>
          <p:cNvSpPr/>
          <p:nvPr/>
        </p:nvSpPr>
        <p:spPr>
          <a:xfrm rot="5400000">
            <a:off x="9979819" y="4931944"/>
            <a:ext cx="178224" cy="559754"/>
          </a:xfrm>
          <a:prstGeom prst="rightArrow">
            <a:avLst/>
          </a:prstGeom>
          <a:gradFill rotWithShape="1">
            <a:gsLst>
              <a:gs pos="0">
                <a:srgbClr val="1F497D"/>
              </a:gs>
              <a:gs pos="100000">
                <a:srgbClr val="4F81BD">
                  <a:tint val="50000"/>
                  <a:shade val="100000"/>
                  <a:satMod val="350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5A7C7E-9384-2B1B-43F0-617D1812DDDC}"/>
              </a:ext>
            </a:extLst>
          </p:cNvPr>
          <p:cNvSpPr txBox="1"/>
          <p:nvPr/>
        </p:nvSpPr>
        <p:spPr>
          <a:xfrm>
            <a:off x="8722926" y="4430858"/>
            <a:ext cx="3321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&gt;1J in 50-100fs from &gt;100 fiber amplifier channels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87C984-DC93-1961-287E-FE141003259D}"/>
              </a:ext>
            </a:extLst>
          </p:cNvPr>
          <p:cNvSpPr txBox="1"/>
          <p:nvPr/>
        </p:nvSpPr>
        <p:spPr>
          <a:xfrm>
            <a:off x="8744455" y="5310888"/>
            <a:ext cx="3321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&gt;1J in 10-50fs from &gt;100 fiber amplifier channels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D9162D4C-044A-F466-B9B0-DE42669E92CE}"/>
              </a:ext>
            </a:extLst>
          </p:cNvPr>
          <p:cNvSpPr txBox="1">
            <a:spLocks/>
          </p:cNvSpPr>
          <p:nvPr/>
        </p:nvSpPr>
        <p:spPr>
          <a:xfrm>
            <a:off x="145868" y="93357"/>
            <a:ext cx="11900263" cy="864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Efficient, high power, ultrafast fiber lasers offer path to future plasma accelerators, secondary-radiation sources</a:t>
            </a:r>
          </a:p>
        </p:txBody>
      </p:sp>
      <p:sp>
        <p:nvSpPr>
          <p:cNvPr id="13" name="Right Bracket 12">
            <a:extLst>
              <a:ext uri="{FF2B5EF4-FFF2-40B4-BE49-F238E27FC236}">
                <a16:creationId xmlns:a16="http://schemas.microsoft.com/office/drawing/2014/main" id="{5DE293FD-9BCE-8DA2-A324-9E71D9B9C076}"/>
              </a:ext>
            </a:extLst>
          </p:cNvPr>
          <p:cNvSpPr/>
          <p:nvPr/>
        </p:nvSpPr>
        <p:spPr>
          <a:xfrm>
            <a:off x="8414839" y="5243722"/>
            <a:ext cx="45719" cy="795345"/>
          </a:xfrm>
          <a:prstGeom prst="rightBracket">
            <a:avLst/>
          </a:prstGeom>
          <a:noFill/>
          <a:ln w="25400" cap="flat" cmpd="sng" algn="ctr">
            <a:solidFill>
              <a:srgbClr val="1F497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83C4B0B-C3AD-2697-B4B2-FBB1ED458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296325" y="-1511352"/>
            <a:ext cx="1703174" cy="783698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814A8A5-952A-9737-726E-5DB3F216A06F}"/>
              </a:ext>
            </a:extLst>
          </p:cNvPr>
          <p:cNvSpPr txBox="1"/>
          <p:nvPr/>
        </p:nvSpPr>
        <p:spPr>
          <a:xfrm>
            <a:off x="4109399" y="1555551"/>
            <a:ext cx="10701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Mode-locked pulse train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7B8EF1-CEA6-F637-6997-41C2568E9D94}"/>
              </a:ext>
            </a:extLst>
          </p:cNvPr>
          <p:cNvSpPr txBox="1"/>
          <p:nvPr/>
        </p:nvSpPr>
        <p:spPr>
          <a:xfrm>
            <a:off x="5179565" y="1586328"/>
            <a:ext cx="11072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Stacking burst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       formation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3FBA46-C357-67A3-16D9-59BAF5481590}"/>
              </a:ext>
            </a:extLst>
          </p:cNvPr>
          <p:cNvSpPr txBox="1"/>
          <p:nvPr/>
        </p:nvSpPr>
        <p:spPr>
          <a:xfrm>
            <a:off x="8196550" y="3075864"/>
            <a:ext cx="1095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Power &amp; energy amplification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223293-281B-29DB-B5BB-174C40148E6D}"/>
              </a:ext>
            </a:extLst>
          </p:cNvPr>
          <p:cNvSpPr txBox="1"/>
          <p:nvPr/>
        </p:nvSpPr>
        <p:spPr>
          <a:xfrm>
            <a:off x="7727130" y="1402886"/>
            <a:ext cx="18608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Spatial splitting &amp; combining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A1CFA49-4DBF-67F5-0D46-A16F5B9EB9A8}"/>
              </a:ext>
            </a:extLst>
          </p:cNvPr>
          <p:cNvSpPr txBox="1"/>
          <p:nvPr/>
        </p:nvSpPr>
        <p:spPr>
          <a:xfrm>
            <a:off x="10141242" y="1570939"/>
            <a:ext cx="1213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Increasing pre-pulse contrast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641863-ABE8-2DD2-BAC7-0074B502E283}"/>
              </a:ext>
            </a:extLst>
          </p:cNvPr>
          <p:cNvSpPr txBox="1"/>
          <p:nvPr/>
        </p:nvSpPr>
        <p:spPr>
          <a:xfrm>
            <a:off x="9462179" y="3041741"/>
            <a:ext cx="1213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Coherent pulse stacking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79A9D77-0D5B-0633-0BCF-A23C18CC1D23}"/>
              </a:ext>
            </a:extLst>
          </p:cNvPr>
          <p:cNvSpPr txBox="1"/>
          <p:nvPr/>
        </p:nvSpPr>
        <p:spPr>
          <a:xfrm>
            <a:off x="10795004" y="3145570"/>
            <a:ext cx="12135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Pulse compression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25D184-23B0-DECF-02E9-A7EA72F7E4DF}"/>
              </a:ext>
            </a:extLst>
          </p:cNvPr>
          <p:cNvSpPr txBox="1"/>
          <p:nvPr/>
        </p:nvSpPr>
        <p:spPr>
          <a:xfrm>
            <a:off x="6034970" y="3075864"/>
            <a:ext cx="1213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Pulse stretching &amp; dispersion control</a:t>
            </a:r>
          </a:p>
        </p:txBody>
      </p:sp>
    </p:spTree>
    <p:extLst>
      <p:ext uri="{BB962C8B-B14F-4D97-AF65-F5344CB8AC3E}">
        <p14:creationId xmlns:p14="http://schemas.microsoft.com/office/powerpoint/2010/main" val="3994405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B9125BF-436B-620A-D609-107A06CB1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E8FD45-13AD-F1F3-9286-F58E14E997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081" y="1016798"/>
            <a:ext cx="6877082" cy="4481879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3CE4DE98-A3D6-D03E-CC47-6903625A2234}"/>
              </a:ext>
            </a:extLst>
          </p:cNvPr>
          <p:cNvSpPr/>
          <p:nvPr/>
        </p:nvSpPr>
        <p:spPr>
          <a:xfrm>
            <a:off x="8626010" y="2372423"/>
            <a:ext cx="1201094" cy="62245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CPSA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280B469C-92E3-812F-C442-9C572A1DE4A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462" y="1600151"/>
            <a:ext cx="4077244" cy="4514850"/>
          </a:xfrm>
        </p:spPr>
        <p:txBody>
          <a:bodyPr/>
          <a:lstStyle/>
          <a:p>
            <a:r>
              <a:rPr lang="en-US" dirty="0"/>
              <a:t>Traditional CPA Limits single fiber energy to a  few percent of stored energy</a:t>
            </a:r>
          </a:p>
          <a:p>
            <a:r>
              <a:rPr lang="en-US" dirty="0"/>
              <a:t>Time domain coherent combining allows ‘extension’ of chirped pulse duration</a:t>
            </a:r>
          </a:p>
          <a:p>
            <a:pPr lvl="1"/>
            <a:r>
              <a:rPr lang="en-US" dirty="0"/>
              <a:t>Allows extraction of all stored energy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5D6C24-080D-DF2C-5533-C62F9170C2C6}"/>
              </a:ext>
            </a:extLst>
          </p:cNvPr>
          <p:cNvSpPr txBox="1"/>
          <p:nvPr/>
        </p:nvSpPr>
        <p:spPr>
          <a:xfrm>
            <a:off x="858493" y="5663223"/>
            <a:ext cx="10507556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CPSA Extends CPA by ~100x, allowing for full energy extraction and array size reduction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39E4A66-1360-0A7A-5F22-7678485C2055}"/>
              </a:ext>
            </a:extLst>
          </p:cNvPr>
          <p:cNvGrpSpPr/>
          <p:nvPr/>
        </p:nvGrpSpPr>
        <p:grpSpPr>
          <a:xfrm>
            <a:off x="8170606" y="4513022"/>
            <a:ext cx="1614415" cy="551383"/>
            <a:chOff x="5924138" y="2193576"/>
            <a:chExt cx="1614415" cy="551383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9997CF22-F58A-A2EE-F0CE-1E19973F679F}"/>
                </a:ext>
              </a:extLst>
            </p:cNvPr>
            <p:cNvGrpSpPr/>
            <p:nvPr/>
          </p:nvGrpSpPr>
          <p:grpSpPr>
            <a:xfrm>
              <a:off x="5924138" y="2286802"/>
              <a:ext cx="1521950" cy="182880"/>
              <a:chOff x="6515066" y="3031957"/>
              <a:chExt cx="1521950" cy="182880"/>
            </a:xfrm>
          </p:grpSpPr>
          <p:sp>
            <p:nvSpPr>
              <p:cNvPr id="62" name="Freeform 66">
                <a:extLst>
                  <a:ext uri="{FF2B5EF4-FFF2-40B4-BE49-F238E27FC236}">
                    <a16:creationId xmlns:a16="http://schemas.microsoft.com/office/drawing/2014/main" id="{E2255A6C-29D1-5867-48C9-04445F1E626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52530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63" name="Freeform 66">
                <a:extLst>
                  <a:ext uri="{FF2B5EF4-FFF2-40B4-BE49-F238E27FC236}">
                    <a16:creationId xmlns:a16="http://schemas.microsoft.com/office/drawing/2014/main" id="{CC6314D5-9E7F-B334-F254-5EBFCC5F00F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69294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 dirty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64" name="Freeform 66">
                <a:extLst>
                  <a:ext uri="{FF2B5EF4-FFF2-40B4-BE49-F238E27FC236}">
                    <a16:creationId xmlns:a16="http://schemas.microsoft.com/office/drawing/2014/main" id="{0C42F393-D84F-EF27-D5F7-2F418E18141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86058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65" name="Freeform 66">
                <a:extLst>
                  <a:ext uri="{FF2B5EF4-FFF2-40B4-BE49-F238E27FC236}">
                    <a16:creationId xmlns:a16="http://schemas.microsoft.com/office/drawing/2014/main" id="{35AA168C-3C99-577B-72D7-D2009FE9DB1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51506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66" name="Freeform 66">
                <a:extLst>
                  <a:ext uri="{FF2B5EF4-FFF2-40B4-BE49-F238E27FC236}">
                    <a16:creationId xmlns:a16="http://schemas.microsoft.com/office/drawing/2014/main" id="{FB7ABCB0-21B3-A0C0-CD41-5FB67AAB32D8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68270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67" name="Freeform 66">
                <a:extLst>
                  <a:ext uri="{FF2B5EF4-FFF2-40B4-BE49-F238E27FC236}">
                    <a16:creationId xmlns:a16="http://schemas.microsoft.com/office/drawing/2014/main" id="{5AA0B9DC-5458-71C1-F5FB-0F6B6DB1118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85034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136B7D1-545C-409F-379A-9BBAA4AAD3F3}"/>
                </a:ext>
              </a:extLst>
            </p:cNvPr>
            <p:cNvSpPr txBox="1"/>
            <p:nvPr/>
          </p:nvSpPr>
          <p:spPr>
            <a:xfrm>
              <a:off x="6520232" y="2193576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…</a:t>
              </a:r>
            </a:p>
          </p:txBody>
        </p: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8D2481C2-E567-08B6-6D4E-973A604D44D9}"/>
                </a:ext>
              </a:extLst>
            </p:cNvPr>
            <p:cNvCxnSpPr/>
            <p:nvPr/>
          </p:nvCxnSpPr>
          <p:spPr>
            <a:xfrm>
              <a:off x="5924138" y="2517648"/>
              <a:ext cx="1614415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541395B-EB88-0578-CE7E-6E2590B7080C}"/>
                </a:ext>
              </a:extLst>
            </p:cNvPr>
            <p:cNvCxnSpPr/>
            <p:nvPr/>
          </p:nvCxnSpPr>
          <p:spPr>
            <a:xfrm>
              <a:off x="600980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66990D24-6860-126D-0F4B-A63A3074C5E4}"/>
                </a:ext>
              </a:extLst>
            </p:cNvPr>
            <p:cNvCxnSpPr/>
            <p:nvPr/>
          </p:nvCxnSpPr>
          <p:spPr>
            <a:xfrm>
              <a:off x="617998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D519059-E286-75DB-02D3-82919830F151}"/>
                </a:ext>
              </a:extLst>
            </p:cNvPr>
            <p:cNvCxnSpPr/>
            <p:nvPr/>
          </p:nvCxnSpPr>
          <p:spPr>
            <a:xfrm>
              <a:off x="6345080" y="248412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D18A7235-962C-0053-6052-82992DEEAADA}"/>
                </a:ext>
              </a:extLst>
            </p:cNvPr>
            <p:cNvCxnSpPr/>
            <p:nvPr/>
          </p:nvCxnSpPr>
          <p:spPr>
            <a:xfrm>
              <a:off x="702326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C06E3849-EFB9-39A8-7B55-EE1782104319}"/>
                </a:ext>
              </a:extLst>
            </p:cNvPr>
            <p:cNvCxnSpPr/>
            <p:nvPr/>
          </p:nvCxnSpPr>
          <p:spPr>
            <a:xfrm>
              <a:off x="719344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3E17970-C2E2-68E4-4384-4932E7113A0A}"/>
                </a:ext>
              </a:extLst>
            </p:cNvPr>
            <p:cNvCxnSpPr/>
            <p:nvPr/>
          </p:nvCxnSpPr>
          <p:spPr>
            <a:xfrm>
              <a:off x="7358540" y="248412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E368B75-2E58-E52C-4231-5D81DD5609A8}"/>
                </a:ext>
              </a:extLst>
            </p:cNvPr>
            <p:cNvSpPr txBox="1"/>
            <p:nvPr/>
          </p:nvSpPr>
          <p:spPr>
            <a:xfrm>
              <a:off x="5932279" y="2533419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1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1D1FC2A-06B2-7797-32A0-D38057643288}"/>
                </a:ext>
              </a:extLst>
            </p:cNvPr>
            <p:cNvSpPr txBox="1"/>
            <p:nvPr/>
          </p:nvSpPr>
          <p:spPr>
            <a:xfrm>
              <a:off x="6102926" y="2533682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2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50D3E68D-5BDC-E37F-16BD-01AC0434B5A0}"/>
                </a:ext>
              </a:extLst>
            </p:cNvPr>
            <p:cNvSpPr txBox="1"/>
            <p:nvPr/>
          </p:nvSpPr>
          <p:spPr>
            <a:xfrm>
              <a:off x="6276695" y="2533419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3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E4E7267-CFDB-1E66-70E9-F557C980D591}"/>
                </a:ext>
              </a:extLst>
            </p:cNvPr>
            <p:cNvSpPr txBox="1"/>
            <p:nvPr/>
          </p:nvSpPr>
          <p:spPr>
            <a:xfrm>
              <a:off x="7217934" y="2543483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81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8E9C639-269F-561E-AEEF-2036BD975D86}"/>
                </a:ext>
              </a:extLst>
            </p:cNvPr>
            <p:cNvSpPr txBox="1"/>
            <p:nvPr/>
          </p:nvSpPr>
          <p:spPr>
            <a:xfrm>
              <a:off x="7062415" y="2544904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80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1F15931E-5581-12C0-04BD-5BF90919515A}"/>
                </a:ext>
              </a:extLst>
            </p:cNvPr>
            <p:cNvSpPr txBox="1"/>
            <p:nvPr/>
          </p:nvSpPr>
          <p:spPr>
            <a:xfrm>
              <a:off x="6888562" y="2543483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79</a:t>
              </a:r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CF0F48F7-240B-70E8-0C77-35113EE78A26}"/>
              </a:ext>
            </a:extLst>
          </p:cNvPr>
          <p:cNvSpPr/>
          <p:nvPr/>
        </p:nvSpPr>
        <p:spPr>
          <a:xfrm rot="19841757">
            <a:off x="6409941" y="3571287"/>
            <a:ext cx="1020854" cy="62245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CPA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F432D1-2610-01E6-F5A0-679BF46DD7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3627" y="355108"/>
            <a:ext cx="11429490" cy="823243"/>
          </a:xfrm>
        </p:spPr>
        <p:txBody>
          <a:bodyPr anchor="t">
            <a:noAutofit/>
          </a:bodyPr>
          <a:lstStyle/>
          <a:p>
            <a:r>
              <a:rPr lang="en-US" sz="3200" dirty="0"/>
              <a:t>Need for Coherent Pulse Stacking Amplification (CPSA)</a:t>
            </a:r>
          </a:p>
        </p:txBody>
      </p:sp>
    </p:spTree>
    <p:extLst>
      <p:ext uri="{BB962C8B-B14F-4D97-AF65-F5344CB8AC3E}">
        <p14:creationId xmlns:p14="http://schemas.microsoft.com/office/powerpoint/2010/main" val="51375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iagram&#10;&#10;Description automatically generated with low confidence">
            <a:extLst>
              <a:ext uri="{FF2B5EF4-FFF2-40B4-BE49-F238E27FC236}">
                <a16:creationId xmlns:a16="http://schemas.microsoft.com/office/drawing/2014/main" id="{B991EC1E-DEBF-F159-2853-88457F08A6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96" t="32533" r="3976" b="-267"/>
          <a:stretch/>
        </p:blipFill>
        <p:spPr>
          <a:xfrm>
            <a:off x="7976678" y="1604865"/>
            <a:ext cx="3029339" cy="2911151"/>
          </a:xfrm>
          <a:prstGeom prst="rect">
            <a:avLst/>
          </a:prstGeom>
        </p:spPr>
      </p:pic>
      <p:sp>
        <p:nvSpPr>
          <p:cNvPr id="15" name="Freeform 66">
            <a:extLst>
              <a:ext uri="{FF2B5EF4-FFF2-40B4-BE49-F238E27FC236}">
                <a16:creationId xmlns:a16="http://schemas.microsoft.com/office/drawing/2014/main" id="{F97753FD-8FB9-3205-211F-978C9395C940}"/>
              </a:ext>
            </a:extLst>
          </p:cNvPr>
          <p:cNvSpPr>
            <a:spLocks/>
          </p:cNvSpPr>
          <p:nvPr/>
        </p:nvSpPr>
        <p:spPr bwMode="auto">
          <a:xfrm flipH="1">
            <a:off x="11081556" y="2182160"/>
            <a:ext cx="221834" cy="1040589"/>
          </a:xfrm>
          <a:custGeom>
            <a:avLst/>
            <a:gdLst>
              <a:gd name="T0" fmla="*/ 0 w 3150"/>
              <a:gd name="T1" fmla="*/ 2228 h 2245"/>
              <a:gd name="T2" fmla="*/ 340 w 3150"/>
              <a:gd name="T3" fmla="*/ 2228 h 2245"/>
              <a:gd name="T4" fmla="*/ 650 w 3150"/>
              <a:gd name="T5" fmla="*/ 2148 h 2245"/>
              <a:gd name="T6" fmla="*/ 840 w 3150"/>
              <a:gd name="T7" fmla="*/ 1938 h 2245"/>
              <a:gd name="T8" fmla="*/ 1000 w 3150"/>
              <a:gd name="T9" fmla="*/ 1588 h 2245"/>
              <a:gd name="T10" fmla="*/ 1180 w 3150"/>
              <a:gd name="T11" fmla="*/ 988 h 2245"/>
              <a:gd name="T12" fmla="*/ 1380 w 3150"/>
              <a:gd name="T13" fmla="*/ 348 h 2245"/>
              <a:gd name="T14" fmla="*/ 1540 w 3150"/>
              <a:gd name="T15" fmla="*/ 48 h 2245"/>
              <a:gd name="T16" fmla="*/ 1700 w 3150"/>
              <a:gd name="T17" fmla="*/ 138 h 2245"/>
              <a:gd name="T18" fmla="*/ 1950 w 3150"/>
              <a:gd name="T19" fmla="*/ 878 h 2245"/>
              <a:gd name="T20" fmla="*/ 2210 w 3150"/>
              <a:gd name="T21" fmla="*/ 1708 h 2245"/>
              <a:gd name="T22" fmla="*/ 2470 w 3150"/>
              <a:gd name="T23" fmla="*/ 2118 h 2245"/>
              <a:gd name="T24" fmla="*/ 2670 w 3150"/>
              <a:gd name="T25" fmla="*/ 2188 h 2245"/>
              <a:gd name="T26" fmla="*/ 2830 w 3150"/>
              <a:gd name="T27" fmla="*/ 2238 h 2245"/>
              <a:gd name="T28" fmla="*/ 3150 w 3150"/>
              <a:gd name="T29" fmla="*/ 2228 h 224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3150"/>
              <a:gd name="T46" fmla="*/ 0 h 2245"/>
              <a:gd name="T47" fmla="*/ 3150 w 3150"/>
              <a:gd name="T48" fmla="*/ 2245 h 224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3150" h="2245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 rotWithShape="1">
            <a:gsLst>
              <a:gs pos="500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kern="0">
              <a:solidFill>
                <a:srgbClr val="000000"/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BD347CA-B8C6-A66D-0AEC-9D57FFC5A11E}"/>
              </a:ext>
            </a:extLst>
          </p:cNvPr>
          <p:cNvSpPr txBox="1"/>
          <p:nvPr/>
        </p:nvSpPr>
        <p:spPr>
          <a:xfrm>
            <a:off x="6614320" y="2365248"/>
            <a:ext cx="122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Input Burst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B6B939-FE3E-9691-C620-17741C80B19D}"/>
              </a:ext>
            </a:extLst>
          </p:cNvPr>
          <p:cNvSpPr txBox="1"/>
          <p:nvPr/>
        </p:nvSpPr>
        <p:spPr>
          <a:xfrm>
            <a:off x="10764310" y="1377514"/>
            <a:ext cx="856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Output</a:t>
            </a:r>
          </a:p>
          <a:p>
            <a:pPr algn="ctr"/>
            <a:r>
              <a:rPr lang="en-US" dirty="0"/>
              <a:t>Pulse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DC48935-AB77-D70B-BA84-8F94ACBB2266}"/>
              </a:ext>
            </a:extLst>
          </p:cNvPr>
          <p:cNvGrpSpPr/>
          <p:nvPr/>
        </p:nvGrpSpPr>
        <p:grpSpPr>
          <a:xfrm>
            <a:off x="6543898" y="2878685"/>
            <a:ext cx="1631504" cy="458157"/>
            <a:chOff x="6543898" y="2878685"/>
            <a:chExt cx="1631504" cy="458157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026D4891-8B8C-7711-00EF-F3B4D128A729}"/>
                </a:ext>
              </a:extLst>
            </p:cNvPr>
            <p:cNvGrpSpPr/>
            <p:nvPr/>
          </p:nvGrpSpPr>
          <p:grpSpPr>
            <a:xfrm>
              <a:off x="6543898" y="2878685"/>
              <a:ext cx="1521950" cy="182880"/>
              <a:chOff x="6515066" y="3031957"/>
              <a:chExt cx="1521950" cy="182880"/>
            </a:xfrm>
          </p:grpSpPr>
          <p:sp>
            <p:nvSpPr>
              <p:cNvPr id="81" name="Freeform 66">
                <a:extLst>
                  <a:ext uri="{FF2B5EF4-FFF2-40B4-BE49-F238E27FC236}">
                    <a16:creationId xmlns:a16="http://schemas.microsoft.com/office/drawing/2014/main" id="{42316087-66D5-6585-C5E7-0A838D09171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5766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2" name="Freeform 66">
                <a:extLst>
                  <a:ext uri="{FF2B5EF4-FFF2-40B4-BE49-F238E27FC236}">
                    <a16:creationId xmlns:a16="http://schemas.microsoft.com/office/drawing/2014/main" id="{9621DC67-3513-DF65-4154-2040FA94A42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52530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3" name="Freeform 66">
                <a:extLst>
                  <a:ext uri="{FF2B5EF4-FFF2-40B4-BE49-F238E27FC236}">
                    <a16:creationId xmlns:a16="http://schemas.microsoft.com/office/drawing/2014/main" id="{A177CDE3-7539-641E-30DE-EF12464F9208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69294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4" name="Freeform 66">
                <a:extLst>
                  <a:ext uri="{FF2B5EF4-FFF2-40B4-BE49-F238E27FC236}">
                    <a16:creationId xmlns:a16="http://schemas.microsoft.com/office/drawing/2014/main" id="{3527BF27-9D4B-2A35-638E-DB4BC009D3E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86058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5" name="Freeform 66">
                <a:extLst>
                  <a:ext uri="{FF2B5EF4-FFF2-40B4-BE49-F238E27FC236}">
                    <a16:creationId xmlns:a16="http://schemas.microsoft.com/office/drawing/2014/main" id="{FA7A75C1-618A-0FC0-AB2A-E76269A6698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01798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6" name="Freeform 66">
                <a:extLst>
                  <a:ext uri="{FF2B5EF4-FFF2-40B4-BE49-F238E27FC236}">
                    <a16:creationId xmlns:a16="http://schemas.microsoft.com/office/drawing/2014/main" id="{375A169C-D2F5-F447-E674-9A18A72494D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18562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7" name="Freeform 66">
                <a:extLst>
                  <a:ext uri="{FF2B5EF4-FFF2-40B4-BE49-F238E27FC236}">
                    <a16:creationId xmlns:a16="http://schemas.microsoft.com/office/drawing/2014/main" id="{51947E6E-2268-5AE6-E572-CDC6E44B8A7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51506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8" name="Freeform 66">
                <a:extLst>
                  <a:ext uri="{FF2B5EF4-FFF2-40B4-BE49-F238E27FC236}">
                    <a16:creationId xmlns:a16="http://schemas.microsoft.com/office/drawing/2014/main" id="{78EE247B-BA63-B63D-3D10-60D55374895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68270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9" name="Freeform 66">
                <a:extLst>
                  <a:ext uri="{FF2B5EF4-FFF2-40B4-BE49-F238E27FC236}">
                    <a16:creationId xmlns:a16="http://schemas.microsoft.com/office/drawing/2014/main" id="{59D4D96A-0256-8248-1D8F-CC4696DCFEE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85034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5D265C9-7477-F6C1-AA9C-27B23D4944B0}"/>
                </a:ext>
              </a:extLst>
            </p:cNvPr>
            <p:cNvGrpSpPr/>
            <p:nvPr/>
          </p:nvGrpSpPr>
          <p:grpSpPr>
            <a:xfrm>
              <a:off x="6543898" y="2878685"/>
              <a:ext cx="1521950" cy="182880"/>
              <a:chOff x="6515066" y="3031957"/>
              <a:chExt cx="1521950" cy="182880"/>
            </a:xfrm>
          </p:grpSpPr>
          <p:sp>
            <p:nvSpPr>
              <p:cNvPr id="75" name="Freeform 66">
                <a:extLst>
                  <a:ext uri="{FF2B5EF4-FFF2-40B4-BE49-F238E27FC236}">
                    <a16:creationId xmlns:a16="http://schemas.microsoft.com/office/drawing/2014/main" id="{A600D36C-A443-F225-7FC2-DE4ACE2B5D8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52530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76" name="Freeform 66">
                <a:extLst>
                  <a:ext uri="{FF2B5EF4-FFF2-40B4-BE49-F238E27FC236}">
                    <a16:creationId xmlns:a16="http://schemas.microsoft.com/office/drawing/2014/main" id="{FA849719-77B7-7782-A692-20E39F4304C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69294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77" name="Freeform 66">
                <a:extLst>
                  <a:ext uri="{FF2B5EF4-FFF2-40B4-BE49-F238E27FC236}">
                    <a16:creationId xmlns:a16="http://schemas.microsoft.com/office/drawing/2014/main" id="{8BD98E35-F403-816F-C2FE-32655F5F156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86058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78" name="Freeform 66">
                <a:extLst>
                  <a:ext uri="{FF2B5EF4-FFF2-40B4-BE49-F238E27FC236}">
                    <a16:creationId xmlns:a16="http://schemas.microsoft.com/office/drawing/2014/main" id="{C2F81ED8-A3E7-DC12-4EC3-8379B018D94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51506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79" name="Freeform 66">
                <a:extLst>
                  <a:ext uri="{FF2B5EF4-FFF2-40B4-BE49-F238E27FC236}">
                    <a16:creationId xmlns:a16="http://schemas.microsoft.com/office/drawing/2014/main" id="{5A8C0BD8-506D-A8A3-63B6-7065E1447B40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68270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80" name="Freeform 66">
                <a:extLst>
                  <a:ext uri="{FF2B5EF4-FFF2-40B4-BE49-F238E27FC236}">
                    <a16:creationId xmlns:a16="http://schemas.microsoft.com/office/drawing/2014/main" id="{07A761D6-D216-701B-5350-B49D7B5BF5C0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85034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50FF1B15-879E-B84B-ED7C-578992370CCF}"/>
                </a:ext>
              </a:extLst>
            </p:cNvPr>
            <p:cNvCxnSpPr/>
            <p:nvPr/>
          </p:nvCxnSpPr>
          <p:spPr>
            <a:xfrm>
              <a:off x="6543898" y="3109531"/>
              <a:ext cx="1614415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8D58BDA-B054-1E7A-58F6-14FFA3BBD7F1}"/>
                </a:ext>
              </a:extLst>
            </p:cNvPr>
            <p:cNvCxnSpPr/>
            <p:nvPr/>
          </p:nvCxnSpPr>
          <p:spPr>
            <a:xfrm>
              <a:off x="6629560" y="307346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3957222-944D-538C-C46B-EB0C10B3EB1C}"/>
                </a:ext>
              </a:extLst>
            </p:cNvPr>
            <p:cNvCxnSpPr/>
            <p:nvPr/>
          </p:nvCxnSpPr>
          <p:spPr>
            <a:xfrm>
              <a:off x="6799740" y="307346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2D9C1FE-A054-C251-9F17-7E7CCB6B101E}"/>
                </a:ext>
              </a:extLst>
            </p:cNvPr>
            <p:cNvCxnSpPr/>
            <p:nvPr/>
          </p:nvCxnSpPr>
          <p:spPr>
            <a:xfrm>
              <a:off x="6964840" y="307600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DE8E7FA3-4987-F75F-FDB9-BF1B94325E3B}"/>
                </a:ext>
              </a:extLst>
            </p:cNvPr>
            <p:cNvCxnSpPr/>
            <p:nvPr/>
          </p:nvCxnSpPr>
          <p:spPr>
            <a:xfrm>
              <a:off x="7643020" y="307346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7E8C4A0-2ABF-E3B0-70E5-224930D06C57}"/>
                </a:ext>
              </a:extLst>
            </p:cNvPr>
            <p:cNvCxnSpPr/>
            <p:nvPr/>
          </p:nvCxnSpPr>
          <p:spPr>
            <a:xfrm>
              <a:off x="7813200" y="307346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797CA14-E7D0-6988-F04F-39725A8EB1EA}"/>
                </a:ext>
              </a:extLst>
            </p:cNvPr>
            <p:cNvCxnSpPr/>
            <p:nvPr/>
          </p:nvCxnSpPr>
          <p:spPr>
            <a:xfrm>
              <a:off x="7978300" y="307600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F5F071C-492A-B1AE-371E-89AAC496CE31}"/>
                </a:ext>
              </a:extLst>
            </p:cNvPr>
            <p:cNvSpPr txBox="1"/>
            <p:nvPr/>
          </p:nvSpPr>
          <p:spPr>
            <a:xfrm>
              <a:off x="6552039" y="3125302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1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0761305E-B888-064B-0A7D-2B8A65BCF035}"/>
                </a:ext>
              </a:extLst>
            </p:cNvPr>
            <p:cNvSpPr txBox="1"/>
            <p:nvPr/>
          </p:nvSpPr>
          <p:spPr>
            <a:xfrm>
              <a:off x="6722686" y="3125565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2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FFE7B30-9CB8-D6D3-2011-EC1C41651D5D}"/>
                </a:ext>
              </a:extLst>
            </p:cNvPr>
            <p:cNvSpPr txBox="1"/>
            <p:nvPr/>
          </p:nvSpPr>
          <p:spPr>
            <a:xfrm>
              <a:off x="6896455" y="3125302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3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EC52E61-760F-5DD4-DF84-F0F8F7666531}"/>
                </a:ext>
              </a:extLst>
            </p:cNvPr>
            <p:cNvSpPr txBox="1"/>
            <p:nvPr/>
          </p:nvSpPr>
          <p:spPr>
            <a:xfrm>
              <a:off x="7864364" y="3135366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9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8F6CA56-DFB3-17D8-5F6C-12DC2E2B9B4F}"/>
                </a:ext>
              </a:extLst>
            </p:cNvPr>
            <p:cNvSpPr txBox="1"/>
            <p:nvPr/>
          </p:nvSpPr>
          <p:spPr>
            <a:xfrm>
              <a:off x="7697415" y="3136787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8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47E3E88-FCAF-FF07-B8CF-C3CFB60CF282}"/>
                </a:ext>
              </a:extLst>
            </p:cNvPr>
            <p:cNvSpPr txBox="1"/>
            <p:nvPr/>
          </p:nvSpPr>
          <p:spPr>
            <a:xfrm>
              <a:off x="7523562" y="3135366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7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6516617-0D72-AD13-C268-C68B502B602C}"/>
                </a:ext>
              </a:extLst>
            </p:cNvPr>
            <p:cNvSpPr txBox="1"/>
            <p:nvPr/>
          </p:nvSpPr>
          <p:spPr>
            <a:xfrm>
              <a:off x="7066057" y="3125302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4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F57DA0D8-72AB-3CCE-FA4C-4EA60E831859}"/>
                </a:ext>
              </a:extLst>
            </p:cNvPr>
            <p:cNvSpPr txBox="1"/>
            <p:nvPr/>
          </p:nvSpPr>
          <p:spPr>
            <a:xfrm>
              <a:off x="7236704" y="3125565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5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BCFAD47-7361-7B24-CE48-1BB311F77BBB}"/>
                </a:ext>
              </a:extLst>
            </p:cNvPr>
            <p:cNvSpPr txBox="1"/>
            <p:nvPr/>
          </p:nvSpPr>
          <p:spPr>
            <a:xfrm>
              <a:off x="7410473" y="3132922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6</a:t>
              </a:r>
            </a:p>
          </p:txBody>
        </p: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AD2C0595-DEBE-E285-6D71-B40CF566600D}"/>
                </a:ext>
              </a:extLst>
            </p:cNvPr>
            <p:cNvCxnSpPr/>
            <p:nvPr/>
          </p:nvCxnSpPr>
          <p:spPr>
            <a:xfrm>
              <a:off x="7140100" y="306965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2DB18BC5-F4BF-0279-4CF9-651C0B60E52F}"/>
                </a:ext>
              </a:extLst>
            </p:cNvPr>
            <p:cNvCxnSpPr/>
            <p:nvPr/>
          </p:nvCxnSpPr>
          <p:spPr>
            <a:xfrm>
              <a:off x="7310280" y="306965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90ED4852-D82B-6913-0ED7-2C01EB8FB52B}"/>
                </a:ext>
              </a:extLst>
            </p:cNvPr>
            <p:cNvCxnSpPr/>
            <p:nvPr/>
          </p:nvCxnSpPr>
          <p:spPr>
            <a:xfrm>
              <a:off x="7475380" y="3072193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54359497-3E81-4310-ED1B-A2B640D37E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005" y="1838821"/>
            <a:ext cx="4187159" cy="29950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63BECA-CAAB-5F64-2ED6-CA4E697DEF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t">
            <a:normAutofit fontScale="90000"/>
          </a:bodyPr>
          <a:lstStyle/>
          <a:p>
            <a:r>
              <a:rPr lang="en-US" dirty="0"/>
              <a:t>Coherent Pulse Stacking Amplification technique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FFB4BF-438C-875F-EE66-F4F7546E0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6BB353-D3E0-C46D-92DF-F3FC2A1D35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8836" y="1773365"/>
            <a:ext cx="5329477" cy="4514850"/>
          </a:xfrm>
        </p:spPr>
        <p:txBody>
          <a:bodyPr/>
          <a:lstStyle/>
          <a:p>
            <a:r>
              <a:rPr lang="en-US" sz="1800" dirty="0"/>
              <a:t>CPSA uses </a:t>
            </a:r>
            <a:r>
              <a:rPr lang="en-US" sz="1800" dirty="0" err="1"/>
              <a:t>Gires-Tournois</a:t>
            </a:r>
            <a:r>
              <a:rPr lang="en-US" sz="1800" dirty="0"/>
              <a:t> Interferometer (GTI) cavities with controllable reflectivity, phase and length</a:t>
            </a:r>
            <a:r>
              <a:rPr lang="en-US" sz="1800" baseline="30000" dirty="0"/>
              <a:t>1,2,3,4</a:t>
            </a:r>
          </a:p>
          <a:p>
            <a:r>
              <a:rPr lang="en-US" sz="1800" dirty="0"/>
              <a:t>Flexible design of GTI cavities allows for stacking arbitrary number of pulses</a:t>
            </a:r>
          </a:p>
          <a:p>
            <a:pPr lvl="1"/>
            <a:r>
              <a:rPr lang="en-US" sz="1600" dirty="0"/>
              <a:t>Rule of thumb: N cavities stack 2N pulses</a:t>
            </a:r>
          </a:p>
          <a:p>
            <a:r>
              <a:rPr lang="en-US" sz="1800" dirty="0"/>
              <a:t>Multiplexing of cavities allows for close approximation of 2N cavity stacking while drastically reducing number of cavities</a:t>
            </a:r>
          </a:p>
          <a:p>
            <a:r>
              <a:rPr lang="en-US" sz="1800" dirty="0"/>
              <a:t>81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en-US" sz="1800" dirty="0"/>
              <a:t>1 pulse stacking experimentally demonstrated at low power</a:t>
            </a:r>
            <a:r>
              <a:rPr lang="en-US" sz="1800" baseline="30000" dirty="0"/>
              <a:t>5</a:t>
            </a:r>
          </a:p>
          <a:p>
            <a:pPr lvl="1"/>
            <a:r>
              <a:rPr lang="en-US" sz="1400" dirty="0"/>
              <a:t>stacking efficiency up to 90% (theoretical 98%)</a:t>
            </a:r>
          </a:p>
          <a:p>
            <a:pPr lvl="1"/>
            <a:r>
              <a:rPr lang="en-US" sz="1400" dirty="0"/>
              <a:t> &lt;0.8% RMS stability</a:t>
            </a:r>
          </a:p>
          <a:p>
            <a:r>
              <a:rPr lang="en-US" sz="1800" dirty="0"/>
              <a:t>This sets the benchmark for high-power temporal combining experiments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B9E9FD-F997-5B57-7534-0B73B26E9F18}"/>
              </a:ext>
            </a:extLst>
          </p:cNvPr>
          <p:cNvSpPr txBox="1"/>
          <p:nvPr/>
        </p:nvSpPr>
        <p:spPr>
          <a:xfrm>
            <a:off x="5994560" y="1580325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Input Burst</a:t>
            </a:r>
          </a:p>
        </p:txBody>
      </p:sp>
      <p:sp>
        <p:nvSpPr>
          <p:cNvPr id="20" name="Freeform 66">
            <a:extLst>
              <a:ext uri="{FF2B5EF4-FFF2-40B4-BE49-F238E27FC236}">
                <a16:creationId xmlns:a16="http://schemas.microsoft.com/office/drawing/2014/main" id="{6F3B1CCE-7535-BE89-D46D-FE182466EEA9}"/>
              </a:ext>
            </a:extLst>
          </p:cNvPr>
          <p:cNvSpPr>
            <a:spLocks/>
          </p:cNvSpPr>
          <p:nvPr/>
        </p:nvSpPr>
        <p:spPr bwMode="auto">
          <a:xfrm flipH="1">
            <a:off x="11371796" y="2685318"/>
            <a:ext cx="221834" cy="1040589"/>
          </a:xfrm>
          <a:custGeom>
            <a:avLst/>
            <a:gdLst>
              <a:gd name="T0" fmla="*/ 0 w 3150"/>
              <a:gd name="T1" fmla="*/ 2228 h 2245"/>
              <a:gd name="T2" fmla="*/ 340 w 3150"/>
              <a:gd name="T3" fmla="*/ 2228 h 2245"/>
              <a:gd name="T4" fmla="*/ 650 w 3150"/>
              <a:gd name="T5" fmla="*/ 2148 h 2245"/>
              <a:gd name="T6" fmla="*/ 840 w 3150"/>
              <a:gd name="T7" fmla="*/ 1938 h 2245"/>
              <a:gd name="T8" fmla="*/ 1000 w 3150"/>
              <a:gd name="T9" fmla="*/ 1588 h 2245"/>
              <a:gd name="T10" fmla="*/ 1180 w 3150"/>
              <a:gd name="T11" fmla="*/ 988 h 2245"/>
              <a:gd name="T12" fmla="*/ 1380 w 3150"/>
              <a:gd name="T13" fmla="*/ 348 h 2245"/>
              <a:gd name="T14" fmla="*/ 1540 w 3150"/>
              <a:gd name="T15" fmla="*/ 48 h 2245"/>
              <a:gd name="T16" fmla="*/ 1700 w 3150"/>
              <a:gd name="T17" fmla="*/ 138 h 2245"/>
              <a:gd name="T18" fmla="*/ 1950 w 3150"/>
              <a:gd name="T19" fmla="*/ 878 h 2245"/>
              <a:gd name="T20" fmla="*/ 2210 w 3150"/>
              <a:gd name="T21" fmla="*/ 1708 h 2245"/>
              <a:gd name="T22" fmla="*/ 2470 w 3150"/>
              <a:gd name="T23" fmla="*/ 2118 h 2245"/>
              <a:gd name="T24" fmla="*/ 2670 w 3150"/>
              <a:gd name="T25" fmla="*/ 2188 h 2245"/>
              <a:gd name="T26" fmla="*/ 2830 w 3150"/>
              <a:gd name="T27" fmla="*/ 2238 h 2245"/>
              <a:gd name="T28" fmla="*/ 3150 w 3150"/>
              <a:gd name="T29" fmla="*/ 2228 h 224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3150"/>
              <a:gd name="T46" fmla="*/ 0 h 2245"/>
              <a:gd name="T47" fmla="*/ 3150 w 3150"/>
              <a:gd name="T48" fmla="*/ 2245 h 224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3150" h="2245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 rotWithShape="1">
            <a:gsLst>
              <a:gs pos="500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kern="0">
              <a:solidFill>
                <a:srgbClr val="000000"/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3DA8FF-D9CA-5542-E3B1-42D927BACB30}"/>
              </a:ext>
            </a:extLst>
          </p:cNvPr>
          <p:cNvSpPr txBox="1"/>
          <p:nvPr/>
        </p:nvSpPr>
        <p:spPr>
          <a:xfrm>
            <a:off x="10721544" y="2038987"/>
            <a:ext cx="984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Output</a:t>
            </a:r>
          </a:p>
          <a:p>
            <a:pPr algn="ctr"/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Pulse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ACFA19C-B0EC-2EC5-2033-43829FE05325}"/>
              </a:ext>
            </a:extLst>
          </p:cNvPr>
          <p:cNvSpPr txBox="1"/>
          <p:nvPr/>
        </p:nvSpPr>
        <p:spPr>
          <a:xfrm>
            <a:off x="6861718" y="3461747"/>
            <a:ext cx="2388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Intermediate Burst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0B55730-2C8F-9C85-5200-C9AFDB380508}"/>
              </a:ext>
            </a:extLst>
          </p:cNvPr>
          <p:cNvGrpSpPr/>
          <p:nvPr/>
        </p:nvGrpSpPr>
        <p:grpSpPr>
          <a:xfrm>
            <a:off x="5924138" y="2000536"/>
            <a:ext cx="1614415" cy="551383"/>
            <a:chOff x="5924138" y="2193576"/>
            <a:chExt cx="1614415" cy="55138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FBDEB9E-76E5-A37A-595E-DFA915606463}"/>
                </a:ext>
              </a:extLst>
            </p:cNvPr>
            <p:cNvGrpSpPr/>
            <p:nvPr/>
          </p:nvGrpSpPr>
          <p:grpSpPr>
            <a:xfrm>
              <a:off x="5924138" y="2286802"/>
              <a:ext cx="1521950" cy="182880"/>
              <a:chOff x="6515066" y="3031957"/>
              <a:chExt cx="1521950" cy="182880"/>
            </a:xfrm>
          </p:grpSpPr>
          <p:sp>
            <p:nvSpPr>
              <p:cNvPr id="11" name="Freeform 66">
                <a:extLst>
                  <a:ext uri="{FF2B5EF4-FFF2-40B4-BE49-F238E27FC236}">
                    <a16:creationId xmlns:a16="http://schemas.microsoft.com/office/drawing/2014/main" id="{3D827F9F-63DC-984D-CECB-2CD00C4C5FA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52530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2" name="Freeform 66">
                <a:extLst>
                  <a:ext uri="{FF2B5EF4-FFF2-40B4-BE49-F238E27FC236}">
                    <a16:creationId xmlns:a16="http://schemas.microsoft.com/office/drawing/2014/main" id="{68D6B010-9C47-CD6F-60C2-0D4BC76319D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69294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3" name="Freeform 66">
                <a:extLst>
                  <a:ext uri="{FF2B5EF4-FFF2-40B4-BE49-F238E27FC236}">
                    <a16:creationId xmlns:a16="http://schemas.microsoft.com/office/drawing/2014/main" id="{70B399CD-331A-49DA-38D5-A6ECAEE0F97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860583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6" name="Freeform 66">
                <a:extLst>
                  <a:ext uri="{FF2B5EF4-FFF2-40B4-BE49-F238E27FC236}">
                    <a16:creationId xmlns:a16="http://schemas.microsoft.com/office/drawing/2014/main" id="{5FFDB233-47E2-21ED-E976-8F46CAF2617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51506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7" name="Freeform 66">
                <a:extLst>
                  <a:ext uri="{FF2B5EF4-FFF2-40B4-BE49-F238E27FC236}">
                    <a16:creationId xmlns:a16="http://schemas.microsoft.com/office/drawing/2014/main" id="{4F5DDF73-C961-36C6-BB20-E0E3A05B64C7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68270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8" name="Freeform 66">
                <a:extLst>
                  <a:ext uri="{FF2B5EF4-FFF2-40B4-BE49-F238E27FC236}">
                    <a16:creationId xmlns:a16="http://schemas.microsoft.com/office/drawing/2014/main" id="{FD35393A-71FD-973A-1527-80185D3FDCD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850346" y="3031957"/>
                <a:ext cx="176433" cy="182880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 rotWithShape="1">
                <a:gsLst>
                  <a:gs pos="500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kern="0">
                  <a:solidFill>
                    <a:srgbClr val="000000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FFF74FA-382D-EAAA-6064-49D9681ACE44}"/>
                </a:ext>
              </a:extLst>
            </p:cNvPr>
            <p:cNvSpPr txBox="1"/>
            <p:nvPr/>
          </p:nvSpPr>
          <p:spPr>
            <a:xfrm>
              <a:off x="6520232" y="2193576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…</a:t>
              </a:r>
            </a:p>
          </p:txBody>
        </p: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39C6E571-6512-EE0B-05DF-B6478723812E}"/>
                </a:ext>
              </a:extLst>
            </p:cNvPr>
            <p:cNvCxnSpPr/>
            <p:nvPr/>
          </p:nvCxnSpPr>
          <p:spPr>
            <a:xfrm>
              <a:off x="5924138" y="2517648"/>
              <a:ext cx="1614415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5CCE9BF2-641B-135B-E2A5-C15FC3D0D1F9}"/>
                </a:ext>
              </a:extLst>
            </p:cNvPr>
            <p:cNvCxnSpPr/>
            <p:nvPr/>
          </p:nvCxnSpPr>
          <p:spPr>
            <a:xfrm>
              <a:off x="600980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2E2AA8F-7C38-B490-FFB3-53D200E9D6F5}"/>
                </a:ext>
              </a:extLst>
            </p:cNvPr>
            <p:cNvCxnSpPr/>
            <p:nvPr/>
          </p:nvCxnSpPr>
          <p:spPr>
            <a:xfrm>
              <a:off x="617998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CC1D4C63-A36A-6899-F65D-127FF2A30802}"/>
                </a:ext>
              </a:extLst>
            </p:cNvPr>
            <p:cNvCxnSpPr/>
            <p:nvPr/>
          </p:nvCxnSpPr>
          <p:spPr>
            <a:xfrm>
              <a:off x="6345080" y="248412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F01E77A-6DB6-34F4-17B7-7A3011A676F3}"/>
                </a:ext>
              </a:extLst>
            </p:cNvPr>
            <p:cNvCxnSpPr/>
            <p:nvPr/>
          </p:nvCxnSpPr>
          <p:spPr>
            <a:xfrm>
              <a:off x="702326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EFC21A11-CDBC-7FCF-849C-863D4B6B27A0}"/>
                </a:ext>
              </a:extLst>
            </p:cNvPr>
            <p:cNvCxnSpPr/>
            <p:nvPr/>
          </p:nvCxnSpPr>
          <p:spPr>
            <a:xfrm>
              <a:off x="7193440" y="248158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4D1B353-42E0-8E12-6F37-492095BEFEA5}"/>
                </a:ext>
              </a:extLst>
            </p:cNvPr>
            <p:cNvCxnSpPr/>
            <p:nvPr/>
          </p:nvCxnSpPr>
          <p:spPr>
            <a:xfrm>
              <a:off x="7358540" y="248412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17DF5A4-45E0-B398-F1A5-1BEFE8E85CCB}"/>
                </a:ext>
              </a:extLst>
            </p:cNvPr>
            <p:cNvSpPr txBox="1"/>
            <p:nvPr/>
          </p:nvSpPr>
          <p:spPr>
            <a:xfrm>
              <a:off x="5932279" y="2533419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1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F1052C4-A4F4-A717-A51F-1B59E6FE4C48}"/>
                </a:ext>
              </a:extLst>
            </p:cNvPr>
            <p:cNvSpPr txBox="1"/>
            <p:nvPr/>
          </p:nvSpPr>
          <p:spPr>
            <a:xfrm>
              <a:off x="6102926" y="2533682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2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35A0C13-1EBB-0CB8-BC7C-F1F1314FAA3E}"/>
                </a:ext>
              </a:extLst>
            </p:cNvPr>
            <p:cNvSpPr txBox="1"/>
            <p:nvPr/>
          </p:nvSpPr>
          <p:spPr>
            <a:xfrm>
              <a:off x="6276695" y="2533419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3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CEFE195A-D117-70DA-FB17-7E505A631173}"/>
                </a:ext>
              </a:extLst>
            </p:cNvPr>
            <p:cNvSpPr txBox="1"/>
            <p:nvPr/>
          </p:nvSpPr>
          <p:spPr>
            <a:xfrm>
              <a:off x="7217934" y="2543483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81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48756B6B-69F4-B8A1-30D2-696EFF79FACD}"/>
                </a:ext>
              </a:extLst>
            </p:cNvPr>
            <p:cNvSpPr txBox="1"/>
            <p:nvPr/>
          </p:nvSpPr>
          <p:spPr>
            <a:xfrm>
              <a:off x="7062415" y="2544904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80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56EC4DFC-36EC-2644-D860-48371F9B3216}"/>
                </a:ext>
              </a:extLst>
            </p:cNvPr>
            <p:cNvSpPr txBox="1"/>
            <p:nvPr/>
          </p:nvSpPr>
          <p:spPr>
            <a:xfrm>
              <a:off x="6888562" y="2543483"/>
              <a:ext cx="311038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79</a:t>
              </a: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45E26F6E-0A78-B5FC-7E10-90C5DBF749D9}"/>
              </a:ext>
            </a:extLst>
          </p:cNvPr>
          <p:cNvGrpSpPr/>
          <p:nvPr/>
        </p:nvGrpSpPr>
        <p:grpSpPr>
          <a:xfrm>
            <a:off x="7067217" y="3838649"/>
            <a:ext cx="1962797" cy="543443"/>
            <a:chOff x="7067217" y="3838649"/>
            <a:chExt cx="1962797" cy="543443"/>
          </a:xfrm>
        </p:grpSpPr>
        <p:sp>
          <p:nvSpPr>
            <p:cNvPr id="33" name="Freeform 66">
              <a:extLst>
                <a:ext uri="{FF2B5EF4-FFF2-40B4-BE49-F238E27FC236}">
                  <a16:creationId xmlns:a16="http://schemas.microsoft.com/office/drawing/2014/main" id="{C52B1A4E-C74B-E767-CE9F-0758CB34569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43189" y="3914739"/>
              <a:ext cx="176433" cy="182880"/>
            </a:xfrm>
            <a:custGeom>
              <a:avLst/>
              <a:gdLst>
                <a:gd name="T0" fmla="*/ 0 w 3150"/>
                <a:gd name="T1" fmla="*/ 2228 h 2245"/>
                <a:gd name="T2" fmla="*/ 340 w 3150"/>
                <a:gd name="T3" fmla="*/ 2228 h 2245"/>
                <a:gd name="T4" fmla="*/ 650 w 3150"/>
                <a:gd name="T5" fmla="*/ 2148 h 2245"/>
                <a:gd name="T6" fmla="*/ 840 w 3150"/>
                <a:gd name="T7" fmla="*/ 1938 h 2245"/>
                <a:gd name="T8" fmla="*/ 1000 w 3150"/>
                <a:gd name="T9" fmla="*/ 1588 h 2245"/>
                <a:gd name="T10" fmla="*/ 1180 w 3150"/>
                <a:gd name="T11" fmla="*/ 988 h 2245"/>
                <a:gd name="T12" fmla="*/ 1380 w 3150"/>
                <a:gd name="T13" fmla="*/ 348 h 2245"/>
                <a:gd name="T14" fmla="*/ 1540 w 3150"/>
                <a:gd name="T15" fmla="*/ 48 h 2245"/>
                <a:gd name="T16" fmla="*/ 1700 w 3150"/>
                <a:gd name="T17" fmla="*/ 138 h 2245"/>
                <a:gd name="T18" fmla="*/ 1950 w 3150"/>
                <a:gd name="T19" fmla="*/ 878 h 2245"/>
                <a:gd name="T20" fmla="*/ 2210 w 3150"/>
                <a:gd name="T21" fmla="*/ 1708 h 2245"/>
                <a:gd name="T22" fmla="*/ 2470 w 3150"/>
                <a:gd name="T23" fmla="*/ 2118 h 2245"/>
                <a:gd name="T24" fmla="*/ 2670 w 3150"/>
                <a:gd name="T25" fmla="*/ 2188 h 2245"/>
                <a:gd name="T26" fmla="*/ 2830 w 3150"/>
                <a:gd name="T27" fmla="*/ 2238 h 2245"/>
                <a:gd name="T28" fmla="*/ 3150 w 3150"/>
                <a:gd name="T29" fmla="*/ 2228 h 22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150"/>
                <a:gd name="T46" fmla="*/ 0 h 2245"/>
                <a:gd name="T47" fmla="*/ 3150 w 3150"/>
                <a:gd name="T48" fmla="*/ 2245 h 22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150" h="2245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 rotWithShape="1">
              <a:gsLst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kern="0">
                <a:solidFill>
                  <a:srgbClr val="000000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sp>
          <p:nvSpPr>
            <p:cNvPr id="36" name="Freeform 66">
              <a:extLst>
                <a:ext uri="{FF2B5EF4-FFF2-40B4-BE49-F238E27FC236}">
                  <a16:creationId xmlns:a16="http://schemas.microsoft.com/office/drawing/2014/main" id="{B577D008-9096-05CD-7BB8-1DE57DC4514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570137" y="3914739"/>
              <a:ext cx="176433" cy="182880"/>
            </a:xfrm>
            <a:custGeom>
              <a:avLst/>
              <a:gdLst>
                <a:gd name="T0" fmla="*/ 0 w 3150"/>
                <a:gd name="T1" fmla="*/ 2228 h 2245"/>
                <a:gd name="T2" fmla="*/ 340 w 3150"/>
                <a:gd name="T3" fmla="*/ 2228 h 2245"/>
                <a:gd name="T4" fmla="*/ 650 w 3150"/>
                <a:gd name="T5" fmla="*/ 2148 h 2245"/>
                <a:gd name="T6" fmla="*/ 840 w 3150"/>
                <a:gd name="T7" fmla="*/ 1938 h 2245"/>
                <a:gd name="T8" fmla="*/ 1000 w 3150"/>
                <a:gd name="T9" fmla="*/ 1588 h 2245"/>
                <a:gd name="T10" fmla="*/ 1180 w 3150"/>
                <a:gd name="T11" fmla="*/ 988 h 2245"/>
                <a:gd name="T12" fmla="*/ 1380 w 3150"/>
                <a:gd name="T13" fmla="*/ 348 h 2245"/>
                <a:gd name="T14" fmla="*/ 1540 w 3150"/>
                <a:gd name="T15" fmla="*/ 48 h 2245"/>
                <a:gd name="T16" fmla="*/ 1700 w 3150"/>
                <a:gd name="T17" fmla="*/ 138 h 2245"/>
                <a:gd name="T18" fmla="*/ 1950 w 3150"/>
                <a:gd name="T19" fmla="*/ 878 h 2245"/>
                <a:gd name="T20" fmla="*/ 2210 w 3150"/>
                <a:gd name="T21" fmla="*/ 1708 h 2245"/>
                <a:gd name="T22" fmla="*/ 2470 w 3150"/>
                <a:gd name="T23" fmla="*/ 2118 h 2245"/>
                <a:gd name="T24" fmla="*/ 2670 w 3150"/>
                <a:gd name="T25" fmla="*/ 2188 h 2245"/>
                <a:gd name="T26" fmla="*/ 2830 w 3150"/>
                <a:gd name="T27" fmla="*/ 2238 h 2245"/>
                <a:gd name="T28" fmla="*/ 3150 w 3150"/>
                <a:gd name="T29" fmla="*/ 2228 h 22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150"/>
                <a:gd name="T46" fmla="*/ 0 h 2245"/>
                <a:gd name="T47" fmla="*/ 3150 w 3150"/>
                <a:gd name="T48" fmla="*/ 2245 h 22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150" h="2245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 rotWithShape="1">
              <a:gsLst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kern="0">
                <a:solidFill>
                  <a:srgbClr val="000000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sp>
          <p:nvSpPr>
            <p:cNvPr id="38" name="Freeform 66">
              <a:extLst>
                <a:ext uri="{FF2B5EF4-FFF2-40B4-BE49-F238E27FC236}">
                  <a16:creationId xmlns:a16="http://schemas.microsoft.com/office/drawing/2014/main" id="{49C4051D-B69B-A2AE-7A08-DAC507FD270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067217" y="3914739"/>
              <a:ext cx="176433" cy="182880"/>
            </a:xfrm>
            <a:custGeom>
              <a:avLst/>
              <a:gdLst>
                <a:gd name="T0" fmla="*/ 0 w 3150"/>
                <a:gd name="T1" fmla="*/ 2228 h 2245"/>
                <a:gd name="T2" fmla="*/ 340 w 3150"/>
                <a:gd name="T3" fmla="*/ 2228 h 2245"/>
                <a:gd name="T4" fmla="*/ 650 w 3150"/>
                <a:gd name="T5" fmla="*/ 2148 h 2245"/>
                <a:gd name="T6" fmla="*/ 840 w 3150"/>
                <a:gd name="T7" fmla="*/ 1938 h 2245"/>
                <a:gd name="T8" fmla="*/ 1000 w 3150"/>
                <a:gd name="T9" fmla="*/ 1588 h 2245"/>
                <a:gd name="T10" fmla="*/ 1180 w 3150"/>
                <a:gd name="T11" fmla="*/ 988 h 2245"/>
                <a:gd name="T12" fmla="*/ 1380 w 3150"/>
                <a:gd name="T13" fmla="*/ 348 h 2245"/>
                <a:gd name="T14" fmla="*/ 1540 w 3150"/>
                <a:gd name="T15" fmla="*/ 48 h 2245"/>
                <a:gd name="T16" fmla="*/ 1700 w 3150"/>
                <a:gd name="T17" fmla="*/ 138 h 2245"/>
                <a:gd name="T18" fmla="*/ 1950 w 3150"/>
                <a:gd name="T19" fmla="*/ 878 h 2245"/>
                <a:gd name="T20" fmla="*/ 2210 w 3150"/>
                <a:gd name="T21" fmla="*/ 1708 h 2245"/>
                <a:gd name="T22" fmla="*/ 2470 w 3150"/>
                <a:gd name="T23" fmla="*/ 2118 h 2245"/>
                <a:gd name="T24" fmla="*/ 2670 w 3150"/>
                <a:gd name="T25" fmla="*/ 2188 h 2245"/>
                <a:gd name="T26" fmla="*/ 2830 w 3150"/>
                <a:gd name="T27" fmla="*/ 2238 h 2245"/>
                <a:gd name="T28" fmla="*/ 3150 w 3150"/>
                <a:gd name="T29" fmla="*/ 2228 h 22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150"/>
                <a:gd name="T46" fmla="*/ 0 h 2245"/>
                <a:gd name="T47" fmla="*/ 3150 w 3150"/>
                <a:gd name="T48" fmla="*/ 2245 h 22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150" h="2245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 rotWithShape="1">
              <a:gsLst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kern="0">
                <a:solidFill>
                  <a:srgbClr val="000000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sp>
          <p:nvSpPr>
            <p:cNvPr id="41" name="Freeform 66">
              <a:extLst>
                <a:ext uri="{FF2B5EF4-FFF2-40B4-BE49-F238E27FC236}">
                  <a16:creationId xmlns:a16="http://schemas.microsoft.com/office/drawing/2014/main" id="{038A321B-4A44-2DB6-728F-70A62989A55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744554" y="3915534"/>
              <a:ext cx="176433" cy="182880"/>
            </a:xfrm>
            <a:custGeom>
              <a:avLst/>
              <a:gdLst>
                <a:gd name="T0" fmla="*/ 0 w 3150"/>
                <a:gd name="T1" fmla="*/ 2228 h 2245"/>
                <a:gd name="T2" fmla="*/ 340 w 3150"/>
                <a:gd name="T3" fmla="*/ 2228 h 2245"/>
                <a:gd name="T4" fmla="*/ 650 w 3150"/>
                <a:gd name="T5" fmla="*/ 2148 h 2245"/>
                <a:gd name="T6" fmla="*/ 840 w 3150"/>
                <a:gd name="T7" fmla="*/ 1938 h 2245"/>
                <a:gd name="T8" fmla="*/ 1000 w 3150"/>
                <a:gd name="T9" fmla="*/ 1588 h 2245"/>
                <a:gd name="T10" fmla="*/ 1180 w 3150"/>
                <a:gd name="T11" fmla="*/ 988 h 2245"/>
                <a:gd name="T12" fmla="*/ 1380 w 3150"/>
                <a:gd name="T13" fmla="*/ 348 h 2245"/>
                <a:gd name="T14" fmla="*/ 1540 w 3150"/>
                <a:gd name="T15" fmla="*/ 48 h 2245"/>
                <a:gd name="T16" fmla="*/ 1700 w 3150"/>
                <a:gd name="T17" fmla="*/ 138 h 2245"/>
                <a:gd name="T18" fmla="*/ 1950 w 3150"/>
                <a:gd name="T19" fmla="*/ 878 h 2245"/>
                <a:gd name="T20" fmla="*/ 2210 w 3150"/>
                <a:gd name="T21" fmla="*/ 1708 h 2245"/>
                <a:gd name="T22" fmla="*/ 2470 w 3150"/>
                <a:gd name="T23" fmla="*/ 2118 h 2245"/>
                <a:gd name="T24" fmla="*/ 2670 w 3150"/>
                <a:gd name="T25" fmla="*/ 2188 h 2245"/>
                <a:gd name="T26" fmla="*/ 2830 w 3150"/>
                <a:gd name="T27" fmla="*/ 2238 h 2245"/>
                <a:gd name="T28" fmla="*/ 3150 w 3150"/>
                <a:gd name="T29" fmla="*/ 2228 h 22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150"/>
                <a:gd name="T46" fmla="*/ 0 h 2245"/>
                <a:gd name="T47" fmla="*/ 3150 w 3150"/>
                <a:gd name="T48" fmla="*/ 2245 h 22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150" h="2245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 rotWithShape="1">
              <a:gsLst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kern="0">
                <a:solidFill>
                  <a:srgbClr val="000000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8F9C120A-8281-B407-1D9E-C4F4A3494155}"/>
                </a:ext>
              </a:extLst>
            </p:cNvPr>
            <p:cNvCxnSpPr>
              <a:cxnSpLocks/>
            </p:cNvCxnSpPr>
            <p:nvPr/>
          </p:nvCxnSpPr>
          <p:spPr>
            <a:xfrm>
              <a:off x="7078471" y="4155440"/>
              <a:ext cx="1897836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56BF6F1-542F-4792-E547-8B47867A8D24}"/>
                </a:ext>
              </a:extLst>
            </p:cNvPr>
            <p:cNvCxnSpPr/>
            <p:nvPr/>
          </p:nvCxnSpPr>
          <p:spPr>
            <a:xfrm>
              <a:off x="7155340" y="4119245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44E6317C-321E-B05D-FE89-5766A603B44C}"/>
                </a:ext>
              </a:extLst>
            </p:cNvPr>
            <p:cNvCxnSpPr/>
            <p:nvPr/>
          </p:nvCxnSpPr>
          <p:spPr>
            <a:xfrm>
              <a:off x="7658260" y="4118574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A6A9CE1F-02BD-C8D7-A3DC-C5247166B952}"/>
                </a:ext>
              </a:extLst>
            </p:cNvPr>
            <p:cNvCxnSpPr/>
            <p:nvPr/>
          </p:nvCxnSpPr>
          <p:spPr>
            <a:xfrm>
              <a:off x="8330725" y="4121150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1524C6CD-90EE-918E-14D5-3E9DE1DB74E2}"/>
                </a:ext>
              </a:extLst>
            </p:cNvPr>
            <p:cNvCxnSpPr/>
            <p:nvPr/>
          </p:nvCxnSpPr>
          <p:spPr>
            <a:xfrm>
              <a:off x="8833645" y="4118574"/>
              <a:ext cx="0" cy="7116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152D8983-193C-47A5-8438-EB85BCCAB7B0}"/>
                </a:ext>
              </a:extLst>
            </p:cNvPr>
            <p:cNvSpPr txBox="1"/>
            <p:nvPr/>
          </p:nvSpPr>
          <p:spPr>
            <a:xfrm>
              <a:off x="7082377" y="4182037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1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39B9CCE9-554B-6132-1B89-E60F31EB146F}"/>
                </a:ext>
              </a:extLst>
            </p:cNvPr>
            <p:cNvSpPr txBox="1"/>
            <p:nvPr/>
          </p:nvSpPr>
          <p:spPr>
            <a:xfrm>
              <a:off x="7574781" y="4173585"/>
              <a:ext cx="10284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9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8451F551-5322-A6AD-3217-08019A68B5DF}"/>
                </a:ext>
              </a:extLst>
            </p:cNvPr>
            <p:cNvSpPr txBox="1"/>
            <p:nvPr/>
          </p:nvSpPr>
          <p:spPr>
            <a:xfrm>
              <a:off x="8692027" y="4166286"/>
              <a:ext cx="337987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81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94744A08-42F6-FC52-9BE1-C68BC4AF87D5}"/>
                </a:ext>
              </a:extLst>
            </p:cNvPr>
            <p:cNvSpPr txBox="1"/>
            <p:nvPr/>
          </p:nvSpPr>
          <p:spPr>
            <a:xfrm>
              <a:off x="8197483" y="4173585"/>
              <a:ext cx="337983" cy="20005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700" dirty="0">
                  <a:latin typeface="Verdana" panose="020B0604030504040204" pitchFamily="34" charset="0"/>
                  <a:ea typeface="Verdana" panose="020B0604030504040204" pitchFamily="34" charset="0"/>
                </a:rPr>
                <a:t>72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EC38E2F6-48EE-4C2C-9741-B30C04F069B7}"/>
                </a:ext>
              </a:extLst>
            </p:cNvPr>
            <p:cNvSpPr txBox="1"/>
            <p:nvPr/>
          </p:nvSpPr>
          <p:spPr>
            <a:xfrm>
              <a:off x="7829016" y="3838649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…</a:t>
              </a:r>
            </a:p>
          </p:txBody>
        </p:sp>
      </p:grpSp>
      <p:sp>
        <p:nvSpPr>
          <p:cNvPr id="94" name="Rectangle 93">
            <a:extLst>
              <a:ext uri="{FF2B5EF4-FFF2-40B4-BE49-F238E27FC236}">
                <a16:creationId xmlns:a16="http://schemas.microsoft.com/office/drawing/2014/main" id="{ACB9AB57-7C7A-D31C-1448-C6343F18831A}"/>
              </a:ext>
            </a:extLst>
          </p:cNvPr>
          <p:cNvSpPr/>
          <p:nvPr/>
        </p:nvSpPr>
        <p:spPr>
          <a:xfrm>
            <a:off x="5932279" y="1415341"/>
            <a:ext cx="5998884" cy="4189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0B438A98-7432-7AAC-1D1F-BB5FFF932C21}"/>
              </a:ext>
            </a:extLst>
          </p:cNvPr>
          <p:cNvGrpSpPr/>
          <p:nvPr/>
        </p:nvGrpSpPr>
        <p:grpSpPr>
          <a:xfrm>
            <a:off x="6006782" y="1135380"/>
            <a:ext cx="6156960" cy="4587240"/>
            <a:chOff x="6006782" y="1135380"/>
            <a:chExt cx="6156960" cy="458724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C7C31B5-D401-A90E-0942-75FC7E5FB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06782" y="1135380"/>
              <a:ext cx="6156960" cy="458724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6CB1FB0-383E-EE4E-4A62-D17117033F6E}"/>
                </a:ext>
              </a:extLst>
            </p:cNvPr>
            <p:cNvSpPr txBox="1"/>
            <p:nvPr/>
          </p:nvSpPr>
          <p:spPr>
            <a:xfrm rot="16200000">
              <a:off x="5679368" y="3065483"/>
              <a:ext cx="1828514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Peak Power (A.U.)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DF8ACC5-35F8-70D8-3DF2-38DF25EF4C60}"/>
              </a:ext>
            </a:extLst>
          </p:cNvPr>
          <p:cNvGrpSpPr/>
          <p:nvPr/>
        </p:nvGrpSpPr>
        <p:grpSpPr>
          <a:xfrm>
            <a:off x="7094260" y="2067890"/>
            <a:ext cx="2857730" cy="2034540"/>
            <a:chOff x="6818436" y="1968678"/>
            <a:chExt cx="2857730" cy="2034540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32153D7C-C77B-1621-BB65-35304C9E4800}"/>
                </a:ext>
              </a:extLst>
            </p:cNvPr>
            <p:cNvGrpSpPr/>
            <p:nvPr/>
          </p:nvGrpSpPr>
          <p:grpSpPr>
            <a:xfrm>
              <a:off x="6842797" y="1968678"/>
              <a:ext cx="2833369" cy="2034540"/>
              <a:chOff x="6726973" y="1968678"/>
              <a:chExt cx="2833369" cy="2034540"/>
            </a:xfrm>
          </p:grpSpPr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D2A8FD4B-7736-02BA-5B97-BD2680165A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26973" y="1968678"/>
                <a:ext cx="2689860" cy="2034540"/>
              </a:xfrm>
              <a:prstGeom prst="rect">
                <a:avLst/>
              </a:prstGeom>
            </p:spPr>
          </p:pic>
          <p:cxnSp>
            <p:nvCxnSpPr>
              <p:cNvPr id="97" name="Straight Arrow Connector 96">
                <a:extLst>
                  <a:ext uri="{FF2B5EF4-FFF2-40B4-BE49-F238E27FC236}">
                    <a16:creationId xmlns:a16="http://schemas.microsoft.com/office/drawing/2014/main" id="{E51ACDCD-D1D1-D582-C386-D1710E36B0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29550" y="2900680"/>
                <a:ext cx="15113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Arrow Connector 97">
                <a:extLst>
                  <a:ext uri="{FF2B5EF4-FFF2-40B4-BE49-F238E27FC236}">
                    <a16:creationId xmlns:a16="http://schemas.microsoft.com/office/drawing/2014/main" id="{7CC1937A-9D0D-8C70-859B-1F6410D9041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270240" y="2898140"/>
                <a:ext cx="28956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D90655E1-18E1-D5E5-08F8-C9BD94753E1F}"/>
                  </a:ext>
                </a:extLst>
              </p:cNvPr>
              <p:cNvSpPr txBox="1"/>
              <p:nvPr/>
            </p:nvSpPr>
            <p:spPr>
              <a:xfrm>
                <a:off x="8413749" y="2767335"/>
                <a:ext cx="1146593" cy="2616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1.34 x 350fs</a:t>
                </a:r>
              </a:p>
            </p:txBody>
          </p:sp>
        </p:grp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B08F86D0-7FB7-0C1B-58C6-C5493F10FB29}"/>
                </a:ext>
              </a:extLst>
            </p:cNvPr>
            <p:cNvSpPr txBox="1"/>
            <p:nvPr/>
          </p:nvSpPr>
          <p:spPr>
            <a:xfrm rot="16200000">
              <a:off x="6151747" y="2698029"/>
              <a:ext cx="15872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dirty="0">
                  <a:latin typeface="Verdana" panose="020B0604030504040204" pitchFamily="34" charset="0"/>
                  <a:ea typeface="Verdana" panose="020B0604030504040204" pitchFamily="34" charset="0"/>
                </a:rPr>
                <a:t>SHG Intensity (A.U.)</a:t>
              </a:r>
            </a:p>
          </p:txBody>
        </p:sp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EF4EDE3E-B659-323A-66BD-E01816DB00DE}"/>
              </a:ext>
            </a:extLst>
          </p:cNvPr>
          <p:cNvSpPr txBox="1"/>
          <p:nvPr/>
        </p:nvSpPr>
        <p:spPr>
          <a:xfrm>
            <a:off x="8381389" y="6209591"/>
            <a:ext cx="224292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[5] Manuscripts in preparation</a:t>
            </a:r>
            <a:endParaRPr lang="en-US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FD73BD87-C87E-E09A-0EA0-E6C69584E3CF}"/>
              </a:ext>
            </a:extLst>
          </p:cNvPr>
          <p:cNvSpPr txBox="1"/>
          <p:nvPr/>
        </p:nvSpPr>
        <p:spPr>
          <a:xfrm>
            <a:off x="4170382" y="6213825"/>
            <a:ext cx="39837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[1] T. Zhou, </a:t>
            </a:r>
            <a:r>
              <a:rPr lang="en-US" sz="9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et. al.,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9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Optics Express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vol. 23, no. 6, p. 7442, 2015</a:t>
            </a:r>
          </a:p>
          <a:p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[2] John </a:t>
            </a:r>
            <a:r>
              <a:rPr lang="en-US" sz="9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Ruppe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en-US" sz="9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PhD Thesis,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University of Michigan, 2017</a:t>
            </a:r>
          </a:p>
          <a:p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[3] </a:t>
            </a:r>
            <a:r>
              <a:rPr lang="en-US" sz="9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Hanzhang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Pei, </a:t>
            </a:r>
            <a:r>
              <a:rPr lang="en-US" sz="9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PhD Thesis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University of Michigan, 2021</a:t>
            </a:r>
          </a:p>
          <a:p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[4] Mathew Whittlesey, </a:t>
            </a:r>
            <a:r>
              <a:rPr lang="en-US" sz="9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PhD Thesis</a:t>
            </a:r>
            <a:r>
              <a:rPr lang="en-US" sz="9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University of Michigan, 2023</a:t>
            </a:r>
          </a:p>
        </p:txBody>
      </p:sp>
    </p:spTree>
    <p:extLst>
      <p:ext uri="{BB962C8B-B14F-4D97-AF65-F5344CB8AC3E}">
        <p14:creationId xmlns:p14="http://schemas.microsoft.com/office/powerpoint/2010/main" val="19852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19" grpId="0"/>
      <p:bldP spid="20" grpId="0" animBg="1"/>
      <p:bldP spid="21" grpId="0"/>
      <p:bldP spid="30" grpId="0"/>
      <p:bldP spid="9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78041-D13A-CA35-4B2D-0130BADF75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59" y="10948"/>
            <a:ext cx="10963562" cy="1261746"/>
          </a:xfrm>
        </p:spPr>
        <p:txBody>
          <a:bodyPr/>
          <a:lstStyle/>
          <a:p>
            <a:r>
              <a:rPr lang="en-US" sz="3600" dirty="0"/>
              <a:t>Scaling to Joule-class performance will require cascading many amplifier stages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D717F0-4E3D-E871-7260-989941EBB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9D510B-D0B6-F53D-E4E4-A419917645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7661" y="3525287"/>
            <a:ext cx="11616674" cy="3045372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Key Technological Milestones Achieved to Validate this Architecture:</a:t>
            </a:r>
          </a:p>
          <a:p>
            <a:pPr lvl="1"/>
            <a:r>
              <a:rPr lang="en-US" sz="1600" dirty="0"/>
              <a:t>Demonstrated up to ~10mJ per each 85µm core </a:t>
            </a:r>
            <a:r>
              <a:rPr lang="en-US" sz="1600" dirty="0" err="1"/>
              <a:t>chirally</a:t>
            </a:r>
            <a:r>
              <a:rPr lang="en-US" sz="1600" dirty="0"/>
              <a:t>-coupled-core (CCC) fiber amplifier.  CCC fibers operate in a fundamental spatial mode, and are optimized for monolithic integration of fiber-laser subsystems</a:t>
            </a:r>
            <a:r>
              <a:rPr lang="en-US" sz="1600" baseline="30000" dirty="0"/>
              <a:t>1</a:t>
            </a:r>
            <a:r>
              <a:rPr lang="en-US" sz="1600" dirty="0"/>
              <a:t>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Demonstrated Coherent Pulse Stacking Amplification (CPSA) extracting up to ~9mJ with ~300fs compressed pulse durations</a:t>
            </a:r>
            <a:r>
              <a:rPr lang="en-US" sz="1600" baseline="30000" dirty="0"/>
              <a:t>1</a:t>
            </a:r>
            <a:endParaRPr lang="en-US" sz="1600" dirty="0"/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Demonstration simultaneous spatial-domain Coherent Beam Combining (CBC) and coherent time-domain combining (CPSA) at up to 7mJ per channel (with 4 channels)</a:t>
            </a:r>
            <a:r>
              <a:rPr lang="en-US" sz="1600" baseline="30000" dirty="0"/>
              <a:t>2</a:t>
            </a:r>
            <a:endParaRPr lang="en-US" sz="16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719852B-D36D-4212-405B-1E9ED1FBF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321" y="1080752"/>
            <a:ext cx="8609355" cy="25008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844A95-D656-D228-B97F-65CBD44774C7}"/>
              </a:ext>
            </a:extLst>
          </p:cNvPr>
          <p:cNvSpPr txBox="1"/>
          <p:nvPr/>
        </p:nvSpPr>
        <p:spPr>
          <a:xfrm>
            <a:off x="4340330" y="6293660"/>
            <a:ext cx="71357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[1] A.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Rainville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et al. , Optica 11,  1540 – 1548 (2024)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40C4C5-0DD8-9168-9287-3D6B953C4A9C}"/>
              </a:ext>
            </a:extLst>
          </p:cNvPr>
          <p:cNvSpPr txBox="1"/>
          <p:nvPr/>
        </p:nvSpPr>
        <p:spPr>
          <a:xfrm>
            <a:off x="4340330" y="6530700"/>
            <a:ext cx="71357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[2] A.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Rainville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et al. , </a:t>
            </a:r>
            <a:r>
              <a:rPr lang="en-US" sz="1200" dirty="0">
                <a:solidFill>
                  <a:prstClr val="white"/>
                </a:solidFill>
                <a:latin typeface="Calibri" panose="020F0502020204030204"/>
              </a:rPr>
              <a:t>CLEO 2023, paper SF3H.6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4C44DA-428B-F47F-70AC-4D833FD3CC49}"/>
              </a:ext>
            </a:extLst>
          </p:cNvPr>
          <p:cNvSpPr txBox="1"/>
          <p:nvPr/>
        </p:nvSpPr>
        <p:spPr>
          <a:xfrm>
            <a:off x="5698540" y="2974515"/>
            <a:ext cx="5777507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Example architecture of a Joule-class CBC-CPSA fiber laser system</a:t>
            </a:r>
          </a:p>
        </p:txBody>
      </p:sp>
    </p:spTree>
    <p:extLst>
      <p:ext uri="{BB962C8B-B14F-4D97-AF65-F5344CB8AC3E}">
        <p14:creationId xmlns:p14="http://schemas.microsoft.com/office/powerpoint/2010/main" val="1336037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DF77AA-9F4C-5840-EFFE-76F6F4E67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9CDE4-3FFA-E829-B878-64CFCBFDF7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59" y="48767"/>
            <a:ext cx="11850702" cy="1261746"/>
          </a:xfrm>
        </p:spPr>
        <p:txBody>
          <a:bodyPr/>
          <a:lstStyle/>
          <a:p>
            <a:r>
              <a:rPr lang="en-US" sz="3600" dirty="0"/>
              <a:t>Current work is to achieve ~100mJ CBC-CPSA performance milestone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4A5246D-1D0C-F548-4D36-A1F89950F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D041AA-47EA-45C9-14D3-048556D8C0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54770" y="3985134"/>
            <a:ext cx="5441513" cy="2211458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2. Enable first fiber laser driven LPA experiments</a:t>
            </a:r>
          </a:p>
          <a:p>
            <a:pPr lvl="1"/>
            <a:r>
              <a:rPr lang="en-US" sz="1800" dirty="0"/>
              <a:t>Goal is to achieve 50MeV electron acceleration</a:t>
            </a:r>
          </a:p>
          <a:p>
            <a:pPr lvl="1"/>
            <a:r>
              <a:rPr lang="en-US" sz="1800" dirty="0"/>
              <a:t>This will require achieving ~30fs pulse durations with post-compression</a:t>
            </a:r>
            <a:endParaRPr lang="en-US"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B6BF5C6-8E79-0EB1-C1F3-086422D97523}"/>
              </a:ext>
            </a:extLst>
          </p:cNvPr>
          <p:cNvGrpSpPr>
            <a:grpSpLocks noChangeAspect="1"/>
          </p:cNvGrpSpPr>
          <p:nvPr/>
        </p:nvGrpSpPr>
        <p:grpSpPr>
          <a:xfrm>
            <a:off x="4146511" y="2669901"/>
            <a:ext cx="5390694" cy="273851"/>
            <a:chOff x="3460499" y="4264835"/>
            <a:chExt cx="6941706" cy="352644"/>
          </a:xfrm>
        </p:grpSpPr>
        <p:sp>
          <p:nvSpPr>
            <p:cNvPr id="7" name="Rectangle">
              <a:extLst>
                <a:ext uri="{FF2B5EF4-FFF2-40B4-BE49-F238E27FC236}">
                  <a16:creationId xmlns:a16="http://schemas.microsoft.com/office/drawing/2014/main" id="{A30F455C-5E3C-3384-1A58-5C23B925395C}"/>
                </a:ext>
              </a:extLst>
            </p:cNvPr>
            <p:cNvSpPr/>
            <p:nvPr/>
          </p:nvSpPr>
          <p:spPr>
            <a:xfrm flipV="1">
              <a:off x="9913274" y="4560147"/>
              <a:ext cx="488931" cy="56215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8" name="Rectangle">
              <a:extLst>
                <a:ext uri="{FF2B5EF4-FFF2-40B4-BE49-F238E27FC236}">
                  <a16:creationId xmlns:a16="http://schemas.microsoft.com/office/drawing/2014/main" id="{C3E226EE-6A2A-26E2-1792-F4595A6375CA}"/>
                </a:ext>
              </a:extLst>
            </p:cNvPr>
            <p:cNvSpPr/>
            <p:nvPr/>
          </p:nvSpPr>
          <p:spPr>
            <a:xfrm flipV="1">
              <a:off x="3460499" y="4556010"/>
              <a:ext cx="488931" cy="56215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FEC1286A-A75C-7179-2B30-F2F47B0ABF32}"/>
                </a:ext>
              </a:extLst>
            </p:cNvPr>
            <p:cNvSpPr/>
            <p:nvPr/>
          </p:nvSpPr>
          <p:spPr>
            <a:xfrm flipV="1">
              <a:off x="8189666" y="4573400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9F09FF20-0418-6FEB-B0A1-35BB9E1E82B1}"/>
                </a:ext>
              </a:extLst>
            </p:cNvPr>
            <p:cNvSpPr/>
            <p:nvPr/>
          </p:nvSpPr>
          <p:spPr>
            <a:xfrm flipV="1">
              <a:off x="8246887" y="4573400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1" name="Rectangle">
              <a:extLst>
                <a:ext uri="{FF2B5EF4-FFF2-40B4-BE49-F238E27FC236}">
                  <a16:creationId xmlns:a16="http://schemas.microsoft.com/office/drawing/2014/main" id="{336EC74E-D803-0E7E-BF4D-8C89BFD97C04}"/>
                </a:ext>
              </a:extLst>
            </p:cNvPr>
            <p:cNvSpPr/>
            <p:nvPr/>
          </p:nvSpPr>
          <p:spPr>
            <a:xfrm flipV="1">
              <a:off x="8307283" y="4574236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2" name="Rectangle">
              <a:extLst>
                <a:ext uri="{FF2B5EF4-FFF2-40B4-BE49-F238E27FC236}">
                  <a16:creationId xmlns:a16="http://schemas.microsoft.com/office/drawing/2014/main" id="{49F3D227-0212-FB90-A7C6-5BA55E3E9E23}"/>
                </a:ext>
              </a:extLst>
            </p:cNvPr>
            <p:cNvSpPr/>
            <p:nvPr/>
          </p:nvSpPr>
          <p:spPr>
            <a:xfrm flipV="1">
              <a:off x="8367679" y="4574236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3" name="Rectangle">
              <a:extLst>
                <a:ext uri="{FF2B5EF4-FFF2-40B4-BE49-F238E27FC236}">
                  <a16:creationId xmlns:a16="http://schemas.microsoft.com/office/drawing/2014/main" id="{E26D63B0-680F-44A2-5D4C-5ACE0E9D21DF}"/>
                </a:ext>
              </a:extLst>
            </p:cNvPr>
            <p:cNvSpPr/>
            <p:nvPr/>
          </p:nvSpPr>
          <p:spPr>
            <a:xfrm flipV="1">
              <a:off x="8424900" y="4574236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4" name="Rectangle">
              <a:extLst>
                <a:ext uri="{FF2B5EF4-FFF2-40B4-BE49-F238E27FC236}">
                  <a16:creationId xmlns:a16="http://schemas.microsoft.com/office/drawing/2014/main" id="{32A649D9-DF9A-C854-0438-63CEE100C108}"/>
                </a:ext>
              </a:extLst>
            </p:cNvPr>
            <p:cNvSpPr/>
            <p:nvPr/>
          </p:nvSpPr>
          <p:spPr>
            <a:xfrm flipV="1">
              <a:off x="8483395" y="4574236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5" name="Rectangle">
              <a:extLst>
                <a:ext uri="{FF2B5EF4-FFF2-40B4-BE49-F238E27FC236}">
                  <a16:creationId xmlns:a16="http://schemas.microsoft.com/office/drawing/2014/main" id="{1DDFD1D1-778C-4A10-82C7-F1E15C38B094}"/>
                </a:ext>
              </a:extLst>
            </p:cNvPr>
            <p:cNvSpPr/>
            <p:nvPr/>
          </p:nvSpPr>
          <p:spPr>
            <a:xfrm flipV="1">
              <a:off x="8544756" y="4573400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6" name="Rectangle">
              <a:extLst>
                <a:ext uri="{FF2B5EF4-FFF2-40B4-BE49-F238E27FC236}">
                  <a16:creationId xmlns:a16="http://schemas.microsoft.com/office/drawing/2014/main" id="{EC009BF7-47EF-59C4-DC54-1C89F0FDD6BF}"/>
                </a:ext>
              </a:extLst>
            </p:cNvPr>
            <p:cNvSpPr/>
            <p:nvPr/>
          </p:nvSpPr>
          <p:spPr>
            <a:xfrm flipV="1">
              <a:off x="8601977" y="4573400"/>
              <a:ext cx="55320" cy="4324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17" name="Rectangle">
              <a:extLst>
                <a:ext uri="{FF2B5EF4-FFF2-40B4-BE49-F238E27FC236}">
                  <a16:creationId xmlns:a16="http://schemas.microsoft.com/office/drawing/2014/main" id="{2E1586CE-75A0-50C3-C17E-71CE164F8716}"/>
                </a:ext>
              </a:extLst>
            </p:cNvPr>
            <p:cNvSpPr/>
            <p:nvPr/>
          </p:nvSpPr>
          <p:spPr>
            <a:xfrm flipV="1">
              <a:off x="8815328" y="4264835"/>
              <a:ext cx="55320" cy="352013"/>
            </a:xfrm>
            <a:prstGeom prst="rect">
              <a:avLst/>
            </a:prstGeom>
            <a:gradFill flip="none" rotWithShape="1">
              <a:gsLst>
                <a:gs pos="0">
                  <a:srgbClr val="5720F3"/>
                </a:gs>
                <a:gs pos="7554">
                  <a:srgbClr val="2D42DA"/>
                </a:gs>
                <a:gs pos="13799">
                  <a:schemeClr val="accent1"/>
                </a:gs>
                <a:gs pos="28252">
                  <a:srgbClr val="2FBA20"/>
                </a:gs>
                <a:gs pos="50607">
                  <a:srgbClr val="E4DC24"/>
                </a:gs>
                <a:gs pos="61412">
                  <a:srgbClr val="E4A41C"/>
                </a:gs>
                <a:gs pos="73270">
                  <a:srgbClr val="E46612"/>
                </a:gs>
                <a:gs pos="89315">
                  <a:srgbClr val="E41922"/>
                </a:gs>
                <a:gs pos="96566">
                  <a:srgbClr val="E7148A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algn="ctr" defTabSz="410751" hangingPunct="0">
                <a:defRPr sz="2400">
                  <a:solidFill>
                    <a:srgbClr val="FFFFFF"/>
                  </a:solidFill>
                </a:defRPr>
              </a:pPr>
              <a:endParaRPr sz="1687" kern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16C0ED24-299D-4A57-20B9-62A56725E4E2}"/>
              </a:ext>
            </a:extLst>
          </p:cNvPr>
          <p:cNvSpPr txBox="1">
            <a:spLocks/>
          </p:cNvSpPr>
          <p:nvPr/>
        </p:nvSpPr>
        <p:spPr>
          <a:xfrm>
            <a:off x="195716" y="3985134"/>
            <a:ext cx="5900284" cy="2211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dirty="0"/>
              <a:t>1. Explore/validate operation of 1</a:t>
            </a:r>
            <a:r>
              <a:rPr lang="en-US" sz="2000" dirty="0">
                <a:sym typeface="Wingdings" panose="05000000000000000000" pitchFamily="2" charset="2"/>
              </a:rPr>
              <a:t></a:t>
            </a:r>
            <a:r>
              <a:rPr lang="en-US" sz="2000" dirty="0"/>
              <a:t>12 channel cascaded strongly saturated amplifier stages</a:t>
            </a:r>
          </a:p>
          <a:p>
            <a:pPr lvl="1"/>
            <a:r>
              <a:rPr lang="en-US" sz="1800" dirty="0"/>
              <a:t>Demonstrate managing pulse burst reshaping along and across strongly saturated amplifiers</a:t>
            </a:r>
          </a:p>
          <a:p>
            <a:pPr lvl="1"/>
            <a:r>
              <a:rPr lang="en-US" sz="1800" dirty="0"/>
              <a:t>Demonstrate managing nonlinear phase accrual along multiple amplifier stages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5A8A771-04A4-1F0A-D05E-91EA3B416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321" y="1080752"/>
            <a:ext cx="8609355" cy="25008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35808D-DC8C-4C78-9788-03803A44AE7E}"/>
              </a:ext>
            </a:extLst>
          </p:cNvPr>
          <p:cNvSpPr txBox="1"/>
          <p:nvPr/>
        </p:nvSpPr>
        <p:spPr>
          <a:xfrm>
            <a:off x="5698540" y="2974515"/>
            <a:ext cx="5777507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Example architecture of a Joule-class CBC-CPSA fiber laser system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800D5A5-BFA5-A149-0AF8-FDC0FEBDDA99}"/>
              </a:ext>
            </a:extLst>
          </p:cNvPr>
          <p:cNvSpPr/>
          <p:nvPr/>
        </p:nvSpPr>
        <p:spPr>
          <a:xfrm>
            <a:off x="78806" y="1579059"/>
            <a:ext cx="5567861" cy="2002556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F12029-21D1-E169-C9B8-0C669E576695}"/>
              </a:ext>
            </a:extLst>
          </p:cNvPr>
          <p:cNvSpPr/>
          <p:nvPr/>
        </p:nvSpPr>
        <p:spPr>
          <a:xfrm>
            <a:off x="2335589" y="1688157"/>
            <a:ext cx="955086" cy="2241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A582857-E7D8-151C-4DC0-6307C77363AC}"/>
              </a:ext>
            </a:extLst>
          </p:cNvPr>
          <p:cNvSpPr/>
          <p:nvPr/>
        </p:nvSpPr>
        <p:spPr>
          <a:xfrm>
            <a:off x="4414561" y="1747171"/>
            <a:ext cx="955086" cy="2241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22F215-D624-9305-7250-02C1DD879B55}"/>
              </a:ext>
            </a:extLst>
          </p:cNvPr>
          <p:cNvSpPr txBox="1"/>
          <p:nvPr/>
        </p:nvSpPr>
        <p:spPr>
          <a:xfrm>
            <a:off x="2259847" y="1720204"/>
            <a:ext cx="120577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rgbClr val="0070C0"/>
                </a:solidFill>
              </a:rPr>
              <a:t>10mJ/0.1kW amp.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AED324F-41EA-17CD-1E98-863C357A0337}"/>
              </a:ext>
            </a:extLst>
          </p:cNvPr>
          <p:cNvSpPr txBox="1"/>
          <p:nvPr/>
        </p:nvSpPr>
        <p:spPr>
          <a:xfrm>
            <a:off x="4336354" y="1785325"/>
            <a:ext cx="120577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rgbClr val="0070C0"/>
                </a:solidFill>
              </a:rPr>
              <a:t>10mJ/0.1kW amp.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CD07559-7E0D-9C7F-589E-A566DF2257D2}"/>
              </a:ext>
            </a:extLst>
          </p:cNvPr>
          <p:cNvSpPr txBox="1"/>
          <p:nvPr/>
        </p:nvSpPr>
        <p:spPr>
          <a:xfrm>
            <a:off x="265844" y="1840626"/>
            <a:ext cx="172071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Current ~100mJ/10kHz 12-channel demonstrator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1FEF1A9-F32A-8D9C-6714-F054B1CB3A6A}"/>
              </a:ext>
            </a:extLst>
          </p:cNvPr>
          <p:cNvSpPr txBox="1"/>
          <p:nvPr/>
        </p:nvSpPr>
        <p:spPr>
          <a:xfrm>
            <a:off x="470960" y="3523469"/>
            <a:ext cx="67383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Two major objectives for this demonstrator:</a:t>
            </a:r>
          </a:p>
        </p:txBody>
      </p:sp>
    </p:spTree>
    <p:extLst>
      <p:ext uri="{BB962C8B-B14F-4D97-AF65-F5344CB8AC3E}">
        <p14:creationId xmlns:p14="http://schemas.microsoft.com/office/powerpoint/2010/main" val="1265298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6BEF47-9D02-609E-E862-9FC3E05E3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D4AD80-BE0D-5B5D-3892-F3CFD8A52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483" y="1434250"/>
            <a:ext cx="8919033" cy="462364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B027CC4-FD21-5948-8BD3-4880381F14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836" y="355108"/>
            <a:ext cx="10963562" cy="864092"/>
          </a:xfrm>
        </p:spPr>
        <p:txBody>
          <a:bodyPr/>
          <a:lstStyle/>
          <a:p>
            <a:r>
              <a:rPr lang="en-US" sz="3200" dirty="0"/>
              <a:t>12-Channel Spatially and Temporally Combined (CBC-CPSA) Fiber Laser System</a:t>
            </a:r>
          </a:p>
        </p:txBody>
      </p:sp>
    </p:spTree>
    <p:extLst>
      <p:ext uri="{BB962C8B-B14F-4D97-AF65-F5344CB8AC3E}">
        <p14:creationId xmlns:p14="http://schemas.microsoft.com/office/powerpoint/2010/main" val="243923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Google Shape;449;p15">
            <a:extLst>
              <a:ext uri="{FF2B5EF4-FFF2-40B4-BE49-F238E27FC236}">
                <a16:creationId xmlns:a16="http://schemas.microsoft.com/office/drawing/2014/main" id="{9EF7A709-0A5D-BDBC-0CC8-10E9A3095D43}"/>
              </a:ext>
            </a:extLst>
          </p:cNvPr>
          <p:cNvCxnSpPr/>
          <p:nvPr/>
        </p:nvCxnSpPr>
        <p:spPr>
          <a:xfrm>
            <a:off x="563947" y="3158031"/>
            <a:ext cx="777240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EDBA346-37F3-0165-9446-3F3D8A5B7B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4" y="158432"/>
            <a:ext cx="11440323" cy="604872"/>
          </a:xfrm>
        </p:spPr>
        <p:txBody>
          <a:bodyPr/>
          <a:lstStyle/>
          <a:p>
            <a:r>
              <a:rPr lang="en-US" sz="2800" dirty="0"/>
              <a:t>Spatially and Temporally Combined Fiber Laser Array System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418CCC-59BC-06C4-1DDB-5EE8A9F17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Google Shape;404;p15">
            <a:extLst>
              <a:ext uri="{FF2B5EF4-FFF2-40B4-BE49-F238E27FC236}">
                <a16:creationId xmlns:a16="http://schemas.microsoft.com/office/drawing/2014/main" id="{D1E87C22-0946-9498-3C07-E2F9BE894A83}"/>
              </a:ext>
            </a:extLst>
          </p:cNvPr>
          <p:cNvSpPr/>
          <p:nvPr/>
        </p:nvSpPr>
        <p:spPr>
          <a:xfrm>
            <a:off x="816327" y="1096621"/>
            <a:ext cx="1280160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405;p15">
            <a:extLst>
              <a:ext uri="{FF2B5EF4-FFF2-40B4-BE49-F238E27FC236}">
                <a16:creationId xmlns:a16="http://schemas.microsoft.com/office/drawing/2014/main" id="{B9C0FA51-AB46-373D-ADCE-1121659DB0BD}"/>
              </a:ext>
            </a:extLst>
          </p:cNvPr>
          <p:cNvSpPr txBox="1"/>
          <p:nvPr/>
        </p:nvSpPr>
        <p:spPr>
          <a:xfrm>
            <a:off x="851585" y="1140219"/>
            <a:ext cx="155012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1GHz Fiber Oscillator</a:t>
            </a:r>
            <a:endParaRPr/>
          </a:p>
        </p:txBody>
      </p:sp>
      <p:cxnSp>
        <p:nvCxnSpPr>
          <p:cNvPr id="7" name="Google Shape;406;p15">
            <a:extLst>
              <a:ext uri="{FF2B5EF4-FFF2-40B4-BE49-F238E27FC236}">
                <a16:creationId xmlns:a16="http://schemas.microsoft.com/office/drawing/2014/main" id="{C2F14B11-BF13-A09A-178F-8BBCED3D51E3}"/>
              </a:ext>
            </a:extLst>
          </p:cNvPr>
          <p:cNvCxnSpPr/>
          <p:nvPr/>
        </p:nvCxnSpPr>
        <p:spPr>
          <a:xfrm>
            <a:off x="2141090" y="1462380"/>
            <a:ext cx="45720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8" name="Google Shape;407;p15">
            <a:extLst>
              <a:ext uri="{FF2B5EF4-FFF2-40B4-BE49-F238E27FC236}">
                <a16:creationId xmlns:a16="http://schemas.microsoft.com/office/drawing/2014/main" id="{69150455-4A02-6D25-DF2D-13E81499BDA7}"/>
              </a:ext>
            </a:extLst>
          </p:cNvPr>
          <p:cNvSpPr/>
          <p:nvPr/>
        </p:nvSpPr>
        <p:spPr>
          <a:xfrm>
            <a:off x="2629308" y="1101114"/>
            <a:ext cx="1280159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Amplitude Modulator</a:t>
            </a:r>
            <a:endParaRPr/>
          </a:p>
        </p:txBody>
      </p:sp>
      <p:sp>
        <p:nvSpPr>
          <p:cNvPr id="9" name="Google Shape;408;p15">
            <a:extLst>
              <a:ext uri="{FF2B5EF4-FFF2-40B4-BE49-F238E27FC236}">
                <a16:creationId xmlns:a16="http://schemas.microsoft.com/office/drawing/2014/main" id="{A4334BDB-AFF5-3767-33DE-099BA8662324}"/>
              </a:ext>
            </a:extLst>
          </p:cNvPr>
          <p:cNvSpPr/>
          <p:nvPr/>
        </p:nvSpPr>
        <p:spPr>
          <a:xfrm>
            <a:off x="4372380" y="1101114"/>
            <a:ext cx="1280159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Phase Modulator</a:t>
            </a:r>
            <a:endParaRPr/>
          </a:p>
        </p:txBody>
      </p:sp>
      <p:cxnSp>
        <p:nvCxnSpPr>
          <p:cNvPr id="10" name="Google Shape;409;p15">
            <a:extLst>
              <a:ext uri="{FF2B5EF4-FFF2-40B4-BE49-F238E27FC236}">
                <a16:creationId xmlns:a16="http://schemas.microsoft.com/office/drawing/2014/main" id="{1E799004-B3CF-664B-431D-FBC83F63FF7C}"/>
              </a:ext>
            </a:extLst>
          </p:cNvPr>
          <p:cNvCxnSpPr/>
          <p:nvPr/>
        </p:nvCxnSpPr>
        <p:spPr>
          <a:xfrm>
            <a:off x="3909467" y="1452855"/>
            <a:ext cx="457200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" name="Google Shape;410;p15">
            <a:extLst>
              <a:ext uri="{FF2B5EF4-FFF2-40B4-BE49-F238E27FC236}">
                <a16:creationId xmlns:a16="http://schemas.microsoft.com/office/drawing/2014/main" id="{A7353C84-AE73-5F56-6DF3-A6703E4C5610}"/>
              </a:ext>
            </a:extLst>
          </p:cNvPr>
          <p:cNvSpPr/>
          <p:nvPr/>
        </p:nvSpPr>
        <p:spPr>
          <a:xfrm rot="5400000">
            <a:off x="6265791" y="1001697"/>
            <a:ext cx="914400" cy="9144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" name="Google Shape;411;p15">
            <a:extLst>
              <a:ext uri="{FF2B5EF4-FFF2-40B4-BE49-F238E27FC236}">
                <a16:creationId xmlns:a16="http://schemas.microsoft.com/office/drawing/2014/main" id="{1DEBE593-3E98-846A-4E49-1E4ED5BB622A}"/>
              </a:ext>
            </a:extLst>
          </p:cNvPr>
          <p:cNvCxnSpPr/>
          <p:nvPr/>
        </p:nvCxnSpPr>
        <p:spPr>
          <a:xfrm>
            <a:off x="7180191" y="1452855"/>
            <a:ext cx="54864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" name="Google Shape;412;p15">
            <a:extLst>
              <a:ext uri="{FF2B5EF4-FFF2-40B4-BE49-F238E27FC236}">
                <a16:creationId xmlns:a16="http://schemas.microsoft.com/office/drawing/2014/main" id="{D8A3B288-8373-D1A1-152B-0753D9E1069D}"/>
              </a:ext>
            </a:extLst>
          </p:cNvPr>
          <p:cNvCxnSpPr/>
          <p:nvPr/>
        </p:nvCxnSpPr>
        <p:spPr>
          <a:xfrm>
            <a:off x="9614243" y="1453094"/>
            <a:ext cx="36576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" name="Google Shape;413;p15">
            <a:extLst>
              <a:ext uri="{FF2B5EF4-FFF2-40B4-BE49-F238E27FC236}">
                <a16:creationId xmlns:a16="http://schemas.microsoft.com/office/drawing/2014/main" id="{B2FC8765-31FD-5432-728B-769BDEC352B3}"/>
              </a:ext>
            </a:extLst>
          </p:cNvPr>
          <p:cNvCxnSpPr/>
          <p:nvPr/>
        </p:nvCxnSpPr>
        <p:spPr>
          <a:xfrm>
            <a:off x="11289339" y="1463412"/>
            <a:ext cx="0" cy="1715333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" name="Google Shape;414;p15">
            <a:extLst>
              <a:ext uri="{FF2B5EF4-FFF2-40B4-BE49-F238E27FC236}">
                <a16:creationId xmlns:a16="http://schemas.microsoft.com/office/drawing/2014/main" id="{490C5C14-192B-F091-A63E-908C83FA36A2}"/>
              </a:ext>
            </a:extLst>
          </p:cNvPr>
          <p:cNvSpPr/>
          <p:nvPr/>
        </p:nvSpPr>
        <p:spPr>
          <a:xfrm>
            <a:off x="9858286" y="2792104"/>
            <a:ext cx="914400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1</a:t>
            </a:r>
            <a:endParaRPr/>
          </a:p>
        </p:txBody>
      </p:sp>
      <p:sp>
        <p:nvSpPr>
          <p:cNvPr id="16" name="Google Shape;415;p15">
            <a:extLst>
              <a:ext uri="{FF2B5EF4-FFF2-40B4-BE49-F238E27FC236}">
                <a16:creationId xmlns:a16="http://schemas.microsoft.com/office/drawing/2014/main" id="{944A1BBB-A370-7A57-AAA3-8D827937F5FD}"/>
              </a:ext>
            </a:extLst>
          </p:cNvPr>
          <p:cNvSpPr/>
          <p:nvPr/>
        </p:nvSpPr>
        <p:spPr>
          <a:xfrm rot="-5400000">
            <a:off x="8304084" y="2693408"/>
            <a:ext cx="914400" cy="9144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" name="Google Shape;416;p15">
            <a:extLst>
              <a:ext uri="{FF2B5EF4-FFF2-40B4-BE49-F238E27FC236}">
                <a16:creationId xmlns:a16="http://schemas.microsoft.com/office/drawing/2014/main" id="{0E3B84DE-132D-913F-EBA2-740B482EB696}"/>
              </a:ext>
            </a:extLst>
          </p:cNvPr>
          <p:cNvCxnSpPr/>
          <p:nvPr/>
        </p:nvCxnSpPr>
        <p:spPr>
          <a:xfrm>
            <a:off x="10766625" y="3164112"/>
            <a:ext cx="50292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" name="Google Shape;417;p15">
            <a:extLst>
              <a:ext uri="{FF2B5EF4-FFF2-40B4-BE49-F238E27FC236}">
                <a16:creationId xmlns:a16="http://schemas.microsoft.com/office/drawing/2014/main" id="{60F0F312-35CE-EA73-C78C-12157E06A829}"/>
              </a:ext>
            </a:extLst>
          </p:cNvPr>
          <p:cNvCxnSpPr/>
          <p:nvPr/>
        </p:nvCxnSpPr>
        <p:spPr>
          <a:xfrm>
            <a:off x="5636346" y="1452855"/>
            <a:ext cx="64008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" name="Google Shape;418;p15">
            <a:extLst>
              <a:ext uri="{FF2B5EF4-FFF2-40B4-BE49-F238E27FC236}">
                <a16:creationId xmlns:a16="http://schemas.microsoft.com/office/drawing/2014/main" id="{2E51D47B-15AF-79BB-DB00-50D0B680B778}"/>
              </a:ext>
            </a:extLst>
          </p:cNvPr>
          <p:cNvSpPr/>
          <p:nvPr/>
        </p:nvSpPr>
        <p:spPr>
          <a:xfrm>
            <a:off x="6767688" y="2798337"/>
            <a:ext cx="914400" cy="73152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2</a:t>
            </a:r>
            <a:endParaRPr/>
          </a:p>
        </p:txBody>
      </p:sp>
      <p:sp>
        <p:nvSpPr>
          <p:cNvPr id="20" name="Google Shape;419;p15">
            <a:extLst>
              <a:ext uri="{FF2B5EF4-FFF2-40B4-BE49-F238E27FC236}">
                <a16:creationId xmlns:a16="http://schemas.microsoft.com/office/drawing/2014/main" id="{AB9B074F-0B6C-0C09-4A1C-7CE8E9C42FEA}"/>
              </a:ext>
            </a:extLst>
          </p:cNvPr>
          <p:cNvSpPr txBox="1"/>
          <p:nvPr/>
        </p:nvSpPr>
        <p:spPr>
          <a:xfrm>
            <a:off x="6204050" y="1117022"/>
            <a:ext cx="62388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</a:t>
            </a:r>
            <a:endParaRPr/>
          </a:p>
        </p:txBody>
      </p:sp>
      <p:sp>
        <p:nvSpPr>
          <p:cNvPr id="21" name="Google Shape;420;p15">
            <a:extLst>
              <a:ext uri="{FF2B5EF4-FFF2-40B4-BE49-F238E27FC236}">
                <a16:creationId xmlns:a16="http://schemas.microsoft.com/office/drawing/2014/main" id="{E6FF7EC6-AE62-D319-12DE-72D3DAB4E12A}"/>
              </a:ext>
            </a:extLst>
          </p:cNvPr>
          <p:cNvSpPr txBox="1"/>
          <p:nvPr/>
        </p:nvSpPr>
        <p:spPr>
          <a:xfrm>
            <a:off x="8585494" y="2827442"/>
            <a:ext cx="68159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 </a:t>
            </a:r>
            <a:endParaRPr sz="16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</a:t>
            </a:r>
            <a:endParaRPr sz="1600" dirty="0"/>
          </a:p>
        </p:txBody>
      </p:sp>
      <p:sp>
        <p:nvSpPr>
          <p:cNvPr id="22" name="Google Shape;421;p15">
            <a:extLst>
              <a:ext uri="{FF2B5EF4-FFF2-40B4-BE49-F238E27FC236}">
                <a16:creationId xmlns:a16="http://schemas.microsoft.com/office/drawing/2014/main" id="{F7BF11F9-BCC8-3052-E48B-4A8FC56D5E21}"/>
              </a:ext>
            </a:extLst>
          </p:cNvPr>
          <p:cNvSpPr/>
          <p:nvPr/>
        </p:nvSpPr>
        <p:spPr>
          <a:xfrm rot="-5400000">
            <a:off x="5200489" y="2702547"/>
            <a:ext cx="914400" cy="9144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422;p15">
            <a:extLst>
              <a:ext uri="{FF2B5EF4-FFF2-40B4-BE49-F238E27FC236}">
                <a16:creationId xmlns:a16="http://schemas.microsoft.com/office/drawing/2014/main" id="{BA975ADA-18F5-1DC0-F2A9-83EC9FF37D82}"/>
              </a:ext>
            </a:extLst>
          </p:cNvPr>
          <p:cNvSpPr txBox="1"/>
          <p:nvPr/>
        </p:nvSpPr>
        <p:spPr>
          <a:xfrm>
            <a:off x="5545082" y="2859103"/>
            <a:ext cx="63464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LMA Amp</a:t>
            </a:r>
            <a:endParaRPr sz="1600" dirty="0"/>
          </a:p>
        </p:txBody>
      </p:sp>
      <p:cxnSp>
        <p:nvCxnSpPr>
          <p:cNvPr id="24" name="Google Shape;423;p15">
            <a:extLst>
              <a:ext uri="{FF2B5EF4-FFF2-40B4-BE49-F238E27FC236}">
                <a16:creationId xmlns:a16="http://schemas.microsoft.com/office/drawing/2014/main" id="{5DA38538-B7CC-17D6-EDB8-11B42E2F3870}"/>
              </a:ext>
            </a:extLst>
          </p:cNvPr>
          <p:cNvCxnSpPr/>
          <p:nvPr/>
        </p:nvCxnSpPr>
        <p:spPr>
          <a:xfrm rot="-5400000">
            <a:off x="448187" y="2982591"/>
            <a:ext cx="274320" cy="27432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5" name="Google Shape;424;p15">
            <a:extLst>
              <a:ext uri="{FF2B5EF4-FFF2-40B4-BE49-F238E27FC236}">
                <a16:creationId xmlns:a16="http://schemas.microsoft.com/office/drawing/2014/main" id="{6609ABDC-4287-57F5-EEB5-ABDB54993AEF}"/>
              </a:ext>
            </a:extLst>
          </p:cNvPr>
          <p:cNvCxnSpPr/>
          <p:nvPr/>
        </p:nvCxnSpPr>
        <p:spPr>
          <a:xfrm>
            <a:off x="442748" y="4772559"/>
            <a:ext cx="274320" cy="27432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" name="Google Shape;425;p15">
            <a:extLst>
              <a:ext uri="{FF2B5EF4-FFF2-40B4-BE49-F238E27FC236}">
                <a16:creationId xmlns:a16="http://schemas.microsoft.com/office/drawing/2014/main" id="{C4DF442A-3FBA-7094-7F3F-2B6D996EF360}"/>
              </a:ext>
            </a:extLst>
          </p:cNvPr>
          <p:cNvSpPr/>
          <p:nvPr/>
        </p:nvSpPr>
        <p:spPr>
          <a:xfrm>
            <a:off x="3870096" y="2753991"/>
            <a:ext cx="914400" cy="73152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3</a:t>
            </a:r>
            <a:endParaRPr/>
          </a:p>
        </p:txBody>
      </p:sp>
      <p:sp>
        <p:nvSpPr>
          <p:cNvPr id="27" name="Google Shape;426;p15">
            <a:extLst>
              <a:ext uri="{FF2B5EF4-FFF2-40B4-BE49-F238E27FC236}">
                <a16:creationId xmlns:a16="http://schemas.microsoft.com/office/drawing/2014/main" id="{797E1467-E45B-C531-A52E-8F9AB45A0959}"/>
              </a:ext>
            </a:extLst>
          </p:cNvPr>
          <p:cNvSpPr/>
          <p:nvPr/>
        </p:nvSpPr>
        <p:spPr>
          <a:xfrm rot="-5400000" flipH="1">
            <a:off x="2369901" y="2640280"/>
            <a:ext cx="1005840" cy="100584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427;p15">
            <a:extLst>
              <a:ext uri="{FF2B5EF4-FFF2-40B4-BE49-F238E27FC236}">
                <a16:creationId xmlns:a16="http://schemas.microsoft.com/office/drawing/2014/main" id="{A57A3876-22D7-51DD-25FF-CF6C9DC57F8C}"/>
              </a:ext>
            </a:extLst>
          </p:cNvPr>
          <p:cNvSpPr txBox="1"/>
          <p:nvPr/>
        </p:nvSpPr>
        <p:spPr>
          <a:xfrm>
            <a:off x="2718449" y="2823815"/>
            <a:ext cx="68159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CCC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Amp.</a:t>
            </a:r>
            <a:endParaRPr dirty="0"/>
          </a:p>
        </p:txBody>
      </p:sp>
      <p:grpSp>
        <p:nvGrpSpPr>
          <p:cNvPr id="29" name="Google Shape;428;p15">
            <a:extLst>
              <a:ext uri="{FF2B5EF4-FFF2-40B4-BE49-F238E27FC236}">
                <a16:creationId xmlns:a16="http://schemas.microsoft.com/office/drawing/2014/main" id="{759CE547-EEB1-601C-FF8A-509B12C3DD00}"/>
              </a:ext>
            </a:extLst>
          </p:cNvPr>
          <p:cNvGrpSpPr/>
          <p:nvPr/>
        </p:nvGrpSpPr>
        <p:grpSpPr>
          <a:xfrm>
            <a:off x="7728490" y="1065106"/>
            <a:ext cx="1886452" cy="767579"/>
            <a:chOff x="7094565" y="619721"/>
            <a:chExt cx="1886452" cy="767579"/>
          </a:xfrm>
        </p:grpSpPr>
        <p:sp>
          <p:nvSpPr>
            <p:cNvPr id="30" name="Google Shape;429;p15">
              <a:extLst>
                <a:ext uri="{FF2B5EF4-FFF2-40B4-BE49-F238E27FC236}">
                  <a16:creationId xmlns:a16="http://schemas.microsoft.com/office/drawing/2014/main" id="{3C6751B5-D05B-8A16-E2CB-487D33EB7EEC}"/>
                </a:ext>
              </a:extLst>
            </p:cNvPr>
            <p:cNvSpPr/>
            <p:nvPr/>
          </p:nvSpPr>
          <p:spPr>
            <a:xfrm>
              <a:off x="7094565" y="655780"/>
              <a:ext cx="1886452" cy="731520"/>
            </a:xfrm>
            <a:prstGeom prst="rect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1" name="Google Shape;430;p15">
              <a:extLst>
                <a:ext uri="{FF2B5EF4-FFF2-40B4-BE49-F238E27FC236}">
                  <a16:creationId xmlns:a16="http://schemas.microsoft.com/office/drawing/2014/main" id="{CEBB1F8A-6C06-2076-605A-5CDA28D2B167}"/>
                </a:ext>
              </a:extLst>
            </p:cNvPr>
            <p:cNvCxnSpPr/>
            <p:nvPr/>
          </p:nvCxnSpPr>
          <p:spPr>
            <a:xfrm>
              <a:off x="7185657" y="972971"/>
              <a:ext cx="365760" cy="36576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2" name="Google Shape;431;p15">
              <a:extLst>
                <a:ext uri="{FF2B5EF4-FFF2-40B4-BE49-F238E27FC236}">
                  <a16:creationId xmlns:a16="http://schemas.microsoft.com/office/drawing/2014/main" id="{40364108-B4CD-B63E-33B9-B27C9318F0EA}"/>
                </a:ext>
              </a:extLst>
            </p:cNvPr>
            <p:cNvCxnSpPr/>
            <p:nvPr/>
          </p:nvCxnSpPr>
          <p:spPr>
            <a:xfrm rot="5400000">
              <a:off x="8465817" y="972971"/>
              <a:ext cx="365760" cy="36576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3" name="Google Shape;432;p15">
              <a:extLst>
                <a:ext uri="{FF2B5EF4-FFF2-40B4-BE49-F238E27FC236}">
                  <a16:creationId xmlns:a16="http://schemas.microsoft.com/office/drawing/2014/main" id="{242FED1A-AE87-C7CE-3CD8-8D46E88453F3}"/>
                </a:ext>
              </a:extLst>
            </p:cNvPr>
            <p:cNvSpPr/>
            <p:nvPr/>
          </p:nvSpPr>
          <p:spPr>
            <a:xfrm>
              <a:off x="7651112" y="972971"/>
              <a:ext cx="68580" cy="365760"/>
            </a:xfrm>
            <a:prstGeom prst="ellipse">
              <a:avLst/>
            </a:prstGeom>
            <a:solidFill>
              <a:srgbClr val="B3C6E7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433;p15">
              <a:extLst>
                <a:ext uri="{FF2B5EF4-FFF2-40B4-BE49-F238E27FC236}">
                  <a16:creationId xmlns:a16="http://schemas.microsoft.com/office/drawing/2014/main" id="{84A7A9BD-B42A-136A-EBB2-7B02E31B501C}"/>
                </a:ext>
              </a:extLst>
            </p:cNvPr>
            <p:cNvSpPr/>
            <p:nvPr/>
          </p:nvSpPr>
          <p:spPr>
            <a:xfrm>
              <a:off x="8306852" y="972971"/>
              <a:ext cx="68580" cy="365760"/>
            </a:xfrm>
            <a:prstGeom prst="ellipse">
              <a:avLst/>
            </a:prstGeom>
            <a:solidFill>
              <a:srgbClr val="B3C6E7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5" name="Google Shape;434;p15">
              <a:extLst>
                <a:ext uri="{FF2B5EF4-FFF2-40B4-BE49-F238E27FC236}">
                  <a16:creationId xmlns:a16="http://schemas.microsoft.com/office/drawing/2014/main" id="{F7401511-A63D-3F65-A91F-7D685CE73947}"/>
                </a:ext>
              </a:extLst>
            </p:cNvPr>
            <p:cNvCxnSpPr>
              <a:endCxn id="33" idx="1"/>
            </p:cNvCxnSpPr>
            <p:nvPr/>
          </p:nvCxnSpPr>
          <p:spPr>
            <a:xfrm rot="10800000" flipH="1">
              <a:off x="7368655" y="1026535"/>
              <a:ext cx="292500" cy="12930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6" name="Google Shape;435;p15">
              <a:extLst>
                <a:ext uri="{FF2B5EF4-FFF2-40B4-BE49-F238E27FC236}">
                  <a16:creationId xmlns:a16="http://schemas.microsoft.com/office/drawing/2014/main" id="{966BB712-0F32-40BE-DD03-F04D6AF2D25C}"/>
                </a:ext>
              </a:extLst>
            </p:cNvPr>
            <p:cNvCxnSpPr/>
            <p:nvPr/>
          </p:nvCxnSpPr>
          <p:spPr>
            <a:xfrm rot="10800000" flipH="1">
              <a:off x="8370264" y="1155851"/>
              <a:ext cx="292618" cy="129316"/>
            </a:xfrm>
            <a:prstGeom prst="straightConnector1">
              <a:avLst/>
            </a:prstGeom>
            <a:noFill/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7" name="Google Shape;436;p15">
              <a:extLst>
                <a:ext uri="{FF2B5EF4-FFF2-40B4-BE49-F238E27FC236}">
                  <a16:creationId xmlns:a16="http://schemas.microsoft.com/office/drawing/2014/main" id="{6912D371-7DA2-06A1-CB42-79560D27CF6F}"/>
                </a:ext>
              </a:extLst>
            </p:cNvPr>
            <p:cNvCxnSpPr>
              <a:stCxn id="34" idx="7"/>
            </p:cNvCxnSpPr>
            <p:nvPr/>
          </p:nvCxnSpPr>
          <p:spPr>
            <a:xfrm>
              <a:off x="8365389" y="1026535"/>
              <a:ext cx="297600" cy="12930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8" name="Google Shape;437;p15">
              <a:extLst>
                <a:ext uri="{FF2B5EF4-FFF2-40B4-BE49-F238E27FC236}">
                  <a16:creationId xmlns:a16="http://schemas.microsoft.com/office/drawing/2014/main" id="{D4D8FFD8-AF30-DA07-A7A5-BA70E48DC041}"/>
                </a:ext>
              </a:extLst>
            </p:cNvPr>
            <p:cNvCxnSpPr/>
            <p:nvPr/>
          </p:nvCxnSpPr>
          <p:spPr>
            <a:xfrm>
              <a:off x="7366099" y="1155851"/>
              <a:ext cx="297493" cy="129316"/>
            </a:xfrm>
            <a:prstGeom prst="straightConnector1">
              <a:avLst/>
            </a:prstGeom>
            <a:noFill/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9" name="Google Shape;438;p15">
              <a:extLst>
                <a:ext uri="{FF2B5EF4-FFF2-40B4-BE49-F238E27FC236}">
                  <a16:creationId xmlns:a16="http://schemas.microsoft.com/office/drawing/2014/main" id="{B318AC17-FB3E-F02C-960C-140A739DC127}"/>
                </a:ext>
              </a:extLst>
            </p:cNvPr>
            <p:cNvCxnSpPr>
              <a:stCxn id="33" idx="7"/>
              <a:endCxn id="34" idx="1"/>
            </p:cNvCxnSpPr>
            <p:nvPr/>
          </p:nvCxnSpPr>
          <p:spPr>
            <a:xfrm>
              <a:off x="7709649" y="1026535"/>
              <a:ext cx="607200" cy="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40" name="Google Shape;439;p15">
              <a:extLst>
                <a:ext uri="{FF2B5EF4-FFF2-40B4-BE49-F238E27FC236}">
                  <a16:creationId xmlns:a16="http://schemas.microsoft.com/office/drawing/2014/main" id="{07712226-3431-14BA-5C2A-C2D2EFA03F4C}"/>
                </a:ext>
              </a:extLst>
            </p:cNvPr>
            <p:cNvCxnSpPr/>
            <p:nvPr/>
          </p:nvCxnSpPr>
          <p:spPr>
            <a:xfrm>
              <a:off x="7709649" y="1283285"/>
              <a:ext cx="607246" cy="0"/>
            </a:xfrm>
            <a:prstGeom prst="straightConnector1">
              <a:avLst/>
            </a:prstGeom>
            <a:noFill/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1" name="Google Shape;440;p15">
              <a:extLst>
                <a:ext uri="{FF2B5EF4-FFF2-40B4-BE49-F238E27FC236}">
                  <a16:creationId xmlns:a16="http://schemas.microsoft.com/office/drawing/2014/main" id="{ED533E0C-FFD0-5800-9025-572EBFE668C1}"/>
                </a:ext>
              </a:extLst>
            </p:cNvPr>
            <p:cNvSpPr txBox="1"/>
            <p:nvPr/>
          </p:nvSpPr>
          <p:spPr>
            <a:xfrm>
              <a:off x="7483671" y="619721"/>
              <a:ext cx="104804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Stretcher</a:t>
              </a:r>
              <a:endParaRPr/>
            </a:p>
          </p:txBody>
        </p:sp>
      </p:grpSp>
      <p:sp>
        <p:nvSpPr>
          <p:cNvPr id="42" name="Google Shape;441;p15">
            <a:extLst>
              <a:ext uri="{FF2B5EF4-FFF2-40B4-BE49-F238E27FC236}">
                <a16:creationId xmlns:a16="http://schemas.microsoft.com/office/drawing/2014/main" id="{4BC58069-E1C4-05D1-D840-7FD1AA41126B}"/>
              </a:ext>
            </a:extLst>
          </p:cNvPr>
          <p:cNvSpPr/>
          <p:nvPr/>
        </p:nvSpPr>
        <p:spPr>
          <a:xfrm rot="5400000">
            <a:off x="9981864" y="995655"/>
            <a:ext cx="914400" cy="9144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42;p15">
            <a:extLst>
              <a:ext uri="{FF2B5EF4-FFF2-40B4-BE49-F238E27FC236}">
                <a16:creationId xmlns:a16="http://schemas.microsoft.com/office/drawing/2014/main" id="{41D76068-1E19-E140-A5B5-BF13E7472980}"/>
              </a:ext>
            </a:extLst>
          </p:cNvPr>
          <p:cNvSpPr txBox="1"/>
          <p:nvPr/>
        </p:nvSpPr>
        <p:spPr>
          <a:xfrm>
            <a:off x="9911686" y="1131232"/>
            <a:ext cx="62388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 </a:t>
            </a:r>
            <a:endParaRPr sz="16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</a:t>
            </a:r>
            <a:endParaRPr sz="1600" dirty="0"/>
          </a:p>
        </p:txBody>
      </p:sp>
      <p:cxnSp>
        <p:nvCxnSpPr>
          <p:cNvPr id="44" name="Google Shape;443;p15">
            <a:extLst>
              <a:ext uri="{FF2B5EF4-FFF2-40B4-BE49-F238E27FC236}">
                <a16:creationId xmlns:a16="http://schemas.microsoft.com/office/drawing/2014/main" id="{318660A4-A56A-8AE1-15B5-4D53A4BAF16F}"/>
              </a:ext>
            </a:extLst>
          </p:cNvPr>
          <p:cNvCxnSpPr/>
          <p:nvPr/>
        </p:nvCxnSpPr>
        <p:spPr>
          <a:xfrm>
            <a:off x="10872633" y="1457443"/>
            <a:ext cx="41148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5" name="Google Shape;444;p15">
            <a:extLst>
              <a:ext uri="{FF2B5EF4-FFF2-40B4-BE49-F238E27FC236}">
                <a16:creationId xmlns:a16="http://schemas.microsoft.com/office/drawing/2014/main" id="{84CF70F1-019B-76C9-F5EA-A71F25215C59}"/>
              </a:ext>
            </a:extLst>
          </p:cNvPr>
          <p:cNvCxnSpPr/>
          <p:nvPr/>
        </p:nvCxnSpPr>
        <p:spPr>
          <a:xfrm>
            <a:off x="9218206" y="3148618"/>
            <a:ext cx="64008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51" name="Google Shape;450;p15">
            <a:extLst>
              <a:ext uri="{FF2B5EF4-FFF2-40B4-BE49-F238E27FC236}">
                <a16:creationId xmlns:a16="http://schemas.microsoft.com/office/drawing/2014/main" id="{B241901F-C14D-4058-F902-00BE4A9BE354}"/>
              </a:ext>
            </a:extLst>
          </p:cNvPr>
          <p:cNvCxnSpPr>
            <a:cxnSpLocks/>
          </p:cNvCxnSpPr>
          <p:nvPr/>
        </p:nvCxnSpPr>
        <p:spPr>
          <a:xfrm>
            <a:off x="561876" y="4901720"/>
            <a:ext cx="201168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52" name="Google Shape;451;p15">
            <a:extLst>
              <a:ext uri="{FF2B5EF4-FFF2-40B4-BE49-F238E27FC236}">
                <a16:creationId xmlns:a16="http://schemas.microsoft.com/office/drawing/2014/main" id="{EFF31481-77D3-8405-9776-1686A0B6A835}"/>
              </a:ext>
            </a:extLst>
          </p:cNvPr>
          <p:cNvGrpSpPr/>
          <p:nvPr/>
        </p:nvGrpSpPr>
        <p:grpSpPr>
          <a:xfrm>
            <a:off x="5967706" y="4672808"/>
            <a:ext cx="350323" cy="360552"/>
            <a:chOff x="6031108" y="5136004"/>
            <a:chExt cx="350323" cy="360552"/>
          </a:xfrm>
        </p:grpSpPr>
        <p:sp>
          <p:nvSpPr>
            <p:cNvPr id="53" name="Google Shape;452;p15">
              <a:extLst>
                <a:ext uri="{FF2B5EF4-FFF2-40B4-BE49-F238E27FC236}">
                  <a16:creationId xmlns:a16="http://schemas.microsoft.com/office/drawing/2014/main" id="{86BF5C5B-ED5C-E217-6A45-D67E4E1438F8}"/>
                </a:ext>
              </a:extLst>
            </p:cNvPr>
            <p:cNvSpPr/>
            <p:nvPr/>
          </p:nvSpPr>
          <p:spPr>
            <a:xfrm>
              <a:off x="6031108" y="5136004"/>
              <a:ext cx="350323" cy="36055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453;p15">
              <a:extLst>
                <a:ext uri="{FF2B5EF4-FFF2-40B4-BE49-F238E27FC236}">
                  <a16:creationId xmlns:a16="http://schemas.microsoft.com/office/drawing/2014/main" id="{B9B32775-866D-3691-8630-27528F396449}"/>
                </a:ext>
              </a:extLst>
            </p:cNvPr>
            <p:cNvGrpSpPr/>
            <p:nvPr/>
          </p:nvGrpSpPr>
          <p:grpSpPr>
            <a:xfrm>
              <a:off x="6072961" y="5197786"/>
              <a:ext cx="290694" cy="263285"/>
              <a:chOff x="1224242" y="4603549"/>
              <a:chExt cx="912321" cy="826304"/>
            </a:xfrm>
          </p:grpSpPr>
          <p:cxnSp>
            <p:nvCxnSpPr>
              <p:cNvPr id="55" name="Google Shape;454;p15">
                <a:extLst>
                  <a:ext uri="{FF2B5EF4-FFF2-40B4-BE49-F238E27FC236}">
                    <a16:creationId xmlns:a16="http://schemas.microsoft.com/office/drawing/2014/main" id="{716356CF-9A92-02A7-175E-213DE1CBAC7B}"/>
                  </a:ext>
                </a:extLst>
              </p:cNvPr>
              <p:cNvCxnSpPr/>
              <p:nvPr/>
            </p:nvCxnSpPr>
            <p:spPr>
              <a:xfrm>
                <a:off x="1224242" y="5112295"/>
                <a:ext cx="81498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6" name="Google Shape;455;p15">
                <a:extLst>
                  <a:ext uri="{FF2B5EF4-FFF2-40B4-BE49-F238E27FC236}">
                    <a16:creationId xmlns:a16="http://schemas.microsoft.com/office/drawing/2014/main" id="{30B72809-2B53-5AEB-9257-7A43AEE4B095}"/>
                  </a:ext>
                </a:extLst>
              </p:cNvPr>
              <p:cNvCxnSpPr/>
              <p:nvPr/>
            </p:nvCxnSpPr>
            <p:spPr>
              <a:xfrm rot="-5400000">
                <a:off x="1191438" y="5058081"/>
                <a:ext cx="74354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7" name="Google Shape;456;p15">
                <a:extLst>
                  <a:ext uri="{FF2B5EF4-FFF2-40B4-BE49-F238E27FC236}">
                    <a16:creationId xmlns:a16="http://schemas.microsoft.com/office/drawing/2014/main" id="{94822352-B589-BD18-5CD2-7AD26AB1CB8F}"/>
                  </a:ext>
                </a:extLst>
              </p:cNvPr>
              <p:cNvCxnSpPr/>
              <p:nvPr/>
            </p:nvCxnSpPr>
            <p:spPr>
              <a:xfrm rot="-5400000">
                <a:off x="1824180" y="4904373"/>
                <a:ext cx="432202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8" name="Google Shape;457;p15">
                <a:extLst>
                  <a:ext uri="{FF2B5EF4-FFF2-40B4-BE49-F238E27FC236}">
                    <a16:creationId xmlns:a16="http://schemas.microsoft.com/office/drawing/2014/main" id="{5B28F893-CB20-8419-678A-FA562E0E95DC}"/>
                  </a:ext>
                </a:extLst>
              </p:cNvPr>
              <p:cNvCxnSpPr/>
              <p:nvPr/>
            </p:nvCxnSpPr>
            <p:spPr>
              <a:xfrm>
                <a:off x="1562236" y="4691593"/>
                <a:ext cx="486650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9" name="Google Shape;458;p15">
                <a:extLst>
                  <a:ext uri="{FF2B5EF4-FFF2-40B4-BE49-F238E27FC236}">
                    <a16:creationId xmlns:a16="http://schemas.microsoft.com/office/drawing/2014/main" id="{0429CA3B-543A-F525-F3D7-B577262DDC2C}"/>
                  </a:ext>
                </a:extLst>
              </p:cNvPr>
              <p:cNvCxnSpPr/>
              <p:nvPr/>
            </p:nvCxnSpPr>
            <p:spPr>
              <a:xfrm>
                <a:off x="1288751" y="5155765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0" name="Google Shape;459;p15">
                <a:extLst>
                  <a:ext uri="{FF2B5EF4-FFF2-40B4-BE49-F238E27FC236}">
                    <a16:creationId xmlns:a16="http://schemas.microsoft.com/office/drawing/2014/main" id="{9AE72A22-B2CA-4793-EBD9-6F12F274FF45}"/>
                  </a:ext>
                </a:extLst>
              </p:cNvPr>
              <p:cNvCxnSpPr/>
              <p:nvPr/>
            </p:nvCxnSpPr>
            <p:spPr>
              <a:xfrm>
                <a:off x="1726790" y="5160102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1" name="Google Shape;460;p15">
                <a:extLst>
                  <a:ext uri="{FF2B5EF4-FFF2-40B4-BE49-F238E27FC236}">
                    <a16:creationId xmlns:a16="http://schemas.microsoft.com/office/drawing/2014/main" id="{6D04AE2B-9C69-AC1F-C08C-7DB185C1A92C}"/>
                  </a:ext>
                </a:extLst>
              </p:cNvPr>
              <p:cNvCxnSpPr/>
              <p:nvPr/>
            </p:nvCxnSpPr>
            <p:spPr>
              <a:xfrm rot="5400000">
                <a:off x="1438376" y="5247468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2" name="Google Shape;461;p15">
                <a:extLst>
                  <a:ext uri="{FF2B5EF4-FFF2-40B4-BE49-F238E27FC236}">
                    <a16:creationId xmlns:a16="http://schemas.microsoft.com/office/drawing/2014/main" id="{5DF38BF9-E752-E0D2-FBE2-335AD32F9E5B}"/>
                  </a:ext>
                </a:extLst>
              </p:cNvPr>
              <p:cNvCxnSpPr/>
              <p:nvPr/>
            </p:nvCxnSpPr>
            <p:spPr>
              <a:xfrm rot="5400000">
                <a:off x="1440544" y="4915054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3" name="Google Shape;462;p15">
                <a:extLst>
                  <a:ext uri="{FF2B5EF4-FFF2-40B4-BE49-F238E27FC236}">
                    <a16:creationId xmlns:a16="http://schemas.microsoft.com/office/drawing/2014/main" id="{9A48C661-78A5-43AD-7B64-189363ADC31E}"/>
                  </a:ext>
                </a:extLst>
              </p:cNvPr>
              <p:cNvCxnSpPr/>
              <p:nvPr/>
            </p:nvCxnSpPr>
            <p:spPr>
              <a:xfrm rot="10800000" flipH="1">
                <a:off x="1473867" y="4603549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4" name="Google Shape;463;p15">
                <a:extLst>
                  <a:ext uri="{FF2B5EF4-FFF2-40B4-BE49-F238E27FC236}">
                    <a16:creationId xmlns:a16="http://schemas.microsoft.com/office/drawing/2014/main" id="{04BE0A8F-8ABA-A5D1-05F0-1A67DAB08B79}"/>
                  </a:ext>
                </a:extLst>
              </p:cNvPr>
              <p:cNvCxnSpPr/>
              <p:nvPr/>
            </p:nvCxnSpPr>
            <p:spPr>
              <a:xfrm rot="10800000" flipH="1">
                <a:off x="1959613" y="5026854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5" name="Google Shape;464;p15">
                <a:extLst>
                  <a:ext uri="{FF2B5EF4-FFF2-40B4-BE49-F238E27FC236}">
                    <a16:creationId xmlns:a16="http://schemas.microsoft.com/office/drawing/2014/main" id="{426A5E0B-5591-D6F8-E666-A7E43C2428E2}"/>
                  </a:ext>
                </a:extLst>
              </p:cNvPr>
              <p:cNvCxnSpPr/>
              <p:nvPr/>
            </p:nvCxnSpPr>
            <p:spPr>
              <a:xfrm rot="5400000" flipH="1">
                <a:off x="1479069" y="5027724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6" name="Google Shape;465;p15">
                <a:extLst>
                  <a:ext uri="{FF2B5EF4-FFF2-40B4-BE49-F238E27FC236}">
                    <a16:creationId xmlns:a16="http://schemas.microsoft.com/office/drawing/2014/main" id="{32A2CCD9-031E-4610-96E3-E7AC812F2559}"/>
                  </a:ext>
                </a:extLst>
              </p:cNvPr>
              <p:cNvCxnSpPr/>
              <p:nvPr/>
            </p:nvCxnSpPr>
            <p:spPr>
              <a:xfrm rot="5400000" flipH="1">
                <a:off x="1959610" y="4603552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67" name="Google Shape;466;p15">
            <a:extLst>
              <a:ext uri="{FF2B5EF4-FFF2-40B4-BE49-F238E27FC236}">
                <a16:creationId xmlns:a16="http://schemas.microsoft.com/office/drawing/2014/main" id="{507832A2-21D0-417A-C9CE-69857148F0D7}"/>
              </a:ext>
            </a:extLst>
          </p:cNvPr>
          <p:cNvSpPr/>
          <p:nvPr/>
        </p:nvSpPr>
        <p:spPr>
          <a:xfrm>
            <a:off x="5034150" y="4488515"/>
            <a:ext cx="1422654" cy="814768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8" name="Google Shape;467;p15">
            <a:extLst>
              <a:ext uri="{FF2B5EF4-FFF2-40B4-BE49-F238E27FC236}">
                <a16:creationId xmlns:a16="http://schemas.microsoft.com/office/drawing/2014/main" id="{A616F46D-0917-3F32-54E3-D00B22B70386}"/>
              </a:ext>
            </a:extLst>
          </p:cNvPr>
          <p:cNvGrpSpPr/>
          <p:nvPr/>
        </p:nvGrpSpPr>
        <p:grpSpPr>
          <a:xfrm>
            <a:off x="5163504" y="4672808"/>
            <a:ext cx="350323" cy="360552"/>
            <a:chOff x="6031108" y="5136004"/>
            <a:chExt cx="350323" cy="360552"/>
          </a:xfrm>
        </p:grpSpPr>
        <p:sp>
          <p:nvSpPr>
            <p:cNvPr id="69" name="Google Shape;468;p15">
              <a:extLst>
                <a:ext uri="{FF2B5EF4-FFF2-40B4-BE49-F238E27FC236}">
                  <a16:creationId xmlns:a16="http://schemas.microsoft.com/office/drawing/2014/main" id="{1562221C-EB8C-E60C-0E9F-D1CE1A95DCE6}"/>
                </a:ext>
              </a:extLst>
            </p:cNvPr>
            <p:cNvSpPr/>
            <p:nvPr/>
          </p:nvSpPr>
          <p:spPr>
            <a:xfrm>
              <a:off x="6031108" y="5136004"/>
              <a:ext cx="350323" cy="36055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0" name="Google Shape;469;p15">
              <a:extLst>
                <a:ext uri="{FF2B5EF4-FFF2-40B4-BE49-F238E27FC236}">
                  <a16:creationId xmlns:a16="http://schemas.microsoft.com/office/drawing/2014/main" id="{CB7F5F34-69FB-760A-68FF-D7475828624F}"/>
                </a:ext>
              </a:extLst>
            </p:cNvPr>
            <p:cNvGrpSpPr/>
            <p:nvPr/>
          </p:nvGrpSpPr>
          <p:grpSpPr>
            <a:xfrm>
              <a:off x="6072961" y="5197786"/>
              <a:ext cx="290694" cy="263285"/>
              <a:chOff x="1224242" y="4603549"/>
              <a:chExt cx="912321" cy="826304"/>
            </a:xfrm>
          </p:grpSpPr>
          <p:cxnSp>
            <p:nvCxnSpPr>
              <p:cNvPr id="71" name="Google Shape;470;p15">
                <a:extLst>
                  <a:ext uri="{FF2B5EF4-FFF2-40B4-BE49-F238E27FC236}">
                    <a16:creationId xmlns:a16="http://schemas.microsoft.com/office/drawing/2014/main" id="{E0C152BB-F710-96C6-F5A8-EB939CFB6277}"/>
                  </a:ext>
                </a:extLst>
              </p:cNvPr>
              <p:cNvCxnSpPr/>
              <p:nvPr/>
            </p:nvCxnSpPr>
            <p:spPr>
              <a:xfrm>
                <a:off x="1224242" y="5112295"/>
                <a:ext cx="81498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2" name="Google Shape;471;p15">
                <a:extLst>
                  <a:ext uri="{FF2B5EF4-FFF2-40B4-BE49-F238E27FC236}">
                    <a16:creationId xmlns:a16="http://schemas.microsoft.com/office/drawing/2014/main" id="{09AB540F-7F3A-FE7A-BE5F-7593BE9F6863}"/>
                  </a:ext>
                </a:extLst>
              </p:cNvPr>
              <p:cNvCxnSpPr/>
              <p:nvPr/>
            </p:nvCxnSpPr>
            <p:spPr>
              <a:xfrm rot="-5400000">
                <a:off x="1191438" y="5058081"/>
                <a:ext cx="74354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3" name="Google Shape;472;p15">
                <a:extLst>
                  <a:ext uri="{FF2B5EF4-FFF2-40B4-BE49-F238E27FC236}">
                    <a16:creationId xmlns:a16="http://schemas.microsoft.com/office/drawing/2014/main" id="{143DB83B-F57F-FDF2-E5F0-22FBC3227301}"/>
                  </a:ext>
                </a:extLst>
              </p:cNvPr>
              <p:cNvCxnSpPr/>
              <p:nvPr/>
            </p:nvCxnSpPr>
            <p:spPr>
              <a:xfrm rot="-5400000">
                <a:off x="1824180" y="4904373"/>
                <a:ext cx="432202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4" name="Google Shape;473;p15">
                <a:extLst>
                  <a:ext uri="{FF2B5EF4-FFF2-40B4-BE49-F238E27FC236}">
                    <a16:creationId xmlns:a16="http://schemas.microsoft.com/office/drawing/2014/main" id="{D9363AFE-5CCE-C713-DD26-D2FCAA290C12}"/>
                  </a:ext>
                </a:extLst>
              </p:cNvPr>
              <p:cNvCxnSpPr/>
              <p:nvPr/>
            </p:nvCxnSpPr>
            <p:spPr>
              <a:xfrm>
                <a:off x="1562236" y="4691593"/>
                <a:ext cx="486650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5" name="Google Shape;474;p15">
                <a:extLst>
                  <a:ext uri="{FF2B5EF4-FFF2-40B4-BE49-F238E27FC236}">
                    <a16:creationId xmlns:a16="http://schemas.microsoft.com/office/drawing/2014/main" id="{2E801AEB-52DA-A5D6-DD76-C86C78353594}"/>
                  </a:ext>
                </a:extLst>
              </p:cNvPr>
              <p:cNvCxnSpPr/>
              <p:nvPr/>
            </p:nvCxnSpPr>
            <p:spPr>
              <a:xfrm>
                <a:off x="1288751" y="5155765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6" name="Google Shape;475;p15">
                <a:extLst>
                  <a:ext uri="{FF2B5EF4-FFF2-40B4-BE49-F238E27FC236}">
                    <a16:creationId xmlns:a16="http://schemas.microsoft.com/office/drawing/2014/main" id="{D1560F25-BB14-D5A1-DFB5-19770A5701AA}"/>
                  </a:ext>
                </a:extLst>
              </p:cNvPr>
              <p:cNvCxnSpPr/>
              <p:nvPr/>
            </p:nvCxnSpPr>
            <p:spPr>
              <a:xfrm>
                <a:off x="1726790" y="5160102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7" name="Google Shape;476;p15">
                <a:extLst>
                  <a:ext uri="{FF2B5EF4-FFF2-40B4-BE49-F238E27FC236}">
                    <a16:creationId xmlns:a16="http://schemas.microsoft.com/office/drawing/2014/main" id="{482D3841-0B88-4CEC-98F0-6A8BBF558D4A}"/>
                  </a:ext>
                </a:extLst>
              </p:cNvPr>
              <p:cNvCxnSpPr/>
              <p:nvPr/>
            </p:nvCxnSpPr>
            <p:spPr>
              <a:xfrm rot="5400000">
                <a:off x="1438376" y="5247468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8" name="Google Shape;477;p15">
                <a:extLst>
                  <a:ext uri="{FF2B5EF4-FFF2-40B4-BE49-F238E27FC236}">
                    <a16:creationId xmlns:a16="http://schemas.microsoft.com/office/drawing/2014/main" id="{57A08A4F-EF8D-EAE9-7439-F2B69F30DE9C}"/>
                  </a:ext>
                </a:extLst>
              </p:cNvPr>
              <p:cNvCxnSpPr/>
              <p:nvPr/>
            </p:nvCxnSpPr>
            <p:spPr>
              <a:xfrm rot="5400000">
                <a:off x="1440544" y="4915054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9" name="Google Shape;478;p15">
                <a:extLst>
                  <a:ext uri="{FF2B5EF4-FFF2-40B4-BE49-F238E27FC236}">
                    <a16:creationId xmlns:a16="http://schemas.microsoft.com/office/drawing/2014/main" id="{E8F542F2-F37A-CB9A-9889-2D54D00D486E}"/>
                  </a:ext>
                </a:extLst>
              </p:cNvPr>
              <p:cNvCxnSpPr/>
              <p:nvPr/>
            </p:nvCxnSpPr>
            <p:spPr>
              <a:xfrm rot="10800000" flipH="1">
                <a:off x="1473867" y="4603549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0" name="Google Shape;479;p15">
                <a:extLst>
                  <a:ext uri="{FF2B5EF4-FFF2-40B4-BE49-F238E27FC236}">
                    <a16:creationId xmlns:a16="http://schemas.microsoft.com/office/drawing/2014/main" id="{ACC14896-4136-70AB-F190-77CE5B3A88D5}"/>
                  </a:ext>
                </a:extLst>
              </p:cNvPr>
              <p:cNvCxnSpPr/>
              <p:nvPr/>
            </p:nvCxnSpPr>
            <p:spPr>
              <a:xfrm rot="10800000" flipH="1">
                <a:off x="1959613" y="5026854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1" name="Google Shape;480;p15">
                <a:extLst>
                  <a:ext uri="{FF2B5EF4-FFF2-40B4-BE49-F238E27FC236}">
                    <a16:creationId xmlns:a16="http://schemas.microsoft.com/office/drawing/2014/main" id="{0D91BF8C-2833-5E5C-35C4-85741E570C65}"/>
                  </a:ext>
                </a:extLst>
              </p:cNvPr>
              <p:cNvCxnSpPr/>
              <p:nvPr/>
            </p:nvCxnSpPr>
            <p:spPr>
              <a:xfrm rot="5400000" flipH="1">
                <a:off x="1479069" y="5027724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2" name="Google Shape;481;p15">
                <a:extLst>
                  <a:ext uri="{FF2B5EF4-FFF2-40B4-BE49-F238E27FC236}">
                    <a16:creationId xmlns:a16="http://schemas.microsoft.com/office/drawing/2014/main" id="{DFB3B72C-B3CB-5274-59B1-261796CE1C04}"/>
                  </a:ext>
                </a:extLst>
              </p:cNvPr>
              <p:cNvCxnSpPr/>
              <p:nvPr/>
            </p:nvCxnSpPr>
            <p:spPr>
              <a:xfrm rot="5400000" flipH="1">
                <a:off x="1959610" y="4603552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83" name="Google Shape;482;p15">
            <a:extLst>
              <a:ext uri="{FF2B5EF4-FFF2-40B4-BE49-F238E27FC236}">
                <a16:creationId xmlns:a16="http://schemas.microsoft.com/office/drawing/2014/main" id="{21295001-067C-6E71-CAE3-1858F8734E39}"/>
              </a:ext>
            </a:extLst>
          </p:cNvPr>
          <p:cNvSpPr txBox="1"/>
          <p:nvPr/>
        </p:nvSpPr>
        <p:spPr>
          <a:xfrm>
            <a:off x="5562106" y="4720028"/>
            <a:ext cx="3439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/>
          </a:p>
        </p:txBody>
      </p:sp>
      <p:sp>
        <p:nvSpPr>
          <p:cNvPr id="84" name="Google Shape;483;p15">
            <a:extLst>
              <a:ext uri="{FF2B5EF4-FFF2-40B4-BE49-F238E27FC236}">
                <a16:creationId xmlns:a16="http://schemas.microsoft.com/office/drawing/2014/main" id="{0CE1F7FD-565E-5B22-35AD-9D602962A007}"/>
              </a:ext>
            </a:extLst>
          </p:cNvPr>
          <p:cNvSpPr/>
          <p:nvPr/>
        </p:nvSpPr>
        <p:spPr>
          <a:xfrm>
            <a:off x="6856398" y="4521531"/>
            <a:ext cx="1221174" cy="73151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5" name="Google Shape;484;p15">
            <a:extLst>
              <a:ext uri="{FF2B5EF4-FFF2-40B4-BE49-F238E27FC236}">
                <a16:creationId xmlns:a16="http://schemas.microsoft.com/office/drawing/2014/main" id="{F88FCB0C-DC1D-6B7E-217C-C7409F12ADEA}"/>
              </a:ext>
            </a:extLst>
          </p:cNvPr>
          <p:cNvCxnSpPr/>
          <p:nvPr/>
        </p:nvCxnSpPr>
        <p:spPr>
          <a:xfrm rot="2700000">
            <a:off x="7854276" y="4804041"/>
            <a:ext cx="125553" cy="118385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6" name="Google Shape;485;p15">
            <a:extLst>
              <a:ext uri="{FF2B5EF4-FFF2-40B4-BE49-F238E27FC236}">
                <a16:creationId xmlns:a16="http://schemas.microsoft.com/office/drawing/2014/main" id="{EED89940-5512-2195-44F0-90BC0A09B6C3}"/>
              </a:ext>
            </a:extLst>
          </p:cNvPr>
          <p:cNvCxnSpPr/>
          <p:nvPr/>
        </p:nvCxnSpPr>
        <p:spPr>
          <a:xfrm rot="10800000" flipH="1">
            <a:off x="7260448" y="4654931"/>
            <a:ext cx="333827" cy="171169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7" name="Google Shape;486;p15">
            <a:extLst>
              <a:ext uri="{FF2B5EF4-FFF2-40B4-BE49-F238E27FC236}">
                <a16:creationId xmlns:a16="http://schemas.microsoft.com/office/drawing/2014/main" id="{E42D725C-705D-BE38-5EDE-AD1CB09192BD}"/>
              </a:ext>
            </a:extLst>
          </p:cNvPr>
          <p:cNvCxnSpPr/>
          <p:nvPr/>
        </p:nvCxnSpPr>
        <p:spPr>
          <a:xfrm rot="10800000" flipH="1">
            <a:off x="7341577" y="4657795"/>
            <a:ext cx="252698" cy="248241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8" name="Google Shape;487;p15">
            <a:extLst>
              <a:ext uri="{FF2B5EF4-FFF2-40B4-BE49-F238E27FC236}">
                <a16:creationId xmlns:a16="http://schemas.microsoft.com/office/drawing/2014/main" id="{C58DEC54-58B2-F8FA-0A9D-236881986404}"/>
              </a:ext>
            </a:extLst>
          </p:cNvPr>
          <p:cNvCxnSpPr/>
          <p:nvPr/>
        </p:nvCxnSpPr>
        <p:spPr>
          <a:xfrm>
            <a:off x="7260448" y="4826100"/>
            <a:ext cx="650635" cy="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9" name="Google Shape;488;p15">
            <a:extLst>
              <a:ext uri="{FF2B5EF4-FFF2-40B4-BE49-F238E27FC236}">
                <a16:creationId xmlns:a16="http://schemas.microsoft.com/office/drawing/2014/main" id="{5B56126B-7E47-6176-6268-64AAA6425BF3}"/>
              </a:ext>
            </a:extLst>
          </p:cNvPr>
          <p:cNvCxnSpPr/>
          <p:nvPr/>
        </p:nvCxnSpPr>
        <p:spPr>
          <a:xfrm>
            <a:off x="7341577" y="4907380"/>
            <a:ext cx="569506" cy="0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0" name="Google Shape;489;p15">
            <a:extLst>
              <a:ext uri="{FF2B5EF4-FFF2-40B4-BE49-F238E27FC236}">
                <a16:creationId xmlns:a16="http://schemas.microsoft.com/office/drawing/2014/main" id="{EFE717C1-F9A6-F34E-EA86-FA0D573E6FDC}"/>
              </a:ext>
            </a:extLst>
          </p:cNvPr>
          <p:cNvCxnSpPr/>
          <p:nvPr/>
        </p:nvCxnSpPr>
        <p:spPr>
          <a:xfrm>
            <a:off x="7010220" y="4657095"/>
            <a:ext cx="591927" cy="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1" name="Google Shape;490;p15">
            <a:extLst>
              <a:ext uri="{FF2B5EF4-FFF2-40B4-BE49-F238E27FC236}">
                <a16:creationId xmlns:a16="http://schemas.microsoft.com/office/drawing/2014/main" id="{F78F34EB-B32D-2B00-2480-1FEE91B1D593}"/>
              </a:ext>
            </a:extLst>
          </p:cNvPr>
          <p:cNvCxnSpPr/>
          <p:nvPr/>
        </p:nvCxnSpPr>
        <p:spPr>
          <a:xfrm>
            <a:off x="7012091" y="4665249"/>
            <a:ext cx="578872" cy="0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2" name="Google Shape;491;p15">
            <a:extLst>
              <a:ext uri="{FF2B5EF4-FFF2-40B4-BE49-F238E27FC236}">
                <a16:creationId xmlns:a16="http://schemas.microsoft.com/office/drawing/2014/main" id="{5012442E-7A8D-D253-B02F-0DFB387CAF90}"/>
              </a:ext>
            </a:extLst>
          </p:cNvPr>
          <p:cNvCxnSpPr/>
          <p:nvPr/>
        </p:nvCxnSpPr>
        <p:spPr>
          <a:xfrm>
            <a:off x="7531770" y="4586611"/>
            <a:ext cx="118385" cy="12555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3" name="Google Shape;492;p15">
            <a:extLst>
              <a:ext uri="{FF2B5EF4-FFF2-40B4-BE49-F238E27FC236}">
                <a16:creationId xmlns:a16="http://schemas.microsoft.com/office/drawing/2014/main" id="{6F39DE3F-F9F6-7635-9614-8F5AD240F985}"/>
              </a:ext>
            </a:extLst>
          </p:cNvPr>
          <p:cNvCxnSpPr/>
          <p:nvPr/>
        </p:nvCxnSpPr>
        <p:spPr>
          <a:xfrm>
            <a:off x="7241820" y="4805667"/>
            <a:ext cx="118385" cy="12555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4" name="Google Shape;493;p15">
            <a:extLst>
              <a:ext uri="{FF2B5EF4-FFF2-40B4-BE49-F238E27FC236}">
                <a16:creationId xmlns:a16="http://schemas.microsoft.com/office/drawing/2014/main" id="{81971977-6808-388B-1957-BFD816129454}"/>
              </a:ext>
            </a:extLst>
          </p:cNvPr>
          <p:cNvSpPr/>
          <p:nvPr/>
        </p:nvSpPr>
        <p:spPr>
          <a:xfrm rot="10800000" flipH="1">
            <a:off x="8096200" y="4774025"/>
            <a:ext cx="397543" cy="22652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494;p15">
            <a:extLst>
              <a:ext uri="{FF2B5EF4-FFF2-40B4-BE49-F238E27FC236}">
                <a16:creationId xmlns:a16="http://schemas.microsoft.com/office/drawing/2014/main" id="{B539DE2B-7233-0402-9070-5BCF54D216D2}"/>
              </a:ext>
            </a:extLst>
          </p:cNvPr>
          <p:cNvCxnSpPr/>
          <p:nvPr/>
        </p:nvCxnSpPr>
        <p:spPr>
          <a:xfrm>
            <a:off x="6445806" y="4873151"/>
            <a:ext cx="405869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96" name="Google Shape;495;p15">
            <a:extLst>
              <a:ext uri="{FF2B5EF4-FFF2-40B4-BE49-F238E27FC236}">
                <a16:creationId xmlns:a16="http://schemas.microsoft.com/office/drawing/2014/main" id="{473AE5E9-1814-2ED1-224C-4BC254719913}"/>
              </a:ext>
            </a:extLst>
          </p:cNvPr>
          <p:cNvCxnSpPr/>
          <p:nvPr/>
        </p:nvCxnSpPr>
        <p:spPr>
          <a:xfrm>
            <a:off x="3577421" y="4893491"/>
            <a:ext cx="146304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97" name="Google Shape;496;p15">
            <a:extLst>
              <a:ext uri="{FF2B5EF4-FFF2-40B4-BE49-F238E27FC236}">
                <a16:creationId xmlns:a16="http://schemas.microsoft.com/office/drawing/2014/main" id="{0CF9F5F3-9A83-EE6E-99F8-C1A9E3C4F774}"/>
              </a:ext>
            </a:extLst>
          </p:cNvPr>
          <p:cNvSpPr txBox="1"/>
          <p:nvPr/>
        </p:nvSpPr>
        <p:spPr>
          <a:xfrm>
            <a:off x="6836040" y="4952646"/>
            <a:ext cx="13101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Compressor</a:t>
            </a:r>
            <a:endParaRPr/>
          </a:p>
        </p:txBody>
      </p:sp>
      <p:sp>
        <p:nvSpPr>
          <p:cNvPr id="98" name="Google Shape;497;p15">
            <a:extLst>
              <a:ext uri="{FF2B5EF4-FFF2-40B4-BE49-F238E27FC236}">
                <a16:creationId xmlns:a16="http://schemas.microsoft.com/office/drawing/2014/main" id="{1665B41F-6DB9-4398-5606-3730264C35F1}"/>
              </a:ext>
            </a:extLst>
          </p:cNvPr>
          <p:cNvSpPr txBox="1"/>
          <p:nvPr/>
        </p:nvSpPr>
        <p:spPr>
          <a:xfrm>
            <a:off x="5101306" y="4979596"/>
            <a:ext cx="13186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GTI Stackers</a:t>
            </a:r>
            <a:endParaRPr/>
          </a:p>
        </p:txBody>
      </p:sp>
      <p:cxnSp>
        <p:nvCxnSpPr>
          <p:cNvPr id="99" name="Google Shape;498;p15">
            <a:extLst>
              <a:ext uri="{FF2B5EF4-FFF2-40B4-BE49-F238E27FC236}">
                <a16:creationId xmlns:a16="http://schemas.microsoft.com/office/drawing/2014/main" id="{13CDCF02-2311-49A9-E2A5-2E5D2D3E245C}"/>
              </a:ext>
            </a:extLst>
          </p:cNvPr>
          <p:cNvCxnSpPr/>
          <p:nvPr/>
        </p:nvCxnSpPr>
        <p:spPr>
          <a:xfrm flipH="1">
            <a:off x="561876" y="3130599"/>
            <a:ext cx="9839" cy="1771121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5" name="Google Shape;514;p15">
            <a:extLst>
              <a:ext uri="{FF2B5EF4-FFF2-40B4-BE49-F238E27FC236}">
                <a16:creationId xmlns:a16="http://schemas.microsoft.com/office/drawing/2014/main" id="{4FF78B0C-BF28-8961-73EB-BF2175106A83}"/>
              </a:ext>
            </a:extLst>
          </p:cNvPr>
          <p:cNvSpPr/>
          <p:nvPr/>
        </p:nvSpPr>
        <p:spPr>
          <a:xfrm>
            <a:off x="9482931" y="2253062"/>
            <a:ext cx="274320" cy="1828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500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515;p15">
            <a:extLst>
              <a:ext uri="{FF2B5EF4-FFF2-40B4-BE49-F238E27FC236}">
                <a16:creationId xmlns:a16="http://schemas.microsoft.com/office/drawing/2014/main" id="{F6A48D43-96CF-4A2F-CF51-752466786B4B}"/>
              </a:ext>
            </a:extLst>
          </p:cNvPr>
          <p:cNvSpPr/>
          <p:nvPr/>
        </p:nvSpPr>
        <p:spPr>
          <a:xfrm>
            <a:off x="9398131" y="2224274"/>
            <a:ext cx="274320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516;p15">
            <a:extLst>
              <a:ext uri="{FF2B5EF4-FFF2-40B4-BE49-F238E27FC236}">
                <a16:creationId xmlns:a16="http://schemas.microsoft.com/office/drawing/2014/main" id="{F891C389-C5AB-63F0-B92D-87A59F711457}"/>
              </a:ext>
            </a:extLst>
          </p:cNvPr>
          <p:cNvSpPr/>
          <p:nvPr/>
        </p:nvSpPr>
        <p:spPr>
          <a:xfrm>
            <a:off x="9304495" y="2207815"/>
            <a:ext cx="274320" cy="6400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517;p15">
            <a:extLst>
              <a:ext uri="{FF2B5EF4-FFF2-40B4-BE49-F238E27FC236}">
                <a16:creationId xmlns:a16="http://schemas.microsoft.com/office/drawing/2014/main" id="{0359AC6C-4651-DE0C-A357-9A79F1054F9A}"/>
              </a:ext>
            </a:extLst>
          </p:cNvPr>
          <p:cNvSpPr/>
          <p:nvPr/>
        </p:nvSpPr>
        <p:spPr>
          <a:xfrm>
            <a:off x="1824914" y="1889540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518;p15">
            <a:extLst>
              <a:ext uri="{FF2B5EF4-FFF2-40B4-BE49-F238E27FC236}">
                <a16:creationId xmlns:a16="http://schemas.microsoft.com/office/drawing/2014/main" id="{8AA61F04-A758-EA03-A4CD-646C5DD620AC}"/>
              </a:ext>
            </a:extLst>
          </p:cNvPr>
          <p:cNvSpPr/>
          <p:nvPr/>
        </p:nvSpPr>
        <p:spPr>
          <a:xfrm>
            <a:off x="1918940" y="1892355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0" name="Google Shape;519;p15">
            <a:extLst>
              <a:ext uri="{FF2B5EF4-FFF2-40B4-BE49-F238E27FC236}">
                <a16:creationId xmlns:a16="http://schemas.microsoft.com/office/drawing/2014/main" id="{DDB1C658-DD54-9EA9-9776-C9A7C0DEA653}"/>
              </a:ext>
            </a:extLst>
          </p:cNvPr>
          <p:cNvCxnSpPr/>
          <p:nvPr/>
        </p:nvCxnSpPr>
        <p:spPr>
          <a:xfrm>
            <a:off x="1731410" y="2183647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21" name="Google Shape;520;p15">
            <a:extLst>
              <a:ext uri="{FF2B5EF4-FFF2-40B4-BE49-F238E27FC236}">
                <a16:creationId xmlns:a16="http://schemas.microsoft.com/office/drawing/2014/main" id="{4516D8F2-C4D5-F485-EE6D-9990DEF0F2B4}"/>
              </a:ext>
            </a:extLst>
          </p:cNvPr>
          <p:cNvSpPr/>
          <p:nvPr/>
        </p:nvSpPr>
        <p:spPr>
          <a:xfrm>
            <a:off x="2097376" y="1892355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521;p15">
            <a:extLst>
              <a:ext uri="{FF2B5EF4-FFF2-40B4-BE49-F238E27FC236}">
                <a16:creationId xmlns:a16="http://schemas.microsoft.com/office/drawing/2014/main" id="{1BC3BEF4-F903-F4B0-01A7-1C34D34F6678}"/>
              </a:ext>
            </a:extLst>
          </p:cNvPr>
          <p:cNvSpPr/>
          <p:nvPr/>
        </p:nvSpPr>
        <p:spPr>
          <a:xfrm>
            <a:off x="2012576" y="1889771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522;p15">
            <a:extLst>
              <a:ext uri="{FF2B5EF4-FFF2-40B4-BE49-F238E27FC236}">
                <a16:creationId xmlns:a16="http://schemas.microsoft.com/office/drawing/2014/main" id="{0CF1E03A-2231-C6B9-4318-B49570BA1FD7}"/>
              </a:ext>
            </a:extLst>
          </p:cNvPr>
          <p:cNvSpPr/>
          <p:nvPr/>
        </p:nvSpPr>
        <p:spPr>
          <a:xfrm>
            <a:off x="2191341" y="1891130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523;p15">
            <a:extLst>
              <a:ext uri="{FF2B5EF4-FFF2-40B4-BE49-F238E27FC236}">
                <a16:creationId xmlns:a16="http://schemas.microsoft.com/office/drawing/2014/main" id="{44277069-60B8-EB4E-7814-F1E3C21E1E34}"/>
              </a:ext>
            </a:extLst>
          </p:cNvPr>
          <p:cNvSpPr/>
          <p:nvPr/>
        </p:nvSpPr>
        <p:spPr>
          <a:xfrm>
            <a:off x="2280607" y="1892355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524;p15">
            <a:extLst>
              <a:ext uri="{FF2B5EF4-FFF2-40B4-BE49-F238E27FC236}">
                <a16:creationId xmlns:a16="http://schemas.microsoft.com/office/drawing/2014/main" id="{F8779287-D129-28BD-8782-5E99CDCB9A81}"/>
              </a:ext>
            </a:extLst>
          </p:cNvPr>
          <p:cNvSpPr/>
          <p:nvPr/>
        </p:nvSpPr>
        <p:spPr>
          <a:xfrm>
            <a:off x="2468570" y="1892355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525;p15">
            <a:extLst>
              <a:ext uri="{FF2B5EF4-FFF2-40B4-BE49-F238E27FC236}">
                <a16:creationId xmlns:a16="http://schemas.microsoft.com/office/drawing/2014/main" id="{9D16A4A3-11F5-EAA2-236B-65BB2F82C384}"/>
              </a:ext>
            </a:extLst>
          </p:cNvPr>
          <p:cNvSpPr/>
          <p:nvPr/>
        </p:nvSpPr>
        <p:spPr>
          <a:xfrm>
            <a:off x="2379012" y="1891361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526;p15">
            <a:extLst>
              <a:ext uri="{FF2B5EF4-FFF2-40B4-BE49-F238E27FC236}">
                <a16:creationId xmlns:a16="http://schemas.microsoft.com/office/drawing/2014/main" id="{68E603F0-4271-C697-EFF7-618D330DD219}"/>
              </a:ext>
            </a:extLst>
          </p:cNvPr>
          <p:cNvSpPr/>
          <p:nvPr/>
        </p:nvSpPr>
        <p:spPr>
          <a:xfrm>
            <a:off x="2560554" y="1893622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527;p15">
            <a:extLst>
              <a:ext uri="{FF2B5EF4-FFF2-40B4-BE49-F238E27FC236}">
                <a16:creationId xmlns:a16="http://schemas.microsoft.com/office/drawing/2014/main" id="{E9DC3F8B-A30E-38B4-A709-D32A93A5731C}"/>
              </a:ext>
            </a:extLst>
          </p:cNvPr>
          <p:cNvSpPr/>
          <p:nvPr/>
        </p:nvSpPr>
        <p:spPr>
          <a:xfrm>
            <a:off x="5590200" y="1929552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528;p15">
            <a:extLst>
              <a:ext uri="{FF2B5EF4-FFF2-40B4-BE49-F238E27FC236}">
                <a16:creationId xmlns:a16="http://schemas.microsoft.com/office/drawing/2014/main" id="{A3B087FA-B6AD-F6BE-5729-703CB9C523BD}"/>
              </a:ext>
            </a:extLst>
          </p:cNvPr>
          <p:cNvSpPr/>
          <p:nvPr/>
        </p:nvSpPr>
        <p:spPr>
          <a:xfrm>
            <a:off x="5684226" y="2032386"/>
            <a:ext cx="32312" cy="18288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0" name="Google Shape;529;p15">
            <a:extLst>
              <a:ext uri="{FF2B5EF4-FFF2-40B4-BE49-F238E27FC236}">
                <a16:creationId xmlns:a16="http://schemas.microsoft.com/office/drawing/2014/main" id="{D3DA8075-D1A6-6FBD-ABC3-305B66D2FB15}"/>
              </a:ext>
            </a:extLst>
          </p:cNvPr>
          <p:cNvCxnSpPr/>
          <p:nvPr/>
        </p:nvCxnSpPr>
        <p:spPr>
          <a:xfrm>
            <a:off x="5496696" y="2223659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530;p15">
            <a:extLst>
              <a:ext uri="{FF2B5EF4-FFF2-40B4-BE49-F238E27FC236}">
                <a16:creationId xmlns:a16="http://schemas.microsoft.com/office/drawing/2014/main" id="{B2EB7B7C-5A09-0190-6C50-ABEF6EAAF050}"/>
              </a:ext>
            </a:extLst>
          </p:cNvPr>
          <p:cNvSpPr/>
          <p:nvPr/>
        </p:nvSpPr>
        <p:spPr>
          <a:xfrm>
            <a:off x="5862662" y="2170504"/>
            <a:ext cx="32312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531;p15">
            <a:extLst>
              <a:ext uri="{FF2B5EF4-FFF2-40B4-BE49-F238E27FC236}">
                <a16:creationId xmlns:a16="http://schemas.microsoft.com/office/drawing/2014/main" id="{A731A7BD-3A57-3A65-E1F1-9C76CCFE2C87}"/>
              </a:ext>
            </a:extLst>
          </p:cNvPr>
          <p:cNvSpPr/>
          <p:nvPr/>
        </p:nvSpPr>
        <p:spPr>
          <a:xfrm>
            <a:off x="5777862" y="2129813"/>
            <a:ext cx="32312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532;p15">
            <a:extLst>
              <a:ext uri="{FF2B5EF4-FFF2-40B4-BE49-F238E27FC236}">
                <a16:creationId xmlns:a16="http://schemas.microsoft.com/office/drawing/2014/main" id="{BDCC5DB0-E431-34B9-FBBF-95C1D1EF9B7E}"/>
              </a:ext>
            </a:extLst>
          </p:cNvPr>
          <p:cNvSpPr/>
          <p:nvPr/>
        </p:nvSpPr>
        <p:spPr>
          <a:xfrm>
            <a:off x="6147419" y="1929554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533;p15">
            <a:extLst>
              <a:ext uri="{FF2B5EF4-FFF2-40B4-BE49-F238E27FC236}">
                <a16:creationId xmlns:a16="http://schemas.microsoft.com/office/drawing/2014/main" id="{66A6ED1F-BF01-D637-B1FC-7B39EE6B2556}"/>
              </a:ext>
            </a:extLst>
          </p:cNvPr>
          <p:cNvSpPr/>
          <p:nvPr/>
        </p:nvSpPr>
        <p:spPr>
          <a:xfrm>
            <a:off x="6241445" y="2032388"/>
            <a:ext cx="32312" cy="18288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534;p15">
            <a:extLst>
              <a:ext uri="{FF2B5EF4-FFF2-40B4-BE49-F238E27FC236}">
                <a16:creationId xmlns:a16="http://schemas.microsoft.com/office/drawing/2014/main" id="{8DA3C85E-4562-15B4-693A-030B564ECF7A}"/>
              </a:ext>
            </a:extLst>
          </p:cNvPr>
          <p:cNvSpPr/>
          <p:nvPr/>
        </p:nvSpPr>
        <p:spPr>
          <a:xfrm>
            <a:off x="6419881" y="2170506"/>
            <a:ext cx="32312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535;p15">
            <a:extLst>
              <a:ext uri="{FF2B5EF4-FFF2-40B4-BE49-F238E27FC236}">
                <a16:creationId xmlns:a16="http://schemas.microsoft.com/office/drawing/2014/main" id="{2E741CEF-9AD4-DB60-3DAA-D2C5714C3D78}"/>
              </a:ext>
            </a:extLst>
          </p:cNvPr>
          <p:cNvSpPr/>
          <p:nvPr/>
        </p:nvSpPr>
        <p:spPr>
          <a:xfrm>
            <a:off x="6335081" y="2129815"/>
            <a:ext cx="32312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536;p15">
            <a:extLst>
              <a:ext uri="{FF2B5EF4-FFF2-40B4-BE49-F238E27FC236}">
                <a16:creationId xmlns:a16="http://schemas.microsoft.com/office/drawing/2014/main" id="{9CFB1F0C-5491-DC39-684A-B29DAF6FF3B0}"/>
              </a:ext>
            </a:extLst>
          </p:cNvPr>
          <p:cNvSpPr/>
          <p:nvPr/>
        </p:nvSpPr>
        <p:spPr>
          <a:xfrm>
            <a:off x="9210469" y="2181177"/>
            <a:ext cx="274320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8" name="Google Shape;537;p15">
            <a:extLst>
              <a:ext uri="{FF2B5EF4-FFF2-40B4-BE49-F238E27FC236}">
                <a16:creationId xmlns:a16="http://schemas.microsoft.com/office/drawing/2014/main" id="{E945E488-CE4B-97B5-85DD-1FE5EE6A3660}"/>
              </a:ext>
            </a:extLst>
          </p:cNvPr>
          <p:cNvCxnSpPr/>
          <p:nvPr/>
        </p:nvCxnSpPr>
        <p:spPr>
          <a:xfrm>
            <a:off x="9214594" y="2270497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9" name="Google Shape;538;p15">
            <a:extLst>
              <a:ext uri="{FF2B5EF4-FFF2-40B4-BE49-F238E27FC236}">
                <a16:creationId xmlns:a16="http://schemas.microsoft.com/office/drawing/2014/main" id="{97DA3C1C-F041-8686-A8E3-6BB2535F3ECF}"/>
              </a:ext>
            </a:extLst>
          </p:cNvPr>
          <p:cNvSpPr/>
          <p:nvPr/>
        </p:nvSpPr>
        <p:spPr>
          <a:xfrm>
            <a:off x="9999669" y="2253063"/>
            <a:ext cx="274320" cy="1828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500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539;p15">
            <a:extLst>
              <a:ext uri="{FF2B5EF4-FFF2-40B4-BE49-F238E27FC236}">
                <a16:creationId xmlns:a16="http://schemas.microsoft.com/office/drawing/2014/main" id="{AF1D47B2-5397-82F0-BC1E-9F7FFC4F32F2}"/>
              </a:ext>
            </a:extLst>
          </p:cNvPr>
          <p:cNvSpPr/>
          <p:nvPr/>
        </p:nvSpPr>
        <p:spPr>
          <a:xfrm>
            <a:off x="9914869" y="2224275"/>
            <a:ext cx="274320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540;p15">
            <a:extLst>
              <a:ext uri="{FF2B5EF4-FFF2-40B4-BE49-F238E27FC236}">
                <a16:creationId xmlns:a16="http://schemas.microsoft.com/office/drawing/2014/main" id="{4863D826-F4E6-1DAF-727C-FE12D8FB9276}"/>
              </a:ext>
            </a:extLst>
          </p:cNvPr>
          <p:cNvSpPr/>
          <p:nvPr/>
        </p:nvSpPr>
        <p:spPr>
          <a:xfrm>
            <a:off x="9821233" y="2207816"/>
            <a:ext cx="274320" cy="6400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541;p15">
            <a:extLst>
              <a:ext uri="{FF2B5EF4-FFF2-40B4-BE49-F238E27FC236}">
                <a16:creationId xmlns:a16="http://schemas.microsoft.com/office/drawing/2014/main" id="{50679242-ED03-98DD-1EBE-3A18BF9AEAE9}"/>
              </a:ext>
            </a:extLst>
          </p:cNvPr>
          <p:cNvSpPr/>
          <p:nvPr/>
        </p:nvSpPr>
        <p:spPr>
          <a:xfrm>
            <a:off x="9727207" y="2181178"/>
            <a:ext cx="274320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3" name="Google Shape;542;p15">
            <a:extLst>
              <a:ext uri="{FF2B5EF4-FFF2-40B4-BE49-F238E27FC236}">
                <a16:creationId xmlns:a16="http://schemas.microsoft.com/office/drawing/2014/main" id="{93F49237-99D0-1434-B3B0-71BF880409B7}"/>
              </a:ext>
            </a:extLst>
          </p:cNvPr>
          <p:cNvGrpSpPr/>
          <p:nvPr/>
        </p:nvGrpSpPr>
        <p:grpSpPr>
          <a:xfrm flipH="1">
            <a:off x="101580" y="5609613"/>
            <a:ext cx="1397954" cy="186921"/>
            <a:chOff x="6917324" y="5872978"/>
            <a:chExt cx="1397954" cy="186921"/>
          </a:xfrm>
        </p:grpSpPr>
        <p:sp>
          <p:nvSpPr>
            <p:cNvPr id="144" name="Google Shape;543;p15">
              <a:extLst>
                <a:ext uri="{FF2B5EF4-FFF2-40B4-BE49-F238E27FC236}">
                  <a16:creationId xmlns:a16="http://schemas.microsoft.com/office/drawing/2014/main" id="{12762B4F-B008-BB3B-FF4C-D86AA48620C4}"/>
                </a:ext>
              </a:extLst>
            </p:cNvPr>
            <p:cNvSpPr/>
            <p:nvPr/>
          </p:nvSpPr>
          <p:spPr>
            <a:xfrm flipH="1">
              <a:off x="7394341" y="6018676"/>
              <a:ext cx="274320" cy="3657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544;p15">
              <a:extLst>
                <a:ext uri="{FF2B5EF4-FFF2-40B4-BE49-F238E27FC236}">
                  <a16:creationId xmlns:a16="http://schemas.microsoft.com/office/drawing/2014/main" id="{597FC7DC-F819-B922-9C9D-901D2D6122CA}"/>
                </a:ext>
              </a:extLst>
            </p:cNvPr>
            <p:cNvSpPr/>
            <p:nvPr/>
          </p:nvSpPr>
          <p:spPr>
            <a:xfrm flipH="1">
              <a:off x="7479141" y="5968459"/>
              <a:ext cx="274320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545;p15">
              <a:extLst>
                <a:ext uri="{FF2B5EF4-FFF2-40B4-BE49-F238E27FC236}">
                  <a16:creationId xmlns:a16="http://schemas.microsoft.com/office/drawing/2014/main" id="{6931117F-38D0-E729-9E55-D37074D6B4E1}"/>
                </a:ext>
              </a:extLst>
            </p:cNvPr>
            <p:cNvSpPr/>
            <p:nvPr/>
          </p:nvSpPr>
          <p:spPr>
            <a:xfrm flipH="1">
              <a:off x="7572777" y="5930568"/>
              <a:ext cx="274320" cy="12801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546;p15">
              <a:extLst>
                <a:ext uri="{FF2B5EF4-FFF2-40B4-BE49-F238E27FC236}">
                  <a16:creationId xmlns:a16="http://schemas.microsoft.com/office/drawing/2014/main" id="{CF437DB1-35A0-3CA8-C238-A83EE255D6E6}"/>
                </a:ext>
              </a:extLst>
            </p:cNvPr>
            <p:cNvSpPr/>
            <p:nvPr/>
          </p:nvSpPr>
          <p:spPr>
            <a:xfrm flipH="1">
              <a:off x="7666803" y="5872978"/>
              <a:ext cx="274320" cy="18288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48" name="Google Shape;547;p15">
              <a:extLst>
                <a:ext uri="{FF2B5EF4-FFF2-40B4-BE49-F238E27FC236}">
                  <a16:creationId xmlns:a16="http://schemas.microsoft.com/office/drawing/2014/main" id="{8BD6CC7E-63EA-EE15-D002-58D8BD04A702}"/>
                </a:ext>
              </a:extLst>
            </p:cNvPr>
            <p:cNvCxnSpPr/>
            <p:nvPr/>
          </p:nvCxnSpPr>
          <p:spPr>
            <a:xfrm rot="10800000">
              <a:off x="6917324" y="6055252"/>
              <a:ext cx="1397954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</p:grpSp>
      <p:sp>
        <p:nvSpPr>
          <p:cNvPr id="149" name="Google Shape;548;p15">
            <a:extLst>
              <a:ext uri="{FF2B5EF4-FFF2-40B4-BE49-F238E27FC236}">
                <a16:creationId xmlns:a16="http://schemas.microsoft.com/office/drawing/2014/main" id="{D7411FD0-D189-40DE-DC2F-8930966445E7}"/>
              </a:ext>
            </a:extLst>
          </p:cNvPr>
          <p:cNvSpPr txBox="1"/>
          <p:nvPr/>
        </p:nvSpPr>
        <p:spPr>
          <a:xfrm>
            <a:off x="4112498" y="2273175"/>
            <a:ext cx="427937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Modulated Burst, 81pulses, 1MHz</a:t>
            </a:r>
            <a:endParaRPr/>
          </a:p>
        </p:txBody>
      </p:sp>
      <p:sp>
        <p:nvSpPr>
          <p:cNvPr id="150" name="Google Shape;550;p15">
            <a:extLst>
              <a:ext uri="{FF2B5EF4-FFF2-40B4-BE49-F238E27FC236}">
                <a16:creationId xmlns:a16="http://schemas.microsoft.com/office/drawing/2014/main" id="{B68F44D4-35C8-9E30-6042-71AD2AC45752}"/>
              </a:ext>
            </a:extLst>
          </p:cNvPr>
          <p:cNvSpPr txBox="1"/>
          <p:nvPr/>
        </p:nvSpPr>
        <p:spPr>
          <a:xfrm>
            <a:off x="8820677" y="2278404"/>
            <a:ext cx="177574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~1ns Stretched Pulses</a:t>
            </a:r>
            <a:endParaRPr/>
          </a:p>
        </p:txBody>
      </p:sp>
      <p:sp>
        <p:nvSpPr>
          <p:cNvPr id="151" name="Google Shape;551;p15">
            <a:extLst>
              <a:ext uri="{FF2B5EF4-FFF2-40B4-BE49-F238E27FC236}">
                <a16:creationId xmlns:a16="http://schemas.microsoft.com/office/drawing/2014/main" id="{4F9A1DC0-766E-7121-4395-55D585972EC0}"/>
              </a:ext>
            </a:extLst>
          </p:cNvPr>
          <p:cNvSpPr txBox="1"/>
          <p:nvPr/>
        </p:nvSpPr>
        <p:spPr>
          <a:xfrm>
            <a:off x="1078758" y="2220456"/>
            <a:ext cx="2369134" cy="305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1GHz, 75fs Pulses</a:t>
            </a:r>
            <a:endParaRPr/>
          </a:p>
        </p:txBody>
      </p:sp>
      <p:grpSp>
        <p:nvGrpSpPr>
          <p:cNvPr id="152" name="Google Shape;552;p15">
            <a:extLst>
              <a:ext uri="{FF2B5EF4-FFF2-40B4-BE49-F238E27FC236}">
                <a16:creationId xmlns:a16="http://schemas.microsoft.com/office/drawing/2014/main" id="{F4C7675D-918F-9B0D-71B6-D4F44548AB3B}"/>
              </a:ext>
            </a:extLst>
          </p:cNvPr>
          <p:cNvGrpSpPr/>
          <p:nvPr/>
        </p:nvGrpSpPr>
        <p:grpSpPr>
          <a:xfrm flipH="1">
            <a:off x="4217434" y="5355921"/>
            <a:ext cx="1188201" cy="633854"/>
            <a:chOff x="6926583" y="5872978"/>
            <a:chExt cx="1188201" cy="186921"/>
          </a:xfrm>
        </p:grpSpPr>
        <p:sp>
          <p:nvSpPr>
            <p:cNvPr id="153" name="Google Shape;553;p15">
              <a:extLst>
                <a:ext uri="{FF2B5EF4-FFF2-40B4-BE49-F238E27FC236}">
                  <a16:creationId xmlns:a16="http://schemas.microsoft.com/office/drawing/2014/main" id="{E9866573-BEC2-DF6F-B111-E0DB2D5F3731}"/>
                </a:ext>
              </a:extLst>
            </p:cNvPr>
            <p:cNvSpPr/>
            <p:nvPr/>
          </p:nvSpPr>
          <p:spPr>
            <a:xfrm flipH="1">
              <a:off x="7551656" y="6018676"/>
              <a:ext cx="274320" cy="3657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554;p15">
              <a:extLst>
                <a:ext uri="{FF2B5EF4-FFF2-40B4-BE49-F238E27FC236}">
                  <a16:creationId xmlns:a16="http://schemas.microsoft.com/office/drawing/2014/main" id="{4E8A085B-4FD1-66F7-666D-D5060BF860B4}"/>
                </a:ext>
              </a:extLst>
            </p:cNvPr>
            <p:cNvSpPr/>
            <p:nvPr/>
          </p:nvSpPr>
          <p:spPr>
            <a:xfrm flipH="1">
              <a:off x="7439815" y="5968459"/>
              <a:ext cx="274320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555;p15">
              <a:extLst>
                <a:ext uri="{FF2B5EF4-FFF2-40B4-BE49-F238E27FC236}">
                  <a16:creationId xmlns:a16="http://schemas.microsoft.com/office/drawing/2014/main" id="{F78E0617-B60D-E740-9C18-F90AF6680F73}"/>
                </a:ext>
              </a:extLst>
            </p:cNvPr>
            <p:cNvSpPr/>
            <p:nvPr/>
          </p:nvSpPr>
          <p:spPr>
            <a:xfrm flipH="1">
              <a:off x="7336809" y="5930568"/>
              <a:ext cx="274320" cy="12801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556;p15">
              <a:extLst>
                <a:ext uri="{FF2B5EF4-FFF2-40B4-BE49-F238E27FC236}">
                  <a16:creationId xmlns:a16="http://schemas.microsoft.com/office/drawing/2014/main" id="{3DA1E6D1-B354-8D95-C14E-2AB45CF99517}"/>
                </a:ext>
              </a:extLst>
            </p:cNvPr>
            <p:cNvSpPr/>
            <p:nvPr/>
          </p:nvSpPr>
          <p:spPr>
            <a:xfrm flipH="1">
              <a:off x="7224355" y="5872978"/>
              <a:ext cx="274320" cy="18288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57" name="Google Shape;557;p15">
              <a:extLst>
                <a:ext uri="{FF2B5EF4-FFF2-40B4-BE49-F238E27FC236}">
                  <a16:creationId xmlns:a16="http://schemas.microsoft.com/office/drawing/2014/main" id="{9B565058-D985-9784-938B-CEC04CE1E3FE}"/>
                </a:ext>
              </a:extLst>
            </p:cNvPr>
            <p:cNvCxnSpPr/>
            <p:nvPr/>
          </p:nvCxnSpPr>
          <p:spPr>
            <a:xfrm rot="10800000">
              <a:off x="6926583" y="6057541"/>
              <a:ext cx="1188201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</p:grpSp>
      <p:sp>
        <p:nvSpPr>
          <p:cNvPr id="158" name="Google Shape;558;p15">
            <a:extLst>
              <a:ext uri="{FF2B5EF4-FFF2-40B4-BE49-F238E27FC236}">
                <a16:creationId xmlns:a16="http://schemas.microsoft.com/office/drawing/2014/main" id="{492BECEF-BFC3-B622-6AF2-5E72117A2457}"/>
              </a:ext>
            </a:extLst>
          </p:cNvPr>
          <p:cNvSpPr txBox="1"/>
          <p:nvPr/>
        </p:nvSpPr>
        <p:spPr>
          <a:xfrm>
            <a:off x="3275224" y="5966890"/>
            <a:ext cx="301287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Amplified Burst, 1-10mJ, 1-10kHz</a:t>
            </a:r>
            <a:endParaRPr dirty="0"/>
          </a:p>
        </p:txBody>
      </p:sp>
      <p:sp>
        <p:nvSpPr>
          <p:cNvPr id="159" name="Google Shape;559;p15">
            <a:extLst>
              <a:ext uri="{FF2B5EF4-FFF2-40B4-BE49-F238E27FC236}">
                <a16:creationId xmlns:a16="http://schemas.microsoft.com/office/drawing/2014/main" id="{75DF8B3B-B0E9-8C99-8AF3-96F789EFE0B5}"/>
              </a:ext>
            </a:extLst>
          </p:cNvPr>
          <p:cNvSpPr/>
          <p:nvPr/>
        </p:nvSpPr>
        <p:spPr>
          <a:xfrm>
            <a:off x="6505809" y="4931443"/>
            <a:ext cx="367097" cy="935247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560;p15">
            <a:extLst>
              <a:ext uri="{FF2B5EF4-FFF2-40B4-BE49-F238E27FC236}">
                <a16:creationId xmlns:a16="http://schemas.microsoft.com/office/drawing/2014/main" id="{A710753A-5713-6E41-1378-1E173B283ABC}"/>
              </a:ext>
            </a:extLst>
          </p:cNvPr>
          <p:cNvSpPr/>
          <p:nvPr/>
        </p:nvSpPr>
        <p:spPr>
          <a:xfrm flipH="1">
            <a:off x="8700301" y="3956496"/>
            <a:ext cx="62401" cy="1939676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1" name="Google Shape;561;p15">
            <a:extLst>
              <a:ext uri="{FF2B5EF4-FFF2-40B4-BE49-F238E27FC236}">
                <a16:creationId xmlns:a16="http://schemas.microsoft.com/office/drawing/2014/main" id="{1E8ABB12-0D8E-D5F7-B189-AC307740BAB5}"/>
              </a:ext>
            </a:extLst>
          </p:cNvPr>
          <p:cNvCxnSpPr/>
          <p:nvPr/>
        </p:nvCxnSpPr>
        <p:spPr>
          <a:xfrm>
            <a:off x="6009559" y="5866690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562;p15">
            <a:extLst>
              <a:ext uri="{FF2B5EF4-FFF2-40B4-BE49-F238E27FC236}">
                <a16:creationId xmlns:a16="http://schemas.microsoft.com/office/drawing/2014/main" id="{92C86454-8891-676D-75E2-D7F31712DC64}"/>
              </a:ext>
            </a:extLst>
          </p:cNvPr>
          <p:cNvCxnSpPr/>
          <p:nvPr/>
        </p:nvCxnSpPr>
        <p:spPr>
          <a:xfrm>
            <a:off x="8151920" y="5896172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3" name="Google Shape;563;p15">
            <a:extLst>
              <a:ext uri="{FF2B5EF4-FFF2-40B4-BE49-F238E27FC236}">
                <a16:creationId xmlns:a16="http://schemas.microsoft.com/office/drawing/2014/main" id="{5EC7661D-59FD-B5E0-9350-9992625977E9}"/>
              </a:ext>
            </a:extLst>
          </p:cNvPr>
          <p:cNvSpPr txBox="1"/>
          <p:nvPr/>
        </p:nvSpPr>
        <p:spPr>
          <a:xfrm>
            <a:off x="5790275" y="5882943"/>
            <a:ext cx="177024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Stacked Pulse</a:t>
            </a:r>
            <a:endParaRPr/>
          </a:p>
        </p:txBody>
      </p:sp>
      <p:sp>
        <p:nvSpPr>
          <p:cNvPr id="164" name="Google Shape;564;p15">
            <a:extLst>
              <a:ext uri="{FF2B5EF4-FFF2-40B4-BE49-F238E27FC236}">
                <a16:creationId xmlns:a16="http://schemas.microsoft.com/office/drawing/2014/main" id="{D70BAA55-D4F7-94D5-07BC-B14185FD9EF9}"/>
              </a:ext>
            </a:extLst>
          </p:cNvPr>
          <p:cNvSpPr txBox="1"/>
          <p:nvPr/>
        </p:nvSpPr>
        <p:spPr>
          <a:xfrm>
            <a:off x="7848046" y="5892929"/>
            <a:ext cx="177024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Compressed Pulse</a:t>
            </a:r>
            <a:endParaRPr/>
          </a:p>
        </p:txBody>
      </p:sp>
      <p:sp>
        <p:nvSpPr>
          <p:cNvPr id="165" name="Google Shape;565;p15">
            <a:extLst>
              <a:ext uri="{FF2B5EF4-FFF2-40B4-BE49-F238E27FC236}">
                <a16:creationId xmlns:a16="http://schemas.microsoft.com/office/drawing/2014/main" id="{A441A669-1C61-461D-F00E-3149D3B15E4E}"/>
              </a:ext>
            </a:extLst>
          </p:cNvPr>
          <p:cNvSpPr txBox="1"/>
          <p:nvPr/>
        </p:nvSpPr>
        <p:spPr>
          <a:xfrm>
            <a:off x="9256713" y="3482161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Downcount to 100kHz</a:t>
            </a:r>
            <a:endParaRPr/>
          </a:p>
        </p:txBody>
      </p:sp>
      <p:sp>
        <p:nvSpPr>
          <p:cNvPr id="166" name="Google Shape;566;p15">
            <a:extLst>
              <a:ext uri="{FF2B5EF4-FFF2-40B4-BE49-F238E27FC236}">
                <a16:creationId xmlns:a16="http://schemas.microsoft.com/office/drawing/2014/main" id="{0C2DEE64-572A-D399-B333-917902AD42C4}"/>
              </a:ext>
            </a:extLst>
          </p:cNvPr>
          <p:cNvSpPr txBox="1"/>
          <p:nvPr/>
        </p:nvSpPr>
        <p:spPr>
          <a:xfrm>
            <a:off x="6117059" y="3523624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Downcount</a:t>
            </a: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20kHz</a:t>
            </a:r>
            <a:endParaRPr dirty="0"/>
          </a:p>
        </p:txBody>
      </p:sp>
      <p:sp>
        <p:nvSpPr>
          <p:cNvPr id="167" name="Google Shape;567;p15">
            <a:extLst>
              <a:ext uri="{FF2B5EF4-FFF2-40B4-BE49-F238E27FC236}">
                <a16:creationId xmlns:a16="http://schemas.microsoft.com/office/drawing/2014/main" id="{F0C0922C-E7C8-D024-FFEE-EAF1FD201AA3}"/>
              </a:ext>
            </a:extLst>
          </p:cNvPr>
          <p:cNvSpPr txBox="1"/>
          <p:nvPr/>
        </p:nvSpPr>
        <p:spPr>
          <a:xfrm>
            <a:off x="3317750" y="3456960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Downcount</a:t>
            </a: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1-10kHz</a:t>
            </a:r>
            <a:endParaRPr dirty="0"/>
          </a:p>
        </p:txBody>
      </p:sp>
      <p:sp>
        <p:nvSpPr>
          <p:cNvPr id="170" name="Google Shape;558;p15">
            <a:extLst>
              <a:ext uri="{FF2B5EF4-FFF2-40B4-BE49-F238E27FC236}">
                <a16:creationId xmlns:a16="http://schemas.microsoft.com/office/drawing/2014/main" id="{FCE2D958-B6D6-53ED-42C0-D6220E14CB79}"/>
              </a:ext>
            </a:extLst>
          </p:cNvPr>
          <p:cNvSpPr txBox="1"/>
          <p:nvPr/>
        </p:nvSpPr>
        <p:spPr>
          <a:xfrm>
            <a:off x="101580" y="5801325"/>
            <a:ext cx="1140011" cy="307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~1mJ</a:t>
            </a:r>
            <a:endParaRPr dirty="0"/>
          </a:p>
        </p:txBody>
      </p: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C3B17020-07C7-4382-17F8-85F09BC32C10}"/>
              </a:ext>
            </a:extLst>
          </p:cNvPr>
          <p:cNvGrpSpPr/>
          <p:nvPr/>
        </p:nvGrpSpPr>
        <p:grpSpPr>
          <a:xfrm>
            <a:off x="927709" y="4210843"/>
            <a:ext cx="3713366" cy="1510380"/>
            <a:chOff x="2304801" y="4211822"/>
            <a:chExt cx="3713366" cy="1510380"/>
          </a:xfrm>
        </p:grpSpPr>
        <p:grpSp>
          <p:nvGrpSpPr>
            <p:cNvPr id="196" name="Group 195">
              <a:extLst>
                <a:ext uri="{FF2B5EF4-FFF2-40B4-BE49-F238E27FC236}">
                  <a16:creationId xmlns:a16="http://schemas.microsoft.com/office/drawing/2014/main" id="{91259279-9C12-77D6-4B22-9E175C33978A}"/>
                </a:ext>
              </a:extLst>
            </p:cNvPr>
            <p:cNvGrpSpPr/>
            <p:nvPr/>
          </p:nvGrpSpPr>
          <p:grpSpPr>
            <a:xfrm>
              <a:off x="2304801" y="4211822"/>
              <a:ext cx="3713366" cy="1466747"/>
              <a:chOff x="2304801" y="4211822"/>
              <a:chExt cx="3713366" cy="1466747"/>
            </a:xfrm>
          </p:grpSpPr>
          <p:sp>
            <p:nvSpPr>
              <p:cNvPr id="200" name="Google Shape;499;p15">
                <a:extLst>
                  <a:ext uri="{FF2B5EF4-FFF2-40B4-BE49-F238E27FC236}">
                    <a16:creationId xmlns:a16="http://schemas.microsoft.com/office/drawing/2014/main" id="{A71D1C07-5E95-7D79-F60F-3BE3C808F29F}"/>
                  </a:ext>
                </a:extLst>
              </p:cNvPr>
              <p:cNvSpPr/>
              <p:nvPr/>
            </p:nvSpPr>
            <p:spPr>
              <a:xfrm>
                <a:off x="2304801" y="4211822"/>
                <a:ext cx="3711112" cy="1466747"/>
              </a:xfrm>
              <a:prstGeom prst="rect">
                <a:avLst/>
              </a:prstGeom>
              <a:solidFill>
                <a:schemeClr val="bg1"/>
              </a:solidFill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01" name="Google Shape;500;p15">
                <a:extLst>
                  <a:ext uri="{FF2B5EF4-FFF2-40B4-BE49-F238E27FC236}">
                    <a16:creationId xmlns:a16="http://schemas.microsoft.com/office/drawing/2014/main" id="{7324A600-AE96-4AA0-FF3B-D438708D89B6}"/>
                  </a:ext>
                </a:extLst>
              </p:cNvPr>
              <p:cNvCxnSpPr/>
              <p:nvPr/>
            </p:nvCxnSpPr>
            <p:spPr>
              <a:xfrm rot="10800000" flipH="1">
                <a:off x="2925906" y="4648739"/>
                <a:ext cx="2468880" cy="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204" name="Google Shape;501;p15">
                <a:extLst>
                  <a:ext uri="{FF2B5EF4-FFF2-40B4-BE49-F238E27FC236}">
                    <a16:creationId xmlns:a16="http://schemas.microsoft.com/office/drawing/2014/main" id="{06BED2D3-5304-2702-A8C8-F71498796F91}"/>
                  </a:ext>
                </a:extLst>
              </p:cNvPr>
              <p:cNvSpPr txBox="1"/>
              <p:nvPr/>
            </p:nvSpPr>
            <p:spPr>
              <a:xfrm>
                <a:off x="3918100" y="4493026"/>
                <a:ext cx="1013419" cy="338554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Channel 1</a:t>
                </a:r>
                <a:endParaRPr dirty="0"/>
              </a:p>
            </p:txBody>
          </p:sp>
          <p:sp>
            <p:nvSpPr>
              <p:cNvPr id="208" name="Google Shape;502;p15">
                <a:extLst>
                  <a:ext uri="{FF2B5EF4-FFF2-40B4-BE49-F238E27FC236}">
                    <a16:creationId xmlns:a16="http://schemas.microsoft.com/office/drawing/2014/main" id="{9E293E62-2BF3-3BCD-13AD-29B62B47325A}"/>
                  </a:ext>
                </a:extLst>
              </p:cNvPr>
              <p:cNvSpPr/>
              <p:nvPr/>
            </p:nvSpPr>
            <p:spPr>
              <a:xfrm rot="5400000">
                <a:off x="3358671" y="4486721"/>
                <a:ext cx="346022" cy="325137"/>
              </a:xfrm>
              <a:prstGeom prst="triangle">
                <a:avLst>
                  <a:gd name="adj" fmla="val 50000"/>
                </a:avLst>
              </a:prstGeom>
              <a:solidFill>
                <a:schemeClr val="lt1"/>
              </a:solidFill>
              <a:ln w="1270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12" name="Google Shape;503;p15">
                <a:extLst>
                  <a:ext uri="{FF2B5EF4-FFF2-40B4-BE49-F238E27FC236}">
                    <a16:creationId xmlns:a16="http://schemas.microsoft.com/office/drawing/2014/main" id="{FC04FED9-B643-2F95-D957-FBDB24B41975}"/>
                  </a:ext>
                </a:extLst>
              </p:cNvPr>
              <p:cNvCxnSpPr/>
              <p:nvPr/>
            </p:nvCxnSpPr>
            <p:spPr>
              <a:xfrm rot="10800000" flipH="1">
                <a:off x="2925906" y="5163575"/>
                <a:ext cx="2468880" cy="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213" name="Google Shape;504;p15">
                <a:extLst>
                  <a:ext uri="{FF2B5EF4-FFF2-40B4-BE49-F238E27FC236}">
                    <a16:creationId xmlns:a16="http://schemas.microsoft.com/office/drawing/2014/main" id="{A8581A27-DCD8-262E-9DE3-3B52CA97E23E}"/>
                  </a:ext>
                </a:extLst>
              </p:cNvPr>
              <p:cNvSpPr txBox="1"/>
              <p:nvPr/>
            </p:nvSpPr>
            <p:spPr>
              <a:xfrm>
                <a:off x="3918100" y="5007862"/>
                <a:ext cx="1180600" cy="338514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Channel 12</a:t>
                </a:r>
                <a:endParaRPr dirty="0"/>
              </a:p>
            </p:txBody>
          </p:sp>
          <p:sp>
            <p:nvSpPr>
              <p:cNvPr id="214" name="Google Shape;505;p15">
                <a:extLst>
                  <a:ext uri="{FF2B5EF4-FFF2-40B4-BE49-F238E27FC236}">
                    <a16:creationId xmlns:a16="http://schemas.microsoft.com/office/drawing/2014/main" id="{5396061C-F906-C93F-EE35-401B6464040A}"/>
                  </a:ext>
                </a:extLst>
              </p:cNvPr>
              <p:cNvSpPr/>
              <p:nvPr/>
            </p:nvSpPr>
            <p:spPr>
              <a:xfrm rot="5400000">
                <a:off x="3358671" y="5001557"/>
                <a:ext cx="346022" cy="325137"/>
              </a:xfrm>
              <a:prstGeom prst="triangle">
                <a:avLst>
                  <a:gd name="adj" fmla="val 50000"/>
                </a:avLst>
              </a:prstGeom>
              <a:solidFill>
                <a:schemeClr val="lt1"/>
              </a:solidFill>
              <a:ln w="1270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15" name="Google Shape;506;p15">
                <a:extLst>
                  <a:ext uri="{FF2B5EF4-FFF2-40B4-BE49-F238E27FC236}">
                    <a16:creationId xmlns:a16="http://schemas.microsoft.com/office/drawing/2014/main" id="{8713390B-FE53-B77E-EC82-FD9489B6C269}"/>
                  </a:ext>
                </a:extLst>
              </p:cNvPr>
              <p:cNvCxnSpPr/>
              <p:nvPr/>
            </p:nvCxnSpPr>
            <p:spPr>
              <a:xfrm rot="10800000" flipH="1">
                <a:off x="2304801" y="4648740"/>
                <a:ext cx="626677" cy="246410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6" name="Google Shape;507;p15">
                <a:extLst>
                  <a:ext uri="{FF2B5EF4-FFF2-40B4-BE49-F238E27FC236}">
                    <a16:creationId xmlns:a16="http://schemas.microsoft.com/office/drawing/2014/main" id="{1A0052C4-46C2-F342-2FB6-D1C757A28353}"/>
                  </a:ext>
                </a:extLst>
              </p:cNvPr>
              <p:cNvCxnSpPr/>
              <p:nvPr/>
            </p:nvCxnSpPr>
            <p:spPr>
              <a:xfrm>
                <a:off x="2304801" y="4895150"/>
                <a:ext cx="634209" cy="268425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grpSp>
            <p:nvGrpSpPr>
              <p:cNvPr id="217" name="Google Shape;508;p15">
                <a:extLst>
                  <a:ext uri="{FF2B5EF4-FFF2-40B4-BE49-F238E27FC236}">
                    <a16:creationId xmlns:a16="http://schemas.microsoft.com/office/drawing/2014/main" id="{296C0CA2-4C9C-EAFF-1F65-B872FCBB1D6A}"/>
                  </a:ext>
                </a:extLst>
              </p:cNvPr>
              <p:cNvGrpSpPr/>
              <p:nvPr/>
            </p:nvGrpSpPr>
            <p:grpSpPr>
              <a:xfrm flipH="1">
                <a:off x="5383957" y="4654070"/>
                <a:ext cx="634210" cy="514835"/>
                <a:chOff x="1952620" y="3459012"/>
                <a:chExt cx="634210" cy="514835"/>
              </a:xfrm>
            </p:grpSpPr>
            <p:cxnSp>
              <p:nvCxnSpPr>
                <p:cNvPr id="221" name="Google Shape;509;p15">
                  <a:extLst>
                    <a:ext uri="{FF2B5EF4-FFF2-40B4-BE49-F238E27FC236}">
                      <a16:creationId xmlns:a16="http://schemas.microsoft.com/office/drawing/2014/main" id="{1793CC49-C3AF-55E7-40EB-48FAA3AD93D8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952620" y="3459012"/>
                  <a:ext cx="626678" cy="246410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22" name="Google Shape;510;p15">
                  <a:extLst>
                    <a:ext uri="{FF2B5EF4-FFF2-40B4-BE49-F238E27FC236}">
                      <a16:creationId xmlns:a16="http://schemas.microsoft.com/office/drawing/2014/main" id="{2DF991DB-4467-14C9-E383-3296FD31D3EB}"/>
                    </a:ext>
                  </a:extLst>
                </p:cNvPr>
                <p:cNvCxnSpPr/>
                <p:nvPr/>
              </p:nvCxnSpPr>
              <p:spPr>
                <a:xfrm>
                  <a:off x="1952620" y="3705422"/>
                  <a:ext cx="634210" cy="268425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</p:grpSp>
          <p:sp>
            <p:nvSpPr>
              <p:cNvPr id="218" name="Google Shape;512;p15">
                <a:extLst>
                  <a:ext uri="{FF2B5EF4-FFF2-40B4-BE49-F238E27FC236}">
                    <a16:creationId xmlns:a16="http://schemas.microsoft.com/office/drawing/2014/main" id="{B42FFBB7-D4DA-422F-C79D-506602E55249}"/>
                  </a:ext>
                </a:extLst>
              </p:cNvPr>
              <p:cNvSpPr txBox="1"/>
              <p:nvPr/>
            </p:nvSpPr>
            <p:spPr>
              <a:xfrm rot="-5400000">
                <a:off x="1998378" y="4807371"/>
                <a:ext cx="1124347" cy="276999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Splitting Optics</a:t>
                </a:r>
                <a:endParaRPr/>
              </a:p>
            </p:txBody>
          </p:sp>
          <p:sp>
            <p:nvSpPr>
              <p:cNvPr id="219" name="Google Shape;513;p15">
                <a:extLst>
                  <a:ext uri="{FF2B5EF4-FFF2-40B4-BE49-F238E27FC236}">
                    <a16:creationId xmlns:a16="http://schemas.microsoft.com/office/drawing/2014/main" id="{AED4B560-3E06-D4DF-7FB1-2B4A6085D233}"/>
                  </a:ext>
                </a:extLst>
              </p:cNvPr>
              <p:cNvSpPr txBox="1"/>
              <p:nvPr/>
            </p:nvSpPr>
            <p:spPr>
              <a:xfrm rot="-5400000">
                <a:off x="5111765" y="4779681"/>
                <a:ext cx="1285224" cy="276999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Combining Optics</a:t>
                </a:r>
                <a:endParaRPr/>
              </a:p>
            </p:txBody>
          </p:sp>
          <p:sp>
            <p:nvSpPr>
              <p:cNvPr id="220" name="TextBox 219">
                <a:extLst>
                  <a:ext uri="{FF2B5EF4-FFF2-40B4-BE49-F238E27FC236}">
                    <a16:creationId xmlns:a16="http://schemas.microsoft.com/office/drawing/2014/main" id="{2EFD21AF-8D75-01B4-1975-5B2AF7485A4C}"/>
                  </a:ext>
                </a:extLst>
              </p:cNvPr>
              <p:cNvSpPr txBox="1"/>
              <p:nvPr/>
            </p:nvSpPr>
            <p:spPr>
              <a:xfrm rot="5400000">
                <a:off x="4337011" y="4720546"/>
                <a:ext cx="2605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…</a:t>
                </a:r>
              </a:p>
            </p:txBody>
          </p:sp>
        </p:grpSp>
        <p:sp>
          <p:nvSpPr>
            <p:cNvPr id="198" name="Google Shape;511;p15">
              <a:extLst>
                <a:ext uri="{FF2B5EF4-FFF2-40B4-BE49-F238E27FC236}">
                  <a16:creationId xmlns:a16="http://schemas.microsoft.com/office/drawing/2014/main" id="{6D7A515A-0B61-6D12-A96D-0815135A139E}"/>
                </a:ext>
              </a:extLst>
            </p:cNvPr>
            <p:cNvSpPr txBox="1"/>
            <p:nvPr/>
          </p:nvSpPr>
          <p:spPr>
            <a:xfrm>
              <a:off x="2698309" y="5352870"/>
              <a:ext cx="2990242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Spatially Combined Amplifiers</a:t>
              </a:r>
              <a:endParaRPr dirty="0"/>
            </a:p>
          </p:txBody>
        </p:sp>
      </p:grpSp>
      <p:sp>
        <p:nvSpPr>
          <p:cNvPr id="101" name="Google Shape;425;p15">
            <a:extLst>
              <a:ext uri="{FF2B5EF4-FFF2-40B4-BE49-F238E27FC236}">
                <a16:creationId xmlns:a16="http://schemas.microsoft.com/office/drawing/2014/main" id="{8DBD545A-5641-F1EF-C315-322069DA0746}"/>
              </a:ext>
            </a:extLst>
          </p:cNvPr>
          <p:cNvSpPr/>
          <p:nvPr/>
        </p:nvSpPr>
        <p:spPr>
          <a:xfrm>
            <a:off x="1053370" y="2777440"/>
            <a:ext cx="914400" cy="73152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4</a:t>
            </a:r>
            <a:endParaRPr dirty="0"/>
          </a:p>
        </p:txBody>
      </p:sp>
      <p:sp>
        <p:nvSpPr>
          <p:cNvPr id="103" name="Google Shape;567;p15">
            <a:extLst>
              <a:ext uri="{FF2B5EF4-FFF2-40B4-BE49-F238E27FC236}">
                <a16:creationId xmlns:a16="http://schemas.microsoft.com/office/drawing/2014/main" id="{747284EF-EBEC-56E0-2778-2DD7B1E56E90}"/>
              </a:ext>
            </a:extLst>
          </p:cNvPr>
          <p:cNvSpPr txBox="1"/>
          <p:nvPr/>
        </p:nvSpPr>
        <p:spPr>
          <a:xfrm>
            <a:off x="386587" y="3472314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Suppress ASE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37376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2B4A9A1-B7A5-2E63-3803-84BA18A23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Google Shape;449;p15">
            <a:extLst>
              <a:ext uri="{FF2B5EF4-FFF2-40B4-BE49-F238E27FC236}">
                <a16:creationId xmlns:a16="http://schemas.microsoft.com/office/drawing/2014/main" id="{ACD71494-FBAA-C09B-ECE4-CB8D7E717A7C}"/>
              </a:ext>
            </a:extLst>
          </p:cNvPr>
          <p:cNvCxnSpPr/>
          <p:nvPr/>
        </p:nvCxnSpPr>
        <p:spPr>
          <a:xfrm>
            <a:off x="563947" y="3158031"/>
            <a:ext cx="777240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2E13C4D-CE80-5D59-9446-D79A3EE0F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4" y="158432"/>
            <a:ext cx="11440323" cy="604872"/>
          </a:xfrm>
        </p:spPr>
        <p:txBody>
          <a:bodyPr/>
          <a:lstStyle/>
          <a:p>
            <a:r>
              <a:rPr lang="en-US" sz="2800" dirty="0"/>
              <a:t>Spatially and Temporally Combined Fiber Laser Array System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DED34D-147B-6469-A89F-221948482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Google Shape;404;p15">
            <a:extLst>
              <a:ext uri="{FF2B5EF4-FFF2-40B4-BE49-F238E27FC236}">
                <a16:creationId xmlns:a16="http://schemas.microsoft.com/office/drawing/2014/main" id="{A590753D-53DA-5F4D-E3CE-72D807A8A51C}"/>
              </a:ext>
            </a:extLst>
          </p:cNvPr>
          <p:cNvSpPr/>
          <p:nvPr/>
        </p:nvSpPr>
        <p:spPr>
          <a:xfrm>
            <a:off x="816327" y="1096621"/>
            <a:ext cx="1280160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405;p15">
            <a:extLst>
              <a:ext uri="{FF2B5EF4-FFF2-40B4-BE49-F238E27FC236}">
                <a16:creationId xmlns:a16="http://schemas.microsoft.com/office/drawing/2014/main" id="{343C7285-4EEC-BE42-D7BB-33494D244A1E}"/>
              </a:ext>
            </a:extLst>
          </p:cNvPr>
          <p:cNvSpPr txBox="1"/>
          <p:nvPr/>
        </p:nvSpPr>
        <p:spPr>
          <a:xfrm>
            <a:off x="851585" y="1140219"/>
            <a:ext cx="155012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1GHz Fiber Oscillator</a:t>
            </a:r>
            <a:endParaRPr/>
          </a:p>
        </p:txBody>
      </p:sp>
      <p:cxnSp>
        <p:nvCxnSpPr>
          <p:cNvPr id="7" name="Google Shape;406;p15">
            <a:extLst>
              <a:ext uri="{FF2B5EF4-FFF2-40B4-BE49-F238E27FC236}">
                <a16:creationId xmlns:a16="http://schemas.microsoft.com/office/drawing/2014/main" id="{241EA355-7B73-2292-E0BA-D9323E4B5C82}"/>
              </a:ext>
            </a:extLst>
          </p:cNvPr>
          <p:cNvCxnSpPr/>
          <p:nvPr/>
        </p:nvCxnSpPr>
        <p:spPr>
          <a:xfrm>
            <a:off x="2141090" y="1462380"/>
            <a:ext cx="45720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8" name="Google Shape;407;p15">
            <a:extLst>
              <a:ext uri="{FF2B5EF4-FFF2-40B4-BE49-F238E27FC236}">
                <a16:creationId xmlns:a16="http://schemas.microsoft.com/office/drawing/2014/main" id="{E1C05F72-6C32-57A9-4799-3949B04BA696}"/>
              </a:ext>
            </a:extLst>
          </p:cNvPr>
          <p:cNvSpPr/>
          <p:nvPr/>
        </p:nvSpPr>
        <p:spPr>
          <a:xfrm>
            <a:off x="2629308" y="1101114"/>
            <a:ext cx="1280159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Amplitude Modulator</a:t>
            </a:r>
            <a:endParaRPr/>
          </a:p>
        </p:txBody>
      </p:sp>
      <p:sp>
        <p:nvSpPr>
          <p:cNvPr id="9" name="Google Shape;408;p15">
            <a:extLst>
              <a:ext uri="{FF2B5EF4-FFF2-40B4-BE49-F238E27FC236}">
                <a16:creationId xmlns:a16="http://schemas.microsoft.com/office/drawing/2014/main" id="{3D171411-A6FF-6111-063A-B7A04D22AAAF}"/>
              </a:ext>
            </a:extLst>
          </p:cNvPr>
          <p:cNvSpPr/>
          <p:nvPr/>
        </p:nvSpPr>
        <p:spPr>
          <a:xfrm>
            <a:off x="4372380" y="1101114"/>
            <a:ext cx="1280159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Phase Modulator</a:t>
            </a:r>
            <a:endParaRPr/>
          </a:p>
        </p:txBody>
      </p:sp>
      <p:cxnSp>
        <p:nvCxnSpPr>
          <p:cNvPr id="10" name="Google Shape;409;p15">
            <a:extLst>
              <a:ext uri="{FF2B5EF4-FFF2-40B4-BE49-F238E27FC236}">
                <a16:creationId xmlns:a16="http://schemas.microsoft.com/office/drawing/2014/main" id="{43841D57-E5BD-C512-AB90-0AD17E85C0F2}"/>
              </a:ext>
            </a:extLst>
          </p:cNvPr>
          <p:cNvCxnSpPr/>
          <p:nvPr/>
        </p:nvCxnSpPr>
        <p:spPr>
          <a:xfrm>
            <a:off x="3909467" y="1452855"/>
            <a:ext cx="457200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" name="Google Shape;410;p15">
            <a:extLst>
              <a:ext uri="{FF2B5EF4-FFF2-40B4-BE49-F238E27FC236}">
                <a16:creationId xmlns:a16="http://schemas.microsoft.com/office/drawing/2014/main" id="{215F39B0-6D95-E82A-0D95-A2B688DE8AF0}"/>
              </a:ext>
            </a:extLst>
          </p:cNvPr>
          <p:cNvSpPr/>
          <p:nvPr/>
        </p:nvSpPr>
        <p:spPr>
          <a:xfrm rot="5400000">
            <a:off x="6265791" y="1001697"/>
            <a:ext cx="914400" cy="9144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" name="Google Shape;411;p15">
            <a:extLst>
              <a:ext uri="{FF2B5EF4-FFF2-40B4-BE49-F238E27FC236}">
                <a16:creationId xmlns:a16="http://schemas.microsoft.com/office/drawing/2014/main" id="{754FA24C-2E5C-68E4-C2EE-3B79C06330BD}"/>
              </a:ext>
            </a:extLst>
          </p:cNvPr>
          <p:cNvCxnSpPr/>
          <p:nvPr/>
        </p:nvCxnSpPr>
        <p:spPr>
          <a:xfrm>
            <a:off x="7180191" y="1452855"/>
            <a:ext cx="54864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" name="Google Shape;412;p15">
            <a:extLst>
              <a:ext uri="{FF2B5EF4-FFF2-40B4-BE49-F238E27FC236}">
                <a16:creationId xmlns:a16="http://schemas.microsoft.com/office/drawing/2014/main" id="{F35A1DAC-A8E1-D70D-1535-0C1D0AD7676F}"/>
              </a:ext>
            </a:extLst>
          </p:cNvPr>
          <p:cNvCxnSpPr/>
          <p:nvPr/>
        </p:nvCxnSpPr>
        <p:spPr>
          <a:xfrm>
            <a:off x="9614243" y="1453094"/>
            <a:ext cx="36576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" name="Google Shape;413;p15">
            <a:extLst>
              <a:ext uri="{FF2B5EF4-FFF2-40B4-BE49-F238E27FC236}">
                <a16:creationId xmlns:a16="http://schemas.microsoft.com/office/drawing/2014/main" id="{C2364EBB-E429-82FD-E4AE-ECFF31EF3389}"/>
              </a:ext>
            </a:extLst>
          </p:cNvPr>
          <p:cNvCxnSpPr/>
          <p:nvPr/>
        </p:nvCxnSpPr>
        <p:spPr>
          <a:xfrm>
            <a:off x="11289339" y="1463412"/>
            <a:ext cx="0" cy="1715333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" name="Google Shape;414;p15">
            <a:extLst>
              <a:ext uri="{FF2B5EF4-FFF2-40B4-BE49-F238E27FC236}">
                <a16:creationId xmlns:a16="http://schemas.microsoft.com/office/drawing/2014/main" id="{9D4E43E0-4CBF-B40E-0836-13772F7982D4}"/>
              </a:ext>
            </a:extLst>
          </p:cNvPr>
          <p:cNvSpPr/>
          <p:nvPr/>
        </p:nvSpPr>
        <p:spPr>
          <a:xfrm>
            <a:off x="9858286" y="2792104"/>
            <a:ext cx="914400" cy="73152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1</a:t>
            </a:r>
            <a:endParaRPr/>
          </a:p>
        </p:txBody>
      </p:sp>
      <p:sp>
        <p:nvSpPr>
          <p:cNvPr id="16" name="Google Shape;415;p15">
            <a:extLst>
              <a:ext uri="{FF2B5EF4-FFF2-40B4-BE49-F238E27FC236}">
                <a16:creationId xmlns:a16="http://schemas.microsoft.com/office/drawing/2014/main" id="{09F84D14-8163-92D1-266F-D89472EB80A4}"/>
              </a:ext>
            </a:extLst>
          </p:cNvPr>
          <p:cNvSpPr/>
          <p:nvPr/>
        </p:nvSpPr>
        <p:spPr>
          <a:xfrm rot="-5400000">
            <a:off x="8304084" y="2693408"/>
            <a:ext cx="914400" cy="9144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" name="Google Shape;416;p15">
            <a:extLst>
              <a:ext uri="{FF2B5EF4-FFF2-40B4-BE49-F238E27FC236}">
                <a16:creationId xmlns:a16="http://schemas.microsoft.com/office/drawing/2014/main" id="{1F38D0B1-0156-109C-B5B3-2AA9FC14A124}"/>
              </a:ext>
            </a:extLst>
          </p:cNvPr>
          <p:cNvCxnSpPr/>
          <p:nvPr/>
        </p:nvCxnSpPr>
        <p:spPr>
          <a:xfrm>
            <a:off x="10766625" y="3164112"/>
            <a:ext cx="50292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" name="Google Shape;417;p15">
            <a:extLst>
              <a:ext uri="{FF2B5EF4-FFF2-40B4-BE49-F238E27FC236}">
                <a16:creationId xmlns:a16="http://schemas.microsoft.com/office/drawing/2014/main" id="{1985A6EC-85EE-A6C9-A498-DBAE701F5171}"/>
              </a:ext>
            </a:extLst>
          </p:cNvPr>
          <p:cNvCxnSpPr/>
          <p:nvPr/>
        </p:nvCxnSpPr>
        <p:spPr>
          <a:xfrm>
            <a:off x="5636346" y="1452855"/>
            <a:ext cx="64008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" name="Google Shape;418;p15">
            <a:extLst>
              <a:ext uri="{FF2B5EF4-FFF2-40B4-BE49-F238E27FC236}">
                <a16:creationId xmlns:a16="http://schemas.microsoft.com/office/drawing/2014/main" id="{1E94154F-C1ED-9865-21AC-E746C8A7C3E1}"/>
              </a:ext>
            </a:extLst>
          </p:cNvPr>
          <p:cNvSpPr/>
          <p:nvPr/>
        </p:nvSpPr>
        <p:spPr>
          <a:xfrm>
            <a:off x="6767688" y="2798337"/>
            <a:ext cx="914400" cy="73152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2</a:t>
            </a:r>
            <a:endParaRPr/>
          </a:p>
        </p:txBody>
      </p:sp>
      <p:sp>
        <p:nvSpPr>
          <p:cNvPr id="20" name="Google Shape;419;p15">
            <a:extLst>
              <a:ext uri="{FF2B5EF4-FFF2-40B4-BE49-F238E27FC236}">
                <a16:creationId xmlns:a16="http://schemas.microsoft.com/office/drawing/2014/main" id="{18E19694-A45D-2CE3-3D2D-EEC5FF67BB2F}"/>
              </a:ext>
            </a:extLst>
          </p:cNvPr>
          <p:cNvSpPr txBox="1"/>
          <p:nvPr/>
        </p:nvSpPr>
        <p:spPr>
          <a:xfrm>
            <a:off x="6204050" y="1117022"/>
            <a:ext cx="62388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</a:t>
            </a:r>
            <a:endParaRPr/>
          </a:p>
        </p:txBody>
      </p:sp>
      <p:sp>
        <p:nvSpPr>
          <p:cNvPr id="21" name="Google Shape;420;p15">
            <a:extLst>
              <a:ext uri="{FF2B5EF4-FFF2-40B4-BE49-F238E27FC236}">
                <a16:creationId xmlns:a16="http://schemas.microsoft.com/office/drawing/2014/main" id="{68073F61-A20C-18C6-7B00-3BF18AA7CB0A}"/>
              </a:ext>
            </a:extLst>
          </p:cNvPr>
          <p:cNvSpPr txBox="1"/>
          <p:nvPr/>
        </p:nvSpPr>
        <p:spPr>
          <a:xfrm>
            <a:off x="8585494" y="2827442"/>
            <a:ext cx="68159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 </a:t>
            </a:r>
            <a:endParaRPr sz="16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</a:t>
            </a:r>
            <a:endParaRPr sz="1600" dirty="0"/>
          </a:p>
        </p:txBody>
      </p:sp>
      <p:sp>
        <p:nvSpPr>
          <p:cNvPr id="22" name="Google Shape;421;p15">
            <a:extLst>
              <a:ext uri="{FF2B5EF4-FFF2-40B4-BE49-F238E27FC236}">
                <a16:creationId xmlns:a16="http://schemas.microsoft.com/office/drawing/2014/main" id="{185311E0-4B1D-D0CE-6298-F4AE5EC815E2}"/>
              </a:ext>
            </a:extLst>
          </p:cNvPr>
          <p:cNvSpPr/>
          <p:nvPr/>
        </p:nvSpPr>
        <p:spPr>
          <a:xfrm rot="-5400000">
            <a:off x="5200489" y="2702547"/>
            <a:ext cx="914400" cy="9144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422;p15">
            <a:extLst>
              <a:ext uri="{FF2B5EF4-FFF2-40B4-BE49-F238E27FC236}">
                <a16:creationId xmlns:a16="http://schemas.microsoft.com/office/drawing/2014/main" id="{F65FB8CB-1452-C66A-A6F6-070A53F4BD0E}"/>
              </a:ext>
            </a:extLst>
          </p:cNvPr>
          <p:cNvSpPr txBox="1"/>
          <p:nvPr/>
        </p:nvSpPr>
        <p:spPr>
          <a:xfrm>
            <a:off x="5545082" y="2859103"/>
            <a:ext cx="63464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LMA Amp</a:t>
            </a:r>
            <a:endParaRPr sz="1600" dirty="0"/>
          </a:p>
        </p:txBody>
      </p:sp>
      <p:cxnSp>
        <p:nvCxnSpPr>
          <p:cNvPr id="24" name="Google Shape;423;p15">
            <a:extLst>
              <a:ext uri="{FF2B5EF4-FFF2-40B4-BE49-F238E27FC236}">
                <a16:creationId xmlns:a16="http://schemas.microsoft.com/office/drawing/2014/main" id="{BEEE18A2-2A52-9B70-F69F-3654351A898C}"/>
              </a:ext>
            </a:extLst>
          </p:cNvPr>
          <p:cNvCxnSpPr/>
          <p:nvPr/>
        </p:nvCxnSpPr>
        <p:spPr>
          <a:xfrm rot="-5400000">
            <a:off x="448187" y="2982591"/>
            <a:ext cx="274320" cy="27432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5" name="Google Shape;424;p15">
            <a:extLst>
              <a:ext uri="{FF2B5EF4-FFF2-40B4-BE49-F238E27FC236}">
                <a16:creationId xmlns:a16="http://schemas.microsoft.com/office/drawing/2014/main" id="{D437EDB2-A599-C311-BAF2-A3B52A0E3A16}"/>
              </a:ext>
            </a:extLst>
          </p:cNvPr>
          <p:cNvCxnSpPr/>
          <p:nvPr/>
        </p:nvCxnSpPr>
        <p:spPr>
          <a:xfrm>
            <a:off x="442748" y="4772559"/>
            <a:ext cx="274320" cy="27432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" name="Google Shape;425;p15">
            <a:extLst>
              <a:ext uri="{FF2B5EF4-FFF2-40B4-BE49-F238E27FC236}">
                <a16:creationId xmlns:a16="http://schemas.microsoft.com/office/drawing/2014/main" id="{7D9B95FC-1042-036D-3D68-5919F1406E56}"/>
              </a:ext>
            </a:extLst>
          </p:cNvPr>
          <p:cNvSpPr/>
          <p:nvPr/>
        </p:nvSpPr>
        <p:spPr>
          <a:xfrm>
            <a:off x="3870096" y="2753991"/>
            <a:ext cx="914400" cy="73152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3</a:t>
            </a:r>
            <a:endParaRPr/>
          </a:p>
        </p:txBody>
      </p:sp>
      <p:sp>
        <p:nvSpPr>
          <p:cNvPr id="27" name="Google Shape;426;p15">
            <a:extLst>
              <a:ext uri="{FF2B5EF4-FFF2-40B4-BE49-F238E27FC236}">
                <a16:creationId xmlns:a16="http://schemas.microsoft.com/office/drawing/2014/main" id="{30E1204C-BF52-2D86-49C0-5C0C9E7DC7DA}"/>
              </a:ext>
            </a:extLst>
          </p:cNvPr>
          <p:cNvSpPr/>
          <p:nvPr/>
        </p:nvSpPr>
        <p:spPr>
          <a:xfrm rot="-5400000" flipH="1">
            <a:off x="2369901" y="2640280"/>
            <a:ext cx="1005840" cy="100584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427;p15">
            <a:extLst>
              <a:ext uri="{FF2B5EF4-FFF2-40B4-BE49-F238E27FC236}">
                <a16:creationId xmlns:a16="http://schemas.microsoft.com/office/drawing/2014/main" id="{6F3E3F03-2ABD-8944-AA14-318DBAA550E4}"/>
              </a:ext>
            </a:extLst>
          </p:cNvPr>
          <p:cNvSpPr txBox="1"/>
          <p:nvPr/>
        </p:nvSpPr>
        <p:spPr>
          <a:xfrm>
            <a:off x="2718449" y="2823815"/>
            <a:ext cx="68159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CCC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Amp.</a:t>
            </a:r>
            <a:endParaRPr dirty="0"/>
          </a:p>
        </p:txBody>
      </p:sp>
      <p:grpSp>
        <p:nvGrpSpPr>
          <p:cNvPr id="29" name="Google Shape;428;p15">
            <a:extLst>
              <a:ext uri="{FF2B5EF4-FFF2-40B4-BE49-F238E27FC236}">
                <a16:creationId xmlns:a16="http://schemas.microsoft.com/office/drawing/2014/main" id="{E4656B2E-55D3-5E26-F21B-1F6C4405C35A}"/>
              </a:ext>
            </a:extLst>
          </p:cNvPr>
          <p:cNvGrpSpPr/>
          <p:nvPr/>
        </p:nvGrpSpPr>
        <p:grpSpPr>
          <a:xfrm>
            <a:off x="7728490" y="1065106"/>
            <a:ext cx="1886452" cy="767579"/>
            <a:chOff x="7094565" y="619721"/>
            <a:chExt cx="1886452" cy="767579"/>
          </a:xfrm>
        </p:grpSpPr>
        <p:sp>
          <p:nvSpPr>
            <p:cNvPr id="30" name="Google Shape;429;p15">
              <a:extLst>
                <a:ext uri="{FF2B5EF4-FFF2-40B4-BE49-F238E27FC236}">
                  <a16:creationId xmlns:a16="http://schemas.microsoft.com/office/drawing/2014/main" id="{878B4757-7B73-0AA8-E6D5-DE57E007E316}"/>
                </a:ext>
              </a:extLst>
            </p:cNvPr>
            <p:cNvSpPr/>
            <p:nvPr/>
          </p:nvSpPr>
          <p:spPr>
            <a:xfrm>
              <a:off x="7094565" y="655780"/>
              <a:ext cx="1886452" cy="731520"/>
            </a:xfrm>
            <a:prstGeom prst="rect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1" name="Google Shape;430;p15">
              <a:extLst>
                <a:ext uri="{FF2B5EF4-FFF2-40B4-BE49-F238E27FC236}">
                  <a16:creationId xmlns:a16="http://schemas.microsoft.com/office/drawing/2014/main" id="{D488C8F5-6B7E-D83E-D044-5997A48D29B0}"/>
                </a:ext>
              </a:extLst>
            </p:cNvPr>
            <p:cNvCxnSpPr/>
            <p:nvPr/>
          </p:nvCxnSpPr>
          <p:spPr>
            <a:xfrm>
              <a:off x="7185657" y="972971"/>
              <a:ext cx="365760" cy="36576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2" name="Google Shape;431;p15">
              <a:extLst>
                <a:ext uri="{FF2B5EF4-FFF2-40B4-BE49-F238E27FC236}">
                  <a16:creationId xmlns:a16="http://schemas.microsoft.com/office/drawing/2014/main" id="{14BDDD42-025F-C965-6504-CE4FDEB41572}"/>
                </a:ext>
              </a:extLst>
            </p:cNvPr>
            <p:cNvCxnSpPr/>
            <p:nvPr/>
          </p:nvCxnSpPr>
          <p:spPr>
            <a:xfrm rot="5400000">
              <a:off x="8465817" y="972971"/>
              <a:ext cx="365760" cy="36576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3" name="Google Shape;432;p15">
              <a:extLst>
                <a:ext uri="{FF2B5EF4-FFF2-40B4-BE49-F238E27FC236}">
                  <a16:creationId xmlns:a16="http://schemas.microsoft.com/office/drawing/2014/main" id="{226811A2-2AD8-74C9-D26C-6FF7672EA772}"/>
                </a:ext>
              </a:extLst>
            </p:cNvPr>
            <p:cNvSpPr/>
            <p:nvPr/>
          </p:nvSpPr>
          <p:spPr>
            <a:xfrm>
              <a:off x="7651112" y="972971"/>
              <a:ext cx="68580" cy="365760"/>
            </a:xfrm>
            <a:prstGeom prst="ellipse">
              <a:avLst/>
            </a:prstGeom>
            <a:solidFill>
              <a:srgbClr val="B3C6E7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433;p15">
              <a:extLst>
                <a:ext uri="{FF2B5EF4-FFF2-40B4-BE49-F238E27FC236}">
                  <a16:creationId xmlns:a16="http://schemas.microsoft.com/office/drawing/2014/main" id="{B1105B7C-D7D6-50C5-828A-2F72CB2E4098}"/>
                </a:ext>
              </a:extLst>
            </p:cNvPr>
            <p:cNvSpPr/>
            <p:nvPr/>
          </p:nvSpPr>
          <p:spPr>
            <a:xfrm>
              <a:off x="8306852" y="972971"/>
              <a:ext cx="68580" cy="365760"/>
            </a:xfrm>
            <a:prstGeom prst="ellipse">
              <a:avLst/>
            </a:prstGeom>
            <a:solidFill>
              <a:srgbClr val="B3C6E7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5" name="Google Shape;434;p15">
              <a:extLst>
                <a:ext uri="{FF2B5EF4-FFF2-40B4-BE49-F238E27FC236}">
                  <a16:creationId xmlns:a16="http://schemas.microsoft.com/office/drawing/2014/main" id="{DEAC93A4-836D-F644-E8BF-FB34443E303B}"/>
                </a:ext>
              </a:extLst>
            </p:cNvPr>
            <p:cNvCxnSpPr>
              <a:endCxn id="33" idx="1"/>
            </p:cNvCxnSpPr>
            <p:nvPr/>
          </p:nvCxnSpPr>
          <p:spPr>
            <a:xfrm rot="10800000" flipH="1">
              <a:off x="7368655" y="1026535"/>
              <a:ext cx="292500" cy="12930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6" name="Google Shape;435;p15">
              <a:extLst>
                <a:ext uri="{FF2B5EF4-FFF2-40B4-BE49-F238E27FC236}">
                  <a16:creationId xmlns:a16="http://schemas.microsoft.com/office/drawing/2014/main" id="{5BB9D9E6-0DA3-2B08-E773-F3AA2E75A5E2}"/>
                </a:ext>
              </a:extLst>
            </p:cNvPr>
            <p:cNvCxnSpPr/>
            <p:nvPr/>
          </p:nvCxnSpPr>
          <p:spPr>
            <a:xfrm rot="10800000" flipH="1">
              <a:off x="8370264" y="1155851"/>
              <a:ext cx="292618" cy="129316"/>
            </a:xfrm>
            <a:prstGeom prst="straightConnector1">
              <a:avLst/>
            </a:prstGeom>
            <a:noFill/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7" name="Google Shape;436;p15">
              <a:extLst>
                <a:ext uri="{FF2B5EF4-FFF2-40B4-BE49-F238E27FC236}">
                  <a16:creationId xmlns:a16="http://schemas.microsoft.com/office/drawing/2014/main" id="{68571690-90EA-F498-95CF-03CCE8A03DFC}"/>
                </a:ext>
              </a:extLst>
            </p:cNvPr>
            <p:cNvCxnSpPr>
              <a:stCxn id="34" idx="7"/>
            </p:cNvCxnSpPr>
            <p:nvPr/>
          </p:nvCxnSpPr>
          <p:spPr>
            <a:xfrm>
              <a:off x="8365389" y="1026535"/>
              <a:ext cx="297600" cy="12930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8" name="Google Shape;437;p15">
              <a:extLst>
                <a:ext uri="{FF2B5EF4-FFF2-40B4-BE49-F238E27FC236}">
                  <a16:creationId xmlns:a16="http://schemas.microsoft.com/office/drawing/2014/main" id="{FE0AE5FD-21BB-326A-712E-94A6B300967B}"/>
                </a:ext>
              </a:extLst>
            </p:cNvPr>
            <p:cNvCxnSpPr/>
            <p:nvPr/>
          </p:nvCxnSpPr>
          <p:spPr>
            <a:xfrm>
              <a:off x="7366099" y="1155851"/>
              <a:ext cx="297493" cy="129316"/>
            </a:xfrm>
            <a:prstGeom prst="straightConnector1">
              <a:avLst/>
            </a:prstGeom>
            <a:noFill/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9" name="Google Shape;438;p15">
              <a:extLst>
                <a:ext uri="{FF2B5EF4-FFF2-40B4-BE49-F238E27FC236}">
                  <a16:creationId xmlns:a16="http://schemas.microsoft.com/office/drawing/2014/main" id="{0E0C5480-0165-84EC-0B24-06A16245A408}"/>
                </a:ext>
              </a:extLst>
            </p:cNvPr>
            <p:cNvCxnSpPr>
              <a:stCxn id="33" idx="7"/>
              <a:endCxn id="34" idx="1"/>
            </p:cNvCxnSpPr>
            <p:nvPr/>
          </p:nvCxnSpPr>
          <p:spPr>
            <a:xfrm>
              <a:off x="7709649" y="1026535"/>
              <a:ext cx="607200" cy="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40" name="Google Shape;439;p15">
              <a:extLst>
                <a:ext uri="{FF2B5EF4-FFF2-40B4-BE49-F238E27FC236}">
                  <a16:creationId xmlns:a16="http://schemas.microsoft.com/office/drawing/2014/main" id="{42B504B9-8296-0006-FAE6-92823B53515B}"/>
                </a:ext>
              </a:extLst>
            </p:cNvPr>
            <p:cNvCxnSpPr/>
            <p:nvPr/>
          </p:nvCxnSpPr>
          <p:spPr>
            <a:xfrm>
              <a:off x="7709649" y="1283285"/>
              <a:ext cx="607246" cy="0"/>
            </a:xfrm>
            <a:prstGeom prst="straightConnector1">
              <a:avLst/>
            </a:prstGeom>
            <a:noFill/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1" name="Google Shape;440;p15">
              <a:extLst>
                <a:ext uri="{FF2B5EF4-FFF2-40B4-BE49-F238E27FC236}">
                  <a16:creationId xmlns:a16="http://schemas.microsoft.com/office/drawing/2014/main" id="{DA29277D-4AD5-83AF-9BFF-84EF81162639}"/>
                </a:ext>
              </a:extLst>
            </p:cNvPr>
            <p:cNvSpPr txBox="1"/>
            <p:nvPr/>
          </p:nvSpPr>
          <p:spPr>
            <a:xfrm>
              <a:off x="7483671" y="619721"/>
              <a:ext cx="104804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Stretcher</a:t>
              </a:r>
              <a:endParaRPr/>
            </a:p>
          </p:txBody>
        </p:sp>
      </p:grpSp>
      <p:sp>
        <p:nvSpPr>
          <p:cNvPr id="42" name="Google Shape;441;p15">
            <a:extLst>
              <a:ext uri="{FF2B5EF4-FFF2-40B4-BE49-F238E27FC236}">
                <a16:creationId xmlns:a16="http://schemas.microsoft.com/office/drawing/2014/main" id="{81476C60-0016-7F6B-C4A0-65DE70BFD3E0}"/>
              </a:ext>
            </a:extLst>
          </p:cNvPr>
          <p:cNvSpPr/>
          <p:nvPr/>
        </p:nvSpPr>
        <p:spPr>
          <a:xfrm rot="5400000">
            <a:off x="9981864" y="995655"/>
            <a:ext cx="914400" cy="9144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42;p15">
            <a:extLst>
              <a:ext uri="{FF2B5EF4-FFF2-40B4-BE49-F238E27FC236}">
                <a16:creationId xmlns:a16="http://schemas.microsoft.com/office/drawing/2014/main" id="{3F6F4F49-AE6A-F4A1-3396-B1D98AB6483D}"/>
              </a:ext>
            </a:extLst>
          </p:cNvPr>
          <p:cNvSpPr txBox="1"/>
          <p:nvPr/>
        </p:nvSpPr>
        <p:spPr>
          <a:xfrm>
            <a:off x="9911686" y="1131232"/>
            <a:ext cx="62388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 </a:t>
            </a:r>
            <a:endParaRPr sz="16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</a:t>
            </a:r>
            <a:endParaRPr sz="1600" dirty="0"/>
          </a:p>
        </p:txBody>
      </p:sp>
      <p:cxnSp>
        <p:nvCxnSpPr>
          <p:cNvPr id="44" name="Google Shape;443;p15">
            <a:extLst>
              <a:ext uri="{FF2B5EF4-FFF2-40B4-BE49-F238E27FC236}">
                <a16:creationId xmlns:a16="http://schemas.microsoft.com/office/drawing/2014/main" id="{BAD9F4E1-DAFE-4A66-4C5D-579CF870BB47}"/>
              </a:ext>
            </a:extLst>
          </p:cNvPr>
          <p:cNvCxnSpPr/>
          <p:nvPr/>
        </p:nvCxnSpPr>
        <p:spPr>
          <a:xfrm>
            <a:off x="10872633" y="1457443"/>
            <a:ext cx="41148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5" name="Google Shape;444;p15">
            <a:extLst>
              <a:ext uri="{FF2B5EF4-FFF2-40B4-BE49-F238E27FC236}">
                <a16:creationId xmlns:a16="http://schemas.microsoft.com/office/drawing/2014/main" id="{1615D1EB-CFE7-26FD-02DE-547D936FE1D7}"/>
              </a:ext>
            </a:extLst>
          </p:cNvPr>
          <p:cNvCxnSpPr/>
          <p:nvPr/>
        </p:nvCxnSpPr>
        <p:spPr>
          <a:xfrm>
            <a:off x="9218206" y="3148618"/>
            <a:ext cx="640080" cy="0"/>
          </a:xfrm>
          <a:prstGeom prst="straightConnector1">
            <a:avLst/>
          </a:prstGeom>
          <a:noFill/>
          <a:ln w="1587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51" name="Google Shape;450;p15">
            <a:extLst>
              <a:ext uri="{FF2B5EF4-FFF2-40B4-BE49-F238E27FC236}">
                <a16:creationId xmlns:a16="http://schemas.microsoft.com/office/drawing/2014/main" id="{482EA057-1E6B-A943-E407-C3ABD7EC8569}"/>
              </a:ext>
            </a:extLst>
          </p:cNvPr>
          <p:cNvCxnSpPr>
            <a:cxnSpLocks/>
          </p:cNvCxnSpPr>
          <p:nvPr/>
        </p:nvCxnSpPr>
        <p:spPr>
          <a:xfrm>
            <a:off x="561876" y="4901720"/>
            <a:ext cx="201168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52" name="Google Shape;451;p15">
            <a:extLst>
              <a:ext uri="{FF2B5EF4-FFF2-40B4-BE49-F238E27FC236}">
                <a16:creationId xmlns:a16="http://schemas.microsoft.com/office/drawing/2014/main" id="{B9E484C8-ECFA-FCEB-72B0-D4718B5AAF79}"/>
              </a:ext>
            </a:extLst>
          </p:cNvPr>
          <p:cNvGrpSpPr/>
          <p:nvPr/>
        </p:nvGrpSpPr>
        <p:grpSpPr>
          <a:xfrm>
            <a:off x="5967706" y="4672808"/>
            <a:ext cx="350323" cy="360552"/>
            <a:chOff x="6031108" y="5136004"/>
            <a:chExt cx="350323" cy="360552"/>
          </a:xfrm>
        </p:grpSpPr>
        <p:sp>
          <p:nvSpPr>
            <p:cNvPr id="53" name="Google Shape;452;p15">
              <a:extLst>
                <a:ext uri="{FF2B5EF4-FFF2-40B4-BE49-F238E27FC236}">
                  <a16:creationId xmlns:a16="http://schemas.microsoft.com/office/drawing/2014/main" id="{AD5B748C-D232-4664-6752-7C9CEEA418DE}"/>
                </a:ext>
              </a:extLst>
            </p:cNvPr>
            <p:cNvSpPr/>
            <p:nvPr/>
          </p:nvSpPr>
          <p:spPr>
            <a:xfrm>
              <a:off x="6031108" y="5136004"/>
              <a:ext cx="350323" cy="36055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4" name="Google Shape;453;p15">
              <a:extLst>
                <a:ext uri="{FF2B5EF4-FFF2-40B4-BE49-F238E27FC236}">
                  <a16:creationId xmlns:a16="http://schemas.microsoft.com/office/drawing/2014/main" id="{13F5A891-F641-EB53-29A8-B82EB9D0E39F}"/>
                </a:ext>
              </a:extLst>
            </p:cNvPr>
            <p:cNvGrpSpPr/>
            <p:nvPr/>
          </p:nvGrpSpPr>
          <p:grpSpPr>
            <a:xfrm>
              <a:off x="6072961" y="5197786"/>
              <a:ext cx="290694" cy="263285"/>
              <a:chOff x="1224242" y="4603549"/>
              <a:chExt cx="912321" cy="826304"/>
            </a:xfrm>
          </p:grpSpPr>
          <p:cxnSp>
            <p:nvCxnSpPr>
              <p:cNvPr id="55" name="Google Shape;454;p15">
                <a:extLst>
                  <a:ext uri="{FF2B5EF4-FFF2-40B4-BE49-F238E27FC236}">
                    <a16:creationId xmlns:a16="http://schemas.microsoft.com/office/drawing/2014/main" id="{B7345DAA-9D6E-DA7A-7BDD-297A190F60D5}"/>
                  </a:ext>
                </a:extLst>
              </p:cNvPr>
              <p:cNvCxnSpPr/>
              <p:nvPr/>
            </p:nvCxnSpPr>
            <p:spPr>
              <a:xfrm>
                <a:off x="1224242" y="5112295"/>
                <a:ext cx="81498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6" name="Google Shape;455;p15">
                <a:extLst>
                  <a:ext uri="{FF2B5EF4-FFF2-40B4-BE49-F238E27FC236}">
                    <a16:creationId xmlns:a16="http://schemas.microsoft.com/office/drawing/2014/main" id="{A6D780B1-4E69-C415-F00B-85C55866A521}"/>
                  </a:ext>
                </a:extLst>
              </p:cNvPr>
              <p:cNvCxnSpPr/>
              <p:nvPr/>
            </p:nvCxnSpPr>
            <p:spPr>
              <a:xfrm rot="-5400000">
                <a:off x="1191438" y="5058081"/>
                <a:ext cx="74354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7" name="Google Shape;456;p15">
                <a:extLst>
                  <a:ext uri="{FF2B5EF4-FFF2-40B4-BE49-F238E27FC236}">
                    <a16:creationId xmlns:a16="http://schemas.microsoft.com/office/drawing/2014/main" id="{E6A72EE6-72CD-A7E8-21C0-A784FEE83801}"/>
                  </a:ext>
                </a:extLst>
              </p:cNvPr>
              <p:cNvCxnSpPr/>
              <p:nvPr/>
            </p:nvCxnSpPr>
            <p:spPr>
              <a:xfrm rot="-5400000">
                <a:off x="1824180" y="4904373"/>
                <a:ext cx="432202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8" name="Google Shape;457;p15">
                <a:extLst>
                  <a:ext uri="{FF2B5EF4-FFF2-40B4-BE49-F238E27FC236}">
                    <a16:creationId xmlns:a16="http://schemas.microsoft.com/office/drawing/2014/main" id="{77E963D9-B7DA-318D-9ED9-E022AEDFC3CD}"/>
                  </a:ext>
                </a:extLst>
              </p:cNvPr>
              <p:cNvCxnSpPr/>
              <p:nvPr/>
            </p:nvCxnSpPr>
            <p:spPr>
              <a:xfrm>
                <a:off x="1562236" y="4691593"/>
                <a:ext cx="486650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59" name="Google Shape;458;p15">
                <a:extLst>
                  <a:ext uri="{FF2B5EF4-FFF2-40B4-BE49-F238E27FC236}">
                    <a16:creationId xmlns:a16="http://schemas.microsoft.com/office/drawing/2014/main" id="{FE590E7E-4E03-4079-7204-3E6BB6C64CD6}"/>
                  </a:ext>
                </a:extLst>
              </p:cNvPr>
              <p:cNvCxnSpPr/>
              <p:nvPr/>
            </p:nvCxnSpPr>
            <p:spPr>
              <a:xfrm>
                <a:off x="1288751" y="5155765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0" name="Google Shape;459;p15">
                <a:extLst>
                  <a:ext uri="{FF2B5EF4-FFF2-40B4-BE49-F238E27FC236}">
                    <a16:creationId xmlns:a16="http://schemas.microsoft.com/office/drawing/2014/main" id="{7E05BF56-B54C-E361-A2C5-4F1F4B5CFC4C}"/>
                  </a:ext>
                </a:extLst>
              </p:cNvPr>
              <p:cNvCxnSpPr/>
              <p:nvPr/>
            </p:nvCxnSpPr>
            <p:spPr>
              <a:xfrm>
                <a:off x="1726790" y="5160102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1" name="Google Shape;460;p15">
                <a:extLst>
                  <a:ext uri="{FF2B5EF4-FFF2-40B4-BE49-F238E27FC236}">
                    <a16:creationId xmlns:a16="http://schemas.microsoft.com/office/drawing/2014/main" id="{82815473-649F-B103-B849-71C9A4911CAC}"/>
                  </a:ext>
                </a:extLst>
              </p:cNvPr>
              <p:cNvCxnSpPr/>
              <p:nvPr/>
            </p:nvCxnSpPr>
            <p:spPr>
              <a:xfrm rot="5400000">
                <a:off x="1438376" y="5247468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2" name="Google Shape;461;p15">
                <a:extLst>
                  <a:ext uri="{FF2B5EF4-FFF2-40B4-BE49-F238E27FC236}">
                    <a16:creationId xmlns:a16="http://schemas.microsoft.com/office/drawing/2014/main" id="{AAA5D015-7ECF-F76F-9824-41EDF6FFA56A}"/>
                  </a:ext>
                </a:extLst>
              </p:cNvPr>
              <p:cNvCxnSpPr/>
              <p:nvPr/>
            </p:nvCxnSpPr>
            <p:spPr>
              <a:xfrm rot="5400000">
                <a:off x="1440544" y="4915054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63" name="Google Shape;462;p15">
                <a:extLst>
                  <a:ext uri="{FF2B5EF4-FFF2-40B4-BE49-F238E27FC236}">
                    <a16:creationId xmlns:a16="http://schemas.microsoft.com/office/drawing/2014/main" id="{A3E4702B-1675-EF76-B16D-B04944108D84}"/>
                  </a:ext>
                </a:extLst>
              </p:cNvPr>
              <p:cNvCxnSpPr/>
              <p:nvPr/>
            </p:nvCxnSpPr>
            <p:spPr>
              <a:xfrm rot="10800000" flipH="1">
                <a:off x="1473867" y="4603549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4" name="Google Shape;463;p15">
                <a:extLst>
                  <a:ext uri="{FF2B5EF4-FFF2-40B4-BE49-F238E27FC236}">
                    <a16:creationId xmlns:a16="http://schemas.microsoft.com/office/drawing/2014/main" id="{8757ADC9-4CBD-14A9-61BA-C38673ABEDF2}"/>
                  </a:ext>
                </a:extLst>
              </p:cNvPr>
              <p:cNvCxnSpPr/>
              <p:nvPr/>
            </p:nvCxnSpPr>
            <p:spPr>
              <a:xfrm rot="10800000" flipH="1">
                <a:off x="1959613" y="5026854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5" name="Google Shape;464;p15">
                <a:extLst>
                  <a:ext uri="{FF2B5EF4-FFF2-40B4-BE49-F238E27FC236}">
                    <a16:creationId xmlns:a16="http://schemas.microsoft.com/office/drawing/2014/main" id="{D225FDB7-A104-ABE6-50CA-11B224370B92}"/>
                  </a:ext>
                </a:extLst>
              </p:cNvPr>
              <p:cNvCxnSpPr/>
              <p:nvPr/>
            </p:nvCxnSpPr>
            <p:spPr>
              <a:xfrm rot="5400000" flipH="1">
                <a:off x="1479069" y="5027724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66" name="Google Shape;465;p15">
                <a:extLst>
                  <a:ext uri="{FF2B5EF4-FFF2-40B4-BE49-F238E27FC236}">
                    <a16:creationId xmlns:a16="http://schemas.microsoft.com/office/drawing/2014/main" id="{E3C96C5D-3475-2E62-FA8E-A0D109237895}"/>
                  </a:ext>
                </a:extLst>
              </p:cNvPr>
              <p:cNvCxnSpPr/>
              <p:nvPr/>
            </p:nvCxnSpPr>
            <p:spPr>
              <a:xfrm rot="5400000" flipH="1">
                <a:off x="1959610" y="4603552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67" name="Google Shape;466;p15">
            <a:extLst>
              <a:ext uri="{FF2B5EF4-FFF2-40B4-BE49-F238E27FC236}">
                <a16:creationId xmlns:a16="http://schemas.microsoft.com/office/drawing/2014/main" id="{A7232C94-A464-CCEC-C8FA-EFD8861F3DED}"/>
              </a:ext>
            </a:extLst>
          </p:cNvPr>
          <p:cNvSpPr/>
          <p:nvPr/>
        </p:nvSpPr>
        <p:spPr>
          <a:xfrm>
            <a:off x="5034150" y="4488515"/>
            <a:ext cx="1422654" cy="814768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8" name="Google Shape;467;p15">
            <a:extLst>
              <a:ext uri="{FF2B5EF4-FFF2-40B4-BE49-F238E27FC236}">
                <a16:creationId xmlns:a16="http://schemas.microsoft.com/office/drawing/2014/main" id="{34F44B4A-0062-4AE1-0E51-2AF8C444841B}"/>
              </a:ext>
            </a:extLst>
          </p:cNvPr>
          <p:cNvGrpSpPr/>
          <p:nvPr/>
        </p:nvGrpSpPr>
        <p:grpSpPr>
          <a:xfrm>
            <a:off x="5163504" y="4672808"/>
            <a:ext cx="350323" cy="360552"/>
            <a:chOff x="6031108" y="5136004"/>
            <a:chExt cx="350323" cy="360552"/>
          </a:xfrm>
        </p:grpSpPr>
        <p:sp>
          <p:nvSpPr>
            <p:cNvPr id="69" name="Google Shape;468;p15">
              <a:extLst>
                <a:ext uri="{FF2B5EF4-FFF2-40B4-BE49-F238E27FC236}">
                  <a16:creationId xmlns:a16="http://schemas.microsoft.com/office/drawing/2014/main" id="{839684E8-1951-00AC-EEB0-926C726FA63B}"/>
                </a:ext>
              </a:extLst>
            </p:cNvPr>
            <p:cNvSpPr/>
            <p:nvPr/>
          </p:nvSpPr>
          <p:spPr>
            <a:xfrm>
              <a:off x="6031108" y="5136004"/>
              <a:ext cx="350323" cy="36055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0" name="Google Shape;469;p15">
              <a:extLst>
                <a:ext uri="{FF2B5EF4-FFF2-40B4-BE49-F238E27FC236}">
                  <a16:creationId xmlns:a16="http://schemas.microsoft.com/office/drawing/2014/main" id="{057B5C2C-4ACD-43B3-9B7F-FFAB87DE4395}"/>
                </a:ext>
              </a:extLst>
            </p:cNvPr>
            <p:cNvGrpSpPr/>
            <p:nvPr/>
          </p:nvGrpSpPr>
          <p:grpSpPr>
            <a:xfrm>
              <a:off x="6072961" y="5197786"/>
              <a:ext cx="290694" cy="263285"/>
              <a:chOff x="1224242" y="4603549"/>
              <a:chExt cx="912321" cy="826304"/>
            </a:xfrm>
          </p:grpSpPr>
          <p:cxnSp>
            <p:nvCxnSpPr>
              <p:cNvPr id="71" name="Google Shape;470;p15">
                <a:extLst>
                  <a:ext uri="{FF2B5EF4-FFF2-40B4-BE49-F238E27FC236}">
                    <a16:creationId xmlns:a16="http://schemas.microsoft.com/office/drawing/2014/main" id="{7817DFC1-7CFA-EAF7-6DBD-502E9009745B}"/>
                  </a:ext>
                </a:extLst>
              </p:cNvPr>
              <p:cNvCxnSpPr/>
              <p:nvPr/>
            </p:nvCxnSpPr>
            <p:spPr>
              <a:xfrm>
                <a:off x="1224242" y="5112295"/>
                <a:ext cx="81498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2" name="Google Shape;471;p15">
                <a:extLst>
                  <a:ext uri="{FF2B5EF4-FFF2-40B4-BE49-F238E27FC236}">
                    <a16:creationId xmlns:a16="http://schemas.microsoft.com/office/drawing/2014/main" id="{637E91C1-277B-6276-2823-4DD66FA0527D}"/>
                  </a:ext>
                </a:extLst>
              </p:cNvPr>
              <p:cNvCxnSpPr/>
              <p:nvPr/>
            </p:nvCxnSpPr>
            <p:spPr>
              <a:xfrm rot="-5400000">
                <a:off x="1191438" y="5058081"/>
                <a:ext cx="74354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3" name="Google Shape;472;p15">
                <a:extLst>
                  <a:ext uri="{FF2B5EF4-FFF2-40B4-BE49-F238E27FC236}">
                    <a16:creationId xmlns:a16="http://schemas.microsoft.com/office/drawing/2014/main" id="{5AE99135-A9B2-0AEA-35B1-B6C76B24C483}"/>
                  </a:ext>
                </a:extLst>
              </p:cNvPr>
              <p:cNvCxnSpPr/>
              <p:nvPr/>
            </p:nvCxnSpPr>
            <p:spPr>
              <a:xfrm rot="-5400000">
                <a:off x="1824180" y="4904373"/>
                <a:ext cx="432202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4" name="Google Shape;473;p15">
                <a:extLst>
                  <a:ext uri="{FF2B5EF4-FFF2-40B4-BE49-F238E27FC236}">
                    <a16:creationId xmlns:a16="http://schemas.microsoft.com/office/drawing/2014/main" id="{282D78BE-F6FA-F0DC-1EAC-9F1DA961715B}"/>
                  </a:ext>
                </a:extLst>
              </p:cNvPr>
              <p:cNvCxnSpPr/>
              <p:nvPr/>
            </p:nvCxnSpPr>
            <p:spPr>
              <a:xfrm>
                <a:off x="1562236" y="4691593"/>
                <a:ext cx="486650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75" name="Google Shape;474;p15">
                <a:extLst>
                  <a:ext uri="{FF2B5EF4-FFF2-40B4-BE49-F238E27FC236}">
                    <a16:creationId xmlns:a16="http://schemas.microsoft.com/office/drawing/2014/main" id="{DA7052CD-CE66-A462-02C9-B75EAD45A37A}"/>
                  </a:ext>
                </a:extLst>
              </p:cNvPr>
              <p:cNvCxnSpPr/>
              <p:nvPr/>
            </p:nvCxnSpPr>
            <p:spPr>
              <a:xfrm>
                <a:off x="1288751" y="5155765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6" name="Google Shape;475;p15">
                <a:extLst>
                  <a:ext uri="{FF2B5EF4-FFF2-40B4-BE49-F238E27FC236}">
                    <a16:creationId xmlns:a16="http://schemas.microsoft.com/office/drawing/2014/main" id="{835633ED-08F8-107D-60F8-9542ACEE3426}"/>
                  </a:ext>
                </a:extLst>
              </p:cNvPr>
              <p:cNvCxnSpPr/>
              <p:nvPr/>
            </p:nvCxnSpPr>
            <p:spPr>
              <a:xfrm>
                <a:off x="1726790" y="5160102"/>
                <a:ext cx="162923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7" name="Google Shape;476;p15">
                <a:extLst>
                  <a:ext uri="{FF2B5EF4-FFF2-40B4-BE49-F238E27FC236}">
                    <a16:creationId xmlns:a16="http://schemas.microsoft.com/office/drawing/2014/main" id="{5E5D132A-B1BC-A735-A6D7-6632B1E31A36}"/>
                  </a:ext>
                </a:extLst>
              </p:cNvPr>
              <p:cNvCxnSpPr/>
              <p:nvPr/>
            </p:nvCxnSpPr>
            <p:spPr>
              <a:xfrm rot="5400000">
                <a:off x="1438376" y="5247468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8" name="Google Shape;477;p15">
                <a:extLst>
                  <a:ext uri="{FF2B5EF4-FFF2-40B4-BE49-F238E27FC236}">
                    <a16:creationId xmlns:a16="http://schemas.microsoft.com/office/drawing/2014/main" id="{4AD36B60-D028-3815-F4CB-4A6CC84B1740}"/>
                  </a:ext>
                </a:extLst>
              </p:cNvPr>
              <p:cNvCxnSpPr/>
              <p:nvPr/>
            </p:nvCxnSpPr>
            <p:spPr>
              <a:xfrm rot="5400000">
                <a:off x="1440544" y="4915054"/>
                <a:ext cx="162927" cy="19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79" name="Google Shape;478;p15">
                <a:extLst>
                  <a:ext uri="{FF2B5EF4-FFF2-40B4-BE49-F238E27FC236}">
                    <a16:creationId xmlns:a16="http://schemas.microsoft.com/office/drawing/2014/main" id="{A81AC292-3C77-8455-92D9-0630F6B398B4}"/>
                  </a:ext>
                </a:extLst>
              </p:cNvPr>
              <p:cNvCxnSpPr/>
              <p:nvPr/>
            </p:nvCxnSpPr>
            <p:spPr>
              <a:xfrm rot="10800000" flipH="1">
                <a:off x="1473867" y="4603549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0" name="Google Shape;479;p15">
                <a:extLst>
                  <a:ext uri="{FF2B5EF4-FFF2-40B4-BE49-F238E27FC236}">
                    <a16:creationId xmlns:a16="http://schemas.microsoft.com/office/drawing/2014/main" id="{B7079338-E91A-8D61-FAE1-D134379061FB}"/>
                  </a:ext>
                </a:extLst>
              </p:cNvPr>
              <p:cNvCxnSpPr/>
              <p:nvPr/>
            </p:nvCxnSpPr>
            <p:spPr>
              <a:xfrm rot="10800000" flipH="1">
                <a:off x="1959613" y="5026854"/>
                <a:ext cx="173481" cy="180425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1" name="Google Shape;480;p15">
                <a:extLst>
                  <a:ext uri="{FF2B5EF4-FFF2-40B4-BE49-F238E27FC236}">
                    <a16:creationId xmlns:a16="http://schemas.microsoft.com/office/drawing/2014/main" id="{0A1F50D5-D7DE-14B7-39EE-02374251E890}"/>
                  </a:ext>
                </a:extLst>
              </p:cNvPr>
              <p:cNvCxnSpPr/>
              <p:nvPr/>
            </p:nvCxnSpPr>
            <p:spPr>
              <a:xfrm rot="5400000" flipH="1">
                <a:off x="1479069" y="5027724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82" name="Google Shape;481;p15">
                <a:extLst>
                  <a:ext uri="{FF2B5EF4-FFF2-40B4-BE49-F238E27FC236}">
                    <a16:creationId xmlns:a16="http://schemas.microsoft.com/office/drawing/2014/main" id="{FC2594FF-5DE4-FD5B-FD0F-CD54DE6424DF}"/>
                  </a:ext>
                </a:extLst>
              </p:cNvPr>
              <p:cNvCxnSpPr/>
              <p:nvPr/>
            </p:nvCxnSpPr>
            <p:spPr>
              <a:xfrm rot="5400000" flipH="1">
                <a:off x="1959610" y="4603552"/>
                <a:ext cx="173486" cy="18042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</p:grpSp>
      </p:grpSp>
      <p:sp>
        <p:nvSpPr>
          <p:cNvPr id="83" name="Google Shape;482;p15">
            <a:extLst>
              <a:ext uri="{FF2B5EF4-FFF2-40B4-BE49-F238E27FC236}">
                <a16:creationId xmlns:a16="http://schemas.microsoft.com/office/drawing/2014/main" id="{6514D74E-3DF2-EB9E-3694-0F39C7F5DA59}"/>
              </a:ext>
            </a:extLst>
          </p:cNvPr>
          <p:cNvSpPr txBox="1"/>
          <p:nvPr/>
        </p:nvSpPr>
        <p:spPr>
          <a:xfrm>
            <a:off x="5562106" y="4720028"/>
            <a:ext cx="3439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/>
          </a:p>
        </p:txBody>
      </p:sp>
      <p:sp>
        <p:nvSpPr>
          <p:cNvPr id="84" name="Google Shape;483;p15">
            <a:extLst>
              <a:ext uri="{FF2B5EF4-FFF2-40B4-BE49-F238E27FC236}">
                <a16:creationId xmlns:a16="http://schemas.microsoft.com/office/drawing/2014/main" id="{5405BA92-F967-B4F0-5F2B-5DF072643C30}"/>
              </a:ext>
            </a:extLst>
          </p:cNvPr>
          <p:cNvSpPr/>
          <p:nvPr/>
        </p:nvSpPr>
        <p:spPr>
          <a:xfrm>
            <a:off x="6856398" y="4521531"/>
            <a:ext cx="1221174" cy="73151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5" name="Google Shape;484;p15">
            <a:extLst>
              <a:ext uri="{FF2B5EF4-FFF2-40B4-BE49-F238E27FC236}">
                <a16:creationId xmlns:a16="http://schemas.microsoft.com/office/drawing/2014/main" id="{D0B73826-7033-87E4-7AA0-993432C8A9CB}"/>
              </a:ext>
            </a:extLst>
          </p:cNvPr>
          <p:cNvCxnSpPr/>
          <p:nvPr/>
        </p:nvCxnSpPr>
        <p:spPr>
          <a:xfrm rot="2700000">
            <a:off x="7854276" y="4804041"/>
            <a:ext cx="125553" cy="118385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6" name="Google Shape;485;p15">
            <a:extLst>
              <a:ext uri="{FF2B5EF4-FFF2-40B4-BE49-F238E27FC236}">
                <a16:creationId xmlns:a16="http://schemas.microsoft.com/office/drawing/2014/main" id="{7CDD529A-D1C6-5658-9B62-109B1EE7E102}"/>
              </a:ext>
            </a:extLst>
          </p:cNvPr>
          <p:cNvCxnSpPr/>
          <p:nvPr/>
        </p:nvCxnSpPr>
        <p:spPr>
          <a:xfrm rot="10800000" flipH="1">
            <a:off x="7260448" y="4654931"/>
            <a:ext cx="333827" cy="171169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7" name="Google Shape;486;p15">
            <a:extLst>
              <a:ext uri="{FF2B5EF4-FFF2-40B4-BE49-F238E27FC236}">
                <a16:creationId xmlns:a16="http://schemas.microsoft.com/office/drawing/2014/main" id="{BBEE7694-0BF6-FCA1-D4DD-3A398D96ADD7}"/>
              </a:ext>
            </a:extLst>
          </p:cNvPr>
          <p:cNvCxnSpPr/>
          <p:nvPr/>
        </p:nvCxnSpPr>
        <p:spPr>
          <a:xfrm rot="10800000" flipH="1">
            <a:off x="7341577" y="4657795"/>
            <a:ext cx="252698" cy="248241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8" name="Google Shape;487;p15">
            <a:extLst>
              <a:ext uri="{FF2B5EF4-FFF2-40B4-BE49-F238E27FC236}">
                <a16:creationId xmlns:a16="http://schemas.microsoft.com/office/drawing/2014/main" id="{4375EAD3-CA9F-48DC-FE47-68920ED73422}"/>
              </a:ext>
            </a:extLst>
          </p:cNvPr>
          <p:cNvCxnSpPr/>
          <p:nvPr/>
        </p:nvCxnSpPr>
        <p:spPr>
          <a:xfrm>
            <a:off x="7260448" y="4826100"/>
            <a:ext cx="650635" cy="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9" name="Google Shape;488;p15">
            <a:extLst>
              <a:ext uri="{FF2B5EF4-FFF2-40B4-BE49-F238E27FC236}">
                <a16:creationId xmlns:a16="http://schemas.microsoft.com/office/drawing/2014/main" id="{629AF2EE-18C7-B375-6525-B1AD3DDE7FCA}"/>
              </a:ext>
            </a:extLst>
          </p:cNvPr>
          <p:cNvCxnSpPr/>
          <p:nvPr/>
        </p:nvCxnSpPr>
        <p:spPr>
          <a:xfrm>
            <a:off x="7341577" y="4907380"/>
            <a:ext cx="569506" cy="0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0" name="Google Shape;489;p15">
            <a:extLst>
              <a:ext uri="{FF2B5EF4-FFF2-40B4-BE49-F238E27FC236}">
                <a16:creationId xmlns:a16="http://schemas.microsoft.com/office/drawing/2014/main" id="{4FA3E8C3-2973-3667-A58E-2B027CDE0F09}"/>
              </a:ext>
            </a:extLst>
          </p:cNvPr>
          <p:cNvCxnSpPr/>
          <p:nvPr/>
        </p:nvCxnSpPr>
        <p:spPr>
          <a:xfrm>
            <a:off x="7010220" y="4657095"/>
            <a:ext cx="591927" cy="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1" name="Google Shape;490;p15">
            <a:extLst>
              <a:ext uri="{FF2B5EF4-FFF2-40B4-BE49-F238E27FC236}">
                <a16:creationId xmlns:a16="http://schemas.microsoft.com/office/drawing/2014/main" id="{0B41D6CF-499B-774E-7734-54ECACA7A5FA}"/>
              </a:ext>
            </a:extLst>
          </p:cNvPr>
          <p:cNvCxnSpPr/>
          <p:nvPr/>
        </p:nvCxnSpPr>
        <p:spPr>
          <a:xfrm>
            <a:off x="7012091" y="4665249"/>
            <a:ext cx="578872" cy="0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2" name="Google Shape;491;p15">
            <a:extLst>
              <a:ext uri="{FF2B5EF4-FFF2-40B4-BE49-F238E27FC236}">
                <a16:creationId xmlns:a16="http://schemas.microsoft.com/office/drawing/2014/main" id="{062C126C-7384-0F7A-8E86-D1611761F05A}"/>
              </a:ext>
            </a:extLst>
          </p:cNvPr>
          <p:cNvCxnSpPr/>
          <p:nvPr/>
        </p:nvCxnSpPr>
        <p:spPr>
          <a:xfrm>
            <a:off x="7531770" y="4586611"/>
            <a:ext cx="118385" cy="12555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3" name="Google Shape;492;p15">
            <a:extLst>
              <a:ext uri="{FF2B5EF4-FFF2-40B4-BE49-F238E27FC236}">
                <a16:creationId xmlns:a16="http://schemas.microsoft.com/office/drawing/2014/main" id="{B18A3B3F-9AAD-477E-FD67-104C5F7F85B5}"/>
              </a:ext>
            </a:extLst>
          </p:cNvPr>
          <p:cNvCxnSpPr/>
          <p:nvPr/>
        </p:nvCxnSpPr>
        <p:spPr>
          <a:xfrm>
            <a:off x="7241820" y="4805667"/>
            <a:ext cx="118385" cy="12555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4" name="Google Shape;493;p15">
            <a:extLst>
              <a:ext uri="{FF2B5EF4-FFF2-40B4-BE49-F238E27FC236}">
                <a16:creationId xmlns:a16="http://schemas.microsoft.com/office/drawing/2014/main" id="{D56EC0F8-A47C-52B0-009B-8FD783A9F505}"/>
              </a:ext>
            </a:extLst>
          </p:cNvPr>
          <p:cNvSpPr/>
          <p:nvPr/>
        </p:nvSpPr>
        <p:spPr>
          <a:xfrm rot="10800000" flipH="1">
            <a:off x="8096200" y="4774025"/>
            <a:ext cx="397543" cy="22652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90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494;p15">
            <a:extLst>
              <a:ext uri="{FF2B5EF4-FFF2-40B4-BE49-F238E27FC236}">
                <a16:creationId xmlns:a16="http://schemas.microsoft.com/office/drawing/2014/main" id="{CCC219D6-B2B9-86B8-A84E-D9C8F2AD5278}"/>
              </a:ext>
            </a:extLst>
          </p:cNvPr>
          <p:cNvCxnSpPr/>
          <p:nvPr/>
        </p:nvCxnSpPr>
        <p:spPr>
          <a:xfrm>
            <a:off x="6445806" y="4873151"/>
            <a:ext cx="405869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96" name="Google Shape;495;p15">
            <a:extLst>
              <a:ext uri="{FF2B5EF4-FFF2-40B4-BE49-F238E27FC236}">
                <a16:creationId xmlns:a16="http://schemas.microsoft.com/office/drawing/2014/main" id="{0BFBF2AE-575E-E8AD-ED56-6F6B759A4740}"/>
              </a:ext>
            </a:extLst>
          </p:cNvPr>
          <p:cNvCxnSpPr/>
          <p:nvPr/>
        </p:nvCxnSpPr>
        <p:spPr>
          <a:xfrm>
            <a:off x="3577421" y="4893491"/>
            <a:ext cx="1463040" cy="0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97" name="Google Shape;496;p15">
            <a:extLst>
              <a:ext uri="{FF2B5EF4-FFF2-40B4-BE49-F238E27FC236}">
                <a16:creationId xmlns:a16="http://schemas.microsoft.com/office/drawing/2014/main" id="{6DCAF550-F0E0-EFB3-7354-3EDF09872A93}"/>
              </a:ext>
            </a:extLst>
          </p:cNvPr>
          <p:cNvSpPr txBox="1"/>
          <p:nvPr/>
        </p:nvSpPr>
        <p:spPr>
          <a:xfrm>
            <a:off x="6836040" y="4952646"/>
            <a:ext cx="13101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Compressor</a:t>
            </a:r>
            <a:endParaRPr/>
          </a:p>
        </p:txBody>
      </p:sp>
      <p:sp>
        <p:nvSpPr>
          <p:cNvPr id="98" name="Google Shape;497;p15">
            <a:extLst>
              <a:ext uri="{FF2B5EF4-FFF2-40B4-BE49-F238E27FC236}">
                <a16:creationId xmlns:a16="http://schemas.microsoft.com/office/drawing/2014/main" id="{C9F11963-8594-4772-C574-D9B40D7FFE3B}"/>
              </a:ext>
            </a:extLst>
          </p:cNvPr>
          <p:cNvSpPr txBox="1"/>
          <p:nvPr/>
        </p:nvSpPr>
        <p:spPr>
          <a:xfrm>
            <a:off x="5101306" y="4979596"/>
            <a:ext cx="13186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GTI Stackers</a:t>
            </a:r>
            <a:endParaRPr/>
          </a:p>
        </p:txBody>
      </p:sp>
      <p:cxnSp>
        <p:nvCxnSpPr>
          <p:cNvPr id="99" name="Google Shape;498;p15">
            <a:extLst>
              <a:ext uri="{FF2B5EF4-FFF2-40B4-BE49-F238E27FC236}">
                <a16:creationId xmlns:a16="http://schemas.microsoft.com/office/drawing/2014/main" id="{9D1D230A-CAE7-DF78-2EB7-C7B9D45E6BFA}"/>
              </a:ext>
            </a:extLst>
          </p:cNvPr>
          <p:cNvCxnSpPr/>
          <p:nvPr/>
        </p:nvCxnSpPr>
        <p:spPr>
          <a:xfrm flipH="1">
            <a:off x="561876" y="3130599"/>
            <a:ext cx="9839" cy="1771121"/>
          </a:xfrm>
          <a:prstGeom prst="straightConnector1">
            <a:avLst/>
          </a:prstGeom>
          <a:noFill/>
          <a:ln w="158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5" name="Google Shape;514;p15">
            <a:extLst>
              <a:ext uri="{FF2B5EF4-FFF2-40B4-BE49-F238E27FC236}">
                <a16:creationId xmlns:a16="http://schemas.microsoft.com/office/drawing/2014/main" id="{0796E06E-A4A7-8A26-9C05-9A10FCA017E7}"/>
              </a:ext>
            </a:extLst>
          </p:cNvPr>
          <p:cNvSpPr/>
          <p:nvPr/>
        </p:nvSpPr>
        <p:spPr>
          <a:xfrm>
            <a:off x="9482931" y="2253062"/>
            <a:ext cx="274320" cy="1828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500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515;p15">
            <a:extLst>
              <a:ext uri="{FF2B5EF4-FFF2-40B4-BE49-F238E27FC236}">
                <a16:creationId xmlns:a16="http://schemas.microsoft.com/office/drawing/2014/main" id="{8852E948-B88A-DC5F-7680-2415311F4C38}"/>
              </a:ext>
            </a:extLst>
          </p:cNvPr>
          <p:cNvSpPr/>
          <p:nvPr/>
        </p:nvSpPr>
        <p:spPr>
          <a:xfrm>
            <a:off x="9398131" y="2224274"/>
            <a:ext cx="274320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516;p15">
            <a:extLst>
              <a:ext uri="{FF2B5EF4-FFF2-40B4-BE49-F238E27FC236}">
                <a16:creationId xmlns:a16="http://schemas.microsoft.com/office/drawing/2014/main" id="{B9260050-E42C-82FA-5B80-CA8CBF746B8D}"/>
              </a:ext>
            </a:extLst>
          </p:cNvPr>
          <p:cNvSpPr/>
          <p:nvPr/>
        </p:nvSpPr>
        <p:spPr>
          <a:xfrm>
            <a:off x="9304495" y="2207815"/>
            <a:ext cx="274320" cy="6400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517;p15">
            <a:extLst>
              <a:ext uri="{FF2B5EF4-FFF2-40B4-BE49-F238E27FC236}">
                <a16:creationId xmlns:a16="http://schemas.microsoft.com/office/drawing/2014/main" id="{7B587531-A071-1460-2C84-CCDBC04C316A}"/>
              </a:ext>
            </a:extLst>
          </p:cNvPr>
          <p:cNvSpPr/>
          <p:nvPr/>
        </p:nvSpPr>
        <p:spPr>
          <a:xfrm>
            <a:off x="1824914" y="1889540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518;p15">
            <a:extLst>
              <a:ext uri="{FF2B5EF4-FFF2-40B4-BE49-F238E27FC236}">
                <a16:creationId xmlns:a16="http://schemas.microsoft.com/office/drawing/2014/main" id="{F9EABF1A-FFE0-C1EB-9C0C-56B5FEC41330}"/>
              </a:ext>
            </a:extLst>
          </p:cNvPr>
          <p:cNvSpPr/>
          <p:nvPr/>
        </p:nvSpPr>
        <p:spPr>
          <a:xfrm>
            <a:off x="1918940" y="1892355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0" name="Google Shape;519;p15">
            <a:extLst>
              <a:ext uri="{FF2B5EF4-FFF2-40B4-BE49-F238E27FC236}">
                <a16:creationId xmlns:a16="http://schemas.microsoft.com/office/drawing/2014/main" id="{A6BE612C-27C5-B2E6-3AC8-2934286CE6C9}"/>
              </a:ext>
            </a:extLst>
          </p:cNvPr>
          <p:cNvCxnSpPr/>
          <p:nvPr/>
        </p:nvCxnSpPr>
        <p:spPr>
          <a:xfrm>
            <a:off x="1731410" y="2183647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21" name="Google Shape;520;p15">
            <a:extLst>
              <a:ext uri="{FF2B5EF4-FFF2-40B4-BE49-F238E27FC236}">
                <a16:creationId xmlns:a16="http://schemas.microsoft.com/office/drawing/2014/main" id="{B8AFA7F6-562D-A118-8EA4-39B8EA6B0D28}"/>
              </a:ext>
            </a:extLst>
          </p:cNvPr>
          <p:cNvSpPr/>
          <p:nvPr/>
        </p:nvSpPr>
        <p:spPr>
          <a:xfrm>
            <a:off x="2097376" y="1892355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521;p15">
            <a:extLst>
              <a:ext uri="{FF2B5EF4-FFF2-40B4-BE49-F238E27FC236}">
                <a16:creationId xmlns:a16="http://schemas.microsoft.com/office/drawing/2014/main" id="{E06C669E-104A-B65C-D767-A78B13035E87}"/>
              </a:ext>
            </a:extLst>
          </p:cNvPr>
          <p:cNvSpPr/>
          <p:nvPr/>
        </p:nvSpPr>
        <p:spPr>
          <a:xfrm>
            <a:off x="2012576" y="1889771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522;p15">
            <a:extLst>
              <a:ext uri="{FF2B5EF4-FFF2-40B4-BE49-F238E27FC236}">
                <a16:creationId xmlns:a16="http://schemas.microsoft.com/office/drawing/2014/main" id="{41B128DF-4C69-0E86-E21E-E27EAC2C1E4E}"/>
              </a:ext>
            </a:extLst>
          </p:cNvPr>
          <p:cNvSpPr/>
          <p:nvPr/>
        </p:nvSpPr>
        <p:spPr>
          <a:xfrm>
            <a:off x="2191341" y="1891130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523;p15">
            <a:extLst>
              <a:ext uri="{FF2B5EF4-FFF2-40B4-BE49-F238E27FC236}">
                <a16:creationId xmlns:a16="http://schemas.microsoft.com/office/drawing/2014/main" id="{576BAFB8-EA82-829B-28A5-4BC9A39B9E96}"/>
              </a:ext>
            </a:extLst>
          </p:cNvPr>
          <p:cNvSpPr/>
          <p:nvPr/>
        </p:nvSpPr>
        <p:spPr>
          <a:xfrm>
            <a:off x="2280607" y="1892355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524;p15">
            <a:extLst>
              <a:ext uri="{FF2B5EF4-FFF2-40B4-BE49-F238E27FC236}">
                <a16:creationId xmlns:a16="http://schemas.microsoft.com/office/drawing/2014/main" id="{6D7305B7-BCC3-2F63-83D5-090E81FB098E}"/>
              </a:ext>
            </a:extLst>
          </p:cNvPr>
          <p:cNvSpPr/>
          <p:nvPr/>
        </p:nvSpPr>
        <p:spPr>
          <a:xfrm>
            <a:off x="2468570" y="1892355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525;p15">
            <a:extLst>
              <a:ext uri="{FF2B5EF4-FFF2-40B4-BE49-F238E27FC236}">
                <a16:creationId xmlns:a16="http://schemas.microsoft.com/office/drawing/2014/main" id="{16907891-7DC6-A311-D490-F30C5AEA9294}"/>
              </a:ext>
            </a:extLst>
          </p:cNvPr>
          <p:cNvSpPr/>
          <p:nvPr/>
        </p:nvSpPr>
        <p:spPr>
          <a:xfrm>
            <a:off x="2379012" y="1891361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526;p15">
            <a:extLst>
              <a:ext uri="{FF2B5EF4-FFF2-40B4-BE49-F238E27FC236}">
                <a16:creationId xmlns:a16="http://schemas.microsoft.com/office/drawing/2014/main" id="{148AA100-6BCC-DD25-7C45-63154574940E}"/>
              </a:ext>
            </a:extLst>
          </p:cNvPr>
          <p:cNvSpPr/>
          <p:nvPr/>
        </p:nvSpPr>
        <p:spPr>
          <a:xfrm>
            <a:off x="2560554" y="1893622"/>
            <a:ext cx="32312" cy="290032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527;p15">
            <a:extLst>
              <a:ext uri="{FF2B5EF4-FFF2-40B4-BE49-F238E27FC236}">
                <a16:creationId xmlns:a16="http://schemas.microsoft.com/office/drawing/2014/main" id="{07D4C194-A07A-80CF-19EE-587176C3E6C2}"/>
              </a:ext>
            </a:extLst>
          </p:cNvPr>
          <p:cNvSpPr/>
          <p:nvPr/>
        </p:nvSpPr>
        <p:spPr>
          <a:xfrm>
            <a:off x="5590200" y="1929552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528;p15">
            <a:extLst>
              <a:ext uri="{FF2B5EF4-FFF2-40B4-BE49-F238E27FC236}">
                <a16:creationId xmlns:a16="http://schemas.microsoft.com/office/drawing/2014/main" id="{61CD962C-E91D-997F-3AD9-0130DB6F4E22}"/>
              </a:ext>
            </a:extLst>
          </p:cNvPr>
          <p:cNvSpPr/>
          <p:nvPr/>
        </p:nvSpPr>
        <p:spPr>
          <a:xfrm>
            <a:off x="5684226" y="2032386"/>
            <a:ext cx="32312" cy="18288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0" name="Google Shape;529;p15">
            <a:extLst>
              <a:ext uri="{FF2B5EF4-FFF2-40B4-BE49-F238E27FC236}">
                <a16:creationId xmlns:a16="http://schemas.microsoft.com/office/drawing/2014/main" id="{AF963F8F-232E-DB1B-9453-3AD41F1301E0}"/>
              </a:ext>
            </a:extLst>
          </p:cNvPr>
          <p:cNvCxnSpPr/>
          <p:nvPr/>
        </p:nvCxnSpPr>
        <p:spPr>
          <a:xfrm>
            <a:off x="5496696" y="2223659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530;p15">
            <a:extLst>
              <a:ext uri="{FF2B5EF4-FFF2-40B4-BE49-F238E27FC236}">
                <a16:creationId xmlns:a16="http://schemas.microsoft.com/office/drawing/2014/main" id="{0E7FBC14-A7E2-6036-A632-0C850E534A7C}"/>
              </a:ext>
            </a:extLst>
          </p:cNvPr>
          <p:cNvSpPr/>
          <p:nvPr/>
        </p:nvSpPr>
        <p:spPr>
          <a:xfrm>
            <a:off x="5862662" y="2170504"/>
            <a:ext cx="32312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531;p15">
            <a:extLst>
              <a:ext uri="{FF2B5EF4-FFF2-40B4-BE49-F238E27FC236}">
                <a16:creationId xmlns:a16="http://schemas.microsoft.com/office/drawing/2014/main" id="{426E4A19-7D3B-13CA-574E-D70730E0C470}"/>
              </a:ext>
            </a:extLst>
          </p:cNvPr>
          <p:cNvSpPr/>
          <p:nvPr/>
        </p:nvSpPr>
        <p:spPr>
          <a:xfrm>
            <a:off x="5777862" y="2129813"/>
            <a:ext cx="32312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532;p15">
            <a:extLst>
              <a:ext uri="{FF2B5EF4-FFF2-40B4-BE49-F238E27FC236}">
                <a16:creationId xmlns:a16="http://schemas.microsoft.com/office/drawing/2014/main" id="{01664420-D73E-F81D-2EF1-B9AC7A00FB22}"/>
              </a:ext>
            </a:extLst>
          </p:cNvPr>
          <p:cNvSpPr/>
          <p:nvPr/>
        </p:nvSpPr>
        <p:spPr>
          <a:xfrm>
            <a:off x="6147419" y="1929554"/>
            <a:ext cx="32312" cy="289579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533;p15">
            <a:extLst>
              <a:ext uri="{FF2B5EF4-FFF2-40B4-BE49-F238E27FC236}">
                <a16:creationId xmlns:a16="http://schemas.microsoft.com/office/drawing/2014/main" id="{B3B47A7F-AD11-20F2-68DC-58F108975993}"/>
              </a:ext>
            </a:extLst>
          </p:cNvPr>
          <p:cNvSpPr/>
          <p:nvPr/>
        </p:nvSpPr>
        <p:spPr>
          <a:xfrm>
            <a:off x="6241445" y="2032388"/>
            <a:ext cx="32312" cy="18288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534;p15">
            <a:extLst>
              <a:ext uri="{FF2B5EF4-FFF2-40B4-BE49-F238E27FC236}">
                <a16:creationId xmlns:a16="http://schemas.microsoft.com/office/drawing/2014/main" id="{AA4B4F60-4A6A-03F2-B2CC-252A490E39F6}"/>
              </a:ext>
            </a:extLst>
          </p:cNvPr>
          <p:cNvSpPr/>
          <p:nvPr/>
        </p:nvSpPr>
        <p:spPr>
          <a:xfrm>
            <a:off x="6419881" y="2170506"/>
            <a:ext cx="32312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535;p15">
            <a:extLst>
              <a:ext uri="{FF2B5EF4-FFF2-40B4-BE49-F238E27FC236}">
                <a16:creationId xmlns:a16="http://schemas.microsoft.com/office/drawing/2014/main" id="{B7A8B529-8FFE-6E68-E9D7-A214235C55BF}"/>
              </a:ext>
            </a:extLst>
          </p:cNvPr>
          <p:cNvSpPr/>
          <p:nvPr/>
        </p:nvSpPr>
        <p:spPr>
          <a:xfrm>
            <a:off x="6335081" y="2129815"/>
            <a:ext cx="32312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536;p15">
            <a:extLst>
              <a:ext uri="{FF2B5EF4-FFF2-40B4-BE49-F238E27FC236}">
                <a16:creationId xmlns:a16="http://schemas.microsoft.com/office/drawing/2014/main" id="{E1CF4AD5-F27A-915C-71D3-C2CB37573457}"/>
              </a:ext>
            </a:extLst>
          </p:cNvPr>
          <p:cNvSpPr/>
          <p:nvPr/>
        </p:nvSpPr>
        <p:spPr>
          <a:xfrm>
            <a:off x="9210469" y="2181177"/>
            <a:ext cx="274320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8" name="Google Shape;537;p15">
            <a:extLst>
              <a:ext uri="{FF2B5EF4-FFF2-40B4-BE49-F238E27FC236}">
                <a16:creationId xmlns:a16="http://schemas.microsoft.com/office/drawing/2014/main" id="{B0164338-BD1A-8595-ED84-0D5D7599B829}"/>
              </a:ext>
            </a:extLst>
          </p:cNvPr>
          <p:cNvCxnSpPr/>
          <p:nvPr/>
        </p:nvCxnSpPr>
        <p:spPr>
          <a:xfrm>
            <a:off x="9214594" y="2270497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9" name="Google Shape;538;p15">
            <a:extLst>
              <a:ext uri="{FF2B5EF4-FFF2-40B4-BE49-F238E27FC236}">
                <a16:creationId xmlns:a16="http://schemas.microsoft.com/office/drawing/2014/main" id="{29996A94-3739-71CC-87F1-5CB71CD3D948}"/>
              </a:ext>
            </a:extLst>
          </p:cNvPr>
          <p:cNvSpPr/>
          <p:nvPr/>
        </p:nvSpPr>
        <p:spPr>
          <a:xfrm>
            <a:off x="9999669" y="2253063"/>
            <a:ext cx="274320" cy="1828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500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539;p15">
            <a:extLst>
              <a:ext uri="{FF2B5EF4-FFF2-40B4-BE49-F238E27FC236}">
                <a16:creationId xmlns:a16="http://schemas.microsoft.com/office/drawing/2014/main" id="{668BEE44-F055-31B4-A8AE-627EB1F9B8DE}"/>
              </a:ext>
            </a:extLst>
          </p:cNvPr>
          <p:cNvSpPr/>
          <p:nvPr/>
        </p:nvSpPr>
        <p:spPr>
          <a:xfrm>
            <a:off x="9914869" y="2224275"/>
            <a:ext cx="274320" cy="4572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540;p15">
            <a:extLst>
              <a:ext uri="{FF2B5EF4-FFF2-40B4-BE49-F238E27FC236}">
                <a16:creationId xmlns:a16="http://schemas.microsoft.com/office/drawing/2014/main" id="{BA3FE813-7513-B9A1-2A05-E997D1C13F65}"/>
              </a:ext>
            </a:extLst>
          </p:cNvPr>
          <p:cNvSpPr/>
          <p:nvPr/>
        </p:nvSpPr>
        <p:spPr>
          <a:xfrm>
            <a:off x="9821233" y="2207816"/>
            <a:ext cx="274320" cy="64008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541;p15">
            <a:extLst>
              <a:ext uri="{FF2B5EF4-FFF2-40B4-BE49-F238E27FC236}">
                <a16:creationId xmlns:a16="http://schemas.microsoft.com/office/drawing/2014/main" id="{2232B6F8-238E-5A59-B127-7BB62C4BBE26}"/>
              </a:ext>
            </a:extLst>
          </p:cNvPr>
          <p:cNvSpPr/>
          <p:nvPr/>
        </p:nvSpPr>
        <p:spPr>
          <a:xfrm>
            <a:off x="9727207" y="2181178"/>
            <a:ext cx="274320" cy="91440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3" name="Google Shape;542;p15">
            <a:extLst>
              <a:ext uri="{FF2B5EF4-FFF2-40B4-BE49-F238E27FC236}">
                <a16:creationId xmlns:a16="http://schemas.microsoft.com/office/drawing/2014/main" id="{3FD1FCCD-76FA-DCA8-E370-2F9A105E9282}"/>
              </a:ext>
            </a:extLst>
          </p:cNvPr>
          <p:cNvGrpSpPr/>
          <p:nvPr/>
        </p:nvGrpSpPr>
        <p:grpSpPr>
          <a:xfrm flipH="1">
            <a:off x="101580" y="5609613"/>
            <a:ext cx="1397954" cy="186921"/>
            <a:chOff x="6917324" y="5872978"/>
            <a:chExt cx="1397954" cy="186921"/>
          </a:xfrm>
        </p:grpSpPr>
        <p:sp>
          <p:nvSpPr>
            <p:cNvPr id="144" name="Google Shape;543;p15">
              <a:extLst>
                <a:ext uri="{FF2B5EF4-FFF2-40B4-BE49-F238E27FC236}">
                  <a16:creationId xmlns:a16="http://schemas.microsoft.com/office/drawing/2014/main" id="{5D23B15F-D6F7-939A-D965-8F45630ECF3B}"/>
                </a:ext>
              </a:extLst>
            </p:cNvPr>
            <p:cNvSpPr/>
            <p:nvPr/>
          </p:nvSpPr>
          <p:spPr>
            <a:xfrm flipH="1">
              <a:off x="7394341" y="6018676"/>
              <a:ext cx="274320" cy="3657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544;p15">
              <a:extLst>
                <a:ext uri="{FF2B5EF4-FFF2-40B4-BE49-F238E27FC236}">
                  <a16:creationId xmlns:a16="http://schemas.microsoft.com/office/drawing/2014/main" id="{95D1A113-04AF-AC2B-601D-B48BD3864F50}"/>
                </a:ext>
              </a:extLst>
            </p:cNvPr>
            <p:cNvSpPr/>
            <p:nvPr/>
          </p:nvSpPr>
          <p:spPr>
            <a:xfrm flipH="1">
              <a:off x="7479141" y="5968459"/>
              <a:ext cx="274320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545;p15">
              <a:extLst>
                <a:ext uri="{FF2B5EF4-FFF2-40B4-BE49-F238E27FC236}">
                  <a16:creationId xmlns:a16="http://schemas.microsoft.com/office/drawing/2014/main" id="{72EA6BD4-39F5-E131-1810-B8DD75F112FC}"/>
                </a:ext>
              </a:extLst>
            </p:cNvPr>
            <p:cNvSpPr/>
            <p:nvPr/>
          </p:nvSpPr>
          <p:spPr>
            <a:xfrm flipH="1">
              <a:off x="7572777" y="5930568"/>
              <a:ext cx="274320" cy="12801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546;p15">
              <a:extLst>
                <a:ext uri="{FF2B5EF4-FFF2-40B4-BE49-F238E27FC236}">
                  <a16:creationId xmlns:a16="http://schemas.microsoft.com/office/drawing/2014/main" id="{CE2D3C0A-AEAB-2689-6984-935F612F2BE3}"/>
                </a:ext>
              </a:extLst>
            </p:cNvPr>
            <p:cNvSpPr/>
            <p:nvPr/>
          </p:nvSpPr>
          <p:spPr>
            <a:xfrm flipH="1">
              <a:off x="7666803" y="5872978"/>
              <a:ext cx="274320" cy="18288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48" name="Google Shape;547;p15">
              <a:extLst>
                <a:ext uri="{FF2B5EF4-FFF2-40B4-BE49-F238E27FC236}">
                  <a16:creationId xmlns:a16="http://schemas.microsoft.com/office/drawing/2014/main" id="{3A555879-E148-46C3-93C0-8A9C4FA5B96F}"/>
                </a:ext>
              </a:extLst>
            </p:cNvPr>
            <p:cNvCxnSpPr/>
            <p:nvPr/>
          </p:nvCxnSpPr>
          <p:spPr>
            <a:xfrm rot="10800000">
              <a:off x="6917324" y="6055252"/>
              <a:ext cx="1397954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</p:grpSp>
      <p:sp>
        <p:nvSpPr>
          <p:cNvPr id="149" name="Google Shape;548;p15">
            <a:extLst>
              <a:ext uri="{FF2B5EF4-FFF2-40B4-BE49-F238E27FC236}">
                <a16:creationId xmlns:a16="http://schemas.microsoft.com/office/drawing/2014/main" id="{9F9BF717-0097-5ED4-439D-E51C02A07698}"/>
              </a:ext>
            </a:extLst>
          </p:cNvPr>
          <p:cNvSpPr txBox="1"/>
          <p:nvPr/>
        </p:nvSpPr>
        <p:spPr>
          <a:xfrm>
            <a:off x="4112498" y="2273175"/>
            <a:ext cx="427937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Modulated Burst, 81pulses, 1MHz</a:t>
            </a:r>
            <a:endParaRPr/>
          </a:p>
        </p:txBody>
      </p:sp>
      <p:sp>
        <p:nvSpPr>
          <p:cNvPr id="150" name="Google Shape;550;p15">
            <a:extLst>
              <a:ext uri="{FF2B5EF4-FFF2-40B4-BE49-F238E27FC236}">
                <a16:creationId xmlns:a16="http://schemas.microsoft.com/office/drawing/2014/main" id="{9459883B-8FE3-E07C-329A-B4F6FF9E1F5F}"/>
              </a:ext>
            </a:extLst>
          </p:cNvPr>
          <p:cNvSpPr txBox="1"/>
          <p:nvPr/>
        </p:nvSpPr>
        <p:spPr>
          <a:xfrm>
            <a:off x="8820677" y="2278404"/>
            <a:ext cx="177574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~1ns Stretched Pulses</a:t>
            </a:r>
            <a:endParaRPr/>
          </a:p>
        </p:txBody>
      </p:sp>
      <p:sp>
        <p:nvSpPr>
          <p:cNvPr id="151" name="Google Shape;551;p15">
            <a:extLst>
              <a:ext uri="{FF2B5EF4-FFF2-40B4-BE49-F238E27FC236}">
                <a16:creationId xmlns:a16="http://schemas.microsoft.com/office/drawing/2014/main" id="{0DF0D285-004C-5945-8680-C38205A2A1D7}"/>
              </a:ext>
            </a:extLst>
          </p:cNvPr>
          <p:cNvSpPr txBox="1"/>
          <p:nvPr/>
        </p:nvSpPr>
        <p:spPr>
          <a:xfrm>
            <a:off x="1078758" y="2220456"/>
            <a:ext cx="2369134" cy="305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1GHz, 75fs Pulses</a:t>
            </a:r>
            <a:endParaRPr/>
          </a:p>
        </p:txBody>
      </p:sp>
      <p:grpSp>
        <p:nvGrpSpPr>
          <p:cNvPr id="152" name="Google Shape;552;p15">
            <a:extLst>
              <a:ext uri="{FF2B5EF4-FFF2-40B4-BE49-F238E27FC236}">
                <a16:creationId xmlns:a16="http://schemas.microsoft.com/office/drawing/2014/main" id="{B46C21DD-C34F-FD40-6469-1C999DD1657F}"/>
              </a:ext>
            </a:extLst>
          </p:cNvPr>
          <p:cNvGrpSpPr/>
          <p:nvPr/>
        </p:nvGrpSpPr>
        <p:grpSpPr>
          <a:xfrm flipH="1">
            <a:off x="4217434" y="5355921"/>
            <a:ext cx="1188201" cy="633854"/>
            <a:chOff x="6926583" y="5872978"/>
            <a:chExt cx="1188201" cy="186921"/>
          </a:xfrm>
        </p:grpSpPr>
        <p:sp>
          <p:nvSpPr>
            <p:cNvPr id="153" name="Google Shape;553;p15">
              <a:extLst>
                <a:ext uri="{FF2B5EF4-FFF2-40B4-BE49-F238E27FC236}">
                  <a16:creationId xmlns:a16="http://schemas.microsoft.com/office/drawing/2014/main" id="{E96CB45A-1CBC-F5EC-5200-D8037A4F036E}"/>
                </a:ext>
              </a:extLst>
            </p:cNvPr>
            <p:cNvSpPr/>
            <p:nvPr/>
          </p:nvSpPr>
          <p:spPr>
            <a:xfrm flipH="1">
              <a:off x="7551656" y="6018676"/>
              <a:ext cx="274320" cy="3657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554;p15">
              <a:extLst>
                <a:ext uri="{FF2B5EF4-FFF2-40B4-BE49-F238E27FC236}">
                  <a16:creationId xmlns:a16="http://schemas.microsoft.com/office/drawing/2014/main" id="{3D6F4FB6-B700-18F6-AB81-A74B83FE545D}"/>
                </a:ext>
              </a:extLst>
            </p:cNvPr>
            <p:cNvSpPr/>
            <p:nvPr/>
          </p:nvSpPr>
          <p:spPr>
            <a:xfrm flipH="1">
              <a:off x="7439815" y="5968459"/>
              <a:ext cx="274320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555;p15">
              <a:extLst>
                <a:ext uri="{FF2B5EF4-FFF2-40B4-BE49-F238E27FC236}">
                  <a16:creationId xmlns:a16="http://schemas.microsoft.com/office/drawing/2014/main" id="{85D68AFB-F2E5-647B-C83E-19618253CE7A}"/>
                </a:ext>
              </a:extLst>
            </p:cNvPr>
            <p:cNvSpPr/>
            <p:nvPr/>
          </p:nvSpPr>
          <p:spPr>
            <a:xfrm flipH="1">
              <a:off x="7336809" y="5930568"/>
              <a:ext cx="274320" cy="128016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556;p15">
              <a:extLst>
                <a:ext uri="{FF2B5EF4-FFF2-40B4-BE49-F238E27FC236}">
                  <a16:creationId xmlns:a16="http://schemas.microsoft.com/office/drawing/2014/main" id="{27615D67-32C6-D45B-EFB3-2409F44767D3}"/>
                </a:ext>
              </a:extLst>
            </p:cNvPr>
            <p:cNvSpPr/>
            <p:nvPr/>
          </p:nvSpPr>
          <p:spPr>
            <a:xfrm flipH="1">
              <a:off x="7224355" y="5872978"/>
              <a:ext cx="274320" cy="18288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57" name="Google Shape;557;p15">
              <a:extLst>
                <a:ext uri="{FF2B5EF4-FFF2-40B4-BE49-F238E27FC236}">
                  <a16:creationId xmlns:a16="http://schemas.microsoft.com/office/drawing/2014/main" id="{5FB5961A-9D2D-3080-06E7-D382B5061361}"/>
                </a:ext>
              </a:extLst>
            </p:cNvPr>
            <p:cNvCxnSpPr/>
            <p:nvPr/>
          </p:nvCxnSpPr>
          <p:spPr>
            <a:xfrm rot="10800000">
              <a:off x="6926583" y="6057541"/>
              <a:ext cx="1188201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</p:grpSp>
      <p:sp>
        <p:nvSpPr>
          <p:cNvPr id="158" name="Google Shape;558;p15">
            <a:extLst>
              <a:ext uri="{FF2B5EF4-FFF2-40B4-BE49-F238E27FC236}">
                <a16:creationId xmlns:a16="http://schemas.microsoft.com/office/drawing/2014/main" id="{04EFF5DB-8E10-3063-0371-22E508D0DDF3}"/>
              </a:ext>
            </a:extLst>
          </p:cNvPr>
          <p:cNvSpPr txBox="1"/>
          <p:nvPr/>
        </p:nvSpPr>
        <p:spPr>
          <a:xfrm>
            <a:off x="3275224" y="5966890"/>
            <a:ext cx="301287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Amplified Burst, 1-10mJ, 1-10kHz</a:t>
            </a:r>
            <a:endParaRPr dirty="0"/>
          </a:p>
        </p:txBody>
      </p:sp>
      <p:sp>
        <p:nvSpPr>
          <p:cNvPr id="159" name="Google Shape;559;p15">
            <a:extLst>
              <a:ext uri="{FF2B5EF4-FFF2-40B4-BE49-F238E27FC236}">
                <a16:creationId xmlns:a16="http://schemas.microsoft.com/office/drawing/2014/main" id="{1894E30A-2B77-A834-0C4B-314EE7D64C48}"/>
              </a:ext>
            </a:extLst>
          </p:cNvPr>
          <p:cNvSpPr/>
          <p:nvPr/>
        </p:nvSpPr>
        <p:spPr>
          <a:xfrm>
            <a:off x="6505809" y="4931443"/>
            <a:ext cx="367097" cy="935247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560;p15">
            <a:extLst>
              <a:ext uri="{FF2B5EF4-FFF2-40B4-BE49-F238E27FC236}">
                <a16:creationId xmlns:a16="http://schemas.microsoft.com/office/drawing/2014/main" id="{6FC7A23A-E7B0-CF57-3388-B9FF09617A21}"/>
              </a:ext>
            </a:extLst>
          </p:cNvPr>
          <p:cNvSpPr/>
          <p:nvPr/>
        </p:nvSpPr>
        <p:spPr>
          <a:xfrm flipH="1">
            <a:off x="8700301" y="3956496"/>
            <a:ext cx="62401" cy="1939676"/>
          </a:xfrm>
          <a:custGeom>
            <a:avLst/>
            <a:gdLst/>
            <a:ahLst/>
            <a:cxnLst/>
            <a:rect l="l" t="t" r="r" b="b"/>
            <a:pathLst>
              <a:path w="3150" h="2245" extrusionOk="0">
                <a:moveTo>
                  <a:pt x="0" y="2228"/>
                </a:moveTo>
                <a:cubicBezTo>
                  <a:pt x="116" y="2234"/>
                  <a:pt x="232" y="2241"/>
                  <a:pt x="340" y="2228"/>
                </a:cubicBezTo>
                <a:cubicBezTo>
                  <a:pt x="448" y="2215"/>
                  <a:pt x="567" y="2196"/>
                  <a:pt x="650" y="2148"/>
                </a:cubicBezTo>
                <a:cubicBezTo>
                  <a:pt x="733" y="2100"/>
                  <a:pt x="782" y="2031"/>
                  <a:pt x="840" y="1938"/>
                </a:cubicBezTo>
                <a:cubicBezTo>
                  <a:pt x="898" y="1845"/>
                  <a:pt x="943" y="1746"/>
                  <a:pt x="1000" y="1588"/>
                </a:cubicBezTo>
                <a:cubicBezTo>
                  <a:pt x="1057" y="1430"/>
                  <a:pt x="1117" y="1195"/>
                  <a:pt x="1180" y="988"/>
                </a:cubicBezTo>
                <a:cubicBezTo>
                  <a:pt x="1243" y="781"/>
                  <a:pt x="1320" y="505"/>
                  <a:pt x="1380" y="348"/>
                </a:cubicBezTo>
                <a:cubicBezTo>
                  <a:pt x="1440" y="191"/>
                  <a:pt x="1487" y="83"/>
                  <a:pt x="1540" y="48"/>
                </a:cubicBezTo>
                <a:cubicBezTo>
                  <a:pt x="1593" y="13"/>
                  <a:pt x="1632" y="0"/>
                  <a:pt x="1700" y="138"/>
                </a:cubicBezTo>
                <a:cubicBezTo>
                  <a:pt x="1768" y="276"/>
                  <a:pt x="1865" y="616"/>
                  <a:pt x="1950" y="878"/>
                </a:cubicBezTo>
                <a:cubicBezTo>
                  <a:pt x="2035" y="1140"/>
                  <a:pt x="2123" y="1501"/>
                  <a:pt x="2210" y="1708"/>
                </a:cubicBezTo>
                <a:cubicBezTo>
                  <a:pt x="2297" y="1915"/>
                  <a:pt x="2393" y="2038"/>
                  <a:pt x="2470" y="2118"/>
                </a:cubicBezTo>
                <a:cubicBezTo>
                  <a:pt x="2547" y="2198"/>
                  <a:pt x="2610" y="2168"/>
                  <a:pt x="2670" y="2188"/>
                </a:cubicBezTo>
                <a:cubicBezTo>
                  <a:pt x="2730" y="2208"/>
                  <a:pt x="2750" y="2231"/>
                  <a:pt x="2830" y="2238"/>
                </a:cubicBezTo>
                <a:cubicBezTo>
                  <a:pt x="2910" y="2245"/>
                  <a:pt x="3030" y="2236"/>
                  <a:pt x="3150" y="2228"/>
                </a:cubicBezTo>
              </a:path>
            </a:pathLst>
          </a:custGeom>
          <a:gradFill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0"/>
          </a:gra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1" name="Google Shape;561;p15">
            <a:extLst>
              <a:ext uri="{FF2B5EF4-FFF2-40B4-BE49-F238E27FC236}">
                <a16:creationId xmlns:a16="http://schemas.microsoft.com/office/drawing/2014/main" id="{25474305-9ED2-3C9B-4BC4-EC7129D9885F}"/>
              </a:ext>
            </a:extLst>
          </p:cNvPr>
          <p:cNvCxnSpPr/>
          <p:nvPr/>
        </p:nvCxnSpPr>
        <p:spPr>
          <a:xfrm>
            <a:off x="6009559" y="5866690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562;p15">
            <a:extLst>
              <a:ext uri="{FF2B5EF4-FFF2-40B4-BE49-F238E27FC236}">
                <a16:creationId xmlns:a16="http://schemas.microsoft.com/office/drawing/2014/main" id="{1230B5BF-4899-9B76-34FA-EE322949BF3E}"/>
              </a:ext>
            </a:extLst>
          </p:cNvPr>
          <p:cNvCxnSpPr/>
          <p:nvPr/>
        </p:nvCxnSpPr>
        <p:spPr>
          <a:xfrm>
            <a:off x="8151920" y="5896172"/>
            <a:ext cx="1188201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3" name="Google Shape;563;p15">
            <a:extLst>
              <a:ext uri="{FF2B5EF4-FFF2-40B4-BE49-F238E27FC236}">
                <a16:creationId xmlns:a16="http://schemas.microsoft.com/office/drawing/2014/main" id="{B6E2459E-4F0E-0755-1C3C-5FC18E2A5626}"/>
              </a:ext>
            </a:extLst>
          </p:cNvPr>
          <p:cNvSpPr txBox="1"/>
          <p:nvPr/>
        </p:nvSpPr>
        <p:spPr>
          <a:xfrm>
            <a:off x="5790275" y="5882943"/>
            <a:ext cx="177024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Stacked Pulse</a:t>
            </a:r>
            <a:endParaRPr/>
          </a:p>
        </p:txBody>
      </p:sp>
      <p:sp>
        <p:nvSpPr>
          <p:cNvPr id="164" name="Google Shape;564;p15">
            <a:extLst>
              <a:ext uri="{FF2B5EF4-FFF2-40B4-BE49-F238E27FC236}">
                <a16:creationId xmlns:a16="http://schemas.microsoft.com/office/drawing/2014/main" id="{C195C4F5-28B6-61D8-0398-4DB7BCF43F63}"/>
              </a:ext>
            </a:extLst>
          </p:cNvPr>
          <p:cNvSpPr txBox="1"/>
          <p:nvPr/>
        </p:nvSpPr>
        <p:spPr>
          <a:xfrm>
            <a:off x="7848046" y="5892929"/>
            <a:ext cx="177024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Compressed Pulse</a:t>
            </a:r>
            <a:endParaRPr/>
          </a:p>
        </p:txBody>
      </p:sp>
      <p:sp>
        <p:nvSpPr>
          <p:cNvPr id="165" name="Google Shape;565;p15">
            <a:extLst>
              <a:ext uri="{FF2B5EF4-FFF2-40B4-BE49-F238E27FC236}">
                <a16:creationId xmlns:a16="http://schemas.microsoft.com/office/drawing/2014/main" id="{E27E57AC-2B3C-6527-C20E-97214F9025D6}"/>
              </a:ext>
            </a:extLst>
          </p:cNvPr>
          <p:cNvSpPr txBox="1"/>
          <p:nvPr/>
        </p:nvSpPr>
        <p:spPr>
          <a:xfrm>
            <a:off x="9256713" y="3482161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Downcount to 100kHz</a:t>
            </a:r>
            <a:endParaRPr/>
          </a:p>
        </p:txBody>
      </p:sp>
      <p:sp>
        <p:nvSpPr>
          <p:cNvPr id="166" name="Google Shape;566;p15">
            <a:extLst>
              <a:ext uri="{FF2B5EF4-FFF2-40B4-BE49-F238E27FC236}">
                <a16:creationId xmlns:a16="http://schemas.microsoft.com/office/drawing/2014/main" id="{57E6288D-E626-A903-1DBB-65CAF23CD9E6}"/>
              </a:ext>
            </a:extLst>
          </p:cNvPr>
          <p:cNvSpPr txBox="1"/>
          <p:nvPr/>
        </p:nvSpPr>
        <p:spPr>
          <a:xfrm>
            <a:off x="6117059" y="3523624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Downcount</a:t>
            </a: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20kHz</a:t>
            </a:r>
            <a:endParaRPr dirty="0"/>
          </a:p>
        </p:txBody>
      </p:sp>
      <p:sp>
        <p:nvSpPr>
          <p:cNvPr id="167" name="Google Shape;567;p15">
            <a:extLst>
              <a:ext uri="{FF2B5EF4-FFF2-40B4-BE49-F238E27FC236}">
                <a16:creationId xmlns:a16="http://schemas.microsoft.com/office/drawing/2014/main" id="{EDAEDABF-E028-FBD3-561B-17D51A67336B}"/>
              </a:ext>
            </a:extLst>
          </p:cNvPr>
          <p:cNvSpPr txBox="1"/>
          <p:nvPr/>
        </p:nvSpPr>
        <p:spPr>
          <a:xfrm>
            <a:off x="3317750" y="3456960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Downcount</a:t>
            </a: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1-10kHz</a:t>
            </a:r>
            <a:endParaRPr dirty="0"/>
          </a:p>
        </p:txBody>
      </p:sp>
      <p:sp>
        <p:nvSpPr>
          <p:cNvPr id="170" name="Google Shape;558;p15">
            <a:extLst>
              <a:ext uri="{FF2B5EF4-FFF2-40B4-BE49-F238E27FC236}">
                <a16:creationId xmlns:a16="http://schemas.microsoft.com/office/drawing/2014/main" id="{7C058D15-1864-10A9-D727-B5278D7923A6}"/>
              </a:ext>
            </a:extLst>
          </p:cNvPr>
          <p:cNvSpPr txBox="1"/>
          <p:nvPr/>
        </p:nvSpPr>
        <p:spPr>
          <a:xfrm>
            <a:off x="101580" y="5801325"/>
            <a:ext cx="1140011" cy="307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~1mJ</a:t>
            </a:r>
            <a:endParaRPr dirty="0"/>
          </a:p>
        </p:txBody>
      </p: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DDC8A38C-264D-F3FE-ECC3-29E4FEFC3CE4}"/>
              </a:ext>
            </a:extLst>
          </p:cNvPr>
          <p:cNvGrpSpPr/>
          <p:nvPr/>
        </p:nvGrpSpPr>
        <p:grpSpPr>
          <a:xfrm>
            <a:off x="927709" y="4210843"/>
            <a:ext cx="3713366" cy="1510380"/>
            <a:chOff x="2304801" y="4211822"/>
            <a:chExt cx="3713366" cy="1510380"/>
          </a:xfrm>
        </p:grpSpPr>
        <p:grpSp>
          <p:nvGrpSpPr>
            <p:cNvPr id="196" name="Group 195">
              <a:extLst>
                <a:ext uri="{FF2B5EF4-FFF2-40B4-BE49-F238E27FC236}">
                  <a16:creationId xmlns:a16="http://schemas.microsoft.com/office/drawing/2014/main" id="{C7962CF6-07FD-C2FB-9C3F-B5BC7961F5A2}"/>
                </a:ext>
              </a:extLst>
            </p:cNvPr>
            <p:cNvGrpSpPr/>
            <p:nvPr/>
          </p:nvGrpSpPr>
          <p:grpSpPr>
            <a:xfrm>
              <a:off x="2304801" y="4211822"/>
              <a:ext cx="3713366" cy="1466747"/>
              <a:chOff x="2304801" y="4211822"/>
              <a:chExt cx="3713366" cy="1466747"/>
            </a:xfrm>
          </p:grpSpPr>
          <p:sp>
            <p:nvSpPr>
              <p:cNvPr id="200" name="Google Shape;499;p15">
                <a:extLst>
                  <a:ext uri="{FF2B5EF4-FFF2-40B4-BE49-F238E27FC236}">
                    <a16:creationId xmlns:a16="http://schemas.microsoft.com/office/drawing/2014/main" id="{11DA1792-FBD8-C92C-E364-C66262C8D05D}"/>
                  </a:ext>
                </a:extLst>
              </p:cNvPr>
              <p:cNvSpPr/>
              <p:nvPr/>
            </p:nvSpPr>
            <p:spPr>
              <a:xfrm>
                <a:off x="2304801" y="4211822"/>
                <a:ext cx="3711112" cy="1466747"/>
              </a:xfrm>
              <a:prstGeom prst="rect">
                <a:avLst/>
              </a:prstGeom>
              <a:solidFill>
                <a:schemeClr val="bg1"/>
              </a:solidFill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01" name="Google Shape;500;p15">
                <a:extLst>
                  <a:ext uri="{FF2B5EF4-FFF2-40B4-BE49-F238E27FC236}">
                    <a16:creationId xmlns:a16="http://schemas.microsoft.com/office/drawing/2014/main" id="{D6FE885C-562A-0BC2-DB3F-FDDAB5E9BE3D}"/>
                  </a:ext>
                </a:extLst>
              </p:cNvPr>
              <p:cNvCxnSpPr/>
              <p:nvPr/>
            </p:nvCxnSpPr>
            <p:spPr>
              <a:xfrm rot="10800000" flipH="1">
                <a:off x="2925906" y="4648739"/>
                <a:ext cx="2468880" cy="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204" name="Google Shape;501;p15">
                <a:extLst>
                  <a:ext uri="{FF2B5EF4-FFF2-40B4-BE49-F238E27FC236}">
                    <a16:creationId xmlns:a16="http://schemas.microsoft.com/office/drawing/2014/main" id="{7A571D70-CC4A-4F75-5447-05B733F8A880}"/>
                  </a:ext>
                </a:extLst>
              </p:cNvPr>
              <p:cNvSpPr txBox="1"/>
              <p:nvPr/>
            </p:nvSpPr>
            <p:spPr>
              <a:xfrm>
                <a:off x="3918100" y="4493026"/>
                <a:ext cx="1013419" cy="338554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Channel 1</a:t>
                </a:r>
                <a:endParaRPr dirty="0"/>
              </a:p>
            </p:txBody>
          </p:sp>
          <p:sp>
            <p:nvSpPr>
              <p:cNvPr id="208" name="Google Shape;502;p15">
                <a:extLst>
                  <a:ext uri="{FF2B5EF4-FFF2-40B4-BE49-F238E27FC236}">
                    <a16:creationId xmlns:a16="http://schemas.microsoft.com/office/drawing/2014/main" id="{3217A72D-98A5-424C-062C-12B387C5F04E}"/>
                  </a:ext>
                </a:extLst>
              </p:cNvPr>
              <p:cNvSpPr/>
              <p:nvPr/>
            </p:nvSpPr>
            <p:spPr>
              <a:xfrm rot="5400000">
                <a:off x="3358671" y="4486721"/>
                <a:ext cx="346022" cy="325137"/>
              </a:xfrm>
              <a:prstGeom prst="triangle">
                <a:avLst>
                  <a:gd name="adj" fmla="val 50000"/>
                </a:avLst>
              </a:prstGeom>
              <a:solidFill>
                <a:schemeClr val="lt1"/>
              </a:solidFill>
              <a:ln w="1270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12" name="Google Shape;503;p15">
                <a:extLst>
                  <a:ext uri="{FF2B5EF4-FFF2-40B4-BE49-F238E27FC236}">
                    <a16:creationId xmlns:a16="http://schemas.microsoft.com/office/drawing/2014/main" id="{65FD64EF-1F71-D1A0-7BD3-A105AD82AEEA}"/>
                  </a:ext>
                </a:extLst>
              </p:cNvPr>
              <p:cNvCxnSpPr/>
              <p:nvPr/>
            </p:nvCxnSpPr>
            <p:spPr>
              <a:xfrm rot="10800000" flipH="1">
                <a:off x="2925906" y="5163575"/>
                <a:ext cx="2468880" cy="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213" name="Google Shape;504;p15">
                <a:extLst>
                  <a:ext uri="{FF2B5EF4-FFF2-40B4-BE49-F238E27FC236}">
                    <a16:creationId xmlns:a16="http://schemas.microsoft.com/office/drawing/2014/main" id="{B7AF5CFB-AEE0-4A93-348A-A44BEA1491F2}"/>
                  </a:ext>
                </a:extLst>
              </p:cNvPr>
              <p:cNvSpPr txBox="1"/>
              <p:nvPr/>
            </p:nvSpPr>
            <p:spPr>
              <a:xfrm>
                <a:off x="3918100" y="5007862"/>
                <a:ext cx="1180600" cy="338514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Channel 12</a:t>
                </a:r>
                <a:endParaRPr dirty="0"/>
              </a:p>
            </p:txBody>
          </p:sp>
          <p:sp>
            <p:nvSpPr>
              <p:cNvPr id="214" name="Google Shape;505;p15">
                <a:extLst>
                  <a:ext uri="{FF2B5EF4-FFF2-40B4-BE49-F238E27FC236}">
                    <a16:creationId xmlns:a16="http://schemas.microsoft.com/office/drawing/2014/main" id="{92820B2E-49AA-B71E-4899-2257213727E5}"/>
                  </a:ext>
                </a:extLst>
              </p:cNvPr>
              <p:cNvSpPr/>
              <p:nvPr/>
            </p:nvSpPr>
            <p:spPr>
              <a:xfrm rot="5400000">
                <a:off x="3358671" y="5001557"/>
                <a:ext cx="346022" cy="325137"/>
              </a:xfrm>
              <a:prstGeom prst="triangle">
                <a:avLst>
                  <a:gd name="adj" fmla="val 50000"/>
                </a:avLst>
              </a:prstGeom>
              <a:solidFill>
                <a:schemeClr val="lt1"/>
              </a:solidFill>
              <a:ln w="1270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15" name="Google Shape;506;p15">
                <a:extLst>
                  <a:ext uri="{FF2B5EF4-FFF2-40B4-BE49-F238E27FC236}">
                    <a16:creationId xmlns:a16="http://schemas.microsoft.com/office/drawing/2014/main" id="{BAECB4EA-BED1-C3DC-8A7D-2C769F82DC0B}"/>
                  </a:ext>
                </a:extLst>
              </p:cNvPr>
              <p:cNvCxnSpPr/>
              <p:nvPr/>
            </p:nvCxnSpPr>
            <p:spPr>
              <a:xfrm rot="10800000" flipH="1">
                <a:off x="2304801" y="4648740"/>
                <a:ext cx="626677" cy="246410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16" name="Google Shape;507;p15">
                <a:extLst>
                  <a:ext uri="{FF2B5EF4-FFF2-40B4-BE49-F238E27FC236}">
                    <a16:creationId xmlns:a16="http://schemas.microsoft.com/office/drawing/2014/main" id="{62603156-E555-77D8-B790-480030BE78AC}"/>
                  </a:ext>
                </a:extLst>
              </p:cNvPr>
              <p:cNvCxnSpPr/>
              <p:nvPr/>
            </p:nvCxnSpPr>
            <p:spPr>
              <a:xfrm>
                <a:off x="2304801" y="4895150"/>
                <a:ext cx="634209" cy="268425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grpSp>
            <p:nvGrpSpPr>
              <p:cNvPr id="217" name="Google Shape;508;p15">
                <a:extLst>
                  <a:ext uri="{FF2B5EF4-FFF2-40B4-BE49-F238E27FC236}">
                    <a16:creationId xmlns:a16="http://schemas.microsoft.com/office/drawing/2014/main" id="{7AE2D81A-31B0-F7A0-0A1B-C78498B486B5}"/>
                  </a:ext>
                </a:extLst>
              </p:cNvPr>
              <p:cNvGrpSpPr/>
              <p:nvPr/>
            </p:nvGrpSpPr>
            <p:grpSpPr>
              <a:xfrm flipH="1">
                <a:off x="5383957" y="4654070"/>
                <a:ext cx="634210" cy="514835"/>
                <a:chOff x="1952620" y="3459012"/>
                <a:chExt cx="634210" cy="514835"/>
              </a:xfrm>
            </p:grpSpPr>
            <p:cxnSp>
              <p:nvCxnSpPr>
                <p:cNvPr id="221" name="Google Shape;509;p15">
                  <a:extLst>
                    <a:ext uri="{FF2B5EF4-FFF2-40B4-BE49-F238E27FC236}">
                      <a16:creationId xmlns:a16="http://schemas.microsoft.com/office/drawing/2014/main" id="{5F303911-427E-8747-2C4B-93BC0CBFB386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952620" y="3459012"/>
                  <a:ext cx="626678" cy="246410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22" name="Google Shape;510;p15">
                  <a:extLst>
                    <a:ext uri="{FF2B5EF4-FFF2-40B4-BE49-F238E27FC236}">
                      <a16:creationId xmlns:a16="http://schemas.microsoft.com/office/drawing/2014/main" id="{993086FE-8437-5489-9DD0-8D548CD05846}"/>
                    </a:ext>
                  </a:extLst>
                </p:cNvPr>
                <p:cNvCxnSpPr/>
                <p:nvPr/>
              </p:nvCxnSpPr>
              <p:spPr>
                <a:xfrm>
                  <a:off x="1952620" y="3705422"/>
                  <a:ext cx="634210" cy="268425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</p:grpSp>
          <p:sp>
            <p:nvSpPr>
              <p:cNvPr id="218" name="Google Shape;512;p15">
                <a:extLst>
                  <a:ext uri="{FF2B5EF4-FFF2-40B4-BE49-F238E27FC236}">
                    <a16:creationId xmlns:a16="http://schemas.microsoft.com/office/drawing/2014/main" id="{44532CCF-C9EB-3FC2-9E59-87BE41135C6F}"/>
                  </a:ext>
                </a:extLst>
              </p:cNvPr>
              <p:cNvSpPr txBox="1"/>
              <p:nvPr/>
            </p:nvSpPr>
            <p:spPr>
              <a:xfrm rot="-5400000">
                <a:off x="1998378" y="4807371"/>
                <a:ext cx="1124347" cy="276999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Splitting Optics</a:t>
                </a:r>
                <a:endParaRPr/>
              </a:p>
            </p:txBody>
          </p:sp>
          <p:sp>
            <p:nvSpPr>
              <p:cNvPr id="219" name="Google Shape;513;p15">
                <a:extLst>
                  <a:ext uri="{FF2B5EF4-FFF2-40B4-BE49-F238E27FC236}">
                    <a16:creationId xmlns:a16="http://schemas.microsoft.com/office/drawing/2014/main" id="{E22CD3C7-E404-997F-6DB8-A649A83C83C3}"/>
                  </a:ext>
                </a:extLst>
              </p:cNvPr>
              <p:cNvSpPr txBox="1"/>
              <p:nvPr/>
            </p:nvSpPr>
            <p:spPr>
              <a:xfrm rot="-5400000">
                <a:off x="5111765" y="4779681"/>
                <a:ext cx="1285224" cy="276999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Combining Optics</a:t>
                </a:r>
                <a:endParaRPr/>
              </a:p>
            </p:txBody>
          </p:sp>
          <p:sp>
            <p:nvSpPr>
              <p:cNvPr id="220" name="TextBox 219">
                <a:extLst>
                  <a:ext uri="{FF2B5EF4-FFF2-40B4-BE49-F238E27FC236}">
                    <a16:creationId xmlns:a16="http://schemas.microsoft.com/office/drawing/2014/main" id="{7AC60766-46F2-0BD3-085A-39C94310EFE1}"/>
                  </a:ext>
                </a:extLst>
              </p:cNvPr>
              <p:cNvSpPr txBox="1"/>
              <p:nvPr/>
            </p:nvSpPr>
            <p:spPr>
              <a:xfrm rot="5400000">
                <a:off x="4337011" y="4720546"/>
                <a:ext cx="2605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…</a:t>
                </a:r>
              </a:p>
            </p:txBody>
          </p:sp>
        </p:grpSp>
        <p:sp>
          <p:nvSpPr>
            <p:cNvPr id="198" name="Google Shape;511;p15">
              <a:extLst>
                <a:ext uri="{FF2B5EF4-FFF2-40B4-BE49-F238E27FC236}">
                  <a16:creationId xmlns:a16="http://schemas.microsoft.com/office/drawing/2014/main" id="{AAD075B8-4530-B0AA-3853-070F4B7341A0}"/>
                </a:ext>
              </a:extLst>
            </p:cNvPr>
            <p:cNvSpPr txBox="1"/>
            <p:nvPr/>
          </p:nvSpPr>
          <p:spPr>
            <a:xfrm>
              <a:off x="2698309" y="5352870"/>
              <a:ext cx="2990242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Spatially Combined Amplifiers</a:t>
              </a:r>
              <a:endParaRPr dirty="0"/>
            </a:p>
          </p:txBody>
        </p:sp>
      </p:grpSp>
      <p:sp>
        <p:nvSpPr>
          <p:cNvPr id="101" name="Google Shape;425;p15">
            <a:extLst>
              <a:ext uri="{FF2B5EF4-FFF2-40B4-BE49-F238E27FC236}">
                <a16:creationId xmlns:a16="http://schemas.microsoft.com/office/drawing/2014/main" id="{2E58D908-AA4C-8E9F-63E2-7ED8A08833D7}"/>
              </a:ext>
            </a:extLst>
          </p:cNvPr>
          <p:cNvSpPr/>
          <p:nvPr/>
        </p:nvSpPr>
        <p:spPr>
          <a:xfrm>
            <a:off x="1053370" y="2777440"/>
            <a:ext cx="914400" cy="73152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AOM 4</a:t>
            </a:r>
            <a:endParaRPr dirty="0"/>
          </a:p>
        </p:txBody>
      </p:sp>
      <p:sp>
        <p:nvSpPr>
          <p:cNvPr id="103" name="Google Shape;567;p15">
            <a:extLst>
              <a:ext uri="{FF2B5EF4-FFF2-40B4-BE49-F238E27FC236}">
                <a16:creationId xmlns:a16="http://schemas.microsoft.com/office/drawing/2014/main" id="{080CA77D-34D8-DABE-FFDF-C7200E362E48}"/>
              </a:ext>
            </a:extLst>
          </p:cNvPr>
          <p:cNvSpPr txBox="1"/>
          <p:nvPr/>
        </p:nvSpPr>
        <p:spPr>
          <a:xfrm>
            <a:off x="386587" y="3472314"/>
            <a:ext cx="22156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Suppress ASE</a:t>
            </a:r>
            <a:endParaRPr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0F7F52F-8C21-F664-7984-B0505FDE1229}"/>
              </a:ext>
            </a:extLst>
          </p:cNvPr>
          <p:cNvSpPr/>
          <p:nvPr/>
        </p:nvSpPr>
        <p:spPr>
          <a:xfrm>
            <a:off x="43398" y="976323"/>
            <a:ext cx="12191999" cy="5225161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BCF3A939-5F6B-04F4-84AE-93AEC3AA6B88}"/>
              </a:ext>
            </a:extLst>
          </p:cNvPr>
          <p:cNvGrpSpPr/>
          <p:nvPr/>
        </p:nvGrpSpPr>
        <p:grpSpPr>
          <a:xfrm>
            <a:off x="828342" y="1200269"/>
            <a:ext cx="9557512" cy="4059210"/>
            <a:chOff x="800464" y="1197412"/>
            <a:chExt cx="9557512" cy="4059210"/>
          </a:xfrm>
        </p:grpSpPr>
        <p:sp>
          <p:nvSpPr>
            <p:cNvPr id="100" name="Google Shape;422;p15">
              <a:extLst>
                <a:ext uri="{FF2B5EF4-FFF2-40B4-BE49-F238E27FC236}">
                  <a16:creationId xmlns:a16="http://schemas.microsoft.com/office/drawing/2014/main" id="{B63E11EF-8C69-6E76-8BCA-194F56305D07}"/>
                </a:ext>
              </a:extLst>
            </p:cNvPr>
            <p:cNvSpPr txBox="1"/>
            <p:nvPr/>
          </p:nvSpPr>
          <p:spPr>
            <a:xfrm>
              <a:off x="5545082" y="2859103"/>
              <a:ext cx="634649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LMA Amp</a:t>
              </a:r>
              <a:endParaRPr sz="1600" dirty="0"/>
            </a:p>
          </p:txBody>
        </p:sp>
        <p:cxnSp>
          <p:nvCxnSpPr>
            <p:cNvPr id="102" name="Google Shape;446;p15">
              <a:extLst>
                <a:ext uri="{FF2B5EF4-FFF2-40B4-BE49-F238E27FC236}">
                  <a16:creationId xmlns:a16="http://schemas.microsoft.com/office/drawing/2014/main" id="{68525CAF-5AD1-8843-C75A-F95AAD558488}"/>
                </a:ext>
              </a:extLst>
            </p:cNvPr>
            <p:cNvCxnSpPr/>
            <p:nvPr/>
          </p:nvCxnSpPr>
          <p:spPr>
            <a:xfrm>
              <a:off x="6128497" y="3157593"/>
              <a:ext cx="640080" cy="0"/>
            </a:xfrm>
            <a:prstGeom prst="straightConnector1">
              <a:avLst/>
            </a:prstGeom>
            <a:noFill/>
            <a:ln w="15875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grpSp>
          <p:nvGrpSpPr>
            <p:cNvPr id="104" name="Google Shape;451;p15">
              <a:extLst>
                <a:ext uri="{FF2B5EF4-FFF2-40B4-BE49-F238E27FC236}">
                  <a16:creationId xmlns:a16="http://schemas.microsoft.com/office/drawing/2014/main" id="{39ED1522-4D77-B81A-BC04-9EE8A3DD5FBF}"/>
                </a:ext>
              </a:extLst>
            </p:cNvPr>
            <p:cNvGrpSpPr/>
            <p:nvPr/>
          </p:nvGrpSpPr>
          <p:grpSpPr>
            <a:xfrm>
              <a:off x="5967706" y="4672808"/>
              <a:ext cx="350323" cy="360552"/>
              <a:chOff x="6031108" y="5136004"/>
              <a:chExt cx="350323" cy="360552"/>
            </a:xfrm>
          </p:grpSpPr>
          <p:sp>
            <p:nvSpPr>
              <p:cNvPr id="248" name="Google Shape;452;p15">
                <a:extLst>
                  <a:ext uri="{FF2B5EF4-FFF2-40B4-BE49-F238E27FC236}">
                    <a16:creationId xmlns:a16="http://schemas.microsoft.com/office/drawing/2014/main" id="{F5D3B716-A359-9AE8-1294-22E3815A430C}"/>
                  </a:ext>
                </a:extLst>
              </p:cNvPr>
              <p:cNvSpPr/>
              <p:nvPr/>
            </p:nvSpPr>
            <p:spPr>
              <a:xfrm>
                <a:off x="6031108" y="5136004"/>
                <a:ext cx="350323" cy="360552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249" name="Google Shape;453;p15">
                <a:extLst>
                  <a:ext uri="{FF2B5EF4-FFF2-40B4-BE49-F238E27FC236}">
                    <a16:creationId xmlns:a16="http://schemas.microsoft.com/office/drawing/2014/main" id="{1D97714B-5CC6-E4E3-01C1-E441E2158275}"/>
                  </a:ext>
                </a:extLst>
              </p:cNvPr>
              <p:cNvGrpSpPr/>
              <p:nvPr/>
            </p:nvGrpSpPr>
            <p:grpSpPr>
              <a:xfrm>
                <a:off x="6072961" y="5197786"/>
                <a:ext cx="290694" cy="263285"/>
                <a:chOff x="1224242" y="4603549"/>
                <a:chExt cx="912321" cy="826304"/>
              </a:xfrm>
            </p:grpSpPr>
            <p:cxnSp>
              <p:nvCxnSpPr>
                <p:cNvPr id="250" name="Google Shape;454;p15">
                  <a:extLst>
                    <a:ext uri="{FF2B5EF4-FFF2-40B4-BE49-F238E27FC236}">
                      <a16:creationId xmlns:a16="http://schemas.microsoft.com/office/drawing/2014/main" id="{9D51D06F-A596-696B-6E1B-9ED5D19C24E8}"/>
                    </a:ext>
                  </a:extLst>
                </p:cNvPr>
                <p:cNvCxnSpPr/>
                <p:nvPr/>
              </p:nvCxnSpPr>
              <p:spPr>
                <a:xfrm>
                  <a:off x="1224242" y="5112295"/>
                  <a:ext cx="814984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51" name="Google Shape;455;p15">
                  <a:extLst>
                    <a:ext uri="{FF2B5EF4-FFF2-40B4-BE49-F238E27FC236}">
                      <a16:creationId xmlns:a16="http://schemas.microsoft.com/office/drawing/2014/main" id="{BBD1B4D5-D43E-9A43-A476-71F2C4F1BC47}"/>
                    </a:ext>
                  </a:extLst>
                </p:cNvPr>
                <p:cNvCxnSpPr/>
                <p:nvPr/>
              </p:nvCxnSpPr>
              <p:spPr>
                <a:xfrm rot="-5400000">
                  <a:off x="1191438" y="5058081"/>
                  <a:ext cx="743544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52" name="Google Shape;456;p15">
                  <a:extLst>
                    <a:ext uri="{FF2B5EF4-FFF2-40B4-BE49-F238E27FC236}">
                      <a16:creationId xmlns:a16="http://schemas.microsoft.com/office/drawing/2014/main" id="{315DA48A-3C4E-E5A8-B6E9-F6A20D39DDED}"/>
                    </a:ext>
                  </a:extLst>
                </p:cNvPr>
                <p:cNvCxnSpPr/>
                <p:nvPr/>
              </p:nvCxnSpPr>
              <p:spPr>
                <a:xfrm rot="-5400000">
                  <a:off x="1824180" y="4904373"/>
                  <a:ext cx="432202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53" name="Google Shape;457;p15">
                  <a:extLst>
                    <a:ext uri="{FF2B5EF4-FFF2-40B4-BE49-F238E27FC236}">
                      <a16:creationId xmlns:a16="http://schemas.microsoft.com/office/drawing/2014/main" id="{5663B1C2-B4BA-7CE4-505D-AF7793950AB4}"/>
                    </a:ext>
                  </a:extLst>
                </p:cNvPr>
                <p:cNvCxnSpPr/>
                <p:nvPr/>
              </p:nvCxnSpPr>
              <p:spPr>
                <a:xfrm>
                  <a:off x="1562236" y="4691593"/>
                  <a:ext cx="48665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54" name="Google Shape;458;p15">
                  <a:extLst>
                    <a:ext uri="{FF2B5EF4-FFF2-40B4-BE49-F238E27FC236}">
                      <a16:creationId xmlns:a16="http://schemas.microsoft.com/office/drawing/2014/main" id="{4E8F9F83-2430-9528-F373-D087017E2D8A}"/>
                    </a:ext>
                  </a:extLst>
                </p:cNvPr>
                <p:cNvCxnSpPr/>
                <p:nvPr/>
              </p:nvCxnSpPr>
              <p:spPr>
                <a:xfrm>
                  <a:off x="1288751" y="5155765"/>
                  <a:ext cx="162923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55" name="Google Shape;459;p15">
                  <a:extLst>
                    <a:ext uri="{FF2B5EF4-FFF2-40B4-BE49-F238E27FC236}">
                      <a16:creationId xmlns:a16="http://schemas.microsoft.com/office/drawing/2014/main" id="{5A792F07-8979-BEC0-5C68-0AB977F4F06D}"/>
                    </a:ext>
                  </a:extLst>
                </p:cNvPr>
                <p:cNvCxnSpPr/>
                <p:nvPr/>
              </p:nvCxnSpPr>
              <p:spPr>
                <a:xfrm>
                  <a:off x="1726790" y="5160102"/>
                  <a:ext cx="162923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56" name="Google Shape;460;p15">
                  <a:extLst>
                    <a:ext uri="{FF2B5EF4-FFF2-40B4-BE49-F238E27FC236}">
                      <a16:creationId xmlns:a16="http://schemas.microsoft.com/office/drawing/2014/main" id="{8E4D2739-8D0B-0BF5-886B-3E0E6B60B29E}"/>
                    </a:ext>
                  </a:extLst>
                </p:cNvPr>
                <p:cNvCxnSpPr/>
                <p:nvPr/>
              </p:nvCxnSpPr>
              <p:spPr>
                <a:xfrm rot="5400000">
                  <a:off x="1438376" y="5247468"/>
                  <a:ext cx="162927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57" name="Google Shape;461;p15">
                  <a:extLst>
                    <a:ext uri="{FF2B5EF4-FFF2-40B4-BE49-F238E27FC236}">
                      <a16:creationId xmlns:a16="http://schemas.microsoft.com/office/drawing/2014/main" id="{40D5C41E-C195-5D28-CE04-1F2C6F757B12}"/>
                    </a:ext>
                  </a:extLst>
                </p:cNvPr>
                <p:cNvCxnSpPr/>
                <p:nvPr/>
              </p:nvCxnSpPr>
              <p:spPr>
                <a:xfrm rot="5400000">
                  <a:off x="1440544" y="4915054"/>
                  <a:ext cx="162927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58" name="Google Shape;462;p15">
                  <a:extLst>
                    <a:ext uri="{FF2B5EF4-FFF2-40B4-BE49-F238E27FC236}">
                      <a16:creationId xmlns:a16="http://schemas.microsoft.com/office/drawing/2014/main" id="{573131BC-E193-45CA-7CFE-851E43EE25DF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473867" y="4603549"/>
                  <a:ext cx="173481" cy="180425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59" name="Google Shape;463;p15">
                  <a:extLst>
                    <a:ext uri="{FF2B5EF4-FFF2-40B4-BE49-F238E27FC236}">
                      <a16:creationId xmlns:a16="http://schemas.microsoft.com/office/drawing/2014/main" id="{79C26446-F525-2CD1-9795-7E6349550C37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959613" y="5026854"/>
                  <a:ext cx="173481" cy="180425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60" name="Google Shape;464;p15">
                  <a:extLst>
                    <a:ext uri="{FF2B5EF4-FFF2-40B4-BE49-F238E27FC236}">
                      <a16:creationId xmlns:a16="http://schemas.microsoft.com/office/drawing/2014/main" id="{0369E75A-0799-6B87-A5C7-7A54983AB59E}"/>
                    </a:ext>
                  </a:extLst>
                </p:cNvPr>
                <p:cNvCxnSpPr/>
                <p:nvPr/>
              </p:nvCxnSpPr>
              <p:spPr>
                <a:xfrm rot="5400000" flipH="1">
                  <a:off x="1479069" y="5027724"/>
                  <a:ext cx="173486" cy="18042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61" name="Google Shape;465;p15">
                  <a:extLst>
                    <a:ext uri="{FF2B5EF4-FFF2-40B4-BE49-F238E27FC236}">
                      <a16:creationId xmlns:a16="http://schemas.microsoft.com/office/drawing/2014/main" id="{DDDEA875-74B7-8CA6-FE04-9091C523CCB6}"/>
                    </a:ext>
                  </a:extLst>
                </p:cNvPr>
                <p:cNvCxnSpPr/>
                <p:nvPr/>
              </p:nvCxnSpPr>
              <p:spPr>
                <a:xfrm rot="5400000" flipH="1">
                  <a:off x="1959610" y="4603552"/>
                  <a:ext cx="173486" cy="18042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05" name="Google Shape;467;p15">
              <a:extLst>
                <a:ext uri="{FF2B5EF4-FFF2-40B4-BE49-F238E27FC236}">
                  <a16:creationId xmlns:a16="http://schemas.microsoft.com/office/drawing/2014/main" id="{FBFB4AFA-DBEB-FE9F-948F-59DAFD4766DD}"/>
                </a:ext>
              </a:extLst>
            </p:cNvPr>
            <p:cNvGrpSpPr/>
            <p:nvPr/>
          </p:nvGrpSpPr>
          <p:grpSpPr>
            <a:xfrm>
              <a:off x="5163504" y="4672808"/>
              <a:ext cx="350323" cy="360552"/>
              <a:chOff x="6031108" y="5136004"/>
              <a:chExt cx="350323" cy="360552"/>
            </a:xfrm>
          </p:grpSpPr>
          <p:sp>
            <p:nvSpPr>
              <p:cNvPr id="234" name="Google Shape;468;p15">
                <a:extLst>
                  <a:ext uri="{FF2B5EF4-FFF2-40B4-BE49-F238E27FC236}">
                    <a16:creationId xmlns:a16="http://schemas.microsoft.com/office/drawing/2014/main" id="{BB4B5BE0-C469-9531-597C-9CB58413E04A}"/>
                  </a:ext>
                </a:extLst>
              </p:cNvPr>
              <p:cNvSpPr/>
              <p:nvPr/>
            </p:nvSpPr>
            <p:spPr>
              <a:xfrm>
                <a:off x="6031108" y="5136004"/>
                <a:ext cx="350323" cy="360552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235" name="Google Shape;469;p15">
                <a:extLst>
                  <a:ext uri="{FF2B5EF4-FFF2-40B4-BE49-F238E27FC236}">
                    <a16:creationId xmlns:a16="http://schemas.microsoft.com/office/drawing/2014/main" id="{DE6CB259-FD63-ACD8-2739-1EC737A5DA57}"/>
                  </a:ext>
                </a:extLst>
              </p:cNvPr>
              <p:cNvGrpSpPr/>
              <p:nvPr/>
            </p:nvGrpSpPr>
            <p:grpSpPr>
              <a:xfrm>
                <a:off x="6072961" y="5197786"/>
                <a:ext cx="290694" cy="263285"/>
                <a:chOff x="1224242" y="4603549"/>
                <a:chExt cx="912321" cy="826304"/>
              </a:xfrm>
            </p:grpSpPr>
            <p:cxnSp>
              <p:nvCxnSpPr>
                <p:cNvPr id="236" name="Google Shape;470;p15">
                  <a:extLst>
                    <a:ext uri="{FF2B5EF4-FFF2-40B4-BE49-F238E27FC236}">
                      <a16:creationId xmlns:a16="http://schemas.microsoft.com/office/drawing/2014/main" id="{E45EC3F2-B69A-05A9-4160-C4669392777F}"/>
                    </a:ext>
                  </a:extLst>
                </p:cNvPr>
                <p:cNvCxnSpPr/>
                <p:nvPr/>
              </p:nvCxnSpPr>
              <p:spPr>
                <a:xfrm>
                  <a:off x="1224242" y="5112295"/>
                  <a:ext cx="814984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37" name="Google Shape;471;p15">
                  <a:extLst>
                    <a:ext uri="{FF2B5EF4-FFF2-40B4-BE49-F238E27FC236}">
                      <a16:creationId xmlns:a16="http://schemas.microsoft.com/office/drawing/2014/main" id="{B2107F53-8EA7-3CC8-85DC-211B407528D8}"/>
                    </a:ext>
                  </a:extLst>
                </p:cNvPr>
                <p:cNvCxnSpPr/>
                <p:nvPr/>
              </p:nvCxnSpPr>
              <p:spPr>
                <a:xfrm rot="-5400000">
                  <a:off x="1191438" y="5058081"/>
                  <a:ext cx="743544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38" name="Google Shape;472;p15">
                  <a:extLst>
                    <a:ext uri="{FF2B5EF4-FFF2-40B4-BE49-F238E27FC236}">
                      <a16:creationId xmlns:a16="http://schemas.microsoft.com/office/drawing/2014/main" id="{FE82E581-4F70-37CF-FF3F-8D3B89EF0766}"/>
                    </a:ext>
                  </a:extLst>
                </p:cNvPr>
                <p:cNvCxnSpPr/>
                <p:nvPr/>
              </p:nvCxnSpPr>
              <p:spPr>
                <a:xfrm rot="-5400000">
                  <a:off x="1824180" y="4904373"/>
                  <a:ext cx="432202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39" name="Google Shape;473;p15">
                  <a:extLst>
                    <a:ext uri="{FF2B5EF4-FFF2-40B4-BE49-F238E27FC236}">
                      <a16:creationId xmlns:a16="http://schemas.microsoft.com/office/drawing/2014/main" id="{E9589C34-4B8C-AAF7-8705-C52A8081F8A7}"/>
                    </a:ext>
                  </a:extLst>
                </p:cNvPr>
                <p:cNvCxnSpPr/>
                <p:nvPr/>
              </p:nvCxnSpPr>
              <p:spPr>
                <a:xfrm>
                  <a:off x="1562236" y="4691593"/>
                  <a:ext cx="48665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40" name="Google Shape;474;p15">
                  <a:extLst>
                    <a:ext uri="{FF2B5EF4-FFF2-40B4-BE49-F238E27FC236}">
                      <a16:creationId xmlns:a16="http://schemas.microsoft.com/office/drawing/2014/main" id="{F8F8012A-5E61-A33C-B52C-563CB13EA4BE}"/>
                    </a:ext>
                  </a:extLst>
                </p:cNvPr>
                <p:cNvCxnSpPr/>
                <p:nvPr/>
              </p:nvCxnSpPr>
              <p:spPr>
                <a:xfrm>
                  <a:off x="1288751" y="5155765"/>
                  <a:ext cx="162923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41" name="Google Shape;475;p15">
                  <a:extLst>
                    <a:ext uri="{FF2B5EF4-FFF2-40B4-BE49-F238E27FC236}">
                      <a16:creationId xmlns:a16="http://schemas.microsoft.com/office/drawing/2014/main" id="{CC1BFD27-4483-0001-D5AA-360CC4CA0796}"/>
                    </a:ext>
                  </a:extLst>
                </p:cNvPr>
                <p:cNvCxnSpPr/>
                <p:nvPr/>
              </p:nvCxnSpPr>
              <p:spPr>
                <a:xfrm>
                  <a:off x="1726790" y="5160102"/>
                  <a:ext cx="162923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42" name="Google Shape;476;p15">
                  <a:extLst>
                    <a:ext uri="{FF2B5EF4-FFF2-40B4-BE49-F238E27FC236}">
                      <a16:creationId xmlns:a16="http://schemas.microsoft.com/office/drawing/2014/main" id="{CD9DF20A-BBA0-796D-ADFB-677F848A51F3}"/>
                    </a:ext>
                  </a:extLst>
                </p:cNvPr>
                <p:cNvCxnSpPr/>
                <p:nvPr/>
              </p:nvCxnSpPr>
              <p:spPr>
                <a:xfrm rot="5400000">
                  <a:off x="1438376" y="5247468"/>
                  <a:ext cx="162927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43" name="Google Shape;477;p15">
                  <a:extLst>
                    <a:ext uri="{FF2B5EF4-FFF2-40B4-BE49-F238E27FC236}">
                      <a16:creationId xmlns:a16="http://schemas.microsoft.com/office/drawing/2014/main" id="{F4B8FE1F-D025-EEFA-C73A-DCD3AD470C55}"/>
                    </a:ext>
                  </a:extLst>
                </p:cNvPr>
                <p:cNvCxnSpPr/>
                <p:nvPr/>
              </p:nvCxnSpPr>
              <p:spPr>
                <a:xfrm rot="5400000">
                  <a:off x="1440544" y="4915054"/>
                  <a:ext cx="162927" cy="1971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 lim="800000"/>
                  <a:headEnd type="none" w="sm" len="sm"/>
                  <a:tailEnd type="triangle" w="med" len="med"/>
                </a:ln>
              </p:spPr>
            </p:cxnSp>
            <p:cxnSp>
              <p:nvCxnSpPr>
                <p:cNvPr id="244" name="Google Shape;478;p15">
                  <a:extLst>
                    <a:ext uri="{FF2B5EF4-FFF2-40B4-BE49-F238E27FC236}">
                      <a16:creationId xmlns:a16="http://schemas.microsoft.com/office/drawing/2014/main" id="{BEAD25EC-6C49-F06D-FD19-E2CD997AB200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473867" y="4603549"/>
                  <a:ext cx="173481" cy="180425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45" name="Google Shape;479;p15">
                  <a:extLst>
                    <a:ext uri="{FF2B5EF4-FFF2-40B4-BE49-F238E27FC236}">
                      <a16:creationId xmlns:a16="http://schemas.microsoft.com/office/drawing/2014/main" id="{3FED4EE0-1592-25D2-E29B-10FE2F94DE97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959613" y="5026854"/>
                  <a:ext cx="173481" cy="180425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46" name="Google Shape;480;p15">
                  <a:extLst>
                    <a:ext uri="{FF2B5EF4-FFF2-40B4-BE49-F238E27FC236}">
                      <a16:creationId xmlns:a16="http://schemas.microsoft.com/office/drawing/2014/main" id="{48F93E16-2EB6-7A3C-D5FC-FA541FA44650}"/>
                    </a:ext>
                  </a:extLst>
                </p:cNvPr>
                <p:cNvCxnSpPr/>
                <p:nvPr/>
              </p:nvCxnSpPr>
              <p:spPr>
                <a:xfrm rot="5400000" flipH="1">
                  <a:off x="1479069" y="5027724"/>
                  <a:ext cx="173486" cy="18042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247" name="Google Shape;481;p15">
                  <a:extLst>
                    <a:ext uri="{FF2B5EF4-FFF2-40B4-BE49-F238E27FC236}">
                      <a16:creationId xmlns:a16="http://schemas.microsoft.com/office/drawing/2014/main" id="{A556D5C2-3801-B1DF-1B88-9528A8DB599B}"/>
                    </a:ext>
                  </a:extLst>
                </p:cNvPr>
                <p:cNvCxnSpPr/>
                <p:nvPr/>
              </p:nvCxnSpPr>
              <p:spPr>
                <a:xfrm rot="5400000" flipH="1">
                  <a:off x="1959610" y="4603552"/>
                  <a:ext cx="173486" cy="18042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chemeClr val="accent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</p:grpSp>
        </p:grpSp>
        <p:sp>
          <p:nvSpPr>
            <p:cNvPr id="106" name="Google Shape;482;p15">
              <a:extLst>
                <a:ext uri="{FF2B5EF4-FFF2-40B4-BE49-F238E27FC236}">
                  <a16:creationId xmlns:a16="http://schemas.microsoft.com/office/drawing/2014/main" id="{F70F28AB-35C1-BD99-BDED-FE0F1F1F5377}"/>
                </a:ext>
              </a:extLst>
            </p:cNvPr>
            <p:cNvSpPr txBox="1"/>
            <p:nvPr/>
          </p:nvSpPr>
          <p:spPr>
            <a:xfrm>
              <a:off x="5562106" y="4720028"/>
              <a:ext cx="343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…</a:t>
              </a:r>
              <a:endParaRPr/>
            </a:p>
          </p:txBody>
        </p: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1ADF6A1F-65BD-43B3-9466-319DF67D01C9}"/>
                </a:ext>
              </a:extLst>
            </p:cNvPr>
            <p:cNvCxnSpPr/>
            <p:nvPr/>
          </p:nvCxnSpPr>
          <p:spPr>
            <a:xfrm>
              <a:off x="2313938" y="2096153"/>
              <a:ext cx="0" cy="116552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Google Shape;690;p16">
              <a:extLst>
                <a:ext uri="{FF2B5EF4-FFF2-40B4-BE49-F238E27FC236}">
                  <a16:creationId xmlns:a16="http://schemas.microsoft.com/office/drawing/2014/main" id="{C4A1BA1A-963E-FEFD-9041-678732877E45}"/>
                </a:ext>
              </a:extLst>
            </p:cNvPr>
            <p:cNvSpPr/>
            <p:nvPr/>
          </p:nvSpPr>
          <p:spPr>
            <a:xfrm rot="-5400000">
              <a:off x="2222191" y="1908030"/>
              <a:ext cx="182880" cy="182880"/>
            </a:xfrm>
            <a:prstGeom prst="moon">
              <a:avLst>
                <a:gd name="adj" fmla="val 83777"/>
              </a:avLst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4A867638-8865-1BC4-B729-A63C774F72B7}"/>
                </a:ext>
              </a:extLst>
            </p:cNvPr>
            <p:cNvCxnSpPr/>
            <p:nvPr/>
          </p:nvCxnSpPr>
          <p:spPr>
            <a:xfrm>
              <a:off x="2315342" y="1527493"/>
              <a:ext cx="0" cy="41148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E588169C-CB07-0064-E93D-E28516869AD2}"/>
                </a:ext>
              </a:extLst>
            </p:cNvPr>
            <p:cNvCxnSpPr>
              <a:cxnSpLocks/>
            </p:cNvCxnSpPr>
            <p:nvPr/>
          </p:nvCxnSpPr>
          <p:spPr>
            <a:xfrm>
              <a:off x="2312167" y="3252154"/>
              <a:ext cx="32004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35435B9F-E671-3E2D-2381-39F4227600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15981" y="3016457"/>
              <a:ext cx="2359989" cy="5275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79FC5C07-1AAB-F8DE-E73C-06F6B873BAA2}"/>
                </a:ext>
              </a:extLst>
            </p:cNvPr>
            <p:cNvCxnSpPr>
              <a:cxnSpLocks/>
            </p:cNvCxnSpPr>
            <p:nvPr/>
          </p:nvCxnSpPr>
          <p:spPr>
            <a:xfrm>
              <a:off x="3220897" y="1926534"/>
              <a:ext cx="0" cy="109728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Isosceles Triangle 112">
              <a:extLst>
                <a:ext uri="{FF2B5EF4-FFF2-40B4-BE49-F238E27FC236}">
                  <a16:creationId xmlns:a16="http://schemas.microsoft.com/office/drawing/2014/main" id="{582F2E26-1064-1FA1-7CB1-9798D913F0A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67371" y="1874452"/>
              <a:ext cx="104503" cy="182880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4" name="Google Shape;726;p16">
              <a:extLst>
                <a:ext uri="{FF2B5EF4-FFF2-40B4-BE49-F238E27FC236}">
                  <a16:creationId xmlns:a16="http://schemas.microsoft.com/office/drawing/2014/main" id="{3AD5F302-C35F-E68A-CDCF-944F6797B294}"/>
                </a:ext>
              </a:extLst>
            </p:cNvPr>
            <p:cNvGrpSpPr/>
            <p:nvPr/>
          </p:nvGrpSpPr>
          <p:grpSpPr>
            <a:xfrm>
              <a:off x="3062692" y="1633041"/>
              <a:ext cx="992861" cy="574516"/>
              <a:chOff x="4114804" y="3949726"/>
              <a:chExt cx="569591" cy="298424"/>
            </a:xfrm>
          </p:grpSpPr>
          <p:cxnSp>
            <p:nvCxnSpPr>
              <p:cNvPr id="230" name="Google Shape;727;p16">
                <a:extLst>
                  <a:ext uri="{FF2B5EF4-FFF2-40B4-BE49-F238E27FC236}">
                    <a16:creationId xmlns:a16="http://schemas.microsoft.com/office/drawing/2014/main" id="{80B1141B-1983-D064-7041-64AB9A5F844B}"/>
                  </a:ext>
                </a:extLst>
              </p:cNvPr>
              <p:cNvCxnSpPr/>
              <p:nvPr/>
            </p:nvCxnSpPr>
            <p:spPr>
              <a:xfrm>
                <a:off x="4261485" y="4248150"/>
                <a:ext cx="422910" cy="0"/>
              </a:xfrm>
              <a:prstGeom prst="straightConnector1">
                <a:avLst/>
              </a:prstGeom>
              <a:noFill/>
              <a:ln w="2222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cxnSp>
            <p:nvCxnSpPr>
              <p:cNvPr id="231" name="Google Shape;728;p16">
                <a:extLst>
                  <a:ext uri="{FF2B5EF4-FFF2-40B4-BE49-F238E27FC236}">
                    <a16:creationId xmlns:a16="http://schemas.microsoft.com/office/drawing/2014/main" id="{709DF545-C253-3455-7C3E-4E99B5ED3535}"/>
                  </a:ext>
                </a:extLst>
              </p:cNvPr>
              <p:cNvCxnSpPr/>
              <p:nvPr/>
            </p:nvCxnSpPr>
            <p:spPr>
              <a:xfrm rot="10800000">
                <a:off x="4366260" y="4223385"/>
                <a:ext cx="0" cy="24765"/>
              </a:xfrm>
              <a:prstGeom prst="straightConnector1">
                <a:avLst/>
              </a:prstGeom>
              <a:noFill/>
              <a:ln w="2222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2" name="Google Shape;729;p16">
                <a:extLst>
                  <a:ext uri="{FF2B5EF4-FFF2-40B4-BE49-F238E27FC236}">
                    <a16:creationId xmlns:a16="http://schemas.microsoft.com/office/drawing/2014/main" id="{125FCCE5-793F-8C27-759C-38813560B0E9}"/>
                  </a:ext>
                </a:extLst>
              </p:cNvPr>
              <p:cNvCxnSpPr/>
              <p:nvPr/>
            </p:nvCxnSpPr>
            <p:spPr>
              <a:xfrm rot="10800000">
                <a:off x="4578743" y="4095749"/>
                <a:ext cx="0" cy="152401"/>
              </a:xfrm>
              <a:prstGeom prst="straightConnector1">
                <a:avLst/>
              </a:prstGeom>
              <a:noFill/>
              <a:ln w="2222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233" name="Google Shape;730;p16">
                <a:extLst>
                  <a:ext uri="{FF2B5EF4-FFF2-40B4-BE49-F238E27FC236}">
                    <a16:creationId xmlns:a16="http://schemas.microsoft.com/office/drawing/2014/main" id="{146E4325-3B0C-E7A4-DC31-AA024DE351A5}"/>
                  </a:ext>
                </a:extLst>
              </p:cNvPr>
              <p:cNvSpPr/>
              <p:nvPr/>
            </p:nvSpPr>
            <p:spPr>
              <a:xfrm>
                <a:off x="4114804" y="3949726"/>
                <a:ext cx="463934" cy="273659"/>
              </a:xfrm>
              <a:prstGeom prst="arc">
                <a:avLst>
                  <a:gd name="adj1" fmla="val 69161"/>
                  <a:gd name="adj2" fmla="val 5046295"/>
                </a:avLst>
              </a:prstGeom>
              <a:noFill/>
              <a:ln w="22225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5349E4AF-A17E-CB64-D73A-90E99E9212D1}"/>
                </a:ext>
              </a:extLst>
            </p:cNvPr>
            <p:cNvCxnSpPr>
              <a:cxnSpLocks/>
            </p:cNvCxnSpPr>
            <p:nvPr/>
          </p:nvCxnSpPr>
          <p:spPr>
            <a:xfrm>
              <a:off x="4478197" y="1865574"/>
              <a:ext cx="0" cy="54556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Isosceles Triangle 168">
              <a:extLst>
                <a:ext uri="{FF2B5EF4-FFF2-40B4-BE49-F238E27FC236}">
                  <a16:creationId xmlns:a16="http://schemas.microsoft.com/office/drawing/2014/main" id="{73A1BAC6-4EAF-48C1-1F5C-73A9B41C43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14161" y="1859212"/>
              <a:ext cx="104503" cy="182880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71" name="Google Shape;732;p16">
              <a:extLst>
                <a:ext uri="{FF2B5EF4-FFF2-40B4-BE49-F238E27FC236}">
                  <a16:creationId xmlns:a16="http://schemas.microsoft.com/office/drawing/2014/main" id="{7EBDFC2E-C725-20FD-1C44-9B78ADD9D722}"/>
                </a:ext>
              </a:extLst>
            </p:cNvPr>
            <p:cNvGrpSpPr/>
            <p:nvPr/>
          </p:nvGrpSpPr>
          <p:grpSpPr>
            <a:xfrm>
              <a:off x="4653730" y="1911562"/>
              <a:ext cx="737180" cy="340358"/>
              <a:chOff x="4943351" y="3363302"/>
              <a:chExt cx="737180" cy="417673"/>
            </a:xfrm>
            <a:solidFill>
              <a:schemeClr val="accent1"/>
            </a:solidFill>
          </p:grpSpPr>
          <p:cxnSp>
            <p:nvCxnSpPr>
              <p:cNvPr id="210" name="Google Shape;733;p16">
                <a:extLst>
                  <a:ext uri="{FF2B5EF4-FFF2-40B4-BE49-F238E27FC236}">
                    <a16:creationId xmlns:a16="http://schemas.microsoft.com/office/drawing/2014/main" id="{622F9B2C-1DA2-E7BD-919C-62758E5956D0}"/>
                  </a:ext>
                </a:extLst>
              </p:cNvPr>
              <p:cNvCxnSpPr/>
              <p:nvPr/>
            </p:nvCxnSpPr>
            <p:spPr>
              <a:xfrm>
                <a:off x="4943351" y="3561015"/>
                <a:ext cx="737180" cy="0"/>
              </a:xfrm>
              <a:prstGeom prst="straightConnector1">
                <a:avLst/>
              </a:prstGeom>
              <a:grpFill/>
              <a:ln w="12700" cap="flat" cmpd="sng">
                <a:solidFill>
                  <a:schemeClr val="accent1"/>
                </a:solidFill>
                <a:prstDash val="solid"/>
                <a:miter lim="800000"/>
                <a:headEnd type="none" w="sm" len="sm"/>
                <a:tailEnd type="triangle" w="med" len="med"/>
              </a:ln>
            </p:spPr>
          </p:cxnSp>
          <p:sp>
            <p:nvSpPr>
              <p:cNvPr id="211" name="Google Shape;734;p16">
                <a:extLst>
                  <a:ext uri="{FF2B5EF4-FFF2-40B4-BE49-F238E27FC236}">
                    <a16:creationId xmlns:a16="http://schemas.microsoft.com/office/drawing/2014/main" id="{8A2B9687-04E1-E53B-D19C-C906C58891E0}"/>
                  </a:ext>
                </a:extLst>
              </p:cNvPr>
              <p:cNvSpPr/>
              <p:nvPr/>
            </p:nvSpPr>
            <p:spPr>
              <a:xfrm>
                <a:off x="4991099" y="3363302"/>
                <a:ext cx="45720" cy="197143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3" name="Google Shape;735;p16">
                <a:extLst>
                  <a:ext uri="{FF2B5EF4-FFF2-40B4-BE49-F238E27FC236}">
                    <a16:creationId xmlns:a16="http://schemas.microsoft.com/office/drawing/2014/main" id="{DB048F3F-1E40-DA57-84E9-E6FF3EDA634A}"/>
                  </a:ext>
                </a:extLst>
              </p:cNvPr>
              <p:cNvSpPr/>
              <p:nvPr/>
            </p:nvSpPr>
            <p:spPr>
              <a:xfrm>
                <a:off x="5073181" y="3556840"/>
                <a:ext cx="45720" cy="987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4" name="Google Shape;736;p16">
                <a:extLst>
                  <a:ext uri="{FF2B5EF4-FFF2-40B4-BE49-F238E27FC236}">
                    <a16:creationId xmlns:a16="http://schemas.microsoft.com/office/drawing/2014/main" id="{BE30A55C-7AAD-6600-6244-0395D28A120C}"/>
                  </a:ext>
                </a:extLst>
              </p:cNvPr>
              <p:cNvSpPr/>
              <p:nvPr/>
            </p:nvSpPr>
            <p:spPr>
              <a:xfrm>
                <a:off x="5151630" y="3391163"/>
                <a:ext cx="45720" cy="176765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5" name="Google Shape;737;p16">
                <a:extLst>
                  <a:ext uri="{FF2B5EF4-FFF2-40B4-BE49-F238E27FC236}">
                    <a16:creationId xmlns:a16="http://schemas.microsoft.com/office/drawing/2014/main" id="{EC5F3BFC-16DC-013E-2AA8-5F7D1898984B}"/>
                  </a:ext>
                </a:extLst>
              </p:cNvPr>
              <p:cNvSpPr/>
              <p:nvPr/>
            </p:nvSpPr>
            <p:spPr>
              <a:xfrm>
                <a:off x="5225495" y="3555941"/>
                <a:ext cx="45720" cy="197143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6" name="Google Shape;738;p16">
                <a:extLst>
                  <a:ext uri="{FF2B5EF4-FFF2-40B4-BE49-F238E27FC236}">
                    <a16:creationId xmlns:a16="http://schemas.microsoft.com/office/drawing/2014/main" id="{C0FAA3F2-CD5F-0D31-F693-5E7BD94FE34C}"/>
                  </a:ext>
                </a:extLst>
              </p:cNvPr>
              <p:cNvSpPr/>
              <p:nvPr/>
            </p:nvSpPr>
            <p:spPr>
              <a:xfrm>
                <a:off x="5305577" y="3554382"/>
                <a:ext cx="45720" cy="101234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739;p16">
                <a:extLst>
                  <a:ext uri="{FF2B5EF4-FFF2-40B4-BE49-F238E27FC236}">
                    <a16:creationId xmlns:a16="http://schemas.microsoft.com/office/drawing/2014/main" id="{BBD33ADA-286F-9250-3A9B-9FF8C336718E}"/>
                  </a:ext>
                </a:extLst>
              </p:cNvPr>
              <p:cNvSpPr/>
              <p:nvPr/>
            </p:nvSpPr>
            <p:spPr>
              <a:xfrm>
                <a:off x="5378590" y="3461873"/>
                <a:ext cx="45720" cy="101234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8" name="Google Shape;740;p16">
                <a:extLst>
                  <a:ext uri="{FF2B5EF4-FFF2-40B4-BE49-F238E27FC236}">
                    <a16:creationId xmlns:a16="http://schemas.microsoft.com/office/drawing/2014/main" id="{3D4C9B08-EB5A-1A24-8412-339A76CEACA5}"/>
                  </a:ext>
                </a:extLst>
              </p:cNvPr>
              <p:cNvSpPr/>
              <p:nvPr/>
            </p:nvSpPr>
            <p:spPr>
              <a:xfrm>
                <a:off x="5453041" y="3566591"/>
                <a:ext cx="45720" cy="214384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9" name="Google Shape;741;p16">
                <a:extLst>
                  <a:ext uri="{FF2B5EF4-FFF2-40B4-BE49-F238E27FC236}">
                    <a16:creationId xmlns:a16="http://schemas.microsoft.com/office/drawing/2014/main" id="{1D2990D7-EA76-CB80-E3F4-4ED442761A35}"/>
                  </a:ext>
                </a:extLst>
              </p:cNvPr>
              <p:cNvSpPr/>
              <p:nvPr/>
            </p:nvSpPr>
            <p:spPr>
              <a:xfrm>
                <a:off x="5532718" y="3560946"/>
                <a:ext cx="45720" cy="168130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8B44F864-12F3-0348-5B9D-4A1A72EC8CF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5027598" y="1852008"/>
              <a:ext cx="0" cy="109728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2B233E8A-5249-6AEE-362B-93FF241DDFC7}"/>
                </a:ext>
              </a:extLst>
            </p:cNvPr>
            <p:cNvSpPr txBox="1"/>
            <p:nvPr/>
          </p:nvSpPr>
          <p:spPr>
            <a:xfrm>
              <a:off x="4442211" y="1247314"/>
              <a:ext cx="117467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Phase </a:t>
              </a:r>
            </a:p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Control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2C3A41B8-3836-5EE1-444E-328358277176}"/>
                </a:ext>
              </a:extLst>
            </p:cNvPr>
            <p:cNvSpPr txBox="1"/>
            <p:nvPr/>
          </p:nvSpPr>
          <p:spPr>
            <a:xfrm>
              <a:off x="3259926" y="2485242"/>
              <a:ext cx="196598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Amplitude Control &amp; </a:t>
              </a:r>
              <a:r>
                <a:rPr lang="en-US" sz="1400" dirty="0" err="1">
                  <a:latin typeface="Verdana" panose="020B0604030504040204" pitchFamily="34" charset="0"/>
                  <a:ea typeface="Verdana" panose="020B0604030504040204" pitchFamily="34" charset="0"/>
                </a:rPr>
                <a:t>Downcounting</a:t>
              </a:r>
              <a:endParaRPr lang="en-US" sz="1400" dirty="0"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83026F2B-6045-AD65-6EC5-8B720871B043}"/>
                </a:ext>
              </a:extLst>
            </p:cNvPr>
            <p:cNvSpPr txBox="1"/>
            <p:nvPr/>
          </p:nvSpPr>
          <p:spPr>
            <a:xfrm>
              <a:off x="3529912" y="3390270"/>
              <a:ext cx="1738109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Master Clock </a:t>
              </a:r>
            </a:p>
          </p:txBody>
        </p: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1A1D6AE5-133D-2430-924C-0719066EFC4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777862" y="3376526"/>
              <a:ext cx="0" cy="1061952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0007F669-6FCC-498C-65E3-65DEFF2A07A4}"/>
                </a:ext>
              </a:extLst>
            </p:cNvPr>
            <p:cNvSpPr txBox="1"/>
            <p:nvPr/>
          </p:nvSpPr>
          <p:spPr>
            <a:xfrm>
              <a:off x="5084639" y="4517958"/>
              <a:ext cx="1330775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Stacker</a:t>
              </a:r>
            </a:p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Stabilization</a:t>
              </a:r>
            </a:p>
            <a:p>
              <a:pPr algn="ctr"/>
              <a:endParaRPr lang="en-US" sz="1400" dirty="0"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2645EAEC-F3E4-2B75-B43B-5AC3E016572D}"/>
                </a:ext>
              </a:extLst>
            </p:cNvPr>
            <p:cNvCxnSpPr>
              <a:cxnSpLocks/>
            </p:cNvCxnSpPr>
            <p:nvPr/>
          </p:nvCxnSpPr>
          <p:spPr>
            <a:xfrm>
              <a:off x="7336354" y="4130040"/>
              <a:ext cx="958617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D16ADAD1-2B35-E8AF-7052-F8149A95EE85}"/>
                </a:ext>
              </a:extLst>
            </p:cNvPr>
            <p:cNvCxnSpPr>
              <a:cxnSpLocks/>
              <a:stCxn id="183" idx="3"/>
            </p:cNvCxnSpPr>
            <p:nvPr/>
          </p:nvCxnSpPr>
          <p:spPr>
            <a:xfrm flipH="1">
              <a:off x="7341576" y="3547977"/>
              <a:ext cx="2720" cy="5820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Google Shape;690;p16">
              <a:extLst>
                <a:ext uri="{FF2B5EF4-FFF2-40B4-BE49-F238E27FC236}">
                  <a16:creationId xmlns:a16="http://schemas.microsoft.com/office/drawing/2014/main" id="{8D1FB80C-F296-32B5-0298-E9BB8C5E9FD0}"/>
                </a:ext>
              </a:extLst>
            </p:cNvPr>
            <p:cNvSpPr/>
            <p:nvPr/>
          </p:nvSpPr>
          <p:spPr>
            <a:xfrm rot="5400000">
              <a:off x="8203531" y="4347038"/>
              <a:ext cx="182880" cy="182880"/>
            </a:xfrm>
            <a:prstGeom prst="moon">
              <a:avLst>
                <a:gd name="adj" fmla="val 83777"/>
              </a:avLst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F73A5D7D-1672-4F53-8FC6-600576901A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94971" y="4495740"/>
              <a:ext cx="0" cy="383677"/>
            </a:xfrm>
            <a:prstGeom prst="line">
              <a:avLst/>
            </a:prstGeom>
            <a:ln w="25400">
              <a:solidFill>
                <a:srgbClr val="2A8E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CA6D4AC4-B063-5A5A-3F4F-2865BD53158A}"/>
                </a:ext>
              </a:extLst>
            </p:cNvPr>
            <p:cNvCxnSpPr>
              <a:cxnSpLocks/>
            </p:cNvCxnSpPr>
            <p:nvPr/>
          </p:nvCxnSpPr>
          <p:spPr>
            <a:xfrm>
              <a:off x="8304084" y="4130040"/>
              <a:ext cx="0" cy="21453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3" name="Isosceles Triangle 182">
              <a:extLst>
                <a:ext uri="{FF2B5EF4-FFF2-40B4-BE49-F238E27FC236}">
                  <a16:creationId xmlns:a16="http://schemas.microsoft.com/office/drawing/2014/main" id="{C84B78D5-1C76-04DA-C9D4-5936D272665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92044" y="3365097"/>
              <a:ext cx="104503" cy="18288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" name="Google Shape;690;p16">
              <a:extLst>
                <a:ext uri="{FF2B5EF4-FFF2-40B4-BE49-F238E27FC236}">
                  <a16:creationId xmlns:a16="http://schemas.microsoft.com/office/drawing/2014/main" id="{D0FAFBF1-8A9C-621C-16E9-878FC703F45B}"/>
                </a:ext>
              </a:extLst>
            </p:cNvPr>
            <p:cNvSpPr/>
            <p:nvPr/>
          </p:nvSpPr>
          <p:spPr>
            <a:xfrm rot="-5400000">
              <a:off x="9707627" y="1609831"/>
              <a:ext cx="182880" cy="182880"/>
            </a:xfrm>
            <a:prstGeom prst="moon">
              <a:avLst>
                <a:gd name="adj" fmla="val 83777"/>
              </a:avLst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44751FCD-2445-9895-6AF3-C47DC6D42A2F}"/>
                </a:ext>
              </a:extLst>
            </p:cNvPr>
            <p:cNvSpPr txBox="1"/>
            <p:nvPr/>
          </p:nvSpPr>
          <p:spPr>
            <a:xfrm>
              <a:off x="8355349" y="1762572"/>
              <a:ext cx="13937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EOM Bias </a:t>
              </a:r>
            </a:p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Stabilization</a:t>
              </a:r>
            </a:p>
          </p:txBody>
        </p: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276DB17B-B39F-27F7-B615-FFFE44BA3696}"/>
                </a:ext>
              </a:extLst>
            </p:cNvPr>
            <p:cNvCxnSpPr/>
            <p:nvPr/>
          </p:nvCxnSpPr>
          <p:spPr>
            <a:xfrm>
              <a:off x="9791447" y="1457431"/>
              <a:ext cx="0" cy="18288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7804B636-40CF-B52C-70F1-55C5D66DCC92}"/>
                </a:ext>
              </a:extLst>
            </p:cNvPr>
            <p:cNvCxnSpPr>
              <a:cxnSpLocks/>
            </p:cNvCxnSpPr>
            <p:nvPr/>
          </p:nvCxnSpPr>
          <p:spPr>
            <a:xfrm>
              <a:off x="7968062" y="2254754"/>
              <a:ext cx="1828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D2843D99-8F1B-A309-9B70-1CE61979AF1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789546" y="1802932"/>
              <a:ext cx="2720" cy="4572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" name="Isosceles Triangle 188">
              <a:extLst>
                <a:ext uri="{FF2B5EF4-FFF2-40B4-BE49-F238E27FC236}">
                  <a16:creationId xmlns:a16="http://schemas.microsoft.com/office/drawing/2014/main" id="{CD66E08D-6A9A-C5E3-345E-8F3A6788D6D7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723211" y="4294318"/>
              <a:ext cx="104503" cy="182880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F886E355-83E1-7B7F-CC6F-2B296FA618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90200" y="3317303"/>
              <a:ext cx="0" cy="66228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96AC6152-569C-580D-AA9B-965530DED38F}"/>
                </a:ext>
              </a:extLst>
            </p:cNvPr>
            <p:cNvCxnSpPr>
              <a:cxnSpLocks/>
            </p:cNvCxnSpPr>
            <p:nvPr/>
          </p:nvCxnSpPr>
          <p:spPr>
            <a:xfrm>
              <a:off x="1241048" y="3959769"/>
              <a:ext cx="4349152" cy="13718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2" name="Isosceles Triangle 191">
              <a:extLst>
                <a:ext uri="{FF2B5EF4-FFF2-40B4-BE49-F238E27FC236}">
                  <a16:creationId xmlns:a16="http://schemas.microsoft.com/office/drawing/2014/main" id="{7F500ACD-A743-8C80-6FC5-3FCB861F83C3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1194206" y="4068615"/>
              <a:ext cx="104503" cy="182880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466A0651-55C6-3491-77DD-0E34E26CB5A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41048" y="3956496"/>
              <a:ext cx="0" cy="137439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A7660709-790F-984B-7C87-7ECD3D226052}"/>
                </a:ext>
              </a:extLst>
            </p:cNvPr>
            <p:cNvSpPr txBox="1"/>
            <p:nvPr/>
          </p:nvSpPr>
          <p:spPr>
            <a:xfrm>
              <a:off x="800464" y="3542310"/>
              <a:ext cx="1965681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CBC Phase Control</a:t>
              </a: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D8D9CF51-6E6A-4934-8AD3-C41DFF40861B}"/>
                </a:ext>
              </a:extLst>
            </p:cNvPr>
            <p:cNvSpPr/>
            <p:nvPr/>
          </p:nvSpPr>
          <p:spPr>
            <a:xfrm>
              <a:off x="5537870" y="2147107"/>
              <a:ext cx="2358362" cy="1206772"/>
            </a:xfrm>
            <a:prstGeom prst="rect">
              <a:avLst/>
            </a:prstGeom>
            <a:solidFill>
              <a:schemeClr val="bg1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FPGA</a:t>
              </a:r>
            </a:p>
          </p:txBody>
        </p:sp>
        <p:sp>
          <p:nvSpPr>
            <p:cNvPr id="199" name="Isosceles Triangle 198">
              <a:extLst>
                <a:ext uri="{FF2B5EF4-FFF2-40B4-BE49-F238E27FC236}">
                  <a16:creationId xmlns:a16="http://schemas.microsoft.com/office/drawing/2014/main" id="{EF7FE444-7998-20EE-1604-DB8EEBAE60F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937735" y="2171100"/>
              <a:ext cx="104503" cy="18288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87A5B7A5-41E6-17AB-373B-5F0C4CB19323}"/>
                </a:ext>
              </a:extLst>
            </p:cNvPr>
            <p:cNvSpPr txBox="1"/>
            <p:nvPr/>
          </p:nvSpPr>
          <p:spPr>
            <a:xfrm>
              <a:off x="8068605" y="2550425"/>
              <a:ext cx="193443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1MHz -&gt; 100kHz </a:t>
              </a:r>
              <a:r>
                <a:rPr lang="en-US" sz="1400" dirty="0" err="1">
                  <a:latin typeface="Verdana" panose="020B0604030504040204" pitchFamily="34" charset="0"/>
                  <a:ea typeface="Verdana" panose="020B0604030504040204" pitchFamily="34" charset="0"/>
                </a:rPr>
                <a:t>Downcounting</a:t>
              </a:r>
              <a:endParaRPr lang="en-US" sz="1400" dirty="0"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5C87022B-F74E-3925-60B7-FE56C4C124ED}"/>
                </a:ext>
              </a:extLst>
            </p:cNvPr>
            <p:cNvCxnSpPr>
              <a:cxnSpLocks/>
            </p:cNvCxnSpPr>
            <p:nvPr/>
          </p:nvCxnSpPr>
          <p:spPr>
            <a:xfrm>
              <a:off x="7937171" y="2495288"/>
              <a:ext cx="2377440" cy="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" name="Isosceles Triangle 204">
              <a:extLst>
                <a:ext uri="{FF2B5EF4-FFF2-40B4-BE49-F238E27FC236}">
                  <a16:creationId xmlns:a16="http://schemas.microsoft.com/office/drawing/2014/main" id="{8B2500DB-0B19-CE3B-68E1-B8960F595968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10253473" y="2594373"/>
              <a:ext cx="104503" cy="182880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79CB3F90-6E16-B1DA-D3C2-B0744CFF7E8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318634" y="2484301"/>
              <a:ext cx="0" cy="182880"/>
            </a:xfrm>
            <a:prstGeom prst="line">
              <a:avLst/>
            </a:prstGeom>
            <a:ln w="254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7CA08DAB-56C8-8BEE-9DF2-502BF7981A76}"/>
                </a:ext>
              </a:extLst>
            </p:cNvPr>
            <p:cNvSpPr txBox="1"/>
            <p:nvPr/>
          </p:nvSpPr>
          <p:spPr>
            <a:xfrm>
              <a:off x="7444660" y="3543336"/>
              <a:ext cx="130307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Peak Power Metric</a:t>
              </a: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A02BEB48-64D5-E0AF-5945-C0AD6F94AC3F}"/>
                </a:ext>
              </a:extLst>
            </p:cNvPr>
            <p:cNvSpPr txBox="1"/>
            <p:nvPr/>
          </p:nvSpPr>
          <p:spPr>
            <a:xfrm>
              <a:off x="2659699" y="1197412"/>
              <a:ext cx="117467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Burst Shaping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03123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B6226-BD6A-319F-C879-20D2751821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Design of 100mJ CBC System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899BB6-DE87-BF00-B481-BD9F63A74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8DACA6-AA0D-76BE-660F-888986AB3E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1849" y="1134264"/>
            <a:ext cx="11748301" cy="1892613"/>
          </a:xfrm>
        </p:spPr>
        <p:txBody>
          <a:bodyPr/>
          <a:lstStyle/>
          <a:p>
            <a:r>
              <a:rPr lang="en-US" dirty="0"/>
              <a:t>Key Subsystems:</a:t>
            </a:r>
          </a:p>
          <a:p>
            <a:pPr lvl="1"/>
            <a:r>
              <a:rPr lang="en-US" dirty="0"/>
              <a:t>Splitter – splitting into 12 equal seed burst with phase control</a:t>
            </a:r>
          </a:p>
          <a:p>
            <a:pPr lvl="1"/>
            <a:r>
              <a:rPr lang="en-US" dirty="0"/>
              <a:t>Amplifier Array – fiber laser amplifiers, capable of 10mJ @ 10kHz</a:t>
            </a:r>
          </a:p>
          <a:p>
            <a:pPr lvl="1"/>
            <a:r>
              <a:rPr lang="en-US" dirty="0"/>
              <a:t>Combiner – Efficient recombining of output beams, requires high beam stability</a:t>
            </a:r>
          </a:p>
          <a:p>
            <a:pPr lvl="1"/>
            <a:r>
              <a:rPr lang="en-US" dirty="0"/>
              <a:t>Control System – measure system output and provide feedback for phase control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7184CAF-ABE8-D037-0E76-A643C603A601}"/>
              </a:ext>
            </a:extLst>
          </p:cNvPr>
          <p:cNvSpPr txBox="1"/>
          <p:nvPr/>
        </p:nvSpPr>
        <p:spPr>
          <a:xfrm>
            <a:off x="1800636" y="3523031"/>
            <a:ext cx="473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HR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2B3A338-643F-37D1-AF4E-DEE786A7EE5E}"/>
              </a:ext>
            </a:extLst>
          </p:cNvPr>
          <p:cNvSpPr txBox="1"/>
          <p:nvPr/>
        </p:nvSpPr>
        <p:spPr>
          <a:xfrm>
            <a:off x="1806329" y="5038963"/>
            <a:ext cx="473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HR</a:t>
            </a:r>
          </a:p>
        </p:txBody>
      </p: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D218F417-9C8E-1DC1-FEAE-5F277E7AFBF3}"/>
              </a:ext>
            </a:extLst>
          </p:cNvPr>
          <p:cNvGrpSpPr/>
          <p:nvPr/>
        </p:nvGrpSpPr>
        <p:grpSpPr>
          <a:xfrm>
            <a:off x="1974726" y="3267388"/>
            <a:ext cx="1639633" cy="2090857"/>
            <a:chOff x="1974726" y="3267388"/>
            <a:chExt cx="1639633" cy="209085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7CE8276C-BC88-29B8-6354-22E53380C1A3}"/>
                </a:ext>
              </a:extLst>
            </p:cNvPr>
            <p:cNvGrpSpPr/>
            <p:nvPr/>
          </p:nvGrpSpPr>
          <p:grpSpPr>
            <a:xfrm rot="16200000">
              <a:off x="2682649" y="3817909"/>
              <a:ext cx="457200" cy="457200"/>
              <a:chOff x="1828800" y="4355690"/>
              <a:chExt cx="457200" cy="457200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988D4A76-15C9-C2B4-9366-A0F8BEFB058C}"/>
                  </a:ext>
                </a:extLst>
              </p:cNvPr>
              <p:cNvSpPr/>
              <p:nvPr/>
            </p:nvSpPr>
            <p:spPr>
              <a:xfrm>
                <a:off x="1828800" y="4355690"/>
                <a:ext cx="457200" cy="457200"/>
              </a:xfrm>
              <a:prstGeom prst="rect">
                <a:avLst/>
              </a:prstGeom>
              <a:solidFill>
                <a:srgbClr val="00B0F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27FA77EA-8DAA-7BF0-B9BA-590D303310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28800" y="4355690"/>
                <a:ext cx="457200" cy="4572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588D0429-2282-F53C-32D6-67AF820EDDC6}"/>
                </a:ext>
              </a:extLst>
            </p:cNvPr>
            <p:cNvGrpSpPr/>
            <p:nvPr/>
          </p:nvGrpSpPr>
          <p:grpSpPr>
            <a:xfrm rot="16200000">
              <a:off x="2682649" y="4607561"/>
              <a:ext cx="457200" cy="457200"/>
              <a:chOff x="1828800" y="4355690"/>
              <a:chExt cx="457200" cy="4572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F8FC56A0-34CC-2D64-6B8C-CAD9EA600D12}"/>
                  </a:ext>
                </a:extLst>
              </p:cNvPr>
              <p:cNvSpPr/>
              <p:nvPr/>
            </p:nvSpPr>
            <p:spPr>
              <a:xfrm>
                <a:off x="1828800" y="4355690"/>
                <a:ext cx="457200" cy="457200"/>
              </a:xfrm>
              <a:prstGeom prst="rect">
                <a:avLst/>
              </a:prstGeom>
              <a:solidFill>
                <a:srgbClr val="00B0F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4AC9EFB2-9957-41F5-EE49-7ED59E78CF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28800" y="4355690"/>
                <a:ext cx="457200" cy="4572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66AE30C-6AFD-015A-54F3-636FAE5BDB82}"/>
                </a:ext>
              </a:extLst>
            </p:cNvPr>
            <p:cNvCxnSpPr>
              <a:cxnSpLocks/>
            </p:cNvCxnSpPr>
            <p:nvPr/>
          </p:nvCxnSpPr>
          <p:spPr>
            <a:xfrm>
              <a:off x="2682649" y="3676919"/>
              <a:ext cx="457200" cy="0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ACB2C7D-5260-0082-AA2E-AEEC8E9E3C6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51591" y="3817909"/>
              <a:ext cx="0" cy="457200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E43752B-019C-6C02-113E-9A936FD13C1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51591" y="4607561"/>
              <a:ext cx="0" cy="457200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FF17A8F2-904A-8C0D-6CED-4DF730CA56E1}"/>
                </a:ext>
              </a:extLst>
            </p:cNvPr>
            <p:cNvCxnSpPr/>
            <p:nvPr/>
          </p:nvCxnSpPr>
          <p:spPr>
            <a:xfrm>
              <a:off x="2911248" y="3267388"/>
              <a:ext cx="0" cy="155448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762C67C-F592-4EB3-3267-641AF33633C3}"/>
                </a:ext>
              </a:extLst>
            </p:cNvPr>
            <p:cNvCxnSpPr>
              <a:cxnSpLocks/>
            </p:cNvCxnSpPr>
            <p:nvPr/>
          </p:nvCxnSpPr>
          <p:spPr>
            <a:xfrm>
              <a:off x="2111886" y="4836161"/>
              <a:ext cx="1502473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C80FD65-FE3A-29D1-11F7-7CCC03FB340E}"/>
                </a:ext>
              </a:extLst>
            </p:cNvPr>
            <p:cNvSpPr/>
            <p:nvPr/>
          </p:nvSpPr>
          <p:spPr>
            <a:xfrm>
              <a:off x="1974726" y="4607561"/>
              <a:ext cx="137160" cy="4572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31C1C0F-ACE8-2FF0-7C39-859949199616}"/>
                </a:ext>
              </a:extLst>
            </p:cNvPr>
            <p:cNvCxnSpPr>
              <a:cxnSpLocks/>
            </p:cNvCxnSpPr>
            <p:nvPr/>
          </p:nvCxnSpPr>
          <p:spPr>
            <a:xfrm>
              <a:off x="2111886" y="4046509"/>
              <a:ext cx="1502473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4FB20FB-46D5-0EE6-7366-F5A3B37E7F6A}"/>
                </a:ext>
              </a:extLst>
            </p:cNvPr>
            <p:cNvSpPr/>
            <p:nvPr/>
          </p:nvSpPr>
          <p:spPr>
            <a:xfrm>
              <a:off x="1974726" y="3817909"/>
              <a:ext cx="137160" cy="4572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4ACF567A-797A-2F41-1C22-B5DC8EAC2266}"/>
                </a:ext>
              </a:extLst>
            </p:cNvPr>
            <p:cNvSpPr txBox="1"/>
            <p:nvPr/>
          </p:nvSpPr>
          <p:spPr>
            <a:xfrm>
              <a:off x="3098951" y="3743198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PBS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86E958FE-3AC7-4867-0A94-1BD458DAF4BE}"/>
                </a:ext>
              </a:extLst>
            </p:cNvPr>
            <p:cNvSpPr txBox="1"/>
            <p:nvPr/>
          </p:nvSpPr>
          <p:spPr>
            <a:xfrm>
              <a:off x="2890685" y="5050468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PBS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06270B5-548E-F7C6-3B84-2F72AC804796}"/>
                </a:ext>
              </a:extLst>
            </p:cNvPr>
            <p:cNvSpPr txBox="1"/>
            <p:nvPr/>
          </p:nvSpPr>
          <p:spPr>
            <a:xfrm>
              <a:off x="3093520" y="3514599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1400" dirty="0"/>
                <a:t>λ</a:t>
              </a:r>
              <a:r>
                <a:rPr lang="en-US" sz="1400" dirty="0"/>
                <a:t>/2</a:t>
              </a:r>
            </a:p>
          </p:txBody>
        </p: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F5F277A-B0BE-2C8E-625D-26D4CC0C28CC}"/>
                </a:ext>
              </a:extLst>
            </p:cNvPr>
            <p:cNvCxnSpPr>
              <a:cxnSpLocks/>
            </p:cNvCxnSpPr>
            <p:nvPr/>
          </p:nvCxnSpPr>
          <p:spPr>
            <a:xfrm>
              <a:off x="2682649" y="4423679"/>
              <a:ext cx="457200" cy="0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7B04818-0D54-ECB9-563C-3AEBFFD741A9}"/>
                </a:ext>
              </a:extLst>
            </p:cNvPr>
            <p:cNvSpPr txBox="1"/>
            <p:nvPr/>
          </p:nvSpPr>
          <p:spPr>
            <a:xfrm>
              <a:off x="3098951" y="4282919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1400" dirty="0"/>
                <a:t>λ</a:t>
              </a:r>
              <a:r>
                <a:rPr lang="en-US" sz="1400" dirty="0"/>
                <a:t>/2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019FA931-39FF-383F-1ECF-EA1827AD7290}"/>
                </a:ext>
              </a:extLst>
            </p:cNvPr>
            <p:cNvSpPr txBox="1"/>
            <p:nvPr/>
          </p:nvSpPr>
          <p:spPr>
            <a:xfrm>
              <a:off x="2231752" y="3553747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1400" dirty="0"/>
                <a:t>λ</a:t>
              </a:r>
              <a:r>
                <a:rPr lang="en-US" sz="1400" dirty="0"/>
                <a:t>/4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578F47AE-C5BB-22CC-96A7-E3309B2E5A80}"/>
                </a:ext>
              </a:extLst>
            </p:cNvPr>
            <p:cNvSpPr txBox="1"/>
            <p:nvPr/>
          </p:nvSpPr>
          <p:spPr>
            <a:xfrm>
              <a:off x="2202024" y="5023913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1400" dirty="0"/>
                <a:t>λ</a:t>
              </a:r>
              <a:r>
                <a:rPr lang="en-US" sz="1400" dirty="0"/>
                <a:t>/4</a:t>
              </a: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A0F0BF09-75FA-CDF9-6B04-72B148E0F4CA}"/>
              </a:ext>
            </a:extLst>
          </p:cNvPr>
          <p:cNvGrpSpPr/>
          <p:nvPr/>
        </p:nvGrpSpPr>
        <p:grpSpPr>
          <a:xfrm>
            <a:off x="10133616" y="3706234"/>
            <a:ext cx="1609887" cy="2252946"/>
            <a:chOff x="10133616" y="3700792"/>
            <a:chExt cx="1609887" cy="2252946"/>
          </a:xfrm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CBAC703-BC1A-266C-7718-4FF8FC82C764}"/>
                </a:ext>
              </a:extLst>
            </p:cNvPr>
            <p:cNvSpPr/>
            <p:nvPr/>
          </p:nvSpPr>
          <p:spPr>
            <a:xfrm rot="13500000">
              <a:off x="10987055" y="5106759"/>
              <a:ext cx="137160" cy="457200"/>
            </a:xfrm>
            <a:prstGeom prst="rect">
              <a:avLst/>
            </a:prstGeom>
            <a:solidFill>
              <a:srgbClr val="00B0F0"/>
            </a:solidFill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664BF50-C4E0-5F08-955A-D59E0829DC01}"/>
                </a:ext>
              </a:extLst>
            </p:cNvPr>
            <p:cNvSpPr/>
            <p:nvPr/>
          </p:nvSpPr>
          <p:spPr>
            <a:xfrm rot="8100000">
              <a:off x="11000793" y="4535758"/>
              <a:ext cx="137160" cy="457200"/>
            </a:xfrm>
            <a:prstGeom prst="rect">
              <a:avLst/>
            </a:prstGeom>
            <a:solidFill>
              <a:srgbClr val="00B0F0"/>
            </a:solidFill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F2D7B751-0997-3149-7947-404B32C98A87}"/>
                </a:ext>
              </a:extLst>
            </p:cNvPr>
            <p:cNvCxnSpPr>
              <a:cxnSpLocks/>
            </p:cNvCxnSpPr>
            <p:nvPr/>
          </p:nvCxnSpPr>
          <p:spPr>
            <a:xfrm>
              <a:off x="10141236" y="4044628"/>
              <a:ext cx="9144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ADF7F299-C1F2-296E-1EBC-66A5F2FF9465}"/>
                </a:ext>
              </a:extLst>
            </p:cNvPr>
            <p:cNvCxnSpPr>
              <a:cxnSpLocks/>
            </p:cNvCxnSpPr>
            <p:nvPr/>
          </p:nvCxnSpPr>
          <p:spPr>
            <a:xfrm>
              <a:off x="10133616" y="4822472"/>
              <a:ext cx="9144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0F06D5FF-972D-555E-367F-650936B82D5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040396" y="4033498"/>
              <a:ext cx="0" cy="192024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397D04C-9D24-CAEC-1BAB-E537CF6EDD6B}"/>
                </a:ext>
              </a:extLst>
            </p:cNvPr>
            <p:cNvSpPr/>
            <p:nvPr/>
          </p:nvSpPr>
          <p:spPr>
            <a:xfrm rot="8100000">
              <a:off x="11044205" y="3771646"/>
              <a:ext cx="137160" cy="457200"/>
            </a:xfrm>
            <a:prstGeom prst="rect">
              <a:avLst/>
            </a:prstGeom>
            <a:solidFill>
              <a:srgbClr val="00B0F0"/>
            </a:solidFill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508C580-7E04-4EA6-D553-C1EEAED3C07C}"/>
                </a:ext>
              </a:extLst>
            </p:cNvPr>
            <p:cNvSpPr txBox="1"/>
            <p:nvPr/>
          </p:nvSpPr>
          <p:spPr>
            <a:xfrm>
              <a:off x="11048016" y="3700792"/>
              <a:ext cx="473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HR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92637321-5E7B-C786-B5EA-2145AEFDBB69}"/>
                </a:ext>
              </a:extLst>
            </p:cNvPr>
            <p:cNvSpPr txBox="1"/>
            <p:nvPr/>
          </p:nvSpPr>
          <p:spPr>
            <a:xfrm>
              <a:off x="11112784" y="4456581"/>
              <a:ext cx="63071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50/50</a:t>
              </a: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33A45D2B-07A8-5E25-2E29-1CEB7C4C24DF}"/>
              </a:ext>
            </a:extLst>
          </p:cNvPr>
          <p:cNvGrpSpPr/>
          <p:nvPr/>
        </p:nvGrpSpPr>
        <p:grpSpPr>
          <a:xfrm>
            <a:off x="3614359" y="3790108"/>
            <a:ext cx="6526877" cy="1274653"/>
            <a:chOff x="3614359" y="3790108"/>
            <a:chExt cx="6526877" cy="1274653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771FF71-CF33-C99D-CFE3-6B5022ABE4C2}"/>
                </a:ext>
              </a:extLst>
            </p:cNvPr>
            <p:cNvCxnSpPr>
              <a:cxnSpLocks/>
            </p:cNvCxnSpPr>
            <p:nvPr/>
          </p:nvCxnSpPr>
          <p:spPr>
            <a:xfrm>
              <a:off x="9684036" y="4826821"/>
              <a:ext cx="4572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86351F9-3EDD-6733-DB3E-E92F9F01C2D5}"/>
                </a:ext>
              </a:extLst>
            </p:cNvPr>
            <p:cNvCxnSpPr>
              <a:cxnSpLocks/>
            </p:cNvCxnSpPr>
            <p:nvPr/>
          </p:nvCxnSpPr>
          <p:spPr>
            <a:xfrm>
              <a:off x="9684036" y="4044628"/>
              <a:ext cx="4572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98B3B86E-67F2-6468-DAE0-3ED6356665D6}"/>
                </a:ext>
              </a:extLst>
            </p:cNvPr>
            <p:cNvGrpSpPr/>
            <p:nvPr/>
          </p:nvGrpSpPr>
          <p:grpSpPr>
            <a:xfrm>
              <a:off x="3614359" y="3790108"/>
              <a:ext cx="6069677" cy="1274653"/>
              <a:chOff x="3614359" y="3790108"/>
              <a:chExt cx="6069677" cy="1274653"/>
            </a:xfrm>
          </p:grpSpPr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51D04D20-0FEE-BFC9-5AA8-8A533BF9C9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26466" y="4836161"/>
                <a:ext cx="457200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2DAC3964-0661-371A-DF0B-DA81798E9C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99796" y="4046509"/>
                <a:ext cx="457200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Partial Circle 30">
                <a:extLst>
                  <a:ext uri="{FF2B5EF4-FFF2-40B4-BE49-F238E27FC236}">
                    <a16:creationId xmlns:a16="http://schemas.microsoft.com/office/drawing/2014/main" id="{351F9B66-A976-1714-8E55-F36E8EC13145}"/>
                  </a:ext>
                </a:extLst>
              </p:cNvPr>
              <p:cNvSpPr/>
              <p:nvPr/>
            </p:nvSpPr>
            <p:spPr>
              <a:xfrm>
                <a:off x="3614359" y="3817909"/>
                <a:ext cx="182880" cy="457200"/>
              </a:xfrm>
              <a:prstGeom prst="pie">
                <a:avLst>
                  <a:gd name="adj1" fmla="val 5371096"/>
                  <a:gd name="adj2" fmla="val 16200000"/>
                </a:avLst>
              </a:prstGeom>
              <a:solidFill>
                <a:srgbClr val="00B0F0"/>
              </a:solidFill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Partial Circle 32">
                <a:extLst>
                  <a:ext uri="{FF2B5EF4-FFF2-40B4-BE49-F238E27FC236}">
                    <a16:creationId xmlns:a16="http://schemas.microsoft.com/office/drawing/2014/main" id="{4A86EA6E-3ABB-8187-B145-636DC9DB625A}"/>
                  </a:ext>
                </a:extLst>
              </p:cNvPr>
              <p:cNvSpPr/>
              <p:nvPr/>
            </p:nvSpPr>
            <p:spPr>
              <a:xfrm>
                <a:off x="3619171" y="4607561"/>
                <a:ext cx="182880" cy="457200"/>
              </a:xfrm>
              <a:prstGeom prst="pie">
                <a:avLst>
                  <a:gd name="adj1" fmla="val 5371096"/>
                  <a:gd name="adj2" fmla="val 16200000"/>
                </a:avLst>
              </a:prstGeom>
              <a:solidFill>
                <a:srgbClr val="00B0F0"/>
              </a:solidFill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706F5711-C22F-AFC2-46C5-FC472F9B8E41}"/>
                  </a:ext>
                </a:extLst>
              </p:cNvPr>
              <p:cNvCxnSpPr/>
              <p:nvPr/>
            </p:nvCxnSpPr>
            <p:spPr>
              <a:xfrm>
                <a:off x="4016026" y="4046509"/>
                <a:ext cx="5120640" cy="0"/>
              </a:xfrm>
              <a:prstGeom prst="line">
                <a:avLst/>
              </a:prstGeom>
              <a:ln w="508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609A83A3-C963-2CA9-95F2-1D8667908F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135396" y="4046509"/>
                <a:ext cx="457200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D54F4159-134F-8B88-CFF8-BC6A10044D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135396" y="4837269"/>
                <a:ext cx="457200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Partial Circle 41">
                <a:extLst>
                  <a:ext uri="{FF2B5EF4-FFF2-40B4-BE49-F238E27FC236}">
                    <a16:creationId xmlns:a16="http://schemas.microsoft.com/office/drawing/2014/main" id="{2F5AF3DE-B60D-ADF5-19EC-55115DCB17B6}"/>
                  </a:ext>
                </a:extLst>
              </p:cNvPr>
              <p:cNvSpPr/>
              <p:nvPr/>
            </p:nvSpPr>
            <p:spPr>
              <a:xfrm rot="10800000">
                <a:off x="9501156" y="3817909"/>
                <a:ext cx="182880" cy="457200"/>
              </a:xfrm>
              <a:prstGeom prst="pie">
                <a:avLst>
                  <a:gd name="adj1" fmla="val 5371096"/>
                  <a:gd name="adj2" fmla="val 16200000"/>
                </a:avLst>
              </a:prstGeom>
              <a:solidFill>
                <a:srgbClr val="00B0F0"/>
              </a:solidFill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Partial Circle 43">
                <a:extLst>
                  <a:ext uri="{FF2B5EF4-FFF2-40B4-BE49-F238E27FC236}">
                    <a16:creationId xmlns:a16="http://schemas.microsoft.com/office/drawing/2014/main" id="{6F908CB8-DE00-971F-3CA7-5B02000F8F28}"/>
                  </a:ext>
                </a:extLst>
              </p:cNvPr>
              <p:cNvSpPr/>
              <p:nvPr/>
            </p:nvSpPr>
            <p:spPr>
              <a:xfrm rot="10800000">
                <a:off x="9501156" y="4607561"/>
                <a:ext cx="182880" cy="457200"/>
              </a:xfrm>
              <a:prstGeom prst="pie">
                <a:avLst>
                  <a:gd name="adj1" fmla="val 5371096"/>
                  <a:gd name="adj2" fmla="val 16200000"/>
                </a:avLst>
              </a:prstGeom>
              <a:solidFill>
                <a:srgbClr val="00B0F0"/>
              </a:solidFill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3593BD8F-67A2-EDDD-61D9-899C26803740}"/>
                  </a:ext>
                </a:extLst>
              </p:cNvPr>
              <p:cNvSpPr txBox="1"/>
              <p:nvPr/>
            </p:nvSpPr>
            <p:spPr>
              <a:xfrm>
                <a:off x="5476703" y="3790108"/>
                <a:ext cx="197322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/>
                  <a:t>Fiber Laser Amplifier</a:t>
                </a: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42C852F5-C4E7-0237-DE11-929740935003}"/>
                  </a:ext>
                </a:extLst>
              </p:cNvPr>
              <p:cNvSpPr txBox="1"/>
              <p:nvPr/>
            </p:nvSpPr>
            <p:spPr>
              <a:xfrm>
                <a:off x="5482248" y="4560820"/>
                <a:ext cx="197322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/>
                  <a:t>Fiber Laser Amplifier</a:t>
                </a:r>
              </a:p>
            </p:txBody>
          </p: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CC3A4C38-1C7E-ED6B-13BB-92783B4CDE90}"/>
                  </a:ext>
                </a:extLst>
              </p:cNvPr>
              <p:cNvCxnSpPr/>
              <p:nvPr/>
            </p:nvCxnSpPr>
            <p:spPr>
              <a:xfrm>
                <a:off x="4014756" y="4831901"/>
                <a:ext cx="5120640" cy="0"/>
              </a:xfrm>
              <a:prstGeom prst="line">
                <a:avLst/>
              </a:prstGeom>
              <a:ln w="508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5DABA6FC-56B5-2AEF-2280-D1C16967F57C}"/>
              </a:ext>
            </a:extLst>
          </p:cNvPr>
          <p:cNvGrpSpPr/>
          <p:nvPr/>
        </p:nvGrpSpPr>
        <p:grpSpPr>
          <a:xfrm>
            <a:off x="162017" y="3986638"/>
            <a:ext cx="10869776" cy="1932646"/>
            <a:chOff x="162017" y="3986638"/>
            <a:chExt cx="10869776" cy="1932646"/>
          </a:xfrm>
        </p:grpSpPr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B095FC13-D887-3532-BF73-FDEE98B56620}"/>
                </a:ext>
              </a:extLst>
            </p:cNvPr>
            <p:cNvCxnSpPr>
              <a:cxnSpLocks/>
            </p:cNvCxnSpPr>
            <p:nvPr/>
          </p:nvCxnSpPr>
          <p:spPr>
            <a:xfrm>
              <a:off x="10300273" y="5254488"/>
              <a:ext cx="73152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52A54361-4E8F-2E58-67EA-FFAC5AFF36BB}"/>
                </a:ext>
              </a:extLst>
            </p:cNvPr>
            <p:cNvGrpSpPr/>
            <p:nvPr/>
          </p:nvGrpSpPr>
          <p:grpSpPr>
            <a:xfrm>
              <a:off x="162017" y="3986638"/>
              <a:ext cx="10223654" cy="1932646"/>
              <a:chOff x="162017" y="3986638"/>
              <a:chExt cx="10223654" cy="1932646"/>
            </a:xfrm>
          </p:grpSpPr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F99D4D8C-BB30-8598-2462-70A15B8974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32575" y="4820148"/>
                <a:ext cx="45720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15D42C84-8139-7862-F6A1-4BB283A5B2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5857" y="4063580"/>
                <a:ext cx="45720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7" name="Group 126">
                <a:extLst>
                  <a:ext uri="{FF2B5EF4-FFF2-40B4-BE49-F238E27FC236}">
                    <a16:creationId xmlns:a16="http://schemas.microsoft.com/office/drawing/2014/main" id="{09811C7E-1C8B-313A-502B-581DE76670C8}"/>
                  </a:ext>
                </a:extLst>
              </p:cNvPr>
              <p:cNvGrpSpPr/>
              <p:nvPr/>
            </p:nvGrpSpPr>
            <p:grpSpPr>
              <a:xfrm>
                <a:off x="162017" y="3986638"/>
                <a:ext cx="10223654" cy="1932646"/>
                <a:chOff x="162017" y="3986638"/>
                <a:chExt cx="10223654" cy="1932646"/>
              </a:xfrm>
            </p:grpSpPr>
            <p:cxnSp>
              <p:nvCxnSpPr>
                <p:cNvPr id="92" name="Straight Connector 91">
                  <a:extLst>
                    <a:ext uri="{FF2B5EF4-FFF2-40B4-BE49-F238E27FC236}">
                      <a16:creationId xmlns:a16="http://schemas.microsoft.com/office/drawing/2014/main" id="{1273790A-BF3F-077D-E304-FA1AD38454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64817" y="5681752"/>
                  <a:ext cx="3200400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3" name="Rectangle 82">
                  <a:extLst>
                    <a:ext uri="{FF2B5EF4-FFF2-40B4-BE49-F238E27FC236}">
                      <a16:creationId xmlns:a16="http://schemas.microsoft.com/office/drawing/2014/main" id="{C51C2726-4BD4-38FC-917D-78DE90ED1CB3}"/>
                    </a:ext>
                  </a:extLst>
                </p:cNvPr>
                <p:cNvSpPr/>
                <p:nvPr/>
              </p:nvSpPr>
              <p:spPr>
                <a:xfrm>
                  <a:off x="5867537" y="5462084"/>
                  <a:ext cx="1371600" cy="457200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59">
                  <a:extLst>
                    <a:ext uri="{FF2B5EF4-FFF2-40B4-BE49-F238E27FC236}">
                      <a16:creationId xmlns:a16="http://schemas.microsoft.com/office/drawing/2014/main" id="{A6DD3F7A-4CED-8DFC-B1DA-F90503A1C02C}"/>
                    </a:ext>
                  </a:extLst>
                </p:cNvPr>
                <p:cNvSpPr/>
                <p:nvPr/>
              </p:nvSpPr>
              <p:spPr>
                <a:xfrm>
                  <a:off x="10030157" y="5125221"/>
                  <a:ext cx="274320" cy="274320"/>
                </a:xfrm>
                <a:prstGeom prst="rect">
                  <a:avLst/>
                </a:prstGeom>
                <a:solidFill>
                  <a:srgbClr val="FFC000"/>
                </a:solidFill>
                <a:ln w="38100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CD33ED27-C21E-4826-14D5-AA209B8B9207}"/>
                    </a:ext>
                  </a:extLst>
                </p:cNvPr>
                <p:cNvSpPr txBox="1"/>
                <p:nvPr/>
              </p:nvSpPr>
              <p:spPr>
                <a:xfrm>
                  <a:off x="9928475" y="5122277"/>
                  <a:ext cx="4571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/>
                    <a:t>PD</a:t>
                  </a:r>
                </a:p>
              </p:txBody>
            </p:sp>
            <p:sp>
              <p:nvSpPr>
                <p:cNvPr id="89" name="TextBox 88">
                  <a:extLst>
                    <a:ext uri="{FF2B5EF4-FFF2-40B4-BE49-F238E27FC236}">
                      <a16:creationId xmlns:a16="http://schemas.microsoft.com/office/drawing/2014/main" id="{037F0C0C-17A9-3312-4A77-4F2DBD856867}"/>
                    </a:ext>
                  </a:extLst>
                </p:cNvPr>
                <p:cNvSpPr txBox="1"/>
                <p:nvPr/>
              </p:nvSpPr>
              <p:spPr>
                <a:xfrm>
                  <a:off x="5579424" y="5527863"/>
                  <a:ext cx="197322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/>
                    <a:t>Control System</a:t>
                  </a:r>
                </a:p>
              </p:txBody>
            </p:sp>
            <p:cxnSp>
              <p:nvCxnSpPr>
                <p:cNvPr id="91" name="Straight Connector 90">
                  <a:extLst>
                    <a:ext uri="{FF2B5EF4-FFF2-40B4-BE49-F238E27FC236}">
                      <a16:creationId xmlns:a16="http://schemas.microsoft.com/office/drawing/2014/main" id="{3CCC810E-16FB-0B7E-96F3-61E184A1D5DA}"/>
                    </a:ext>
                  </a:extLst>
                </p:cNvPr>
                <p:cNvCxnSpPr>
                  <a:stCxn id="60" idx="2"/>
                </p:cNvCxnSpPr>
                <p:nvPr/>
              </p:nvCxnSpPr>
              <p:spPr>
                <a:xfrm flipH="1">
                  <a:off x="10165215" y="5399541"/>
                  <a:ext cx="2102" cy="291143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FEBDDB77-C899-59F8-D4C8-E9BED56B69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315857" y="5707751"/>
                  <a:ext cx="4572000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6" name="Rectangle 95">
                  <a:extLst>
                    <a:ext uri="{FF2B5EF4-FFF2-40B4-BE49-F238E27FC236}">
                      <a16:creationId xmlns:a16="http://schemas.microsoft.com/office/drawing/2014/main" id="{06642B94-3C17-BC3C-5540-E2E7A07B6AE6}"/>
                    </a:ext>
                  </a:extLst>
                </p:cNvPr>
                <p:cNvSpPr/>
                <p:nvPr/>
              </p:nvSpPr>
              <p:spPr>
                <a:xfrm>
                  <a:off x="1565706" y="3986638"/>
                  <a:ext cx="393477" cy="153884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8" name="Rectangle 97">
                  <a:extLst>
                    <a:ext uri="{FF2B5EF4-FFF2-40B4-BE49-F238E27FC236}">
                      <a16:creationId xmlns:a16="http://schemas.microsoft.com/office/drawing/2014/main" id="{EF5F3697-1DDA-7F61-9494-1DE958ABCDA1}"/>
                    </a:ext>
                  </a:extLst>
                </p:cNvPr>
                <p:cNvSpPr/>
                <p:nvPr/>
              </p:nvSpPr>
              <p:spPr>
                <a:xfrm>
                  <a:off x="1566010" y="4757191"/>
                  <a:ext cx="393477" cy="153884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0FAA9A82-8328-98C9-C639-0A66208C3FCF}"/>
                    </a:ext>
                  </a:extLst>
                </p:cNvPr>
                <p:cNvSpPr txBox="1"/>
                <p:nvPr/>
              </p:nvSpPr>
              <p:spPr>
                <a:xfrm>
                  <a:off x="162017" y="4345376"/>
                  <a:ext cx="914726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100" dirty="0"/>
                    <a:t>Piezoelectric Actuators</a:t>
                  </a:r>
                </a:p>
              </p:txBody>
            </p:sp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CFB584AC-D8CF-D233-7DA2-8C6AC52BA7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315857" y="4044628"/>
                  <a:ext cx="0" cy="166461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Straight Arrow Connector 106">
                  <a:extLst>
                    <a:ext uri="{FF2B5EF4-FFF2-40B4-BE49-F238E27FC236}">
                      <a16:creationId xmlns:a16="http://schemas.microsoft.com/office/drawing/2014/main" id="{AEE968B7-921E-FFD7-9DED-F82FC94B5D28}"/>
                    </a:ext>
                  </a:extLst>
                </p:cNvPr>
                <p:cNvCxnSpPr>
                  <a:cxnSpLocks/>
                  <a:stCxn id="99" idx="3"/>
                  <a:endCxn id="96" idx="2"/>
                </p:cNvCxnSpPr>
                <p:nvPr/>
              </p:nvCxnSpPr>
              <p:spPr>
                <a:xfrm flipV="1">
                  <a:off x="1076743" y="4140522"/>
                  <a:ext cx="685702" cy="420298"/>
                </a:xfrm>
                <a:prstGeom prst="straightConnector1">
                  <a:avLst/>
                </a:prstGeom>
                <a:ln>
                  <a:solidFill>
                    <a:srgbClr val="FF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Straight Arrow Connector 107">
                  <a:extLst>
                    <a:ext uri="{FF2B5EF4-FFF2-40B4-BE49-F238E27FC236}">
                      <a16:creationId xmlns:a16="http://schemas.microsoft.com/office/drawing/2014/main" id="{1E057179-949F-343A-C0A9-1389893CD906}"/>
                    </a:ext>
                  </a:extLst>
                </p:cNvPr>
                <p:cNvCxnSpPr>
                  <a:cxnSpLocks/>
                  <a:stCxn id="99" idx="3"/>
                  <a:endCxn id="98" idx="0"/>
                </p:cNvCxnSpPr>
                <p:nvPr/>
              </p:nvCxnSpPr>
              <p:spPr>
                <a:xfrm>
                  <a:off x="1076743" y="4560820"/>
                  <a:ext cx="686006" cy="196371"/>
                </a:xfrm>
                <a:prstGeom prst="straightConnector1">
                  <a:avLst/>
                </a:prstGeom>
                <a:ln>
                  <a:solidFill>
                    <a:srgbClr val="FF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30" name="TextBox 129">
            <a:extLst>
              <a:ext uri="{FF2B5EF4-FFF2-40B4-BE49-F238E27FC236}">
                <a16:creationId xmlns:a16="http://schemas.microsoft.com/office/drawing/2014/main" id="{F1C1BB62-FB2B-F02E-C9D2-210C9627720A}"/>
              </a:ext>
            </a:extLst>
          </p:cNvPr>
          <p:cNvSpPr txBox="1"/>
          <p:nvPr/>
        </p:nvSpPr>
        <p:spPr>
          <a:xfrm>
            <a:off x="11074508" y="5298952"/>
            <a:ext cx="838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Beam Sampler</a:t>
            </a:r>
          </a:p>
        </p:txBody>
      </p:sp>
    </p:spTree>
    <p:extLst>
      <p:ext uri="{BB962C8B-B14F-4D97-AF65-F5344CB8AC3E}">
        <p14:creationId xmlns:p14="http://schemas.microsoft.com/office/powerpoint/2010/main" val="51317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7" grpId="0"/>
      <p:bldP spid="1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0FF9709-548D-572D-AAB2-BB0344E39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7494" y="3279959"/>
            <a:ext cx="10857293" cy="2987462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9489352-45CC-F5AE-FF9D-CA867BC0ACC9}"/>
              </a:ext>
            </a:extLst>
          </p:cNvPr>
          <p:cNvSpPr/>
          <p:nvPr/>
        </p:nvSpPr>
        <p:spPr>
          <a:xfrm>
            <a:off x="9957150" y="3554519"/>
            <a:ext cx="1257300" cy="7747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8C5C20-D49F-A7EF-56C4-BB6706981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237" y="86691"/>
            <a:ext cx="10491763" cy="864092"/>
          </a:xfrm>
        </p:spPr>
        <p:txBody>
          <a:bodyPr/>
          <a:lstStyle/>
          <a:p>
            <a:r>
              <a:rPr lang="en-US" sz="3200" dirty="0"/>
              <a:t>Amplifier Module Design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2F19A6-D683-C721-4F30-2FE2AB97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8" name="Picture 7" descr="A metal piece of machinery&#10;&#10;Description automatically generated">
            <a:extLst>
              <a:ext uri="{FF2B5EF4-FFF2-40B4-BE49-F238E27FC236}">
                <a16:creationId xmlns:a16="http://schemas.microsoft.com/office/drawing/2014/main" id="{F5DCC333-03B7-9D07-BBB5-C891F674D1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3" b="18220"/>
          <a:stretch/>
        </p:blipFill>
        <p:spPr>
          <a:xfrm>
            <a:off x="8906719" y="2552916"/>
            <a:ext cx="3265403" cy="136234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F25A3-02E4-B1E5-40E6-51F8953D16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950783"/>
            <a:ext cx="4367537" cy="1802706"/>
          </a:xfrm>
        </p:spPr>
        <p:txBody>
          <a:bodyPr/>
          <a:lstStyle/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16" name="Picture 15" descr="A person standing on a metal surface with many objects on it&#10;&#10;Description automatically generated">
            <a:extLst>
              <a:ext uri="{FF2B5EF4-FFF2-40B4-BE49-F238E27FC236}">
                <a16:creationId xmlns:a16="http://schemas.microsoft.com/office/drawing/2014/main" id="{4BCC1803-7DD2-D2D4-5E8B-8BE66516E8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77" r="10815" b="54114"/>
          <a:stretch/>
        </p:blipFill>
        <p:spPr>
          <a:xfrm>
            <a:off x="397922" y="4123156"/>
            <a:ext cx="9590903" cy="5652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F641C1A-9F60-8470-42F4-A88DF9278D79}"/>
              </a:ext>
            </a:extLst>
          </p:cNvPr>
          <p:cNvSpPr txBox="1"/>
          <p:nvPr/>
        </p:nvSpPr>
        <p:spPr>
          <a:xfrm>
            <a:off x="3682186" y="3499044"/>
            <a:ext cx="510546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Temperature Along Active Fiber at 300W Pumping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873B2E-A934-65E8-12E6-C25BE9E771F7}"/>
              </a:ext>
            </a:extLst>
          </p:cNvPr>
          <p:cNvSpPr txBox="1"/>
          <p:nvPr/>
        </p:nvSpPr>
        <p:spPr>
          <a:xfrm>
            <a:off x="3560630" y="5949464"/>
            <a:ext cx="3022757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Position From Fiber Input [cm]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1027ED7D-0679-A8A7-548C-4829268EB2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0254310"/>
              </p:ext>
            </p:extLst>
          </p:nvPr>
        </p:nvGraphicFramePr>
        <p:xfrm>
          <a:off x="6841193" y="13024"/>
          <a:ext cx="4846649" cy="2642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BC96F9C7-BFF3-F377-1A34-54623C42AAB0}"/>
              </a:ext>
            </a:extLst>
          </p:cNvPr>
          <p:cNvSpPr/>
          <p:nvPr/>
        </p:nvSpPr>
        <p:spPr>
          <a:xfrm>
            <a:off x="8458199" y="4133094"/>
            <a:ext cx="1530626" cy="5752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1DC58CE-5419-94FE-F424-1C0622C827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6719" y="4983504"/>
            <a:ext cx="3547011" cy="1176889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CBDA209-AAD7-8883-DEA6-B1CDA68E3029}"/>
              </a:ext>
            </a:extLst>
          </p:cNvPr>
          <p:cNvCxnSpPr>
            <a:cxnSpLocks/>
          </p:cNvCxnSpPr>
          <p:nvPr/>
        </p:nvCxnSpPr>
        <p:spPr>
          <a:xfrm flipV="1">
            <a:off x="8458199" y="3925194"/>
            <a:ext cx="448520" cy="20789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D4929F3-0653-220F-9207-8437520B45C2}"/>
              </a:ext>
            </a:extLst>
          </p:cNvPr>
          <p:cNvCxnSpPr>
            <a:cxnSpLocks/>
          </p:cNvCxnSpPr>
          <p:nvPr/>
        </p:nvCxnSpPr>
        <p:spPr>
          <a:xfrm flipH="1">
            <a:off x="9988825" y="3969679"/>
            <a:ext cx="2203175" cy="16341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D3D642D1-8FC9-641F-4397-597267BBBBC2}"/>
              </a:ext>
            </a:extLst>
          </p:cNvPr>
          <p:cNvSpPr txBox="1">
            <a:spLocks/>
          </p:cNvSpPr>
          <p:nvPr/>
        </p:nvSpPr>
        <p:spPr>
          <a:xfrm>
            <a:off x="143347" y="921258"/>
            <a:ext cx="7072461" cy="24088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5" name="Text Placeholder 3">
            <a:extLst>
              <a:ext uri="{FF2B5EF4-FFF2-40B4-BE49-F238E27FC236}">
                <a16:creationId xmlns:a16="http://schemas.microsoft.com/office/drawing/2014/main" id="{357A6460-D6B8-C473-DD14-8829E47AC703}"/>
              </a:ext>
            </a:extLst>
          </p:cNvPr>
          <p:cNvSpPr txBox="1">
            <a:spLocks/>
          </p:cNvSpPr>
          <p:nvPr/>
        </p:nvSpPr>
        <p:spPr>
          <a:xfrm>
            <a:off x="143348" y="921258"/>
            <a:ext cx="6960185" cy="25214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Designed, fabricated, tested and characterized amplifier module  performance</a:t>
            </a:r>
          </a:p>
          <a:p>
            <a:r>
              <a:rPr lang="en-US" dirty="0"/>
              <a:t>Compact design of amplifier modules facilitates higher channel counts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A7F5444-80BD-4881-91DB-E98CB5B1B0C0}"/>
              </a:ext>
            </a:extLst>
          </p:cNvPr>
          <p:cNvSpPr txBox="1"/>
          <p:nvPr/>
        </p:nvSpPr>
        <p:spPr>
          <a:xfrm>
            <a:off x="10344212" y="5503784"/>
            <a:ext cx="1633204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dirty="0"/>
              <a:t>RMS Stability &lt;0.5%</a:t>
            </a:r>
          </a:p>
        </p:txBody>
      </p:sp>
    </p:spTree>
    <p:extLst>
      <p:ext uri="{BB962C8B-B14F-4D97-AF65-F5344CB8AC3E}">
        <p14:creationId xmlns:p14="http://schemas.microsoft.com/office/powerpoint/2010/main" val="3001304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5E985-ACC4-609A-72F0-CC23E8ABBB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596" y="407416"/>
            <a:ext cx="10963562" cy="864092"/>
          </a:xfrm>
        </p:spPr>
        <p:txBody>
          <a:bodyPr/>
          <a:lstStyle/>
          <a:p>
            <a:r>
              <a:rPr lang="en-US" dirty="0"/>
              <a:t>Optomechanical Design of 100mJ System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A185DC-BC35-25BE-5385-BF4BD3E25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167305-FEF6-FFFE-0497-CD7B37E00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72"/>
          <a:stretch>
            <a:fillRect/>
          </a:stretch>
        </p:blipFill>
        <p:spPr>
          <a:xfrm>
            <a:off x="58816" y="1542796"/>
            <a:ext cx="3453130" cy="31597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1BDE08-D13A-6D2A-C2DA-660C6932B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1"/>
          <a:stretch>
            <a:fillRect/>
          </a:stretch>
        </p:blipFill>
        <p:spPr>
          <a:xfrm>
            <a:off x="4442505" y="800608"/>
            <a:ext cx="4947920" cy="486765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D7E7049-2E54-82FD-3A1C-AE6A954C29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9" t="30949" r="18592" b="21050"/>
          <a:stretch>
            <a:fillRect/>
          </a:stretch>
        </p:blipFill>
        <p:spPr>
          <a:xfrm>
            <a:off x="8190904" y="2222944"/>
            <a:ext cx="4001096" cy="266192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A9D3900-E302-CE40-A153-DC624B6DF9F6}"/>
              </a:ext>
            </a:extLst>
          </p:cNvPr>
          <p:cNvSpPr txBox="1"/>
          <p:nvPr/>
        </p:nvSpPr>
        <p:spPr>
          <a:xfrm>
            <a:off x="176431" y="4884864"/>
            <a:ext cx="321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Splitting Array / Phase Control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8B5675-0DCC-FAE6-53CA-963355D8F9FE}"/>
              </a:ext>
            </a:extLst>
          </p:cNvPr>
          <p:cNvSpPr txBox="1"/>
          <p:nvPr/>
        </p:nvSpPr>
        <p:spPr>
          <a:xfrm>
            <a:off x="5071409" y="4884864"/>
            <a:ext cx="1773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Power Amplifiers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61AA1F-8839-54B4-BB09-A64487E21F6B}"/>
              </a:ext>
            </a:extLst>
          </p:cNvPr>
          <p:cNvSpPr txBox="1"/>
          <p:nvPr/>
        </p:nvSpPr>
        <p:spPr>
          <a:xfrm>
            <a:off x="8723840" y="4884864"/>
            <a:ext cx="2935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Beam Combiner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FFC493-E7CB-1FDB-5541-A22FFC34D7C5}"/>
              </a:ext>
            </a:extLst>
          </p:cNvPr>
          <p:cNvSpPr/>
          <p:nvPr/>
        </p:nvSpPr>
        <p:spPr>
          <a:xfrm rot="1756667">
            <a:off x="10052727" y="2208218"/>
            <a:ext cx="651164" cy="301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CDC29DE-9B90-320C-F772-657DFFB9E8F5}"/>
              </a:ext>
            </a:extLst>
          </p:cNvPr>
          <p:cNvGrpSpPr/>
          <p:nvPr/>
        </p:nvGrpSpPr>
        <p:grpSpPr>
          <a:xfrm>
            <a:off x="0" y="1271508"/>
            <a:ext cx="12192000" cy="4146312"/>
            <a:chOff x="0" y="1271508"/>
            <a:chExt cx="12192000" cy="414631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DF637DE-6383-5B35-5EBC-FDD5C2C7A238}"/>
                </a:ext>
              </a:extLst>
            </p:cNvPr>
            <p:cNvSpPr/>
            <p:nvPr/>
          </p:nvSpPr>
          <p:spPr>
            <a:xfrm>
              <a:off x="0" y="1271508"/>
              <a:ext cx="12192000" cy="41463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44E9C75-241F-2700-98F9-8E2E8144D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83725" y="1690092"/>
              <a:ext cx="8024550" cy="33091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056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5871BC-EF6B-E596-12D5-00A404ACF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D40A7-29D9-848B-B5ED-1DD34DAF1E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4" y="158432"/>
            <a:ext cx="11440323" cy="604872"/>
          </a:xfrm>
        </p:spPr>
        <p:txBody>
          <a:bodyPr/>
          <a:lstStyle/>
          <a:p>
            <a:r>
              <a:rPr lang="en-US" sz="2800" dirty="0"/>
              <a:t>Scaling to 100mJ: 12 channel beam combining system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79622A-5032-3A5C-A57D-C9F9C0F1F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2AC78C28-D5DF-1F91-73DA-776C67AB0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400" y="1415559"/>
            <a:ext cx="4995200" cy="37464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A1DD89FB-ACB4-186E-9AEC-E87AD523BD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68835" y="1535424"/>
            <a:ext cx="4675566" cy="3506675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1C4B595F-6D9B-95E6-0467-2BB524B566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52402" y="1535422"/>
            <a:ext cx="4675568" cy="3506676"/>
          </a:xfrm>
          <a:prstGeom prst="rect">
            <a:avLst/>
          </a:prstGeom>
        </p:spPr>
      </p:pic>
      <p:sp>
        <p:nvSpPr>
          <p:cNvPr id="107" name="TextBox 106">
            <a:extLst>
              <a:ext uri="{FF2B5EF4-FFF2-40B4-BE49-F238E27FC236}">
                <a16:creationId xmlns:a16="http://schemas.microsoft.com/office/drawing/2014/main" id="{ACFC2CD7-0193-4CE4-6902-3C69E6659B41}"/>
              </a:ext>
            </a:extLst>
          </p:cNvPr>
          <p:cNvSpPr txBox="1"/>
          <p:nvPr/>
        </p:nvSpPr>
        <p:spPr>
          <a:xfrm>
            <a:off x="176431" y="5626544"/>
            <a:ext cx="321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Splitting Array / Phase Control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DC9AB025-06B8-077E-8479-BCDC0764CDCA}"/>
              </a:ext>
            </a:extLst>
          </p:cNvPr>
          <p:cNvSpPr txBox="1"/>
          <p:nvPr/>
        </p:nvSpPr>
        <p:spPr>
          <a:xfrm>
            <a:off x="5209032" y="5161959"/>
            <a:ext cx="1773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Power Amplifiers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39DA1E53-A420-106F-F450-405B68E3C5FF}"/>
              </a:ext>
            </a:extLst>
          </p:cNvPr>
          <p:cNvSpPr txBox="1"/>
          <p:nvPr/>
        </p:nvSpPr>
        <p:spPr>
          <a:xfrm>
            <a:off x="8935957" y="5626544"/>
            <a:ext cx="2935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Beam Combiner / Diagnostics</a:t>
            </a:r>
          </a:p>
        </p:txBody>
      </p:sp>
    </p:spTree>
    <p:extLst>
      <p:ext uri="{BB962C8B-B14F-4D97-AF65-F5344CB8AC3E}">
        <p14:creationId xmlns:p14="http://schemas.microsoft.com/office/powerpoint/2010/main" val="42448705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A104DF9-B29A-4C4E-0CE9-12D4B337A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3F502B-0832-B2A5-6FD3-8A82E993A2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1mJ/fiber amplifier:</a:t>
            </a:r>
          </a:p>
          <a:p>
            <a:pPr lvl="1"/>
            <a:r>
              <a:rPr lang="en-US" dirty="0"/>
              <a:t>Spatial combining efficiency 90%</a:t>
            </a:r>
          </a:p>
          <a:p>
            <a:pPr lvl="1"/>
            <a:r>
              <a:rPr lang="en-US" dirty="0"/>
              <a:t>RMS Stability 0.40% (1 min)</a:t>
            </a:r>
          </a:p>
          <a:p>
            <a:r>
              <a:rPr lang="en-US" dirty="0"/>
              <a:t>3mJ/fiber amplifier:</a:t>
            </a:r>
          </a:p>
          <a:p>
            <a:pPr lvl="1"/>
            <a:r>
              <a:rPr lang="en-US" dirty="0"/>
              <a:t>Spatial combining efficiency 85%</a:t>
            </a:r>
          </a:p>
          <a:p>
            <a:pPr lvl="1"/>
            <a:r>
              <a:rPr lang="en-US" dirty="0"/>
              <a:t>RMS Stability 0.45% (1min)</a:t>
            </a:r>
          </a:p>
          <a:p>
            <a:r>
              <a:rPr lang="en-US" dirty="0"/>
              <a:t>6mJ/fiber amplifier</a:t>
            </a:r>
          </a:p>
          <a:p>
            <a:pPr lvl="1"/>
            <a:r>
              <a:rPr lang="en-US" dirty="0"/>
              <a:t>Spatial combining efficiency 78%</a:t>
            </a:r>
          </a:p>
          <a:p>
            <a:pPr lvl="1"/>
            <a:r>
              <a:rPr lang="en-US" dirty="0"/>
              <a:t>RMS Stability  0.75% (1min)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5B0CDB2-1A17-0A69-5BA3-BEDEA32934E1}"/>
              </a:ext>
            </a:extLst>
          </p:cNvPr>
          <p:cNvSpPr txBox="1">
            <a:spLocks/>
          </p:cNvSpPr>
          <p:nvPr/>
        </p:nvSpPr>
        <p:spPr>
          <a:xfrm>
            <a:off x="527835" y="5011613"/>
            <a:ext cx="5832302" cy="843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Demonstrated 55mJ at 2kHz in coherently combined beam</a:t>
            </a:r>
          </a:p>
          <a:p>
            <a:pPr lvl="1"/>
            <a:r>
              <a:rPr lang="en-US" sz="1600" dirty="0"/>
              <a:t>Highest reported CBC fiber laser energy to date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A391359-B6BE-4DBF-120F-D7678445E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2007" y="1439805"/>
            <a:ext cx="4572000" cy="230559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4AAE55B-E1FE-60BD-4795-844926859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2007" y="3862082"/>
            <a:ext cx="4572000" cy="22990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601DFE-9CB1-89A0-3F32-5D6CF321B6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836" y="355108"/>
            <a:ext cx="10963562" cy="1071356"/>
          </a:xfrm>
        </p:spPr>
        <p:txBody>
          <a:bodyPr/>
          <a:lstStyle/>
          <a:p>
            <a:r>
              <a:rPr lang="en-US" sz="3600" dirty="0"/>
              <a:t>Progress Towards Demonstrating 100mJ Coherently Combined Beam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77DADF0-DF61-8312-0BEF-CC83DC0402CE}"/>
              </a:ext>
            </a:extLst>
          </p:cNvPr>
          <p:cNvGrpSpPr/>
          <p:nvPr/>
        </p:nvGrpSpPr>
        <p:grpSpPr>
          <a:xfrm>
            <a:off x="6583680" y="1089395"/>
            <a:ext cx="5374640" cy="5108205"/>
            <a:chOff x="6583680" y="1089395"/>
            <a:chExt cx="5374640" cy="510820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DC49944-AF44-5CDC-D103-86863FD52CE3}"/>
                </a:ext>
              </a:extLst>
            </p:cNvPr>
            <p:cNvSpPr/>
            <p:nvPr/>
          </p:nvSpPr>
          <p:spPr>
            <a:xfrm>
              <a:off x="6583680" y="1229360"/>
              <a:ext cx="5374640" cy="49682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AE00706-B803-9C82-CAA2-A60387BB1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9093" y="1089395"/>
              <a:ext cx="3803813" cy="5071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94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FB2E61-4FE9-612D-3C71-D3D0404C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2" name="Title 6">
            <a:extLst>
              <a:ext uri="{FF2B5EF4-FFF2-40B4-BE49-F238E27FC236}">
                <a16:creationId xmlns:a16="http://schemas.microsoft.com/office/drawing/2014/main" id="{5DD080C0-BC30-11E1-E955-805C3CD187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109" y="256496"/>
            <a:ext cx="6140544" cy="864092"/>
          </a:xfrm>
        </p:spPr>
        <p:txBody>
          <a:bodyPr/>
          <a:lstStyle/>
          <a:p>
            <a:r>
              <a:rPr lang="en-US" sz="2800" dirty="0"/>
              <a:t>Equal Nonlinearity Burst Shape in a Single High Energy Amplifier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B5A13D-FACB-F43D-8745-348449631BE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947" y="1346271"/>
            <a:ext cx="6411531" cy="4661105"/>
          </a:xfrm>
        </p:spPr>
        <p:txBody>
          <a:bodyPr/>
          <a:lstStyle/>
          <a:p>
            <a:r>
              <a:rPr lang="en-US" dirty="0"/>
              <a:t>Extracting all stored energy from amplifiers results in each pulse in the burst seeing different gain</a:t>
            </a:r>
          </a:p>
          <a:p>
            <a:r>
              <a:rPr lang="en-US" dirty="0"/>
              <a:t>B-integral leads to strongly varying phase across equal amplitude burst</a:t>
            </a:r>
          </a:p>
          <a:p>
            <a:pPr lvl="1"/>
            <a:r>
              <a:rPr lang="en-US" dirty="0"/>
              <a:t>Disrupts prescribed phase profile, reducing stacking efficiency</a:t>
            </a:r>
          </a:p>
          <a:p>
            <a:r>
              <a:rPr lang="en-US" dirty="0"/>
              <a:t>Can design burst shape with each pulse having equal B-integral at output</a:t>
            </a:r>
          </a:p>
          <a:p>
            <a:r>
              <a:rPr lang="en-US" dirty="0"/>
              <a:t>Burst is shaped using EOM and AOM’s throughout system </a:t>
            </a:r>
          </a:p>
          <a:p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4C672A0-C924-DC9E-95BB-062B20461718}"/>
              </a:ext>
            </a:extLst>
          </p:cNvPr>
          <p:cNvGrpSpPr/>
          <p:nvPr/>
        </p:nvGrpSpPr>
        <p:grpSpPr>
          <a:xfrm>
            <a:off x="6921601" y="1315409"/>
            <a:ext cx="4805133" cy="4790015"/>
            <a:chOff x="6742500" y="797636"/>
            <a:chExt cx="4805133" cy="4790015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D0490AF-7DDC-E511-57E5-FE079A538F40}"/>
                </a:ext>
              </a:extLst>
            </p:cNvPr>
            <p:cNvGrpSpPr/>
            <p:nvPr/>
          </p:nvGrpSpPr>
          <p:grpSpPr>
            <a:xfrm>
              <a:off x="6762301" y="3141985"/>
              <a:ext cx="4682695" cy="2445666"/>
              <a:chOff x="6762301" y="3141985"/>
              <a:chExt cx="4682695" cy="2445666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68100C1C-E377-1CC7-7F6B-80E3D5D61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62301" y="3141985"/>
                <a:ext cx="4682695" cy="2377440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5E9EC8D-4CA5-790B-7FB4-48CA06D1114F}"/>
                  </a:ext>
                </a:extLst>
              </p:cNvPr>
              <p:cNvSpPr txBox="1"/>
              <p:nvPr/>
            </p:nvSpPr>
            <p:spPr>
              <a:xfrm rot="16200000">
                <a:off x="6282920" y="4102141"/>
                <a:ext cx="1537202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14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Φ</a:t>
                </a:r>
                <a:r>
                  <a:rPr lang="en-US" sz="1400" baseline="-25000" dirty="0" err="1">
                    <a:latin typeface="Verdana" panose="020B0604030504040204" pitchFamily="34" charset="0"/>
                    <a:ea typeface="Verdana" panose="020B0604030504040204" pitchFamily="34" charset="0"/>
                  </a:rPr>
                  <a:t>nl</a:t>
                </a:r>
                <a:r>
                  <a:rPr lang="en-US" sz="1400" baseline="30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  <a:r>
                  <a:rPr lang="en-US" sz="14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[rads]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CD4DFA3-51DD-EB6A-8DF5-F55A3B4AE194}"/>
                  </a:ext>
                </a:extLst>
              </p:cNvPr>
              <p:cNvSpPr txBox="1"/>
              <p:nvPr/>
            </p:nvSpPr>
            <p:spPr>
              <a:xfrm>
                <a:off x="8589653" y="5279874"/>
                <a:ext cx="1059906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Time [ns]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BCE2FEE-F918-D493-AC73-E511F36535EB}"/>
                  </a:ext>
                </a:extLst>
              </p:cNvPr>
              <p:cNvSpPr txBox="1"/>
              <p:nvPr/>
            </p:nvSpPr>
            <p:spPr>
              <a:xfrm>
                <a:off x="7728902" y="3538643"/>
                <a:ext cx="163506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Strongly Varying </a:t>
                </a:r>
              </a:p>
              <a:p>
                <a:r>
                  <a:rPr lang="en-US" sz="1600" dirty="0"/>
                  <a:t>Nonlinear Phase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7058B7B-8D57-9AF0-F673-7C7192E48630}"/>
                </a:ext>
              </a:extLst>
            </p:cNvPr>
            <p:cNvGrpSpPr/>
            <p:nvPr/>
          </p:nvGrpSpPr>
          <p:grpSpPr>
            <a:xfrm>
              <a:off x="6742500" y="797636"/>
              <a:ext cx="4805133" cy="2426395"/>
              <a:chOff x="6742500" y="797636"/>
              <a:chExt cx="4805133" cy="2426395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EAC86D1C-FC3C-4FED-DAC2-9CCF320BB6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42500" y="797636"/>
                <a:ext cx="4805133" cy="2377440"/>
              </a:xfrm>
              <a:prstGeom prst="rect">
                <a:avLst/>
              </a:prstGeom>
            </p:spPr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66798A-DEEA-D1B6-8812-201B46717A02}"/>
                  </a:ext>
                </a:extLst>
              </p:cNvPr>
              <p:cNvSpPr txBox="1"/>
              <p:nvPr/>
            </p:nvSpPr>
            <p:spPr>
              <a:xfrm>
                <a:off x="8687226" y="2916254"/>
                <a:ext cx="1059906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Time [ns]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C09CDBD-9B12-187B-86A5-3A01C32DC20C}"/>
                  </a:ext>
                </a:extLst>
              </p:cNvPr>
              <p:cNvSpPr txBox="1"/>
              <p:nvPr/>
            </p:nvSpPr>
            <p:spPr>
              <a:xfrm>
                <a:off x="7941640" y="1400051"/>
                <a:ext cx="2594749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Equal Amplitude Burst Shape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8DD1035-A179-B092-8861-949AEEFA647C}"/>
                  </a:ext>
                </a:extLst>
              </p:cNvPr>
              <p:cNvSpPr txBox="1"/>
              <p:nvPr/>
            </p:nvSpPr>
            <p:spPr>
              <a:xfrm rot="16200000">
                <a:off x="6106887" y="1832468"/>
                <a:ext cx="1594283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Intensity [A.U.]</a:t>
                </a:r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8529324-D5AD-A4BD-7091-54AF57B4623E}"/>
              </a:ext>
            </a:extLst>
          </p:cNvPr>
          <p:cNvGrpSpPr/>
          <p:nvPr/>
        </p:nvGrpSpPr>
        <p:grpSpPr>
          <a:xfrm>
            <a:off x="6489290" y="1316002"/>
            <a:ext cx="5546763" cy="4799661"/>
            <a:chOff x="-1549795" y="1172292"/>
            <a:chExt cx="5589353" cy="479966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C7A39FA-48A4-CA71-3246-3DBE681F8093}"/>
                </a:ext>
              </a:extLst>
            </p:cNvPr>
            <p:cNvSpPr/>
            <p:nvPr/>
          </p:nvSpPr>
          <p:spPr>
            <a:xfrm>
              <a:off x="-1549795" y="1376182"/>
              <a:ext cx="5589353" cy="45957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8541544-6360-81E9-951D-B21EFCFD009C}"/>
                </a:ext>
              </a:extLst>
            </p:cNvPr>
            <p:cNvPicPr>
              <a:picLocks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97135" y="1172292"/>
              <a:ext cx="4846320" cy="2377440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61BF024-F5DC-2072-F145-7FD193E78B59}"/>
                </a:ext>
              </a:extLst>
            </p:cNvPr>
            <p:cNvSpPr txBox="1"/>
            <p:nvPr/>
          </p:nvSpPr>
          <p:spPr>
            <a:xfrm rot="16200000">
              <a:off x="-1693926" y="2216367"/>
              <a:ext cx="1594283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Intensity [A.U.]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C3DC116-91EF-FE21-32B2-687A19B4D099}"/>
                </a:ext>
              </a:extLst>
            </p:cNvPr>
            <p:cNvSpPr txBox="1"/>
            <p:nvPr/>
          </p:nvSpPr>
          <p:spPr>
            <a:xfrm>
              <a:off x="607606" y="1600645"/>
              <a:ext cx="26207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Analytical Equal Nonlinearity </a:t>
              </a:r>
            </a:p>
            <a:p>
              <a:r>
                <a:rPr lang="en-US" sz="1600" dirty="0"/>
                <a:t>Burst Shape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F22128D-C22E-1180-5324-9E92C08945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68736" y="3523095"/>
              <a:ext cx="4682695" cy="2377440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FAA3DAA-2537-A19E-09B6-3A2D037FB943}"/>
                </a:ext>
              </a:extLst>
            </p:cNvPr>
            <p:cNvSpPr txBox="1"/>
            <p:nvPr/>
          </p:nvSpPr>
          <p:spPr>
            <a:xfrm>
              <a:off x="-243424" y="3925627"/>
              <a:ext cx="21353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Flat (and minimized) </a:t>
              </a:r>
            </a:p>
            <a:p>
              <a:r>
                <a:rPr lang="en-US" sz="1600" dirty="0"/>
                <a:t>Nonlinear Phase Profile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1375F45-02C6-24E4-1DA9-C19DD9BF87DC}"/>
                </a:ext>
              </a:extLst>
            </p:cNvPr>
            <p:cNvSpPr txBox="1"/>
            <p:nvPr/>
          </p:nvSpPr>
          <p:spPr>
            <a:xfrm rot="16200000">
              <a:off x="-1583411" y="4484769"/>
              <a:ext cx="1384919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Φ</a:t>
              </a:r>
              <a:r>
                <a:rPr lang="en-US" sz="1400" baseline="-25000" dirty="0" err="1">
                  <a:latin typeface="Verdana" panose="020B0604030504040204" pitchFamily="34" charset="0"/>
                  <a:ea typeface="Verdana" panose="020B0604030504040204" pitchFamily="34" charset="0"/>
                </a:rPr>
                <a:t>nl</a:t>
              </a:r>
              <a:r>
                <a:rPr lang="en-US" sz="1400" baseline="30000" dirty="0">
                  <a:latin typeface="Verdana" panose="020B0604030504040204" pitchFamily="34" charset="0"/>
                  <a:ea typeface="Verdana" panose="020B0604030504040204" pitchFamily="34" charset="0"/>
                </a:rPr>
                <a:t> </a:t>
              </a:r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[rads]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54223DD-1967-EF18-C669-CB413918AEA7}"/>
                </a:ext>
              </a:extLst>
            </p:cNvPr>
            <p:cNvSpPr txBox="1"/>
            <p:nvPr/>
          </p:nvSpPr>
          <p:spPr>
            <a:xfrm>
              <a:off x="859217" y="5664176"/>
              <a:ext cx="1059906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Time [ns]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E8E3DDF-BE6A-EADB-05F6-5D73EAA36A3A}"/>
                </a:ext>
              </a:extLst>
            </p:cNvPr>
            <p:cNvSpPr txBox="1"/>
            <p:nvPr/>
          </p:nvSpPr>
          <p:spPr>
            <a:xfrm>
              <a:off x="945505" y="3270422"/>
              <a:ext cx="1059906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Verdana" panose="020B0604030504040204" pitchFamily="34" charset="0"/>
                  <a:ea typeface="Verdana" panose="020B0604030504040204" pitchFamily="34" charset="0"/>
                </a:rPr>
                <a:t>Time [ns]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2AAB77B5-DE14-8588-9AE2-CF3E1FE993B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4066" t="37080" r="5271" b="52613"/>
          <a:stretch/>
        </p:blipFill>
        <p:spPr>
          <a:xfrm rot="5400000">
            <a:off x="8698276" y="-62191"/>
            <a:ext cx="1141659" cy="133161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06D90DD9-4A4D-5EC7-20BA-C8ACDA5CC2F1}"/>
              </a:ext>
            </a:extLst>
          </p:cNvPr>
          <p:cNvSpPr txBox="1"/>
          <p:nvPr/>
        </p:nvSpPr>
        <p:spPr>
          <a:xfrm>
            <a:off x="6725144" y="896853"/>
            <a:ext cx="5122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Representative Energies in a 12 channel single amplification stage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9DB5F2-CD17-CD5C-3C3F-5FF1C2FA14C1}"/>
              </a:ext>
            </a:extLst>
          </p:cNvPr>
          <p:cNvSpPr txBox="1"/>
          <p:nvPr/>
        </p:nvSpPr>
        <p:spPr>
          <a:xfrm>
            <a:off x="7572643" y="344394"/>
            <a:ext cx="1471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250uJ/</a:t>
            </a:r>
            <a:r>
              <a:rPr lang="en-US" dirty="0" err="1"/>
              <a:t>ch</a:t>
            </a:r>
            <a:r>
              <a:rPr lang="en-US" dirty="0"/>
              <a:t>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BB1D7D-FB1D-287F-0D52-6A273724BFB0}"/>
              </a:ext>
            </a:extLst>
          </p:cNvPr>
          <p:cNvSpPr txBox="1"/>
          <p:nvPr/>
        </p:nvSpPr>
        <p:spPr>
          <a:xfrm>
            <a:off x="9979700" y="307921"/>
            <a:ext cx="1471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10mJ/</a:t>
            </a:r>
            <a:r>
              <a:rPr lang="en-US" dirty="0" err="1"/>
              <a:t>ch</a:t>
            </a:r>
            <a:r>
              <a:rPr lang="en-US" dirty="0"/>
              <a:t>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C1B1150-8999-9B92-5B70-05FE7F92A415}"/>
              </a:ext>
            </a:extLst>
          </p:cNvPr>
          <p:cNvSpPr/>
          <p:nvPr/>
        </p:nvSpPr>
        <p:spPr>
          <a:xfrm>
            <a:off x="6822217" y="1420073"/>
            <a:ext cx="5122133" cy="46955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CACC8FE-4C9A-7E26-5C20-01D3848234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8148" y="2306767"/>
            <a:ext cx="4541914" cy="294157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D86E71E-5EE8-C553-CE5B-BBA34D8ED4DA}"/>
              </a:ext>
            </a:extLst>
          </p:cNvPr>
          <p:cNvSpPr txBox="1"/>
          <p:nvPr/>
        </p:nvSpPr>
        <p:spPr>
          <a:xfrm>
            <a:off x="7533592" y="2035827"/>
            <a:ext cx="3498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7mJ Equal Nonlinearity Burst Shape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A7065C-D005-3DFB-3BC8-45D4B45604F1}"/>
              </a:ext>
            </a:extLst>
          </p:cNvPr>
          <p:cNvSpPr txBox="1"/>
          <p:nvPr/>
        </p:nvSpPr>
        <p:spPr>
          <a:xfrm>
            <a:off x="8674778" y="2507186"/>
            <a:ext cx="255622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Experimental Result</a:t>
            </a:r>
          </a:p>
        </p:txBody>
      </p:sp>
    </p:spTree>
    <p:extLst>
      <p:ext uri="{BB962C8B-B14F-4D97-AF65-F5344CB8AC3E}">
        <p14:creationId xmlns:p14="http://schemas.microsoft.com/office/powerpoint/2010/main" val="242885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0" grpId="0"/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655576F1-832B-6C31-C162-6EFB19072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497" y="1747261"/>
            <a:ext cx="5486400" cy="210836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ACAFB7-A09D-81FB-931F-D3178425F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2025" y="3945236"/>
            <a:ext cx="5486400" cy="20944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29E830-6339-3A8B-9073-4D8B5B2D8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154" y="206129"/>
            <a:ext cx="6587613" cy="1187942"/>
          </a:xfrm>
        </p:spPr>
        <p:txBody>
          <a:bodyPr/>
          <a:lstStyle/>
          <a:p>
            <a:r>
              <a:rPr lang="en-US" sz="2800" dirty="0"/>
              <a:t>Equal Nonlinearity Burst Shape in Cascaded High Energy Amplifiers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AAE5B09-E7DC-D175-68EA-30CCA9A3A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B3E6A0-AC8C-9065-5207-4D4D70CF0E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066" t="37080" r="5271" b="38856"/>
          <a:stretch/>
        </p:blipFill>
        <p:spPr>
          <a:xfrm rot="5400000">
            <a:off x="8542690" y="-719912"/>
            <a:ext cx="1141659" cy="31089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62C5FD-D4C6-6DA0-2E7E-BDD9A5A309D2}"/>
              </a:ext>
            </a:extLst>
          </p:cNvPr>
          <p:cNvSpPr txBox="1"/>
          <p:nvPr/>
        </p:nvSpPr>
        <p:spPr>
          <a:xfrm>
            <a:off x="7739791" y="-7269"/>
            <a:ext cx="1471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4mJ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E6C78D6-1607-5DBD-8DDE-13A9D1BBF7EC}"/>
              </a:ext>
            </a:extLst>
          </p:cNvPr>
          <p:cNvCxnSpPr/>
          <p:nvPr/>
        </p:nvCxnSpPr>
        <p:spPr>
          <a:xfrm>
            <a:off x="8465574" y="263739"/>
            <a:ext cx="0" cy="3987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A80AC08-944C-C760-3086-0A79A385BACD}"/>
              </a:ext>
            </a:extLst>
          </p:cNvPr>
          <p:cNvSpPr txBox="1"/>
          <p:nvPr/>
        </p:nvSpPr>
        <p:spPr>
          <a:xfrm>
            <a:off x="8848478" y="-38500"/>
            <a:ext cx="1471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250uJ/</a:t>
            </a:r>
            <a:r>
              <a:rPr lang="en-US" dirty="0" err="1"/>
              <a:t>ch</a:t>
            </a:r>
            <a:r>
              <a:rPr lang="en-US" dirty="0"/>
              <a:t>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50E3F24-141E-711D-D6AB-41CF783CA4E9}"/>
              </a:ext>
            </a:extLst>
          </p:cNvPr>
          <p:cNvCxnSpPr/>
          <p:nvPr/>
        </p:nvCxnSpPr>
        <p:spPr>
          <a:xfrm>
            <a:off x="9365225" y="263738"/>
            <a:ext cx="0" cy="3987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FA819F15-481E-537C-E3FE-4FF3750AB4A5}"/>
              </a:ext>
            </a:extLst>
          </p:cNvPr>
          <p:cNvSpPr txBox="1"/>
          <p:nvPr/>
        </p:nvSpPr>
        <p:spPr>
          <a:xfrm>
            <a:off x="10668000" y="477781"/>
            <a:ext cx="1471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10mJ/ch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50330D-0DDA-CAF5-3AA9-0E57C81EADB9}"/>
              </a:ext>
            </a:extLst>
          </p:cNvPr>
          <p:cNvSpPr txBox="1"/>
          <p:nvPr/>
        </p:nvSpPr>
        <p:spPr>
          <a:xfrm>
            <a:off x="6973775" y="572258"/>
            <a:ext cx="62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10uJ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4C3EA5-09BD-D808-5566-0CD2762AEFBA}"/>
              </a:ext>
            </a:extLst>
          </p:cNvPr>
          <p:cNvSpPr txBox="1"/>
          <p:nvPr/>
        </p:nvSpPr>
        <p:spPr>
          <a:xfrm>
            <a:off x="6973775" y="1097621"/>
            <a:ext cx="47533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Representative Energies for seeding 12 high energy amplifiers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B3295BC-954C-4C9C-E170-D9587EAD48AC}"/>
              </a:ext>
            </a:extLst>
          </p:cNvPr>
          <p:cNvGrpSpPr/>
          <p:nvPr/>
        </p:nvGrpSpPr>
        <p:grpSpPr>
          <a:xfrm>
            <a:off x="6834771" y="1394071"/>
            <a:ext cx="5134650" cy="4714052"/>
            <a:chOff x="6973775" y="1412428"/>
            <a:chExt cx="5134650" cy="4714052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1A6DBD5-5906-84B3-4D9C-86D57212B9A8}"/>
                </a:ext>
              </a:extLst>
            </p:cNvPr>
            <p:cNvSpPr/>
            <p:nvPr/>
          </p:nvSpPr>
          <p:spPr>
            <a:xfrm>
              <a:off x="6973775" y="1564640"/>
              <a:ext cx="5134650" cy="45618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D0B68D84-BE97-BA5C-D6AE-C55025D747EC}"/>
                </a:ext>
              </a:extLst>
            </p:cNvPr>
            <p:cNvGrpSpPr/>
            <p:nvPr/>
          </p:nvGrpSpPr>
          <p:grpSpPr>
            <a:xfrm>
              <a:off x="7155161" y="3765646"/>
              <a:ext cx="4572000" cy="2331720"/>
              <a:chOff x="7155161" y="3765646"/>
              <a:chExt cx="4572000" cy="2331720"/>
            </a:xfrm>
          </p:grpSpPr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FDC99CA3-A135-D803-32D7-360AE33CCD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155161" y="3765646"/>
                <a:ext cx="4572000" cy="2331720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953EC81-9EC5-DF52-2FCD-047AFD67AD96}"/>
                  </a:ext>
                </a:extLst>
              </p:cNvPr>
              <p:cNvSpPr txBox="1"/>
              <p:nvPr/>
            </p:nvSpPr>
            <p:spPr>
              <a:xfrm>
                <a:off x="9076340" y="3934026"/>
                <a:ext cx="2218477" cy="3693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E</a:t>
                </a:r>
                <a:r>
                  <a:rPr lang="en-US" baseline="-25000" dirty="0"/>
                  <a:t>in</a:t>
                </a:r>
                <a:r>
                  <a:rPr lang="en-US" dirty="0"/>
                  <a:t> = 250uJ, </a:t>
                </a:r>
                <a:r>
                  <a:rPr lang="en-US" dirty="0" err="1"/>
                  <a:t>E</a:t>
                </a:r>
                <a:r>
                  <a:rPr lang="en-US" baseline="-25000" dirty="0" err="1"/>
                  <a:t>out</a:t>
                </a:r>
                <a:r>
                  <a:rPr lang="en-US" dirty="0"/>
                  <a:t> = 1mJ</a:t>
                </a:r>
              </a:p>
            </p:txBody>
          </p:sp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5AE0835F-B323-4829-11E0-9C7D04D8EC9E}"/>
                </a:ext>
              </a:extLst>
            </p:cNvPr>
            <p:cNvGrpSpPr/>
            <p:nvPr/>
          </p:nvGrpSpPr>
          <p:grpSpPr>
            <a:xfrm>
              <a:off x="7155161" y="1412428"/>
              <a:ext cx="4572000" cy="2331720"/>
              <a:chOff x="7155161" y="1412428"/>
              <a:chExt cx="4572000" cy="2331720"/>
            </a:xfrm>
          </p:grpSpPr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C3C4C34F-DA80-7438-874D-50744E169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155161" y="1412428"/>
                <a:ext cx="4572000" cy="2331720"/>
              </a:xfrm>
              <a:prstGeom prst="rect">
                <a:avLst/>
              </a:prstGeom>
            </p:spPr>
          </p:pic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C5757E05-3010-0B36-8A56-B19F78F71FBA}"/>
                  </a:ext>
                </a:extLst>
              </p:cNvPr>
              <p:cNvSpPr txBox="1"/>
              <p:nvPr/>
            </p:nvSpPr>
            <p:spPr>
              <a:xfrm>
                <a:off x="9076339" y="1587154"/>
                <a:ext cx="2218477" cy="3693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E</a:t>
                </a:r>
                <a:r>
                  <a:rPr lang="en-US" baseline="-25000" dirty="0"/>
                  <a:t>in</a:t>
                </a:r>
                <a:r>
                  <a:rPr lang="en-US" dirty="0"/>
                  <a:t> = 250uJ, </a:t>
                </a:r>
                <a:r>
                  <a:rPr lang="en-US" dirty="0" err="1"/>
                  <a:t>E</a:t>
                </a:r>
                <a:r>
                  <a:rPr lang="en-US" baseline="-25000" dirty="0" err="1"/>
                  <a:t>out</a:t>
                </a:r>
                <a:r>
                  <a:rPr lang="en-US" dirty="0"/>
                  <a:t> = 1mJ</a:t>
                </a:r>
              </a:p>
            </p:txBody>
          </p:sp>
        </p:grpSp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B2110982-9315-02C4-DDFE-741A8D9D6589}"/>
              </a:ext>
            </a:extLst>
          </p:cNvPr>
          <p:cNvSpPr txBox="1"/>
          <p:nvPr/>
        </p:nvSpPr>
        <p:spPr>
          <a:xfrm>
            <a:off x="8937334" y="1929897"/>
            <a:ext cx="221847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Well Matched Fiber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34306C7-B9F2-B447-536D-CF51DF51CF7C}"/>
              </a:ext>
            </a:extLst>
          </p:cNvPr>
          <p:cNvSpPr txBox="1"/>
          <p:nvPr/>
        </p:nvSpPr>
        <p:spPr>
          <a:xfrm>
            <a:off x="8937334" y="4275649"/>
            <a:ext cx="221847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Poorly Matched Fiber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3E7D5D0C-76FE-EEBA-E9D7-085EDFE905D9}"/>
              </a:ext>
            </a:extLst>
          </p:cNvPr>
          <p:cNvGrpSpPr/>
          <p:nvPr/>
        </p:nvGrpSpPr>
        <p:grpSpPr>
          <a:xfrm>
            <a:off x="6917267" y="1405398"/>
            <a:ext cx="5334000" cy="4794435"/>
            <a:chOff x="6917267" y="1405398"/>
            <a:chExt cx="5334000" cy="4794435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E8411223-90C1-DEE0-01BA-703C249434F6}"/>
                </a:ext>
              </a:extLst>
            </p:cNvPr>
            <p:cNvSpPr/>
            <p:nvPr/>
          </p:nvSpPr>
          <p:spPr>
            <a:xfrm>
              <a:off x="7228901" y="1405398"/>
              <a:ext cx="4740520" cy="47944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E3915214-E694-6226-6EBB-9405F2F82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917267" y="2007584"/>
              <a:ext cx="5334000" cy="4000500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14B611-68EF-D3D9-FB2D-11EE3AC9AA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47159" y="1394071"/>
            <a:ext cx="6768996" cy="4805762"/>
          </a:xfrm>
        </p:spPr>
        <p:txBody>
          <a:bodyPr/>
          <a:lstStyle/>
          <a:p>
            <a:r>
              <a:rPr lang="en-US" dirty="0"/>
              <a:t>Seeding many high energy amplifiers will require extracting significant energy from preamplifier</a:t>
            </a:r>
          </a:p>
          <a:p>
            <a:pPr lvl="1"/>
            <a:r>
              <a:rPr lang="en-US" dirty="0"/>
              <a:t>We must now account for varying B-integral in preamplifier </a:t>
            </a:r>
          </a:p>
          <a:p>
            <a:r>
              <a:rPr lang="en-US" dirty="0"/>
              <a:t>We can design burst shape such that pulses accrue equal nonlinearity across both amplification stages</a:t>
            </a:r>
          </a:p>
          <a:p>
            <a:r>
              <a:rPr lang="en-US" dirty="0"/>
              <a:t>Amplifier characteristics must be matched.</a:t>
            </a:r>
          </a:p>
          <a:p>
            <a:pPr lvl="1"/>
            <a:r>
              <a:rPr lang="en-US" dirty="0"/>
              <a:t>Running 9/12 fibers well matched: </a:t>
            </a:r>
            <a:r>
              <a:rPr lang="el-GR" dirty="0"/>
              <a:t>η</a:t>
            </a:r>
            <a:r>
              <a:rPr lang="en-US" dirty="0"/>
              <a:t> ~ 80%</a:t>
            </a:r>
          </a:p>
          <a:p>
            <a:pPr lvl="1"/>
            <a:r>
              <a:rPr lang="en-US" dirty="0"/>
              <a:t>Running 11/12 fibers well matched: </a:t>
            </a:r>
            <a:r>
              <a:rPr lang="el-GR" dirty="0"/>
              <a:t>η</a:t>
            </a:r>
            <a:r>
              <a:rPr lang="en-US" dirty="0"/>
              <a:t> ~ 90%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8010BCE-F579-B82C-992B-89E389F965B2}"/>
              </a:ext>
            </a:extLst>
          </p:cNvPr>
          <p:cNvSpPr txBox="1"/>
          <p:nvPr/>
        </p:nvSpPr>
        <p:spPr>
          <a:xfrm>
            <a:off x="8080175" y="1869850"/>
            <a:ext cx="3037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Combined 55mJ Burst Shape</a:t>
            </a:r>
          </a:p>
        </p:txBody>
      </p:sp>
    </p:spTree>
    <p:extLst>
      <p:ext uri="{BB962C8B-B14F-4D97-AF65-F5344CB8AC3E}">
        <p14:creationId xmlns:p14="http://schemas.microsoft.com/office/powerpoint/2010/main" val="4146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3" grpId="0" animBg="1"/>
      <p:bldP spid="7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C9F222E-63D2-E5E8-0180-EA2686F86529}"/>
              </a:ext>
            </a:extLst>
          </p:cNvPr>
          <p:cNvGrpSpPr/>
          <p:nvPr/>
        </p:nvGrpSpPr>
        <p:grpSpPr>
          <a:xfrm>
            <a:off x="6081302" y="59386"/>
            <a:ext cx="6048363" cy="2557370"/>
            <a:chOff x="362980" y="3669548"/>
            <a:chExt cx="6048363" cy="2557370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C665DE2-5C8E-3A7E-DC00-728A12D461D6}"/>
                </a:ext>
              </a:extLst>
            </p:cNvPr>
            <p:cNvGrpSpPr/>
            <p:nvPr/>
          </p:nvGrpSpPr>
          <p:grpSpPr>
            <a:xfrm>
              <a:off x="362980" y="3669548"/>
              <a:ext cx="6048363" cy="2381544"/>
              <a:chOff x="362980" y="3467284"/>
              <a:chExt cx="6048363" cy="2381544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2797F623-6A4A-75A7-27E7-274BA684A362}"/>
                  </a:ext>
                </a:extLst>
              </p:cNvPr>
              <p:cNvGrpSpPr/>
              <p:nvPr/>
            </p:nvGrpSpPr>
            <p:grpSpPr>
              <a:xfrm>
                <a:off x="362980" y="3605784"/>
                <a:ext cx="6048363" cy="2243044"/>
                <a:chOff x="527572" y="3429000"/>
                <a:chExt cx="6048363" cy="2243044"/>
              </a:xfrm>
            </p:grpSpPr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AC87907F-3BF1-47A0-7455-E69B0D68CCA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527572" y="3429000"/>
                  <a:ext cx="6048363" cy="2243044"/>
                </a:xfrm>
                <a:prstGeom prst="rect">
                  <a:avLst/>
                </a:prstGeom>
              </p:spPr>
            </p:pic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E4C7D5C6-FE6E-6D14-11E6-AA112D82947B}"/>
                    </a:ext>
                  </a:extLst>
                </p:cNvPr>
                <p:cNvSpPr/>
                <p:nvPr/>
              </p:nvSpPr>
              <p:spPr>
                <a:xfrm>
                  <a:off x="1207008" y="3627120"/>
                  <a:ext cx="237744" cy="34938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854562D0-0BE7-9F30-F654-A9BD5CB3A21F}"/>
                    </a:ext>
                  </a:extLst>
                </p:cNvPr>
                <p:cNvSpPr/>
                <p:nvPr/>
              </p:nvSpPr>
              <p:spPr>
                <a:xfrm>
                  <a:off x="4090416" y="3604826"/>
                  <a:ext cx="237744" cy="34938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95478FF-E2D6-8A2E-2707-569D64D0CCBF}"/>
                  </a:ext>
                </a:extLst>
              </p:cNvPr>
              <p:cNvSpPr txBox="1"/>
              <p:nvPr/>
            </p:nvSpPr>
            <p:spPr>
              <a:xfrm>
                <a:off x="905257" y="3473825"/>
                <a:ext cx="242315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Without in-burst saturation control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BC78935-6E64-DDAB-A5B5-6875C4EA31AC}"/>
                  </a:ext>
                </a:extLst>
              </p:cNvPr>
              <p:cNvSpPr txBox="1"/>
              <p:nvPr/>
            </p:nvSpPr>
            <p:spPr>
              <a:xfrm>
                <a:off x="3961466" y="3467284"/>
                <a:ext cx="216592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With in-burst saturation control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93DF8C1-6F8D-03D5-2BFF-A6F2FCCD30CA}"/>
                </a:ext>
              </a:extLst>
            </p:cNvPr>
            <p:cNvSpPr txBox="1"/>
            <p:nvPr/>
          </p:nvSpPr>
          <p:spPr>
            <a:xfrm>
              <a:off x="912880" y="5949919"/>
              <a:ext cx="52698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Experimental Validation of In-burst Saturation Control in a 6mJ, 10nm amplifier 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E0EE67-2DAE-8DD5-3F74-0CAE7ADD91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0963562" cy="864092"/>
          </a:xfrm>
        </p:spPr>
        <p:txBody>
          <a:bodyPr/>
          <a:lstStyle/>
          <a:p>
            <a:r>
              <a:rPr lang="en-US" sz="3600" dirty="0"/>
              <a:t>Intrabusrt Pulse Reshaping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9D66938-F2FA-9651-D7A3-3FC45B04C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E41AF1-7563-B39E-0B6A-1602666C4D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3686" y="908946"/>
            <a:ext cx="5775100" cy="3495127"/>
          </a:xfrm>
        </p:spPr>
        <p:txBody>
          <a:bodyPr/>
          <a:lstStyle/>
          <a:p>
            <a:r>
              <a:rPr lang="en-US" sz="2000" dirty="0"/>
              <a:t>Saturation of broadband gain causes variation of spectra (and chirped pulse shape) along stacking burst</a:t>
            </a:r>
          </a:p>
          <a:p>
            <a:r>
              <a:rPr lang="en-US" sz="2000" dirty="0"/>
              <a:t>Chirped pulse shape determines spectral phase accrual</a:t>
            </a:r>
          </a:p>
          <a:p>
            <a:r>
              <a:rPr lang="en-US" sz="2000" dirty="0"/>
              <a:t>Can be pre-compensated with high-speed amplitude modulator </a:t>
            </a:r>
          </a:p>
          <a:p>
            <a:r>
              <a:rPr lang="en-US" sz="2000" dirty="0"/>
              <a:t>Previously demonstrated ability to compensate this effect for 300fs BL pulses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B69E91-BEFC-8E14-9DAE-E21A931DD2BA}"/>
              </a:ext>
            </a:extLst>
          </p:cNvPr>
          <p:cNvSpPr txBox="1"/>
          <p:nvPr/>
        </p:nvSpPr>
        <p:spPr>
          <a:xfrm>
            <a:off x="6552019" y="6382921"/>
            <a:ext cx="613041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</a:rPr>
              <a:t>Siyun</a:t>
            </a:r>
            <a:r>
              <a:rPr lang="en-US" sz="1600" dirty="0">
                <a:solidFill>
                  <a:schemeClr val="bg1"/>
                </a:solidFill>
              </a:rPr>
              <a:t> Chen, </a:t>
            </a:r>
            <a:r>
              <a:rPr lang="en-US" sz="1600" i="1" dirty="0">
                <a:solidFill>
                  <a:schemeClr val="bg1"/>
                </a:solidFill>
              </a:rPr>
              <a:t>PhD Thesis,</a:t>
            </a:r>
            <a:r>
              <a:rPr lang="en-US" sz="1600" dirty="0">
                <a:solidFill>
                  <a:schemeClr val="bg1"/>
                </a:solidFill>
              </a:rPr>
              <a:t> University of Michigan, 2021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5EF99C2-B327-03F9-B040-0B9C916F6541}"/>
              </a:ext>
            </a:extLst>
          </p:cNvPr>
          <p:cNvGrpSpPr/>
          <p:nvPr/>
        </p:nvGrpSpPr>
        <p:grpSpPr>
          <a:xfrm>
            <a:off x="0" y="5823240"/>
            <a:ext cx="1188201" cy="294114"/>
            <a:chOff x="401712" y="5732627"/>
            <a:chExt cx="1188201" cy="294114"/>
          </a:xfrm>
        </p:grpSpPr>
        <p:sp>
          <p:nvSpPr>
            <p:cNvPr id="46" name="Google Shape;517;p15">
              <a:extLst>
                <a:ext uri="{FF2B5EF4-FFF2-40B4-BE49-F238E27FC236}">
                  <a16:creationId xmlns:a16="http://schemas.microsoft.com/office/drawing/2014/main" id="{A1AD9395-FEE1-2922-17DE-72AA60BEF270}"/>
                </a:ext>
              </a:extLst>
            </p:cNvPr>
            <p:cNvSpPr/>
            <p:nvPr/>
          </p:nvSpPr>
          <p:spPr>
            <a:xfrm>
              <a:off x="495216" y="5732627"/>
              <a:ext cx="32312" cy="289579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518;p15">
              <a:extLst>
                <a:ext uri="{FF2B5EF4-FFF2-40B4-BE49-F238E27FC236}">
                  <a16:creationId xmlns:a16="http://schemas.microsoft.com/office/drawing/2014/main" id="{A95CEB29-B3EE-9B9A-E5D9-3B0669BE3F8E}"/>
                </a:ext>
              </a:extLst>
            </p:cNvPr>
            <p:cNvSpPr/>
            <p:nvPr/>
          </p:nvSpPr>
          <p:spPr>
            <a:xfrm>
              <a:off x="589242" y="5735442"/>
              <a:ext cx="32312" cy="289579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8" name="Google Shape;519;p15">
              <a:extLst>
                <a:ext uri="{FF2B5EF4-FFF2-40B4-BE49-F238E27FC236}">
                  <a16:creationId xmlns:a16="http://schemas.microsoft.com/office/drawing/2014/main" id="{0F1C9A49-6C5C-821A-1DD8-6EAE084BDED9}"/>
                </a:ext>
              </a:extLst>
            </p:cNvPr>
            <p:cNvCxnSpPr/>
            <p:nvPr/>
          </p:nvCxnSpPr>
          <p:spPr>
            <a:xfrm>
              <a:off x="401712" y="6026734"/>
              <a:ext cx="1188201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49" name="Google Shape;520;p15">
              <a:extLst>
                <a:ext uri="{FF2B5EF4-FFF2-40B4-BE49-F238E27FC236}">
                  <a16:creationId xmlns:a16="http://schemas.microsoft.com/office/drawing/2014/main" id="{0F91B076-9409-0B63-15FE-F917A1D214A5}"/>
                </a:ext>
              </a:extLst>
            </p:cNvPr>
            <p:cNvSpPr/>
            <p:nvPr/>
          </p:nvSpPr>
          <p:spPr>
            <a:xfrm>
              <a:off x="767678" y="5735442"/>
              <a:ext cx="32312" cy="289579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21;p15">
              <a:extLst>
                <a:ext uri="{FF2B5EF4-FFF2-40B4-BE49-F238E27FC236}">
                  <a16:creationId xmlns:a16="http://schemas.microsoft.com/office/drawing/2014/main" id="{E0EF951E-E8A9-04BF-6015-44B60658B0AF}"/>
                </a:ext>
              </a:extLst>
            </p:cNvPr>
            <p:cNvSpPr/>
            <p:nvPr/>
          </p:nvSpPr>
          <p:spPr>
            <a:xfrm>
              <a:off x="682878" y="5732858"/>
              <a:ext cx="32312" cy="289579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22;p15">
              <a:extLst>
                <a:ext uri="{FF2B5EF4-FFF2-40B4-BE49-F238E27FC236}">
                  <a16:creationId xmlns:a16="http://schemas.microsoft.com/office/drawing/2014/main" id="{6386E329-FAD5-7FDF-F3B3-A86F685FA2E0}"/>
                </a:ext>
              </a:extLst>
            </p:cNvPr>
            <p:cNvSpPr/>
            <p:nvPr/>
          </p:nvSpPr>
          <p:spPr>
            <a:xfrm>
              <a:off x="861643" y="5734217"/>
              <a:ext cx="32312" cy="290032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3;p15">
              <a:extLst>
                <a:ext uri="{FF2B5EF4-FFF2-40B4-BE49-F238E27FC236}">
                  <a16:creationId xmlns:a16="http://schemas.microsoft.com/office/drawing/2014/main" id="{6D426843-C2ED-2A06-8B0B-A30971CB9B51}"/>
                </a:ext>
              </a:extLst>
            </p:cNvPr>
            <p:cNvSpPr/>
            <p:nvPr/>
          </p:nvSpPr>
          <p:spPr>
            <a:xfrm>
              <a:off x="950909" y="5735442"/>
              <a:ext cx="32312" cy="290032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24;p15">
              <a:extLst>
                <a:ext uri="{FF2B5EF4-FFF2-40B4-BE49-F238E27FC236}">
                  <a16:creationId xmlns:a16="http://schemas.microsoft.com/office/drawing/2014/main" id="{0F19D5C9-1ED1-7519-A927-E176F915EA09}"/>
                </a:ext>
              </a:extLst>
            </p:cNvPr>
            <p:cNvSpPr/>
            <p:nvPr/>
          </p:nvSpPr>
          <p:spPr>
            <a:xfrm>
              <a:off x="1138872" y="5735442"/>
              <a:ext cx="32312" cy="290032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25;p15">
              <a:extLst>
                <a:ext uri="{FF2B5EF4-FFF2-40B4-BE49-F238E27FC236}">
                  <a16:creationId xmlns:a16="http://schemas.microsoft.com/office/drawing/2014/main" id="{F220D899-7E83-1AAD-28FC-32739212CB78}"/>
                </a:ext>
              </a:extLst>
            </p:cNvPr>
            <p:cNvSpPr/>
            <p:nvPr/>
          </p:nvSpPr>
          <p:spPr>
            <a:xfrm>
              <a:off x="1049314" y="5734448"/>
              <a:ext cx="32312" cy="290032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26;p15">
              <a:extLst>
                <a:ext uri="{FF2B5EF4-FFF2-40B4-BE49-F238E27FC236}">
                  <a16:creationId xmlns:a16="http://schemas.microsoft.com/office/drawing/2014/main" id="{29CC7BD5-6B96-6DA7-3C2E-B30C4C11514D}"/>
                </a:ext>
              </a:extLst>
            </p:cNvPr>
            <p:cNvSpPr/>
            <p:nvPr/>
          </p:nvSpPr>
          <p:spPr>
            <a:xfrm>
              <a:off x="1230856" y="5736709"/>
              <a:ext cx="32312" cy="290032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E1F4D156-8CB0-D38C-BBD2-7F3E7F6C0C2B}"/>
              </a:ext>
            </a:extLst>
          </p:cNvPr>
          <p:cNvGrpSpPr/>
          <p:nvPr/>
        </p:nvGrpSpPr>
        <p:grpSpPr>
          <a:xfrm>
            <a:off x="8013922" y="6018041"/>
            <a:ext cx="1192326" cy="91441"/>
            <a:chOff x="8287992" y="3372643"/>
            <a:chExt cx="1192326" cy="91441"/>
          </a:xfrm>
        </p:grpSpPr>
        <p:sp>
          <p:nvSpPr>
            <p:cNvPr id="69" name="Google Shape;514;p15">
              <a:extLst>
                <a:ext uri="{FF2B5EF4-FFF2-40B4-BE49-F238E27FC236}">
                  <a16:creationId xmlns:a16="http://schemas.microsoft.com/office/drawing/2014/main" id="{A592F147-BA5C-4E58-0E14-DE9159699267}"/>
                </a:ext>
              </a:extLst>
            </p:cNvPr>
            <p:cNvSpPr/>
            <p:nvPr/>
          </p:nvSpPr>
          <p:spPr>
            <a:xfrm>
              <a:off x="8560454" y="3444528"/>
              <a:ext cx="274320" cy="18288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515;p15">
              <a:extLst>
                <a:ext uri="{FF2B5EF4-FFF2-40B4-BE49-F238E27FC236}">
                  <a16:creationId xmlns:a16="http://schemas.microsoft.com/office/drawing/2014/main" id="{9EEBF581-A60D-EE09-946A-1537D0482A0E}"/>
                </a:ext>
              </a:extLst>
            </p:cNvPr>
            <p:cNvSpPr/>
            <p:nvPr/>
          </p:nvSpPr>
          <p:spPr>
            <a:xfrm>
              <a:off x="8475654" y="3415740"/>
              <a:ext cx="274320" cy="4572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" name="Google Shape;516;p15">
              <a:extLst>
                <a:ext uri="{FF2B5EF4-FFF2-40B4-BE49-F238E27FC236}">
                  <a16:creationId xmlns:a16="http://schemas.microsoft.com/office/drawing/2014/main" id="{93014011-2A78-2EA6-D47C-AC096635FD44}"/>
                </a:ext>
              </a:extLst>
            </p:cNvPr>
            <p:cNvSpPr/>
            <p:nvPr/>
          </p:nvSpPr>
          <p:spPr>
            <a:xfrm>
              <a:off x="8382018" y="3399281"/>
              <a:ext cx="274320" cy="64008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536;p15">
              <a:extLst>
                <a:ext uri="{FF2B5EF4-FFF2-40B4-BE49-F238E27FC236}">
                  <a16:creationId xmlns:a16="http://schemas.microsoft.com/office/drawing/2014/main" id="{B0815084-AC05-91A4-1E74-F7E81BD1F611}"/>
                </a:ext>
              </a:extLst>
            </p:cNvPr>
            <p:cNvSpPr/>
            <p:nvPr/>
          </p:nvSpPr>
          <p:spPr>
            <a:xfrm>
              <a:off x="8287992" y="3372643"/>
              <a:ext cx="274320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73" name="Google Shape;537;p15">
              <a:extLst>
                <a:ext uri="{FF2B5EF4-FFF2-40B4-BE49-F238E27FC236}">
                  <a16:creationId xmlns:a16="http://schemas.microsoft.com/office/drawing/2014/main" id="{3991E814-91D0-0758-BD37-4E7D883B0EAC}"/>
                </a:ext>
              </a:extLst>
            </p:cNvPr>
            <p:cNvCxnSpPr/>
            <p:nvPr/>
          </p:nvCxnSpPr>
          <p:spPr>
            <a:xfrm>
              <a:off x="8292117" y="3461963"/>
              <a:ext cx="1188201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74" name="Google Shape;538;p15">
              <a:extLst>
                <a:ext uri="{FF2B5EF4-FFF2-40B4-BE49-F238E27FC236}">
                  <a16:creationId xmlns:a16="http://schemas.microsoft.com/office/drawing/2014/main" id="{D655EEA5-DA61-0872-56AA-C0C44A066CAB}"/>
                </a:ext>
              </a:extLst>
            </p:cNvPr>
            <p:cNvSpPr/>
            <p:nvPr/>
          </p:nvSpPr>
          <p:spPr>
            <a:xfrm>
              <a:off x="9077192" y="3444529"/>
              <a:ext cx="274320" cy="18288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500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539;p15">
              <a:extLst>
                <a:ext uri="{FF2B5EF4-FFF2-40B4-BE49-F238E27FC236}">
                  <a16:creationId xmlns:a16="http://schemas.microsoft.com/office/drawing/2014/main" id="{B647CDED-BB4B-8367-D532-7B3BD8214703}"/>
                </a:ext>
              </a:extLst>
            </p:cNvPr>
            <p:cNvSpPr/>
            <p:nvPr/>
          </p:nvSpPr>
          <p:spPr>
            <a:xfrm>
              <a:off x="8992392" y="3415741"/>
              <a:ext cx="274320" cy="4572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540;p15">
              <a:extLst>
                <a:ext uri="{FF2B5EF4-FFF2-40B4-BE49-F238E27FC236}">
                  <a16:creationId xmlns:a16="http://schemas.microsoft.com/office/drawing/2014/main" id="{B23B99EF-D08E-4D36-8253-B0262809A918}"/>
                </a:ext>
              </a:extLst>
            </p:cNvPr>
            <p:cNvSpPr/>
            <p:nvPr/>
          </p:nvSpPr>
          <p:spPr>
            <a:xfrm>
              <a:off x="8898756" y="3399282"/>
              <a:ext cx="274320" cy="64008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541;p15">
              <a:extLst>
                <a:ext uri="{FF2B5EF4-FFF2-40B4-BE49-F238E27FC236}">
                  <a16:creationId xmlns:a16="http://schemas.microsoft.com/office/drawing/2014/main" id="{61A33002-368A-BAFB-BB73-3050AC10A804}"/>
                </a:ext>
              </a:extLst>
            </p:cNvPr>
            <p:cNvSpPr/>
            <p:nvPr/>
          </p:nvSpPr>
          <p:spPr>
            <a:xfrm>
              <a:off x="8804730" y="3372644"/>
              <a:ext cx="274320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BE90CA39-7508-E6A9-D6CE-7BA472B1A2C5}"/>
              </a:ext>
            </a:extLst>
          </p:cNvPr>
          <p:cNvGrpSpPr/>
          <p:nvPr/>
        </p:nvGrpSpPr>
        <p:grpSpPr>
          <a:xfrm>
            <a:off x="3820929" y="5815375"/>
            <a:ext cx="1188201" cy="294107"/>
            <a:chOff x="5496696" y="1929552"/>
            <a:chExt cx="1188201" cy="294107"/>
          </a:xfrm>
        </p:grpSpPr>
        <p:sp>
          <p:nvSpPr>
            <p:cNvPr id="81" name="Google Shape;527;p15">
              <a:extLst>
                <a:ext uri="{FF2B5EF4-FFF2-40B4-BE49-F238E27FC236}">
                  <a16:creationId xmlns:a16="http://schemas.microsoft.com/office/drawing/2014/main" id="{1248275A-08B0-43B9-217E-7122319A178C}"/>
                </a:ext>
              </a:extLst>
            </p:cNvPr>
            <p:cNvSpPr/>
            <p:nvPr/>
          </p:nvSpPr>
          <p:spPr>
            <a:xfrm>
              <a:off x="5590200" y="1929552"/>
              <a:ext cx="32312" cy="289579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528;p15">
              <a:extLst>
                <a:ext uri="{FF2B5EF4-FFF2-40B4-BE49-F238E27FC236}">
                  <a16:creationId xmlns:a16="http://schemas.microsoft.com/office/drawing/2014/main" id="{7E105415-0C7F-2EC6-0909-6B4E17D168DA}"/>
                </a:ext>
              </a:extLst>
            </p:cNvPr>
            <p:cNvSpPr/>
            <p:nvPr/>
          </p:nvSpPr>
          <p:spPr>
            <a:xfrm>
              <a:off x="5684226" y="2032386"/>
              <a:ext cx="32312" cy="18288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83" name="Google Shape;529;p15">
              <a:extLst>
                <a:ext uri="{FF2B5EF4-FFF2-40B4-BE49-F238E27FC236}">
                  <a16:creationId xmlns:a16="http://schemas.microsoft.com/office/drawing/2014/main" id="{42B8B92F-6811-1F48-06E9-4823B6D525B5}"/>
                </a:ext>
              </a:extLst>
            </p:cNvPr>
            <p:cNvCxnSpPr/>
            <p:nvPr/>
          </p:nvCxnSpPr>
          <p:spPr>
            <a:xfrm>
              <a:off x="5496696" y="2223659"/>
              <a:ext cx="1188201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84" name="Google Shape;530;p15">
              <a:extLst>
                <a:ext uri="{FF2B5EF4-FFF2-40B4-BE49-F238E27FC236}">
                  <a16:creationId xmlns:a16="http://schemas.microsoft.com/office/drawing/2014/main" id="{73BD990E-473D-73C5-5406-38DAB240FB11}"/>
                </a:ext>
              </a:extLst>
            </p:cNvPr>
            <p:cNvSpPr/>
            <p:nvPr/>
          </p:nvSpPr>
          <p:spPr>
            <a:xfrm>
              <a:off x="5862662" y="2170504"/>
              <a:ext cx="32312" cy="4572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531;p15">
              <a:extLst>
                <a:ext uri="{FF2B5EF4-FFF2-40B4-BE49-F238E27FC236}">
                  <a16:creationId xmlns:a16="http://schemas.microsoft.com/office/drawing/2014/main" id="{F619CDFB-BA18-A6F5-6A51-7E54943F8696}"/>
                </a:ext>
              </a:extLst>
            </p:cNvPr>
            <p:cNvSpPr/>
            <p:nvPr/>
          </p:nvSpPr>
          <p:spPr>
            <a:xfrm>
              <a:off x="5777862" y="2129813"/>
              <a:ext cx="32312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532;p15">
              <a:extLst>
                <a:ext uri="{FF2B5EF4-FFF2-40B4-BE49-F238E27FC236}">
                  <a16:creationId xmlns:a16="http://schemas.microsoft.com/office/drawing/2014/main" id="{F267F5AE-1BAE-E28C-8022-B59501D8FB34}"/>
                </a:ext>
              </a:extLst>
            </p:cNvPr>
            <p:cNvSpPr/>
            <p:nvPr/>
          </p:nvSpPr>
          <p:spPr>
            <a:xfrm>
              <a:off x="6147419" y="1929554"/>
              <a:ext cx="32312" cy="289579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533;p15">
              <a:extLst>
                <a:ext uri="{FF2B5EF4-FFF2-40B4-BE49-F238E27FC236}">
                  <a16:creationId xmlns:a16="http://schemas.microsoft.com/office/drawing/2014/main" id="{815AD700-F4DA-DC9A-5809-940A388398DC}"/>
                </a:ext>
              </a:extLst>
            </p:cNvPr>
            <p:cNvSpPr/>
            <p:nvPr/>
          </p:nvSpPr>
          <p:spPr>
            <a:xfrm>
              <a:off x="6241445" y="2032388"/>
              <a:ext cx="32312" cy="18288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534;p15">
              <a:extLst>
                <a:ext uri="{FF2B5EF4-FFF2-40B4-BE49-F238E27FC236}">
                  <a16:creationId xmlns:a16="http://schemas.microsoft.com/office/drawing/2014/main" id="{1A329D05-BA6A-1E0B-4B8E-3C513A174002}"/>
                </a:ext>
              </a:extLst>
            </p:cNvPr>
            <p:cNvSpPr/>
            <p:nvPr/>
          </p:nvSpPr>
          <p:spPr>
            <a:xfrm>
              <a:off x="6419881" y="2170506"/>
              <a:ext cx="32312" cy="4572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535;p15">
              <a:extLst>
                <a:ext uri="{FF2B5EF4-FFF2-40B4-BE49-F238E27FC236}">
                  <a16:creationId xmlns:a16="http://schemas.microsoft.com/office/drawing/2014/main" id="{235570BA-EDA0-F253-7C13-1995DBE4C89A}"/>
                </a:ext>
              </a:extLst>
            </p:cNvPr>
            <p:cNvSpPr/>
            <p:nvPr/>
          </p:nvSpPr>
          <p:spPr>
            <a:xfrm>
              <a:off x="6335081" y="2129815"/>
              <a:ext cx="32312" cy="91440"/>
            </a:xfrm>
            <a:custGeom>
              <a:avLst/>
              <a:gdLst/>
              <a:ahLst/>
              <a:cxnLst/>
              <a:rect l="l" t="t" r="r" b="b"/>
              <a:pathLst>
                <a:path w="3150" h="2245" extrusionOk="0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gradFill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0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B3C06B96-2E08-15E6-1C9B-42C18255DC68}"/>
              </a:ext>
            </a:extLst>
          </p:cNvPr>
          <p:cNvGrpSpPr/>
          <p:nvPr/>
        </p:nvGrpSpPr>
        <p:grpSpPr>
          <a:xfrm>
            <a:off x="-14698" y="4781485"/>
            <a:ext cx="12192000" cy="1116219"/>
            <a:chOff x="0" y="4591050"/>
            <a:chExt cx="12192000" cy="1116219"/>
          </a:xfrm>
        </p:grpSpPr>
        <p:cxnSp>
          <p:nvCxnSpPr>
            <p:cNvPr id="41" name="Google Shape;449;p15">
              <a:extLst>
                <a:ext uri="{FF2B5EF4-FFF2-40B4-BE49-F238E27FC236}">
                  <a16:creationId xmlns:a16="http://schemas.microsoft.com/office/drawing/2014/main" id="{C988E924-9AFA-4EAC-66AA-61C5BC979D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189755"/>
              <a:ext cx="12192000" cy="0"/>
            </a:xfrm>
            <a:prstGeom prst="straightConnector1">
              <a:avLst/>
            </a:prstGeom>
            <a:noFill/>
            <a:ln w="15875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17" name="Google Shape;407;p15">
              <a:extLst>
                <a:ext uri="{FF2B5EF4-FFF2-40B4-BE49-F238E27FC236}">
                  <a16:creationId xmlns:a16="http://schemas.microsoft.com/office/drawing/2014/main" id="{5F68C430-5481-1547-726F-0CF0506A7EEB}"/>
                </a:ext>
              </a:extLst>
            </p:cNvPr>
            <p:cNvSpPr/>
            <p:nvPr/>
          </p:nvSpPr>
          <p:spPr>
            <a:xfrm>
              <a:off x="937862" y="4818949"/>
              <a:ext cx="1280159" cy="731520"/>
            </a:xfrm>
            <a:prstGeom prst="rect">
              <a:avLst/>
            </a:prstGeom>
            <a:solidFill>
              <a:schemeClr val="bg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Amplitude Modulator</a:t>
              </a:r>
              <a:endParaRPr/>
            </a:p>
          </p:txBody>
        </p:sp>
        <p:sp>
          <p:nvSpPr>
            <p:cNvPr id="18" name="Google Shape;408;p15">
              <a:extLst>
                <a:ext uri="{FF2B5EF4-FFF2-40B4-BE49-F238E27FC236}">
                  <a16:creationId xmlns:a16="http://schemas.microsoft.com/office/drawing/2014/main" id="{6AFE8B08-F481-215C-B428-ABC3D70E7EC4}"/>
                </a:ext>
              </a:extLst>
            </p:cNvPr>
            <p:cNvSpPr/>
            <p:nvPr/>
          </p:nvSpPr>
          <p:spPr>
            <a:xfrm>
              <a:off x="2331082" y="4818949"/>
              <a:ext cx="1280159" cy="731520"/>
            </a:xfrm>
            <a:prstGeom prst="rect">
              <a:avLst/>
            </a:prstGeom>
            <a:solidFill>
              <a:schemeClr val="bg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Phase Modulator</a:t>
              </a:r>
              <a:endParaRPr/>
            </a:p>
          </p:txBody>
        </p:sp>
        <p:grpSp>
          <p:nvGrpSpPr>
            <p:cNvPr id="20" name="Google Shape;428;p15">
              <a:extLst>
                <a:ext uri="{FF2B5EF4-FFF2-40B4-BE49-F238E27FC236}">
                  <a16:creationId xmlns:a16="http://schemas.microsoft.com/office/drawing/2014/main" id="{549810DF-E182-8CF6-4596-B7DD5A1B046A}"/>
                </a:ext>
              </a:extLst>
            </p:cNvPr>
            <p:cNvGrpSpPr/>
            <p:nvPr/>
          </p:nvGrpSpPr>
          <p:grpSpPr>
            <a:xfrm>
              <a:off x="6087568" y="4800919"/>
              <a:ext cx="1886452" cy="767579"/>
              <a:chOff x="7094565" y="619721"/>
              <a:chExt cx="1886452" cy="767579"/>
            </a:xfrm>
          </p:grpSpPr>
          <p:sp>
            <p:nvSpPr>
              <p:cNvPr id="21" name="Google Shape;429;p15">
                <a:extLst>
                  <a:ext uri="{FF2B5EF4-FFF2-40B4-BE49-F238E27FC236}">
                    <a16:creationId xmlns:a16="http://schemas.microsoft.com/office/drawing/2014/main" id="{FBD4E932-6F1A-DAE6-AC57-E6F74DA93606}"/>
                  </a:ext>
                </a:extLst>
              </p:cNvPr>
              <p:cNvSpPr/>
              <p:nvPr/>
            </p:nvSpPr>
            <p:spPr>
              <a:xfrm>
                <a:off x="7094565" y="655780"/>
                <a:ext cx="1886452" cy="731520"/>
              </a:xfrm>
              <a:prstGeom prst="rect">
                <a:avLst/>
              </a:prstGeom>
              <a:solidFill>
                <a:schemeClr val="bg1"/>
              </a:solidFill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2" name="Google Shape;430;p15">
                <a:extLst>
                  <a:ext uri="{FF2B5EF4-FFF2-40B4-BE49-F238E27FC236}">
                    <a16:creationId xmlns:a16="http://schemas.microsoft.com/office/drawing/2014/main" id="{AC925F8E-F282-2629-40BD-C311E8AE2CAE}"/>
                  </a:ext>
                </a:extLst>
              </p:cNvPr>
              <p:cNvCxnSpPr/>
              <p:nvPr/>
            </p:nvCxnSpPr>
            <p:spPr>
              <a:xfrm>
                <a:off x="7185657" y="972971"/>
                <a:ext cx="365760" cy="36576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3" name="Google Shape;431;p15">
                <a:extLst>
                  <a:ext uri="{FF2B5EF4-FFF2-40B4-BE49-F238E27FC236}">
                    <a16:creationId xmlns:a16="http://schemas.microsoft.com/office/drawing/2014/main" id="{143B551B-7A4B-66CC-5F97-AF00250834E2}"/>
                  </a:ext>
                </a:extLst>
              </p:cNvPr>
              <p:cNvCxnSpPr/>
              <p:nvPr/>
            </p:nvCxnSpPr>
            <p:spPr>
              <a:xfrm rot="5400000">
                <a:off x="8465817" y="972971"/>
                <a:ext cx="365760" cy="36576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24" name="Google Shape;432;p15">
                <a:extLst>
                  <a:ext uri="{FF2B5EF4-FFF2-40B4-BE49-F238E27FC236}">
                    <a16:creationId xmlns:a16="http://schemas.microsoft.com/office/drawing/2014/main" id="{A6BC44C4-FA25-6D99-9D75-03AF3E22A0FF}"/>
                  </a:ext>
                </a:extLst>
              </p:cNvPr>
              <p:cNvSpPr/>
              <p:nvPr/>
            </p:nvSpPr>
            <p:spPr>
              <a:xfrm>
                <a:off x="7651112" y="972971"/>
                <a:ext cx="68580" cy="365760"/>
              </a:xfrm>
              <a:prstGeom prst="ellipse">
                <a:avLst/>
              </a:prstGeom>
              <a:solidFill>
                <a:srgbClr val="B3C6E7"/>
              </a:solidFill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" name="Google Shape;433;p15">
                <a:extLst>
                  <a:ext uri="{FF2B5EF4-FFF2-40B4-BE49-F238E27FC236}">
                    <a16:creationId xmlns:a16="http://schemas.microsoft.com/office/drawing/2014/main" id="{7218780E-28BF-4DAE-9563-801251D68F7F}"/>
                  </a:ext>
                </a:extLst>
              </p:cNvPr>
              <p:cNvSpPr/>
              <p:nvPr/>
            </p:nvSpPr>
            <p:spPr>
              <a:xfrm>
                <a:off x="8306852" y="972971"/>
                <a:ext cx="68580" cy="365760"/>
              </a:xfrm>
              <a:prstGeom prst="ellipse">
                <a:avLst/>
              </a:prstGeom>
              <a:solidFill>
                <a:srgbClr val="B3C6E7"/>
              </a:solidFill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26" name="Google Shape;434;p15">
                <a:extLst>
                  <a:ext uri="{FF2B5EF4-FFF2-40B4-BE49-F238E27FC236}">
                    <a16:creationId xmlns:a16="http://schemas.microsoft.com/office/drawing/2014/main" id="{7FAE7343-D070-D22E-46C2-C5D433D79320}"/>
                  </a:ext>
                </a:extLst>
              </p:cNvPr>
              <p:cNvCxnSpPr>
                <a:endCxn id="24" idx="1"/>
              </p:cNvCxnSpPr>
              <p:nvPr/>
            </p:nvCxnSpPr>
            <p:spPr>
              <a:xfrm rot="10800000" flipH="1">
                <a:off x="7368655" y="1026535"/>
                <a:ext cx="292500" cy="129300"/>
              </a:xfrm>
              <a:prstGeom prst="straightConnector1">
                <a:avLst/>
              </a:prstGeom>
              <a:noFill/>
              <a:ln w="1905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7" name="Google Shape;435;p15">
                <a:extLst>
                  <a:ext uri="{FF2B5EF4-FFF2-40B4-BE49-F238E27FC236}">
                    <a16:creationId xmlns:a16="http://schemas.microsoft.com/office/drawing/2014/main" id="{B160F45C-8079-1EDC-EBF0-0346DA218F34}"/>
                  </a:ext>
                </a:extLst>
              </p:cNvPr>
              <p:cNvCxnSpPr/>
              <p:nvPr/>
            </p:nvCxnSpPr>
            <p:spPr>
              <a:xfrm rot="10800000" flipH="1">
                <a:off x="8370264" y="1155851"/>
                <a:ext cx="292618" cy="129316"/>
              </a:xfrm>
              <a:prstGeom prst="straightConnector1">
                <a:avLst/>
              </a:prstGeom>
              <a:noFill/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8" name="Google Shape;436;p15">
                <a:extLst>
                  <a:ext uri="{FF2B5EF4-FFF2-40B4-BE49-F238E27FC236}">
                    <a16:creationId xmlns:a16="http://schemas.microsoft.com/office/drawing/2014/main" id="{2C421EBE-3214-4DC6-5180-F5FF8C47C7B6}"/>
                  </a:ext>
                </a:extLst>
              </p:cNvPr>
              <p:cNvCxnSpPr>
                <a:stCxn id="25" idx="7"/>
              </p:cNvCxnSpPr>
              <p:nvPr/>
            </p:nvCxnSpPr>
            <p:spPr>
              <a:xfrm>
                <a:off x="8365389" y="1026535"/>
                <a:ext cx="297600" cy="129300"/>
              </a:xfrm>
              <a:prstGeom prst="straightConnector1">
                <a:avLst/>
              </a:prstGeom>
              <a:noFill/>
              <a:ln w="1905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29" name="Google Shape;437;p15">
                <a:extLst>
                  <a:ext uri="{FF2B5EF4-FFF2-40B4-BE49-F238E27FC236}">
                    <a16:creationId xmlns:a16="http://schemas.microsoft.com/office/drawing/2014/main" id="{4491C898-EE3A-8993-BA6B-E28C8923F797}"/>
                  </a:ext>
                </a:extLst>
              </p:cNvPr>
              <p:cNvCxnSpPr/>
              <p:nvPr/>
            </p:nvCxnSpPr>
            <p:spPr>
              <a:xfrm>
                <a:off x="7366099" y="1155851"/>
                <a:ext cx="297493" cy="129316"/>
              </a:xfrm>
              <a:prstGeom prst="straightConnector1">
                <a:avLst/>
              </a:prstGeom>
              <a:noFill/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30" name="Google Shape;438;p15">
                <a:extLst>
                  <a:ext uri="{FF2B5EF4-FFF2-40B4-BE49-F238E27FC236}">
                    <a16:creationId xmlns:a16="http://schemas.microsoft.com/office/drawing/2014/main" id="{C4678CDC-A1DD-95FC-DA5D-7DDC4B8081F0}"/>
                  </a:ext>
                </a:extLst>
              </p:cNvPr>
              <p:cNvCxnSpPr>
                <a:stCxn id="24" idx="7"/>
                <a:endCxn id="25" idx="1"/>
              </p:cNvCxnSpPr>
              <p:nvPr/>
            </p:nvCxnSpPr>
            <p:spPr>
              <a:xfrm>
                <a:off x="7709649" y="1026535"/>
                <a:ext cx="607200" cy="0"/>
              </a:xfrm>
              <a:prstGeom prst="straightConnector1">
                <a:avLst/>
              </a:prstGeom>
              <a:noFill/>
              <a:ln w="19050" cap="flat" cmpd="sng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31" name="Google Shape;439;p15">
                <a:extLst>
                  <a:ext uri="{FF2B5EF4-FFF2-40B4-BE49-F238E27FC236}">
                    <a16:creationId xmlns:a16="http://schemas.microsoft.com/office/drawing/2014/main" id="{14AA754E-DC75-57D9-8E9C-36D2B267DA86}"/>
                  </a:ext>
                </a:extLst>
              </p:cNvPr>
              <p:cNvCxnSpPr/>
              <p:nvPr/>
            </p:nvCxnSpPr>
            <p:spPr>
              <a:xfrm>
                <a:off x="7709649" y="1283285"/>
                <a:ext cx="607246" cy="0"/>
              </a:xfrm>
              <a:prstGeom prst="straightConnector1">
                <a:avLst/>
              </a:prstGeom>
              <a:noFill/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32" name="Google Shape;440;p15">
                <a:extLst>
                  <a:ext uri="{FF2B5EF4-FFF2-40B4-BE49-F238E27FC236}">
                    <a16:creationId xmlns:a16="http://schemas.microsoft.com/office/drawing/2014/main" id="{975DA9E5-E934-FFDF-F65E-5D27B19DD68C}"/>
                  </a:ext>
                </a:extLst>
              </p:cNvPr>
              <p:cNvSpPr txBox="1"/>
              <p:nvPr/>
            </p:nvSpPr>
            <p:spPr>
              <a:xfrm>
                <a:off x="7483671" y="619721"/>
                <a:ext cx="1048044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Stretcher</a:t>
                </a:r>
                <a:endParaRPr/>
              </a:p>
            </p:txBody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6A5A823C-D002-0928-47F8-740C01D90C9E}"/>
                </a:ext>
              </a:extLst>
            </p:cNvPr>
            <p:cNvGrpSpPr/>
            <p:nvPr/>
          </p:nvGrpSpPr>
          <p:grpSpPr>
            <a:xfrm>
              <a:off x="5009130" y="4745538"/>
              <a:ext cx="965377" cy="914400"/>
              <a:chOff x="3779179" y="4719532"/>
              <a:chExt cx="965377" cy="914400"/>
            </a:xfrm>
          </p:grpSpPr>
          <p:sp>
            <p:nvSpPr>
              <p:cNvPr id="19" name="Google Shape;410;p15">
                <a:extLst>
                  <a:ext uri="{FF2B5EF4-FFF2-40B4-BE49-F238E27FC236}">
                    <a16:creationId xmlns:a16="http://schemas.microsoft.com/office/drawing/2014/main" id="{71B0C062-5919-F0E0-3F34-49543C425590}"/>
                  </a:ext>
                </a:extLst>
              </p:cNvPr>
              <p:cNvSpPr/>
              <p:nvPr/>
            </p:nvSpPr>
            <p:spPr>
              <a:xfrm rot="5400000">
                <a:off x="3830156" y="4719532"/>
                <a:ext cx="914400" cy="914400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190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" name="Google Shape;442;p15">
                <a:extLst>
                  <a:ext uri="{FF2B5EF4-FFF2-40B4-BE49-F238E27FC236}">
                    <a16:creationId xmlns:a16="http://schemas.microsoft.com/office/drawing/2014/main" id="{645CD8E5-559E-CA6C-15E5-2649CFCE30D2}"/>
                  </a:ext>
                </a:extLst>
              </p:cNvPr>
              <p:cNvSpPr txBox="1"/>
              <p:nvPr/>
            </p:nvSpPr>
            <p:spPr>
              <a:xfrm>
                <a:off x="3779179" y="4900036"/>
                <a:ext cx="623889" cy="5847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SM </a:t>
                </a:r>
                <a:endParaRPr sz="1600" dirty="0"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6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Amp</a:t>
                </a:r>
                <a:endParaRPr sz="1600" dirty="0"/>
              </a:p>
            </p:txBody>
          </p:sp>
        </p:grpSp>
        <p:sp>
          <p:nvSpPr>
            <p:cNvPr id="36" name="Google Shape;407;p15">
              <a:extLst>
                <a:ext uri="{FF2B5EF4-FFF2-40B4-BE49-F238E27FC236}">
                  <a16:creationId xmlns:a16="http://schemas.microsoft.com/office/drawing/2014/main" id="{CC6978C7-C972-5149-5083-A3E01027B8C4}"/>
                </a:ext>
              </a:extLst>
            </p:cNvPr>
            <p:cNvSpPr/>
            <p:nvPr/>
          </p:nvSpPr>
          <p:spPr>
            <a:xfrm>
              <a:off x="9313044" y="4804930"/>
              <a:ext cx="1280159" cy="731520"/>
            </a:xfrm>
            <a:prstGeom prst="rect">
              <a:avLst/>
            </a:prstGeom>
            <a:solidFill>
              <a:schemeClr val="bg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Amplitude Modulator</a:t>
              </a:r>
              <a:endParaRPr dirty="0"/>
            </a:p>
          </p:txBody>
        </p:sp>
        <p:sp>
          <p:nvSpPr>
            <p:cNvPr id="44" name="Google Shape;408;p15">
              <a:extLst>
                <a:ext uri="{FF2B5EF4-FFF2-40B4-BE49-F238E27FC236}">
                  <a16:creationId xmlns:a16="http://schemas.microsoft.com/office/drawing/2014/main" id="{E346CFC2-CBBB-9450-9248-567E8175BF55}"/>
                </a:ext>
              </a:extLst>
            </p:cNvPr>
            <p:cNvSpPr/>
            <p:nvPr/>
          </p:nvSpPr>
          <p:spPr>
            <a:xfrm>
              <a:off x="10762511" y="4782941"/>
              <a:ext cx="1280159" cy="731520"/>
            </a:xfrm>
            <a:prstGeom prst="rect">
              <a:avLst/>
            </a:prstGeom>
            <a:solidFill>
              <a:schemeClr val="bg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Phase Modulator</a:t>
              </a:r>
              <a:endParaRPr dirty="0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76112E4F-A84B-09E6-0144-F61F480389A8}"/>
                </a:ext>
              </a:extLst>
            </p:cNvPr>
            <p:cNvSpPr/>
            <p:nvPr/>
          </p:nvSpPr>
          <p:spPr>
            <a:xfrm>
              <a:off x="9234672" y="4591050"/>
              <a:ext cx="2894993" cy="1116219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F2365F3-421F-906C-960C-EE9E02F909E1}"/>
              </a:ext>
            </a:extLst>
          </p:cNvPr>
          <p:cNvSpPr txBox="1"/>
          <p:nvPr/>
        </p:nvSpPr>
        <p:spPr>
          <a:xfrm>
            <a:off x="9219975" y="3254477"/>
            <a:ext cx="2807997" cy="9233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High Speed Modulators will control pulse amplitude and phase profiles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80568231-42FE-3A77-4320-4B0300D80BE5}"/>
              </a:ext>
            </a:extLst>
          </p:cNvPr>
          <p:cNvCxnSpPr>
            <a:stCxn id="15" idx="2"/>
          </p:cNvCxnSpPr>
          <p:nvPr/>
        </p:nvCxnSpPr>
        <p:spPr>
          <a:xfrm flipH="1">
            <a:off x="10578505" y="4177807"/>
            <a:ext cx="0" cy="5262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>
            <a:extLst>
              <a:ext uri="{FF2B5EF4-FFF2-40B4-BE49-F238E27FC236}">
                <a16:creationId xmlns:a16="http://schemas.microsoft.com/office/drawing/2014/main" id="{9EEFD613-0755-37B3-9765-0E63C776F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717" y="2727523"/>
            <a:ext cx="2894993" cy="217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062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76200-0A78-6305-3E24-9BB8C40D8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178" y="176295"/>
            <a:ext cx="10963562" cy="864092"/>
          </a:xfrm>
        </p:spPr>
        <p:txBody>
          <a:bodyPr/>
          <a:lstStyle/>
          <a:p>
            <a:r>
              <a:rPr lang="en-US" dirty="0"/>
              <a:t>Temporal Combining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997D666-5B28-EF69-F16D-0F9675435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4F0ECE-1B0A-FBC2-C4A3-810F15D036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2178" y="1171574"/>
            <a:ext cx="6339218" cy="2198157"/>
          </a:xfrm>
        </p:spPr>
        <p:txBody>
          <a:bodyPr/>
          <a:lstStyle/>
          <a:p>
            <a:r>
              <a:rPr lang="en-US" dirty="0"/>
              <a:t>12-channel CBC+CPSA Results:</a:t>
            </a:r>
          </a:p>
          <a:p>
            <a:pPr lvl="1"/>
            <a:r>
              <a:rPr lang="en-US" dirty="0"/>
              <a:t>1mJ/fiber @ 2 kHz</a:t>
            </a:r>
          </a:p>
          <a:p>
            <a:pPr lvl="1"/>
            <a:r>
              <a:rPr lang="en-US" dirty="0"/>
              <a:t>CBC efficiency: 90%</a:t>
            </a:r>
          </a:p>
          <a:p>
            <a:pPr lvl="2"/>
            <a:r>
              <a:rPr lang="en-US" dirty="0"/>
              <a:t>~20W for temporal combining</a:t>
            </a:r>
          </a:p>
          <a:p>
            <a:pPr lvl="1"/>
            <a:r>
              <a:rPr lang="en-US" dirty="0"/>
              <a:t>Stacking efficiency: 80.2%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2EF5F9-64EA-B79A-16F1-4384E0014E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202" y="930880"/>
            <a:ext cx="5535667" cy="306840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F509BB4-8E8F-F5CB-49A7-3285BD79C4E7}"/>
              </a:ext>
            </a:extLst>
          </p:cNvPr>
          <p:cNvSpPr txBox="1"/>
          <p:nvPr/>
        </p:nvSpPr>
        <p:spPr>
          <a:xfrm>
            <a:off x="7541473" y="846854"/>
            <a:ext cx="3367319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1mJx12 Channel Stacking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F8343F89-A505-DAF2-1D0F-820C8E8B0E52}"/>
              </a:ext>
            </a:extLst>
          </p:cNvPr>
          <p:cNvSpPr txBox="1">
            <a:spLocks/>
          </p:cNvSpPr>
          <p:nvPr/>
        </p:nvSpPr>
        <p:spPr>
          <a:xfrm>
            <a:off x="292178" y="3288814"/>
            <a:ext cx="9640492" cy="26383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Higher energy experiment ongoing:</a:t>
            </a:r>
          </a:p>
          <a:p>
            <a:pPr lvl="1"/>
            <a:r>
              <a:rPr lang="en-US" dirty="0"/>
              <a:t>Single-channel results:</a:t>
            </a:r>
          </a:p>
          <a:p>
            <a:pPr lvl="2"/>
            <a:r>
              <a:rPr lang="en-US" dirty="0"/>
              <a:t>E=3mJ stacking efficiency: 70.4%</a:t>
            </a:r>
          </a:p>
          <a:p>
            <a:pPr lvl="2"/>
            <a:r>
              <a:rPr lang="en-US" dirty="0"/>
              <a:t>E=6mJ stacking efficiency: 52.3%</a:t>
            </a:r>
          </a:p>
          <a:p>
            <a:r>
              <a:rPr lang="en-US" dirty="0"/>
              <a:t>Further steps to improve performance:</a:t>
            </a:r>
          </a:p>
          <a:p>
            <a:pPr lvl="1"/>
            <a:r>
              <a:rPr lang="en-US" dirty="0"/>
              <a:t>Optimization of equal nonlinearity burst shape</a:t>
            </a:r>
          </a:p>
          <a:p>
            <a:pPr lvl="1"/>
            <a:r>
              <a:rPr lang="en-US" dirty="0"/>
              <a:t>Implementing control of shape of individual pulses within burst</a:t>
            </a:r>
          </a:p>
          <a:p>
            <a:pPr lvl="1"/>
            <a:endParaRPr lang="en-US" dirty="0"/>
          </a:p>
          <a:p>
            <a:pPr lvl="2"/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6EB5A2F-60C7-4936-1BF6-F7B28A20082B}"/>
              </a:ext>
            </a:extLst>
          </p:cNvPr>
          <p:cNvGrpSpPr/>
          <p:nvPr/>
        </p:nvGrpSpPr>
        <p:grpSpPr>
          <a:xfrm>
            <a:off x="6280929" y="689419"/>
            <a:ext cx="5535667" cy="3311900"/>
            <a:chOff x="6289395" y="685186"/>
            <a:chExt cx="5535667" cy="33119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ECC691D-156F-9277-C6F1-24628110E7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248"/>
            <a:stretch>
              <a:fillRect/>
            </a:stretch>
          </p:blipFill>
          <p:spPr>
            <a:xfrm>
              <a:off x="6289395" y="1153897"/>
              <a:ext cx="5535667" cy="2843189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C205F9B-36AC-EF47-6AFD-735C9C170ECB}"/>
                </a:ext>
              </a:extLst>
            </p:cNvPr>
            <p:cNvSpPr/>
            <p:nvPr/>
          </p:nvSpPr>
          <p:spPr>
            <a:xfrm>
              <a:off x="7399869" y="685186"/>
              <a:ext cx="3367319" cy="4687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B189FE-AFC8-5DC4-A510-F211050FC59C}"/>
                </a:ext>
              </a:extLst>
            </p:cNvPr>
            <p:cNvCxnSpPr>
              <a:cxnSpLocks/>
            </p:cNvCxnSpPr>
            <p:nvPr/>
          </p:nvCxnSpPr>
          <p:spPr>
            <a:xfrm>
              <a:off x="7399869" y="1638296"/>
              <a:ext cx="285539" cy="0"/>
            </a:xfrm>
            <a:prstGeom prst="line">
              <a:avLst/>
            </a:prstGeom>
            <a:ln w="38100">
              <a:solidFill>
                <a:srgbClr val="2270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C82C32DE-6BC8-481B-B89E-696BD83DB15C}"/>
                </a:ext>
              </a:extLst>
            </p:cNvPr>
            <p:cNvCxnSpPr>
              <a:cxnSpLocks/>
            </p:cNvCxnSpPr>
            <p:nvPr/>
          </p:nvCxnSpPr>
          <p:spPr>
            <a:xfrm>
              <a:off x="7399869" y="1836734"/>
              <a:ext cx="285539" cy="0"/>
            </a:xfrm>
            <a:prstGeom prst="line">
              <a:avLst/>
            </a:prstGeom>
            <a:ln w="38100">
              <a:solidFill>
                <a:srgbClr val="C36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A81A337-0B86-BAE5-7162-26ED81AAE013}"/>
                </a:ext>
              </a:extLst>
            </p:cNvPr>
            <p:cNvSpPr txBox="1"/>
            <p:nvPr/>
          </p:nvSpPr>
          <p:spPr>
            <a:xfrm>
              <a:off x="8111922" y="843922"/>
              <a:ext cx="28995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Stacking Output Comparison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171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69905-A093-6DEA-56DF-A833F060C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641EB-5BC2-9B27-A9D0-5654DEA0A6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178" y="176295"/>
            <a:ext cx="10963562" cy="864092"/>
          </a:xfrm>
        </p:spPr>
        <p:txBody>
          <a:bodyPr/>
          <a:lstStyle/>
          <a:p>
            <a:r>
              <a:rPr lang="en-US" dirty="0"/>
              <a:t>Compression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E403BD4-EC71-4656-6B60-DDDAE1978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AB7386-D48B-05F9-3C73-E408567E8F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2178" y="1171575"/>
            <a:ext cx="6227494" cy="3863975"/>
          </a:xfrm>
        </p:spPr>
        <p:txBody>
          <a:bodyPr/>
          <a:lstStyle/>
          <a:p>
            <a:r>
              <a:rPr lang="en-US" dirty="0"/>
              <a:t>1 </a:t>
            </a:r>
            <a:r>
              <a:rPr lang="en-US" dirty="0" err="1"/>
              <a:t>mJ</a:t>
            </a:r>
            <a:r>
              <a:rPr lang="en-US" dirty="0"/>
              <a:t>/fiber:</a:t>
            </a:r>
          </a:p>
          <a:p>
            <a:pPr lvl="1"/>
            <a:r>
              <a:rPr lang="en-US" dirty="0"/>
              <a:t>Pulse duration: 301fs (1.05x TL)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3 </a:t>
            </a:r>
            <a:r>
              <a:rPr lang="en-US" dirty="0" err="1"/>
              <a:t>mJ</a:t>
            </a:r>
            <a:r>
              <a:rPr lang="en-US" dirty="0"/>
              <a:t>/fiber:</a:t>
            </a:r>
          </a:p>
          <a:p>
            <a:pPr lvl="1"/>
            <a:r>
              <a:rPr lang="en-US" dirty="0"/>
              <a:t>Pulse duration: 294fs (1.13x TL)</a:t>
            </a:r>
          </a:p>
          <a:p>
            <a:pPr lvl="1"/>
            <a:endParaRPr lang="en-US" dirty="0"/>
          </a:p>
          <a:p>
            <a:r>
              <a:rPr lang="en-US" dirty="0"/>
              <a:t>6 </a:t>
            </a:r>
            <a:r>
              <a:rPr lang="en-US" dirty="0" err="1"/>
              <a:t>mJ</a:t>
            </a:r>
            <a:r>
              <a:rPr lang="en-US" dirty="0"/>
              <a:t>/fiber:</a:t>
            </a:r>
          </a:p>
          <a:p>
            <a:pPr lvl="1"/>
            <a:r>
              <a:rPr lang="en-US" dirty="0"/>
              <a:t>Pulse duration: 337fs (1.17x TL)</a:t>
            </a:r>
          </a:p>
          <a:p>
            <a:pPr lvl="1"/>
            <a:r>
              <a:rPr lang="en-US" dirty="0"/>
              <a:t>Further optimization is required</a:t>
            </a:r>
          </a:p>
          <a:p>
            <a:pPr lvl="2"/>
            <a:r>
              <a:rPr lang="en-US" dirty="0"/>
              <a:t>TOD is not fully compensated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447737-82B9-8F32-65CE-C708B5596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351" y="136525"/>
            <a:ext cx="5148766" cy="31285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E085B7-DDA1-76DB-EDA9-7058D73D4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2759" y="3304885"/>
            <a:ext cx="5207063" cy="286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43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B5243-72D2-0396-CFFB-02148C9022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dirty="0"/>
              <a:t>Enabling Fiber Laser Driven Laser Plasma Acceleration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39646E-C41E-F79D-2556-0021709F7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1F1DAD-FBF1-3AF6-585D-F3AAF48F46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27826" y="4153247"/>
            <a:ext cx="10736348" cy="1939982"/>
          </a:xfrm>
        </p:spPr>
        <p:txBody>
          <a:bodyPr/>
          <a:lstStyle/>
          <a:p>
            <a:r>
              <a:rPr lang="en-US" dirty="0"/>
              <a:t>Planned fiber-laser driven laser plasma acceleration experiments at Michigan will use ~50mJ in 30fs pulse</a:t>
            </a:r>
          </a:p>
          <a:p>
            <a:r>
              <a:rPr lang="en-US" dirty="0"/>
              <a:t>With a new post compression technique, we anticipate reducing pulse duration to ~30fs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1BCBD25-DB22-8803-6215-98F6F82E6F66}"/>
              </a:ext>
            </a:extLst>
          </p:cNvPr>
          <p:cNvGrpSpPr/>
          <p:nvPr/>
        </p:nvGrpSpPr>
        <p:grpSpPr>
          <a:xfrm>
            <a:off x="311168" y="1600343"/>
            <a:ext cx="11779012" cy="2009543"/>
            <a:chOff x="-157270" y="2542091"/>
            <a:chExt cx="11779012" cy="2009543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62F000FB-BA4D-E2E1-7457-A8A206D0D512}"/>
                </a:ext>
              </a:extLst>
            </p:cNvPr>
            <p:cNvCxnSpPr>
              <a:cxnSpLocks/>
              <a:endCxn id="7" idx="1"/>
            </p:cNvCxnSpPr>
            <p:nvPr/>
          </p:nvCxnSpPr>
          <p:spPr>
            <a:xfrm flipV="1">
              <a:off x="430979" y="3281496"/>
              <a:ext cx="950387" cy="3140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: Rounded Corners 275">
              <a:extLst>
                <a:ext uri="{FF2B5EF4-FFF2-40B4-BE49-F238E27FC236}">
                  <a16:creationId xmlns:a16="http://schemas.microsoft.com/office/drawing/2014/main" id="{F9AAEE35-9397-CA82-281F-694CB96D4E71}"/>
                </a:ext>
              </a:extLst>
            </p:cNvPr>
            <p:cNvSpPr/>
            <p:nvPr/>
          </p:nvSpPr>
          <p:spPr>
            <a:xfrm>
              <a:off x="1381366" y="2984538"/>
              <a:ext cx="857128" cy="59391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D19CB37-BE4A-51BB-E8E9-E25079DE5D17}"/>
                </a:ext>
              </a:extLst>
            </p:cNvPr>
            <p:cNvSpPr txBox="1"/>
            <p:nvPr/>
          </p:nvSpPr>
          <p:spPr>
            <a:xfrm>
              <a:off x="920905" y="2547518"/>
              <a:ext cx="18435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Multi-focal phase-plate beam splitter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2CC29912-E5CC-1580-A12D-7BEF501C19B5}"/>
                </a:ext>
              </a:extLst>
            </p:cNvPr>
            <p:cNvGrpSpPr/>
            <p:nvPr/>
          </p:nvGrpSpPr>
          <p:grpSpPr>
            <a:xfrm>
              <a:off x="2584898" y="2938345"/>
              <a:ext cx="1751875" cy="686301"/>
              <a:chOff x="2692988" y="4911865"/>
              <a:chExt cx="1751875" cy="686301"/>
            </a:xfrm>
          </p:grpSpPr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5CE457AD-ADA1-059F-D069-DF02670E4BF0}"/>
                  </a:ext>
                </a:extLst>
              </p:cNvPr>
              <p:cNvGrpSpPr/>
              <p:nvPr/>
            </p:nvGrpSpPr>
            <p:grpSpPr>
              <a:xfrm>
                <a:off x="2830268" y="4911865"/>
                <a:ext cx="1477314" cy="686301"/>
                <a:chOff x="4033752" y="1968356"/>
                <a:chExt cx="3749653" cy="1678324"/>
              </a:xfrm>
            </p:grpSpPr>
            <p:cxnSp>
              <p:nvCxnSpPr>
                <p:cNvPr id="76" name="Straight Connector 75">
                  <a:extLst>
                    <a:ext uri="{FF2B5EF4-FFF2-40B4-BE49-F238E27FC236}">
                      <a16:creationId xmlns:a16="http://schemas.microsoft.com/office/drawing/2014/main" id="{460F3CA0-6034-52BC-2817-A01AB052C2D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4188162" y="2305091"/>
                  <a:ext cx="3446219" cy="985167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id="{1C9BDE2F-5F38-3836-5F7B-55BFF5CC7B6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219932" y="2310449"/>
                  <a:ext cx="3389723" cy="953526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id="{3A7432A1-B182-9D33-8C42-5B0D6AF723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>
                  <a:off x="4188355" y="2305091"/>
                  <a:ext cx="3553307" cy="684538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id="{175A7D54-3222-D735-E006-8BC1E65B31D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>
                  <a:off x="4075603" y="2620384"/>
                  <a:ext cx="3650469" cy="369245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Straight Connector 79">
                  <a:extLst>
                    <a:ext uri="{FF2B5EF4-FFF2-40B4-BE49-F238E27FC236}">
                      <a16:creationId xmlns:a16="http://schemas.microsoft.com/office/drawing/2014/main" id="{BEDF311F-525B-637C-D720-B0C1162392E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4072722" y="2599952"/>
                  <a:ext cx="3662785" cy="20430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1" name="Straight Connector 80">
                  <a:extLst>
                    <a:ext uri="{FF2B5EF4-FFF2-40B4-BE49-F238E27FC236}">
                      <a16:creationId xmlns:a16="http://schemas.microsoft.com/office/drawing/2014/main" id="{01B0F889-79E4-ED2F-4E63-FFAAA751B2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V="1">
                  <a:off x="4043279" y="2610167"/>
                  <a:ext cx="3705867" cy="394699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>
                  <a:extLst>
                    <a:ext uri="{FF2B5EF4-FFF2-40B4-BE49-F238E27FC236}">
                      <a16:creationId xmlns:a16="http://schemas.microsoft.com/office/drawing/2014/main" id="{6873E29A-FF7B-F0E9-3BE0-DEC75945F12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4069449" y="2319880"/>
                  <a:ext cx="3514036" cy="683872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83" name="Arc 82">
                  <a:extLst>
                    <a:ext uri="{FF2B5EF4-FFF2-40B4-BE49-F238E27FC236}">
                      <a16:creationId xmlns:a16="http://schemas.microsoft.com/office/drawing/2014/main" id="{AE859287-4329-E85A-E76C-5613419EDE5A}"/>
                    </a:ext>
                  </a:extLst>
                </p:cNvPr>
                <p:cNvSpPr/>
                <p:nvPr/>
              </p:nvSpPr>
              <p:spPr>
                <a:xfrm rot="2665189">
                  <a:off x="6155704" y="1970751"/>
                  <a:ext cx="1627701" cy="1655306"/>
                </a:xfrm>
                <a:prstGeom prst="arc">
                  <a:avLst>
                    <a:gd name="adj1" fmla="val 16200000"/>
                    <a:gd name="adj2" fmla="val 21589198"/>
                  </a:avLst>
                </a:prstGeom>
                <a:ln>
                  <a:solidFill>
                    <a:schemeClr val="tx1"/>
                  </a:solidFill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  <p:sp>
              <p:nvSpPr>
                <p:cNvPr id="84" name="Arc 83">
                  <a:extLst>
                    <a:ext uri="{FF2B5EF4-FFF2-40B4-BE49-F238E27FC236}">
                      <a16:creationId xmlns:a16="http://schemas.microsoft.com/office/drawing/2014/main" id="{0D99062D-796C-E420-AC8A-1BD391D0A841}"/>
                    </a:ext>
                  </a:extLst>
                </p:cNvPr>
                <p:cNvSpPr/>
                <p:nvPr/>
              </p:nvSpPr>
              <p:spPr>
                <a:xfrm rot="13519921">
                  <a:off x="3997279" y="2004829"/>
                  <a:ext cx="1678324" cy="1605378"/>
                </a:xfrm>
                <a:prstGeom prst="arc">
                  <a:avLst>
                    <a:gd name="adj1" fmla="val 16200000"/>
                    <a:gd name="adj2" fmla="val 21589198"/>
                  </a:avLst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75" name="Rectangle: Rounded Corners 296">
                <a:extLst>
                  <a:ext uri="{FF2B5EF4-FFF2-40B4-BE49-F238E27FC236}">
                    <a16:creationId xmlns:a16="http://schemas.microsoft.com/office/drawing/2014/main" id="{39EC96A8-14B5-1B21-CA87-C26FD0BA38EC}"/>
                  </a:ext>
                </a:extLst>
              </p:cNvPr>
              <p:cNvSpPr/>
              <p:nvPr/>
            </p:nvSpPr>
            <p:spPr>
              <a:xfrm>
                <a:off x="2692988" y="4958058"/>
                <a:ext cx="1751875" cy="593916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CD154FE-DE73-2AD5-0FC0-12C64CBB82B3}"/>
                </a:ext>
              </a:extLst>
            </p:cNvPr>
            <p:cNvCxnSpPr>
              <a:cxnSpLocks/>
              <a:stCxn id="7" idx="3"/>
              <a:endCxn id="75" idx="1"/>
            </p:cNvCxnSpPr>
            <p:nvPr/>
          </p:nvCxnSpPr>
          <p:spPr>
            <a:xfrm>
              <a:off x="2238494" y="3281496"/>
              <a:ext cx="346404" cy="0"/>
            </a:xfrm>
            <a:prstGeom prst="line">
              <a:avLst/>
            </a:prstGeom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: Rounded Corners 304">
              <a:extLst>
                <a:ext uri="{FF2B5EF4-FFF2-40B4-BE49-F238E27FC236}">
                  <a16:creationId xmlns:a16="http://schemas.microsoft.com/office/drawing/2014/main" id="{48B29869-EC70-E5CC-3A0A-FD375B7A0F55}"/>
                </a:ext>
              </a:extLst>
            </p:cNvPr>
            <p:cNvSpPr/>
            <p:nvPr/>
          </p:nvSpPr>
          <p:spPr>
            <a:xfrm rot="10800000">
              <a:off x="4683177" y="2984538"/>
              <a:ext cx="857128" cy="59391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F887B31-121A-1DEE-6865-F3FA710E3B61}"/>
                </a:ext>
              </a:extLst>
            </p:cNvPr>
            <p:cNvCxnSpPr>
              <a:cxnSpLocks/>
              <a:stCxn id="75" idx="3"/>
              <a:endCxn id="11" idx="3"/>
            </p:cNvCxnSpPr>
            <p:nvPr/>
          </p:nvCxnSpPr>
          <p:spPr>
            <a:xfrm>
              <a:off x="4336773" y="3281496"/>
              <a:ext cx="346404" cy="0"/>
            </a:xfrm>
            <a:prstGeom prst="line">
              <a:avLst/>
            </a:prstGeom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06D33D-25BA-2674-333C-8B805D5A741F}"/>
                </a:ext>
              </a:extLst>
            </p:cNvPr>
            <p:cNvSpPr txBox="1"/>
            <p:nvPr/>
          </p:nvSpPr>
          <p:spPr>
            <a:xfrm>
              <a:off x="2463604" y="2677318"/>
              <a:ext cx="1994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Multi-pass Cell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69EE409-7952-D86C-BF9B-D8444E61A2B5}"/>
                </a:ext>
              </a:extLst>
            </p:cNvPr>
            <p:cNvSpPr txBox="1"/>
            <p:nvPr/>
          </p:nvSpPr>
          <p:spPr>
            <a:xfrm>
              <a:off x="5671898" y="2553107"/>
              <a:ext cx="13336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Chirped mirror compressor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2611C02-5952-6553-D14F-3A98B8C5ABEF}"/>
                </a:ext>
              </a:extLst>
            </p:cNvPr>
            <p:cNvCxnSpPr>
              <a:cxnSpLocks/>
              <a:stCxn id="11" idx="1"/>
              <a:endCxn id="16" idx="1"/>
            </p:cNvCxnSpPr>
            <p:nvPr/>
          </p:nvCxnSpPr>
          <p:spPr>
            <a:xfrm flipV="1">
              <a:off x="5540305" y="3279254"/>
              <a:ext cx="346403" cy="2242"/>
            </a:xfrm>
            <a:prstGeom prst="line">
              <a:avLst/>
            </a:prstGeom>
            <a:ln w="635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: Rounded Corners 334">
              <a:extLst>
                <a:ext uri="{FF2B5EF4-FFF2-40B4-BE49-F238E27FC236}">
                  <a16:creationId xmlns:a16="http://schemas.microsoft.com/office/drawing/2014/main" id="{2D87514C-4329-B783-CC71-A6577FB81A16}"/>
                </a:ext>
              </a:extLst>
            </p:cNvPr>
            <p:cNvSpPr/>
            <p:nvPr/>
          </p:nvSpPr>
          <p:spPr>
            <a:xfrm>
              <a:off x="5886708" y="2980054"/>
              <a:ext cx="873447" cy="598400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168D7A1-49C5-1536-C638-26F7E45351F3}"/>
                </a:ext>
              </a:extLst>
            </p:cNvPr>
            <p:cNvGrpSpPr/>
            <p:nvPr/>
          </p:nvGrpSpPr>
          <p:grpSpPr>
            <a:xfrm>
              <a:off x="4771392" y="3792140"/>
              <a:ext cx="917222" cy="716916"/>
              <a:chOff x="9989593" y="3352855"/>
              <a:chExt cx="1280884" cy="818732"/>
            </a:xfrm>
          </p:grpSpPr>
          <p:sp>
            <p:nvSpPr>
              <p:cNvPr id="71" name="Freeform 66">
                <a:extLst>
                  <a:ext uri="{FF2B5EF4-FFF2-40B4-BE49-F238E27FC236}">
                    <a16:creationId xmlns:a16="http://schemas.microsoft.com/office/drawing/2014/main" id="{924CF540-1273-7C95-6112-3B8B42A9AF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53932" y="3352855"/>
                <a:ext cx="159785" cy="670793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gradFill>
                <a:gsLst>
                  <a:gs pos="39000">
                    <a:srgbClr val="F09000"/>
                  </a:gs>
                  <a:gs pos="24000">
                    <a:srgbClr val="E06000"/>
                  </a:gs>
                  <a:gs pos="11000">
                    <a:srgbClr val="C00000"/>
                  </a:gs>
                  <a:gs pos="50000">
                    <a:srgbClr val="FFC000"/>
                  </a:gs>
                  <a:gs pos="63000">
                    <a:srgbClr val="00B050"/>
                  </a:gs>
                  <a:gs pos="90000">
                    <a:schemeClr val="accent1">
                      <a:lumMod val="75000"/>
                    </a:schemeClr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ＭＳ Ｐゴシック"/>
                  <a:cs typeface="ＭＳ Ｐゴシック"/>
                </a:endParaRPr>
              </a:p>
            </p:txBody>
          </p:sp>
          <p:cxnSp>
            <p:nvCxnSpPr>
              <p:cNvPr id="72" name="Straight Arrow Connector 71">
                <a:extLst>
                  <a:ext uri="{FF2B5EF4-FFF2-40B4-BE49-F238E27FC236}">
                    <a16:creationId xmlns:a16="http://schemas.microsoft.com/office/drawing/2014/main" id="{A01DF4B5-6254-22D5-620B-71E6313F65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89593" y="4016925"/>
                <a:ext cx="1093703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ADDB5EBC-8F26-18CC-12D9-5B21E0E6D385}"/>
                  </a:ext>
                </a:extLst>
              </p:cNvPr>
              <p:cNvSpPr txBox="1"/>
              <p:nvPr/>
            </p:nvSpPr>
            <p:spPr>
              <a:xfrm>
                <a:off x="11089955" y="3881605"/>
                <a:ext cx="180522" cy="289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rPr>
                  <a:t>t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F2F51B97-2C9E-B270-A787-88682AD4AC77}"/>
                </a:ext>
              </a:extLst>
            </p:cNvPr>
            <p:cNvGrpSpPr/>
            <p:nvPr/>
          </p:nvGrpSpPr>
          <p:grpSpPr>
            <a:xfrm>
              <a:off x="5958365" y="3762011"/>
              <a:ext cx="939004" cy="775014"/>
              <a:chOff x="10922688" y="5741509"/>
              <a:chExt cx="1059475" cy="885082"/>
            </a:xfrm>
          </p:grpSpPr>
          <p:cxnSp>
            <p:nvCxnSpPr>
              <p:cNvPr id="68" name="Straight Arrow Connector 67">
                <a:extLst>
                  <a:ext uri="{FF2B5EF4-FFF2-40B4-BE49-F238E27FC236}">
                    <a16:creationId xmlns:a16="http://schemas.microsoft.com/office/drawing/2014/main" id="{9FDC55D8-E48E-F1BE-EE55-DC758ED7B0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22688" y="6451494"/>
                <a:ext cx="904652" cy="548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6D872EF7-D6FE-5E1F-399A-56E08A832AF7}"/>
                  </a:ext>
                </a:extLst>
              </p:cNvPr>
              <p:cNvSpPr txBox="1"/>
              <p:nvPr/>
            </p:nvSpPr>
            <p:spPr>
              <a:xfrm>
                <a:off x="11815213" y="6336609"/>
                <a:ext cx="166950" cy="289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rPr>
                  <a:t>t</a:t>
                </a:r>
              </a:p>
            </p:txBody>
          </p:sp>
          <p:sp>
            <p:nvSpPr>
              <p:cNvPr id="70" name="Freeform 66">
                <a:extLst>
                  <a:ext uri="{FF2B5EF4-FFF2-40B4-BE49-F238E27FC236}">
                    <a16:creationId xmlns:a16="http://schemas.microsoft.com/office/drawing/2014/main" id="{24C0E901-62BC-D095-0BB5-CF1826BB4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33817" y="5741509"/>
                <a:ext cx="51585" cy="715421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7755E23-4516-78E6-3A96-A59073023A66}"/>
                </a:ext>
              </a:extLst>
            </p:cNvPr>
            <p:cNvSpPr txBox="1"/>
            <p:nvPr/>
          </p:nvSpPr>
          <p:spPr>
            <a:xfrm>
              <a:off x="6759121" y="2845285"/>
              <a:ext cx="132964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800" dirty="0"/>
                <a:t>➔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&gt;50mJ/30fs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B37FB84C-D5B2-BE53-D608-1AF97294187E}"/>
                </a:ext>
              </a:extLst>
            </p:cNvPr>
            <p:cNvGrpSpPr/>
            <p:nvPr/>
          </p:nvGrpSpPr>
          <p:grpSpPr>
            <a:xfrm>
              <a:off x="2993975" y="3625320"/>
              <a:ext cx="1239009" cy="816339"/>
              <a:chOff x="9539962" y="4419540"/>
              <a:chExt cx="2113161" cy="1248245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17A2A84E-2A24-3D61-CE9B-58F4EB7876E0}"/>
                  </a:ext>
                </a:extLst>
              </p:cNvPr>
              <p:cNvGrpSpPr/>
              <p:nvPr/>
            </p:nvGrpSpPr>
            <p:grpSpPr>
              <a:xfrm>
                <a:off x="9539962" y="4419540"/>
                <a:ext cx="2113161" cy="1248245"/>
                <a:chOff x="10592484" y="2748373"/>
                <a:chExt cx="713796" cy="239700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id="{92604A1A-11B5-F295-4B74-59E45D42F25F}"/>
                    </a:ext>
                  </a:extLst>
                </p:cNvPr>
                <p:cNvGrpSpPr/>
                <p:nvPr/>
              </p:nvGrpSpPr>
              <p:grpSpPr>
                <a:xfrm>
                  <a:off x="10611177" y="2748373"/>
                  <a:ext cx="494712" cy="218191"/>
                  <a:chOff x="10103692" y="2455927"/>
                  <a:chExt cx="1003678" cy="509134"/>
                </a:xfrm>
                <a:gradFill>
                  <a:gsLst>
                    <a:gs pos="39000">
                      <a:srgbClr val="F09000"/>
                    </a:gs>
                    <a:gs pos="24000">
                      <a:srgbClr val="E06000"/>
                    </a:gs>
                    <a:gs pos="11000">
                      <a:srgbClr val="C00000"/>
                    </a:gs>
                    <a:gs pos="50000">
                      <a:srgbClr val="FFC000"/>
                    </a:gs>
                    <a:gs pos="63000">
                      <a:srgbClr val="00B050"/>
                    </a:gs>
                    <a:gs pos="90000">
                      <a:schemeClr val="accent1">
                        <a:lumMod val="75000"/>
                      </a:schemeClr>
                    </a:gs>
                  </a:gsLst>
                  <a:lin ang="0" scaled="1"/>
                </a:gradFill>
              </p:grpSpPr>
              <p:sp>
                <p:nvSpPr>
                  <p:cNvPr id="62" name="Freeform 66">
                    <a:extLst>
                      <a:ext uri="{FF2B5EF4-FFF2-40B4-BE49-F238E27FC236}">
                        <a16:creationId xmlns:a16="http://schemas.microsoft.com/office/drawing/2014/main" id="{E3AC7D87-D28E-5C0C-4742-081555B34A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103692" y="2455927"/>
                    <a:ext cx="399713" cy="506288"/>
                  </a:xfrm>
                  <a:custGeom>
                    <a:avLst/>
                    <a:gdLst>
                      <a:gd name="T0" fmla="*/ 0 w 3150"/>
                      <a:gd name="T1" fmla="*/ 2228 h 2245"/>
                      <a:gd name="T2" fmla="*/ 340 w 3150"/>
                      <a:gd name="T3" fmla="*/ 2228 h 2245"/>
                      <a:gd name="T4" fmla="*/ 650 w 3150"/>
                      <a:gd name="T5" fmla="*/ 2148 h 2245"/>
                      <a:gd name="T6" fmla="*/ 840 w 3150"/>
                      <a:gd name="T7" fmla="*/ 1938 h 2245"/>
                      <a:gd name="T8" fmla="*/ 1000 w 3150"/>
                      <a:gd name="T9" fmla="*/ 1588 h 2245"/>
                      <a:gd name="T10" fmla="*/ 1180 w 3150"/>
                      <a:gd name="T11" fmla="*/ 988 h 2245"/>
                      <a:gd name="T12" fmla="*/ 1380 w 3150"/>
                      <a:gd name="T13" fmla="*/ 348 h 2245"/>
                      <a:gd name="T14" fmla="*/ 1540 w 3150"/>
                      <a:gd name="T15" fmla="*/ 48 h 2245"/>
                      <a:gd name="T16" fmla="*/ 1700 w 3150"/>
                      <a:gd name="T17" fmla="*/ 138 h 2245"/>
                      <a:gd name="T18" fmla="*/ 1950 w 3150"/>
                      <a:gd name="T19" fmla="*/ 878 h 2245"/>
                      <a:gd name="T20" fmla="*/ 2210 w 3150"/>
                      <a:gd name="T21" fmla="*/ 1708 h 2245"/>
                      <a:gd name="T22" fmla="*/ 2470 w 3150"/>
                      <a:gd name="T23" fmla="*/ 2118 h 2245"/>
                      <a:gd name="T24" fmla="*/ 2670 w 3150"/>
                      <a:gd name="T25" fmla="*/ 2188 h 2245"/>
                      <a:gd name="T26" fmla="*/ 2830 w 3150"/>
                      <a:gd name="T27" fmla="*/ 2238 h 2245"/>
                      <a:gd name="T28" fmla="*/ 3150 w 3150"/>
                      <a:gd name="T29" fmla="*/ 2228 h 224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150"/>
                      <a:gd name="T46" fmla="*/ 0 h 2245"/>
                      <a:gd name="T47" fmla="*/ 3150 w 3150"/>
                      <a:gd name="T48" fmla="*/ 2245 h 224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150" h="2245">
                        <a:moveTo>
                          <a:pt x="0" y="2228"/>
                        </a:moveTo>
                        <a:cubicBezTo>
                          <a:pt x="116" y="2234"/>
                          <a:pt x="232" y="2241"/>
                          <a:pt x="340" y="2228"/>
                        </a:cubicBezTo>
                        <a:cubicBezTo>
                          <a:pt x="448" y="2215"/>
                          <a:pt x="567" y="2196"/>
                          <a:pt x="650" y="2148"/>
                        </a:cubicBezTo>
                        <a:cubicBezTo>
                          <a:pt x="733" y="2100"/>
                          <a:pt x="782" y="2031"/>
                          <a:pt x="840" y="1938"/>
                        </a:cubicBezTo>
                        <a:cubicBezTo>
                          <a:pt x="898" y="1845"/>
                          <a:pt x="943" y="1746"/>
                          <a:pt x="1000" y="1588"/>
                        </a:cubicBezTo>
                        <a:cubicBezTo>
                          <a:pt x="1057" y="1430"/>
                          <a:pt x="1117" y="1195"/>
                          <a:pt x="1180" y="988"/>
                        </a:cubicBezTo>
                        <a:cubicBezTo>
                          <a:pt x="1243" y="781"/>
                          <a:pt x="1320" y="505"/>
                          <a:pt x="1380" y="348"/>
                        </a:cubicBezTo>
                        <a:cubicBezTo>
                          <a:pt x="1440" y="191"/>
                          <a:pt x="1487" y="83"/>
                          <a:pt x="1540" y="48"/>
                        </a:cubicBezTo>
                        <a:cubicBezTo>
                          <a:pt x="1593" y="13"/>
                          <a:pt x="1632" y="0"/>
                          <a:pt x="1700" y="138"/>
                        </a:cubicBezTo>
                        <a:cubicBezTo>
                          <a:pt x="1768" y="276"/>
                          <a:pt x="1865" y="616"/>
                          <a:pt x="1950" y="878"/>
                        </a:cubicBezTo>
                        <a:cubicBezTo>
                          <a:pt x="2035" y="1140"/>
                          <a:pt x="2123" y="1501"/>
                          <a:pt x="2210" y="1708"/>
                        </a:cubicBezTo>
                        <a:cubicBezTo>
                          <a:pt x="2297" y="1915"/>
                          <a:pt x="2393" y="2038"/>
                          <a:pt x="2470" y="2118"/>
                        </a:cubicBezTo>
                        <a:cubicBezTo>
                          <a:pt x="2547" y="2198"/>
                          <a:pt x="2610" y="2168"/>
                          <a:pt x="2670" y="2188"/>
                        </a:cubicBezTo>
                        <a:cubicBezTo>
                          <a:pt x="2730" y="2208"/>
                          <a:pt x="2750" y="2231"/>
                          <a:pt x="2830" y="2238"/>
                        </a:cubicBezTo>
                        <a:cubicBezTo>
                          <a:pt x="2910" y="2245"/>
                          <a:pt x="3030" y="2236"/>
                          <a:pt x="3150" y="2228"/>
                        </a:cubicBezTo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63" name="Freeform 66">
                    <a:extLst>
                      <a:ext uri="{FF2B5EF4-FFF2-40B4-BE49-F238E27FC236}">
                        <a16:creationId xmlns:a16="http://schemas.microsoft.com/office/drawing/2014/main" id="{8F5330E8-56A8-48D2-6127-3089A225DAF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707657" y="2458773"/>
                    <a:ext cx="399713" cy="506288"/>
                  </a:xfrm>
                  <a:custGeom>
                    <a:avLst/>
                    <a:gdLst>
                      <a:gd name="T0" fmla="*/ 0 w 3150"/>
                      <a:gd name="T1" fmla="*/ 2228 h 2245"/>
                      <a:gd name="T2" fmla="*/ 340 w 3150"/>
                      <a:gd name="T3" fmla="*/ 2228 h 2245"/>
                      <a:gd name="T4" fmla="*/ 650 w 3150"/>
                      <a:gd name="T5" fmla="*/ 2148 h 2245"/>
                      <a:gd name="T6" fmla="*/ 840 w 3150"/>
                      <a:gd name="T7" fmla="*/ 1938 h 2245"/>
                      <a:gd name="T8" fmla="*/ 1000 w 3150"/>
                      <a:gd name="T9" fmla="*/ 1588 h 2245"/>
                      <a:gd name="T10" fmla="*/ 1180 w 3150"/>
                      <a:gd name="T11" fmla="*/ 988 h 2245"/>
                      <a:gd name="T12" fmla="*/ 1380 w 3150"/>
                      <a:gd name="T13" fmla="*/ 348 h 2245"/>
                      <a:gd name="T14" fmla="*/ 1540 w 3150"/>
                      <a:gd name="T15" fmla="*/ 48 h 2245"/>
                      <a:gd name="T16" fmla="*/ 1700 w 3150"/>
                      <a:gd name="T17" fmla="*/ 138 h 2245"/>
                      <a:gd name="T18" fmla="*/ 1950 w 3150"/>
                      <a:gd name="T19" fmla="*/ 878 h 2245"/>
                      <a:gd name="T20" fmla="*/ 2210 w 3150"/>
                      <a:gd name="T21" fmla="*/ 1708 h 2245"/>
                      <a:gd name="T22" fmla="*/ 2470 w 3150"/>
                      <a:gd name="T23" fmla="*/ 2118 h 2245"/>
                      <a:gd name="T24" fmla="*/ 2670 w 3150"/>
                      <a:gd name="T25" fmla="*/ 2188 h 2245"/>
                      <a:gd name="T26" fmla="*/ 2830 w 3150"/>
                      <a:gd name="T27" fmla="*/ 2238 h 2245"/>
                      <a:gd name="T28" fmla="*/ 3150 w 3150"/>
                      <a:gd name="T29" fmla="*/ 2228 h 224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150"/>
                      <a:gd name="T46" fmla="*/ 0 h 2245"/>
                      <a:gd name="T47" fmla="*/ 3150 w 3150"/>
                      <a:gd name="T48" fmla="*/ 2245 h 224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150" h="2245">
                        <a:moveTo>
                          <a:pt x="0" y="2228"/>
                        </a:moveTo>
                        <a:cubicBezTo>
                          <a:pt x="116" y="2234"/>
                          <a:pt x="232" y="2241"/>
                          <a:pt x="340" y="2228"/>
                        </a:cubicBezTo>
                        <a:cubicBezTo>
                          <a:pt x="448" y="2215"/>
                          <a:pt x="567" y="2196"/>
                          <a:pt x="650" y="2148"/>
                        </a:cubicBezTo>
                        <a:cubicBezTo>
                          <a:pt x="733" y="2100"/>
                          <a:pt x="782" y="2031"/>
                          <a:pt x="840" y="1938"/>
                        </a:cubicBezTo>
                        <a:cubicBezTo>
                          <a:pt x="898" y="1845"/>
                          <a:pt x="943" y="1746"/>
                          <a:pt x="1000" y="1588"/>
                        </a:cubicBezTo>
                        <a:cubicBezTo>
                          <a:pt x="1057" y="1430"/>
                          <a:pt x="1117" y="1195"/>
                          <a:pt x="1180" y="988"/>
                        </a:cubicBezTo>
                        <a:cubicBezTo>
                          <a:pt x="1243" y="781"/>
                          <a:pt x="1320" y="505"/>
                          <a:pt x="1380" y="348"/>
                        </a:cubicBezTo>
                        <a:cubicBezTo>
                          <a:pt x="1440" y="191"/>
                          <a:pt x="1487" y="83"/>
                          <a:pt x="1540" y="48"/>
                        </a:cubicBezTo>
                        <a:cubicBezTo>
                          <a:pt x="1593" y="13"/>
                          <a:pt x="1632" y="0"/>
                          <a:pt x="1700" y="138"/>
                        </a:cubicBezTo>
                        <a:cubicBezTo>
                          <a:pt x="1768" y="276"/>
                          <a:pt x="1865" y="616"/>
                          <a:pt x="1950" y="878"/>
                        </a:cubicBezTo>
                        <a:cubicBezTo>
                          <a:pt x="2035" y="1140"/>
                          <a:pt x="2123" y="1501"/>
                          <a:pt x="2210" y="1708"/>
                        </a:cubicBezTo>
                        <a:cubicBezTo>
                          <a:pt x="2297" y="1915"/>
                          <a:pt x="2393" y="2038"/>
                          <a:pt x="2470" y="2118"/>
                        </a:cubicBezTo>
                        <a:cubicBezTo>
                          <a:pt x="2547" y="2198"/>
                          <a:pt x="2610" y="2168"/>
                          <a:pt x="2670" y="2188"/>
                        </a:cubicBezTo>
                        <a:cubicBezTo>
                          <a:pt x="2730" y="2208"/>
                          <a:pt x="2750" y="2231"/>
                          <a:pt x="2830" y="2238"/>
                        </a:cubicBezTo>
                        <a:cubicBezTo>
                          <a:pt x="2910" y="2245"/>
                          <a:pt x="3030" y="2236"/>
                          <a:pt x="3150" y="2228"/>
                        </a:cubicBezTo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64" name="Freeform 66">
                    <a:extLst>
                      <a:ext uri="{FF2B5EF4-FFF2-40B4-BE49-F238E27FC236}">
                        <a16:creationId xmlns:a16="http://schemas.microsoft.com/office/drawing/2014/main" id="{2D32F8A0-C489-59B3-83FD-CF312721FC9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349177" y="2584486"/>
                    <a:ext cx="222143" cy="376174"/>
                  </a:xfrm>
                  <a:custGeom>
                    <a:avLst/>
                    <a:gdLst>
                      <a:gd name="T0" fmla="*/ 0 w 3150"/>
                      <a:gd name="T1" fmla="*/ 2228 h 2245"/>
                      <a:gd name="T2" fmla="*/ 340 w 3150"/>
                      <a:gd name="T3" fmla="*/ 2228 h 2245"/>
                      <a:gd name="T4" fmla="*/ 650 w 3150"/>
                      <a:gd name="T5" fmla="*/ 2148 h 2245"/>
                      <a:gd name="T6" fmla="*/ 840 w 3150"/>
                      <a:gd name="T7" fmla="*/ 1938 h 2245"/>
                      <a:gd name="T8" fmla="*/ 1000 w 3150"/>
                      <a:gd name="T9" fmla="*/ 1588 h 2245"/>
                      <a:gd name="T10" fmla="*/ 1180 w 3150"/>
                      <a:gd name="T11" fmla="*/ 988 h 2245"/>
                      <a:gd name="T12" fmla="*/ 1380 w 3150"/>
                      <a:gd name="T13" fmla="*/ 348 h 2245"/>
                      <a:gd name="T14" fmla="*/ 1540 w 3150"/>
                      <a:gd name="T15" fmla="*/ 48 h 2245"/>
                      <a:gd name="T16" fmla="*/ 1700 w 3150"/>
                      <a:gd name="T17" fmla="*/ 138 h 2245"/>
                      <a:gd name="T18" fmla="*/ 1950 w 3150"/>
                      <a:gd name="T19" fmla="*/ 878 h 2245"/>
                      <a:gd name="T20" fmla="*/ 2210 w 3150"/>
                      <a:gd name="T21" fmla="*/ 1708 h 2245"/>
                      <a:gd name="T22" fmla="*/ 2470 w 3150"/>
                      <a:gd name="T23" fmla="*/ 2118 h 2245"/>
                      <a:gd name="T24" fmla="*/ 2670 w 3150"/>
                      <a:gd name="T25" fmla="*/ 2188 h 2245"/>
                      <a:gd name="T26" fmla="*/ 2830 w 3150"/>
                      <a:gd name="T27" fmla="*/ 2238 h 2245"/>
                      <a:gd name="T28" fmla="*/ 3150 w 3150"/>
                      <a:gd name="T29" fmla="*/ 2228 h 224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150"/>
                      <a:gd name="T46" fmla="*/ 0 h 2245"/>
                      <a:gd name="T47" fmla="*/ 3150 w 3150"/>
                      <a:gd name="T48" fmla="*/ 2245 h 224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150" h="2245">
                        <a:moveTo>
                          <a:pt x="0" y="2228"/>
                        </a:moveTo>
                        <a:cubicBezTo>
                          <a:pt x="116" y="2234"/>
                          <a:pt x="232" y="2241"/>
                          <a:pt x="340" y="2228"/>
                        </a:cubicBezTo>
                        <a:cubicBezTo>
                          <a:pt x="448" y="2215"/>
                          <a:pt x="567" y="2196"/>
                          <a:pt x="650" y="2148"/>
                        </a:cubicBezTo>
                        <a:cubicBezTo>
                          <a:pt x="733" y="2100"/>
                          <a:pt x="782" y="2031"/>
                          <a:pt x="840" y="1938"/>
                        </a:cubicBezTo>
                        <a:cubicBezTo>
                          <a:pt x="898" y="1845"/>
                          <a:pt x="943" y="1746"/>
                          <a:pt x="1000" y="1588"/>
                        </a:cubicBezTo>
                        <a:cubicBezTo>
                          <a:pt x="1057" y="1430"/>
                          <a:pt x="1117" y="1195"/>
                          <a:pt x="1180" y="988"/>
                        </a:cubicBezTo>
                        <a:cubicBezTo>
                          <a:pt x="1243" y="781"/>
                          <a:pt x="1320" y="505"/>
                          <a:pt x="1380" y="348"/>
                        </a:cubicBezTo>
                        <a:cubicBezTo>
                          <a:pt x="1440" y="191"/>
                          <a:pt x="1487" y="83"/>
                          <a:pt x="1540" y="48"/>
                        </a:cubicBezTo>
                        <a:cubicBezTo>
                          <a:pt x="1593" y="13"/>
                          <a:pt x="1632" y="0"/>
                          <a:pt x="1700" y="138"/>
                        </a:cubicBezTo>
                        <a:cubicBezTo>
                          <a:pt x="1768" y="276"/>
                          <a:pt x="1865" y="616"/>
                          <a:pt x="1950" y="878"/>
                        </a:cubicBezTo>
                        <a:cubicBezTo>
                          <a:pt x="2035" y="1140"/>
                          <a:pt x="2123" y="1501"/>
                          <a:pt x="2210" y="1708"/>
                        </a:cubicBezTo>
                        <a:cubicBezTo>
                          <a:pt x="2297" y="1915"/>
                          <a:pt x="2393" y="2038"/>
                          <a:pt x="2470" y="2118"/>
                        </a:cubicBezTo>
                        <a:cubicBezTo>
                          <a:pt x="2547" y="2198"/>
                          <a:pt x="2610" y="2168"/>
                          <a:pt x="2670" y="2188"/>
                        </a:cubicBezTo>
                        <a:cubicBezTo>
                          <a:pt x="2730" y="2208"/>
                          <a:pt x="2750" y="2231"/>
                          <a:pt x="2830" y="2238"/>
                        </a:cubicBezTo>
                        <a:cubicBezTo>
                          <a:pt x="2910" y="2245"/>
                          <a:pt x="3030" y="2236"/>
                          <a:pt x="3150" y="2228"/>
                        </a:cubicBezTo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65" name="Freeform 66">
                    <a:extLst>
                      <a:ext uri="{FF2B5EF4-FFF2-40B4-BE49-F238E27FC236}">
                        <a16:creationId xmlns:a16="http://schemas.microsoft.com/office/drawing/2014/main" id="{6DA58C7C-60D9-A244-519D-128DB016F73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34660" y="2588216"/>
                    <a:ext cx="220750" cy="373999"/>
                  </a:xfrm>
                  <a:custGeom>
                    <a:avLst/>
                    <a:gdLst>
                      <a:gd name="T0" fmla="*/ 0 w 3150"/>
                      <a:gd name="T1" fmla="*/ 2228 h 2245"/>
                      <a:gd name="T2" fmla="*/ 340 w 3150"/>
                      <a:gd name="T3" fmla="*/ 2228 h 2245"/>
                      <a:gd name="T4" fmla="*/ 650 w 3150"/>
                      <a:gd name="T5" fmla="*/ 2148 h 2245"/>
                      <a:gd name="T6" fmla="*/ 840 w 3150"/>
                      <a:gd name="T7" fmla="*/ 1938 h 2245"/>
                      <a:gd name="T8" fmla="*/ 1000 w 3150"/>
                      <a:gd name="T9" fmla="*/ 1588 h 2245"/>
                      <a:gd name="T10" fmla="*/ 1180 w 3150"/>
                      <a:gd name="T11" fmla="*/ 988 h 2245"/>
                      <a:gd name="T12" fmla="*/ 1380 w 3150"/>
                      <a:gd name="T13" fmla="*/ 348 h 2245"/>
                      <a:gd name="T14" fmla="*/ 1540 w 3150"/>
                      <a:gd name="T15" fmla="*/ 48 h 2245"/>
                      <a:gd name="T16" fmla="*/ 1700 w 3150"/>
                      <a:gd name="T17" fmla="*/ 138 h 2245"/>
                      <a:gd name="T18" fmla="*/ 1950 w 3150"/>
                      <a:gd name="T19" fmla="*/ 878 h 2245"/>
                      <a:gd name="T20" fmla="*/ 2210 w 3150"/>
                      <a:gd name="T21" fmla="*/ 1708 h 2245"/>
                      <a:gd name="T22" fmla="*/ 2470 w 3150"/>
                      <a:gd name="T23" fmla="*/ 2118 h 2245"/>
                      <a:gd name="T24" fmla="*/ 2670 w 3150"/>
                      <a:gd name="T25" fmla="*/ 2188 h 2245"/>
                      <a:gd name="T26" fmla="*/ 2830 w 3150"/>
                      <a:gd name="T27" fmla="*/ 2238 h 2245"/>
                      <a:gd name="T28" fmla="*/ 3150 w 3150"/>
                      <a:gd name="T29" fmla="*/ 2228 h 224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150"/>
                      <a:gd name="T46" fmla="*/ 0 h 2245"/>
                      <a:gd name="T47" fmla="*/ 3150 w 3150"/>
                      <a:gd name="T48" fmla="*/ 2245 h 224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150" h="2245">
                        <a:moveTo>
                          <a:pt x="0" y="2228"/>
                        </a:moveTo>
                        <a:cubicBezTo>
                          <a:pt x="116" y="2234"/>
                          <a:pt x="232" y="2241"/>
                          <a:pt x="340" y="2228"/>
                        </a:cubicBezTo>
                        <a:cubicBezTo>
                          <a:pt x="448" y="2215"/>
                          <a:pt x="567" y="2196"/>
                          <a:pt x="650" y="2148"/>
                        </a:cubicBezTo>
                        <a:cubicBezTo>
                          <a:pt x="733" y="2100"/>
                          <a:pt x="782" y="2031"/>
                          <a:pt x="840" y="1938"/>
                        </a:cubicBezTo>
                        <a:cubicBezTo>
                          <a:pt x="898" y="1845"/>
                          <a:pt x="943" y="1746"/>
                          <a:pt x="1000" y="1588"/>
                        </a:cubicBezTo>
                        <a:cubicBezTo>
                          <a:pt x="1057" y="1430"/>
                          <a:pt x="1117" y="1195"/>
                          <a:pt x="1180" y="988"/>
                        </a:cubicBezTo>
                        <a:cubicBezTo>
                          <a:pt x="1243" y="781"/>
                          <a:pt x="1320" y="505"/>
                          <a:pt x="1380" y="348"/>
                        </a:cubicBezTo>
                        <a:cubicBezTo>
                          <a:pt x="1440" y="191"/>
                          <a:pt x="1487" y="83"/>
                          <a:pt x="1540" y="48"/>
                        </a:cubicBezTo>
                        <a:cubicBezTo>
                          <a:pt x="1593" y="13"/>
                          <a:pt x="1632" y="0"/>
                          <a:pt x="1700" y="138"/>
                        </a:cubicBezTo>
                        <a:cubicBezTo>
                          <a:pt x="1768" y="276"/>
                          <a:pt x="1865" y="616"/>
                          <a:pt x="1950" y="878"/>
                        </a:cubicBezTo>
                        <a:cubicBezTo>
                          <a:pt x="2035" y="1140"/>
                          <a:pt x="2123" y="1501"/>
                          <a:pt x="2210" y="1708"/>
                        </a:cubicBezTo>
                        <a:cubicBezTo>
                          <a:pt x="2297" y="1915"/>
                          <a:pt x="2393" y="2038"/>
                          <a:pt x="2470" y="2118"/>
                        </a:cubicBezTo>
                        <a:cubicBezTo>
                          <a:pt x="2547" y="2198"/>
                          <a:pt x="2610" y="2168"/>
                          <a:pt x="2670" y="2188"/>
                        </a:cubicBezTo>
                        <a:cubicBezTo>
                          <a:pt x="2730" y="2208"/>
                          <a:pt x="2750" y="2231"/>
                          <a:pt x="2830" y="2238"/>
                        </a:cubicBezTo>
                        <a:cubicBezTo>
                          <a:pt x="2910" y="2245"/>
                          <a:pt x="3030" y="2236"/>
                          <a:pt x="3150" y="2228"/>
                        </a:cubicBezTo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66" name="Freeform 66">
                    <a:extLst>
                      <a:ext uri="{FF2B5EF4-FFF2-40B4-BE49-F238E27FC236}">
                        <a16:creationId xmlns:a16="http://schemas.microsoft.com/office/drawing/2014/main" id="{3B0CD77A-721C-EA8C-9016-2E827D42A5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563848" y="2707035"/>
                    <a:ext cx="174881" cy="252536"/>
                  </a:xfrm>
                  <a:custGeom>
                    <a:avLst/>
                    <a:gdLst>
                      <a:gd name="T0" fmla="*/ 0 w 3150"/>
                      <a:gd name="T1" fmla="*/ 2228 h 2245"/>
                      <a:gd name="T2" fmla="*/ 340 w 3150"/>
                      <a:gd name="T3" fmla="*/ 2228 h 2245"/>
                      <a:gd name="T4" fmla="*/ 650 w 3150"/>
                      <a:gd name="T5" fmla="*/ 2148 h 2245"/>
                      <a:gd name="T6" fmla="*/ 840 w 3150"/>
                      <a:gd name="T7" fmla="*/ 1938 h 2245"/>
                      <a:gd name="T8" fmla="*/ 1000 w 3150"/>
                      <a:gd name="T9" fmla="*/ 1588 h 2245"/>
                      <a:gd name="T10" fmla="*/ 1180 w 3150"/>
                      <a:gd name="T11" fmla="*/ 988 h 2245"/>
                      <a:gd name="T12" fmla="*/ 1380 w 3150"/>
                      <a:gd name="T13" fmla="*/ 348 h 2245"/>
                      <a:gd name="T14" fmla="*/ 1540 w 3150"/>
                      <a:gd name="T15" fmla="*/ 48 h 2245"/>
                      <a:gd name="T16" fmla="*/ 1700 w 3150"/>
                      <a:gd name="T17" fmla="*/ 138 h 2245"/>
                      <a:gd name="T18" fmla="*/ 1950 w 3150"/>
                      <a:gd name="T19" fmla="*/ 878 h 2245"/>
                      <a:gd name="T20" fmla="*/ 2210 w 3150"/>
                      <a:gd name="T21" fmla="*/ 1708 h 2245"/>
                      <a:gd name="T22" fmla="*/ 2470 w 3150"/>
                      <a:gd name="T23" fmla="*/ 2118 h 2245"/>
                      <a:gd name="T24" fmla="*/ 2670 w 3150"/>
                      <a:gd name="T25" fmla="*/ 2188 h 2245"/>
                      <a:gd name="T26" fmla="*/ 2830 w 3150"/>
                      <a:gd name="T27" fmla="*/ 2238 h 2245"/>
                      <a:gd name="T28" fmla="*/ 3150 w 3150"/>
                      <a:gd name="T29" fmla="*/ 2228 h 224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150"/>
                      <a:gd name="T46" fmla="*/ 0 h 2245"/>
                      <a:gd name="T47" fmla="*/ 3150 w 3150"/>
                      <a:gd name="T48" fmla="*/ 2245 h 224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150" h="2245">
                        <a:moveTo>
                          <a:pt x="0" y="2228"/>
                        </a:moveTo>
                        <a:cubicBezTo>
                          <a:pt x="116" y="2234"/>
                          <a:pt x="232" y="2241"/>
                          <a:pt x="340" y="2228"/>
                        </a:cubicBezTo>
                        <a:cubicBezTo>
                          <a:pt x="448" y="2215"/>
                          <a:pt x="567" y="2196"/>
                          <a:pt x="650" y="2148"/>
                        </a:cubicBezTo>
                        <a:cubicBezTo>
                          <a:pt x="733" y="2100"/>
                          <a:pt x="782" y="2031"/>
                          <a:pt x="840" y="1938"/>
                        </a:cubicBezTo>
                        <a:cubicBezTo>
                          <a:pt x="898" y="1845"/>
                          <a:pt x="943" y="1746"/>
                          <a:pt x="1000" y="1588"/>
                        </a:cubicBezTo>
                        <a:cubicBezTo>
                          <a:pt x="1057" y="1430"/>
                          <a:pt x="1117" y="1195"/>
                          <a:pt x="1180" y="988"/>
                        </a:cubicBezTo>
                        <a:cubicBezTo>
                          <a:pt x="1243" y="781"/>
                          <a:pt x="1320" y="505"/>
                          <a:pt x="1380" y="348"/>
                        </a:cubicBezTo>
                        <a:cubicBezTo>
                          <a:pt x="1440" y="191"/>
                          <a:pt x="1487" y="83"/>
                          <a:pt x="1540" y="48"/>
                        </a:cubicBezTo>
                        <a:cubicBezTo>
                          <a:pt x="1593" y="13"/>
                          <a:pt x="1632" y="0"/>
                          <a:pt x="1700" y="138"/>
                        </a:cubicBezTo>
                        <a:cubicBezTo>
                          <a:pt x="1768" y="276"/>
                          <a:pt x="1865" y="616"/>
                          <a:pt x="1950" y="878"/>
                        </a:cubicBezTo>
                        <a:cubicBezTo>
                          <a:pt x="2035" y="1140"/>
                          <a:pt x="2123" y="1501"/>
                          <a:pt x="2210" y="1708"/>
                        </a:cubicBezTo>
                        <a:cubicBezTo>
                          <a:pt x="2297" y="1915"/>
                          <a:pt x="2393" y="2038"/>
                          <a:pt x="2470" y="2118"/>
                        </a:cubicBezTo>
                        <a:cubicBezTo>
                          <a:pt x="2547" y="2198"/>
                          <a:pt x="2610" y="2168"/>
                          <a:pt x="2670" y="2188"/>
                        </a:cubicBezTo>
                        <a:cubicBezTo>
                          <a:pt x="2730" y="2208"/>
                          <a:pt x="2750" y="2231"/>
                          <a:pt x="2830" y="2238"/>
                        </a:cubicBezTo>
                        <a:cubicBezTo>
                          <a:pt x="2910" y="2245"/>
                          <a:pt x="3030" y="2236"/>
                          <a:pt x="3150" y="2228"/>
                        </a:cubicBezTo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67" name="Freeform 66">
                    <a:extLst>
                      <a:ext uri="{FF2B5EF4-FFF2-40B4-BE49-F238E27FC236}">
                        <a16:creationId xmlns:a16="http://schemas.microsoft.com/office/drawing/2014/main" id="{EC9D3BD7-9D53-2BB7-4185-864BA29ED68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473629" y="2704418"/>
                    <a:ext cx="158145" cy="260643"/>
                  </a:xfrm>
                  <a:custGeom>
                    <a:avLst/>
                    <a:gdLst>
                      <a:gd name="T0" fmla="*/ 0 w 3150"/>
                      <a:gd name="T1" fmla="*/ 2228 h 2245"/>
                      <a:gd name="T2" fmla="*/ 340 w 3150"/>
                      <a:gd name="T3" fmla="*/ 2228 h 2245"/>
                      <a:gd name="T4" fmla="*/ 650 w 3150"/>
                      <a:gd name="T5" fmla="*/ 2148 h 2245"/>
                      <a:gd name="T6" fmla="*/ 840 w 3150"/>
                      <a:gd name="T7" fmla="*/ 1938 h 2245"/>
                      <a:gd name="T8" fmla="*/ 1000 w 3150"/>
                      <a:gd name="T9" fmla="*/ 1588 h 2245"/>
                      <a:gd name="T10" fmla="*/ 1180 w 3150"/>
                      <a:gd name="T11" fmla="*/ 988 h 2245"/>
                      <a:gd name="T12" fmla="*/ 1380 w 3150"/>
                      <a:gd name="T13" fmla="*/ 348 h 2245"/>
                      <a:gd name="T14" fmla="*/ 1540 w 3150"/>
                      <a:gd name="T15" fmla="*/ 48 h 2245"/>
                      <a:gd name="T16" fmla="*/ 1700 w 3150"/>
                      <a:gd name="T17" fmla="*/ 138 h 2245"/>
                      <a:gd name="T18" fmla="*/ 1950 w 3150"/>
                      <a:gd name="T19" fmla="*/ 878 h 2245"/>
                      <a:gd name="T20" fmla="*/ 2210 w 3150"/>
                      <a:gd name="T21" fmla="*/ 1708 h 2245"/>
                      <a:gd name="T22" fmla="*/ 2470 w 3150"/>
                      <a:gd name="T23" fmla="*/ 2118 h 2245"/>
                      <a:gd name="T24" fmla="*/ 2670 w 3150"/>
                      <a:gd name="T25" fmla="*/ 2188 h 2245"/>
                      <a:gd name="T26" fmla="*/ 2830 w 3150"/>
                      <a:gd name="T27" fmla="*/ 2238 h 2245"/>
                      <a:gd name="T28" fmla="*/ 3150 w 3150"/>
                      <a:gd name="T29" fmla="*/ 2228 h 224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150"/>
                      <a:gd name="T46" fmla="*/ 0 h 2245"/>
                      <a:gd name="T47" fmla="*/ 3150 w 3150"/>
                      <a:gd name="T48" fmla="*/ 2245 h 224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150" h="2245">
                        <a:moveTo>
                          <a:pt x="0" y="2228"/>
                        </a:moveTo>
                        <a:cubicBezTo>
                          <a:pt x="116" y="2234"/>
                          <a:pt x="232" y="2241"/>
                          <a:pt x="340" y="2228"/>
                        </a:cubicBezTo>
                        <a:cubicBezTo>
                          <a:pt x="448" y="2215"/>
                          <a:pt x="567" y="2196"/>
                          <a:pt x="650" y="2148"/>
                        </a:cubicBezTo>
                        <a:cubicBezTo>
                          <a:pt x="733" y="2100"/>
                          <a:pt x="782" y="2031"/>
                          <a:pt x="840" y="1938"/>
                        </a:cubicBezTo>
                        <a:cubicBezTo>
                          <a:pt x="898" y="1845"/>
                          <a:pt x="943" y="1746"/>
                          <a:pt x="1000" y="1588"/>
                        </a:cubicBezTo>
                        <a:cubicBezTo>
                          <a:pt x="1057" y="1430"/>
                          <a:pt x="1117" y="1195"/>
                          <a:pt x="1180" y="988"/>
                        </a:cubicBezTo>
                        <a:cubicBezTo>
                          <a:pt x="1243" y="781"/>
                          <a:pt x="1320" y="505"/>
                          <a:pt x="1380" y="348"/>
                        </a:cubicBezTo>
                        <a:cubicBezTo>
                          <a:pt x="1440" y="191"/>
                          <a:pt x="1487" y="83"/>
                          <a:pt x="1540" y="48"/>
                        </a:cubicBezTo>
                        <a:cubicBezTo>
                          <a:pt x="1593" y="13"/>
                          <a:pt x="1632" y="0"/>
                          <a:pt x="1700" y="138"/>
                        </a:cubicBezTo>
                        <a:cubicBezTo>
                          <a:pt x="1768" y="276"/>
                          <a:pt x="1865" y="616"/>
                          <a:pt x="1950" y="878"/>
                        </a:cubicBezTo>
                        <a:cubicBezTo>
                          <a:pt x="2035" y="1140"/>
                          <a:pt x="2123" y="1501"/>
                          <a:pt x="2210" y="1708"/>
                        </a:cubicBezTo>
                        <a:cubicBezTo>
                          <a:pt x="2297" y="1915"/>
                          <a:pt x="2393" y="2038"/>
                          <a:pt x="2470" y="2118"/>
                        </a:cubicBezTo>
                        <a:cubicBezTo>
                          <a:pt x="2547" y="2198"/>
                          <a:pt x="2610" y="2168"/>
                          <a:pt x="2670" y="2188"/>
                        </a:cubicBezTo>
                        <a:cubicBezTo>
                          <a:pt x="2730" y="2208"/>
                          <a:pt x="2750" y="2231"/>
                          <a:pt x="2830" y="2238"/>
                        </a:cubicBezTo>
                        <a:cubicBezTo>
                          <a:pt x="2910" y="2245"/>
                          <a:pt x="3030" y="2236"/>
                          <a:pt x="3150" y="2228"/>
                        </a:cubicBezTo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/>
                      <a:ea typeface="ＭＳ Ｐゴシック"/>
                      <a:cs typeface="ＭＳ Ｐゴシック"/>
                    </a:endParaRPr>
                  </a:p>
                </p:txBody>
              </p:sp>
            </p:grpSp>
            <p:cxnSp>
              <p:nvCxnSpPr>
                <p:cNvPr id="60" name="Straight Arrow Connector 59">
                  <a:extLst>
                    <a:ext uri="{FF2B5EF4-FFF2-40B4-BE49-F238E27FC236}">
                      <a16:creationId xmlns:a16="http://schemas.microsoft.com/office/drawing/2014/main" id="{DC35958F-8087-98CC-408D-50619307E03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592484" y="2965481"/>
                  <a:ext cx="595388" cy="511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1" name="TextBox 60">
                      <a:extLst>
                        <a:ext uri="{FF2B5EF4-FFF2-40B4-BE49-F238E27FC236}">
                          <a16:creationId xmlns:a16="http://schemas.microsoft.com/office/drawing/2014/main" id="{66635F5A-9DBF-89CB-8256-0D3FB37A238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1175897" y="2939313"/>
                      <a:ext cx="130383" cy="4876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kumimoji="0" lang="el-GR" sz="1050" b="0" i="0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Aptos" panose="02110004020202020204"/>
                                <a:ea typeface="+mn-ea"/>
                                <a:cs typeface="+mn-cs"/>
                              </a:rPr>
                              <m:t>λ</m:t>
                            </m:r>
                          </m:oMath>
                        </m:oMathPara>
                      </a14:m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40" name="TextBox 39">
                      <a:extLst>
                        <a:ext uri="{FF2B5EF4-FFF2-40B4-BE49-F238E27FC236}">
                          <a16:creationId xmlns:a16="http://schemas.microsoft.com/office/drawing/2014/main" id="{61DF33C1-8FA3-9346-E538-D8F2C54C0053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1175897" y="2939313"/>
                      <a:ext cx="130383" cy="48760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F82FFF34-2E52-5D0A-C68C-3D68EBCDC2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17912" y="5536819"/>
                <a:ext cx="0" cy="65294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1" name="Freeform 66">
              <a:extLst>
                <a:ext uri="{FF2B5EF4-FFF2-40B4-BE49-F238E27FC236}">
                  <a16:creationId xmlns:a16="http://schemas.microsoft.com/office/drawing/2014/main" id="{41F1C290-342D-24E8-A465-91BA8B231B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1124" y="3755035"/>
              <a:ext cx="98690" cy="593916"/>
            </a:xfrm>
            <a:custGeom>
              <a:avLst/>
              <a:gdLst>
                <a:gd name="T0" fmla="*/ 0 w 3150"/>
                <a:gd name="T1" fmla="*/ 2228 h 2245"/>
                <a:gd name="T2" fmla="*/ 340 w 3150"/>
                <a:gd name="T3" fmla="*/ 2228 h 2245"/>
                <a:gd name="T4" fmla="*/ 650 w 3150"/>
                <a:gd name="T5" fmla="*/ 2148 h 2245"/>
                <a:gd name="T6" fmla="*/ 840 w 3150"/>
                <a:gd name="T7" fmla="*/ 1938 h 2245"/>
                <a:gd name="T8" fmla="*/ 1000 w 3150"/>
                <a:gd name="T9" fmla="*/ 1588 h 2245"/>
                <a:gd name="T10" fmla="*/ 1180 w 3150"/>
                <a:gd name="T11" fmla="*/ 988 h 2245"/>
                <a:gd name="T12" fmla="*/ 1380 w 3150"/>
                <a:gd name="T13" fmla="*/ 348 h 2245"/>
                <a:gd name="T14" fmla="*/ 1540 w 3150"/>
                <a:gd name="T15" fmla="*/ 48 h 2245"/>
                <a:gd name="T16" fmla="*/ 1700 w 3150"/>
                <a:gd name="T17" fmla="*/ 138 h 2245"/>
                <a:gd name="T18" fmla="*/ 1950 w 3150"/>
                <a:gd name="T19" fmla="*/ 878 h 2245"/>
                <a:gd name="T20" fmla="*/ 2210 w 3150"/>
                <a:gd name="T21" fmla="*/ 1708 h 2245"/>
                <a:gd name="T22" fmla="*/ 2470 w 3150"/>
                <a:gd name="T23" fmla="*/ 2118 h 2245"/>
                <a:gd name="T24" fmla="*/ 2670 w 3150"/>
                <a:gd name="T25" fmla="*/ 2188 h 2245"/>
                <a:gd name="T26" fmla="*/ 2830 w 3150"/>
                <a:gd name="T27" fmla="*/ 2238 h 2245"/>
                <a:gd name="T28" fmla="*/ 3150 w 3150"/>
                <a:gd name="T29" fmla="*/ 2228 h 22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150"/>
                <a:gd name="T46" fmla="*/ 0 h 2245"/>
                <a:gd name="T47" fmla="*/ 3150 w 3150"/>
                <a:gd name="T48" fmla="*/ 2245 h 22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150" h="2245">
                  <a:moveTo>
                    <a:pt x="0" y="2228"/>
                  </a:moveTo>
                  <a:cubicBezTo>
                    <a:pt x="116" y="2234"/>
                    <a:pt x="232" y="2241"/>
                    <a:pt x="340" y="2228"/>
                  </a:cubicBezTo>
                  <a:cubicBezTo>
                    <a:pt x="448" y="2215"/>
                    <a:pt x="567" y="2196"/>
                    <a:pt x="650" y="2148"/>
                  </a:cubicBezTo>
                  <a:cubicBezTo>
                    <a:pt x="733" y="2100"/>
                    <a:pt x="782" y="2031"/>
                    <a:pt x="840" y="1938"/>
                  </a:cubicBezTo>
                  <a:cubicBezTo>
                    <a:pt x="898" y="1845"/>
                    <a:pt x="943" y="1746"/>
                    <a:pt x="1000" y="1588"/>
                  </a:cubicBezTo>
                  <a:cubicBezTo>
                    <a:pt x="1057" y="1430"/>
                    <a:pt x="1117" y="1195"/>
                    <a:pt x="1180" y="988"/>
                  </a:cubicBezTo>
                  <a:cubicBezTo>
                    <a:pt x="1243" y="781"/>
                    <a:pt x="1320" y="505"/>
                    <a:pt x="1380" y="348"/>
                  </a:cubicBezTo>
                  <a:cubicBezTo>
                    <a:pt x="1440" y="191"/>
                    <a:pt x="1487" y="83"/>
                    <a:pt x="1540" y="48"/>
                  </a:cubicBezTo>
                  <a:cubicBezTo>
                    <a:pt x="1593" y="13"/>
                    <a:pt x="1632" y="0"/>
                    <a:pt x="1700" y="138"/>
                  </a:cubicBezTo>
                  <a:cubicBezTo>
                    <a:pt x="1768" y="276"/>
                    <a:pt x="1865" y="616"/>
                    <a:pt x="1950" y="878"/>
                  </a:cubicBezTo>
                  <a:cubicBezTo>
                    <a:pt x="2035" y="1140"/>
                    <a:pt x="2123" y="1501"/>
                    <a:pt x="2210" y="1708"/>
                  </a:cubicBezTo>
                  <a:cubicBezTo>
                    <a:pt x="2297" y="1915"/>
                    <a:pt x="2393" y="2038"/>
                    <a:pt x="2470" y="2118"/>
                  </a:cubicBezTo>
                  <a:cubicBezTo>
                    <a:pt x="2547" y="2198"/>
                    <a:pt x="2610" y="2168"/>
                    <a:pt x="2670" y="2188"/>
                  </a:cubicBezTo>
                  <a:cubicBezTo>
                    <a:pt x="2730" y="2208"/>
                    <a:pt x="2750" y="2231"/>
                    <a:pt x="2830" y="2238"/>
                  </a:cubicBezTo>
                  <a:cubicBezTo>
                    <a:pt x="2910" y="2245"/>
                    <a:pt x="3030" y="2236"/>
                    <a:pt x="3150" y="222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/>
              </a:endParaRP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97D9F9BE-AE9D-5043-D297-FE54E1C42DE7}"/>
                </a:ext>
              </a:extLst>
            </p:cNvPr>
            <p:cNvCxnSpPr>
              <a:cxnSpLocks/>
            </p:cNvCxnSpPr>
            <p:nvPr/>
          </p:nvCxnSpPr>
          <p:spPr>
            <a:xfrm>
              <a:off x="1381366" y="4344454"/>
              <a:ext cx="786731" cy="449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F30FBF7-BC1A-00AF-664B-F99D67BB75E4}"/>
                </a:ext>
              </a:extLst>
            </p:cNvPr>
            <p:cNvSpPr txBox="1"/>
            <p:nvPr/>
          </p:nvSpPr>
          <p:spPr>
            <a:xfrm>
              <a:off x="2132287" y="4297713"/>
              <a:ext cx="150797" cy="253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t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A35A854D-0F8A-13FD-DA98-13FD36BDC3F6}"/>
                </a:ext>
              </a:extLst>
            </p:cNvPr>
            <p:cNvCxnSpPr>
              <a:cxnSpLocks/>
              <a:stCxn id="16" idx="3"/>
            </p:cNvCxnSpPr>
            <p:nvPr/>
          </p:nvCxnSpPr>
          <p:spPr>
            <a:xfrm>
              <a:off x="6760155" y="3279254"/>
              <a:ext cx="1125046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: Rounded Corners 35">
              <a:extLst>
                <a:ext uri="{FF2B5EF4-FFF2-40B4-BE49-F238E27FC236}">
                  <a16:creationId xmlns:a16="http://schemas.microsoft.com/office/drawing/2014/main" id="{1E5950FD-0249-7E28-DFE7-92BD65DDEC10}"/>
                </a:ext>
              </a:extLst>
            </p:cNvPr>
            <p:cNvSpPr/>
            <p:nvPr/>
          </p:nvSpPr>
          <p:spPr>
            <a:xfrm>
              <a:off x="8149878" y="2784275"/>
              <a:ext cx="2614613" cy="1004191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03134D3-BB84-8EE9-CD15-F964150A86CA}"/>
                </a:ext>
              </a:extLst>
            </p:cNvPr>
            <p:cNvSpPr txBox="1"/>
            <p:nvPr/>
          </p:nvSpPr>
          <p:spPr>
            <a:xfrm>
              <a:off x="8149878" y="3094588"/>
              <a:ext cx="25426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LPA Experiments</a:t>
              </a:r>
            </a:p>
          </p:txBody>
        </p:sp>
        <p:sp>
          <p:nvSpPr>
            <p:cNvPr id="27" name="Trapezoid 26">
              <a:extLst>
                <a:ext uri="{FF2B5EF4-FFF2-40B4-BE49-F238E27FC236}">
                  <a16:creationId xmlns:a16="http://schemas.microsoft.com/office/drawing/2014/main" id="{E0EC514F-4E45-74F4-C3CD-ECB1DE83AEC7}"/>
                </a:ext>
              </a:extLst>
            </p:cNvPr>
            <p:cNvSpPr/>
            <p:nvPr/>
          </p:nvSpPr>
          <p:spPr>
            <a:xfrm rot="16200000">
              <a:off x="11016904" y="2859082"/>
              <a:ext cx="352425" cy="857250"/>
            </a:xfrm>
            <a:prstGeom prst="trapezoid">
              <a:avLst>
                <a:gd name="adj" fmla="val 46053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8" name="Trapezoid 27">
              <a:extLst>
                <a:ext uri="{FF2B5EF4-FFF2-40B4-BE49-F238E27FC236}">
                  <a16:creationId xmlns:a16="http://schemas.microsoft.com/office/drawing/2014/main" id="{90946F0B-A58E-2621-13C3-073BCE9D5B3C}"/>
                </a:ext>
              </a:extLst>
            </p:cNvPr>
            <p:cNvSpPr/>
            <p:nvPr/>
          </p:nvSpPr>
          <p:spPr>
            <a:xfrm rot="16200000">
              <a:off x="11095423" y="2857745"/>
              <a:ext cx="185738" cy="857250"/>
            </a:xfrm>
            <a:prstGeom prst="trapezoid">
              <a:avLst>
                <a:gd name="adj" fmla="val 46053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127B135-E855-53E3-562A-E2324D516115}"/>
                </a:ext>
              </a:extLst>
            </p:cNvPr>
            <p:cNvGrpSpPr/>
            <p:nvPr/>
          </p:nvGrpSpPr>
          <p:grpSpPr>
            <a:xfrm>
              <a:off x="5924077" y="3047673"/>
              <a:ext cx="774967" cy="489510"/>
              <a:chOff x="8021650" y="4893778"/>
              <a:chExt cx="774967" cy="489510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38FE11FE-8B3E-E815-A4AC-2F896B262EA4}"/>
                  </a:ext>
                </a:extLst>
              </p:cNvPr>
              <p:cNvCxnSpPr/>
              <p:nvPr/>
            </p:nvCxnSpPr>
            <p:spPr>
              <a:xfrm>
                <a:off x="8021650" y="4939835"/>
                <a:ext cx="464742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870C810A-C4D5-81D8-9169-3C877ADA037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20298" y="4945219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E444730D-0DAF-2687-975B-3BB8364DF2D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21352" y="4991032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D39A7F2A-59FE-EC18-4284-833F4F484B7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36173" y="4994152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971A028B-69A2-9EE6-8235-591DF4688A3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37227" y="5039965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4122EF11-46F5-B900-92B0-8974403C210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46581" y="5043085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EA06F175-C0FF-FADF-F371-8852E883F80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47635" y="5088898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1E62679-250D-E17F-18FA-65267D3F478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59281" y="5088138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88625846-D667-D150-BF84-035FB9CDACD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60335" y="5133951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875EBDCC-BB44-E7AE-FB70-F4C0125FA88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64522" y="5136917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1DBA4260-AEEC-CD5B-67ED-63784E46D5F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65576" y="5182729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7B9D3624-D59C-E031-76B0-48D635C5937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83546" y="5185350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9BC812E3-D7B5-6574-ED61-D021A5D5B76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84600" y="5231162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D729239B-246C-08D9-014D-736D93350A8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95829" y="5231967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CE745F3A-C0EC-54FC-3C92-B1DCB853CDA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96883" y="5277780"/>
                <a:ext cx="279505" cy="624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73A47F61-FA5A-5950-7CD0-125431032AD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95829" y="5278504"/>
                <a:ext cx="266094" cy="49088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410A3043-02BE-4E23-15B7-73C323C2FF2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96883" y="5336841"/>
                <a:ext cx="499734" cy="2552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608B3A62-C816-2AFE-D2C4-C73B63D96435}"/>
                  </a:ext>
                </a:extLst>
              </p:cNvPr>
              <p:cNvSpPr/>
              <p:nvPr/>
            </p:nvSpPr>
            <p:spPr>
              <a:xfrm rot="20957059">
                <a:off x="8228321" y="4969359"/>
                <a:ext cx="40520" cy="4139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F125943E-1261-DB14-F654-C88C8EE94BD0}"/>
                  </a:ext>
                </a:extLst>
              </p:cNvPr>
              <p:cNvSpPr/>
              <p:nvPr/>
            </p:nvSpPr>
            <p:spPr>
              <a:xfrm rot="20957059">
                <a:off x="8526297" y="4893778"/>
                <a:ext cx="40520" cy="4139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60A4C4A-B601-414C-F43F-0B9F61762E66}"/>
                </a:ext>
              </a:extLst>
            </p:cNvPr>
            <p:cNvSpPr txBox="1"/>
            <p:nvPr/>
          </p:nvSpPr>
          <p:spPr>
            <a:xfrm>
              <a:off x="4065178" y="2542091"/>
              <a:ext cx="18435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Multi-focal phase-plate beam recombiner</a:t>
              </a: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EFB078E-CBFF-ED2C-3F8A-8F8F901EB5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38316" y="3022978"/>
              <a:ext cx="760667" cy="514795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7FC709A3-1BA8-DE42-70E5-E887E2387B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0800000">
              <a:off x="1423009" y="3026945"/>
              <a:ext cx="760667" cy="514795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B63FC008-4541-6258-460F-B16EAE8301F3}"/>
                </a:ext>
              </a:extLst>
            </p:cNvPr>
            <p:cNvGrpSpPr/>
            <p:nvPr/>
          </p:nvGrpSpPr>
          <p:grpSpPr>
            <a:xfrm>
              <a:off x="289681" y="3370823"/>
              <a:ext cx="939004" cy="775014"/>
              <a:chOff x="10922688" y="5741509"/>
              <a:chExt cx="1059475" cy="885082"/>
            </a:xfrm>
          </p:grpSpPr>
          <p:cxnSp>
            <p:nvCxnSpPr>
              <p:cNvPr id="35" name="Straight Arrow Connector 34">
                <a:extLst>
                  <a:ext uri="{FF2B5EF4-FFF2-40B4-BE49-F238E27FC236}">
                    <a16:creationId xmlns:a16="http://schemas.microsoft.com/office/drawing/2014/main" id="{0C72B4CB-03BE-3070-0AAE-E924F1431C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22688" y="6451494"/>
                <a:ext cx="904652" cy="548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D9C1AA6-7B2C-8DCC-5BF7-F998DB3AA9FB}"/>
                  </a:ext>
                </a:extLst>
              </p:cNvPr>
              <p:cNvSpPr txBox="1"/>
              <p:nvPr/>
            </p:nvSpPr>
            <p:spPr>
              <a:xfrm>
                <a:off x="11815213" y="6336609"/>
                <a:ext cx="166950" cy="289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ptos" panose="02110004020202020204"/>
                    <a:ea typeface="+mn-ea"/>
                    <a:cs typeface="+mn-cs"/>
                  </a:rPr>
                  <a:t>t</a:t>
                </a:r>
              </a:p>
            </p:txBody>
          </p:sp>
          <p:sp>
            <p:nvSpPr>
              <p:cNvPr id="37" name="Freeform 66">
                <a:extLst>
                  <a:ext uri="{FF2B5EF4-FFF2-40B4-BE49-F238E27FC236}">
                    <a16:creationId xmlns:a16="http://schemas.microsoft.com/office/drawing/2014/main" id="{A8FB0050-4FFE-6ED4-51A7-EF492DB7A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43120" y="5741509"/>
                <a:ext cx="95643" cy="715421"/>
              </a:xfrm>
              <a:custGeom>
                <a:avLst/>
                <a:gdLst>
                  <a:gd name="T0" fmla="*/ 0 w 3150"/>
                  <a:gd name="T1" fmla="*/ 2228 h 2245"/>
                  <a:gd name="T2" fmla="*/ 340 w 3150"/>
                  <a:gd name="T3" fmla="*/ 2228 h 2245"/>
                  <a:gd name="T4" fmla="*/ 650 w 3150"/>
                  <a:gd name="T5" fmla="*/ 2148 h 2245"/>
                  <a:gd name="T6" fmla="*/ 840 w 3150"/>
                  <a:gd name="T7" fmla="*/ 1938 h 2245"/>
                  <a:gd name="T8" fmla="*/ 1000 w 3150"/>
                  <a:gd name="T9" fmla="*/ 1588 h 2245"/>
                  <a:gd name="T10" fmla="*/ 1180 w 3150"/>
                  <a:gd name="T11" fmla="*/ 988 h 2245"/>
                  <a:gd name="T12" fmla="*/ 1380 w 3150"/>
                  <a:gd name="T13" fmla="*/ 348 h 2245"/>
                  <a:gd name="T14" fmla="*/ 1540 w 3150"/>
                  <a:gd name="T15" fmla="*/ 48 h 2245"/>
                  <a:gd name="T16" fmla="*/ 1700 w 3150"/>
                  <a:gd name="T17" fmla="*/ 138 h 2245"/>
                  <a:gd name="T18" fmla="*/ 1950 w 3150"/>
                  <a:gd name="T19" fmla="*/ 878 h 2245"/>
                  <a:gd name="T20" fmla="*/ 2210 w 3150"/>
                  <a:gd name="T21" fmla="*/ 1708 h 2245"/>
                  <a:gd name="T22" fmla="*/ 2470 w 3150"/>
                  <a:gd name="T23" fmla="*/ 2118 h 2245"/>
                  <a:gd name="T24" fmla="*/ 2670 w 3150"/>
                  <a:gd name="T25" fmla="*/ 2188 h 2245"/>
                  <a:gd name="T26" fmla="*/ 2830 w 3150"/>
                  <a:gd name="T27" fmla="*/ 2238 h 2245"/>
                  <a:gd name="T28" fmla="*/ 3150 w 3150"/>
                  <a:gd name="T29" fmla="*/ 2228 h 224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50"/>
                  <a:gd name="T46" fmla="*/ 0 h 2245"/>
                  <a:gd name="T47" fmla="*/ 3150 w 3150"/>
                  <a:gd name="T48" fmla="*/ 2245 h 224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50" h="2245">
                    <a:moveTo>
                      <a:pt x="0" y="2228"/>
                    </a:moveTo>
                    <a:cubicBezTo>
                      <a:pt x="116" y="2234"/>
                      <a:pt x="232" y="2241"/>
                      <a:pt x="340" y="2228"/>
                    </a:cubicBezTo>
                    <a:cubicBezTo>
                      <a:pt x="448" y="2215"/>
                      <a:pt x="567" y="2196"/>
                      <a:pt x="650" y="2148"/>
                    </a:cubicBezTo>
                    <a:cubicBezTo>
                      <a:pt x="733" y="2100"/>
                      <a:pt x="782" y="2031"/>
                      <a:pt x="840" y="1938"/>
                    </a:cubicBezTo>
                    <a:cubicBezTo>
                      <a:pt x="898" y="1845"/>
                      <a:pt x="943" y="1746"/>
                      <a:pt x="1000" y="1588"/>
                    </a:cubicBezTo>
                    <a:cubicBezTo>
                      <a:pt x="1057" y="1430"/>
                      <a:pt x="1117" y="1195"/>
                      <a:pt x="1180" y="988"/>
                    </a:cubicBezTo>
                    <a:cubicBezTo>
                      <a:pt x="1243" y="781"/>
                      <a:pt x="1320" y="505"/>
                      <a:pt x="1380" y="348"/>
                    </a:cubicBezTo>
                    <a:cubicBezTo>
                      <a:pt x="1440" y="191"/>
                      <a:pt x="1487" y="83"/>
                      <a:pt x="1540" y="48"/>
                    </a:cubicBezTo>
                    <a:cubicBezTo>
                      <a:pt x="1593" y="13"/>
                      <a:pt x="1632" y="0"/>
                      <a:pt x="1700" y="138"/>
                    </a:cubicBezTo>
                    <a:cubicBezTo>
                      <a:pt x="1768" y="276"/>
                      <a:pt x="1865" y="616"/>
                      <a:pt x="1950" y="878"/>
                    </a:cubicBezTo>
                    <a:cubicBezTo>
                      <a:pt x="2035" y="1140"/>
                      <a:pt x="2123" y="1501"/>
                      <a:pt x="2210" y="1708"/>
                    </a:cubicBezTo>
                    <a:cubicBezTo>
                      <a:pt x="2297" y="1915"/>
                      <a:pt x="2393" y="2038"/>
                      <a:pt x="2470" y="2118"/>
                    </a:cubicBezTo>
                    <a:cubicBezTo>
                      <a:pt x="2547" y="2198"/>
                      <a:pt x="2610" y="2168"/>
                      <a:pt x="2670" y="2188"/>
                    </a:cubicBezTo>
                    <a:cubicBezTo>
                      <a:pt x="2730" y="2208"/>
                      <a:pt x="2750" y="2231"/>
                      <a:pt x="2830" y="2238"/>
                    </a:cubicBezTo>
                    <a:cubicBezTo>
                      <a:pt x="2910" y="2245"/>
                      <a:pt x="3030" y="2236"/>
                      <a:pt x="3150" y="222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DCD0C69-4576-1B0A-50CD-385588A7BE3C}"/>
                </a:ext>
              </a:extLst>
            </p:cNvPr>
            <p:cNvSpPr txBox="1"/>
            <p:nvPr/>
          </p:nvSpPr>
          <p:spPr>
            <a:xfrm>
              <a:off x="-157270" y="2843790"/>
              <a:ext cx="150118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800" dirty="0"/>
                <a:t>➔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 50-100mJ/300fs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A5F072C3-4D90-2363-61C5-C9DA4FC10388}"/>
              </a:ext>
            </a:extLst>
          </p:cNvPr>
          <p:cNvSpPr txBox="1"/>
          <p:nvPr/>
        </p:nvSpPr>
        <p:spPr>
          <a:xfrm>
            <a:off x="6740085" y="6413698"/>
            <a:ext cx="613791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Talk by T. Coleman in WG1 on 7/27/2026</a:t>
            </a:r>
          </a:p>
        </p:txBody>
      </p:sp>
    </p:spTree>
    <p:extLst>
      <p:ext uri="{BB962C8B-B14F-4D97-AF65-F5344CB8AC3E}">
        <p14:creationId xmlns:p14="http://schemas.microsoft.com/office/powerpoint/2010/main" val="19404236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FB2E61-4FE9-612D-3C71-D3D0404C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2E91CA-9B22-2844-8E94-2A762C5288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1F8890-4EE7-8016-E180-DE33E78E2287}"/>
              </a:ext>
            </a:extLst>
          </p:cNvPr>
          <p:cNvSpPr txBox="1">
            <a:spLocks/>
          </p:cNvSpPr>
          <p:nvPr/>
        </p:nvSpPr>
        <p:spPr>
          <a:xfrm>
            <a:off x="285136" y="127080"/>
            <a:ext cx="12104519" cy="86409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Summary of the State-of-the-Art in Ultrashort Pulse Coherently Combined Fiber Laser Arrays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42AF26-83BC-0A2B-9C06-BB625416FDF5}"/>
              </a:ext>
            </a:extLst>
          </p:cNvPr>
          <p:cNvSpPr txBox="1">
            <a:spLocks/>
          </p:cNvSpPr>
          <p:nvPr/>
        </p:nvSpPr>
        <p:spPr>
          <a:xfrm>
            <a:off x="390699" y="1179369"/>
            <a:ext cx="7838902" cy="50151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Coherent beam combining (CBC) of 61 parallel fiber CPA channels using ~40µm core PCFs produced after combiner</a:t>
            </a:r>
            <a:r>
              <a:rPr kumimoji="0" lang="en-US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[1]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~500µJ (8.2µJ/channel) at 2 MHz for &lt;300fs pulses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Would need &gt;12 000 channels for ~10J of combined energy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CBC of 16 parallel fiber 6ns CPA + 8-pulse divided pulse amplification (DPA) using ~81µm PCF-rods produced in a combined beam</a:t>
            </a:r>
            <a:r>
              <a:rPr kumimoji="0" lang="en-US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[2]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~48mJ (~3mJ/channel) at 20kHz for 158fs pulses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Would need ~3300 channels for ~10J of combined energy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(Our work) CBC of 12 parallel fiber channels + 81-pulse CPSA using ~85µm 3C fibers produced in a combined beam</a:t>
            </a:r>
            <a:r>
              <a:rPr kumimoji="0" lang="en-US" sz="2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[3]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: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~</a:t>
            </a:r>
            <a:r>
              <a:rPr lang="en-US" sz="1800" dirty="0">
                <a:solidFill>
                  <a:prstClr val="black"/>
                </a:solidFill>
                <a:latin typeface="Calibri" panose="020F0502020204030204"/>
              </a:rPr>
              <a:t>55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mJ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(~6mJ/channel) at 2kHz for ~300fs pulses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With projected ~10mJ/channel would need ~1000 channels for ~10J of combined energy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DEB493-C70E-AB01-4AC9-FC26903F88C6}"/>
              </a:ext>
            </a:extLst>
          </p:cNvPr>
          <p:cNvSpPr txBox="1"/>
          <p:nvPr/>
        </p:nvSpPr>
        <p:spPr>
          <a:xfrm>
            <a:off x="4122216" y="6382765"/>
            <a:ext cx="392307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[2] Henning Stark et al. Opt. Lett.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3007-3010 (2023)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F70166-4F87-50F6-7050-F5427CC917D1}"/>
              </a:ext>
            </a:extLst>
          </p:cNvPr>
          <p:cNvSpPr txBox="1"/>
          <p:nvPr/>
        </p:nvSpPr>
        <p:spPr>
          <a:xfrm>
            <a:off x="4122216" y="6570962"/>
            <a:ext cx="71357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[3] A.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Rainville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et al. , Optica 11,  1540 – 1548 (2024)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5B516B-C757-3BFA-243A-8A57A38EB885}"/>
              </a:ext>
            </a:extLst>
          </p:cNvPr>
          <p:cNvSpPr txBox="1"/>
          <p:nvPr/>
        </p:nvSpPr>
        <p:spPr>
          <a:xfrm>
            <a:off x="4122216" y="6194332"/>
            <a:ext cx="63860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[1] Ihsan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Fsaifes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at al. Opt. Express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20152-20161 (2020)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F882A1-C208-F620-6943-739460B05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6189" y="1601111"/>
            <a:ext cx="4038548" cy="32784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A677010-75BB-5588-401B-E689F7CBB71E}"/>
              </a:ext>
            </a:extLst>
          </p:cNvPr>
          <p:cNvSpPr txBox="1"/>
          <p:nvPr/>
        </p:nvSpPr>
        <p:spPr>
          <a:xfrm>
            <a:off x="9872961" y="3973756"/>
            <a:ext cx="104996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[1]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08824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FB2E61-4FE9-612D-3C71-D3D0404C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2E91CA-9B22-2844-8E94-2A762C5288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717887-A6C1-9309-32A8-56B715FB97F6}"/>
              </a:ext>
            </a:extLst>
          </p:cNvPr>
          <p:cNvSpPr txBox="1"/>
          <p:nvPr/>
        </p:nvSpPr>
        <p:spPr>
          <a:xfrm>
            <a:off x="183515" y="155929"/>
            <a:ext cx="12008485" cy="8925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Future 1-10J Drivers Must Transition from Table-Top Laboratory Prototypes to Fully Integrated Systems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98C97A-BF99-ADE2-6CC6-082BE0819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8700"/>
            <a:ext cx="8387071" cy="34293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76DC88-F346-7537-4AFE-8457C02501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" y="4345827"/>
            <a:ext cx="6623664" cy="1443530"/>
          </a:xfrm>
          <a:prstGeom prst="rect">
            <a:avLst/>
          </a:prstGeom>
        </p:spPr>
      </p:pic>
      <p:cxnSp>
        <p:nvCxnSpPr>
          <p:cNvPr id="6" name="Curved Connector 62">
            <a:extLst>
              <a:ext uri="{FF2B5EF4-FFF2-40B4-BE49-F238E27FC236}">
                <a16:creationId xmlns:a16="http://schemas.microsoft.com/office/drawing/2014/main" id="{FEC5C9B1-0426-13B6-EA4A-8BBCB342CAA0}"/>
              </a:ext>
            </a:extLst>
          </p:cNvPr>
          <p:cNvCxnSpPr>
            <a:cxnSpLocks/>
          </p:cNvCxnSpPr>
          <p:nvPr/>
        </p:nvCxnSpPr>
        <p:spPr>
          <a:xfrm rot="5400000">
            <a:off x="1649902" y="3392364"/>
            <a:ext cx="1284640" cy="1216588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7594FA2-4738-7779-662C-46BAA3082FBE}"/>
              </a:ext>
            </a:extLst>
          </p:cNvPr>
          <p:cNvSpPr txBox="1"/>
          <p:nvPr/>
        </p:nvSpPr>
        <p:spPr>
          <a:xfrm>
            <a:off x="2736774" y="5682884"/>
            <a:ext cx="1712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81 pulse stacker</a:t>
            </a:r>
          </a:p>
        </p:txBody>
      </p:sp>
      <p:cxnSp>
        <p:nvCxnSpPr>
          <p:cNvPr id="9" name="Curved Connector 69">
            <a:extLst>
              <a:ext uri="{FF2B5EF4-FFF2-40B4-BE49-F238E27FC236}">
                <a16:creationId xmlns:a16="http://schemas.microsoft.com/office/drawing/2014/main" id="{4CCC9A42-B0DE-D23C-84F4-F7970061E977}"/>
              </a:ext>
            </a:extLst>
          </p:cNvPr>
          <p:cNvCxnSpPr>
            <a:cxnSpLocks/>
          </p:cNvCxnSpPr>
          <p:nvPr/>
        </p:nvCxnSpPr>
        <p:spPr>
          <a:xfrm>
            <a:off x="5004619" y="2664542"/>
            <a:ext cx="1619042" cy="952418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ADAB11D-4351-6D22-E13E-2A2A0EA80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5205" y="6371799"/>
            <a:ext cx="1458277" cy="4780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2E43A3-0E59-9AE3-F3FA-17A3AFF8BB3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649" y="6371799"/>
            <a:ext cx="640674" cy="4746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0D7AE1-8D67-ECD7-1914-277889C34A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1475" y="6371798"/>
            <a:ext cx="651791" cy="47743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B14A9F8-B248-48B6-BE4D-24B43903F7C4}"/>
              </a:ext>
            </a:extLst>
          </p:cNvPr>
          <p:cNvSpPr txBox="1"/>
          <p:nvPr/>
        </p:nvSpPr>
        <p:spPr>
          <a:xfrm>
            <a:off x="8387071" y="1120492"/>
            <a:ext cx="3723649" cy="175432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Initial design for a 10 GeV LPA driver (supported by DARPA MuS2 and DOE SBIR Phase II Projects)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Collaboration between UM, LBNL and Optical Engines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9B04D1C-AE21-468B-F4AA-4B4A59E37B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4136" y="3509489"/>
            <a:ext cx="5083844" cy="2746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294799A-B7DB-9441-8D31-3BC9FBA5052B}"/>
              </a:ext>
            </a:extLst>
          </p:cNvPr>
          <p:cNvSpPr txBox="1"/>
          <p:nvPr/>
        </p:nvSpPr>
        <p:spPr>
          <a:xfrm>
            <a:off x="9360438" y="5642575"/>
            <a:ext cx="292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~2200 fiber amplifiers sleeved into &lt;20 cm OD water-cooled tube</a:t>
            </a:r>
          </a:p>
        </p:txBody>
      </p:sp>
    </p:spTree>
    <p:extLst>
      <p:ext uri="{BB962C8B-B14F-4D97-AF65-F5344CB8AC3E}">
        <p14:creationId xmlns:p14="http://schemas.microsoft.com/office/powerpoint/2010/main" val="3630709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B2AEA-F0B8-0517-5DD4-635BFE4BB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0" y="25598"/>
            <a:ext cx="10963562" cy="864092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426718-CAEB-468D-E5B6-859727E13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E91CA-9B22-2844-8E94-2A762C5288E7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6DA5BA-ADF5-1F7F-C90B-28C7305C16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1098" y="871299"/>
            <a:ext cx="8832813" cy="5115402"/>
          </a:xfrm>
        </p:spPr>
        <p:txBody>
          <a:bodyPr>
            <a:normAutofit/>
          </a:bodyPr>
          <a:lstStyle/>
          <a:p>
            <a:r>
              <a:rPr lang="en-US" sz="1600" b="1" dirty="0"/>
              <a:t>Fiber lasers offer an efficient, scalable path to 100's of kW ultrafast lasers with Joules of energy per pulse</a:t>
            </a:r>
          </a:p>
          <a:p>
            <a:r>
              <a:rPr lang="en-US" sz="1600" b="1" dirty="0"/>
              <a:t>Broad application areas ranging from secondary radiation sources (in the near term), to the future colliders (in the long term)</a:t>
            </a:r>
          </a:p>
          <a:p>
            <a:r>
              <a:rPr lang="en-US" sz="1600" b="1" dirty="0"/>
              <a:t>Demonstrated up to 55mJ in spatially combined beam, highest from CBC fiber laser system</a:t>
            </a:r>
          </a:p>
          <a:p>
            <a:r>
              <a:rPr lang="en-US" sz="1500" b="1" dirty="0"/>
              <a:t>Further developments in progress:</a:t>
            </a:r>
          </a:p>
          <a:p>
            <a:pPr lvl="1"/>
            <a:r>
              <a:rPr lang="en-US" sz="1400" b="1" dirty="0"/>
              <a:t>Continuing  to scale spatially combined energy to &gt;100mJ</a:t>
            </a:r>
          </a:p>
          <a:p>
            <a:pPr lvl="1"/>
            <a:r>
              <a:rPr lang="en-US" sz="1400" b="1" dirty="0"/>
              <a:t>Demonstrating high efficiency temporal combining with 100mJ</a:t>
            </a:r>
          </a:p>
          <a:p>
            <a:pPr lvl="1"/>
            <a:r>
              <a:rPr lang="en-US" sz="1400" b="1" dirty="0"/>
              <a:t>Development of new post compression technique for 30fs pulses to enable fiber laser driven LPA experiments</a:t>
            </a:r>
          </a:p>
          <a:p>
            <a:r>
              <a:rPr lang="en-US" sz="1600" dirty="0"/>
              <a:t>Spectrally combined 200mJ system under construction at Berkeley National Lab supported by DOE ECRP and Moore Foundation Funding</a:t>
            </a:r>
          </a:p>
          <a:p>
            <a:r>
              <a:rPr lang="en-US" sz="1600" dirty="0"/>
              <a:t>Conceptual system design work carried out under DARPA MuS2 program to validate feasibility of compact and robust coherently-combined fiber laser drivers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594F48-0E32-B8D6-5D28-B8DAB85A9C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0648" y="5299030"/>
            <a:ext cx="1575841" cy="5719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1D8D16-5536-A399-798D-BB8E01401F83}"/>
              </a:ext>
            </a:extLst>
          </p:cNvPr>
          <p:cNvSpPr txBox="1"/>
          <p:nvPr/>
        </p:nvSpPr>
        <p:spPr>
          <a:xfrm>
            <a:off x="8648336" y="5732792"/>
            <a:ext cx="35626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>
                <a:latin typeface="Verdana" panose="020B0604030504040204" pitchFamily="34" charset="0"/>
                <a:ea typeface="Verdana" panose="020B0604030504040204" pitchFamily="34" charset="0"/>
              </a:rPr>
              <a:t>3C fibers fabricated at </a:t>
            </a:r>
            <a:r>
              <a:rPr lang="en-US" sz="1200" i="1" dirty="0" err="1">
                <a:latin typeface="Verdana" panose="020B0604030504040204" pitchFamily="34" charset="0"/>
                <a:ea typeface="Verdana" panose="020B0604030504040204" pitchFamily="34" charset="0"/>
              </a:rPr>
              <a:t>nLight</a:t>
            </a:r>
            <a:r>
              <a:rPr lang="en-US" sz="1200" i="1" dirty="0">
                <a:latin typeface="Verdana" panose="020B0604030504040204" pitchFamily="34" charset="0"/>
                <a:ea typeface="Verdana" panose="020B0604030504040204" pitchFamily="34" charset="0"/>
              </a:rPr>
              <a:t> Inc.</a:t>
            </a:r>
          </a:p>
        </p:txBody>
      </p:sp>
      <p:pic>
        <p:nvPicPr>
          <p:cNvPr id="11" name="Picture 10" descr="A group of people in a dark room with green lights&#10;&#10;Description automatically generated with low confidence">
            <a:extLst>
              <a:ext uri="{FF2B5EF4-FFF2-40B4-BE49-F238E27FC236}">
                <a16:creationId xmlns:a16="http://schemas.microsoft.com/office/drawing/2014/main" id="{77439435-8AC1-9A5B-BBAD-F8E0DE029E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3911" y="600658"/>
            <a:ext cx="3165739" cy="23743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44D45C-4B56-C63B-57D8-0647B6AF90AA}"/>
              </a:ext>
            </a:extLst>
          </p:cNvPr>
          <p:cNvSpPr txBox="1"/>
          <p:nvPr/>
        </p:nvSpPr>
        <p:spPr>
          <a:xfrm>
            <a:off x="10200208" y="3688143"/>
            <a:ext cx="196914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This work is supported by the DOE Advanced Accelerator Stewardship grants FP00013287 and FP00016549</a:t>
            </a:r>
            <a:r>
              <a:rPr lang="en-US" sz="1200" dirty="0"/>
              <a:t>.</a:t>
            </a:r>
          </a:p>
        </p:txBody>
      </p:sp>
      <p:pic>
        <p:nvPicPr>
          <p:cNvPr id="15" name="Picture 14" descr="A logo of the united states of america&#10;&#10;Description automatically generated">
            <a:extLst>
              <a:ext uri="{FF2B5EF4-FFF2-40B4-BE49-F238E27FC236}">
                <a16:creationId xmlns:a16="http://schemas.microsoft.com/office/drawing/2014/main" id="{E69C91E0-89A6-83A7-AA5A-5C6CAB774D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48" y="3720829"/>
            <a:ext cx="1113573" cy="111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26541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8907</TotalTime>
  <Words>2567</Words>
  <Application>Microsoft Office PowerPoint</Application>
  <PresentationFormat>Widescreen</PresentationFormat>
  <Paragraphs>470</Paragraphs>
  <Slides>26</Slides>
  <Notes>6</Notes>
  <HiddenSlides>3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26</vt:i4>
      </vt:variant>
    </vt:vector>
  </HeadingPairs>
  <TitlesOfParts>
    <vt:vector size="40" baseType="lpstr">
      <vt:lpstr>Aptos</vt:lpstr>
      <vt:lpstr>Arial</vt:lpstr>
      <vt:lpstr>Calibri</vt:lpstr>
      <vt:lpstr>Calibri Light</vt:lpstr>
      <vt:lpstr>Franklin Gothic Book</vt:lpstr>
      <vt:lpstr>Franklin Gothic Medium</vt:lpstr>
      <vt:lpstr>Helvetica Light</vt:lpstr>
      <vt:lpstr>Tahoma</vt:lpstr>
      <vt:lpstr>Verdana</vt:lpstr>
      <vt:lpstr>Wingdings</vt:lpstr>
      <vt:lpstr>1_Office Theme</vt:lpstr>
      <vt:lpstr>1_Custom Design</vt:lpstr>
      <vt:lpstr>2_Custom Design</vt:lpstr>
      <vt:lpstr>Custom Design</vt:lpstr>
      <vt:lpstr>100mJ Spatially and Temporally Combined Femtosecond Fiber Laser System Enabling Next Generation Laser Plasma Accelerators</vt:lpstr>
      <vt:lpstr>Collaborators:</vt:lpstr>
      <vt:lpstr>PowerPoint Presentation</vt:lpstr>
      <vt:lpstr>PowerPoint Presentation</vt:lpstr>
      <vt:lpstr>PowerPoint Presentation</vt:lpstr>
      <vt:lpstr>Need for Coherent Pulse Stacking Amplification (CPSA)</vt:lpstr>
      <vt:lpstr>Coherent Pulse Stacking Amplification technique</vt:lpstr>
      <vt:lpstr>Scaling to Joule-class performance will require cascading many amplifier stages</vt:lpstr>
      <vt:lpstr>Current work is to achieve ~100mJ CBC-CPSA performance milestone</vt:lpstr>
      <vt:lpstr>12-Channel Spatially and Temporally Combined (CBC-CPSA) Fiber Laser System</vt:lpstr>
      <vt:lpstr>Spatially and Temporally Combined Fiber Laser Array System</vt:lpstr>
      <vt:lpstr>Spatially and Temporally Combined Fiber Laser Array System</vt:lpstr>
      <vt:lpstr>Design of 100mJ CBC System</vt:lpstr>
      <vt:lpstr>Amplifier Module Design</vt:lpstr>
      <vt:lpstr>Optomechanical Design of 100mJ System</vt:lpstr>
      <vt:lpstr>Scaling to 100mJ: 12 channel beam combining system</vt:lpstr>
      <vt:lpstr>Progress Towards Demonstrating 100mJ Coherently Combined Beam</vt:lpstr>
      <vt:lpstr>Equal Nonlinearity Burst Shape in a Single High Energy Amplifier</vt:lpstr>
      <vt:lpstr>Equal Nonlinearity Burst Shape in Cascaded High Energy Amplifiers </vt:lpstr>
      <vt:lpstr>Intrabusrt Pulse Reshaping</vt:lpstr>
      <vt:lpstr>Temporal Combining</vt:lpstr>
      <vt:lpstr>Compression</vt:lpstr>
      <vt:lpstr>Enabling Fiber Laser Driven Laser Plasma Acceleration</vt:lpstr>
      <vt:lpstr>PowerPoint Presentation</vt:lpstr>
      <vt:lpstr>PowerPoint Presentation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of 100mJ Coherently Combined CPSA Fiber Laser Laboratory Demonstrator for Driving Particle Acceleration and Secondary Radiation Experiments</dc:title>
  <dc:creator>Pasquale, Christopher</dc:creator>
  <cp:lastModifiedBy>Pasquale, Christopher</cp:lastModifiedBy>
  <cp:revision>456</cp:revision>
  <dcterms:created xsi:type="dcterms:W3CDTF">2024-07-15T18:05:18Z</dcterms:created>
  <dcterms:modified xsi:type="dcterms:W3CDTF">2026-07-27T19:41:34Z</dcterms:modified>
</cp:coreProperties>
</file>