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58" r:id="rId2"/>
    <p:sldId id="2142535049" r:id="rId3"/>
    <p:sldId id="2142535257" r:id="rId4"/>
    <p:sldId id="2142535301" r:id="rId5"/>
    <p:sldId id="2142535250" r:id="rId6"/>
    <p:sldId id="2142535317" r:id="rId7"/>
    <p:sldId id="2142535303" r:id="rId8"/>
    <p:sldId id="2142535274" r:id="rId9"/>
    <p:sldId id="2142535304" r:id="rId10"/>
    <p:sldId id="2142535318" r:id="rId11"/>
    <p:sldId id="2142535319" r:id="rId12"/>
    <p:sldId id="2142535321" r:id="rId13"/>
    <p:sldId id="2142535322" r:id="rId14"/>
    <p:sldId id="2142535323" r:id="rId15"/>
    <p:sldId id="2142535324" r:id="rId16"/>
    <p:sldId id="2142535325" r:id="rId17"/>
    <p:sldId id="2142535326" r:id="rId18"/>
    <p:sldId id="2142535327" r:id="rId19"/>
    <p:sldId id="2142535320" r:id="rId20"/>
    <p:sldId id="214253530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7" autoAdjust="0"/>
    <p:restoredTop sz="93950" autoAdjust="0"/>
  </p:normalViewPr>
  <p:slideViewPr>
    <p:cSldViewPr snapToGrid="0">
      <p:cViewPr>
        <p:scale>
          <a:sx n="90" d="100"/>
          <a:sy n="90" d="100"/>
        </p:scale>
        <p:origin x="-48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EDCFB1-B38D-4591-A80A-BF3F6170A3C1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AEC8E-34D4-4451-91B6-7C28261FAA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793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7EAEDD-8817-444E-B7E8-32DA8099554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00050" y="695325"/>
            <a:ext cx="6062663" cy="34115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7575" y="4343400"/>
            <a:ext cx="5022850" cy="41148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lIns="86630" tIns="43315" rIns="86630" bIns="43315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302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3056CE-2725-48A1-9691-A3FC9484F9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573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78531A-233B-A53A-BA10-0A0BA8E655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E2AAAF-E984-3F55-A86D-062E7C650B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959FE5-B19F-1E1D-0E1D-139F3F4DE3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F8F5F2-2875-BA05-59D4-E0EC59A4B4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3056CE-2725-48A1-9691-A3FC9484F94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684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5673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71769-173A-49CD-8D23-EF1A8F602AB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8118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93219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0969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53619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636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56576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3217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53235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78652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0245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72DF2-6D6A-4989-A41A-7FDC1490A0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D5B078-0A22-4DB4-BFB7-700934212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7368B-8B7F-492A-B6A8-7AE9004B6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BEFDF6-D61F-44DF-8023-CC9D68698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8438C-C1EC-43F6-A2A2-1CC69EBF5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100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2FB05-4B63-477F-9668-13B9D7BA9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0DBA9D-362A-456C-89F5-128CC2F2D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FD6A14-F63B-4B00-B7D6-56E0B628F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4E1CC-49C8-40B4-9BAA-656648DD8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73133-3DBF-413B-A18B-6AD3F9803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855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AA053-0938-4516-A87A-A50B355E1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F8246-FEE5-413D-97D8-524A5F73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234EBA-3654-4AC5-BB58-74D27D02C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302DE-6FAF-4A42-BF1E-71C142DDA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EAD244-06A1-4545-B572-4D2DD5BFA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905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8CE71-7037-4BB6-AD96-8A34F4F35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1D4D8-1025-4152-B46D-A6C8F9C20F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54212-AEC2-4163-9E65-A30E22750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8EC706-C1CB-4392-B542-411AE50DD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5086AE-8649-444F-BF3B-3BC8C09B8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4D2C0-A9FA-4831-96EB-5784E0953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741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816F15-D192-4412-A3D9-048541FD7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3BB1DC-4ACF-4EDC-ACBB-03AA1181B4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926C29-7E2C-46A9-AE8E-35313E90FF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D9C8AD-D733-4556-B562-4C58DE5EFB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39E1D1-8503-4E59-BA6A-6E021667EA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30A5E5-F384-4CFD-92A6-41586E317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13DD23-3DEB-441C-A865-56AB2FBCE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1893B6-BA0E-4B82-A29F-B056A8F54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971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F5F40-377A-481E-A089-C108825A2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C0FB3-CEDB-4A68-AFEF-D930D4FFF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2F3F2E-FE71-4E41-9C92-168FC1BF9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C7CC39-ECEF-4569-A709-DF71402B0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56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CE07B6-626D-4D09-9241-D44DB28A6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0ADAA5-CA87-493C-ACDB-659B494FD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281360-84E4-4481-B4AD-5A7EE6FC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996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7FE95-E90D-43BD-AD12-D196B6DCF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23E3B-DF0D-4D9D-81DF-1A0159F18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3AD304-3C2A-422F-82C8-7817DDD487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E0BFC0-57A0-4428-8D13-48D5EAF69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6C91DA-00ED-444B-B462-E77B73750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8BED55-7B8F-446A-98A0-A0C839C54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571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7402A-AF3A-4DC5-B70A-8D430CFB4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2B808-0F8A-4637-8735-5057976B4C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FA0A8E-EAEE-41AA-B4A1-AEBE088151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327F8E-2DB1-4F33-B93C-500DF93CF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85F4A-F480-4062-AECD-B603EE654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3F8E5C-7AF8-4DBB-AC10-B7207E1AB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68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2DAA1-1016-45D5-B5F4-5A1CC0E9E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5C1A8F-EE7C-443A-880C-BF03F7A148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A0790-EE11-4C95-A8F5-9A2C13A7D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98B5BC-90F6-4785-B19E-B4D474C3C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C054C-21E1-421B-801E-EE6F8E067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46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39D9DE-03ED-4326-BFCA-92F14D2587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DA60BD-79A9-4485-85D8-C0C64F32C4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7258B-F158-4368-94DE-F514176A4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534D9A-ABA7-46AD-B19A-F37005075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0F525-258B-45AE-8A43-93F13DE3C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8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DB59C9-F48C-4932-A18C-2E72889BB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EB3B19-6F05-42DA-8D59-A6A8E28E0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B39C3E-23ED-47B0-83A3-5AB76DD198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F6331-A900-499B-832E-A1CC4AA449E7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E38119-8F48-4FAB-8B71-E588ACD936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672EBB-6FCA-4AE9-86C5-05D6812475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552EE-34EC-4998-8354-20F1E9DFC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515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1.jpeg"/><Relationship Id="rId7" Type="http://schemas.openxmlformats.org/officeDocument/2006/relationships/hyperlink" Target="https://amrex-codes.github.io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journals.aps.org/pre/abstract/10.1103/PhysRevE.94.053305" TargetMode="External"/><Relationship Id="rId5" Type="http://schemas.openxmlformats.org/officeDocument/2006/relationships/hyperlink" Target="http://www.sciencedirect.com/science/article/pii/S0010465516300224" TargetMode="External"/><Relationship Id="rId10" Type="http://schemas.openxmlformats.org/officeDocument/2006/relationships/image" Target="../media/image14.jpeg"/><Relationship Id="rId4" Type="http://schemas.openxmlformats.org/officeDocument/2006/relationships/image" Target="../media/image6.png"/><Relationship Id="rId9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7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jp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video" Target="../media/media1.mp4"/><Relationship Id="rId16" Type="http://schemas.openxmlformats.org/officeDocument/2006/relationships/image" Target="../media/image30.png"/><Relationship Id="rId1" Type="http://schemas.microsoft.com/office/2007/relationships/media" Target="../media/media1.mp4"/><Relationship Id="rId6" Type="http://schemas.openxmlformats.org/officeDocument/2006/relationships/image" Target="../media/image18.jpeg"/><Relationship Id="rId11" Type="http://schemas.openxmlformats.org/officeDocument/2006/relationships/image" Target="../media/image25.png"/><Relationship Id="rId5" Type="http://schemas.openxmlformats.org/officeDocument/2006/relationships/image" Target="../media/image17.png"/><Relationship Id="rId15" Type="http://schemas.openxmlformats.org/officeDocument/2006/relationships/image" Target="../media/image29.png"/><Relationship Id="rId10" Type="http://schemas.openxmlformats.org/officeDocument/2006/relationships/image" Target="../media/image23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22.png"/><Relationship Id="rId1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8.jpe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1.png"/><Relationship Id="rId3" Type="http://schemas.openxmlformats.org/officeDocument/2006/relationships/image" Target="../media/image92.png"/><Relationship Id="rId7" Type="http://schemas.openxmlformats.org/officeDocument/2006/relationships/image" Target="../media/image39.jpg"/><Relationship Id="rId12" Type="http://schemas.openxmlformats.org/officeDocument/2006/relationships/image" Target="../media/image610.png"/><Relationship Id="rId17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0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530.png"/><Relationship Id="rId5" Type="http://schemas.openxmlformats.org/officeDocument/2006/relationships/image" Target="../media/image18.jpeg"/><Relationship Id="rId15" Type="http://schemas.openxmlformats.org/officeDocument/2006/relationships/image" Target="../media/image90.png"/><Relationship Id="rId10" Type="http://schemas.openxmlformats.org/officeDocument/2006/relationships/image" Target="../media/image470.png"/><Relationship Id="rId4" Type="http://schemas.openxmlformats.org/officeDocument/2006/relationships/image" Target="../media/image17.png"/><Relationship Id="rId9" Type="http://schemas.openxmlformats.org/officeDocument/2006/relationships/image" Target="../media/image3.png"/><Relationship Id="rId14" Type="http://schemas.openxmlformats.org/officeDocument/2006/relationships/image" Target="../media/image80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7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5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3" Type="http://schemas.openxmlformats.org/officeDocument/2006/relationships/image" Target="../media/image17.png"/><Relationship Id="rId7" Type="http://schemas.openxmlformats.org/officeDocument/2006/relationships/image" Target="../media/image49.jpg"/><Relationship Id="rId12" Type="http://schemas.openxmlformats.org/officeDocument/2006/relationships/image" Target="../media/image70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60.png"/><Relationship Id="rId5" Type="http://schemas.openxmlformats.org/officeDocument/2006/relationships/image" Target="../media/image47.png"/><Relationship Id="rId15" Type="http://schemas.openxmlformats.org/officeDocument/2006/relationships/image" Target="../media/image55.png"/><Relationship Id="rId10" Type="http://schemas.openxmlformats.org/officeDocument/2006/relationships/image" Target="../media/image52.jpg"/><Relationship Id="rId4" Type="http://schemas.openxmlformats.org/officeDocument/2006/relationships/image" Target="../media/image18.jpeg"/><Relationship Id="rId9" Type="http://schemas.openxmlformats.org/officeDocument/2006/relationships/image" Target="../media/image51.svg"/><Relationship Id="rId14" Type="http://schemas.openxmlformats.org/officeDocument/2006/relationships/image" Target="../media/image5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17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62.pn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17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18.jpeg"/><Relationship Id="rId9" Type="http://schemas.openxmlformats.org/officeDocument/2006/relationships/image" Target="../media/image6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3" Type="http://schemas.openxmlformats.org/officeDocument/2006/relationships/image" Target="../media/image17.png"/><Relationship Id="rId7" Type="http://schemas.openxmlformats.org/officeDocument/2006/relationships/image" Target="../media/image18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0.png"/><Relationship Id="rId5" Type="http://schemas.openxmlformats.org/officeDocument/2006/relationships/image" Target="../media/image74.png"/><Relationship Id="rId4" Type="http://schemas.openxmlformats.org/officeDocument/2006/relationships/image" Target="../media/image18.jpeg"/><Relationship Id="rId9" Type="http://schemas.openxmlformats.org/officeDocument/2006/relationships/image" Target="../media/image20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7.png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pn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machine with a red line&#10;&#10;Description automatically generated">
            <a:extLst>
              <a:ext uri="{FF2B5EF4-FFF2-40B4-BE49-F238E27FC236}">
                <a16:creationId xmlns:a16="http://schemas.microsoft.com/office/drawing/2014/main" id="{9241E4D8-93B5-42CD-A16B-3C271E3CBA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7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64" r="23965"/>
          <a:stretch/>
        </p:blipFill>
        <p:spPr>
          <a:xfrm>
            <a:off x="4496473" y="0"/>
            <a:ext cx="8322849" cy="6823808"/>
          </a:xfrm>
          <a:prstGeom prst="rect">
            <a:avLst/>
          </a:prstGeom>
          <a:effectLst>
            <a:reflection stA="0" endPos="65000" dist="50800" dir="5400000" sy="-100000" algn="bl" rotWithShape="0"/>
          </a:effectLst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74F07B88-BF17-43C1-B37B-11A51A55BDD3}"/>
              </a:ext>
            </a:extLst>
          </p:cNvPr>
          <p:cNvSpPr/>
          <p:nvPr/>
        </p:nvSpPr>
        <p:spPr>
          <a:xfrm>
            <a:off x="1" y="1312856"/>
            <a:ext cx="12819322" cy="5510952"/>
          </a:xfrm>
          <a:prstGeom prst="rect">
            <a:avLst/>
          </a:prstGeom>
          <a:gradFill flip="none" rotWithShape="1">
            <a:gsLst>
              <a:gs pos="43000">
                <a:schemeClr val="tx1">
                  <a:lumMod val="95000"/>
                  <a:lumOff val="5000"/>
                </a:schemeClr>
              </a:gs>
              <a:gs pos="88000">
                <a:schemeClr val="tx1">
                  <a:lumMod val="95000"/>
                  <a:lumOff val="5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0"/>
                </a:scheme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DAD3F69-1053-4712-9862-60B9EA2C01F4}"/>
              </a:ext>
            </a:extLst>
          </p:cNvPr>
          <p:cNvSpPr/>
          <p:nvPr/>
        </p:nvSpPr>
        <p:spPr>
          <a:xfrm>
            <a:off x="0" y="4392741"/>
            <a:ext cx="12822530" cy="2453336"/>
          </a:xfrm>
          <a:prstGeom prst="rect">
            <a:avLst/>
          </a:prstGeom>
          <a:gradFill flip="none" rotWithShape="1">
            <a:gsLst>
              <a:gs pos="50000">
                <a:schemeClr val="accent3">
                  <a:lumMod val="0"/>
                  <a:lumOff val="100000"/>
                  <a:alpha val="53000"/>
                </a:schemeClr>
              </a:gs>
              <a:gs pos="100000">
                <a:schemeClr val="accent3">
                  <a:lumMod val="0"/>
                  <a:lumOff val="100000"/>
                </a:schemeClr>
              </a:gs>
              <a:gs pos="47000">
                <a:schemeClr val="bg2">
                  <a:lumMod val="25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843B91-1550-444C-8686-8D52BF8FFAC9}"/>
              </a:ext>
            </a:extLst>
          </p:cNvPr>
          <p:cNvSpPr/>
          <p:nvPr/>
        </p:nvSpPr>
        <p:spPr>
          <a:xfrm>
            <a:off x="1" y="0"/>
            <a:ext cx="12819322" cy="126403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69000">
                <a:schemeClr val="tx1">
                  <a:lumMod val="75000"/>
                  <a:lumOff val="25000"/>
                </a:schemeClr>
              </a:gs>
              <a:gs pos="100000">
                <a:schemeClr val="bg2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224567" y="1774381"/>
            <a:ext cx="10028081" cy="17543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3600" b="1" i="0" dirty="0">
                <a:solidFill>
                  <a:schemeClr val="bg1"/>
                </a:solidFill>
                <a:effectLst/>
                <a:latin typeface="+mj-lt"/>
              </a:rPr>
              <a:t>Tunable, monoenergetic electron bunches with a π-step injector in optically guided laser </a:t>
            </a:r>
            <a:r>
              <a:rPr lang="en-US" sz="3600" b="1" i="0" dirty="0" err="1">
                <a:solidFill>
                  <a:schemeClr val="bg1"/>
                </a:solidFill>
                <a:effectLst/>
                <a:latin typeface="+mj-lt"/>
              </a:rPr>
              <a:t>wakefield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+mj-lt"/>
              </a:rPr>
              <a:t> acceleration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1305599" y="141578"/>
            <a:ext cx="6274538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MARYLAND AT COLLEGE PARK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i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Dept. of Physics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i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Dept. of Electrical and Computer Engineering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i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Institute for Research in Electronics and Applied Physics</a:t>
            </a: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0" y="1264030"/>
            <a:ext cx="12192000" cy="45720"/>
          </a:xfrm>
          <a:prstGeom prst="rect">
            <a:avLst/>
          </a:prstGeom>
          <a:gradFill rotWithShape="0">
            <a:gsLst>
              <a:gs pos="0">
                <a:srgbClr val="A603AB"/>
              </a:gs>
              <a:gs pos="12000">
                <a:srgbClr val="E81766"/>
              </a:gs>
              <a:gs pos="27000">
                <a:srgbClr val="EE3F17"/>
              </a:gs>
              <a:gs pos="48000">
                <a:srgbClr val="FFFF00"/>
              </a:gs>
              <a:gs pos="64999">
                <a:srgbClr val="1A8D48"/>
              </a:gs>
              <a:gs pos="78999">
                <a:srgbClr val="0819FB"/>
              </a:gs>
              <a:gs pos="100000">
                <a:srgbClr val="A603AB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640267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prstClr val="black"/>
              </a:solidFill>
            </a:endParaRPr>
          </a:p>
        </p:txBody>
      </p:sp>
      <p:pic>
        <p:nvPicPr>
          <p:cNvPr id="13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188720" cy="118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AB20882-5029-402A-A6E1-FB0E4B9E057E}"/>
              </a:ext>
            </a:extLst>
          </p:cNvPr>
          <p:cNvGrpSpPr/>
          <p:nvPr/>
        </p:nvGrpSpPr>
        <p:grpSpPr>
          <a:xfrm>
            <a:off x="91440" y="6003050"/>
            <a:ext cx="6135272" cy="520603"/>
            <a:chOff x="181583" y="6297071"/>
            <a:chExt cx="6135272" cy="520603"/>
          </a:xfrm>
        </p:grpSpPr>
        <p:pic>
          <p:nvPicPr>
            <p:cNvPr id="1026" name="Picture 2" descr="Berkeley Lab's BELLA Center – sciencesprings">
              <a:extLst>
                <a:ext uri="{FF2B5EF4-FFF2-40B4-BE49-F238E27FC236}">
                  <a16:creationId xmlns:a16="http://schemas.microsoft.com/office/drawing/2014/main" id="{4FD5E0D9-A10F-4820-9B61-AB2FCF7E1F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2506" y="6297071"/>
              <a:ext cx="624349" cy="470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We are Colorado | Colorado State University System">
              <a:extLst>
                <a:ext uri="{FF2B5EF4-FFF2-40B4-BE49-F238E27FC236}">
                  <a16:creationId xmlns:a16="http://schemas.microsoft.com/office/drawing/2014/main" id="{B295D442-560A-4A5E-AB4F-A28A00D7A2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583" y="6337776"/>
              <a:ext cx="1919591" cy="479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>
              <a:extLst>
                <a:ext uri="{FF2B5EF4-FFF2-40B4-BE49-F238E27FC236}">
                  <a16:creationId xmlns:a16="http://schemas.microsoft.com/office/drawing/2014/main" id="{69A76FC0-0AC0-4ADB-B220-CF20B0C892D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623" b="33569"/>
            <a:stretch/>
          </p:blipFill>
          <p:spPr bwMode="auto">
            <a:xfrm>
              <a:off x="2189935" y="6362352"/>
              <a:ext cx="2227494" cy="430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 descr="ELI Beamlines – Dolní Břežany">
              <a:extLst>
                <a:ext uri="{FF2B5EF4-FFF2-40B4-BE49-F238E27FC236}">
                  <a16:creationId xmlns:a16="http://schemas.microsoft.com/office/drawing/2014/main" id="{967483A7-30CF-45A4-9CAA-8128E64002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6190" y="6332957"/>
              <a:ext cx="989679" cy="470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461706D-CB36-4508-B543-4633A0A31F6D}"/>
              </a:ext>
            </a:extLst>
          </p:cNvPr>
          <p:cNvGrpSpPr/>
          <p:nvPr/>
        </p:nvGrpSpPr>
        <p:grpSpPr>
          <a:xfrm>
            <a:off x="8322944" y="5725022"/>
            <a:ext cx="1912904" cy="1000380"/>
            <a:chOff x="-1348548" y="3787405"/>
            <a:chExt cx="1912904" cy="1000380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69DBCDEF-16F3-4DB1-8A01-06DDB6C60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22430" y="3837627"/>
              <a:ext cx="886786" cy="886786"/>
            </a:xfrm>
            <a:prstGeom prst="rect">
              <a:avLst/>
            </a:prstGeom>
          </p:spPr>
        </p:pic>
        <p:pic>
          <p:nvPicPr>
            <p:cNvPr id="26" name="Picture 6" descr="Logo Resources | LaserNetUS">
              <a:extLst>
                <a:ext uri="{FF2B5EF4-FFF2-40B4-BE49-F238E27FC236}">
                  <a16:creationId xmlns:a16="http://schemas.microsoft.com/office/drawing/2014/main" id="{D83E9311-E02E-4934-B54B-D5735B1993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348548" y="3787405"/>
              <a:ext cx="949513" cy="10003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0F962FB-C902-4C7B-A62A-5F5F7CCE79F1}"/>
              </a:ext>
            </a:extLst>
          </p:cNvPr>
          <p:cNvSpPr txBox="1"/>
          <p:nvPr/>
        </p:nvSpPr>
        <p:spPr>
          <a:xfrm>
            <a:off x="10414306" y="5725022"/>
            <a:ext cx="158043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Supported by DARPA under the Muons for Science and Society (MuS2) program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D9CEA5-FFD8-4252-BBDE-9FE9C5A962C9}"/>
              </a:ext>
            </a:extLst>
          </p:cNvPr>
          <p:cNvSpPr txBox="1"/>
          <p:nvPr/>
        </p:nvSpPr>
        <p:spPr>
          <a:xfrm>
            <a:off x="0" y="6574684"/>
            <a:ext cx="40409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effectLst/>
                <a:latin typeface="Arial" panose="020B0604020202020204" pitchFamily="34" charset="0"/>
              </a:rPr>
              <a:t>LLNL work done under Contract DE-AC52-07NA27344</a:t>
            </a:r>
            <a:endParaRPr lang="en-US" sz="12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451069-A8FF-0C89-048C-9FE35B365042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r="62881" b="-4985"/>
          <a:stretch/>
        </p:blipFill>
        <p:spPr>
          <a:xfrm>
            <a:off x="8320893" y="5799782"/>
            <a:ext cx="946299" cy="886786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</a:effectLst>
        </p:spPr>
      </p:pic>
      <p:sp>
        <p:nvSpPr>
          <p:cNvPr id="27" name="Text Box 2">
            <a:extLst>
              <a:ext uri="{FF2B5EF4-FFF2-40B4-BE49-F238E27FC236}">
                <a16:creationId xmlns:a16="http://schemas.microsoft.com/office/drawing/2014/main" id="{F5C39CDB-E9D9-4AC5-8242-B666002F4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2298" y="3683788"/>
            <a:ext cx="9842224" cy="70788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1160"/>
              </a:spcBef>
            </a:pPr>
            <a:r>
              <a:rPr lang="en-US" sz="2000" b="1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Jaron E. Shrock, Ela Rockafellow, Bo Miao, Ari J. </a:t>
            </a:r>
            <a:r>
              <a:rPr lang="en-US" sz="2000" b="1" dirty="0" err="1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Sloss</a:t>
            </a:r>
            <a:r>
              <a:rPr lang="en-US" sz="2000" b="1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, Scott W. Hancock, J. </a:t>
            </a:r>
            <a:r>
              <a:rPr lang="en-US" sz="2000" b="1" dirty="0" err="1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Sisma</a:t>
            </a:r>
            <a:r>
              <a:rPr lang="en-US" sz="2000" b="1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, G. </a:t>
            </a:r>
            <a:r>
              <a:rPr lang="en-US" sz="2000" b="1" dirty="0" err="1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Grittani</a:t>
            </a:r>
            <a:r>
              <a:rPr lang="en-US" sz="2000" b="1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, and Howard M. </a:t>
            </a:r>
            <a:r>
              <a:rPr lang="en-US" sz="2000" b="1" dirty="0" err="1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Milchberg</a:t>
            </a:r>
            <a:endParaRPr lang="en-US" sz="2000" b="1" dirty="0">
              <a:solidFill>
                <a:schemeClr val="bg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CD4B18F-8086-4734-BB3D-C1CBAEF12F31}"/>
              </a:ext>
            </a:extLst>
          </p:cNvPr>
          <p:cNvSpPr txBox="1"/>
          <p:nvPr/>
        </p:nvSpPr>
        <p:spPr>
          <a:xfrm>
            <a:off x="1443789" y="4275648"/>
            <a:ext cx="9946590" cy="606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85470" marR="59436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i="1" dirty="0">
                <a:solidFill>
                  <a:schemeClr val="bg1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Institute for Research in Electronics and Applied Physics and Department of Physics, University of Maryland, College Park, Maryland 20742, USA</a:t>
            </a:r>
            <a:endParaRPr lang="en-US" sz="1600" dirty="0">
              <a:solidFill>
                <a:schemeClr val="bg1"/>
              </a:solidFill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A91C267-8A3C-4551-B9DF-789CF925C71C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999" t="5951" r="5939" b="3010"/>
          <a:stretch/>
        </p:blipFill>
        <p:spPr>
          <a:xfrm>
            <a:off x="11130455" y="30340"/>
            <a:ext cx="1225384" cy="120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809258"/>
      </p:ext>
    </p:extLst>
  </p:cSld>
  <p:clrMapOvr>
    <a:masterClrMapping/>
  </p:clrMapOvr>
  <p:transition advTm="9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ogos | The University of Maryland Brand">
            <a:extLst>
              <a:ext uri="{FF2B5EF4-FFF2-40B4-BE49-F238E27FC236}">
                <a16:creationId xmlns:a16="http://schemas.microsoft.com/office/drawing/2014/main" id="{2C3B6B12-3366-46F5-89C2-DF44DD6D8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69" y="836565"/>
            <a:ext cx="2956979" cy="98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cs typeface="Times New Roman" pitchFamily="18" charset="0"/>
                <a:sym typeface="Symbol" pitchFamily="18" charset="2"/>
              </a:rPr>
              <a:t>Acknowledgements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 descr="ELI Beamlines – Dolní Břežany">
            <a:extLst>
              <a:ext uri="{FF2B5EF4-FFF2-40B4-BE49-F238E27FC236}">
                <a16:creationId xmlns:a16="http://schemas.microsoft.com/office/drawing/2014/main" id="{01307DF9-EDCD-4DCC-AED1-946371641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616" y="2300877"/>
            <a:ext cx="947156" cy="44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97D7B0C-5458-4D92-BFFF-94398A33DF2E}"/>
              </a:ext>
            </a:extLst>
          </p:cNvPr>
          <p:cNvSpPr txBox="1"/>
          <p:nvPr/>
        </p:nvSpPr>
        <p:spPr>
          <a:xfrm>
            <a:off x="884888" y="2718212"/>
            <a:ext cx="62194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J. </a:t>
            </a:r>
            <a:r>
              <a:rPr lang="en-US" b="0" i="0" u="none" strike="noStrike" dirty="0" err="1">
                <a:solidFill>
                  <a:srgbClr val="202124"/>
                </a:solidFill>
                <a:effectLst/>
                <a:latin typeface="Google Sans"/>
              </a:rPr>
              <a:t>Šišma</a:t>
            </a:r>
            <a:r>
              <a:rPr lang="en-US" b="0" i="0" u="none" strike="noStrike" dirty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en-US" dirty="0"/>
              <a:t>, M. </a:t>
            </a:r>
            <a:r>
              <a:rPr lang="en-US" dirty="0" err="1"/>
              <a:t>Nevrkla</a:t>
            </a:r>
            <a:r>
              <a:rPr lang="en-US" dirty="0"/>
              <a:t>, F. </a:t>
            </a:r>
            <a:r>
              <a:rPr lang="en-US" dirty="0" err="1"/>
              <a:t>Vitha</a:t>
            </a:r>
            <a:r>
              <a:rPr lang="en-US" dirty="0"/>
              <a:t>, A. </a:t>
            </a:r>
            <a:r>
              <a:rPr lang="en-US" sz="1800" b="0" i="0" u="none" strike="noStrike" dirty="0" err="1">
                <a:solidFill>
                  <a:srgbClr val="1F1F1F"/>
                </a:solidFill>
                <a:effectLst/>
                <a:latin typeface="Google Sans"/>
              </a:rPr>
              <a:t>Špádová</a:t>
            </a:r>
            <a:r>
              <a:rPr lang="en-US" dirty="0"/>
              <a:t>, S. Lorenz, I. </a:t>
            </a:r>
            <a:r>
              <a:rPr lang="en-US" dirty="0" err="1"/>
              <a:t>Zymak</a:t>
            </a:r>
            <a:r>
              <a:rPr lang="en-US" dirty="0"/>
              <a:t>, G. </a:t>
            </a:r>
            <a:r>
              <a:rPr lang="en-US" dirty="0" err="1"/>
              <a:t>Grittani</a:t>
            </a:r>
            <a:r>
              <a:rPr lang="en-US" dirty="0"/>
              <a:t>, </a:t>
            </a:r>
            <a:r>
              <a:rPr lang="it-IT" b="0" i="0" dirty="0">
                <a:solidFill>
                  <a:srgbClr val="222222"/>
                </a:solidFill>
                <a:effectLst/>
              </a:rPr>
              <a:t>A. Cimmino, R. Versaci,</a:t>
            </a:r>
            <a:r>
              <a:rPr lang="en-US" dirty="0"/>
              <a:t> C. </a:t>
            </a:r>
            <a:r>
              <a:rPr lang="en-US" dirty="0" err="1"/>
              <a:t>Lazzarini</a:t>
            </a:r>
            <a:r>
              <a:rPr lang="en-US" dirty="0"/>
              <a:t>, S. V. Bulanov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3165128-94BE-595D-BE79-55E9FE91D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93117" y="6453002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2</a:t>
            </a:fld>
            <a:endParaRPr lang="en-US" dirty="0"/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45B145A7-D8E5-778A-B67C-31FB5550B92F}"/>
              </a:ext>
            </a:extLst>
          </p:cNvPr>
          <p:cNvGrpSpPr>
            <a:grpSpLocks/>
          </p:cNvGrpSpPr>
          <p:nvPr/>
        </p:nvGrpSpPr>
        <p:grpSpPr bwMode="auto">
          <a:xfrm>
            <a:off x="7548065" y="5559410"/>
            <a:ext cx="5587450" cy="1288319"/>
            <a:chOff x="291843" y="937150"/>
            <a:chExt cx="5587210" cy="1320335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46B2834-3427-217A-3AFA-CB27B9FFA867}"/>
                </a:ext>
              </a:extLst>
            </p:cNvPr>
            <p:cNvSpPr/>
            <p:nvPr/>
          </p:nvSpPr>
          <p:spPr>
            <a:xfrm>
              <a:off x="310892" y="950955"/>
              <a:ext cx="4260667" cy="959701"/>
            </a:xfrm>
            <a:prstGeom prst="rect">
              <a:avLst/>
            </a:prstGeom>
            <a:solidFill>
              <a:schemeClr val="bg1"/>
            </a:solidFill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DE" dirty="0"/>
            </a:p>
          </p:txBody>
        </p:sp>
        <p:sp>
          <p:nvSpPr>
            <p:cNvPr id="35" name="Rectangle 17">
              <a:extLst>
                <a:ext uri="{FF2B5EF4-FFF2-40B4-BE49-F238E27FC236}">
                  <a16:creationId xmlns:a16="http://schemas.microsoft.com/office/drawing/2014/main" id="{406CD11B-BF5F-75F8-CB36-B7D5CD9A42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357" y="937150"/>
              <a:ext cx="4292042" cy="599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600" b="1" dirty="0">
                  <a:latin typeface="Avenir Book" panose="02000503020000020003" pitchFamily="2" charset="0"/>
                </a:rPr>
                <a:t>FBPIC: Fourier Bessel Particle-in-Cell code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600" b="1" dirty="0">
                  <a:latin typeface="Avenir Book" panose="02000503020000020003" pitchFamily="2" charset="0"/>
                </a:rPr>
                <a:t>open-source</a:t>
              </a:r>
            </a:p>
          </p:txBody>
        </p:sp>
        <p:sp>
          <p:nvSpPr>
            <p:cNvPr id="39" name="Text Placeholder 4">
              <a:extLst>
                <a:ext uri="{FF2B5EF4-FFF2-40B4-BE49-F238E27FC236}">
                  <a16:creationId xmlns:a16="http://schemas.microsoft.com/office/drawing/2014/main" id="{E23F9AAF-6E9D-6654-38E3-42AC3498F27E}"/>
                </a:ext>
              </a:extLst>
            </p:cNvPr>
            <p:cNvSpPr txBox="1">
              <a:spLocks/>
            </p:cNvSpPr>
            <p:nvPr/>
          </p:nvSpPr>
          <p:spPr>
            <a:xfrm>
              <a:off x="291843" y="1541457"/>
              <a:ext cx="3409676" cy="716028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US" sz="1400" i="1" dirty="0">
                  <a:solidFill>
                    <a:schemeClr val="accent1">
                      <a:lumMod val="75000"/>
                    </a:schemeClr>
                  </a:solidFill>
                  <a:latin typeface="Avenir Book" panose="02000503020000020003" pitchFamily="2" charset="0"/>
                </a:rPr>
                <a:t>Remi </a:t>
              </a:r>
              <a:r>
                <a:rPr lang="en-US" sz="1400" i="1" dirty="0" err="1">
                  <a:solidFill>
                    <a:schemeClr val="accent1">
                      <a:lumMod val="75000"/>
                    </a:schemeClr>
                  </a:solidFill>
                  <a:latin typeface="Avenir Book" panose="02000503020000020003" pitchFamily="2" charset="0"/>
                </a:rPr>
                <a:t>Lehe</a:t>
              </a:r>
              <a:r>
                <a:rPr lang="en-US" sz="1400" i="1" dirty="0">
                  <a:solidFill>
                    <a:schemeClr val="accent1">
                      <a:lumMod val="75000"/>
                    </a:schemeClr>
                  </a:solidFill>
                  <a:latin typeface="Avenir Book" panose="02000503020000020003" pitchFamily="2" charset="0"/>
                </a:rPr>
                <a:t> (LBNL)</a:t>
              </a:r>
            </a:p>
          </p:txBody>
        </p:sp>
        <p:sp>
          <p:nvSpPr>
            <p:cNvPr id="52" name="Text Placeholder 4">
              <a:extLst>
                <a:ext uri="{FF2B5EF4-FFF2-40B4-BE49-F238E27FC236}">
                  <a16:creationId xmlns:a16="http://schemas.microsoft.com/office/drawing/2014/main" id="{D050353F-5E64-8D79-9F2B-E3294E3DB329}"/>
                </a:ext>
              </a:extLst>
            </p:cNvPr>
            <p:cNvSpPr txBox="1">
              <a:spLocks/>
            </p:cNvSpPr>
            <p:nvPr/>
          </p:nvSpPr>
          <p:spPr>
            <a:xfrm>
              <a:off x="2469377" y="1229499"/>
              <a:ext cx="3409676" cy="716028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US" sz="1200" b="0" i="0" strike="noStrike" dirty="0">
                  <a:effectLst/>
                  <a:latin typeface="Lato" panose="020F0502020204030203" pitchFamily="34" charset="0"/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R. Lehe et al., CPC, 2016</a:t>
              </a:r>
              <a:endParaRPr lang="en-US" sz="1200" b="0" i="0" strike="noStrike" dirty="0">
                <a:effectLst/>
                <a:latin typeface="Lato" panose="020F0502020204030203" pitchFamily="34" charset="0"/>
              </a:endParaRPr>
            </a:p>
            <a:p>
              <a:pPr mar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US" sz="1200" b="0" i="0" u="none" strike="noStrike" dirty="0">
                  <a:effectLst/>
                  <a:latin typeface="Lato" panose="020F0502020204030203" pitchFamily="34" charset="0"/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R. Lehe et al., PRE, 2016</a:t>
              </a:r>
              <a:endParaRPr lang="en-US" sz="1200" b="0" i="0" u="none" strike="noStrike" dirty="0">
                <a:effectLst/>
                <a:latin typeface="Lato" panose="020F0502020204030203" pitchFamily="34" charset="0"/>
              </a:endParaRPr>
            </a:p>
            <a:p>
              <a:pPr mar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US" sz="1200" b="0" i="0" u="sng" strike="noStrike" dirty="0">
                  <a:solidFill>
                    <a:srgbClr val="222222"/>
                  </a:solidFill>
                  <a:effectLst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M. </a:t>
              </a:r>
              <a:r>
                <a:rPr lang="en-US" sz="1200" b="0" i="0" u="sng" strike="noStrike" dirty="0" err="1">
                  <a:solidFill>
                    <a:srgbClr val="222222"/>
                  </a:solidFill>
                  <a:effectLst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Kirchen</a:t>
              </a:r>
              <a:r>
                <a:rPr lang="en-US" sz="1200" b="0" i="0" u="sng" strike="noStrike" dirty="0">
                  <a:solidFill>
                    <a:srgbClr val="222222"/>
                  </a:solidFill>
                  <a:effectLst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et al., </a:t>
              </a:r>
              <a:r>
                <a:rPr lang="en-US" sz="1200" b="0" i="0" u="sng" strike="noStrike" dirty="0" err="1">
                  <a:solidFill>
                    <a:srgbClr val="222222"/>
                  </a:solidFill>
                  <a:effectLst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PoP</a:t>
              </a:r>
              <a:r>
                <a:rPr lang="en-US" sz="1200" b="0" i="0" u="sng" strike="noStrike" dirty="0">
                  <a:solidFill>
                    <a:srgbClr val="222222"/>
                  </a:solidFill>
                  <a:effectLst/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, 2016</a:t>
              </a:r>
              <a:endParaRPr lang="en-US" sz="1800" i="1" u="sng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grpSp>
        <p:nvGrpSpPr>
          <p:cNvPr id="42" name="Group 12">
            <a:extLst>
              <a:ext uri="{FF2B5EF4-FFF2-40B4-BE49-F238E27FC236}">
                <a16:creationId xmlns:a16="http://schemas.microsoft.com/office/drawing/2014/main" id="{C7D7167E-23CE-AC6F-FD34-3D72DD95F62F}"/>
              </a:ext>
            </a:extLst>
          </p:cNvPr>
          <p:cNvGrpSpPr>
            <a:grpSpLocks/>
          </p:cNvGrpSpPr>
          <p:nvPr/>
        </p:nvGrpSpPr>
        <p:grpSpPr bwMode="auto">
          <a:xfrm>
            <a:off x="7526124" y="999589"/>
            <a:ext cx="4811998" cy="4289990"/>
            <a:chOff x="279271" y="950954"/>
            <a:chExt cx="4846303" cy="4635180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307A272C-81AA-AB50-FADC-384D3F8F8A29}"/>
                </a:ext>
              </a:extLst>
            </p:cNvPr>
            <p:cNvSpPr/>
            <p:nvPr/>
          </p:nvSpPr>
          <p:spPr>
            <a:xfrm>
              <a:off x="310892" y="950955"/>
              <a:ext cx="4260667" cy="4635179"/>
            </a:xfrm>
            <a:prstGeom prst="rect">
              <a:avLst/>
            </a:prstGeom>
            <a:solidFill>
              <a:schemeClr val="bg1"/>
            </a:solidFill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DE" dirty="0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B54F0680-7484-5A0A-94BD-FA44D110C0DA}"/>
                </a:ext>
              </a:extLst>
            </p:cNvPr>
            <p:cNvSpPr/>
            <p:nvPr/>
          </p:nvSpPr>
          <p:spPr>
            <a:xfrm>
              <a:off x="279271" y="5073488"/>
              <a:ext cx="3285984" cy="430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100" u="sng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venir Book" panose="02000503020000020003" pitchFamily="2" charset="0"/>
                  <a:cs typeface="Courier New" panose="02070309020205020404" pitchFamily="49" charset="0"/>
                </a:rPr>
                <a:t>https://ecp-warpx.github.io</a:t>
              </a:r>
              <a:endParaRPr lang="en-GB" sz="11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Avenir Book" panose="02000503020000020003" pitchFamily="2" charset="0"/>
                <a:cs typeface="Courier New" panose="02070309020205020404" pitchFamily="49" charset="0"/>
                <a:hlinkClick r:id="rId7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1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Avenir Book" panose="02000503020000020003" pitchFamily="2" charset="0"/>
                </a:rPr>
                <a:t>Vay</a:t>
              </a:r>
              <a:r>
                <a:rPr lang="en-GB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venir Book" panose="02000503020000020003" pitchFamily="2" charset="0"/>
                </a:rPr>
                <a:t>, J-L., </a:t>
              </a:r>
              <a:r>
                <a:rPr lang="en-GB" sz="1100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venir Book" panose="02000503020000020003" pitchFamily="2" charset="0"/>
                </a:rPr>
                <a:t>et al., </a:t>
              </a:r>
              <a:r>
                <a:rPr lang="en-GB" sz="1100" i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Avenir Book" panose="02000503020000020003" pitchFamily="2" charset="0"/>
                </a:rPr>
                <a:t>Nucl</a:t>
              </a:r>
              <a:r>
                <a:rPr lang="en-GB" sz="1100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venir Book" panose="02000503020000020003" pitchFamily="2" charset="0"/>
                </a:rPr>
                <a:t>. </a:t>
              </a:r>
              <a:r>
                <a:rPr lang="en-GB" sz="1100" i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Avenir Book" panose="02000503020000020003" pitchFamily="2" charset="0"/>
                </a:rPr>
                <a:t>Instrum</a:t>
              </a:r>
              <a:r>
                <a:rPr lang="en-GB" sz="1100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venir Book" panose="02000503020000020003" pitchFamily="2" charset="0"/>
                </a:rPr>
                <a:t>. Meth. A </a:t>
              </a:r>
              <a:r>
                <a:rPr lang="en-GB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venir Book" panose="02000503020000020003" pitchFamily="2" charset="0"/>
                </a:rPr>
                <a:t>909 (2018)</a:t>
              </a:r>
            </a:p>
          </p:txBody>
        </p:sp>
        <p:pic>
          <p:nvPicPr>
            <p:cNvPr id="45" name="Picture 15">
              <a:extLst>
                <a:ext uri="{FF2B5EF4-FFF2-40B4-BE49-F238E27FC236}">
                  <a16:creationId xmlns:a16="http://schemas.microsoft.com/office/drawing/2014/main" id="{A744E469-4DE3-DF02-68A8-2365CABC26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4830" y="5333914"/>
              <a:ext cx="1037789" cy="17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6">
              <a:extLst>
                <a:ext uri="{FF2B5EF4-FFF2-40B4-BE49-F238E27FC236}">
                  <a16:creationId xmlns:a16="http://schemas.microsoft.com/office/drawing/2014/main" id="{D972E060-28FD-BED9-3A78-692D809B3A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2637" y="1486997"/>
              <a:ext cx="956789" cy="501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ectangle 17">
              <a:extLst>
                <a:ext uri="{FF2B5EF4-FFF2-40B4-BE49-F238E27FC236}">
                  <a16:creationId xmlns:a16="http://schemas.microsoft.com/office/drawing/2014/main" id="{BF7B3603-717E-082A-1024-A69494D33F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138" y="950954"/>
              <a:ext cx="4292042" cy="599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600" b="1" dirty="0" err="1">
                  <a:latin typeface="Avenir Book" panose="02000503020000020003" pitchFamily="2" charset="0"/>
                </a:rPr>
                <a:t>WarpX</a:t>
              </a:r>
              <a:r>
                <a:rPr lang="en-US" altLang="en-US" sz="1600" b="1" dirty="0">
                  <a:latin typeface="Avenir Book" panose="02000503020000020003" pitchFamily="2" charset="0"/>
                </a:rPr>
                <a:t>: open-source particle-in-cell code with advanced algorithms at </a:t>
              </a:r>
              <a:r>
                <a:rPr lang="en-US" altLang="en-US" sz="1600" b="1" dirty="0" err="1">
                  <a:latin typeface="Avenir Book" panose="02000503020000020003" pitchFamily="2" charset="0"/>
                </a:rPr>
                <a:t>Exascale</a:t>
              </a:r>
              <a:endParaRPr lang="en-US" altLang="en-US" sz="1600" b="1" dirty="0">
                <a:latin typeface="Avenir Book" panose="02000503020000020003" pitchFamily="2" charset="0"/>
              </a:endParaRPr>
            </a:p>
          </p:txBody>
        </p:sp>
        <p:sp>
          <p:nvSpPr>
            <p:cNvPr id="48" name="TextBox 18">
              <a:extLst>
                <a:ext uri="{FF2B5EF4-FFF2-40B4-BE49-F238E27FC236}">
                  <a16:creationId xmlns:a16="http://schemas.microsoft.com/office/drawing/2014/main" id="{44AB86AF-22EC-B21C-0DEA-153A5DA16C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0892" y="3366686"/>
              <a:ext cx="4814682" cy="1600073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marL="2857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buFont typeface="Wingdings" pitchFamily="2" charset="2"/>
                <a:buChar char="Ø"/>
                <a:defRPr/>
              </a:pPr>
              <a:r>
                <a:rPr lang="en-US" altLang="en-DE" sz="1400" dirty="0">
                  <a:latin typeface="Avenir Book" panose="02000503020000020003" pitchFamily="2" charset="0"/>
                </a:rPr>
                <a:t>Advanced algorithms for plasma acceleration</a:t>
              </a:r>
            </a:p>
            <a:p>
              <a:pPr eaLnBrk="1" hangingPunct="1">
                <a:buFont typeface="Wingdings" pitchFamily="2" charset="2"/>
                <a:buChar char="Ø"/>
                <a:defRPr/>
              </a:pPr>
              <a:r>
                <a:rPr lang="en-US" altLang="en-DE" sz="1400" dirty="0">
                  <a:latin typeface="Avenir Book" panose="02000503020000020003" pitchFamily="2" charset="0"/>
                </a:rPr>
                <a:t>Performance-portability </a:t>
              </a:r>
            </a:p>
            <a:p>
              <a:pPr eaLnBrk="1" hangingPunct="1">
                <a:buFont typeface="Wingdings" pitchFamily="2" charset="2"/>
                <a:buChar char="Ø"/>
                <a:defRPr/>
              </a:pPr>
              <a:r>
                <a:rPr lang="en-US" altLang="en-DE" sz="1400" dirty="0">
                  <a:latin typeface="Avenir Book" panose="02000503020000020003" pitchFamily="2" charset="0"/>
                </a:rPr>
                <a:t>Built on </a:t>
              </a:r>
              <a:r>
                <a:rPr lang="en-US" altLang="en-DE" sz="1400" dirty="0" err="1">
                  <a:latin typeface="Avenir Book" panose="02000503020000020003" pitchFamily="2" charset="0"/>
                </a:rPr>
                <a:t>AMReX</a:t>
              </a:r>
              <a:r>
                <a:rPr lang="en-US" altLang="en-DE" sz="1400" dirty="0">
                  <a:latin typeface="Avenir Book" panose="02000503020000020003" pitchFamily="2" charset="0"/>
                </a:rPr>
                <a:t> (LBNL, ECP co-design center)</a:t>
              </a:r>
            </a:p>
            <a:p>
              <a:pPr eaLnBrk="1" hangingPunct="1">
                <a:buFont typeface="Wingdings" pitchFamily="2" charset="2"/>
                <a:buChar char="Ø"/>
                <a:defRPr/>
              </a:pPr>
              <a:r>
                <a:rPr lang="en-US" altLang="en-DE" sz="1400" u="sng" dirty="0">
                  <a:latin typeface="Avenir Book" panose="02000503020000020003" pitchFamily="2" charset="0"/>
                </a:rPr>
                <a:t>Users/contributors welcome</a:t>
              </a:r>
              <a:r>
                <a:rPr lang="en-US" altLang="en-DE" sz="1400" dirty="0">
                  <a:latin typeface="Avenir Book" panose="02000503020000020003" pitchFamily="2" charset="0"/>
                </a:rPr>
                <a:t>!</a:t>
              </a:r>
            </a:p>
            <a:p>
              <a:pPr marL="0" indent="0" eaLnBrk="1" hangingPunct="1">
                <a:defRPr/>
              </a:pPr>
              <a:r>
                <a:rPr lang="en-US" altLang="en-DE" sz="1400" dirty="0">
                  <a:latin typeface="Avenir Book" panose="02000503020000020003" pitchFamily="2" charset="0"/>
                </a:rPr>
                <a:t>        </a:t>
              </a:r>
              <a:r>
                <a:rPr lang="en-US" altLang="en-DE" sz="1200" dirty="0">
                  <a:latin typeface="Avenir Book" panose="02000503020000020003" pitchFamily="2" charset="0"/>
                </a:rPr>
                <a:t>&gt;30  contributors from LBNL, LLNL, CEA, DESY, SLAC</a:t>
              </a:r>
            </a:p>
            <a:p>
              <a:pPr eaLnBrk="1" hangingPunct="1">
                <a:buFont typeface="Wingdings" pitchFamily="2" charset="2"/>
                <a:buChar char="Ø"/>
                <a:defRPr/>
              </a:pPr>
              <a:r>
                <a:rPr lang="en-US" altLang="en-DE" sz="1400" dirty="0">
                  <a:latin typeface="Avenir Book" panose="02000503020000020003" pitchFamily="2" charset="0"/>
                </a:rPr>
                <a:t>2021: 10 multi-GeV stages</a:t>
              </a:r>
            </a:p>
            <a:p>
              <a:pPr eaLnBrk="1" hangingPunct="1">
                <a:buFont typeface="Wingdings" pitchFamily="2" charset="2"/>
                <a:buChar char="Ø"/>
                <a:defRPr/>
              </a:pPr>
              <a:r>
                <a:rPr lang="en-US" altLang="en-DE" sz="1400" dirty="0">
                  <a:latin typeface="Avenir Book" panose="02000503020000020003" pitchFamily="2" charset="0"/>
                </a:rPr>
                <a:t>Goal 2023: </a:t>
              </a:r>
              <a:r>
                <a:rPr lang="en-US" altLang="en-DE" sz="1400" u="sng" dirty="0" err="1">
                  <a:latin typeface="Avenir Book" panose="02000503020000020003" pitchFamily="2" charset="0"/>
                </a:rPr>
                <a:t>TeV</a:t>
              </a:r>
              <a:r>
                <a:rPr lang="en-US" altLang="en-DE" sz="1400" u="sng" dirty="0">
                  <a:latin typeface="Avenir Book" panose="02000503020000020003" pitchFamily="2" charset="0"/>
                </a:rPr>
                <a:t> multi-stage collider</a:t>
              </a:r>
            </a:p>
          </p:txBody>
        </p:sp>
        <p:sp>
          <p:nvSpPr>
            <p:cNvPr id="49" name="Text Placeholder 4">
              <a:extLst>
                <a:ext uri="{FF2B5EF4-FFF2-40B4-BE49-F238E27FC236}">
                  <a16:creationId xmlns:a16="http://schemas.microsoft.com/office/drawing/2014/main" id="{BF3E6ED8-E895-E391-FF16-DC54914BC098}"/>
                </a:ext>
              </a:extLst>
            </p:cNvPr>
            <p:cNvSpPr txBox="1">
              <a:spLocks/>
            </p:cNvSpPr>
            <p:nvPr/>
          </p:nvSpPr>
          <p:spPr>
            <a:xfrm>
              <a:off x="291843" y="1541457"/>
              <a:ext cx="2835153" cy="377795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US" sz="1400" i="1" dirty="0">
                  <a:solidFill>
                    <a:schemeClr val="accent1">
                      <a:lumMod val="75000"/>
                    </a:schemeClr>
                  </a:solidFill>
                  <a:latin typeface="Avenir Book" panose="02000503020000020003" pitchFamily="2" charset="0"/>
                </a:rPr>
                <a:t>PI: Jean-Luc </a:t>
              </a:r>
              <a:r>
                <a:rPr lang="en-US" sz="1400" i="1" dirty="0" err="1">
                  <a:solidFill>
                    <a:schemeClr val="accent1">
                      <a:lumMod val="75000"/>
                    </a:schemeClr>
                  </a:solidFill>
                  <a:latin typeface="Avenir Book" panose="02000503020000020003" pitchFamily="2" charset="0"/>
                </a:rPr>
                <a:t>Vay</a:t>
              </a:r>
              <a:r>
                <a:rPr lang="en-US" sz="1400" i="1" dirty="0">
                  <a:solidFill>
                    <a:schemeClr val="accent1">
                      <a:lumMod val="75000"/>
                    </a:schemeClr>
                  </a:solidFill>
                  <a:latin typeface="Avenir Book" panose="02000503020000020003" pitchFamily="2" charset="0"/>
                </a:rPr>
                <a:t> (LBNL)</a:t>
              </a:r>
            </a:p>
            <a:p>
              <a:pPr mar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US" sz="1400" i="1" dirty="0">
                  <a:solidFill>
                    <a:schemeClr val="accent1">
                      <a:lumMod val="75000"/>
                    </a:schemeClr>
                  </a:solidFill>
                  <a:latin typeface="Avenir Book" panose="02000503020000020003" pitchFamily="2" charset="0"/>
                </a:rPr>
                <a:t>DoE </a:t>
              </a:r>
              <a:r>
                <a:rPr lang="en-US" sz="1400" i="1" dirty="0" err="1">
                  <a:solidFill>
                    <a:schemeClr val="accent1">
                      <a:lumMod val="75000"/>
                    </a:schemeClr>
                  </a:solidFill>
                  <a:latin typeface="Avenir Book" panose="02000503020000020003" pitchFamily="2" charset="0"/>
                </a:rPr>
                <a:t>Exascale</a:t>
              </a:r>
              <a:r>
                <a:rPr lang="en-US" sz="1400" i="1" dirty="0">
                  <a:solidFill>
                    <a:schemeClr val="accent1">
                      <a:lumMod val="75000"/>
                    </a:schemeClr>
                  </a:solidFill>
                  <a:latin typeface="Avenir Book" panose="02000503020000020003" pitchFamily="2" charset="0"/>
                </a:rPr>
                <a:t> Computing Project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D105DDE-4F11-D77F-A8A0-CA209EAE4041}"/>
                </a:ext>
              </a:extLst>
            </p:cNvPr>
            <p:cNvSpPr/>
            <p:nvPr/>
          </p:nvSpPr>
          <p:spPr>
            <a:xfrm>
              <a:off x="301368" y="2127198"/>
              <a:ext cx="4270192" cy="127069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pic>
          <p:nvPicPr>
            <p:cNvPr id="51" name="Picture 26">
              <a:extLst>
                <a:ext uri="{FF2B5EF4-FFF2-40B4-BE49-F238E27FC236}">
                  <a16:creationId xmlns:a16="http://schemas.microsoft.com/office/drawing/2014/main" id="{64E92A62-7FCE-7C0F-6619-ED024FA7BB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3285" y="2177989"/>
              <a:ext cx="2061970" cy="11714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642F3E79-4D76-43FE-BDDF-62A48A83E642}"/>
              </a:ext>
            </a:extLst>
          </p:cNvPr>
          <p:cNvSpPr txBox="1"/>
          <p:nvPr/>
        </p:nvSpPr>
        <p:spPr>
          <a:xfrm>
            <a:off x="884887" y="1589238"/>
            <a:ext cx="6694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Howard </a:t>
            </a:r>
            <a:r>
              <a:rPr lang="en-US" sz="1800" dirty="0" err="1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Milchberg</a:t>
            </a:r>
            <a:r>
              <a:rPr lang="en-US" dirty="0">
                <a:solidFill>
                  <a:srgbClr val="222222"/>
                </a:solidFill>
                <a:ea typeface="Times New Roman" panose="02020603050405020304" pitchFamily="18" charset="0"/>
              </a:rPr>
              <a:t>, </a:t>
            </a:r>
            <a:r>
              <a:rPr lang="en-US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Bo Miao, Ela </a:t>
            </a:r>
            <a:r>
              <a:rPr lang="en-US" sz="1800" dirty="0" err="1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Rockafellow</a:t>
            </a:r>
            <a:r>
              <a:rPr lang="en-US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, Linus Feder, Ari J. </a:t>
            </a:r>
            <a:r>
              <a:rPr lang="en-US" sz="1800" dirty="0" err="1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Sloss</a:t>
            </a:r>
            <a:r>
              <a:rPr lang="en-US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Nishchal</a:t>
            </a:r>
            <a:r>
              <a:rPr lang="en-US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 Tripathi, </a:t>
            </a:r>
            <a:r>
              <a:rPr lang="en-US" sz="1800" dirty="0" err="1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Manh</a:t>
            </a:r>
            <a:r>
              <a:rPr lang="en-US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 S. Le, Scott W. Hancock, Frederica Sorkin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805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"/>
    </mc:Choice>
    <mc:Fallback xmlns="">
      <p:transition spd="slow" advTm="51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61C92B49-BEF4-412A-B114-6EBD64E8B2F4}"/>
              </a:ext>
            </a:extLst>
          </p:cNvPr>
          <p:cNvGrpSpPr/>
          <p:nvPr/>
        </p:nvGrpSpPr>
        <p:grpSpPr>
          <a:xfrm>
            <a:off x="4816740" y="1533215"/>
            <a:ext cx="6718571" cy="5324785"/>
            <a:chOff x="-138620" y="2312928"/>
            <a:chExt cx="5459643" cy="407601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A2C480FB-C80D-473D-9BEA-D4F216B29351}"/>
                </a:ext>
              </a:extLst>
            </p:cNvPr>
            <p:cNvGrpSpPr/>
            <p:nvPr/>
          </p:nvGrpSpPr>
          <p:grpSpPr>
            <a:xfrm>
              <a:off x="-138620" y="2312928"/>
              <a:ext cx="5459643" cy="4076010"/>
              <a:chOff x="2594112" y="3429000"/>
              <a:chExt cx="5784001" cy="4487147"/>
            </a:xfrm>
          </p:grpSpPr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AE7E9B4A-D6AE-4BB1-ADF5-6A219C911BA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t="11852" r="22235" b="6560"/>
              <a:stretch/>
            </p:blipFill>
            <p:spPr>
              <a:xfrm>
                <a:off x="2594112" y="3524218"/>
                <a:ext cx="5784001" cy="4391929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FD335BE4-6272-4344-946B-AAC443B9B9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24809" y="3429000"/>
                <a:ext cx="2565400" cy="368300"/>
              </a:xfrm>
              <a:prstGeom prst="rect">
                <a:avLst/>
              </a:prstGeom>
            </p:spPr>
          </p:pic>
        </p:grp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B22BE5E5-7042-44A3-85C8-60B266C86578}"/>
                </a:ext>
              </a:extLst>
            </p:cNvPr>
            <p:cNvCxnSpPr>
              <a:cxnSpLocks/>
            </p:cNvCxnSpPr>
            <p:nvPr/>
          </p:nvCxnSpPr>
          <p:spPr>
            <a:xfrm>
              <a:off x="4079223" y="3690270"/>
              <a:ext cx="0" cy="477078"/>
            </a:xfrm>
            <a:prstGeom prst="straightConnector1">
              <a:avLst/>
            </a:prstGeom>
            <a:ln w="25400">
              <a:solidFill>
                <a:srgbClr val="FFC000"/>
              </a:solidFill>
              <a:tailEnd type="triangle"/>
            </a:ln>
            <a:effectLst>
              <a:glow rad="21816">
                <a:schemeClr val="tx1">
                  <a:alpha val="75230"/>
                </a:schemeClr>
              </a:glo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AF1995C-E7FB-4FAA-855A-400DDAB72A6A}"/>
                </a:ext>
              </a:extLst>
            </p:cNvPr>
            <p:cNvSpPr txBox="1"/>
            <p:nvPr/>
          </p:nvSpPr>
          <p:spPr>
            <a:xfrm>
              <a:off x="3262720" y="3305161"/>
              <a:ext cx="1943666" cy="5139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rgbClr val="FFC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Electron density depression ‘bucket’</a:t>
              </a: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29E35491-F3DF-4473-B64F-D216069FD91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27529" y="4402209"/>
              <a:ext cx="372629" cy="692791"/>
            </a:xfrm>
            <a:prstGeom prst="straightConnector1">
              <a:avLst/>
            </a:prstGeom>
            <a:ln w="25400">
              <a:solidFill>
                <a:srgbClr val="FFC000"/>
              </a:solidFill>
              <a:tailEnd type="triangle"/>
            </a:ln>
            <a:effectLst>
              <a:glow rad="21816">
                <a:schemeClr val="tx1">
                  <a:alpha val="55978"/>
                </a:schemeClr>
              </a:glo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C709B80-3DDC-47BA-884B-AB8870385EEC}"/>
                </a:ext>
              </a:extLst>
            </p:cNvPr>
            <p:cNvSpPr txBox="1"/>
            <p:nvPr/>
          </p:nvSpPr>
          <p:spPr>
            <a:xfrm>
              <a:off x="1955702" y="5095000"/>
              <a:ext cx="1943655" cy="7194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rgbClr val="FFC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Electrons being accelerated by electric field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233F9D23-94EA-4B0D-979B-548ECE8CE223}"/>
                </a:ext>
              </a:extLst>
            </p:cNvPr>
            <p:cNvCxnSpPr>
              <a:cxnSpLocks/>
              <a:stCxn id="17" idx="0"/>
            </p:cNvCxnSpPr>
            <p:nvPr/>
          </p:nvCxnSpPr>
          <p:spPr>
            <a:xfrm flipV="1">
              <a:off x="4608518" y="4402208"/>
              <a:ext cx="0" cy="706044"/>
            </a:xfrm>
            <a:prstGeom prst="straightConnector1">
              <a:avLst/>
            </a:prstGeom>
            <a:ln w="25400">
              <a:solidFill>
                <a:srgbClr val="FFC000"/>
              </a:solidFill>
              <a:tailEnd type="triangle"/>
            </a:ln>
            <a:effectLst>
              <a:glow rad="21816">
                <a:schemeClr val="tx1">
                  <a:alpha val="83663"/>
                </a:schemeClr>
              </a:glo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C979953-1290-4BEC-A8AB-2DCD3E0B6A37}"/>
                </a:ext>
              </a:extLst>
            </p:cNvPr>
            <p:cNvSpPr txBox="1"/>
            <p:nvPr/>
          </p:nvSpPr>
          <p:spPr>
            <a:xfrm>
              <a:off x="3953470" y="5108252"/>
              <a:ext cx="1310096" cy="3083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rgbClr val="FFC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Laser pulse</a:t>
              </a: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2BC36FEB-0420-4A5E-B8A1-52ADF4097B31}"/>
                </a:ext>
              </a:extLst>
            </p:cNvPr>
            <p:cNvCxnSpPr>
              <a:cxnSpLocks/>
            </p:cNvCxnSpPr>
            <p:nvPr/>
          </p:nvCxnSpPr>
          <p:spPr>
            <a:xfrm>
              <a:off x="2550580" y="3439314"/>
              <a:ext cx="493023" cy="837350"/>
            </a:xfrm>
            <a:prstGeom prst="straightConnector1">
              <a:avLst/>
            </a:prstGeom>
            <a:ln w="25400">
              <a:solidFill>
                <a:srgbClr val="FFC000"/>
              </a:solidFill>
              <a:tailEnd type="triangle"/>
            </a:ln>
            <a:effectLst>
              <a:glow rad="21816">
                <a:schemeClr val="tx1">
                  <a:alpha val="44395"/>
                </a:schemeClr>
              </a:glo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D584AD2-1EC3-43CC-B564-C849E98C1468}"/>
                </a:ext>
              </a:extLst>
            </p:cNvPr>
            <p:cNvSpPr txBox="1"/>
            <p:nvPr/>
          </p:nvSpPr>
          <p:spPr>
            <a:xfrm>
              <a:off x="1099696" y="3134037"/>
              <a:ext cx="2692463" cy="513913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effectLst>
              <a:glow rad="253011">
                <a:schemeClr val="tx1"/>
              </a:glow>
              <a:softEdge rad="94964"/>
            </a:effectLst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rgbClr val="FFC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High density of electrons creating accelerating E-field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2CC0DDCB-F212-49DF-B8B8-FD6793652602}"/>
                </a:ext>
              </a:extLst>
            </p:cNvPr>
            <p:cNvCxnSpPr>
              <a:cxnSpLocks/>
            </p:cNvCxnSpPr>
            <p:nvPr/>
          </p:nvCxnSpPr>
          <p:spPr>
            <a:xfrm>
              <a:off x="1692464" y="4304316"/>
              <a:ext cx="300451" cy="0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triangle"/>
            </a:ln>
            <a:effectLst>
              <a:glow rad="21816">
                <a:schemeClr val="tx1">
                  <a:alpha val="75230"/>
                </a:schemeClr>
              </a:glo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506C684A-E203-48A9-A387-974F51CD98F0}"/>
                </a:ext>
              </a:extLst>
            </p:cNvPr>
            <p:cNvCxnSpPr>
              <a:cxnSpLocks/>
            </p:cNvCxnSpPr>
            <p:nvPr/>
          </p:nvCxnSpPr>
          <p:spPr>
            <a:xfrm>
              <a:off x="3056416" y="4305031"/>
              <a:ext cx="193468" cy="0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triangle"/>
            </a:ln>
            <a:effectLst>
              <a:glow rad="21816">
                <a:schemeClr val="tx1">
                  <a:alpha val="75230"/>
                </a:schemeClr>
              </a:glo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Localized injection in meter-scale LWFA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3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F49FAF8-4723-4FC9-9603-BC3914D33980}"/>
                  </a:ext>
                </a:extLst>
              </p:cNvPr>
              <p:cNvSpPr txBox="1"/>
              <p:nvPr/>
            </p:nvSpPr>
            <p:spPr>
              <a:xfrm>
                <a:off x="321732" y="2636494"/>
                <a:ext cx="4233333" cy="46447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u="sng" dirty="0"/>
                  <a:t>Too simple </a:t>
                </a:r>
                <a:r>
                  <a:rPr lang="en-US" b="1" u="sng" dirty="0" err="1"/>
                  <a:t>wakefield</a:t>
                </a:r>
                <a:r>
                  <a:rPr lang="en-US" b="1" u="sng" dirty="0"/>
                  <a:t> picture:</a:t>
                </a:r>
              </a:p>
              <a:p>
                <a:endParaRPr lang="en-US" b="1" u="sng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𝑔𝑎𝑖𝑛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𝑧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𝑎𝑐𝑐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So for electrons over a small region of the waveguide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𝑖𝑛𝑗</m:t>
                        </m:r>
                      </m:sub>
                    </m:sSub>
                  </m:oMath>
                </a14:m>
                <a:r>
                  <a:rPr lang="en-US" dirty="0"/>
                  <a:t>, energy spread is</a:t>
                </a:r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𝑔𝑎𝑖𝑛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~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𝑎𝑐𝑐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𝑖𝑛𝑗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𝑎𝑐𝑐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And so relative energy spread</a:t>
                </a:r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Δ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𝑔𝑎𝑖𝑛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𝑔𝑎𝑖𝑛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~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𝑖𝑛𝑗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𝑎𝑐𝑐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F49FAF8-4723-4FC9-9603-BC3914D339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732" y="2636494"/>
                <a:ext cx="4233333" cy="4644798"/>
              </a:xfrm>
              <a:prstGeom prst="rect">
                <a:avLst/>
              </a:prstGeom>
              <a:blipFill>
                <a:blip r:embed="rId8"/>
                <a:stretch>
                  <a:fillRect l="-1297" t="-6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5B44ECE8-FD98-4E24-BDED-94013822A9C1}"/>
              </a:ext>
            </a:extLst>
          </p:cNvPr>
          <p:cNvSpPr txBox="1"/>
          <p:nvPr/>
        </p:nvSpPr>
        <p:spPr>
          <a:xfrm>
            <a:off x="2273300" y="1102272"/>
            <a:ext cx="7645399" cy="646331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For long channels in quasilinear regime, energy spread reduced by minimizing length over which injection occurs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E5E1562-961B-4B52-A00F-B36A83F5048B}"/>
                  </a:ext>
                </a:extLst>
              </p:cNvPr>
              <p:cNvSpPr txBox="1"/>
              <p:nvPr/>
            </p:nvSpPr>
            <p:spPr>
              <a:xfrm>
                <a:off x="6840114" y="3524987"/>
                <a:ext cx="3883107" cy="1477456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2400" b="1" u="sng" dirty="0"/>
                  <a:t>In a 1 meter accelerator:</a:t>
                </a:r>
              </a:p>
              <a:p>
                <a:endParaRPr lang="en-US" sz="2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𝑖𝑛𝑗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&lt;1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en-US" sz="2400" dirty="0">
                    <a:sym typeface="Wingdings" panose="05000000000000000000" pitchFamily="2" charset="2"/>
                  </a:rPr>
                  <a:t> 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Δ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sym typeface="Wingdings" panose="05000000000000000000" pitchFamily="2" charset="2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sym typeface="Wingdings" panose="05000000000000000000" pitchFamily="2" charset="2"/>
                              </a:rPr>
                              <m:t>𝑊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sym typeface="Wingdings" panose="05000000000000000000" pitchFamily="2" charset="2"/>
                              </a:rPr>
                              <m:t>𝑔𝑎𝑖𝑛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  <a:sym typeface="Wingdings" panose="05000000000000000000" pitchFamily="2" charset="2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sym typeface="Wingdings" panose="05000000000000000000" pitchFamily="2" charset="2"/>
                              </a:rPr>
                              <m:t>𝑊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sym typeface="Wingdings" panose="05000000000000000000" pitchFamily="2" charset="2"/>
                              </a:rPr>
                              <m:t>𝑔𝑎𝑖𝑛</m:t>
                            </m:r>
                          </m:sub>
                        </m:sSub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&lt;1%</m:t>
                    </m:r>
                  </m:oMath>
                </a14:m>
                <a:endParaRPr lang="en-US" sz="2400" dirty="0"/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E5E1562-961B-4B52-A00F-B36A83F504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0114" y="3524987"/>
                <a:ext cx="3883107" cy="1477456"/>
              </a:xfrm>
              <a:prstGeom prst="rect">
                <a:avLst/>
              </a:prstGeom>
              <a:blipFill>
                <a:blip r:embed="rId9"/>
                <a:stretch>
                  <a:fillRect l="-1703" t="-1587"/>
                </a:stretch>
              </a:blipFill>
              <a:ln w="571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0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Localized injection in Meter-scale waveguides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4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B039F9-9D19-4EB6-9022-4CDA6A17CE27}"/>
              </a:ext>
            </a:extLst>
          </p:cNvPr>
          <p:cNvSpPr txBox="1"/>
          <p:nvPr/>
        </p:nvSpPr>
        <p:spPr>
          <a:xfrm>
            <a:off x="205164" y="1638309"/>
            <a:ext cx="4207934" cy="1692771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u="sng" dirty="0"/>
              <a:t>In a perfect world…</a:t>
            </a:r>
          </a:p>
          <a:p>
            <a:endParaRPr lang="en-US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Inject at waveguide entrance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Injector tuned separately from accelerator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B600EE-034D-4DA1-A7CA-D8E230881BC7}"/>
              </a:ext>
            </a:extLst>
          </p:cNvPr>
          <p:cNvSpPr txBox="1"/>
          <p:nvPr/>
        </p:nvSpPr>
        <p:spPr>
          <a:xfrm>
            <a:off x="205164" y="3526921"/>
            <a:ext cx="4207934" cy="292387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u="sng" dirty="0"/>
              <a:t>In practice…</a:t>
            </a:r>
          </a:p>
          <a:p>
            <a:endParaRPr lang="en-US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Mode mismatch and self-compression dominate propagation at channel entrance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Propagation stabilized later in accelerator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Better for injector to be located </a:t>
            </a:r>
            <a:r>
              <a:rPr lang="en-US" sz="2000" i="1" u="sng" dirty="0"/>
              <a:t>inside</a:t>
            </a:r>
            <a:r>
              <a:rPr lang="en-US" sz="2000" dirty="0"/>
              <a:t> channel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9987DBF-D7B7-4930-B26D-E47C0DF3C5EF}"/>
              </a:ext>
            </a:extLst>
          </p:cNvPr>
          <p:cNvGrpSpPr/>
          <p:nvPr/>
        </p:nvGrpSpPr>
        <p:grpSpPr>
          <a:xfrm>
            <a:off x="4543570" y="999589"/>
            <a:ext cx="8402734" cy="6087230"/>
            <a:chOff x="4730959" y="1039089"/>
            <a:chExt cx="8402734" cy="6087230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F5CD021E-67F2-439F-B1E5-208F1F2D51EE}"/>
                </a:ext>
              </a:extLst>
            </p:cNvPr>
            <p:cNvGrpSpPr/>
            <p:nvPr/>
          </p:nvGrpSpPr>
          <p:grpSpPr>
            <a:xfrm>
              <a:off x="4730959" y="1039089"/>
              <a:ext cx="7221831" cy="4157791"/>
              <a:chOff x="4617235" y="1989660"/>
              <a:chExt cx="7221831" cy="4157791"/>
            </a:xfrm>
          </p:grpSpPr>
          <p:pic>
            <p:nvPicPr>
              <p:cNvPr id="9" name="Picture 8" descr="A close-up of a machine&#10;&#10;Description automatically generated">
                <a:extLst>
                  <a:ext uri="{FF2B5EF4-FFF2-40B4-BE49-F238E27FC236}">
                    <a16:creationId xmlns:a16="http://schemas.microsoft.com/office/drawing/2014/main" id="{8C5CF8BB-74EF-4559-BA5E-EB1ACEA9519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62" t="25626" r="476" b="-527"/>
              <a:stretch/>
            </p:blipFill>
            <p:spPr>
              <a:xfrm>
                <a:off x="4617235" y="2056742"/>
                <a:ext cx="7221831" cy="4090709"/>
              </a:xfrm>
              <a:prstGeom prst="rect">
                <a:avLst/>
              </a:prstGeom>
            </p:spPr>
          </p:pic>
          <p:sp>
            <p:nvSpPr>
              <p:cNvPr id="7" name="Explosion: 8 Points 6">
                <a:extLst>
                  <a:ext uri="{FF2B5EF4-FFF2-40B4-BE49-F238E27FC236}">
                    <a16:creationId xmlns:a16="http://schemas.microsoft.com/office/drawing/2014/main" id="{A0ED5791-49EA-4EDA-BD33-A86D248BC9D2}"/>
                  </a:ext>
                </a:extLst>
              </p:cNvPr>
              <p:cNvSpPr/>
              <p:nvPr/>
            </p:nvSpPr>
            <p:spPr>
              <a:xfrm>
                <a:off x="7272865" y="2997202"/>
                <a:ext cx="380999" cy="440266"/>
              </a:xfrm>
              <a:prstGeom prst="irregularSeal1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ight Bracket 17">
                <a:extLst>
                  <a:ext uri="{FF2B5EF4-FFF2-40B4-BE49-F238E27FC236}">
                    <a16:creationId xmlns:a16="http://schemas.microsoft.com/office/drawing/2014/main" id="{59BEBCDB-DD45-411E-B80D-1790881B8939}"/>
                  </a:ext>
                </a:extLst>
              </p:cNvPr>
              <p:cNvSpPr/>
              <p:nvPr/>
            </p:nvSpPr>
            <p:spPr>
              <a:xfrm rot="16200000">
                <a:off x="7920205" y="-40638"/>
                <a:ext cx="759828" cy="5734837"/>
              </a:xfrm>
              <a:prstGeom prst="rightBracket">
                <a:avLst>
                  <a:gd name="adj" fmla="val 0"/>
                </a:avLst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9" name="TextBox 18">
                    <a:extLst>
                      <a:ext uri="{FF2B5EF4-FFF2-40B4-BE49-F238E27FC236}">
                        <a16:creationId xmlns:a16="http://schemas.microsoft.com/office/drawing/2014/main" id="{7F3314ED-1BE2-48D5-AA23-BFBF0C5A441F}"/>
                      </a:ext>
                    </a:extLst>
                  </p:cNvPr>
                  <p:cNvSpPr txBox="1"/>
                  <p:nvPr/>
                </p:nvSpPr>
                <p:spPr>
                  <a:xfrm>
                    <a:off x="7890933" y="1989660"/>
                    <a:ext cx="829734" cy="49661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𝑳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𝒈𝒖𝒊𝒅𝒆</m:t>
                              </m:r>
                            </m:sub>
                          </m:sSub>
                        </m:oMath>
                      </m:oMathPara>
                    </a14:m>
                    <a:endParaRPr lang="en-US" sz="2400" b="1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9" name="TextBox 18">
                    <a:extLst>
                      <a:ext uri="{FF2B5EF4-FFF2-40B4-BE49-F238E27FC236}">
                        <a16:creationId xmlns:a16="http://schemas.microsoft.com/office/drawing/2014/main" id="{7F3314ED-1BE2-48D5-AA23-BFBF0C5A441F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90933" y="1989660"/>
                    <a:ext cx="829734" cy="496611"/>
                  </a:xfrm>
                  <a:prstGeom prst="rect">
                    <a:avLst/>
                  </a:prstGeom>
                  <a:blipFill>
                    <a:blip r:embed="rId8"/>
                    <a:stretch>
                      <a:fillRect l="-1471" r="-23529" b="-1234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1" name="Right Bracket 20">
                <a:extLst>
                  <a:ext uri="{FF2B5EF4-FFF2-40B4-BE49-F238E27FC236}">
                    <a16:creationId xmlns:a16="http://schemas.microsoft.com/office/drawing/2014/main" id="{D33C86AE-09FD-43C4-9A9C-AF1BB6C3A973}"/>
                  </a:ext>
                </a:extLst>
              </p:cNvPr>
              <p:cNvSpPr/>
              <p:nvPr/>
            </p:nvSpPr>
            <p:spPr>
              <a:xfrm rot="16200000">
                <a:off x="9259393" y="1290075"/>
                <a:ext cx="302622" cy="3513671"/>
              </a:xfrm>
              <a:prstGeom prst="rightBracket">
                <a:avLst>
                  <a:gd name="adj" fmla="val 0"/>
                </a:avLst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2" name="TextBox 21">
                    <a:extLst>
                      <a:ext uri="{FF2B5EF4-FFF2-40B4-BE49-F238E27FC236}">
                        <a16:creationId xmlns:a16="http://schemas.microsoft.com/office/drawing/2014/main" id="{5412FE63-52F4-45A5-8572-34B482C855B4}"/>
                      </a:ext>
                    </a:extLst>
                  </p:cNvPr>
                  <p:cNvSpPr txBox="1"/>
                  <p:nvPr/>
                </p:nvSpPr>
                <p:spPr>
                  <a:xfrm>
                    <a:off x="9121265" y="2423904"/>
                    <a:ext cx="829734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𝑳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𝒂𝒄𝒄</m:t>
                              </m:r>
                            </m:sub>
                          </m:sSub>
                        </m:oMath>
                      </m:oMathPara>
                    </a14:m>
                    <a:endParaRPr lang="en-US" sz="2400" b="1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22" name="TextBox 21">
                    <a:extLst>
                      <a:ext uri="{FF2B5EF4-FFF2-40B4-BE49-F238E27FC236}">
                        <a16:creationId xmlns:a16="http://schemas.microsoft.com/office/drawing/2014/main" id="{5412FE63-52F4-45A5-8572-34B482C855B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9121265" y="2423904"/>
                    <a:ext cx="829734" cy="461665"/>
                  </a:xfrm>
                  <a:prstGeom prst="rect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3" name="Right Bracket 22">
                <a:extLst>
                  <a:ext uri="{FF2B5EF4-FFF2-40B4-BE49-F238E27FC236}">
                    <a16:creationId xmlns:a16="http://schemas.microsoft.com/office/drawing/2014/main" id="{1FA0AFD5-6657-45FC-90B2-52AB203F60E1}"/>
                  </a:ext>
                </a:extLst>
              </p:cNvPr>
              <p:cNvSpPr/>
              <p:nvPr/>
            </p:nvSpPr>
            <p:spPr>
              <a:xfrm rot="16200000">
                <a:off x="7362855" y="2907210"/>
                <a:ext cx="201020" cy="381004"/>
              </a:xfrm>
              <a:prstGeom prst="rightBracket">
                <a:avLst>
                  <a:gd name="adj" fmla="val 0"/>
                </a:avLst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4" name="TextBox 23">
                    <a:extLst>
                      <a:ext uri="{FF2B5EF4-FFF2-40B4-BE49-F238E27FC236}">
                        <a16:creationId xmlns:a16="http://schemas.microsoft.com/office/drawing/2014/main" id="{1088EE3C-14AD-4B31-8EE5-CEC50910B6C7}"/>
                      </a:ext>
                    </a:extLst>
                  </p:cNvPr>
                  <p:cNvSpPr txBox="1"/>
                  <p:nvPr/>
                </p:nvSpPr>
                <p:spPr>
                  <a:xfrm>
                    <a:off x="7042815" y="2435843"/>
                    <a:ext cx="829734" cy="49667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𝑳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𝒊𝒏𝒋</m:t>
                              </m:r>
                            </m:sub>
                          </m:sSub>
                        </m:oMath>
                      </m:oMathPara>
                    </a14:m>
                    <a:endParaRPr lang="en-US" sz="2400" b="1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24" name="TextBox 23">
                    <a:extLst>
                      <a:ext uri="{FF2B5EF4-FFF2-40B4-BE49-F238E27FC236}">
                        <a16:creationId xmlns:a16="http://schemas.microsoft.com/office/drawing/2014/main" id="{1088EE3C-14AD-4B31-8EE5-CEC50910B6C7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042815" y="2435843"/>
                    <a:ext cx="829734" cy="496674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 b="-1097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5766AD06-8A87-452D-B61A-0B10FF3AA836}"/>
                  </a:ext>
                </a:extLst>
              </p:cNvPr>
              <p:cNvCxnSpPr/>
              <p:nvPr/>
            </p:nvCxnSpPr>
            <p:spPr>
              <a:xfrm>
                <a:off x="5432700" y="3297661"/>
                <a:ext cx="1840163" cy="0"/>
              </a:xfrm>
              <a:prstGeom prst="line">
                <a:avLst/>
              </a:prstGeom>
              <a:ln w="381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0" name="TextBox 19">
                    <a:extLst>
                      <a:ext uri="{FF2B5EF4-FFF2-40B4-BE49-F238E27FC236}">
                        <a16:creationId xmlns:a16="http://schemas.microsoft.com/office/drawing/2014/main" id="{8489E80E-20E4-4094-98B3-90E8531EDFC0}"/>
                      </a:ext>
                    </a:extLst>
                  </p:cNvPr>
                  <p:cNvSpPr txBox="1"/>
                  <p:nvPr/>
                </p:nvSpPr>
                <p:spPr>
                  <a:xfrm>
                    <a:off x="5954846" y="2710021"/>
                    <a:ext cx="829734" cy="49667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𝒛</m:t>
                              </m:r>
                            </m:e>
                            <m:sub>
                              <m:r>
                                <a:rPr lang="en-US" sz="2400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𝒊𝒏𝒋</m:t>
                              </m:r>
                            </m:sub>
                          </m:sSub>
                        </m:oMath>
                      </m:oMathPara>
                    </a14:m>
                    <a:endParaRPr lang="en-US" sz="2400" b="1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20" name="TextBox 19">
                    <a:extLst>
                      <a:ext uri="{FF2B5EF4-FFF2-40B4-BE49-F238E27FC236}">
                        <a16:creationId xmlns:a16="http://schemas.microsoft.com/office/drawing/2014/main" id="{8489E80E-20E4-4094-98B3-90E8531EDFC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954846" y="2710021"/>
                    <a:ext cx="829734" cy="496674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 b="-1097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59EFA95A-335B-4C48-B466-E4CC0091220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440673" y="2880663"/>
                <a:ext cx="28" cy="117135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4877673-97E6-43AD-8FB4-18789212F041}"/>
                </a:ext>
              </a:extLst>
            </p:cNvPr>
            <p:cNvGrpSpPr/>
            <p:nvPr/>
          </p:nvGrpSpPr>
          <p:grpSpPr>
            <a:xfrm>
              <a:off x="4787820" y="5303901"/>
              <a:ext cx="8345873" cy="1822418"/>
              <a:chOff x="4787820" y="5303901"/>
              <a:chExt cx="8345873" cy="1822418"/>
            </a:xfrm>
          </p:grpSpPr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8" name="TextBox 27">
                    <a:extLst>
                      <a:ext uri="{FF2B5EF4-FFF2-40B4-BE49-F238E27FC236}">
                        <a16:creationId xmlns:a16="http://schemas.microsoft.com/office/drawing/2014/main" id="{A4633AD2-92FA-4580-89CC-01067EBBB3C4}"/>
                      </a:ext>
                    </a:extLst>
                  </p:cNvPr>
                  <p:cNvSpPr txBox="1"/>
                  <p:nvPr/>
                </p:nvSpPr>
                <p:spPr>
                  <a:xfrm>
                    <a:off x="5150559" y="5858793"/>
                    <a:ext cx="7983134" cy="1267526"/>
                  </a:xfrm>
                  <a:prstGeom prst="rect">
                    <a:avLst/>
                  </a:prstGeom>
                  <a:noFill/>
                </p:spPr>
                <p:txBody>
                  <a:bodyPr wrap="square" numCol="2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𝒛</m:t>
                            </m:r>
                          </m:e>
                          <m:sub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𝒊𝒏𝒋</m:t>
                            </m:r>
                          </m:sub>
                        </m:s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a14:m>
                    <a:r>
                      <a:rPr lang="en-US" b="1" dirty="0"/>
                      <a:t> </a:t>
                    </a:r>
                    <a:r>
                      <a:rPr lang="en-US" dirty="0"/>
                      <a:t>distance from start of channel</a:t>
                    </a:r>
                  </a:p>
                  <a:p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𝑳</m:t>
                            </m:r>
                          </m:e>
                          <m:sub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𝒈𝒖𝒊𝒅𝒆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a14:m>
                    <a:r>
                      <a:rPr lang="en-US" dirty="0"/>
                      <a:t> length of channel</a:t>
                    </a:r>
                    <a:endParaRPr lang="en-US" b="0" i="1" dirty="0">
                      <a:latin typeface="Cambria Math" panose="02040503050406030204" pitchFamily="18" charset="0"/>
                    </a:endParaRPr>
                  </a:p>
                  <a:p>
                    <a:endParaRPr lang="en-US" b="0" i="1" dirty="0">
                      <a:latin typeface="Cambria Math" panose="02040503050406030204" pitchFamily="18" charset="0"/>
                    </a:endParaRPr>
                  </a:p>
                  <a:p>
                    <a:endParaRPr lang="en-US" b="0" i="1" dirty="0">
                      <a:latin typeface="Cambria Math" panose="02040503050406030204" pitchFamily="18" charset="0"/>
                    </a:endParaRPr>
                  </a:p>
                  <a:p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𝑳</m:t>
                            </m:r>
                          </m:e>
                          <m:sub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𝒊𝒏𝒋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a14:m>
                    <a:r>
                      <a:rPr lang="en-US" dirty="0"/>
                      <a:t> length of injector</a:t>
                    </a:r>
                  </a:p>
                  <a:p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𝑳</m:t>
                            </m:r>
                          </m:e>
                          <m:sub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𝒂𝒄𝒄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a14:m>
                    <a:r>
                      <a:rPr lang="en-US" dirty="0"/>
                      <a:t> Length of accelerator</a:t>
                    </a:r>
                  </a:p>
                </p:txBody>
              </p:sp>
            </mc:Choice>
            <mc:Fallback>
              <p:sp>
                <p:nvSpPr>
                  <p:cNvPr id="28" name="TextBox 27">
                    <a:extLst>
                      <a:ext uri="{FF2B5EF4-FFF2-40B4-BE49-F238E27FC236}">
                        <a16:creationId xmlns:a16="http://schemas.microsoft.com/office/drawing/2014/main" id="{A4633AD2-92FA-4580-89CC-01067EBBB3C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150559" y="5858793"/>
                    <a:ext cx="7983134" cy="1267526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 t="-2404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DCADF37-AD64-4710-B5AA-CA56E23A76A7}"/>
                  </a:ext>
                </a:extLst>
              </p:cNvPr>
              <p:cNvSpPr txBox="1"/>
              <p:nvPr/>
            </p:nvSpPr>
            <p:spPr>
              <a:xfrm>
                <a:off x="7472557" y="5319740"/>
                <a:ext cx="25921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u="sng" dirty="0"/>
                  <a:t>Some Notation:</a:t>
                </a: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5B5ED972-95D1-44A5-9BB6-93517DBE3750}"/>
                  </a:ext>
                </a:extLst>
              </p:cNvPr>
              <p:cNvSpPr/>
              <p:nvPr/>
            </p:nvSpPr>
            <p:spPr>
              <a:xfrm>
                <a:off x="4787820" y="5303901"/>
                <a:ext cx="7164970" cy="1317873"/>
              </a:xfrm>
              <a:prstGeom prst="rect">
                <a:avLst/>
              </a:pr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056" name="Group 2055">
            <a:extLst>
              <a:ext uri="{FF2B5EF4-FFF2-40B4-BE49-F238E27FC236}">
                <a16:creationId xmlns:a16="http://schemas.microsoft.com/office/drawing/2014/main" id="{073A6B27-D8E9-4E36-9982-2A7E24752844}"/>
              </a:ext>
            </a:extLst>
          </p:cNvPr>
          <p:cNvGrpSpPr/>
          <p:nvPr/>
        </p:nvGrpSpPr>
        <p:grpSpPr>
          <a:xfrm>
            <a:off x="4681872" y="1560500"/>
            <a:ext cx="7529398" cy="4720537"/>
            <a:chOff x="4632122" y="1772019"/>
            <a:chExt cx="7529398" cy="4720537"/>
          </a:xfrm>
        </p:grpSpPr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5370CE1A-4DC3-46BB-9A1A-CCEF19226D4A}"/>
                </a:ext>
              </a:extLst>
            </p:cNvPr>
            <p:cNvGrpSpPr/>
            <p:nvPr/>
          </p:nvGrpSpPr>
          <p:grpSpPr>
            <a:xfrm>
              <a:off x="4632122" y="1772019"/>
              <a:ext cx="7218458" cy="3880042"/>
              <a:chOff x="4632122" y="1270022"/>
              <a:chExt cx="7218458" cy="3880042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C037252C-4F78-4429-92EE-E193B63A4C2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893" t="5833" r="43580" b="5937"/>
              <a:stretch/>
            </p:blipFill>
            <p:spPr>
              <a:xfrm rot="5400000">
                <a:off x="7492886" y="792371"/>
                <a:ext cx="1496929" cy="7218458"/>
              </a:xfrm>
              <a:prstGeom prst="rect">
                <a:avLst/>
              </a:prstGeom>
            </p:spPr>
          </p:pic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0584C7C-B9C1-46F7-86E5-42C214CECD0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427" t="81408" r="43580" b="6228"/>
              <a:stretch/>
            </p:blipFill>
            <p:spPr>
              <a:xfrm rot="5400000">
                <a:off x="5138431" y="1162696"/>
                <a:ext cx="2158978" cy="2373630"/>
              </a:xfrm>
              <a:prstGeom prst="rect">
                <a:avLst/>
              </a:prstGeom>
              <a:solidFill>
                <a:srgbClr val="000000">
                  <a:shade val="95000"/>
                </a:srgbClr>
              </a:solidFill>
              <a:ln w="76200" cap="sq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outerShdw blurRad="254000" dist="190500" dir="2700000" sy="90000" algn="bl" rotWithShape="0">
                  <a:srgbClr val="000000">
                    <a:alpha val="40000"/>
                  </a:srgbClr>
                </a:outerShdw>
              </a:effectLst>
            </p:spPr>
          </p:pic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DFF45FE0-C6B4-4401-B7EA-03E24F19935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727817" y="1270022"/>
                <a:ext cx="258220" cy="3387142"/>
              </a:xfrm>
              <a:prstGeom prst="line">
                <a:avLst/>
              </a:prstGeom>
              <a:ln w="571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39A561A3-1AB3-4152-95B9-D9E1153ADAA1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5600700" y="3429001"/>
                <a:ext cx="1849103" cy="1228163"/>
              </a:xfrm>
              <a:prstGeom prst="line">
                <a:avLst/>
              </a:prstGeom>
              <a:ln w="5715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4739004E-A4DA-40FB-A4D1-1A697C8603DE}"/>
                  </a:ext>
                </a:extLst>
              </p:cNvPr>
              <p:cNvCxnSpPr/>
              <p:nvPr/>
            </p:nvCxnSpPr>
            <p:spPr>
              <a:xfrm>
                <a:off x="6008370" y="2257425"/>
                <a:ext cx="381000" cy="0"/>
              </a:xfrm>
              <a:prstGeom prst="line">
                <a:avLst/>
              </a:prstGeom>
              <a:ln w="5715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F5BBC1B8-A59A-4B45-B8EF-D08E9BBDF78E}"/>
                  </a:ext>
                </a:extLst>
              </p:cNvPr>
              <p:cNvSpPr txBox="1"/>
              <p:nvPr/>
            </p:nvSpPr>
            <p:spPr>
              <a:xfrm>
                <a:off x="5838824" y="1903544"/>
                <a:ext cx="9048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</a:rPr>
                  <a:t>4 mm</a:t>
                </a:r>
              </a:p>
            </p:txBody>
          </p:sp>
        </p:grp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DB5A17F0-E8C3-49A0-9969-8F9D0EC55642}"/>
                </a:ext>
              </a:extLst>
            </p:cNvPr>
            <p:cNvSpPr txBox="1"/>
            <p:nvPr/>
          </p:nvSpPr>
          <p:spPr>
            <a:xfrm>
              <a:off x="7710212" y="3653226"/>
              <a:ext cx="44513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 err="1"/>
                <a:t>Rockafellow</a:t>
              </a:r>
              <a:r>
                <a:rPr lang="en-US" sz="1600" i="1" dirty="0"/>
                <a:t> et al., Phys. Plasmas </a:t>
              </a:r>
              <a:r>
                <a:rPr lang="en-US" sz="1600" b="1" i="1" dirty="0"/>
                <a:t>32</a:t>
              </a:r>
              <a:r>
                <a:rPr lang="en-US" sz="1600" i="1" dirty="0"/>
                <a:t>, 053102 (2025)</a:t>
              </a:r>
            </a:p>
          </p:txBody>
        </p:sp>
        <p:cxnSp>
          <p:nvCxnSpPr>
            <p:cNvPr id="63" name="Straight Arrow Connector 62">
              <a:extLst>
                <a:ext uri="{FF2B5EF4-FFF2-40B4-BE49-F238E27FC236}">
                  <a16:creationId xmlns:a16="http://schemas.microsoft.com/office/drawing/2014/main" id="{74DE58B4-2880-43F9-BF0A-59C02EEFA96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195193" y="5286375"/>
              <a:ext cx="500757" cy="857251"/>
            </a:xfrm>
            <a:prstGeom prst="straightConnector1">
              <a:avLst/>
            </a:prstGeom>
            <a:ln w="76200">
              <a:solidFill>
                <a:schemeClr val="tx1">
                  <a:lumMod val="95000"/>
                  <a:lumOff val="5000"/>
                </a:schemeClr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2052" name="TextBox 2051">
              <a:extLst>
                <a:ext uri="{FF2B5EF4-FFF2-40B4-BE49-F238E27FC236}">
                  <a16:creationId xmlns:a16="http://schemas.microsoft.com/office/drawing/2014/main" id="{8B7557C7-5CCC-40DA-9FC9-9D81E2612475}"/>
                </a:ext>
              </a:extLst>
            </p:cNvPr>
            <p:cNvSpPr txBox="1"/>
            <p:nvPr/>
          </p:nvSpPr>
          <p:spPr>
            <a:xfrm>
              <a:off x="4919364" y="6123224"/>
              <a:ext cx="16766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Injector section</a:t>
              </a:r>
            </a:p>
          </p:txBody>
        </p:sp>
        <p:pic>
          <p:nvPicPr>
            <p:cNvPr id="2054" name="Picture 2053">
              <a:extLst>
                <a:ext uri="{FF2B5EF4-FFF2-40B4-BE49-F238E27FC236}">
                  <a16:creationId xmlns:a16="http://schemas.microsoft.com/office/drawing/2014/main" id="{8CB256A6-A04E-4D47-A861-E7863D822C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415157" y="1919814"/>
              <a:ext cx="2581635" cy="1667108"/>
            </a:xfrm>
            <a:prstGeom prst="rect">
              <a:avLst/>
            </a:prstGeom>
          </p:spPr>
        </p:pic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753865E0-4CA4-42F3-B777-E6728FC2D4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164778" y="5242566"/>
              <a:ext cx="1" cy="797186"/>
            </a:xfrm>
            <a:prstGeom prst="straightConnector1">
              <a:avLst/>
            </a:prstGeom>
            <a:ln w="76200">
              <a:solidFill>
                <a:schemeClr val="tx1">
                  <a:lumMod val="95000"/>
                  <a:lumOff val="5000"/>
                </a:schemeClr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74EF96B8-B1DF-4D6D-BB86-F51184339609}"/>
                </a:ext>
              </a:extLst>
            </p:cNvPr>
            <p:cNvSpPr txBox="1"/>
            <p:nvPr/>
          </p:nvSpPr>
          <p:spPr>
            <a:xfrm>
              <a:off x="7159092" y="6081466"/>
              <a:ext cx="21067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Waveguide section</a:t>
              </a:r>
            </a:p>
          </p:txBody>
        </p:sp>
      </p:grpSp>
      <p:grpSp>
        <p:nvGrpSpPr>
          <p:cNvPr id="2063" name="Group 2062">
            <a:extLst>
              <a:ext uri="{FF2B5EF4-FFF2-40B4-BE49-F238E27FC236}">
                <a16:creationId xmlns:a16="http://schemas.microsoft.com/office/drawing/2014/main" id="{4EBBDF4E-A24A-486E-997D-9798744E7294}"/>
              </a:ext>
            </a:extLst>
          </p:cNvPr>
          <p:cNvGrpSpPr/>
          <p:nvPr/>
        </p:nvGrpSpPr>
        <p:grpSpPr>
          <a:xfrm>
            <a:off x="4533927" y="1035048"/>
            <a:ext cx="7385054" cy="5823961"/>
            <a:chOff x="4464233" y="1054991"/>
            <a:chExt cx="7385054" cy="5823961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6E027F02-C722-4A24-89C7-4010CC917B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r="29600" b="53122"/>
            <a:stretch/>
          </p:blipFill>
          <p:spPr>
            <a:xfrm>
              <a:off x="4595402" y="1609450"/>
              <a:ext cx="7159445" cy="2311004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16B356A2-4D86-4D20-9766-F3A8301C32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74724" t="4115" r="6718" b="75981"/>
            <a:stretch/>
          </p:blipFill>
          <p:spPr>
            <a:xfrm>
              <a:off x="9064246" y="1269371"/>
              <a:ext cx="2153653" cy="1119706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F0383FCC-5992-4FF5-B4FD-4F8B89CD4038}"/>
                </a:ext>
              </a:extLst>
            </p:cNvPr>
            <p:cNvPicPr/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75" r="54097" b="78615"/>
            <a:stretch/>
          </p:blipFill>
          <p:spPr bwMode="auto">
            <a:xfrm>
              <a:off x="4626988" y="4267242"/>
              <a:ext cx="2826619" cy="1028788"/>
            </a:xfrm>
            <a:prstGeom prst="rect">
              <a:avLst/>
            </a:prstGeom>
            <a:noFill/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D6B5C2AA-9959-489B-B60A-604D6AD5F33D}"/>
                </a:ext>
              </a:extLst>
            </p:cNvPr>
            <p:cNvPicPr/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75" t="20846" r="54097" b="58940"/>
            <a:stretch/>
          </p:blipFill>
          <p:spPr bwMode="auto">
            <a:xfrm>
              <a:off x="4626988" y="5314304"/>
              <a:ext cx="2826620" cy="972447"/>
            </a:xfrm>
            <a:prstGeom prst="rect">
              <a:avLst/>
            </a:prstGeom>
            <a:noFill/>
          </p:spPr>
        </p:pic>
        <p:cxnSp>
          <p:nvCxnSpPr>
            <p:cNvPr id="2058" name="Straight Connector 2057">
              <a:extLst>
                <a:ext uri="{FF2B5EF4-FFF2-40B4-BE49-F238E27FC236}">
                  <a16:creationId xmlns:a16="http://schemas.microsoft.com/office/drawing/2014/main" id="{FAACE8AF-94BF-4B03-86E2-C532954548C7}"/>
                </a:ext>
              </a:extLst>
            </p:cNvPr>
            <p:cNvCxnSpPr/>
            <p:nvPr/>
          </p:nvCxnSpPr>
          <p:spPr>
            <a:xfrm>
              <a:off x="7615532" y="4267242"/>
              <a:ext cx="0" cy="211226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59" name="Rectangle 2058">
              <a:extLst>
                <a:ext uri="{FF2B5EF4-FFF2-40B4-BE49-F238E27FC236}">
                  <a16:creationId xmlns:a16="http://schemas.microsoft.com/office/drawing/2014/main" id="{CC70782B-ECCA-4CB3-9D49-1B6FEE0D5CA8}"/>
                </a:ext>
              </a:extLst>
            </p:cNvPr>
            <p:cNvSpPr/>
            <p:nvPr/>
          </p:nvSpPr>
          <p:spPr>
            <a:xfrm>
              <a:off x="5583486" y="1695123"/>
              <a:ext cx="542925" cy="4762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5" name="Envelope_evolution_normalized_a0_2p0_wch_20.mp4">
              <a:hlinkClick r:id="" action="ppaction://media"/>
              <a:extLst>
                <a:ext uri="{FF2B5EF4-FFF2-40B4-BE49-F238E27FC236}">
                  <a16:creationId xmlns:a16="http://schemas.microsoft.com/office/drawing/2014/main" id="{C6F18BC9-8E71-4F13-8B95-08ACF6F0A535}"/>
                </a:ext>
              </a:extLst>
            </p:cNvPr>
            <p:cNvPicPr>
              <a:picLocks noChangeAspect="1"/>
            </p:cNvPicPr>
            <p:nvPr>
              <a:vide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>
            <a:blip r:embed="rId17"/>
            <a:stretch>
              <a:fillRect/>
            </a:stretch>
          </p:blipFill>
          <p:spPr>
            <a:xfrm>
              <a:off x="8010654" y="3987701"/>
              <a:ext cx="3838633" cy="2537998"/>
            </a:xfrm>
            <a:prstGeom prst="rect">
              <a:avLst/>
            </a:prstGeom>
          </p:spPr>
        </p:pic>
        <p:sp>
          <p:nvSpPr>
            <p:cNvPr id="2060" name="TextBox 2059">
              <a:extLst>
                <a:ext uri="{FF2B5EF4-FFF2-40B4-BE49-F238E27FC236}">
                  <a16:creationId xmlns:a16="http://schemas.microsoft.com/office/drawing/2014/main" id="{28080155-9AF2-4771-9060-778FA2615F92}"/>
                </a:ext>
              </a:extLst>
            </p:cNvPr>
            <p:cNvSpPr txBox="1"/>
            <p:nvPr/>
          </p:nvSpPr>
          <p:spPr>
            <a:xfrm>
              <a:off x="5322256" y="1054991"/>
              <a:ext cx="320504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Early propagation dominated by coupling dynamics + nonlinear evolution</a:t>
              </a:r>
            </a:p>
          </p:txBody>
        </p:sp>
        <p:cxnSp>
          <p:nvCxnSpPr>
            <p:cNvPr id="2062" name="Straight Arrow Connector 2061">
              <a:extLst>
                <a:ext uri="{FF2B5EF4-FFF2-40B4-BE49-F238E27FC236}">
                  <a16:creationId xmlns:a16="http://schemas.microsoft.com/office/drawing/2014/main" id="{3EBD4AAC-491A-4EC2-85D4-54B89705692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24538" y="1777549"/>
              <a:ext cx="585787" cy="40367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1F99319C-F66F-48E3-8956-85C29C128456}"/>
                </a:ext>
              </a:extLst>
            </p:cNvPr>
            <p:cNvSpPr txBox="1"/>
            <p:nvPr/>
          </p:nvSpPr>
          <p:spPr>
            <a:xfrm>
              <a:off x="4464233" y="6540398"/>
              <a:ext cx="4514208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sz="1600" i="1" dirty="0"/>
                <a:t>J. E. Shrock et al., Phys. Rev. Lett. </a:t>
              </a:r>
              <a:r>
                <a:rPr lang="en-US" sz="1600" b="1" i="1" dirty="0"/>
                <a:t>132</a:t>
              </a:r>
              <a:r>
                <a:rPr lang="en-US" sz="1600" i="1" dirty="0"/>
                <a:t>, 045002 (2024)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288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85"/>
                </p:tgtEl>
              </p:cMediaNode>
            </p:video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B555EA-0035-14B5-CB0C-38E8993A3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osc.umd.edu/img/logos/28_informalseal.jpg">
            <a:extLst>
              <a:ext uri="{FF2B5EF4-FFF2-40B4-BE49-F238E27FC236}">
                <a16:creationId xmlns:a16="http://schemas.microsoft.com/office/drawing/2014/main" id="{CA5F02D5-ED56-7F83-AE21-300F7A0DE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EA77C66-5A78-9682-0376-1008E72DA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7054" y="93960"/>
            <a:ext cx="10333978" cy="7866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Controlled Ionization 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I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njection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via Locally Doped 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J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et</a:t>
            </a:r>
            <a:endParaRPr lang="en-US" sz="1400" dirty="0"/>
          </a:p>
        </p:txBody>
      </p:sp>
      <p:sp>
        <p:nvSpPr>
          <p:cNvPr id="6" name="Slide Number Placeholder 9">
            <a:extLst>
              <a:ext uri="{FF2B5EF4-FFF2-40B4-BE49-F238E27FC236}">
                <a16:creationId xmlns:a16="http://schemas.microsoft.com/office/drawing/2014/main" id="{E847C57F-DB9C-F693-570B-4F820E213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5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267692-C39E-8B5C-30C1-D4C01BC1EABE}"/>
              </a:ext>
            </a:extLst>
          </p:cNvPr>
          <p:cNvSpPr txBox="1"/>
          <p:nvPr/>
        </p:nvSpPr>
        <p:spPr>
          <a:xfrm>
            <a:off x="91440" y="6341791"/>
            <a:ext cx="5070107" cy="369332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i="1" dirty="0"/>
              <a:t>J. E. </a:t>
            </a:r>
            <a:r>
              <a:rPr lang="en-US" i="1" dirty="0" err="1"/>
              <a:t>Shrock</a:t>
            </a:r>
            <a:r>
              <a:rPr lang="en-US" i="1" dirty="0"/>
              <a:t> et al., Phys. Rev. Lett. </a:t>
            </a:r>
            <a:r>
              <a:rPr lang="en-US" b="1" i="1" dirty="0"/>
              <a:t>132</a:t>
            </a:r>
            <a:r>
              <a:rPr lang="en-US" i="1" dirty="0"/>
              <a:t>, 045002 (2024)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96D9DC48-CE60-A4AF-2701-7555F7D65CC4}"/>
              </a:ext>
            </a:extLst>
          </p:cNvPr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8337492-6F93-C0E2-1AE8-6B053B247F85}"/>
              </a:ext>
            </a:extLst>
          </p:cNvPr>
          <p:cNvGrpSpPr/>
          <p:nvPr/>
        </p:nvGrpSpPr>
        <p:grpSpPr>
          <a:xfrm>
            <a:off x="-36096" y="1696311"/>
            <a:ext cx="3714441" cy="4428207"/>
            <a:chOff x="8691140" y="1463040"/>
            <a:chExt cx="3109892" cy="422881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3B33168-A619-3EAC-7099-BA70003186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91140" y="2371225"/>
              <a:ext cx="3109892" cy="3320625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85C0EDDB-D277-9775-25D6-62B048120CAA}"/>
                    </a:ext>
                  </a:extLst>
                </p:cNvPr>
                <p:cNvSpPr txBox="1"/>
                <p:nvPr/>
              </p:nvSpPr>
              <p:spPr>
                <a:xfrm>
                  <a:off x="8931278" y="1463040"/>
                  <a:ext cx="2743882" cy="881754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dirty="0"/>
                    <a:t>Dopant gas locally injected over </a:t>
                  </a:r>
                  <a14:m>
                    <m:oMath xmlns:m="http://schemas.openxmlformats.org/officeDocument/2006/math">
                      <m:r>
                        <a:rPr lang="en-US" i="1" dirty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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𝑧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=2.5 </m:t>
                      </m:r>
                      <m:r>
                        <a:rPr lang="en-US" i="1" dirty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a14:m>
                  <a:r>
                    <a:rPr lang="en-US" dirty="0"/>
                    <a:t> enabled by gen. VI jet (2022)</a:t>
                  </a:r>
                </a:p>
              </p:txBody>
            </p:sp>
          </mc:Choice>
          <mc:Fallback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85C0EDDB-D277-9775-25D6-62B048120CA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31278" y="1463040"/>
                  <a:ext cx="2743882" cy="881754"/>
                </a:xfrm>
                <a:prstGeom prst="rect">
                  <a:avLst/>
                </a:prstGeom>
                <a:blipFill>
                  <a:blip r:embed="rId5"/>
                  <a:stretch>
                    <a:fillRect t="-2597" r="-1852" b="-8442"/>
                  </a:stretch>
                </a:blipFill>
                <a:ln w="12700">
                  <a:solidFill>
                    <a:srgbClr val="FF0000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EF04A20C-4A32-6018-2E6A-0125FF94050F}"/>
                </a:ext>
              </a:extLst>
            </p:cNvPr>
            <p:cNvCxnSpPr>
              <a:cxnSpLocks/>
            </p:cNvCxnSpPr>
            <p:nvPr/>
          </p:nvCxnSpPr>
          <p:spPr>
            <a:xfrm>
              <a:off x="10902595" y="2386370"/>
              <a:ext cx="0" cy="73133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5F942C59-894D-7BDE-6E50-CC06038022B8}"/>
              </a:ext>
            </a:extLst>
          </p:cNvPr>
          <p:cNvSpPr txBox="1"/>
          <p:nvPr/>
        </p:nvSpPr>
        <p:spPr>
          <a:xfrm>
            <a:off x="3548730" y="1773655"/>
            <a:ext cx="490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(a)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5D5C357-D1C5-45E9-B15C-4CCE76FB0DEC}"/>
              </a:ext>
            </a:extLst>
          </p:cNvPr>
          <p:cNvGrpSpPr/>
          <p:nvPr/>
        </p:nvGrpSpPr>
        <p:grpSpPr>
          <a:xfrm>
            <a:off x="3665371" y="1206797"/>
            <a:ext cx="2588073" cy="5082864"/>
            <a:chOff x="3791236" y="1185337"/>
            <a:chExt cx="2588073" cy="5082864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90A3A52-8769-0227-0AA6-F1CD4791E9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791236" y="4002005"/>
              <a:ext cx="2588073" cy="2266196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0C3903AF-D57D-041B-7EBC-310E5CB5F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791236" y="1206797"/>
              <a:ext cx="2505015" cy="2474034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A94721E-DC78-7DEE-98A6-528A29D2442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335100" y="1577067"/>
              <a:ext cx="548535" cy="59072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D0339174-F0E5-4451-BE3E-8566D225AB9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335101" y="4154731"/>
              <a:ext cx="352720" cy="478593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E4C26CB-713E-4D70-BC95-E8EDC9807EBA}"/>
                </a:ext>
              </a:extLst>
            </p:cNvPr>
            <p:cNvSpPr/>
            <p:nvPr/>
          </p:nvSpPr>
          <p:spPr>
            <a:xfrm>
              <a:off x="4400691" y="1185337"/>
              <a:ext cx="1555878" cy="3153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9052815-51A3-44C3-8A29-2C135901017E}"/>
              </a:ext>
            </a:extLst>
          </p:cNvPr>
          <p:cNvGrpSpPr/>
          <p:nvPr/>
        </p:nvGrpSpPr>
        <p:grpSpPr>
          <a:xfrm>
            <a:off x="6042637" y="1343020"/>
            <a:ext cx="6057923" cy="2354110"/>
            <a:chOff x="6042637" y="1343020"/>
            <a:chExt cx="6057923" cy="2354110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7B2689C6-BE43-A0E1-235A-090C54699E31}"/>
                    </a:ext>
                  </a:extLst>
                </p:cNvPr>
                <p:cNvSpPr txBox="1"/>
                <p:nvPr/>
              </p:nvSpPr>
              <p:spPr>
                <a:xfrm>
                  <a:off x="6042637" y="1639332"/>
                  <a:ext cx="3144107" cy="1659237"/>
                </a:xfrm>
                <a:prstGeom prst="rect">
                  <a:avLst/>
                </a:prstGeom>
                <a:noFill/>
                <a:ln w="12700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  <m:t>𝑳</m:t>
                            </m:r>
                          </m:e>
                          <m:sub>
                            <m: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  <m:t>𝒊𝒏𝒋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~2.5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𝑚𝑚</m:t>
                        </m:r>
                      </m:oMath>
                    </m:oMathPara>
                  </a14:m>
                  <a:endParaRPr lang="en-US" sz="2400" b="0" dirty="0"/>
                </a:p>
                <a:p>
                  <a:pPr algn="ctr"/>
                  <a:r>
                    <a:rPr lang="en-US" sz="2400" dirty="0"/>
                    <a:t>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latin typeface="Cambria Math" panose="02040503050406030204" pitchFamily="18" charset="0"/>
                            </a:rPr>
                            <m:t>𝑳</m:t>
                          </m:r>
                        </m:e>
                        <m:sub>
                          <m:r>
                            <a:rPr lang="en-US" sz="2400" b="1" i="1" smtClean="0">
                              <a:latin typeface="Cambria Math" panose="02040503050406030204" pitchFamily="18" charset="0"/>
                            </a:rPr>
                            <m:t>𝒈𝒖𝒊𝒅𝒆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=200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𝑚𝑚</m:t>
                      </m:r>
                    </m:oMath>
                  </a14:m>
                  <a:endParaRPr lang="en-US" sz="2400" b="0" i="1" dirty="0">
                    <a:latin typeface="Cambria Math" panose="02040503050406030204" pitchFamily="18" charset="0"/>
                  </a:endParaRP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  <m:t>𝒛</m:t>
                            </m:r>
                          </m:e>
                          <m:sub>
                            <m: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  <m:t>𝒊𝒏𝒋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=140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𝑚𝑚</m:t>
                        </m:r>
                      </m:oMath>
                    </m:oMathPara>
                  </a14:m>
                  <a:endParaRPr lang="en-US" sz="2400" b="0" i="1" dirty="0">
                    <a:latin typeface="Cambria Math" panose="02040503050406030204" pitchFamily="18" charset="0"/>
                  </a:endParaRP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  <m:t>𝑳</m:t>
                            </m:r>
                          </m:e>
                          <m:sub>
                            <m: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  <m:t>𝒂𝒄𝒄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=60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𝑚𝑚</m:t>
                        </m:r>
                      </m:oMath>
                    </m:oMathPara>
                  </a14:m>
                  <a:endParaRPr lang="en-US" sz="2400" dirty="0"/>
                </a:p>
              </p:txBody>
            </p:sp>
          </mc:Choice>
          <mc:Fallback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7B2689C6-BE43-A0E1-235A-090C54699E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42637" y="1639332"/>
                  <a:ext cx="3144107" cy="1659237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  <a:ln w="12700"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Arrow: Right 23">
              <a:extLst>
                <a:ext uri="{FF2B5EF4-FFF2-40B4-BE49-F238E27FC236}">
                  <a16:creationId xmlns:a16="http://schemas.microsoft.com/office/drawing/2014/main" id="{2133CB39-1E4B-4809-A46F-B2D941613198}"/>
                </a:ext>
              </a:extLst>
            </p:cNvPr>
            <p:cNvSpPr/>
            <p:nvPr/>
          </p:nvSpPr>
          <p:spPr>
            <a:xfrm>
              <a:off x="8949951" y="2226358"/>
              <a:ext cx="757989" cy="58743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1888ADB3-302E-4A72-BA5A-D8B6CBDF50AB}"/>
                    </a:ext>
                  </a:extLst>
                </p:cNvPr>
                <p:cNvSpPr txBox="1"/>
                <p:nvPr/>
              </p:nvSpPr>
              <p:spPr>
                <a:xfrm>
                  <a:off x="9829800" y="1473200"/>
                  <a:ext cx="2075380" cy="9017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n-US" sz="2400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sSub>
                              <m:sSub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𝑔𝑎𝑖𝑛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𝑔𝑎𝑖𝑛</m:t>
                                </m:r>
                              </m:sub>
                            </m:sSub>
                          </m:den>
                        </m:f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~ 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%</m:t>
                        </m:r>
                      </m:oMath>
                    </m:oMathPara>
                  </a14:m>
                  <a:endParaRPr lang="en-US" sz="2400" b="1" i="1" dirty="0"/>
                </a:p>
              </p:txBody>
            </p:sp>
          </mc:Choice>
          <mc:Fallback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1888ADB3-302E-4A72-BA5A-D8B6CBDF50A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829800" y="1473200"/>
                  <a:ext cx="2075380" cy="90172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B2F62B12-47C5-4C11-BAF4-777ECC5606FF}"/>
                </a:ext>
              </a:extLst>
            </p:cNvPr>
            <p:cNvSpPr/>
            <p:nvPr/>
          </p:nvSpPr>
          <p:spPr>
            <a:xfrm>
              <a:off x="6296251" y="1343020"/>
              <a:ext cx="5804309" cy="2354110"/>
            </a:xfrm>
            <a:prstGeom prst="rect">
              <a:avLst/>
            </a:prstGeom>
            <a:noFill/>
            <a:ln w="571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CF2A95D-3AA4-450F-8B11-4D1502E39F15}"/>
                </a:ext>
              </a:extLst>
            </p:cNvPr>
            <p:cNvSpPr txBox="1"/>
            <p:nvPr/>
          </p:nvSpPr>
          <p:spPr>
            <a:xfrm>
              <a:off x="9965883" y="2679797"/>
              <a:ext cx="201281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7%</a:t>
              </a:r>
              <a:r>
                <a:rPr lang="en-US" sz="2400" dirty="0"/>
                <a:t> res. limited measurement</a:t>
              </a:r>
            </a:p>
          </p:txBody>
        </p: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A8D2EC0-2494-4341-A539-A1E83E8089A6}"/>
                </a:ext>
              </a:extLst>
            </p:cNvPr>
            <p:cNvCxnSpPr>
              <a:cxnSpLocks/>
            </p:cNvCxnSpPr>
            <p:nvPr/>
          </p:nvCxnSpPr>
          <p:spPr>
            <a:xfrm>
              <a:off x="10003172" y="2521478"/>
              <a:ext cx="1938237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42CA2E97-8087-419B-AF97-953EF48BF1F1}"/>
              </a:ext>
            </a:extLst>
          </p:cNvPr>
          <p:cNvSpPr txBox="1"/>
          <p:nvPr/>
        </p:nvSpPr>
        <p:spPr>
          <a:xfrm>
            <a:off x="6296250" y="4200852"/>
            <a:ext cx="5804309" cy="230832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/>
              <a:t>Key Limitations:</a:t>
            </a:r>
          </a:p>
          <a:p>
            <a:endParaRPr lang="en-US" sz="2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Limited energy control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Density/intensity thresholds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Highly reliant on pulse evolution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8719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 Box 2"/>
              <p:cNvSpPr txBox="1">
                <a:spLocks noChangeArrowheads="1"/>
              </p:cNvSpPr>
              <p:nvPr/>
            </p:nvSpPr>
            <p:spPr bwMode="auto">
              <a:xfrm>
                <a:off x="1280912" y="199409"/>
                <a:ext cx="10377688" cy="6463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  <a:cs typeface="Times New Roman" pitchFamily="18" charset="0"/>
                        <a:sym typeface="Symbol" pitchFamily="18" charset="2"/>
                      </a:rPr>
                      <m:t>𝜋</m:t>
                    </m:r>
                    <m:r>
                      <a:rPr lang="en-US" sz="3600" b="0" i="1" smtClean="0">
                        <a:latin typeface="Cambria Math" panose="02040503050406030204" pitchFamily="18" charset="0"/>
                        <a:cs typeface="Times New Roman" pitchFamily="18" charset="0"/>
                        <a:sym typeface="Symbol" pitchFamily="18" charset="2"/>
                      </a:rPr>
                      <m:t>−</m:t>
                    </m:r>
                    <m:r>
                      <a:rPr lang="en-US" sz="3600" b="0" i="1" smtClean="0">
                        <a:latin typeface="Cambria Math" panose="02040503050406030204" pitchFamily="18" charset="0"/>
                        <a:cs typeface="Times New Roman" pitchFamily="18" charset="0"/>
                        <a:sym typeface="Symbol" pitchFamily="18" charset="2"/>
                      </a:rPr>
                      <m:t>𝑠𝑡𝑒𝑝</m:t>
                    </m:r>
                  </m:oMath>
                </a14:m>
                <a:r>
                  <a:rPr lang="en-US" sz="3600" dirty="0">
                    <a:latin typeface="Calibri"/>
                    <a:cs typeface="Times New Roman" pitchFamily="18" charset="0"/>
                    <a:sym typeface="Symbol" pitchFamily="18" charset="2"/>
                  </a:rPr>
                  <a:t> injector</a:t>
                </a:r>
                <a:endParaRPr lang="en-US" sz="4000" dirty="0">
                  <a:latin typeface="Calibri"/>
                  <a:cs typeface="Times New Roman" pitchFamily="18" charset="0"/>
                  <a:sym typeface="Symbol" pitchFamily="18" charset="2"/>
                </a:endParaRPr>
              </a:p>
            </p:txBody>
          </p:sp>
        </mc:Choice>
        <mc:Fallback xmlns="">
          <p:sp>
            <p:nvSpPr>
              <p:cNvPr id="2" name="Text 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280912" y="199409"/>
                <a:ext cx="10377688" cy="646331"/>
              </a:xfrm>
              <a:prstGeom prst="rect">
                <a:avLst/>
              </a:prstGeom>
              <a:blipFill>
                <a:blip r:embed="rId3"/>
                <a:stretch>
                  <a:fillRect t="-15094" b="-3490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Slide Number Placeholder 9">
            <a:extLst>
              <a:ext uri="{FF2B5EF4-FFF2-40B4-BE49-F238E27FC236}">
                <a16:creationId xmlns:a16="http://schemas.microsoft.com/office/drawing/2014/main" id="{2567EFA4-7963-6585-2484-BD0FEDA4E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6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1D349C-B456-5A5F-FC2C-CA4D5530B83B}"/>
              </a:ext>
            </a:extLst>
          </p:cNvPr>
          <p:cNvSpPr txBox="1"/>
          <p:nvPr/>
        </p:nvSpPr>
        <p:spPr>
          <a:xfrm>
            <a:off x="617221" y="1628630"/>
            <a:ext cx="671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(a)</a:t>
            </a:r>
          </a:p>
        </p:txBody>
      </p:sp>
      <p:pic>
        <p:nvPicPr>
          <p:cNvPr id="12" name="Picture 11" descr="ELI Beamlines – Dolní Břežany">
            <a:extLst>
              <a:ext uri="{FF2B5EF4-FFF2-40B4-BE49-F238E27FC236}">
                <a16:creationId xmlns:a16="http://schemas.microsoft.com/office/drawing/2014/main" id="{519BDFF6-8AC8-4173-AE9B-914CF8D29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7589" y="128597"/>
            <a:ext cx="1360692" cy="64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0101392-41A9-942E-30CE-47636E70A4F3}"/>
              </a:ext>
            </a:extLst>
          </p:cNvPr>
          <p:cNvSpPr txBox="1"/>
          <p:nvPr/>
        </p:nvSpPr>
        <p:spPr>
          <a:xfrm>
            <a:off x="30482" y="6399786"/>
            <a:ext cx="3093396" cy="40011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i="1" dirty="0"/>
              <a:t>Manuscript in </a:t>
            </a:r>
            <a:r>
              <a:rPr lang="en-US" sz="2000" b="0" i="1" u="none" strike="noStrike" dirty="0">
                <a:solidFill>
                  <a:srgbClr val="1F1F1F"/>
                </a:solidFill>
                <a:effectLst/>
                <a:latin typeface="Google Sans"/>
              </a:rPr>
              <a:t>preparation</a:t>
            </a:r>
            <a:endParaRPr lang="en-US" sz="2000" i="1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36F21B3-18D8-4F29-B9E8-8FDE0112D2BF}"/>
              </a:ext>
            </a:extLst>
          </p:cNvPr>
          <p:cNvGrpSpPr/>
          <p:nvPr/>
        </p:nvGrpSpPr>
        <p:grpSpPr>
          <a:xfrm>
            <a:off x="91440" y="1421446"/>
            <a:ext cx="12335608" cy="5204782"/>
            <a:chOff x="-143608" y="4521351"/>
            <a:chExt cx="12335608" cy="5204782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BCAD5F6E-8D3B-407B-8D15-8C518A57AFDB}"/>
                </a:ext>
              </a:extLst>
            </p:cNvPr>
            <p:cNvGrpSpPr/>
            <p:nvPr/>
          </p:nvGrpSpPr>
          <p:grpSpPr>
            <a:xfrm>
              <a:off x="-143608" y="4521351"/>
              <a:ext cx="12335608" cy="4974785"/>
              <a:chOff x="13884" y="469127"/>
              <a:chExt cx="12391089" cy="4986597"/>
            </a:xfrm>
          </p:grpSpPr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B0088529-0A7D-4BC4-98F9-DF9C864E6EF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5366" t="27556" r="9110" b="28881"/>
              <a:stretch/>
            </p:blipFill>
            <p:spPr>
              <a:xfrm>
                <a:off x="31254" y="1389530"/>
                <a:ext cx="12129491" cy="3935506"/>
              </a:xfrm>
              <a:prstGeom prst="rect">
                <a:avLst/>
              </a:prstGeom>
            </p:spPr>
          </p:pic>
          <p:cxnSp>
            <p:nvCxnSpPr>
              <p:cNvPr id="41" name="Straight Arrow Connector 40">
                <a:extLst>
                  <a:ext uri="{FF2B5EF4-FFF2-40B4-BE49-F238E27FC236}">
                    <a16:creationId xmlns:a16="http://schemas.microsoft.com/office/drawing/2014/main" id="{7BFC37AD-2186-4157-BBD8-F968B064B346}"/>
                  </a:ext>
                </a:extLst>
              </p:cNvPr>
              <p:cNvCxnSpPr>
                <a:cxnSpLocks/>
                <a:stCxn id="42" idx="0"/>
              </p:cNvCxnSpPr>
              <p:nvPr/>
            </p:nvCxnSpPr>
            <p:spPr>
              <a:xfrm flipV="1">
                <a:off x="1016024" y="2726576"/>
                <a:ext cx="1074627" cy="702424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2" name="TextBox 41">
                    <a:extLst>
                      <a:ext uri="{FF2B5EF4-FFF2-40B4-BE49-F238E27FC236}">
                        <a16:creationId xmlns:a16="http://schemas.microsoft.com/office/drawing/2014/main" id="{BA891581-2045-4733-81E8-9EFB75A9E240}"/>
                      </a:ext>
                    </a:extLst>
                  </p:cNvPr>
                  <p:cNvSpPr txBox="1"/>
                  <p:nvPr/>
                </p:nvSpPr>
                <p:spPr>
                  <a:xfrm>
                    <a:off x="13884" y="3429000"/>
                    <a:ext cx="2004280" cy="6463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i="1" dirty="0"/>
                      <a:t>Phase discontinuity introduced at 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sub>
                        </m:sSub>
                      </m:oMath>
                    </a14:m>
                    <a:endParaRPr lang="en-US" i="1" dirty="0"/>
                  </a:p>
                </p:txBody>
              </p:sp>
            </mc:Choice>
            <mc:Fallback xmlns="">
              <p:sp>
                <p:nvSpPr>
                  <p:cNvPr id="13" name="TextBox 12">
                    <a:extLst>
                      <a:ext uri="{FF2B5EF4-FFF2-40B4-BE49-F238E27FC236}">
                        <a16:creationId xmlns:a16="http://schemas.microsoft.com/office/drawing/2014/main" id="{D5A8EE20-813E-4F54-9AFA-C2CD02F32D58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3884" y="3429000"/>
                    <a:ext cx="2004280" cy="646331"/>
                  </a:xfrm>
                  <a:prstGeom prst="rect">
                    <a:avLst/>
                  </a:prstGeom>
                  <a:blipFill>
                    <a:blip r:embed="rId8"/>
                    <a:stretch>
                      <a:fillRect l="-1824" t="-5660" r="-3951" b="-13208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TextBox 42">
                    <a:extLst>
                      <a:ext uri="{FF2B5EF4-FFF2-40B4-BE49-F238E27FC236}">
                        <a16:creationId xmlns:a16="http://schemas.microsoft.com/office/drawing/2014/main" id="{0FD64B25-3724-4F87-8160-8D10DDF56F0F}"/>
                      </a:ext>
                    </a:extLst>
                  </p:cNvPr>
                  <p:cNvSpPr txBox="1"/>
                  <p:nvPr/>
                </p:nvSpPr>
                <p:spPr>
                  <a:xfrm>
                    <a:off x="1737089" y="469127"/>
                    <a:ext cx="212724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b="1" dirty="0"/>
                      <a:t>‘</a:t>
                    </a:r>
                    <a14:m>
                      <m:oMath xmlns:m="http://schemas.openxmlformats.org/officeDocument/2006/math"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𝝅</m:t>
                        </m:r>
                      </m:oMath>
                    </a14:m>
                    <a:r>
                      <a:rPr lang="en-US" b="1" dirty="0"/>
                      <a:t>-step’ phase plate</a:t>
                    </a:r>
                  </a:p>
                </p:txBody>
              </p:sp>
            </mc:Choice>
            <mc:Fallback xmlns="">
              <p:sp>
                <p:nvSpPr>
                  <p:cNvPr id="14" name="TextBox 13">
                    <a:extLst>
                      <a:ext uri="{FF2B5EF4-FFF2-40B4-BE49-F238E27FC236}">
                        <a16:creationId xmlns:a16="http://schemas.microsoft.com/office/drawing/2014/main" id="{D0402DF8-8C5D-4D6E-ABB8-D32A55BDC993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37089" y="469127"/>
                    <a:ext cx="2127245" cy="369332"/>
                  </a:xfrm>
                  <a:prstGeom prst="rect">
                    <a:avLst/>
                  </a:prstGeom>
                  <a:blipFill>
                    <a:blip r:embed="rId9"/>
                    <a:stretch>
                      <a:fillRect l="-2579" t="-9836" r="-287" b="-24590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53" name="Straight Arrow Connector 52">
                <a:extLst>
                  <a:ext uri="{FF2B5EF4-FFF2-40B4-BE49-F238E27FC236}">
                    <a16:creationId xmlns:a16="http://schemas.microsoft.com/office/drawing/2014/main" id="{D265D7AA-F6DF-435C-8C71-15E1035F19B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85667" y="858338"/>
                <a:ext cx="350907" cy="890949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79C47470-640E-4512-B4DA-D00764270828}"/>
                  </a:ext>
                </a:extLst>
              </p:cNvPr>
              <p:cNvSpPr txBox="1"/>
              <p:nvPr/>
            </p:nvSpPr>
            <p:spPr>
              <a:xfrm>
                <a:off x="3864334" y="934480"/>
                <a:ext cx="133078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/>
                  <a:t>axicon</a:t>
                </a:r>
              </a:p>
            </p:txBody>
          </p:sp>
          <p:cxnSp>
            <p:nvCxnSpPr>
              <p:cNvPr id="55" name="Straight Arrow Connector 54">
                <a:extLst>
                  <a:ext uri="{FF2B5EF4-FFF2-40B4-BE49-F238E27FC236}">
                    <a16:creationId xmlns:a16="http://schemas.microsoft.com/office/drawing/2014/main" id="{ADECA898-02F4-4BE5-8E2B-090B152AA0E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02873" y="1303812"/>
                <a:ext cx="384314" cy="866894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6" name="TextBox 55">
                    <a:extLst>
                      <a:ext uri="{FF2B5EF4-FFF2-40B4-BE49-F238E27FC236}">
                        <a16:creationId xmlns:a16="http://schemas.microsoft.com/office/drawing/2014/main" id="{7C9A2D66-D443-4D1E-9E25-5D50C1A8391A}"/>
                      </a:ext>
                    </a:extLst>
                  </p:cNvPr>
                  <p:cNvSpPr txBox="1"/>
                  <p:nvPr/>
                </p:nvSpPr>
                <p:spPr>
                  <a:xfrm>
                    <a:off x="2386726" y="2511678"/>
                    <a:ext cx="105619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𝝓</m:t>
                              </m:r>
                            </m:e>
                            <m:sub>
                              <m:r>
                                <a:rPr lang="en-US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𝒊𝒏</m:t>
                              </m:r>
                            </m:sub>
                          </m:sSub>
                        </m:oMath>
                      </m:oMathPara>
                    </a14:m>
                    <a:endParaRPr lang="en-US" b="1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20" name="TextBox 19">
                    <a:extLst>
                      <a:ext uri="{FF2B5EF4-FFF2-40B4-BE49-F238E27FC236}">
                        <a16:creationId xmlns:a16="http://schemas.microsoft.com/office/drawing/2014/main" id="{4FC4D040-3E28-46C8-A32F-516A120A016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386726" y="2511678"/>
                    <a:ext cx="1056198" cy="369332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 b="-13115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7" name="TextBox 56">
                    <a:extLst>
                      <a:ext uri="{FF2B5EF4-FFF2-40B4-BE49-F238E27FC236}">
                        <a16:creationId xmlns:a16="http://schemas.microsoft.com/office/drawing/2014/main" id="{E4A4211C-77D8-4A6F-877B-16D2A3EE558F}"/>
                      </a:ext>
                    </a:extLst>
                  </p:cNvPr>
                  <p:cNvSpPr txBox="1"/>
                  <p:nvPr/>
                </p:nvSpPr>
                <p:spPr>
                  <a:xfrm>
                    <a:off x="2458154" y="2927908"/>
                    <a:ext cx="913341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𝝓</m:t>
                              </m:r>
                            </m:e>
                            <m:sub>
                              <m:r>
                                <a:rPr lang="en-US" b="1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𝒐𝒖𝒕</m:t>
                              </m:r>
                            </m:sub>
                          </m:sSub>
                        </m:oMath>
                      </m:oMathPara>
                    </a14:m>
                    <a:endParaRPr lang="en-US" b="1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21" name="TextBox 20">
                    <a:extLst>
                      <a:ext uri="{FF2B5EF4-FFF2-40B4-BE49-F238E27FC236}">
                        <a16:creationId xmlns:a16="http://schemas.microsoft.com/office/drawing/2014/main" id="{1D748138-CDD6-4DCC-85F9-CF1A34C948ED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458154" y="2927908"/>
                    <a:ext cx="913341" cy="369332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 b="-13115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58" name="Straight Arrow Connector 57">
                <a:extLst>
                  <a:ext uri="{FF2B5EF4-FFF2-40B4-BE49-F238E27FC236}">
                    <a16:creationId xmlns:a16="http://schemas.microsoft.com/office/drawing/2014/main" id="{F2FA27A9-59FF-48FA-9C4B-A0F89E640625}"/>
                  </a:ext>
                </a:extLst>
              </p:cNvPr>
              <p:cNvCxnSpPr>
                <a:cxnSpLocks/>
                <a:stCxn id="59" idx="0"/>
                <a:endCxn id="57" idx="2"/>
              </p:cNvCxnSpPr>
              <p:nvPr/>
            </p:nvCxnSpPr>
            <p:spPr>
              <a:xfrm flipV="1">
                <a:off x="2237875" y="3297240"/>
                <a:ext cx="676950" cy="1001277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9" name="TextBox 58">
                    <a:extLst>
                      <a:ext uri="{FF2B5EF4-FFF2-40B4-BE49-F238E27FC236}">
                        <a16:creationId xmlns:a16="http://schemas.microsoft.com/office/drawing/2014/main" id="{AE5268E3-B59A-47CE-A60F-16E6F66F5853}"/>
                      </a:ext>
                    </a:extLst>
                  </p:cNvPr>
                  <p:cNvSpPr txBox="1"/>
                  <p:nvPr/>
                </p:nvSpPr>
                <p:spPr>
                  <a:xfrm>
                    <a:off x="1016024" y="4298517"/>
                    <a:ext cx="2443701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𝜙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𝜙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oMath>
                      </m:oMathPara>
                    </a14:m>
                    <a:endParaRPr lang="en-US" dirty="0"/>
                  </a:p>
                </p:txBody>
              </p:sp>
            </mc:Choice>
            <mc:Fallback xmlns="">
              <p:sp>
                <p:nvSpPr>
                  <p:cNvPr id="26" name="TextBox 25">
                    <a:extLst>
                      <a:ext uri="{FF2B5EF4-FFF2-40B4-BE49-F238E27FC236}">
                        <a16:creationId xmlns:a16="http://schemas.microsoft.com/office/drawing/2014/main" id="{14643B19-1FC6-4322-B9AB-BC079FADE073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16024" y="4298517"/>
                    <a:ext cx="2443701" cy="369332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 b="-11475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60" name="Straight Arrow Connector 59">
                <a:extLst>
                  <a:ext uri="{FF2B5EF4-FFF2-40B4-BE49-F238E27FC236}">
                    <a16:creationId xmlns:a16="http://schemas.microsoft.com/office/drawing/2014/main" id="{9C816555-567B-4967-8E1D-64794BCC66D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85667" y="2229817"/>
                <a:ext cx="1075311" cy="281704"/>
              </a:xfrm>
              <a:prstGeom prst="straightConnector1">
                <a:avLst/>
              </a:prstGeom>
              <a:ln w="38100">
                <a:solidFill>
                  <a:schemeClr val="bg1"/>
                </a:solidFill>
                <a:headEnd type="triangle"/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1" name="TextBox 60">
                    <a:extLst>
                      <a:ext uri="{FF2B5EF4-FFF2-40B4-BE49-F238E27FC236}">
                        <a16:creationId xmlns:a16="http://schemas.microsoft.com/office/drawing/2014/main" id="{7C85409D-22D9-4313-99BA-430BF9D34470}"/>
                      </a:ext>
                    </a:extLst>
                  </p:cNvPr>
                  <p:cNvSpPr txBox="1"/>
                  <p:nvPr/>
                </p:nvSpPr>
                <p:spPr>
                  <a:xfrm rot="813375">
                    <a:off x="2413067" y="2005311"/>
                    <a:ext cx="1140344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𝑎𝑥𝑖𝑐𝑜𝑛</m:t>
                              </m:r>
                            </m:sub>
                          </m:sSub>
                        </m:oMath>
                      </m:oMathPara>
                    </a14:m>
                    <a:endParaRPr lang="en-US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31" name="TextBox 30">
                    <a:extLst>
                      <a:ext uri="{FF2B5EF4-FFF2-40B4-BE49-F238E27FC236}">
                        <a16:creationId xmlns:a16="http://schemas.microsoft.com/office/drawing/2014/main" id="{92AF9CF4-EDC5-4381-8785-2EC41FD05851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813375">
                    <a:off x="2413067" y="2005311"/>
                    <a:ext cx="1140344" cy="369332"/>
                  </a:xfrm>
                  <a:prstGeom prst="rect">
                    <a:avLst/>
                  </a:prstGeom>
                  <a:blipFill>
                    <a:blip r:embed="rId1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62" name="Straight Arrow Connector 61">
                <a:extLst>
                  <a:ext uri="{FF2B5EF4-FFF2-40B4-BE49-F238E27FC236}">
                    <a16:creationId xmlns:a16="http://schemas.microsoft.com/office/drawing/2014/main" id="{98597E1B-D535-4B2B-89FD-92A3088DE3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87187" y="2986914"/>
                <a:ext cx="3198940" cy="884171"/>
              </a:xfrm>
              <a:prstGeom prst="straightConnector1">
                <a:avLst/>
              </a:prstGeom>
              <a:ln w="38100">
                <a:solidFill>
                  <a:schemeClr val="bg1"/>
                </a:solidFill>
                <a:headEnd type="triangle"/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3" name="TextBox 62">
                    <a:extLst>
                      <a:ext uri="{FF2B5EF4-FFF2-40B4-BE49-F238E27FC236}">
                        <a16:creationId xmlns:a16="http://schemas.microsoft.com/office/drawing/2014/main" id="{4A270954-6ABE-452C-910D-D49365F07B0E}"/>
                      </a:ext>
                    </a:extLst>
                  </p:cNvPr>
                  <p:cNvSpPr txBox="1"/>
                  <p:nvPr/>
                </p:nvSpPr>
                <p:spPr>
                  <a:xfrm rot="813375">
                    <a:off x="5516484" y="3052330"/>
                    <a:ext cx="1140344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𝑛𝑢𝑙𝑙</m:t>
                              </m:r>
                            </m:sub>
                          </m:sSub>
                        </m:oMath>
                      </m:oMathPara>
                    </a14:m>
                    <a:endParaRPr lang="en-US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34" name="TextBox 33">
                    <a:extLst>
                      <a:ext uri="{FF2B5EF4-FFF2-40B4-BE49-F238E27FC236}">
                        <a16:creationId xmlns:a16="http://schemas.microsoft.com/office/drawing/2014/main" id="{2A990E9C-BAAA-4C43-84A1-47E6305FA81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813375">
                    <a:off x="5516484" y="3052330"/>
                    <a:ext cx="1140344" cy="369332"/>
                  </a:xfrm>
                  <a:prstGeom prst="rect">
                    <a:avLst/>
                  </a:prstGeom>
                  <a:blipFill>
                    <a:blip r:embed="rId1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67C89235-CD39-4303-98BF-EC47ECDD937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9444038" y="4252913"/>
                <a:ext cx="2788321" cy="98821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B5AA2D52-9676-46E8-9D6C-8D0FE816052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9348788" y="4464845"/>
                <a:ext cx="2926556" cy="79295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Rectangle: Rounded Corners 65">
                <a:extLst>
                  <a:ext uri="{FF2B5EF4-FFF2-40B4-BE49-F238E27FC236}">
                    <a16:creationId xmlns:a16="http://schemas.microsoft.com/office/drawing/2014/main" id="{6259EC6D-4693-49E0-9062-D5DED40BA460}"/>
                  </a:ext>
                </a:extLst>
              </p:cNvPr>
              <p:cNvSpPr/>
              <p:nvPr/>
            </p:nvSpPr>
            <p:spPr>
              <a:xfrm rot="1277215">
                <a:off x="12031117" y="5093774"/>
                <a:ext cx="373856" cy="36195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7" name="Right Bracket 66">
                <a:extLst>
                  <a:ext uri="{FF2B5EF4-FFF2-40B4-BE49-F238E27FC236}">
                    <a16:creationId xmlns:a16="http://schemas.microsoft.com/office/drawing/2014/main" id="{90E0F9F9-EF8A-42FE-BBE2-E0C27E1D06D4}"/>
                  </a:ext>
                </a:extLst>
              </p:cNvPr>
              <p:cNvSpPr/>
              <p:nvPr/>
            </p:nvSpPr>
            <p:spPr>
              <a:xfrm rot="6243151">
                <a:off x="7682519" y="3980528"/>
                <a:ext cx="135700" cy="382959"/>
              </a:xfrm>
              <a:prstGeom prst="rightBracket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8" name="Straight Connector 67">
                <a:extLst>
                  <a:ext uri="{FF2B5EF4-FFF2-40B4-BE49-F238E27FC236}">
                    <a16:creationId xmlns:a16="http://schemas.microsoft.com/office/drawing/2014/main" id="{FCD35497-BB2D-4460-9D2C-EEF89ABBB0B1}"/>
                  </a:ext>
                </a:extLst>
              </p:cNvPr>
              <p:cNvCxnSpPr>
                <a:stCxn id="67" idx="2"/>
              </p:cNvCxnSpPr>
              <p:nvPr/>
            </p:nvCxnSpPr>
            <p:spPr>
              <a:xfrm flipH="1">
                <a:off x="7567749" y="4237827"/>
                <a:ext cx="166145" cy="325464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9" name="TextBox 68">
                    <a:extLst>
                      <a:ext uri="{FF2B5EF4-FFF2-40B4-BE49-F238E27FC236}">
                        <a16:creationId xmlns:a16="http://schemas.microsoft.com/office/drawing/2014/main" id="{96F0B610-9F99-48C7-A912-EEF7BE8C7ABF}"/>
                      </a:ext>
                    </a:extLst>
                  </p:cNvPr>
                  <p:cNvSpPr txBox="1"/>
                  <p:nvPr/>
                </p:nvSpPr>
                <p:spPr>
                  <a:xfrm>
                    <a:off x="7164301" y="4556758"/>
                    <a:ext cx="80689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𝑳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𝒏𝒖𝒍𝒍</m:t>
                              </m:r>
                            </m:sub>
                          </m:sSub>
                        </m:oMath>
                      </m:oMathPara>
                    </a14:m>
                    <a:endParaRPr lang="en-US" b="1" dirty="0"/>
                  </a:p>
                </p:txBody>
              </p:sp>
            </mc:Choice>
            <mc:Fallback xmlns="">
              <p:sp>
                <p:nvSpPr>
                  <p:cNvPr id="53" name="TextBox 52">
                    <a:extLst>
                      <a:ext uri="{FF2B5EF4-FFF2-40B4-BE49-F238E27FC236}">
                        <a16:creationId xmlns:a16="http://schemas.microsoft.com/office/drawing/2014/main" id="{A1F8E601-6959-4E3E-B360-C0B560A0180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164301" y="4556758"/>
                    <a:ext cx="806896" cy="369332"/>
                  </a:xfrm>
                  <a:prstGeom prst="rect">
                    <a:avLst/>
                  </a:prstGeom>
                  <a:blipFill>
                    <a:blip r:embed="rId15"/>
                    <a:stretch>
                      <a:fillRect b="-1639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70" name="Arc 69">
                <a:extLst>
                  <a:ext uri="{FF2B5EF4-FFF2-40B4-BE49-F238E27FC236}">
                    <a16:creationId xmlns:a16="http://schemas.microsoft.com/office/drawing/2014/main" id="{4FE89E5A-36D5-477C-B722-39353894631D}"/>
                  </a:ext>
                </a:extLst>
              </p:cNvPr>
              <p:cNvSpPr/>
              <p:nvPr/>
            </p:nvSpPr>
            <p:spPr>
              <a:xfrm rot="21108808">
                <a:off x="9315395" y="4247735"/>
                <a:ext cx="203222" cy="234929"/>
              </a:xfrm>
              <a:prstGeom prst="arc">
                <a:avLst>
                  <a:gd name="adj1" fmla="val 5688688"/>
                  <a:gd name="adj2" fmla="val 17671601"/>
                </a:avLst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1" name="TextBox 70">
                    <a:extLst>
                      <a:ext uri="{FF2B5EF4-FFF2-40B4-BE49-F238E27FC236}">
                        <a16:creationId xmlns:a16="http://schemas.microsoft.com/office/drawing/2014/main" id="{90003207-A566-453B-A2D2-3F413EFBA84E}"/>
                      </a:ext>
                    </a:extLst>
                  </p:cNvPr>
                  <p:cNvSpPr txBox="1"/>
                  <p:nvPr/>
                </p:nvSpPr>
                <p:spPr>
                  <a:xfrm>
                    <a:off x="8758400" y="3613212"/>
                    <a:ext cx="541303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𝜸</m:t>
                          </m:r>
                        </m:oMath>
                      </m:oMathPara>
                    </a14:m>
                    <a:endParaRPr lang="en-US" b="1" dirty="0">
                      <a:solidFill>
                        <a:schemeClr val="tx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63" name="TextBox 62">
                    <a:extLst>
                      <a:ext uri="{FF2B5EF4-FFF2-40B4-BE49-F238E27FC236}">
                        <a16:creationId xmlns:a16="http://schemas.microsoft.com/office/drawing/2014/main" id="{5FB7F844-8020-4559-B4C1-70A340A7FABD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758400" y="3613212"/>
                    <a:ext cx="541303" cy="369332"/>
                  </a:xfrm>
                  <a:prstGeom prst="rect">
                    <a:avLst/>
                  </a:prstGeom>
                  <a:blipFill>
                    <a:blip r:embed="rId16"/>
                    <a:stretch>
                      <a:fillRect b="-5000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72" name="Straight Arrow Connector 71">
                <a:extLst>
                  <a:ext uri="{FF2B5EF4-FFF2-40B4-BE49-F238E27FC236}">
                    <a16:creationId xmlns:a16="http://schemas.microsoft.com/office/drawing/2014/main" id="{B2B14660-B1EA-4277-9D9A-64E08545B38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9063243" y="3949081"/>
                <a:ext cx="236460" cy="349436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27446FD6-6D6D-4169-8125-30BBE6E7F6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32333" y="8277797"/>
              <a:ext cx="906132" cy="689959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ECC7F5FA-8C88-40F5-AFF6-D98D6953F202}"/>
                </a:ext>
              </a:extLst>
            </p:cNvPr>
            <p:cNvSpPr txBox="1"/>
            <p:nvPr/>
          </p:nvSpPr>
          <p:spPr>
            <a:xfrm>
              <a:off x="5216223" y="9079802"/>
              <a:ext cx="22864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Interference generates far-field intensity null</a:t>
              </a: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9C6EF8AC-1CD9-4C7C-9371-73ACF10C51C9}"/>
              </a:ext>
            </a:extLst>
          </p:cNvPr>
          <p:cNvSpPr txBox="1"/>
          <p:nvPr/>
        </p:nvSpPr>
        <p:spPr>
          <a:xfrm>
            <a:off x="3540398" y="3069730"/>
            <a:ext cx="56380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Can we modify the channel-forming beam to trigger injection?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5A22FAA-1557-40F8-86FC-7F317B0762B4}"/>
                  </a:ext>
                </a:extLst>
              </p:cNvPr>
              <p:cNvSpPr txBox="1"/>
              <p:nvPr/>
            </p:nvSpPr>
            <p:spPr>
              <a:xfrm>
                <a:off x="6169157" y="1846586"/>
                <a:ext cx="5335429" cy="1569660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2400" b="1" i="1" u="sng" smtClean="0">
                        <a:latin typeface="Cambria Math" panose="02040503050406030204" pitchFamily="18" charset="0"/>
                      </a:rPr>
                      <m:t>𝝅</m:t>
                    </m:r>
                    <m:r>
                      <a:rPr lang="en-US" sz="2400" b="1" i="1" u="sng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400" b="1" i="1" u="sng" smtClean="0">
                        <a:latin typeface="Cambria Math" panose="02040503050406030204" pitchFamily="18" charset="0"/>
                      </a:rPr>
                      <m:t>𝒔𝒕𝒆𝒑</m:t>
                    </m:r>
                  </m:oMath>
                </a14:m>
                <a:r>
                  <a:rPr lang="en-US" sz="2400" b="1" u="sng" dirty="0"/>
                  <a:t> injector: </a:t>
                </a:r>
              </a:p>
              <a:p>
                <a:pPr algn="ctr"/>
                <a:r>
                  <a:rPr lang="en-US" sz="2400" dirty="0"/>
                  <a:t>far-field interference from near-field phase discontinuity generates a short-scale plasma injector</a:t>
                </a: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5A22FAA-1557-40F8-86FC-7F317B0762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9157" y="1846586"/>
                <a:ext cx="5335429" cy="1569660"/>
              </a:xfrm>
              <a:prstGeom prst="rect">
                <a:avLst/>
              </a:prstGeom>
              <a:blipFill>
                <a:blip r:embed="rId17"/>
                <a:stretch>
                  <a:fillRect t="-1504" b="-6015"/>
                </a:stretch>
              </a:blipFill>
              <a:ln w="571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748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Modelling with YAPPE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7</a:t>
            </a:fld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FDBD818-5F86-48B3-ABFA-3D24244B5E45}"/>
                  </a:ext>
                </a:extLst>
              </p:cNvPr>
              <p:cNvSpPr txBox="1"/>
              <p:nvPr/>
            </p:nvSpPr>
            <p:spPr>
              <a:xfrm>
                <a:off x="232323" y="1692062"/>
                <a:ext cx="4128668" cy="4947060"/>
              </a:xfrm>
              <a:prstGeom prst="rect">
                <a:avLst/>
              </a:prstGeom>
              <a:noFill/>
              <a:ln w="57150"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/>
                  <a:t>In-house </a:t>
                </a:r>
                <a:r>
                  <a:rPr lang="en-US" sz="2000" i="1" u="sng" dirty="0"/>
                  <a:t>YAPPE</a:t>
                </a:r>
                <a:r>
                  <a:rPr lang="en-US" sz="2000" dirty="0"/>
                  <a:t> code enables nonlinear pulse propagation and characterization of diffractive optic designs, validating key </a:t>
                </a:r>
                <a:r>
                  <a:rPr lang="el-GR" sz="2000" dirty="0"/>
                  <a:t>π</a:t>
                </a:r>
                <a:r>
                  <a:rPr lang="en-US" sz="2000" dirty="0"/>
                  <a:t>-step features:</a:t>
                </a:r>
              </a:p>
              <a:p>
                <a:endParaRPr lang="en-US" sz="20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/>
                  <a:t>Null position determined by axicon focusing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sz="2000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𝑛𝑢𝑙𝑙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</a:rPr>
                        <m:t>tan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⁡(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𝛾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sz="20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/>
                  <a:t>Null length limited by diffraction and axicon angle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sz="2000" dirty="0"/>
              </a:p>
              <a:p>
                <a:pPr marL="0" marR="0" algn="ctr">
                  <a:spcBef>
                    <a:spcPts val="0"/>
                  </a:spcBef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0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𝑛𝑢𝑙𝑙</m:t>
                        </m:r>
                      </m:sub>
                    </m:sSub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f>
                      <m:f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2000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𝜆</m:t>
                            </m:r>
                            <m:d>
                              <m:dPr>
                                <m:ctrlPr>
                                  <a:rPr lang="en-US" sz="20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sz="20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sSub>
                                      <m:sSubPr>
                                        <m:ctrlPr>
                                          <a:rPr lang="en-US" sz="2000" b="0" i="1" smtClea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000" b="0" i="1" smtClea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𝑧</m:t>
                                        </m:r>
                                      </m:e>
                                      <m:sub>
                                        <m:r>
                                          <a:rPr lang="en-US" sz="2000" b="0" i="1" smtClea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𝑛𝑢𝑙𝑙</m:t>
                                        </m:r>
                                      </m:sub>
                                    </m:sSub>
                                    <m:r>
                                      <a:rPr lang="en-US" sz="2000" b="0" i="1" smtClean="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/</m:t>
                                    </m:r>
                                    <m:func>
                                      <m:funcPr>
                                        <m:ctrlPr>
                                          <a:rPr lang="en-US" sz="2000" b="0" i="1" smtClea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uncPr>
                                      <m:fName>
                                        <m:r>
                                          <m:rPr>
                                            <m:sty m:val="p"/>
                                          </m:rPr>
                                          <a:rPr lang="en-US" sz="2000" b="0" i="0" smtClean="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cos</m:t>
                                        </m:r>
                                      </m:fName>
                                      <m:e>
                                        <m:d>
                                          <m:dPr>
                                            <m:ctrlPr>
                                              <a:rPr lang="en-US" sz="2000" b="0" i="1" smtClean="0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en-US" sz="2000" b="0" i="1" smtClean="0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𝛾</m:t>
                                            </m:r>
                                          </m:e>
                                        </m:d>
                                      </m:e>
                                    </m:func>
                                    <m:r>
                                      <a:rPr lang="en-US" sz="20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0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a:rPr lang="en-US" sz="20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𝑎𝑥𝑖𝑐𝑜𝑛</m:t>
                                    </m:r>
                                  </m:sub>
                                </m:sSub>
                              </m:e>
                            </m:d>
                          </m:e>
                        </m:rad>
                      </m:num>
                      <m:den>
                        <m:func>
                          <m:funcPr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tan</m:t>
                            </m:r>
                          </m:fName>
                          <m:e>
                            <m:d>
                              <m:dPr>
                                <m:ctrlPr>
                                  <a:rPr lang="en-US" sz="20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𝛾</m:t>
                                </m:r>
                              </m:e>
                            </m:d>
                          </m:e>
                        </m:func>
                      </m:den>
                    </m:f>
                  </m:oMath>
                </a14:m>
                <a:r>
                  <a:rPr lang="en-US" sz="2000" dirty="0">
                    <a:effectLst/>
                  </a:rPr>
                  <a:t> 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en-US" sz="2000" dirty="0"/>
              </a:p>
            </p:txBody>
          </p:sp>
        </mc:Choice>
        <mc:Fallback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FDBD818-5F86-48B3-ABFA-3D24244B5E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23" y="1692062"/>
                <a:ext cx="4128668" cy="4947060"/>
              </a:xfrm>
              <a:prstGeom prst="rect">
                <a:avLst/>
              </a:prstGeom>
              <a:blipFill>
                <a:blip r:embed="rId5"/>
                <a:stretch>
                  <a:fillRect l="-729" t="-244" r="-875"/>
                </a:stretch>
              </a:blipFill>
              <a:ln w="5715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Group 22">
            <a:extLst>
              <a:ext uri="{FF2B5EF4-FFF2-40B4-BE49-F238E27FC236}">
                <a16:creationId xmlns:a16="http://schemas.microsoft.com/office/drawing/2014/main" id="{0D28755D-5D89-44AF-80D0-DE6CF35BA34F}"/>
              </a:ext>
            </a:extLst>
          </p:cNvPr>
          <p:cNvGrpSpPr/>
          <p:nvPr/>
        </p:nvGrpSpPr>
        <p:grpSpPr>
          <a:xfrm>
            <a:off x="4467316" y="1324563"/>
            <a:ext cx="7222670" cy="5082804"/>
            <a:chOff x="4360991" y="1324563"/>
            <a:chExt cx="7222670" cy="508280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6673115-9A94-4085-A54B-8524849C425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0991" y="2634851"/>
              <a:ext cx="7222670" cy="3772516"/>
            </a:xfrm>
            <a:prstGeom prst="rect">
              <a:avLst/>
            </a:prstGeom>
          </p:spPr>
        </p:pic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CA7F7B87-69D7-405B-BFC3-5BEDC4BDB97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86525" y="2530509"/>
              <a:ext cx="132347" cy="640116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AF64E426-CF8F-4EEB-93BF-F0DF1345FA82}"/>
                </a:ext>
              </a:extLst>
            </p:cNvPr>
            <p:cNvCxnSpPr>
              <a:cxnSpLocks/>
            </p:cNvCxnSpPr>
            <p:nvPr/>
          </p:nvCxnSpPr>
          <p:spPr>
            <a:xfrm>
              <a:off x="7418872" y="2530509"/>
              <a:ext cx="324853" cy="640116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6338071F-2264-4319-A01B-8026EC7E7B2D}"/>
                    </a:ext>
                  </a:extLst>
                </p:cNvPr>
                <p:cNvSpPr txBox="1"/>
                <p:nvPr/>
              </p:nvSpPr>
              <p:spPr>
                <a:xfrm>
                  <a:off x="5931568" y="1324563"/>
                  <a:ext cx="2286000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i="1" dirty="0"/>
                    <a:t>Varying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</m:oMath>
                  </a14:m>
                  <a:r>
                    <a:rPr lang="en-US" sz="2400" i="1" dirty="0"/>
                    <a:t> changes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𝑛𝑢𝑙𝑙</m:t>
                          </m:r>
                        </m:sub>
                      </m:sSub>
                    </m:oMath>
                  </a14:m>
                  <a:endParaRPr lang="en-US" sz="2400" i="1" dirty="0"/>
                </a:p>
              </p:txBody>
            </p:sp>
          </mc:Choice>
          <mc:Fallback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6338071F-2264-4319-A01B-8026EC7E7B2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931568" y="1324563"/>
                  <a:ext cx="2286000" cy="830997"/>
                </a:xfrm>
                <a:prstGeom prst="rect">
                  <a:avLst/>
                </a:prstGeom>
                <a:blipFill>
                  <a:blip r:embed="rId7"/>
                  <a:stretch>
                    <a:fillRect t="-5839" b="-1532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B2A2BAF-44F0-4451-811B-8AF6B23A8A8C}"/>
                </a:ext>
              </a:extLst>
            </p:cNvPr>
            <p:cNvCxnSpPr>
              <a:cxnSpLocks/>
            </p:cNvCxnSpPr>
            <p:nvPr/>
          </p:nvCxnSpPr>
          <p:spPr>
            <a:xfrm>
              <a:off x="7878726" y="3530009"/>
              <a:ext cx="0" cy="1850065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70BAE44-1CFE-4DCC-BB58-8F4B5ECF7EBD}"/>
                </a:ext>
              </a:extLst>
            </p:cNvPr>
            <p:cNvSpPr txBox="1"/>
            <p:nvPr/>
          </p:nvSpPr>
          <p:spPr>
            <a:xfrm>
              <a:off x="8080744" y="4059444"/>
              <a:ext cx="216903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Sufficient intensity reduction to suppress ionization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E22C0EA-FBBC-4E9A-990F-86938198F446}"/>
              </a:ext>
            </a:extLst>
          </p:cNvPr>
          <p:cNvGrpSpPr/>
          <p:nvPr/>
        </p:nvGrpSpPr>
        <p:grpSpPr>
          <a:xfrm>
            <a:off x="5089849" y="1961724"/>
            <a:ext cx="6194440" cy="3828571"/>
            <a:chOff x="5283413" y="2313025"/>
            <a:chExt cx="6194440" cy="3828571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9E69DFB2-E117-408D-9D96-40FDE3E5D28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3413" y="2313025"/>
              <a:ext cx="5590476" cy="3828571"/>
            </a:xfrm>
            <a:prstGeom prst="rect">
              <a:avLst/>
            </a:prstGeom>
          </p:spPr>
        </p:pic>
        <p:sp>
          <p:nvSpPr>
            <p:cNvPr id="29" name="Arrow: Right 28">
              <a:extLst>
                <a:ext uri="{FF2B5EF4-FFF2-40B4-BE49-F238E27FC236}">
                  <a16:creationId xmlns:a16="http://schemas.microsoft.com/office/drawing/2014/main" id="{C25E14D4-9369-4E84-A167-24E450D458C6}"/>
                </a:ext>
              </a:extLst>
            </p:cNvPr>
            <p:cNvSpPr/>
            <p:nvPr/>
          </p:nvSpPr>
          <p:spPr>
            <a:xfrm rot="10800000">
              <a:off x="8304129" y="2710769"/>
              <a:ext cx="493353" cy="26796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Arrow: Right 29">
              <a:extLst>
                <a:ext uri="{FF2B5EF4-FFF2-40B4-BE49-F238E27FC236}">
                  <a16:creationId xmlns:a16="http://schemas.microsoft.com/office/drawing/2014/main" id="{FB06A15A-CE16-4758-8C75-D3A14272F1BE}"/>
                </a:ext>
              </a:extLst>
            </p:cNvPr>
            <p:cNvSpPr/>
            <p:nvPr/>
          </p:nvSpPr>
          <p:spPr>
            <a:xfrm rot="10800000">
              <a:off x="8200942" y="2366887"/>
              <a:ext cx="493353" cy="26796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4C8C2D36-DBF6-489C-BCD2-0AAA0C48DCD5}"/>
                </a:ext>
              </a:extLst>
            </p:cNvPr>
            <p:cNvCxnSpPr/>
            <p:nvPr/>
          </p:nvCxnSpPr>
          <p:spPr>
            <a:xfrm flipV="1">
              <a:off x="8129161" y="2385882"/>
              <a:ext cx="0" cy="995303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414B8F84-5BD1-484E-B6AF-84DECB984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260295" y="2761131"/>
              <a:ext cx="0" cy="602331"/>
            </a:xfrm>
            <a:prstGeom prst="line">
              <a:avLst/>
            </a:prstGeom>
            <a:ln w="38100">
              <a:solidFill>
                <a:srgbClr val="FF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7E81525-F477-49AA-AB84-E8A7F1607E53}"/>
                </a:ext>
              </a:extLst>
            </p:cNvPr>
            <p:cNvSpPr txBox="1"/>
            <p:nvPr/>
          </p:nvSpPr>
          <p:spPr>
            <a:xfrm>
              <a:off x="8925068" y="2332402"/>
              <a:ext cx="255278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i="1" dirty="0"/>
                <a:t>Increasing diffraction increases scale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347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280912" y="199409"/>
            <a:ext cx="103776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Spring 2025 ELI-Beamlines Campaign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Slide Number Placeholder 9">
            <a:extLst>
              <a:ext uri="{FF2B5EF4-FFF2-40B4-BE49-F238E27FC236}">
                <a16:creationId xmlns:a16="http://schemas.microsoft.com/office/drawing/2014/main" id="{2567EFA4-7963-6585-2484-BD0FEDA4E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8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1D349C-B456-5A5F-FC2C-CA4D5530B83B}"/>
              </a:ext>
            </a:extLst>
          </p:cNvPr>
          <p:cNvSpPr txBox="1"/>
          <p:nvPr/>
        </p:nvSpPr>
        <p:spPr>
          <a:xfrm>
            <a:off x="617221" y="1628630"/>
            <a:ext cx="671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(a)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C62773-D3BB-24E3-F6B4-8F82308BC185}"/>
              </a:ext>
            </a:extLst>
          </p:cNvPr>
          <p:cNvSpPr txBox="1"/>
          <p:nvPr/>
        </p:nvSpPr>
        <p:spPr>
          <a:xfrm>
            <a:off x="674538" y="2634281"/>
            <a:ext cx="614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(b)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2BE41AD-5002-4D22-9971-25782E7CC525}"/>
              </a:ext>
            </a:extLst>
          </p:cNvPr>
          <p:cNvSpPr txBox="1"/>
          <p:nvPr/>
        </p:nvSpPr>
        <p:spPr>
          <a:xfrm>
            <a:off x="1143000" y="1782550"/>
            <a:ext cx="211015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Localized ionization Florescence figure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43EF82E-8836-4A6E-83D5-DCD870BC8BB1}"/>
              </a:ext>
            </a:extLst>
          </p:cNvPr>
          <p:cNvSpPr txBox="1"/>
          <p:nvPr/>
        </p:nvSpPr>
        <p:spPr>
          <a:xfrm>
            <a:off x="7339725" y="1625711"/>
            <a:ext cx="4434843" cy="2246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Reflective geometry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He-based working gas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~12 J driver on L3 laser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i="1" dirty="0"/>
              <a:t>Three proof of principle demonstrations!</a:t>
            </a:r>
          </a:p>
        </p:txBody>
      </p:sp>
      <p:pic>
        <p:nvPicPr>
          <p:cNvPr id="4" name="Obrázek 3" descr="Obsah obrázku řada/pruh, diagram, Paralelní, design&#10;&#10;Obsah generovaný pomocí AI může být nesprávný.">
            <a:extLst>
              <a:ext uri="{FF2B5EF4-FFF2-40B4-BE49-F238E27FC236}">
                <a16:creationId xmlns:a16="http://schemas.microsoft.com/office/drawing/2014/main" id="{4FF7D294-2019-B222-BBBE-704ABA0E3A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2" t="54413" r="65183" b="25179"/>
          <a:stretch>
            <a:fillRect/>
          </a:stretch>
        </p:blipFill>
        <p:spPr>
          <a:xfrm>
            <a:off x="409301" y="1449928"/>
            <a:ext cx="6464666" cy="3108515"/>
          </a:xfrm>
          <a:prstGeom prst="rect">
            <a:avLst/>
          </a:prstGeom>
          <a:ln>
            <a:solidFill>
              <a:schemeClr val="dk1"/>
            </a:solidFill>
          </a:ln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F13086A9-8EBA-6CBC-6F9D-BE258487EC14}"/>
              </a:ext>
            </a:extLst>
          </p:cNvPr>
          <p:cNvSpPr txBox="1"/>
          <p:nvPr/>
        </p:nvSpPr>
        <p:spPr>
          <a:xfrm rot="598206">
            <a:off x="3022316" y="4081623"/>
            <a:ext cx="1628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noProof="0" dirty="0">
                <a:latin typeface="Aptos" panose="020B0004020202020204" pitchFamily="34" charset="0"/>
              </a:rPr>
              <a:t>He Gen. VII Jet</a:t>
            </a:r>
          </a:p>
        </p:txBody>
      </p:sp>
      <p:sp>
        <p:nvSpPr>
          <p:cNvPr id="13" name="TextovéPole 11">
            <a:extLst>
              <a:ext uri="{FF2B5EF4-FFF2-40B4-BE49-F238E27FC236}">
                <a16:creationId xmlns:a16="http://schemas.microsoft.com/office/drawing/2014/main" id="{DAFF92A9-851C-B7B3-8FAA-05CC9E618420}"/>
              </a:ext>
            </a:extLst>
          </p:cNvPr>
          <p:cNvSpPr txBox="1"/>
          <p:nvPr/>
        </p:nvSpPr>
        <p:spPr>
          <a:xfrm>
            <a:off x="4511048" y="2705716"/>
            <a:ext cx="104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noProof="0" dirty="0">
                <a:latin typeface="Aptos" panose="020B0004020202020204" pitchFamily="34" charset="0"/>
              </a:rPr>
              <a:t>BM7</a:t>
            </a:r>
          </a:p>
        </p:txBody>
      </p:sp>
      <p:sp>
        <p:nvSpPr>
          <p:cNvPr id="14" name="TextovéPole 11">
            <a:extLst>
              <a:ext uri="{FF2B5EF4-FFF2-40B4-BE49-F238E27FC236}">
                <a16:creationId xmlns:a16="http://schemas.microsoft.com/office/drawing/2014/main" id="{EA794936-7268-152B-4F1A-71D3B314D803}"/>
              </a:ext>
            </a:extLst>
          </p:cNvPr>
          <p:cNvSpPr txBox="1"/>
          <p:nvPr/>
        </p:nvSpPr>
        <p:spPr>
          <a:xfrm>
            <a:off x="337657" y="3825809"/>
            <a:ext cx="1041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noProof="0" dirty="0">
                <a:latin typeface="Aptos" panose="020B0004020202020204" pitchFamily="34" charset="0"/>
              </a:rPr>
              <a:t>off-axis</a:t>
            </a:r>
          </a:p>
          <a:p>
            <a:pPr algn="ctr"/>
            <a:r>
              <a:rPr lang="en-US" noProof="0" dirty="0">
                <a:latin typeface="Aptos" panose="020B0004020202020204" pitchFamily="34" charset="0"/>
              </a:rPr>
              <a:t>axicon</a:t>
            </a:r>
          </a:p>
        </p:txBody>
      </p:sp>
      <p:sp>
        <p:nvSpPr>
          <p:cNvPr id="15" name="TextovéPole 11">
            <a:extLst>
              <a:ext uri="{FF2B5EF4-FFF2-40B4-BE49-F238E27FC236}">
                <a16:creationId xmlns:a16="http://schemas.microsoft.com/office/drawing/2014/main" id="{655FE3C5-423E-188B-32BD-8A9A011C9409}"/>
              </a:ext>
            </a:extLst>
          </p:cNvPr>
          <p:cNvSpPr txBox="1"/>
          <p:nvPr/>
        </p:nvSpPr>
        <p:spPr>
          <a:xfrm rot="19435416">
            <a:off x="4032577" y="1524414"/>
            <a:ext cx="1430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noProof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probe</a:t>
            </a:r>
          </a:p>
        </p:txBody>
      </p:sp>
      <p:sp>
        <p:nvSpPr>
          <p:cNvPr id="16" name="TextovéPole 11">
            <a:extLst>
              <a:ext uri="{FF2B5EF4-FFF2-40B4-BE49-F238E27FC236}">
                <a16:creationId xmlns:a16="http://schemas.microsoft.com/office/drawing/2014/main" id="{9465A6DE-2DCE-4ADA-F44F-0C5725B3246B}"/>
              </a:ext>
            </a:extLst>
          </p:cNvPr>
          <p:cNvSpPr txBox="1"/>
          <p:nvPr/>
        </p:nvSpPr>
        <p:spPr>
          <a:xfrm>
            <a:off x="1928798" y="1404133"/>
            <a:ext cx="15113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c</a:t>
            </a:r>
            <a:r>
              <a:rPr lang="en-US" noProof="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hannel</a:t>
            </a: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 </a:t>
            </a:r>
            <a:r>
              <a:rPr lang="en-US" noProof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forming beam</a:t>
            </a:r>
          </a:p>
        </p:txBody>
      </p:sp>
      <p:sp>
        <p:nvSpPr>
          <p:cNvPr id="17" name="TextovéPole 11">
            <a:extLst>
              <a:ext uri="{FF2B5EF4-FFF2-40B4-BE49-F238E27FC236}">
                <a16:creationId xmlns:a16="http://schemas.microsoft.com/office/drawing/2014/main" id="{6B9EA661-24CA-8EA8-C4BC-EE9D7C0A85A8}"/>
              </a:ext>
            </a:extLst>
          </p:cNvPr>
          <p:cNvSpPr txBox="1"/>
          <p:nvPr/>
        </p:nvSpPr>
        <p:spPr>
          <a:xfrm rot="3412421">
            <a:off x="967248" y="1725116"/>
            <a:ext cx="1285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noProof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ns-pulse</a:t>
            </a:r>
          </a:p>
        </p:txBody>
      </p:sp>
      <p:sp>
        <p:nvSpPr>
          <p:cNvPr id="19" name="TextovéPole 11">
            <a:extLst>
              <a:ext uri="{FF2B5EF4-FFF2-40B4-BE49-F238E27FC236}">
                <a16:creationId xmlns:a16="http://schemas.microsoft.com/office/drawing/2014/main" id="{34FF2BF0-B810-1F8B-90A1-722423274C09}"/>
              </a:ext>
            </a:extLst>
          </p:cNvPr>
          <p:cNvSpPr txBox="1"/>
          <p:nvPr/>
        </p:nvSpPr>
        <p:spPr>
          <a:xfrm rot="659012">
            <a:off x="365470" y="2213533"/>
            <a:ext cx="12854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noProof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LWFA drive pulse</a:t>
            </a:r>
          </a:p>
        </p:txBody>
      </p:sp>
      <p:pic>
        <p:nvPicPr>
          <p:cNvPr id="26" name="Picture 11" descr="ELI Beamlines – Dolní Břežany">
            <a:extLst>
              <a:ext uri="{FF2B5EF4-FFF2-40B4-BE49-F238E27FC236}">
                <a16:creationId xmlns:a16="http://schemas.microsoft.com/office/drawing/2014/main" id="{DD7B4BCE-DDC6-5287-CE95-622A487C6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7589" y="128597"/>
            <a:ext cx="1360692" cy="64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ovéPole 11">
            <a:extLst>
              <a:ext uri="{FF2B5EF4-FFF2-40B4-BE49-F238E27FC236}">
                <a16:creationId xmlns:a16="http://schemas.microsoft.com/office/drawing/2014/main" id="{DAC62216-D61B-3365-AB37-45A04B7C7B0B}"/>
              </a:ext>
            </a:extLst>
          </p:cNvPr>
          <p:cNvSpPr txBox="1"/>
          <p:nvPr/>
        </p:nvSpPr>
        <p:spPr>
          <a:xfrm>
            <a:off x="5031828" y="1846304"/>
            <a:ext cx="1511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ptos" panose="020B0004020202020204" pitchFamily="34" charset="0"/>
              </a:rPr>
              <a:t>p</a:t>
            </a:r>
            <a:r>
              <a:rPr lang="en-US" noProof="0" dirty="0" err="1">
                <a:latin typeface="Aptos" panose="020B0004020202020204" pitchFamily="34" charset="0"/>
              </a:rPr>
              <a:t>i</a:t>
            </a:r>
            <a:r>
              <a:rPr lang="en-US" noProof="0" dirty="0">
                <a:latin typeface="Aptos" panose="020B0004020202020204" pitchFamily="34" charset="0"/>
              </a:rPr>
              <a:t>-step phase plate</a:t>
            </a:r>
          </a:p>
        </p:txBody>
      </p:sp>
      <p:cxnSp>
        <p:nvCxnSpPr>
          <p:cNvPr id="30" name="Přímá spojovací šipka 29">
            <a:extLst>
              <a:ext uri="{FF2B5EF4-FFF2-40B4-BE49-F238E27FC236}">
                <a16:creationId xmlns:a16="http://schemas.microsoft.com/office/drawing/2014/main" id="{C811272D-DF6C-715D-1F96-8C358D15F1FF}"/>
              </a:ext>
            </a:extLst>
          </p:cNvPr>
          <p:cNvCxnSpPr>
            <a:cxnSpLocks/>
          </p:cNvCxnSpPr>
          <p:nvPr/>
        </p:nvCxnSpPr>
        <p:spPr>
          <a:xfrm flipH="1">
            <a:off x="3456633" y="2097000"/>
            <a:ext cx="1851216" cy="916643"/>
          </a:xfrm>
          <a:prstGeom prst="straightConnector1">
            <a:avLst/>
          </a:prstGeom>
          <a:ln w="95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ovací šipka 32">
            <a:extLst>
              <a:ext uri="{FF2B5EF4-FFF2-40B4-BE49-F238E27FC236}">
                <a16:creationId xmlns:a16="http://schemas.microsoft.com/office/drawing/2014/main" id="{6756D662-C8C9-39A6-426A-B127A3786E39}"/>
              </a:ext>
            </a:extLst>
          </p:cNvPr>
          <p:cNvCxnSpPr>
            <a:cxnSpLocks/>
          </p:cNvCxnSpPr>
          <p:nvPr/>
        </p:nvCxnSpPr>
        <p:spPr>
          <a:xfrm flipV="1">
            <a:off x="1178141" y="3242839"/>
            <a:ext cx="819235" cy="570986"/>
          </a:xfrm>
          <a:prstGeom prst="straightConnector1">
            <a:avLst/>
          </a:prstGeom>
          <a:ln w="95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6A8154CB-B475-F205-9B30-376FC0A40E6D}"/>
              </a:ext>
            </a:extLst>
          </p:cNvPr>
          <p:cNvSpPr txBox="1"/>
          <p:nvPr/>
        </p:nvSpPr>
        <p:spPr>
          <a:xfrm>
            <a:off x="315671" y="4977059"/>
            <a:ext cx="11457117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ELI beamlines setup designed and implemented by </a:t>
            </a:r>
            <a:r>
              <a:rPr lang="en-US" b="0" i="0" u="none" strike="noStrike" dirty="0" err="1">
                <a:solidFill>
                  <a:srgbClr val="202124"/>
                </a:solidFill>
                <a:effectLst/>
                <a:latin typeface="Google Sans"/>
              </a:rPr>
              <a:t>Jiří</a:t>
            </a:r>
            <a:r>
              <a:rPr lang="en-US" b="0" i="0" u="none" strike="noStrike" dirty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en-US" b="0" i="0" u="none" strike="noStrike" dirty="0" err="1">
                <a:solidFill>
                  <a:srgbClr val="202124"/>
                </a:solidFill>
                <a:effectLst/>
                <a:latin typeface="Google Sans"/>
              </a:rPr>
              <a:t>Šišma</a:t>
            </a:r>
            <a:r>
              <a:rPr lang="en-US" b="0" i="0" u="none" strike="noStrike" dirty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en-US" dirty="0"/>
              <a:t>and ELBA team including: Bessel beam split post compression, all-reflective optical design, first use of Helium  in this scheme, Bessel-beam formed with off-axis axicon. Both UMD Gen. VII gas jet and ELI gas jet were used. </a:t>
            </a:r>
          </a:p>
        </p:txBody>
      </p:sp>
      <p:pic>
        <p:nvPicPr>
          <p:cNvPr id="7" name="Picture 11" descr="ELI Beamlines – Dolní Břežany">
            <a:extLst>
              <a:ext uri="{FF2B5EF4-FFF2-40B4-BE49-F238E27FC236}">
                <a16:creationId xmlns:a16="http://schemas.microsoft.com/office/drawing/2014/main" id="{BA086B8B-F704-DAA1-534E-ADC7FC07E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817" y="4268424"/>
            <a:ext cx="442804" cy="210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Logos | The University of Maryland Brand">
            <a:extLst>
              <a:ext uri="{FF2B5EF4-FFF2-40B4-BE49-F238E27FC236}">
                <a16:creationId xmlns:a16="http://schemas.microsoft.com/office/drawing/2014/main" id="{E2958E93-341F-05E9-1AE9-EE75539C9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alphaModFix amt="3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562" y="4080430"/>
            <a:ext cx="517731" cy="155769"/>
          </a:xfrm>
          <a:prstGeom prst="rect">
            <a:avLst/>
          </a:prstGeom>
          <a:noFill/>
          <a:scene3d>
            <a:camera prst="orthographicFront">
              <a:rot lat="1500000" lon="1371744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AB6C07C-D34C-0211-40B0-72F6D5AF3284}"/>
              </a:ext>
            </a:extLst>
          </p:cNvPr>
          <p:cNvSpPr txBox="1"/>
          <p:nvPr/>
        </p:nvSpPr>
        <p:spPr>
          <a:xfrm>
            <a:off x="226927" y="5943600"/>
            <a:ext cx="11713436" cy="83099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sz="1600" b="1" dirty="0"/>
              <a:t>ELI Beamlines Experimental Design: </a:t>
            </a:r>
            <a:r>
              <a:rPr lang="en-US" sz="1600" b="0" i="0" u="none" strike="noStrike" dirty="0">
                <a:solidFill>
                  <a:srgbClr val="202124"/>
                </a:solidFill>
                <a:effectLst/>
                <a:latin typeface="Google Sans"/>
              </a:rPr>
              <a:t>J. </a:t>
            </a:r>
            <a:r>
              <a:rPr lang="en-US" sz="1600" b="0" i="0" u="none" strike="noStrike" dirty="0" err="1">
                <a:solidFill>
                  <a:srgbClr val="202124"/>
                </a:solidFill>
                <a:effectLst/>
                <a:latin typeface="Google Sans"/>
              </a:rPr>
              <a:t>Šišma</a:t>
            </a:r>
            <a:r>
              <a:rPr lang="en-US" sz="1600" b="0" i="0" u="none" strike="noStrike" dirty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en-US" sz="1600" b="0" i="1" u="none" strike="noStrike" dirty="0">
                <a:solidFill>
                  <a:srgbClr val="202124"/>
                </a:solidFill>
                <a:effectLst/>
                <a:latin typeface="Google Sans"/>
              </a:rPr>
              <a:t>et </a:t>
            </a:r>
            <a:r>
              <a:rPr lang="en-US" sz="1600" i="1" dirty="0">
                <a:solidFill>
                  <a:srgbClr val="202124"/>
                </a:solidFill>
                <a:latin typeface="Google Sans"/>
              </a:rPr>
              <a:t>al.,</a:t>
            </a:r>
            <a:r>
              <a:rPr lang="en-US" sz="1600" dirty="0"/>
              <a:t> High Power Laser Science and Engineering, </a:t>
            </a:r>
            <a:r>
              <a:rPr lang="en-US" sz="1600" b="1" i="1" dirty="0"/>
              <a:t>14</a:t>
            </a:r>
            <a:r>
              <a:rPr lang="en-US" sz="1600" i="1" dirty="0"/>
              <a:t> </a:t>
            </a:r>
            <a:r>
              <a:rPr lang="en-US" sz="1600" dirty="0"/>
              <a:t>(2026), doi:10.1017/hpl.2026.10154</a:t>
            </a:r>
            <a:endParaRPr lang="en-US" sz="1600" i="1" dirty="0">
              <a:solidFill>
                <a:srgbClr val="202124"/>
              </a:solidFill>
              <a:latin typeface="Google Sans"/>
            </a:endParaRPr>
          </a:p>
          <a:p>
            <a:r>
              <a:rPr lang="en-US" sz="1600" b="1" dirty="0">
                <a:solidFill>
                  <a:srgbClr val="202124"/>
                </a:solidFill>
                <a:latin typeface="Google Sans"/>
              </a:rPr>
              <a:t>UMD Modular Gas Jet: </a:t>
            </a:r>
            <a:r>
              <a:rPr lang="en-US" sz="1600" dirty="0"/>
              <a:t>B. Miao </a:t>
            </a:r>
            <a:r>
              <a:rPr lang="en-US" sz="1600" i="1" dirty="0"/>
              <a:t>et al.</a:t>
            </a:r>
            <a:r>
              <a:rPr lang="en-US" sz="1600" dirty="0"/>
              <a:t>, Rev. Sci. </a:t>
            </a:r>
            <a:r>
              <a:rPr lang="en-US" sz="1600" dirty="0" err="1"/>
              <a:t>Instrum</a:t>
            </a:r>
            <a:r>
              <a:rPr lang="en-US" sz="1600" dirty="0"/>
              <a:t>. </a:t>
            </a:r>
            <a:r>
              <a:rPr lang="en-US" sz="1600" b="1" dirty="0"/>
              <a:t>96</a:t>
            </a:r>
            <a:r>
              <a:rPr lang="en-US" sz="1600" dirty="0"/>
              <a:t>, 043003</a:t>
            </a:r>
            <a:r>
              <a:rPr lang="en-US" sz="1600" i="1" dirty="0"/>
              <a:t> </a:t>
            </a:r>
            <a:r>
              <a:rPr lang="en-US" sz="1600" dirty="0"/>
              <a:t>(2025)</a:t>
            </a:r>
            <a:r>
              <a:rPr lang="en-US" sz="1600" b="1" dirty="0"/>
              <a:t>, </a:t>
            </a:r>
            <a:r>
              <a:rPr lang="en-US" sz="1600" dirty="0"/>
              <a:t>modified for He by Ari </a:t>
            </a:r>
            <a:r>
              <a:rPr lang="en-US" sz="1600" dirty="0" err="1"/>
              <a:t>Sloss</a:t>
            </a:r>
            <a:endParaRPr lang="en-US" sz="1600" dirty="0"/>
          </a:p>
          <a:p>
            <a:r>
              <a:rPr lang="en-US" sz="1600" b="1" dirty="0"/>
              <a:t>ELI Gas Jet: </a:t>
            </a:r>
            <a:r>
              <a:rPr lang="en-US" sz="1600" dirty="0"/>
              <a:t>S. Lorenz </a:t>
            </a:r>
            <a:r>
              <a:rPr lang="en-US" sz="1600" i="1" dirty="0"/>
              <a:t>et al.,</a:t>
            </a:r>
            <a:r>
              <a:rPr lang="en-US" sz="1600" dirty="0"/>
              <a:t> Matter </a:t>
            </a:r>
            <a:r>
              <a:rPr lang="en-US" sz="1600" dirty="0" err="1"/>
              <a:t>Radiat</a:t>
            </a:r>
            <a:r>
              <a:rPr lang="en-US" sz="1600" dirty="0"/>
              <a:t>. Extremes 4, 015401 (2019)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64533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Channel formation and guiding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9</a:t>
            </a:fld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5BDAA49-C3E6-4F0F-96F5-1898B3B2D94E}"/>
                  </a:ext>
                </a:extLst>
              </p:cNvPr>
              <p:cNvSpPr txBox="1"/>
              <p:nvPr/>
            </p:nvSpPr>
            <p:spPr>
              <a:xfrm>
                <a:off x="265935" y="1605898"/>
                <a:ext cx="3385523" cy="23512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i="1" u="sng" dirty="0"/>
                  <a:t>Proof of principle experiments:</a:t>
                </a:r>
              </a:p>
              <a:p>
                <a:endParaRPr lang="en-US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latin typeface="Cambria Math" panose="02040503050406030204" pitchFamily="18" charset="0"/>
                  </a:rPr>
                  <a:t>2 different phase plates employed</a:t>
                </a:r>
                <a:endParaRPr lang="en-US" b="0" dirty="0">
                  <a:latin typeface="Cambria Math" panose="02040503050406030204" pitchFamily="18" charset="0"/>
                </a:endParaRP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=1.28, 1.54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endParaRPr lang="en-US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/>
                  <a:t>Demonstrated guiding was not substantially suppressed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/>
                  <a:t>Clearly showed channel ‘break’</a:t>
                </a: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5BDAA49-C3E6-4F0F-96F5-1898B3B2D9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935" y="1605898"/>
                <a:ext cx="3385523" cy="2351285"/>
              </a:xfrm>
              <a:prstGeom prst="rect">
                <a:avLst/>
              </a:prstGeom>
              <a:blipFill>
                <a:blip r:embed="rId5"/>
                <a:stretch>
                  <a:fillRect l="-1982" t="-1295" r="-1081" b="-31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>
            <a:extLst>
              <a:ext uri="{FF2B5EF4-FFF2-40B4-BE49-F238E27FC236}">
                <a16:creationId xmlns:a16="http://schemas.microsoft.com/office/drawing/2014/main" id="{0C0831A9-FCEC-46D9-A4A3-E6D286EF464F}"/>
              </a:ext>
            </a:extLst>
          </p:cNvPr>
          <p:cNvSpPr txBox="1"/>
          <p:nvPr/>
        </p:nvSpPr>
        <p:spPr>
          <a:xfrm>
            <a:off x="-1807827" y="5617717"/>
            <a:ext cx="68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(b)(</a:t>
            </a:r>
            <a:r>
              <a:rPr lang="en-US" b="1" dirty="0" err="1">
                <a:solidFill>
                  <a:schemeClr val="bg1"/>
                </a:solidFill>
              </a:rPr>
              <a:t>i</a:t>
            </a:r>
            <a:r>
              <a:rPr lang="en-US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BA2C5C7-28FA-495A-8FAA-E0A9191BD71D}"/>
              </a:ext>
            </a:extLst>
          </p:cNvPr>
          <p:cNvSpPr txBox="1"/>
          <p:nvPr/>
        </p:nvSpPr>
        <p:spPr>
          <a:xfrm>
            <a:off x="-1828695" y="6755240"/>
            <a:ext cx="854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(b)(ii)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9E94C94C-7F7C-4107-BCE2-FCBC4C92DA70}"/>
              </a:ext>
            </a:extLst>
          </p:cNvPr>
          <p:cNvGrpSpPr/>
          <p:nvPr/>
        </p:nvGrpSpPr>
        <p:grpSpPr>
          <a:xfrm>
            <a:off x="3882252" y="937997"/>
            <a:ext cx="7600370" cy="3073174"/>
            <a:chOff x="3882252" y="937997"/>
            <a:chExt cx="7600370" cy="3073174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BC83F488-F418-4BCA-B6BF-F3B883B8895B}"/>
                </a:ext>
              </a:extLst>
            </p:cNvPr>
            <p:cNvGrpSpPr/>
            <p:nvPr/>
          </p:nvGrpSpPr>
          <p:grpSpPr>
            <a:xfrm>
              <a:off x="4038556" y="937997"/>
              <a:ext cx="7444066" cy="2943242"/>
              <a:chOff x="4038556" y="937997"/>
              <a:chExt cx="7444066" cy="2943242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B25A6B5C-D10B-4F3F-91E7-335FAF12EC3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514" r="3015"/>
              <a:stretch/>
            </p:blipFill>
            <p:spPr>
              <a:xfrm>
                <a:off x="4038556" y="937997"/>
                <a:ext cx="7444066" cy="2943242"/>
              </a:xfrm>
              <a:prstGeom prst="rect">
                <a:avLst/>
              </a:prstGeom>
            </p:spPr>
          </p:pic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5E54C900-C8B4-4C05-83F2-C39BE77DBF53}"/>
                  </a:ext>
                </a:extLst>
              </p:cNvPr>
              <p:cNvSpPr txBox="1"/>
              <p:nvPr/>
            </p:nvSpPr>
            <p:spPr>
              <a:xfrm>
                <a:off x="5340618" y="2427302"/>
                <a:ext cx="483994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u="sng" dirty="0">
                    <a:solidFill>
                      <a:schemeClr val="bg1"/>
                    </a:solidFill>
                  </a:rPr>
                  <a:t>Measurement of focal line</a:t>
                </a:r>
              </a:p>
            </p:txBody>
          </p:sp>
        </p:grp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7C52A485-8F52-4A79-84F8-5C051F150AEE}"/>
                </a:ext>
              </a:extLst>
            </p:cNvPr>
            <p:cNvSpPr/>
            <p:nvPr/>
          </p:nvSpPr>
          <p:spPr>
            <a:xfrm>
              <a:off x="3882252" y="971853"/>
              <a:ext cx="7515070" cy="3039318"/>
            </a:xfrm>
            <a:prstGeom prst="rect">
              <a:avLst/>
            </a:prstGeom>
            <a:noFill/>
            <a:ln w="571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B1665CA9-663B-473B-ACAE-E764B365F3D5}"/>
              </a:ext>
            </a:extLst>
          </p:cNvPr>
          <p:cNvGrpSpPr/>
          <p:nvPr/>
        </p:nvGrpSpPr>
        <p:grpSpPr>
          <a:xfrm>
            <a:off x="2987749" y="3911382"/>
            <a:ext cx="9225480" cy="3213190"/>
            <a:chOff x="2987749" y="3911382"/>
            <a:chExt cx="9225480" cy="321319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34F823BE-6C9B-486D-8BAA-DF5E8B481DDF}"/>
                </a:ext>
              </a:extLst>
            </p:cNvPr>
            <p:cNvGrpSpPr/>
            <p:nvPr/>
          </p:nvGrpSpPr>
          <p:grpSpPr>
            <a:xfrm>
              <a:off x="2987749" y="3911382"/>
              <a:ext cx="9225480" cy="3213190"/>
              <a:chOff x="1452669" y="3119546"/>
              <a:chExt cx="9225480" cy="3213190"/>
            </a:xfrm>
          </p:grpSpPr>
          <p:sp>
            <p:nvSpPr>
              <p:cNvPr id="39" name="TextBox 6">
                <a:extLst>
                  <a:ext uri="{FF2B5EF4-FFF2-40B4-BE49-F238E27FC236}">
                    <a16:creationId xmlns:a16="http://schemas.microsoft.com/office/drawing/2014/main" id="{A1DA2E01-7E03-4CF6-845B-7FD1AB34B795}"/>
                  </a:ext>
                </a:extLst>
              </p:cNvPr>
              <p:cNvSpPr txBox="1"/>
              <p:nvPr/>
            </p:nvSpPr>
            <p:spPr>
              <a:xfrm>
                <a:off x="2409613" y="3119546"/>
                <a:ext cx="3258618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2000" dirty="0">
                    <a:solidFill>
                      <a:schemeClr val="bg1"/>
                    </a:solidFill>
                  </a:rPr>
                  <a:t>Phase shift from funnel-mouthed plasma</a:t>
                </a:r>
              </a:p>
            </p:txBody>
          </p:sp>
          <p:grpSp>
            <p:nvGrpSpPr>
              <p:cNvPr id="40" name="Group 39">
                <a:extLst>
                  <a:ext uri="{FF2B5EF4-FFF2-40B4-BE49-F238E27FC236}">
                    <a16:creationId xmlns:a16="http://schemas.microsoft.com/office/drawing/2014/main" id="{0DDAD51F-9116-42C7-B6F4-3EAC4554AB2D}"/>
                  </a:ext>
                </a:extLst>
              </p:cNvPr>
              <p:cNvGrpSpPr/>
              <p:nvPr/>
            </p:nvGrpSpPr>
            <p:grpSpPr>
              <a:xfrm>
                <a:off x="1651583" y="4455594"/>
                <a:ext cx="8633812" cy="1149932"/>
                <a:chOff x="1685450" y="3356633"/>
                <a:chExt cx="8633812" cy="1149932"/>
              </a:xfrm>
            </p:grpSpPr>
            <p:pic>
              <p:nvPicPr>
                <p:cNvPr id="50" name="Picture 49">
                  <a:extLst>
                    <a:ext uri="{FF2B5EF4-FFF2-40B4-BE49-F238E27FC236}">
                      <a16:creationId xmlns:a16="http://schemas.microsoft.com/office/drawing/2014/main" id="{F4FC262A-0322-4EED-A239-AC383D2BBB8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685450" y="3356633"/>
                  <a:ext cx="8633812" cy="1149932"/>
                </a:xfrm>
                <a:prstGeom prst="rect">
                  <a:avLst/>
                </a:prstGeom>
              </p:spPr>
            </p:pic>
            <p:cxnSp>
              <p:nvCxnSpPr>
                <p:cNvPr id="51" name="Přímá spojnice 62">
                  <a:extLst>
                    <a:ext uri="{FF2B5EF4-FFF2-40B4-BE49-F238E27FC236}">
                      <a16:creationId xmlns:a16="http://schemas.microsoft.com/office/drawing/2014/main" id="{C4B5ED27-E5A0-4E61-932F-472F6618D77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722912" y="4384735"/>
                  <a:ext cx="2316010" cy="0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2" name="TextovéPole 2048">
                  <a:extLst>
                    <a:ext uri="{FF2B5EF4-FFF2-40B4-BE49-F238E27FC236}">
                      <a16:creationId xmlns:a16="http://schemas.microsoft.com/office/drawing/2014/main" id="{7F24E114-1D8A-425B-876A-7F60BE17AAB3}"/>
                    </a:ext>
                  </a:extLst>
                </p:cNvPr>
                <p:cNvSpPr txBox="1"/>
                <p:nvPr/>
              </p:nvSpPr>
              <p:spPr>
                <a:xfrm>
                  <a:off x="2539513" y="4067655"/>
                  <a:ext cx="2036845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sz="1400" b="1" dirty="0">
                      <a:solidFill>
                        <a:schemeClr val="bg1"/>
                      </a:solidFill>
                    </a:rPr>
                    <a:t>5.8 cm</a:t>
                  </a:r>
                </a:p>
              </p:txBody>
            </p:sp>
          </p:grpSp>
          <p:pic>
            <p:nvPicPr>
              <p:cNvPr id="41" name="Graphic 18">
                <a:extLst>
                  <a:ext uri="{FF2B5EF4-FFF2-40B4-BE49-F238E27FC236}">
                    <a16:creationId xmlns:a16="http://schemas.microsoft.com/office/drawing/2014/main" id="{9C96CADB-A0C4-4B1D-AC15-F75B189920C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rcRect l="12714" t="89437" r="24539" b="4541"/>
              <a:stretch/>
            </p:blipFill>
            <p:spPr>
              <a:xfrm>
                <a:off x="1452669" y="5643268"/>
                <a:ext cx="9225480" cy="350914"/>
              </a:xfrm>
              <a:prstGeom prst="rect">
                <a:avLst/>
              </a:prstGeom>
            </p:spPr>
          </p:pic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736BF345-DD58-4044-8D81-118265783810}"/>
                  </a:ext>
                </a:extLst>
              </p:cNvPr>
              <p:cNvGrpSpPr/>
              <p:nvPr/>
            </p:nvGrpSpPr>
            <p:grpSpPr>
              <a:xfrm>
                <a:off x="1651583" y="3354814"/>
                <a:ext cx="8633812" cy="2977922"/>
                <a:chOff x="270431" y="2495911"/>
                <a:chExt cx="8633812" cy="2977922"/>
              </a:xfrm>
            </p:grpSpPr>
            <p:pic>
              <p:nvPicPr>
                <p:cNvPr id="46" name="Picture 45">
                  <a:extLst>
                    <a:ext uri="{FF2B5EF4-FFF2-40B4-BE49-F238E27FC236}">
                      <a16:creationId xmlns:a16="http://schemas.microsoft.com/office/drawing/2014/main" id="{25788119-5CAF-4342-8E6E-B9369D2238A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7416" b="18527"/>
                <a:stretch/>
              </p:blipFill>
              <p:spPr>
                <a:xfrm>
                  <a:off x="270431" y="2495911"/>
                  <a:ext cx="8633812" cy="1090098"/>
                </a:xfrm>
                <a:prstGeom prst="rect">
                  <a:avLst/>
                </a:prstGeom>
              </p:spPr>
            </p:pic>
            <p:sp>
              <p:nvSpPr>
                <p:cNvPr id="47" name="TextBox 19">
                  <a:extLst>
                    <a:ext uri="{FF2B5EF4-FFF2-40B4-BE49-F238E27FC236}">
                      <a16:creationId xmlns:a16="http://schemas.microsoft.com/office/drawing/2014/main" id="{B50D35EB-D61D-48D7-9AA1-53D514106144}"/>
                    </a:ext>
                  </a:extLst>
                </p:cNvPr>
                <p:cNvSpPr txBox="1"/>
                <p:nvPr/>
              </p:nvSpPr>
              <p:spPr>
                <a:xfrm>
                  <a:off x="3582172" y="5135279"/>
                  <a:ext cx="5208090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1600" dirty="0"/>
                </a:p>
              </p:txBody>
            </p:sp>
            <p:cxnSp>
              <p:nvCxnSpPr>
                <p:cNvPr id="48" name="Přímá spojnice 62">
                  <a:extLst>
                    <a:ext uri="{FF2B5EF4-FFF2-40B4-BE49-F238E27FC236}">
                      <a16:creationId xmlns:a16="http://schemas.microsoft.com/office/drawing/2014/main" id="{FCBC6BC7-5D6A-4B56-AE4D-61139C7F8CE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47527" y="3450529"/>
                  <a:ext cx="997179" cy="0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" name="TextovéPole 2048">
                  <a:extLst>
                    <a:ext uri="{FF2B5EF4-FFF2-40B4-BE49-F238E27FC236}">
                      <a16:creationId xmlns:a16="http://schemas.microsoft.com/office/drawing/2014/main" id="{351BF95E-0AC4-4796-A8F0-641E944DDC0A}"/>
                    </a:ext>
                  </a:extLst>
                </p:cNvPr>
                <p:cNvSpPr txBox="1"/>
                <p:nvPr/>
              </p:nvSpPr>
              <p:spPr>
                <a:xfrm>
                  <a:off x="502641" y="3171808"/>
                  <a:ext cx="2036845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cs-CZ" sz="1400" b="1" dirty="0">
                      <a:solidFill>
                        <a:schemeClr val="bg1"/>
                      </a:solidFill>
                    </a:rPr>
                    <a:t>2.4 cm</a:t>
                  </a:r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TextBox 42">
                    <a:extLst>
                      <a:ext uri="{FF2B5EF4-FFF2-40B4-BE49-F238E27FC236}">
                        <a16:creationId xmlns:a16="http://schemas.microsoft.com/office/drawing/2014/main" id="{5CFAB924-92B9-48CF-A3D5-E2F4879FE4D3}"/>
                      </a:ext>
                    </a:extLst>
                  </p:cNvPr>
                  <p:cNvSpPr txBox="1"/>
                  <p:nvPr/>
                </p:nvSpPr>
                <p:spPr>
                  <a:xfrm>
                    <a:off x="8509478" y="4063397"/>
                    <a:ext cx="1725500" cy="38151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,1</m:t>
                              </m:r>
                            </m:sub>
                          </m:sSub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=1.28 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</m:oMath>
                      </m:oMathPara>
                    </a14:m>
                    <a:endParaRPr lang="en-US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25" name="TextBox 24">
                    <a:extLst>
                      <a:ext uri="{FF2B5EF4-FFF2-40B4-BE49-F238E27FC236}">
                        <a16:creationId xmlns:a16="http://schemas.microsoft.com/office/drawing/2014/main" id="{F72FFDEB-1239-4240-A4EF-4AFA2FE8159C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09478" y="4063397"/>
                    <a:ext cx="1725500" cy="381515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4" name="TextBox 43">
                    <a:extLst>
                      <a:ext uri="{FF2B5EF4-FFF2-40B4-BE49-F238E27FC236}">
                        <a16:creationId xmlns:a16="http://schemas.microsoft.com/office/drawing/2014/main" id="{34A030DC-472E-4247-B739-6BA09EA3493A}"/>
                      </a:ext>
                    </a:extLst>
                  </p:cNvPr>
                  <p:cNvSpPr txBox="1"/>
                  <p:nvPr/>
                </p:nvSpPr>
                <p:spPr>
                  <a:xfrm>
                    <a:off x="8509478" y="4414311"/>
                    <a:ext cx="1725500" cy="38151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en-US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,2</m:t>
                              </m:r>
                            </m:sub>
                          </m:sSub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=1.54 </m:t>
                          </m:r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𝑐𝑚</m:t>
                          </m:r>
                        </m:oMath>
                      </m:oMathPara>
                    </a14:m>
                    <a:endParaRPr lang="en-US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26" name="TextBox 25">
                    <a:extLst>
                      <a:ext uri="{FF2B5EF4-FFF2-40B4-BE49-F238E27FC236}">
                        <a16:creationId xmlns:a16="http://schemas.microsoft.com/office/drawing/2014/main" id="{A194BD21-C2C9-48E7-8B94-7D2DB6D38265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09478" y="4414311"/>
                    <a:ext cx="1725500" cy="381515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45" name="Přímá spojnice 62">
                <a:extLst>
                  <a:ext uri="{FF2B5EF4-FFF2-40B4-BE49-F238E27FC236}">
                    <a16:creationId xmlns:a16="http://schemas.microsoft.com/office/drawing/2014/main" id="{80EDB796-81DB-41C9-8C9F-99F7054B0A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41445" y="5636096"/>
                <a:ext cx="2316010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607A62E1-36FC-4D70-A4A8-EFACE0399025}"/>
                </a:ext>
              </a:extLst>
            </p:cNvPr>
            <p:cNvSpPr txBox="1"/>
            <p:nvPr/>
          </p:nvSpPr>
          <p:spPr>
            <a:xfrm>
              <a:off x="5985360" y="4090251"/>
              <a:ext cx="48399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u="sng" dirty="0">
                  <a:solidFill>
                    <a:schemeClr val="bg1"/>
                  </a:solidFill>
                </a:rPr>
                <a:t>Plasma Fluorescence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C6999368-2DB0-4191-9AAC-D2CED0A257E4}"/>
                </a:ext>
              </a:extLst>
            </p:cNvPr>
            <p:cNvSpPr/>
            <p:nvPr/>
          </p:nvSpPr>
          <p:spPr>
            <a:xfrm>
              <a:off x="3134954" y="4068623"/>
              <a:ext cx="8837306" cy="2683592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35D81583-496B-4858-8455-77892EE87403}"/>
              </a:ext>
            </a:extLst>
          </p:cNvPr>
          <p:cNvGrpSpPr/>
          <p:nvPr/>
        </p:nvGrpSpPr>
        <p:grpSpPr>
          <a:xfrm>
            <a:off x="3651459" y="1377090"/>
            <a:ext cx="7831163" cy="4214175"/>
            <a:chOff x="3651459" y="1377090"/>
            <a:chExt cx="7831163" cy="4214175"/>
          </a:xfrm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75E7A74F-FD34-4F04-9F21-C6584DAD359E}"/>
                </a:ext>
              </a:extLst>
            </p:cNvPr>
            <p:cNvGrpSpPr/>
            <p:nvPr/>
          </p:nvGrpSpPr>
          <p:grpSpPr>
            <a:xfrm>
              <a:off x="3651459" y="1377090"/>
              <a:ext cx="7831163" cy="4214175"/>
              <a:chOff x="3651459" y="1377090"/>
              <a:chExt cx="7831163" cy="4214175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E338C200-246C-4077-9BFB-75C7392D29D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805" t="12731" r="49271" b="20322"/>
              <a:stretch/>
            </p:blipFill>
            <p:spPr>
              <a:xfrm>
                <a:off x="3651459" y="1377090"/>
                <a:ext cx="3891186" cy="341673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7FC25734-3D4E-4BA3-8742-6A940324011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5464" t="12731" r="6024" b="20322"/>
              <a:stretch/>
            </p:blipFill>
            <p:spPr>
              <a:xfrm>
                <a:off x="7531083" y="1377090"/>
                <a:ext cx="3951539" cy="3416731"/>
              </a:xfrm>
              <a:prstGeom prst="rect">
                <a:avLst/>
              </a:prstGeom>
            </p:spPr>
          </p:pic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59" name="TextBox 58">
                    <a:extLst>
                      <a:ext uri="{FF2B5EF4-FFF2-40B4-BE49-F238E27FC236}">
                        <a16:creationId xmlns:a16="http://schemas.microsoft.com/office/drawing/2014/main" id="{432790EE-64B6-4799-A2EE-51274479D43F}"/>
                      </a:ext>
                    </a:extLst>
                  </p:cNvPr>
                  <p:cNvSpPr txBox="1"/>
                  <p:nvPr/>
                </p:nvSpPr>
                <p:spPr>
                  <a:xfrm>
                    <a:off x="3850354" y="4760268"/>
                    <a:ext cx="7453423" cy="83099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2400" i="1" dirty="0"/>
                      <a:t>Possibly reduced throughput with 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𝑛𝑢𝑙𝑙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~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oMath>
                    </a14:m>
                    <a:endParaRPr lang="en-US" sz="2400" i="1" dirty="0"/>
                  </a:p>
                  <a:p>
                    <a:pPr algn="ctr"/>
                    <a:r>
                      <a:rPr lang="en-US" sz="2400" i="1" dirty="0"/>
                      <a:t>*Guiding data limited by damage to diagnostic*</a:t>
                    </a:r>
                  </a:p>
                </p:txBody>
              </p:sp>
            </mc:Choice>
            <mc:Fallback>
              <p:sp>
                <p:nvSpPr>
                  <p:cNvPr id="59" name="TextBox 58">
                    <a:extLst>
                      <a:ext uri="{FF2B5EF4-FFF2-40B4-BE49-F238E27FC236}">
                        <a16:creationId xmlns:a16="http://schemas.microsoft.com/office/drawing/2014/main" id="{432790EE-64B6-4799-A2EE-51274479D43F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850354" y="4760268"/>
                    <a:ext cx="7453423" cy="830997"/>
                  </a:xfrm>
                  <a:prstGeom prst="rect">
                    <a:avLst/>
                  </a:prstGeom>
                  <a:blipFill>
                    <a:blip r:embed="rId14"/>
                    <a:stretch>
                      <a:fillRect t="-5882" b="-1617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E23B1F73-C02C-4AB3-9B4C-13BC6589A3A9}"/>
                </a:ext>
              </a:extLst>
            </p:cNvPr>
            <p:cNvSpPr/>
            <p:nvPr/>
          </p:nvSpPr>
          <p:spPr>
            <a:xfrm>
              <a:off x="6857782" y="1438372"/>
              <a:ext cx="404037" cy="36576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30CFBDE3-0EF0-4FC8-B281-5998FC6EE1AE}"/>
                </a:ext>
              </a:extLst>
            </p:cNvPr>
            <p:cNvSpPr/>
            <p:nvPr/>
          </p:nvSpPr>
          <p:spPr>
            <a:xfrm>
              <a:off x="10907308" y="1897156"/>
              <a:ext cx="404037" cy="36576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2049" name="Straight Connector 2048">
            <a:extLst>
              <a:ext uri="{FF2B5EF4-FFF2-40B4-BE49-F238E27FC236}">
                <a16:creationId xmlns:a16="http://schemas.microsoft.com/office/drawing/2014/main" id="{5E387F40-28E5-4B24-AE9B-7F34BDDF7A12}"/>
              </a:ext>
            </a:extLst>
          </p:cNvPr>
          <p:cNvCxnSpPr/>
          <p:nvPr/>
        </p:nvCxnSpPr>
        <p:spPr>
          <a:xfrm>
            <a:off x="3973859" y="4348717"/>
            <a:ext cx="595995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051" name="TextBox 2050">
                <a:extLst>
                  <a:ext uri="{FF2B5EF4-FFF2-40B4-BE49-F238E27FC236}">
                    <a16:creationId xmlns:a16="http://schemas.microsoft.com/office/drawing/2014/main" id="{72E29432-83BE-4303-BCBE-A8C7F76AA66A}"/>
                  </a:ext>
                </a:extLst>
              </p:cNvPr>
              <p:cNvSpPr txBox="1"/>
              <p:nvPr/>
            </p:nvSpPr>
            <p:spPr>
              <a:xfrm>
                <a:off x="3769951" y="3837790"/>
                <a:ext cx="17028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𝟏𝟎𝟎</m:t>
                    </m:r>
                    <m:r>
                      <a:rPr lang="en-US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𝝁</m:t>
                    </m:r>
                    <m:r>
                      <a:rPr lang="en-US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𝒎</m:t>
                    </m:r>
                  </m:oMath>
                </a14:m>
                <a:r>
                  <a:rPr lang="en-US" sz="2400" b="1" dirty="0">
                    <a:solidFill>
                      <a:schemeClr val="bg1"/>
                    </a:solidFill>
                  </a:rPr>
                  <a:t> </a:t>
                </a:r>
              </a:p>
            </p:txBody>
          </p:sp>
        </mc:Choice>
        <mc:Fallback>
          <p:sp>
            <p:nvSpPr>
              <p:cNvPr id="2051" name="TextBox 2050">
                <a:extLst>
                  <a:ext uri="{FF2B5EF4-FFF2-40B4-BE49-F238E27FC236}">
                    <a16:creationId xmlns:a16="http://schemas.microsoft.com/office/drawing/2014/main" id="{72E29432-83BE-4303-BCBE-A8C7F76AA6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9951" y="3837790"/>
                <a:ext cx="1702814" cy="461665"/>
              </a:xfrm>
              <a:prstGeom prst="rect">
                <a:avLst/>
              </a:prstGeom>
              <a:blipFill>
                <a:blip r:embed="rId15"/>
                <a:stretch>
                  <a:fillRect l="-714" b="-9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923F2A76-EFDD-49E8-95AB-0DA080DC28FD}"/>
              </a:ext>
            </a:extLst>
          </p:cNvPr>
          <p:cNvCxnSpPr/>
          <p:nvPr/>
        </p:nvCxnSpPr>
        <p:spPr>
          <a:xfrm>
            <a:off x="7902857" y="4361557"/>
            <a:ext cx="595995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915CE30C-5A74-45E3-A90A-A6C6D2CC43A9}"/>
                  </a:ext>
                </a:extLst>
              </p:cNvPr>
              <p:cNvSpPr txBox="1"/>
              <p:nvPr/>
            </p:nvSpPr>
            <p:spPr>
              <a:xfrm>
                <a:off x="7698949" y="3850630"/>
                <a:ext cx="17028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𝟏𝟎𝟎</m:t>
                    </m:r>
                    <m:r>
                      <a:rPr lang="en-US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𝝁</m:t>
                    </m:r>
                    <m:r>
                      <a:rPr lang="en-US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𝒎</m:t>
                    </m:r>
                  </m:oMath>
                </a14:m>
                <a:r>
                  <a:rPr lang="en-US" sz="2400" b="1" dirty="0">
                    <a:solidFill>
                      <a:schemeClr val="bg1"/>
                    </a:solidFill>
                  </a:rPr>
                  <a:t> </a:t>
                </a:r>
              </a:p>
            </p:txBody>
          </p:sp>
        </mc:Choice>
        <mc:Fallback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915CE30C-5A74-45E3-A90A-A6C6D2CC43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8949" y="3850630"/>
                <a:ext cx="1702814" cy="461665"/>
              </a:xfrm>
              <a:prstGeom prst="rect">
                <a:avLst/>
              </a:prstGeom>
              <a:blipFill>
                <a:blip r:embed="rId16"/>
                <a:stretch>
                  <a:fillRect l="-1075" b="-9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581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"/>
    </mc:Choice>
    <mc:Fallback xmlns="">
      <p:transition spd="slow" advTm="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6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Tunable monoenergetic beams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10</a:t>
            </a:fld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F7128A2-1365-4D5B-A94A-0E6F0F0A9FFB}"/>
              </a:ext>
            </a:extLst>
          </p:cNvPr>
          <p:cNvGrpSpPr/>
          <p:nvPr/>
        </p:nvGrpSpPr>
        <p:grpSpPr>
          <a:xfrm>
            <a:off x="4252925" y="2686485"/>
            <a:ext cx="7647255" cy="1863608"/>
            <a:chOff x="4337985" y="2200947"/>
            <a:chExt cx="7647255" cy="186360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3A53E46-D17C-4458-A994-FBA847B981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17" t="4691" r="33897" b="67389"/>
            <a:stretch/>
          </p:blipFill>
          <p:spPr>
            <a:xfrm>
              <a:off x="4337985" y="2200947"/>
              <a:ext cx="7647255" cy="1863608"/>
            </a:xfrm>
            <a:prstGeom prst="rect">
              <a:avLst/>
            </a:prstGeom>
          </p:spPr>
        </p:pic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7BF6D55-CCFC-479F-956B-7D4E12DD91B7}"/>
                </a:ext>
              </a:extLst>
            </p:cNvPr>
            <p:cNvCxnSpPr>
              <a:cxnSpLocks/>
            </p:cNvCxnSpPr>
            <p:nvPr/>
          </p:nvCxnSpPr>
          <p:spPr>
            <a:xfrm>
              <a:off x="4940671" y="3694656"/>
              <a:ext cx="1438656" cy="0"/>
            </a:xfrm>
            <a:prstGeom prst="straightConnector1">
              <a:avLst/>
            </a:prstGeom>
            <a:ln w="57150">
              <a:solidFill>
                <a:schemeClr val="bg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91DFFA1-2CBE-4FA4-AD27-B9B2700935C7}"/>
                </a:ext>
              </a:extLst>
            </p:cNvPr>
            <p:cNvSpPr txBox="1"/>
            <p:nvPr/>
          </p:nvSpPr>
          <p:spPr>
            <a:xfrm>
              <a:off x="4971123" y="3179993"/>
              <a:ext cx="42625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~ 6 </a:t>
              </a:r>
              <a:r>
                <a:rPr lang="en-US" sz="2400" b="1" dirty="0" err="1">
                  <a:solidFill>
                    <a:schemeClr val="bg1"/>
                  </a:solidFill>
                </a:rPr>
                <a:t>mrad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6736C1D-DA33-4AA3-B44D-FDDB4EAFBB05}"/>
              </a:ext>
            </a:extLst>
          </p:cNvPr>
          <p:cNvCxnSpPr>
            <a:cxnSpLocks/>
          </p:cNvCxnSpPr>
          <p:nvPr/>
        </p:nvCxnSpPr>
        <p:spPr>
          <a:xfrm flipV="1">
            <a:off x="7293935" y="3956022"/>
            <a:ext cx="1510337" cy="64559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9C7EB56-AC71-431C-A278-9C71012E750E}"/>
              </a:ext>
            </a:extLst>
          </p:cNvPr>
          <p:cNvCxnSpPr>
            <a:cxnSpLocks/>
          </p:cNvCxnSpPr>
          <p:nvPr/>
        </p:nvCxnSpPr>
        <p:spPr>
          <a:xfrm flipV="1">
            <a:off x="7293935" y="3771072"/>
            <a:ext cx="102133" cy="83054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FB42A205-54DC-40CF-B1A9-4796930C3903}"/>
              </a:ext>
            </a:extLst>
          </p:cNvPr>
          <p:cNvSpPr txBox="1"/>
          <p:nvPr/>
        </p:nvSpPr>
        <p:spPr>
          <a:xfrm>
            <a:off x="4901685" y="2367868"/>
            <a:ext cx="6276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/>
              <a:t>Representative beams from different conditions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47392D4-4495-4DAC-9466-6FCC97E72614}"/>
              </a:ext>
            </a:extLst>
          </p:cNvPr>
          <p:cNvSpPr txBox="1"/>
          <p:nvPr/>
        </p:nvSpPr>
        <p:spPr>
          <a:xfrm>
            <a:off x="4983657" y="4550093"/>
            <a:ext cx="2604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Typical ~</a:t>
            </a:r>
            <a:r>
              <a:rPr lang="en-US" i="1" dirty="0" err="1"/>
              <a:t>mrad</a:t>
            </a:r>
            <a:r>
              <a:rPr lang="en-US" i="1" dirty="0"/>
              <a:t> divergence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3E8733D1-386C-4FAE-98E3-53777B2E29E5}"/>
              </a:ext>
            </a:extLst>
          </p:cNvPr>
          <p:cNvCxnSpPr/>
          <p:nvPr/>
        </p:nvCxnSpPr>
        <p:spPr>
          <a:xfrm flipH="1" flipV="1">
            <a:off x="9148601" y="3956022"/>
            <a:ext cx="739678" cy="59407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9A6BE16-051D-4E13-8E3F-19CB3CADBA91}"/>
              </a:ext>
            </a:extLst>
          </p:cNvPr>
          <p:cNvCxnSpPr>
            <a:cxnSpLocks/>
          </p:cNvCxnSpPr>
          <p:nvPr/>
        </p:nvCxnSpPr>
        <p:spPr>
          <a:xfrm flipV="1">
            <a:off x="9898398" y="4127196"/>
            <a:ext cx="428318" cy="42289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29E718DA-5090-4318-AEEB-F3E036EFD375}"/>
                  </a:ext>
                </a:extLst>
              </p:cNvPr>
              <p:cNvSpPr txBox="1"/>
              <p:nvPr/>
            </p:nvSpPr>
            <p:spPr>
              <a:xfrm>
                <a:off x="8567317" y="4567911"/>
                <a:ext cx="260446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Typical res. limited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endParaRPr lang="en-US" i="1" dirty="0"/>
              </a:p>
            </p:txBody>
          </p:sp>
        </mc:Choice>
        <mc:Fallback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29E718DA-5090-4318-AEEB-F3E036EFD3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7317" y="4567911"/>
                <a:ext cx="2604463" cy="369332"/>
              </a:xfrm>
              <a:prstGeom prst="rect">
                <a:avLst/>
              </a:prstGeom>
              <a:blipFill>
                <a:blip r:embed="rId6"/>
                <a:stretch>
                  <a:fillRect l="-1869" t="-8197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3E9F9654-BB38-4C78-9442-B910C39D67B5}"/>
                  </a:ext>
                </a:extLst>
              </p:cNvPr>
              <p:cNvSpPr txBox="1"/>
              <p:nvPr/>
            </p:nvSpPr>
            <p:spPr>
              <a:xfrm>
                <a:off x="4710223" y="5157992"/>
                <a:ext cx="69572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u="sng" dirty="0"/>
                  <a:t>Varied Conditions:</a:t>
                </a:r>
                <a:r>
                  <a:rPr lang="en-US" sz="2400" dirty="0"/>
                  <a:t> </a:t>
                </a:r>
                <a:r>
                  <a:rPr lang="en-US" sz="2400" i="1" dirty="0"/>
                  <a:t>Density, working gas, channel size,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𝑛𝑢𝑙𝑙</m:t>
                        </m:r>
                      </m:sub>
                    </m:sSub>
                  </m:oMath>
                </a14:m>
                <a:r>
                  <a:rPr lang="en-US" sz="2400" b="1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𝑎𝑐𝑐</m:t>
                        </m:r>
                      </m:sub>
                    </m:sSub>
                  </m:oMath>
                </a14:m>
                <a:r>
                  <a:rPr lang="en-US" sz="24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𝐹𝑊𝐻𝑀</m:t>
                        </m:r>
                      </m:sub>
                    </m:sSub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3E9F9654-BB38-4C78-9442-B910C39D67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0223" y="5157992"/>
                <a:ext cx="6957248" cy="830997"/>
              </a:xfrm>
              <a:prstGeom prst="rect">
                <a:avLst/>
              </a:prstGeom>
              <a:blipFill>
                <a:blip r:embed="rId7"/>
                <a:stretch>
                  <a:fillRect l="-1402" t="-5882" r="-526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4A2AD96-6CFD-4EB0-833A-252EEAABAFF3}"/>
                  </a:ext>
                </a:extLst>
              </p:cNvPr>
              <p:cNvSpPr txBox="1"/>
              <p:nvPr/>
            </p:nvSpPr>
            <p:spPr>
              <a:xfrm>
                <a:off x="202062" y="1602840"/>
                <a:ext cx="3651572" cy="5170903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dirty="0"/>
                  <a:t>Monoenergetic beams generated across a wide range of conditions with: </a:t>
                </a:r>
              </a:p>
              <a:p>
                <a:pPr algn="ctr"/>
                <a:endParaRPr lang="en-US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𝑝𝑒𝑎𝑘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≈1−3.5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𝐺𝑒𝑉</m:t>
                    </m:r>
                  </m:oMath>
                </a14:m>
                <a:endParaRPr lang="en-US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/>
                  <a:t>Divergence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~ 1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𝑚𝑟𝑎𝑑</m:t>
                    </m:r>
                  </m:oMath>
                </a14:m>
                <a:endParaRPr lang="en-US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400" b="0" i="1" dirty="0">
                  <a:latin typeface="Cambria Math" panose="020405030504060302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 b="0" i="0" smtClean="0"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num>
                      <m:den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𝑝𝑒𝑎𝑘</m:t>
                            </m:r>
                          </m:sub>
                        </m:sSub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~8−10%</m:t>
                    </m:r>
                  </m:oMath>
                </a14:m>
                <a:endParaRPr lang="en-US" sz="2400" dirty="0"/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n-US" sz="2400" i="1" u="sng" dirty="0"/>
                  <a:t>Resolution limited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endParaRPr lang="en-US" sz="2400" i="1" u="sng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/>
                  <a:t>Only observed with dopant in He channel</a:t>
                </a:r>
              </a:p>
            </p:txBody>
          </p:sp>
        </mc:Choice>
        <mc:Fallback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94A2AD96-6CFD-4EB0-833A-252EEAABAF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62" y="1602840"/>
                <a:ext cx="3651572" cy="5170903"/>
              </a:xfrm>
              <a:prstGeom prst="rect">
                <a:avLst/>
              </a:prstGeom>
              <a:blipFill>
                <a:blip r:embed="rId8"/>
                <a:stretch>
                  <a:fillRect l="-1821" t="-703" b="-1407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val 28">
            <a:extLst>
              <a:ext uri="{FF2B5EF4-FFF2-40B4-BE49-F238E27FC236}">
                <a16:creationId xmlns:a16="http://schemas.microsoft.com/office/drawing/2014/main" id="{058292C0-9B60-49C6-8A66-9A79B53F7E39}"/>
              </a:ext>
            </a:extLst>
          </p:cNvPr>
          <p:cNvSpPr/>
          <p:nvPr/>
        </p:nvSpPr>
        <p:spPr>
          <a:xfrm>
            <a:off x="11334307" y="2855295"/>
            <a:ext cx="333164" cy="360234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BFE17130-DCE1-4EA2-871D-684B2DE64947}"/>
              </a:ext>
            </a:extLst>
          </p:cNvPr>
          <p:cNvCxnSpPr>
            <a:stCxn id="29" idx="0"/>
          </p:cNvCxnSpPr>
          <p:nvPr/>
        </p:nvCxnSpPr>
        <p:spPr>
          <a:xfrm flipH="1" flipV="1">
            <a:off x="11079126" y="1962169"/>
            <a:ext cx="421763" cy="89312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383F65BD-0DAB-45F4-A655-34D0A80EEC17}"/>
              </a:ext>
            </a:extLst>
          </p:cNvPr>
          <p:cNvSpPr txBox="1"/>
          <p:nvPr/>
        </p:nvSpPr>
        <p:spPr>
          <a:xfrm>
            <a:off x="8567317" y="1353880"/>
            <a:ext cx="2604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Spectrometer employed collimating slit </a:t>
            </a:r>
          </a:p>
        </p:txBody>
      </p:sp>
    </p:spTree>
    <p:extLst>
      <p:ext uri="{BB962C8B-B14F-4D97-AF65-F5344CB8AC3E}">
        <p14:creationId xmlns:p14="http://schemas.microsoft.com/office/powerpoint/2010/main" val="3695784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"/>
    </mc:Choice>
    <mc:Fallback>
      <p:transition spd="slow" advTm="8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Energy Stability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11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760C50B-6FE1-44A6-8790-74A47E6AD4E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2" t="5134" r="8397" b="63082"/>
          <a:stretch/>
        </p:blipFill>
        <p:spPr>
          <a:xfrm>
            <a:off x="5356725" y="3138861"/>
            <a:ext cx="6158336" cy="3353695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7D790F29-7816-41FE-B08F-B1718D64751A}"/>
              </a:ext>
            </a:extLst>
          </p:cNvPr>
          <p:cNvGrpSpPr/>
          <p:nvPr/>
        </p:nvGrpSpPr>
        <p:grpSpPr>
          <a:xfrm>
            <a:off x="409301" y="3155098"/>
            <a:ext cx="4481676" cy="3370328"/>
            <a:chOff x="5227674" y="1123985"/>
            <a:chExt cx="2565991" cy="1929687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5B72453-9EBE-498C-B055-02188EFC66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963" t="4691" r="63483" b="67389"/>
            <a:stretch/>
          </p:blipFill>
          <p:spPr>
            <a:xfrm>
              <a:off x="5624623" y="1166578"/>
              <a:ext cx="1499191" cy="180190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C1BC6A7-F449-48E6-985B-F4D969AA12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61" t="4949" r="87180" b="67131"/>
            <a:stretch/>
          </p:blipFill>
          <p:spPr>
            <a:xfrm>
              <a:off x="5227674" y="1251767"/>
              <a:ext cx="396949" cy="1801905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43F1810-30F7-4F73-BDAB-005CDECB6C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943" t="3908" r="33895" b="66852"/>
            <a:stretch/>
          </p:blipFill>
          <p:spPr>
            <a:xfrm>
              <a:off x="7123814" y="1123985"/>
              <a:ext cx="669851" cy="1887090"/>
            </a:xfrm>
            <a:prstGeom prst="rect">
              <a:avLst/>
            </a:prstGeom>
          </p:spPr>
        </p:pic>
      </p:grp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AFB5DFF-F576-48F4-B077-5B7F7AF4261B}"/>
              </a:ext>
            </a:extLst>
          </p:cNvPr>
          <p:cNvCxnSpPr/>
          <p:nvPr/>
        </p:nvCxnSpPr>
        <p:spPr>
          <a:xfrm flipH="1">
            <a:off x="6379535" y="3742660"/>
            <a:ext cx="1073888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4415F018-AED3-4CA4-AD6E-1F93D50EF0AE}"/>
              </a:ext>
            </a:extLst>
          </p:cNvPr>
          <p:cNvSpPr txBox="1"/>
          <p:nvPr/>
        </p:nvSpPr>
        <p:spPr>
          <a:xfrm>
            <a:off x="7534210" y="3557994"/>
            <a:ext cx="95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u="sng" dirty="0"/>
              <a:t>Mean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BB030D00-5489-403A-BB4E-6B621945B76D}"/>
              </a:ext>
            </a:extLst>
          </p:cNvPr>
          <p:cNvSpPr/>
          <p:nvPr/>
        </p:nvSpPr>
        <p:spPr>
          <a:xfrm rot="21131155">
            <a:off x="4131791" y="4342879"/>
            <a:ext cx="1518372" cy="35863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09D8A3-A8AA-4C3F-BF07-2EEAA19F2E7C}"/>
              </a:ext>
            </a:extLst>
          </p:cNvPr>
          <p:cNvSpPr txBox="1"/>
          <p:nvPr/>
        </p:nvSpPr>
        <p:spPr>
          <a:xfrm>
            <a:off x="6768726" y="3025262"/>
            <a:ext cx="4603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Series of beams at fixed conditions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826CDB2-2D54-4F9B-9639-3C1A8EA4818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3" t="38100" r="4632" b="52143"/>
          <a:stretch/>
        </p:blipFill>
        <p:spPr>
          <a:xfrm>
            <a:off x="6477987" y="4815708"/>
            <a:ext cx="5502822" cy="814318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D6940A9-6105-4EAB-987F-689A9D09FC08}"/>
              </a:ext>
            </a:extLst>
          </p:cNvPr>
          <p:cNvCxnSpPr/>
          <p:nvPr/>
        </p:nvCxnSpPr>
        <p:spPr>
          <a:xfrm>
            <a:off x="11302409" y="4346459"/>
            <a:ext cx="0" cy="54031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DC074FED-0634-4D9E-8B33-D2C503834173}"/>
              </a:ext>
            </a:extLst>
          </p:cNvPr>
          <p:cNvSpPr txBox="1"/>
          <p:nvPr/>
        </p:nvSpPr>
        <p:spPr>
          <a:xfrm>
            <a:off x="10446211" y="4027086"/>
            <a:ext cx="1852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Resolution limit!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B0A4B43-0640-4949-9A80-C5BF8DFA0791}"/>
              </a:ext>
            </a:extLst>
          </p:cNvPr>
          <p:cNvCxnSpPr>
            <a:cxnSpLocks/>
            <a:endCxn id="18" idx="0"/>
          </p:cNvCxnSpPr>
          <p:nvPr/>
        </p:nvCxnSpPr>
        <p:spPr>
          <a:xfrm>
            <a:off x="9070675" y="4136065"/>
            <a:ext cx="158723" cy="679643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798F31A-5E41-415A-9885-4900082DC4F9}"/>
                  </a:ext>
                </a:extLst>
              </p:cNvPr>
              <p:cNvSpPr txBox="1"/>
              <p:nvPr/>
            </p:nvSpPr>
            <p:spPr>
              <a:xfrm>
                <a:off x="8174152" y="3803019"/>
                <a:ext cx="2110491" cy="390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Low variance in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endParaRPr lang="en-US" i="1" dirty="0"/>
              </a:p>
            </p:txBody>
          </p:sp>
        </mc:Choice>
        <mc:Fallback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798F31A-5E41-415A-9885-4900082DC4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74152" y="3803019"/>
                <a:ext cx="2110491" cy="390748"/>
              </a:xfrm>
              <a:prstGeom prst="rect">
                <a:avLst/>
              </a:prstGeom>
              <a:blipFill>
                <a:blip r:embed="rId7"/>
                <a:stretch>
                  <a:fillRect l="-2601" t="-7813" b="-203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9B5167FE-1C77-440F-BCC3-A0F316A57EBF}"/>
              </a:ext>
            </a:extLst>
          </p:cNvPr>
          <p:cNvSpPr txBox="1"/>
          <p:nvPr/>
        </p:nvSpPr>
        <p:spPr>
          <a:xfrm>
            <a:off x="3294321" y="1463040"/>
            <a:ext cx="5603358" cy="95410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i="1" dirty="0"/>
              <a:t>At many conditions, energy stability within spectrometer uncertainty</a:t>
            </a:r>
          </a:p>
        </p:txBody>
      </p:sp>
    </p:spTree>
    <p:extLst>
      <p:ext uri="{BB962C8B-B14F-4D97-AF65-F5344CB8AC3E}">
        <p14:creationId xmlns:p14="http://schemas.microsoft.com/office/powerpoint/2010/main" val="323066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"/>
    </mc:Choice>
    <mc:Fallback>
      <p:transition spd="slow" advTm="8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Tunable monoenergetic beams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12</a:t>
            </a:fld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89FFA65-3C65-42C3-90CF-66DDDD863A7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7" t="32443" r="47205" b="-40"/>
          <a:stretch/>
        </p:blipFill>
        <p:spPr>
          <a:xfrm>
            <a:off x="4572965" y="935795"/>
            <a:ext cx="7396598" cy="5742171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3A801447-23AD-4B34-86B3-7C82F42C7EC0}"/>
              </a:ext>
            </a:extLst>
          </p:cNvPr>
          <p:cNvSpPr/>
          <p:nvPr/>
        </p:nvSpPr>
        <p:spPr>
          <a:xfrm>
            <a:off x="5050465" y="1626781"/>
            <a:ext cx="2041451" cy="99946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2B41839-CA78-42EE-8B9D-B32357C17A10}"/>
              </a:ext>
            </a:extLst>
          </p:cNvPr>
          <p:cNvCxnSpPr>
            <a:stCxn id="10" idx="6"/>
          </p:cNvCxnSpPr>
          <p:nvPr/>
        </p:nvCxnSpPr>
        <p:spPr>
          <a:xfrm flipV="1">
            <a:off x="7091916" y="1807535"/>
            <a:ext cx="1158949" cy="31897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C3347376-7430-4D6D-9EF8-F007AF258817}"/>
              </a:ext>
            </a:extLst>
          </p:cNvPr>
          <p:cNvSpPr txBox="1"/>
          <p:nvPr/>
        </p:nvSpPr>
        <p:spPr>
          <a:xfrm>
            <a:off x="8250865" y="1463040"/>
            <a:ext cx="2658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Dephasing limit turns off at lowest densities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2645463-B1DB-43B4-A8DC-9C692CA0F66B}"/>
                  </a:ext>
                </a:extLst>
              </p:cNvPr>
              <p:cNvSpPr txBox="1"/>
              <p:nvPr/>
            </p:nvSpPr>
            <p:spPr>
              <a:xfrm>
                <a:off x="172818" y="1626781"/>
                <a:ext cx="4082903" cy="3477875"/>
              </a:xfrm>
              <a:prstGeom prst="rect">
                <a:avLst/>
              </a:prstGeom>
              <a:noFill/>
              <a:ln w="57150"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i="1" u="sng" dirty="0"/>
                  <a:t>Varying density with fixed conditions shows:</a:t>
                </a:r>
              </a:p>
              <a:p>
                <a:endParaRPr lang="en-US" sz="20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/>
                  <a:t>Energy tuning via density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/>
                  <a:t>Dephasing-limited energy gain at higher densities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𝑎𝑐𝑐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~17.7 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en-US" sz="2000" dirty="0"/>
                  <a:t> implies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&lt;2×</m:t>
                    </m:r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17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𝑐</m:t>
                    </m:r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en-US" sz="2000" dirty="0"/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en-US" sz="2000" dirty="0"/>
                  <a:t>Characterization ongoing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/>
                  <a:t>Similar behavior with multiple gas jets</a:t>
                </a:r>
              </a:p>
            </p:txBody>
          </p:sp>
        </mc:Choice>
        <mc:Fallback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2645463-B1DB-43B4-A8DC-9C692CA0F6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818" y="1626781"/>
                <a:ext cx="4082903" cy="3477875"/>
              </a:xfrm>
              <a:prstGeom prst="rect">
                <a:avLst/>
              </a:prstGeom>
              <a:blipFill>
                <a:blip r:embed="rId6"/>
                <a:stretch>
                  <a:fillRect l="-736" t="-345" b="-1382"/>
                </a:stretch>
              </a:blipFill>
              <a:ln w="5715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23E90670-251C-4367-97A5-3D02EBDC34DF}"/>
              </a:ext>
            </a:extLst>
          </p:cNvPr>
          <p:cNvSpPr txBox="1"/>
          <p:nvPr/>
        </p:nvSpPr>
        <p:spPr>
          <a:xfrm>
            <a:off x="5145587" y="3939371"/>
            <a:ext cx="669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(b)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6D83AB2-63EF-43B7-9ED6-9535935804ED}"/>
              </a:ext>
            </a:extLst>
          </p:cNvPr>
          <p:cNvSpPr txBox="1"/>
          <p:nvPr/>
        </p:nvSpPr>
        <p:spPr>
          <a:xfrm>
            <a:off x="5140940" y="1278578"/>
            <a:ext cx="669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(a)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1AE19D1-28C0-465F-84CD-6F2294FD6C20}"/>
              </a:ext>
            </a:extLst>
          </p:cNvPr>
          <p:cNvSpPr txBox="1"/>
          <p:nvPr/>
        </p:nvSpPr>
        <p:spPr>
          <a:xfrm>
            <a:off x="8126247" y="3939371"/>
            <a:ext cx="669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(c)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A8510EB-C732-4548-90B7-C09648E083F5}"/>
                  </a:ext>
                </a:extLst>
              </p:cNvPr>
              <p:cNvSpPr txBox="1"/>
              <p:nvPr/>
            </p:nvSpPr>
            <p:spPr>
              <a:xfrm>
                <a:off x="5786455" y="4014642"/>
                <a:ext cx="23397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𝑳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𝒂𝒄𝒄</m:t>
                          </m:r>
                        </m:sub>
                      </m:sSub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𝟏𝟑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𝒄𝒎</m:t>
                      </m:r>
                    </m:oMath>
                  </m:oMathPara>
                </a14:m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A8510EB-C732-4548-90B7-C09648E083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6455" y="4014642"/>
                <a:ext cx="2339792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5E3DF816-D8BB-4491-9D89-0F0A0FB25840}"/>
                  </a:ext>
                </a:extLst>
              </p:cNvPr>
              <p:cNvSpPr txBox="1"/>
              <p:nvPr/>
            </p:nvSpPr>
            <p:spPr>
              <a:xfrm>
                <a:off x="8569213" y="4020208"/>
                <a:ext cx="23397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𝑳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𝒂𝒄𝒄</m:t>
                          </m:r>
                        </m:sub>
                      </m:sSub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𝒄𝒎</m:t>
                      </m:r>
                    </m:oMath>
                  </m:oMathPara>
                </a14:m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5E3DF816-D8BB-4491-9D89-0F0A0FB258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9213" y="4020208"/>
                <a:ext cx="2339792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39566210-BB18-4DAC-BF67-888ABEF59A10}"/>
                  </a:ext>
                </a:extLst>
              </p:cNvPr>
              <p:cNvSpPr txBox="1"/>
              <p:nvPr/>
            </p:nvSpPr>
            <p:spPr>
              <a:xfrm>
                <a:off x="5140940" y="2618943"/>
                <a:ext cx="23397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𝑳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𝒂𝒄𝒄</m:t>
                          </m:r>
                        </m:sub>
                      </m:sSub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𝟏𝟕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𝒄𝒎</m:t>
                      </m:r>
                    </m:oMath>
                  </m:oMathPara>
                </a14:m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39566210-BB18-4DAC-BF67-888ABEF59A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0940" y="2618943"/>
                <a:ext cx="2339792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>
            <a:extLst>
              <a:ext uri="{FF2B5EF4-FFF2-40B4-BE49-F238E27FC236}">
                <a16:creationId xmlns:a16="http://schemas.microsoft.com/office/drawing/2014/main" id="{4C8F482B-563C-43B3-AA7A-2DC9069A12C5}"/>
              </a:ext>
            </a:extLst>
          </p:cNvPr>
          <p:cNvSpPr/>
          <p:nvPr/>
        </p:nvSpPr>
        <p:spPr>
          <a:xfrm>
            <a:off x="4622584" y="3867752"/>
            <a:ext cx="7396598" cy="32395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4807BD4-76E4-423C-975D-F08D66004DE2}"/>
                  </a:ext>
                </a:extLst>
              </p:cNvPr>
              <p:cNvSpPr txBox="1"/>
              <p:nvPr/>
            </p:nvSpPr>
            <p:spPr>
              <a:xfrm>
                <a:off x="91440" y="5268397"/>
                <a:ext cx="4884597" cy="12680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u="sng" dirty="0"/>
                  <a:t>Conditions:</a:t>
                </a:r>
              </a:p>
              <a:p>
                <a:r>
                  <a:rPr lang="en-US" b="1" dirty="0"/>
                  <a:t>(a) </a:t>
                </a:r>
                <a:r>
                  <a:rPr lang="en-US" dirty="0"/>
                  <a:t>10% N</a:t>
                </a:r>
                <a:r>
                  <a:rPr lang="en-US" baseline="-25000" dirty="0"/>
                  <a:t>2</a:t>
                </a:r>
                <a:r>
                  <a:rPr lang="en-US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𝑛𝑢𝑙𝑙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=2.4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en-US" b="1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𝑔𝑢𝑖𝑑𝑒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endParaRPr lang="en-US" dirty="0"/>
              </a:p>
              <a:p>
                <a:r>
                  <a:rPr lang="en-US" b="1" dirty="0"/>
                  <a:t>(b)</a:t>
                </a:r>
                <a:r>
                  <a:rPr lang="en-US" dirty="0"/>
                  <a:t> 5% </a:t>
                </a:r>
                <a:r>
                  <a:rPr lang="en-US" dirty="0" err="1"/>
                  <a:t>Ar</a:t>
                </a:r>
                <a:r>
                  <a:rPr lang="en-US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𝑛𝑢𝑙𝑙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=5.8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𝑐𝑚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𝑔𝑢𝑖𝑑𝑒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=19.1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endParaRPr lang="en-US" b="1" dirty="0"/>
              </a:p>
              <a:p>
                <a:r>
                  <a:rPr lang="en-US" b="1" dirty="0"/>
                  <a:t>(c)</a:t>
                </a:r>
                <a:r>
                  <a:rPr lang="en-US" dirty="0"/>
                  <a:t> 5% </a:t>
                </a:r>
                <a:r>
                  <a:rPr lang="en-US" dirty="0" err="1"/>
                  <a:t>Ar</a:t>
                </a:r>
                <a:r>
                  <a:rPr lang="en-US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𝑛𝑢𝑙𝑙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=5.8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𝑐𝑚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𝑔𝑢𝑖𝑑𝑒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=1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1.4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endParaRPr lang="en-US" b="1" dirty="0"/>
              </a:p>
            </p:txBody>
          </p:sp>
        </mc:Choice>
        <mc:Fallback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4807BD4-76E4-423C-975D-F08D66004D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" y="5268397"/>
                <a:ext cx="4884597" cy="1268039"/>
              </a:xfrm>
              <a:prstGeom prst="rect">
                <a:avLst/>
              </a:prstGeom>
              <a:blipFill>
                <a:blip r:embed="rId10"/>
                <a:stretch>
                  <a:fillRect l="-999" t="-2404" b="-52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>
            <a:extLst>
              <a:ext uri="{FF2B5EF4-FFF2-40B4-BE49-F238E27FC236}">
                <a16:creationId xmlns:a16="http://schemas.microsoft.com/office/drawing/2014/main" id="{42D194AB-4C6D-466B-8E3C-D3128A26CBD6}"/>
              </a:ext>
            </a:extLst>
          </p:cNvPr>
          <p:cNvSpPr/>
          <p:nvPr/>
        </p:nvSpPr>
        <p:spPr>
          <a:xfrm>
            <a:off x="4774501" y="3777393"/>
            <a:ext cx="568988" cy="2953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621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"/>
    </mc:Choice>
    <mc:Fallback>
      <p:transition spd="slow" advTm="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Minimal effect from coupling conditions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13</a:t>
            </a:fld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52C87D-C23A-4BE8-8B40-781BEDA95850}"/>
              </a:ext>
            </a:extLst>
          </p:cNvPr>
          <p:cNvGrpSpPr/>
          <p:nvPr/>
        </p:nvGrpSpPr>
        <p:grpSpPr>
          <a:xfrm>
            <a:off x="3736118" y="2190178"/>
            <a:ext cx="8455882" cy="3356198"/>
            <a:chOff x="3196583" y="1739313"/>
            <a:chExt cx="8927532" cy="3543399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2E8B7E7B-A944-4D70-ADEA-CFF30A967B9A}"/>
                </a:ext>
              </a:extLst>
            </p:cNvPr>
            <p:cNvGrpSpPr/>
            <p:nvPr/>
          </p:nvGrpSpPr>
          <p:grpSpPr>
            <a:xfrm>
              <a:off x="3196583" y="1739313"/>
              <a:ext cx="8927532" cy="3543399"/>
              <a:chOff x="1255058" y="1927412"/>
              <a:chExt cx="10412339" cy="4132729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1689C2BF-0713-413B-9BC2-7B513C74395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837" t="63779" r="48450" b="1340"/>
              <a:stretch/>
            </p:blipFill>
            <p:spPr>
              <a:xfrm>
                <a:off x="1255058" y="1927412"/>
                <a:ext cx="10412339" cy="4132729"/>
              </a:xfrm>
              <a:prstGeom prst="rect">
                <a:avLst/>
              </a:prstGeom>
            </p:spPr>
          </p:pic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6DF38F3-9385-4E52-89CB-BEBEBD1B533A}"/>
                  </a:ext>
                </a:extLst>
              </p:cNvPr>
              <p:cNvSpPr txBox="1"/>
              <p:nvPr/>
            </p:nvSpPr>
            <p:spPr>
              <a:xfrm>
                <a:off x="2563188" y="2293157"/>
                <a:ext cx="11978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/>
                  <a:t>(a)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CA20FDA-A9EE-40FD-A42D-4D665A0DD0ED}"/>
                  </a:ext>
                </a:extLst>
              </p:cNvPr>
              <p:cNvSpPr txBox="1"/>
              <p:nvPr/>
            </p:nvSpPr>
            <p:spPr>
              <a:xfrm>
                <a:off x="9174660" y="2293158"/>
                <a:ext cx="11978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/>
                  <a:t>(b)</a:t>
                </a:r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5BD29FE-6E59-4B47-AEEF-9C77242881A1}"/>
                </a:ext>
              </a:extLst>
            </p:cNvPr>
            <p:cNvSpPr/>
            <p:nvPr/>
          </p:nvSpPr>
          <p:spPr>
            <a:xfrm>
              <a:off x="7485321" y="2275366"/>
              <a:ext cx="467832" cy="7655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08B2DFA-1984-40F8-BE6D-F49B794B24DF}"/>
                </a:ext>
              </a:extLst>
            </p:cNvPr>
            <p:cNvSpPr/>
            <p:nvPr/>
          </p:nvSpPr>
          <p:spPr>
            <a:xfrm>
              <a:off x="8408789" y="2275365"/>
              <a:ext cx="467832" cy="7655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0136689-624F-427C-BF93-73150B79B675}"/>
                </a:ext>
              </a:extLst>
            </p:cNvPr>
            <p:cNvSpPr txBox="1"/>
            <p:nvPr/>
          </p:nvSpPr>
          <p:spPr>
            <a:xfrm>
              <a:off x="7417744" y="2187484"/>
              <a:ext cx="9144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+167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898E08B-0D32-40B6-A30B-23865E7FCB1C}"/>
                </a:ext>
              </a:extLst>
            </p:cNvPr>
            <p:cNvSpPr txBox="1"/>
            <p:nvPr/>
          </p:nvSpPr>
          <p:spPr>
            <a:xfrm>
              <a:off x="7421284" y="2488742"/>
              <a:ext cx="9144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-500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3BA622E-C6F5-4FF5-9CBE-4D0E19E53941}"/>
                </a:ext>
              </a:extLst>
            </p:cNvPr>
            <p:cNvSpPr txBox="1"/>
            <p:nvPr/>
          </p:nvSpPr>
          <p:spPr>
            <a:xfrm>
              <a:off x="7408193" y="2776460"/>
              <a:ext cx="9144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0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6C70B46-81A5-4E00-8E7E-CD0E304DF652}"/>
                </a:ext>
              </a:extLst>
            </p:cNvPr>
            <p:cNvSpPr txBox="1"/>
            <p:nvPr/>
          </p:nvSpPr>
          <p:spPr>
            <a:xfrm>
              <a:off x="8396181" y="2203150"/>
              <a:ext cx="9144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+333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63244BB-3957-4C50-8B93-A05B148495D6}"/>
                </a:ext>
              </a:extLst>
            </p:cNvPr>
            <p:cNvSpPr txBox="1"/>
            <p:nvPr/>
          </p:nvSpPr>
          <p:spPr>
            <a:xfrm>
              <a:off x="8390170" y="2488742"/>
              <a:ext cx="9144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+500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233ACF3-3194-40B1-B77B-3440348D9A12}"/>
                </a:ext>
              </a:extLst>
            </p:cNvPr>
            <p:cNvSpPr txBox="1"/>
            <p:nvPr/>
          </p:nvSpPr>
          <p:spPr>
            <a:xfrm>
              <a:off x="8373374" y="2744967"/>
              <a:ext cx="9144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+666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A12DB8B-ECEF-4F3A-B53D-EAD02739A878}"/>
                </a:ext>
              </a:extLst>
            </p:cNvPr>
            <p:cNvSpPr txBox="1"/>
            <p:nvPr/>
          </p:nvSpPr>
          <p:spPr>
            <a:xfrm>
              <a:off x="11013892" y="4380656"/>
              <a:ext cx="33104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/>
                <a:t>0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8EACBC0-F78D-4BCB-AC92-FA225AF58DB8}"/>
                </a:ext>
              </a:extLst>
            </p:cNvPr>
            <p:cNvSpPr txBox="1"/>
            <p:nvPr/>
          </p:nvSpPr>
          <p:spPr>
            <a:xfrm>
              <a:off x="9639146" y="4380656"/>
              <a:ext cx="665399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/>
                <a:t>-666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1D637CD-3625-4BC8-AF61-E94EC84B6A8B}"/>
                </a:ext>
              </a:extLst>
            </p:cNvPr>
            <p:cNvSpPr txBox="1"/>
            <p:nvPr/>
          </p:nvSpPr>
          <p:spPr>
            <a:xfrm>
              <a:off x="10361433" y="4380656"/>
              <a:ext cx="66539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/>
                <a:t>-333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AC9A4E2-DFDC-4C63-A147-1574173044CA}"/>
                </a:ext>
              </a:extLst>
            </p:cNvPr>
            <p:cNvSpPr txBox="1"/>
            <p:nvPr/>
          </p:nvSpPr>
          <p:spPr>
            <a:xfrm>
              <a:off x="11401828" y="4380656"/>
              <a:ext cx="66539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/>
                <a:t>333</a:t>
              </a: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73F05B3-64F4-4277-AD46-26E048CD00B0}"/>
                  </a:ext>
                </a:extLst>
              </p:cNvPr>
              <p:cNvSpPr txBox="1"/>
              <p:nvPr/>
            </p:nvSpPr>
            <p:spPr>
              <a:xfrm>
                <a:off x="196315" y="1511777"/>
                <a:ext cx="3738172" cy="5324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u="sng" dirty="0"/>
                  <a:t>Varying delay (channel size) had little effect on energy gain:</a:t>
                </a:r>
              </a:p>
              <a:p>
                <a:pPr algn="ctr"/>
                <a:endParaRPr lang="en-US" sz="2000" u="sng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000" dirty="0"/>
                  <a:t>Varied delays likely correspond to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±20% 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𝑐h</m:t>
                        </m:r>
                      </m:sub>
                    </m:sSub>
                  </m:oMath>
                </a14:m>
                <a:endParaRPr lang="en-US" sz="2000" dirty="0"/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n-US" sz="2000" dirty="0"/>
                  <a:t>He characterization ongoing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endParaRPr lang="en-US" sz="20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000" b="1" dirty="0"/>
                  <a:t>No clear effect</a:t>
                </a:r>
                <a:r>
                  <a:rPr lang="en-US" sz="2000" dirty="0"/>
                  <a:t> observed varying within this range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n-US" sz="2000" dirty="0"/>
                  <a:t>Suggests injection happens after pulse propagation has stabilized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0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000" dirty="0"/>
                  <a:t>Stable shot-to-shot energies indicate transverse coupling tolerance</a:t>
                </a:r>
              </a:p>
            </p:txBody>
          </p:sp>
        </mc:Choice>
        <mc:Fallback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73F05B3-64F4-4277-AD46-26E048CD00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315" y="1511777"/>
                <a:ext cx="3738172" cy="5324535"/>
              </a:xfrm>
              <a:prstGeom prst="rect">
                <a:avLst/>
              </a:prstGeom>
              <a:blipFill>
                <a:blip r:embed="rId6"/>
                <a:stretch>
                  <a:fillRect l="-1468" t="-687" r="-2447" b="-11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9E3C364-DD80-4117-A6CC-FE0406ADE772}"/>
              </a:ext>
            </a:extLst>
          </p:cNvPr>
          <p:cNvCxnSpPr/>
          <p:nvPr/>
        </p:nvCxnSpPr>
        <p:spPr>
          <a:xfrm>
            <a:off x="3861433" y="2275367"/>
            <a:ext cx="0" cy="429555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F8A6A2AD-88B0-4386-A300-08E40E15E787}"/>
              </a:ext>
            </a:extLst>
          </p:cNvPr>
          <p:cNvSpPr txBox="1"/>
          <p:nvPr/>
        </p:nvSpPr>
        <p:spPr>
          <a:xfrm>
            <a:off x="4910467" y="2138518"/>
            <a:ext cx="4456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Density scans for different delays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E7A619A-B7DD-4989-980F-244E0D7DDA47}"/>
              </a:ext>
            </a:extLst>
          </p:cNvPr>
          <p:cNvSpPr txBox="1"/>
          <p:nvPr/>
        </p:nvSpPr>
        <p:spPr>
          <a:xfrm>
            <a:off x="9778130" y="2025535"/>
            <a:ext cx="243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Fixed Conditions</a:t>
            </a:r>
          </a:p>
        </p:txBody>
      </p:sp>
    </p:spTree>
    <p:extLst>
      <p:ext uri="{BB962C8B-B14F-4D97-AF65-F5344CB8AC3E}">
        <p14:creationId xmlns:p14="http://schemas.microsoft.com/office/powerpoint/2010/main" val="2645365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"/>
    </mc:Choice>
    <mc:Fallback>
      <p:transition spd="slow" advTm="8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Injection Mechanism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14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0BDE39-D696-4A02-9E85-ECFB93AA6A32}"/>
              </a:ext>
            </a:extLst>
          </p:cNvPr>
          <p:cNvSpPr txBox="1"/>
          <p:nvPr/>
        </p:nvSpPr>
        <p:spPr>
          <a:xfrm>
            <a:off x="355835" y="1699246"/>
            <a:ext cx="52153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Detailed characterization of injector underway, early results suggest it’s tied to ionization injection:</a:t>
            </a:r>
          </a:p>
          <a:p>
            <a:pPr algn="ctr"/>
            <a:endParaRPr lang="en-US" sz="2400" i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No injection observed without dopant 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Accelerated charge is proportional to dopant % and density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No injection observed at comparable conditions w/out </a:t>
            </a:r>
            <a:r>
              <a:rPr lang="el-GR" sz="2400" dirty="0"/>
              <a:t>π</a:t>
            </a:r>
            <a:r>
              <a:rPr lang="en-US" sz="2400" dirty="0"/>
              <a:t>-step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7261E47-708A-4E9D-89F8-FCB8B3B9436B}"/>
              </a:ext>
            </a:extLst>
          </p:cNvPr>
          <p:cNvGrpSpPr/>
          <p:nvPr/>
        </p:nvGrpSpPr>
        <p:grpSpPr>
          <a:xfrm>
            <a:off x="5777023" y="1393733"/>
            <a:ext cx="6207694" cy="5135343"/>
            <a:chOff x="2445488" y="688566"/>
            <a:chExt cx="7060019" cy="5840433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8CA24D0-439B-447D-BA95-E2BA85E130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39" t="5799" r="6607"/>
            <a:stretch/>
          </p:blipFill>
          <p:spPr>
            <a:xfrm>
              <a:off x="2445488" y="688566"/>
              <a:ext cx="7060019" cy="584043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CD9D4893-5BEC-4C18-80F1-6905F8C243A4}"/>
                    </a:ext>
                  </a:extLst>
                </p:cNvPr>
                <p:cNvSpPr txBox="1"/>
                <p:nvPr/>
              </p:nvSpPr>
              <p:spPr>
                <a:xfrm>
                  <a:off x="3325905" y="851647"/>
                  <a:ext cx="506505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dirty="0"/>
                    <a:t>(</a:t>
                  </a:r>
                  <a:r>
                    <a:rPr lang="en-US" b="1" dirty="0" err="1"/>
                    <a:t>i</a:t>
                  </a:r>
                  <a:r>
                    <a:rPr lang="en-US" b="1" dirty="0"/>
                    <a:t>) 5% </a:t>
                  </a:r>
                  <a:r>
                    <a:rPr lang="en-US" b="1" dirty="0" err="1"/>
                    <a:t>Ar</a:t>
                  </a:r>
                  <a:r>
                    <a:rPr lang="en-US" b="1" dirty="0"/>
                    <a:t> dopant,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𝑳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𝒂𝒄𝒄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𝒄𝒎</m:t>
                      </m:r>
                    </m:oMath>
                  </a14:m>
                  <a:endParaRPr lang="en-US" b="1" dirty="0"/>
                </a:p>
              </p:txBody>
            </p:sp>
          </mc:Choice>
          <mc:Fallback xmlns="">
            <p:sp>
              <p:nvSpPr>
                <p:cNvPr id="4" name="TextBox 3">
                  <a:extLst>
                    <a:ext uri="{FF2B5EF4-FFF2-40B4-BE49-F238E27FC236}">
                      <a16:creationId xmlns:a16="http://schemas.microsoft.com/office/drawing/2014/main" id="{3072A90A-C531-4D0A-97DE-0A9D2FA2F80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25905" y="851647"/>
                  <a:ext cx="5065059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1084" t="-10000" b="-26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9782AC9B-7DEF-46D4-8A86-35A8C88115AE}"/>
                    </a:ext>
                  </a:extLst>
                </p:cNvPr>
                <p:cNvSpPr txBox="1"/>
                <p:nvPr/>
              </p:nvSpPr>
              <p:spPr>
                <a:xfrm>
                  <a:off x="3325904" y="2169459"/>
                  <a:ext cx="506505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dirty="0"/>
                    <a:t>(ii) 5% </a:t>
                  </a:r>
                  <a:r>
                    <a:rPr lang="en-US" b="1" dirty="0" err="1"/>
                    <a:t>Ar</a:t>
                  </a:r>
                  <a:r>
                    <a:rPr lang="en-US" b="1" dirty="0"/>
                    <a:t> dopant,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𝑳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𝒂𝒄𝒄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𝟏𝟑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𝒄𝒎</m:t>
                      </m:r>
                    </m:oMath>
                  </a14:m>
                  <a:endParaRPr lang="en-US" b="1" dirty="0"/>
                </a:p>
              </p:txBody>
            </p:sp>
          </mc:Choice>
          <mc:Fallback xmlns=""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id="{98A2296C-4DD7-4740-B7E6-F5933DCD86E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25904" y="2169459"/>
                  <a:ext cx="5065059" cy="369332"/>
                </a:xfrm>
                <a:prstGeom prst="rect">
                  <a:avLst/>
                </a:prstGeom>
                <a:blipFill>
                  <a:blip r:embed="rId7"/>
                  <a:stretch>
                    <a:fillRect l="-1084" t="-10000" b="-26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32640E27-B0A8-4A98-ACFE-05BF461CBE7D}"/>
                    </a:ext>
                  </a:extLst>
                </p:cNvPr>
                <p:cNvSpPr txBox="1"/>
                <p:nvPr/>
              </p:nvSpPr>
              <p:spPr>
                <a:xfrm>
                  <a:off x="3325903" y="3487271"/>
                  <a:ext cx="506505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dirty="0"/>
                    <a:t>(iii) 1%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𝑵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a14:m>
                  <a:r>
                    <a:rPr lang="en-US" b="1" dirty="0"/>
                    <a:t> dopant,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𝑳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𝒂𝒄𝒄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𝟏𝟕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𝒄𝒎</m:t>
                      </m:r>
                    </m:oMath>
                  </a14:m>
                  <a:endParaRPr lang="en-US" b="1" dirty="0"/>
                </a:p>
              </p:txBody>
            </p:sp>
          </mc:Choice>
          <mc:Fallback xmlns="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93D7083A-45D9-473E-A98F-FA695B762E1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25903" y="3487271"/>
                  <a:ext cx="5065059" cy="369332"/>
                </a:xfrm>
                <a:prstGeom prst="rect">
                  <a:avLst/>
                </a:prstGeom>
                <a:blipFill>
                  <a:blip r:embed="rId8"/>
                  <a:stretch>
                    <a:fillRect l="-1084" t="-8197" b="-2459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939EFAB1-9C1C-418F-8AD1-B55EB0114349}"/>
                    </a:ext>
                  </a:extLst>
                </p:cNvPr>
                <p:cNvSpPr txBox="1"/>
                <p:nvPr/>
              </p:nvSpPr>
              <p:spPr>
                <a:xfrm>
                  <a:off x="3325902" y="4212514"/>
                  <a:ext cx="506505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dirty="0"/>
                    <a:t>(iv) 10%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𝑵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a14:m>
                  <a:r>
                    <a:rPr lang="en-US" b="1" dirty="0"/>
                    <a:t> dopant,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𝑳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𝒂𝒄𝒄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𝟏𝟒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𝒄𝒎</m:t>
                      </m:r>
                    </m:oMath>
                  </a14:m>
                  <a:endParaRPr lang="en-US" b="1" dirty="0"/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C3974571-D32F-4FB2-9DE1-B06B71B0B8A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25902" y="4212514"/>
                  <a:ext cx="5065059" cy="369332"/>
                </a:xfrm>
                <a:prstGeom prst="rect">
                  <a:avLst/>
                </a:prstGeom>
                <a:blipFill>
                  <a:blip r:embed="rId9"/>
                  <a:stretch>
                    <a:fillRect l="-1084" t="-8197" b="-2459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88960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"/>
    </mc:Choice>
    <mc:Fallback>
      <p:transition spd="slow" advTm="8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1C7CBAF4-4EAE-4043-8E86-4B637305C2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39632"/>
            <a:ext cx="12192000" cy="1978735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Next steps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15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144852C-A206-449F-B00F-6CC25FE530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86" y="4775692"/>
            <a:ext cx="4720521" cy="21227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F30BD15-83E1-4614-A364-D7787FB81CC5}"/>
              </a:ext>
            </a:extLst>
          </p:cNvPr>
          <p:cNvSpPr txBox="1"/>
          <p:nvPr/>
        </p:nvSpPr>
        <p:spPr>
          <a:xfrm>
            <a:off x="5220586" y="5260464"/>
            <a:ext cx="25092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/>
              <a:t>Pre-compensating phase for diffraction can greatly reduce feature sizes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0ED5302-B1ED-4EA4-BBAE-468329ACBEB3}"/>
              </a:ext>
            </a:extLst>
          </p:cNvPr>
          <p:cNvCxnSpPr>
            <a:cxnSpLocks/>
          </p:cNvCxnSpPr>
          <p:nvPr/>
        </p:nvCxnSpPr>
        <p:spPr>
          <a:xfrm flipH="1" flipV="1">
            <a:off x="5220586" y="3891516"/>
            <a:ext cx="361507" cy="123337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D1D1FAC-3E90-4D6E-BDC4-86E90AD751FD}"/>
              </a:ext>
            </a:extLst>
          </p:cNvPr>
          <p:cNvCxnSpPr>
            <a:cxnSpLocks/>
          </p:cNvCxnSpPr>
          <p:nvPr/>
        </p:nvCxnSpPr>
        <p:spPr>
          <a:xfrm flipH="1">
            <a:off x="3359889" y="5124894"/>
            <a:ext cx="2222204" cy="48909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7B303307-A785-4606-90C5-ADB5256BDF77}"/>
              </a:ext>
            </a:extLst>
          </p:cNvPr>
          <p:cNvSpPr txBox="1"/>
          <p:nvPr/>
        </p:nvSpPr>
        <p:spPr>
          <a:xfrm>
            <a:off x="1212111" y="1240589"/>
            <a:ext cx="10202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Many ways to manipulate near field phase to produce fine features in far-field: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Multiple-steps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Refinement of scale, contrast, </a:t>
            </a:r>
            <a:r>
              <a:rPr lang="en-US" sz="2400" dirty="0" err="1"/>
              <a:t>etc</a:t>
            </a:r>
            <a:endParaRPr lang="en-US" sz="2400" dirty="0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2652E57-3F90-432D-A76B-6EF4A6EC952C}"/>
              </a:ext>
            </a:extLst>
          </p:cNvPr>
          <p:cNvCxnSpPr>
            <a:cxnSpLocks/>
            <a:stCxn id="27" idx="1"/>
          </p:cNvCxnSpPr>
          <p:nvPr/>
        </p:nvCxnSpPr>
        <p:spPr>
          <a:xfrm>
            <a:off x="5167423" y="3147447"/>
            <a:ext cx="3955312" cy="1628245"/>
          </a:xfrm>
          <a:prstGeom prst="straightConnector1">
            <a:avLst/>
          </a:prstGeom>
          <a:ln w="762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635F7979-C63C-47C4-AC14-4C13B945C97F}"/>
              </a:ext>
            </a:extLst>
          </p:cNvPr>
          <p:cNvSpPr/>
          <p:nvPr/>
        </p:nvSpPr>
        <p:spPr>
          <a:xfrm rot="5400000">
            <a:off x="5032391" y="3144255"/>
            <a:ext cx="270064" cy="276447"/>
          </a:xfrm>
          <a:prstGeom prst="leftBracket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1184692-DC4E-4C17-8A87-EB26969A7825}"/>
              </a:ext>
            </a:extLst>
          </p:cNvPr>
          <p:cNvSpPr txBox="1"/>
          <p:nvPr/>
        </p:nvSpPr>
        <p:spPr>
          <a:xfrm>
            <a:off x="7990180" y="4813820"/>
            <a:ext cx="2856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Can enable &lt; mm features!</a:t>
            </a:r>
          </a:p>
        </p:txBody>
      </p:sp>
    </p:spTree>
    <p:extLst>
      <p:ext uri="{BB962C8B-B14F-4D97-AF65-F5344CB8AC3E}">
        <p14:creationId xmlns:p14="http://schemas.microsoft.com/office/powerpoint/2010/main" val="93150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"/>
    </mc:Choice>
    <mc:Fallback>
      <p:transition spd="slow" advTm="8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Summary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16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09050F-0406-4CCF-9195-CD70C7654830}"/>
              </a:ext>
            </a:extLst>
          </p:cNvPr>
          <p:cNvSpPr txBox="1"/>
          <p:nvPr/>
        </p:nvSpPr>
        <p:spPr>
          <a:xfrm>
            <a:off x="616689" y="1770418"/>
            <a:ext cx="47208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l-GR" sz="2400" dirty="0"/>
              <a:t>π</a:t>
            </a:r>
            <a:r>
              <a:rPr lang="en-US" sz="2400" dirty="0"/>
              <a:t>-step injector uses near-field phase discontinuity to generate far-field intensity null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Null produces a small-scale break in plasma waveguide structure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Break serves as a localized injector for LWFA in the channel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Enables generation of </a:t>
            </a:r>
            <a:r>
              <a:rPr lang="en-US" sz="2400" i="1" dirty="0"/>
              <a:t>tunable</a:t>
            </a:r>
            <a:r>
              <a:rPr lang="en-US" sz="2400" dirty="0"/>
              <a:t> multi-GeV electron bunches with high energy stability</a:t>
            </a:r>
          </a:p>
        </p:txBody>
      </p:sp>
      <p:pic>
        <p:nvPicPr>
          <p:cNvPr id="8" name="4cc4933c-f738-4a93-8ce2-aad1c8f50246 (1)">
            <a:hlinkClick r:id="" action="ppaction://media"/>
            <a:extLst>
              <a:ext uri="{FF2B5EF4-FFF2-40B4-BE49-F238E27FC236}">
                <a16:creationId xmlns:a16="http://schemas.microsoft.com/office/drawing/2014/main" id="{3CD817BC-6F2E-492F-BE63-57FB1CEFDCB8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43" end="2515.0888"/>
                </p14:media>
              </p:ext>
            </p:extLst>
          </p:nvPr>
        </p:nvPicPr>
        <p:blipFill rotWithShape="1">
          <a:blip r:embed="rId7"/>
          <a:srcRect l="26874" t="33046" r="43885" b="37858"/>
          <a:stretch>
            <a:fillRect/>
          </a:stretch>
        </p:blipFill>
        <p:spPr>
          <a:xfrm>
            <a:off x="5708236" y="1881963"/>
            <a:ext cx="5867075" cy="32907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FA7641-0C33-478D-8C73-67C3EDBC0D7A}"/>
              </a:ext>
            </a:extLst>
          </p:cNvPr>
          <p:cNvSpPr txBox="1"/>
          <p:nvPr/>
        </p:nvSpPr>
        <p:spPr>
          <a:xfrm>
            <a:off x="6664487" y="5259478"/>
            <a:ext cx="4125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i="1" dirty="0"/>
              <a:t>π</a:t>
            </a:r>
            <a:r>
              <a:rPr lang="en-US" sz="2400" i="1" dirty="0"/>
              <a:t>-step fluorescence in backfill</a:t>
            </a:r>
          </a:p>
        </p:txBody>
      </p:sp>
    </p:spTree>
    <p:extLst>
      <p:ext uri="{BB962C8B-B14F-4D97-AF65-F5344CB8AC3E}">
        <p14:creationId xmlns:p14="http://schemas.microsoft.com/office/powerpoint/2010/main" val="1242415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"/>
    </mc:Choice>
    <mc:Fallback>
      <p:transition spd="slow" advTm="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Backup Slides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04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"/>
    </mc:Choice>
    <mc:Fallback>
      <p:transition spd="slow" advTm="8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45920" y="18288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3600" dirty="0">
                <a:latin typeface="Calibri"/>
                <a:cs typeface="Times New Roman" pitchFamily="18" charset="0"/>
                <a:sym typeface="Symbol" pitchFamily="18" charset="2"/>
              </a:rPr>
              <a:t>Backup Slides</a:t>
            </a:r>
            <a:endParaRPr lang="en-US" sz="4000" dirty="0">
              <a:latin typeface="Calibri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3" name="Picture 35" descr="log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301" y="193935"/>
            <a:ext cx="8794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osc.umd.edu/img/logos/28_informalse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" y="9144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645920" y="9144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73E770AC-34D8-E353-30FD-6C86F424A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8320" y="6492556"/>
            <a:ext cx="2743200" cy="365125"/>
          </a:xfrm>
        </p:spPr>
        <p:txBody>
          <a:bodyPr/>
          <a:lstStyle/>
          <a:p>
            <a:fld id="{9F311B5F-5EC8-4EAF-A2AC-AAF59B4E783D}" type="slidenum">
              <a:rPr lang="en-US" sz="1800" smtClean="0"/>
              <a:t>18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EB9AC4-CDAA-47CF-B7CF-CA0DD188FEFC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76"/>
          <a:stretch/>
        </p:blipFill>
        <p:spPr bwMode="auto">
          <a:xfrm>
            <a:off x="409301" y="1977656"/>
            <a:ext cx="11062698" cy="36201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21069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"/>
    </mc:Choice>
    <mc:Fallback>
      <p:transition spd="slow" advTm="8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0899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7610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7365</TotalTime>
  <Words>1560</Words>
  <Application>Microsoft Office PowerPoint</Application>
  <PresentationFormat>Widescreen</PresentationFormat>
  <Paragraphs>281</Paragraphs>
  <Slides>20</Slides>
  <Notes>18</Notes>
  <HiddenSlides>0</HiddenSlides>
  <MMClips>2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Aptos</vt:lpstr>
      <vt:lpstr>Arial</vt:lpstr>
      <vt:lpstr>Avenir Book</vt:lpstr>
      <vt:lpstr>Calibri</vt:lpstr>
      <vt:lpstr>Calibri Light</vt:lpstr>
      <vt:lpstr>Cambria Math</vt:lpstr>
      <vt:lpstr>Google Sans</vt:lpstr>
      <vt:lpstr>Lato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Controlled Ionization Injection via Locally Doped Jet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Jaron Eugene Shrock</dc:creator>
  <cp:lastModifiedBy>Jaron Eugene Shrock</cp:lastModifiedBy>
  <cp:revision>56</cp:revision>
  <dcterms:created xsi:type="dcterms:W3CDTF">2026-07-22T14:41:17Z</dcterms:created>
  <dcterms:modified xsi:type="dcterms:W3CDTF">2026-07-27T22:38:24Z</dcterms:modified>
</cp:coreProperties>
</file>