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142535292" r:id="rId2"/>
    <p:sldId id="2142535049" r:id="rId3"/>
    <p:sldId id="2142535279" r:id="rId4"/>
    <p:sldId id="2142535271" r:id="rId5"/>
    <p:sldId id="2142535282" r:id="rId6"/>
    <p:sldId id="373" r:id="rId7"/>
    <p:sldId id="2142535278" r:id="rId8"/>
    <p:sldId id="2142535287" r:id="rId9"/>
    <p:sldId id="2142535273" r:id="rId10"/>
    <p:sldId id="2142535281" r:id="rId11"/>
    <p:sldId id="2142535272" r:id="rId12"/>
    <p:sldId id="2142535274" r:id="rId13"/>
    <p:sldId id="2142535289" r:id="rId14"/>
    <p:sldId id="2142535290" r:id="rId15"/>
    <p:sldId id="2142535280" r:id="rId16"/>
    <p:sldId id="2142535275" r:id="rId17"/>
    <p:sldId id="2142535284" r:id="rId18"/>
    <p:sldId id="2142535277" r:id="rId19"/>
    <p:sldId id="21425352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5F9BEB-0C06-4B33-9FB0-771F5E5E2984}">
          <p14:sldIdLst>
            <p14:sldId id="2142535292"/>
            <p14:sldId id="2142535049"/>
            <p14:sldId id="2142535279"/>
            <p14:sldId id="2142535271"/>
            <p14:sldId id="2142535282"/>
            <p14:sldId id="373"/>
            <p14:sldId id="2142535278"/>
            <p14:sldId id="2142535287"/>
            <p14:sldId id="2142535273"/>
            <p14:sldId id="2142535281"/>
            <p14:sldId id="2142535272"/>
            <p14:sldId id="2142535274"/>
            <p14:sldId id="2142535289"/>
            <p14:sldId id="2142535290"/>
            <p14:sldId id="2142535280"/>
            <p14:sldId id="2142535275"/>
            <p14:sldId id="2142535284"/>
            <p14:sldId id="2142535277"/>
            <p14:sldId id="2142535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i Joseph Sloss" initials="AJS" lastIdx="1" clrIdx="0">
    <p:extLst>
      <p:ext uri="{19B8F6BF-5375-455C-9EA6-DF929625EA0E}">
        <p15:presenceInfo xmlns:p15="http://schemas.microsoft.com/office/powerpoint/2012/main" userId="S::asloss@umd.edu::cedeaa6c-b4d6-448d-b018-a3de6e3bbeb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0" autoAdjust="0"/>
    <p:restoredTop sz="79961" autoAdjust="0"/>
  </p:normalViewPr>
  <p:slideViewPr>
    <p:cSldViewPr snapToGrid="0">
      <p:cViewPr varScale="1">
        <p:scale>
          <a:sx n="56" d="100"/>
          <a:sy n="56" d="100"/>
        </p:scale>
        <p:origin x="699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7A89B-835C-40DF-9203-32D1385175A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E64AC-79B6-4A40-AB58-31149FC64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5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056CE-2725-48A1-9691-A3FC9484F9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73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1BA6-0134-F289-CC0E-0FE2470E8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077EB-06AC-5A80-F3A7-F46AA8F31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6B498-5C9E-9339-317D-DD9399D09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16D50-6A29-72D4-D015-AA7B3AF088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71769-173A-49CD-8D23-EF1A8F602A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45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71769-173A-49CD-8D23-EF1A8F602A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4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056CE-2725-48A1-9691-A3FC9484F9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5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8E64AC-79B6-4A40-AB58-31149FC648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47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8E64AC-79B6-4A40-AB58-31149FC648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4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Estimated for vacuum focus, not self-consistent.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Similar improvements are made with laser pointing.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8E64AC-79B6-4A40-AB58-31149FC648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44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1BA6-0134-F289-CC0E-0FE2470E8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077EB-06AC-5A80-F3A7-F46AA8F31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6B498-5C9E-9339-317D-DD9399D09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16D50-6A29-72D4-D015-AA7B3AF088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71769-173A-49CD-8D23-EF1A8F602A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16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8E64AC-79B6-4A40-AB58-31149FC648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86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407AB-CDDB-4503-9F7F-C6703DC8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CEC724-E403-4E39-AC10-9CCD03493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A0B95-23BB-41D3-B2CE-B34D0C7AE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142FA-34EA-472F-83A5-7408C5CF3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0C701-7DFC-4C70-B8C4-382EFBBF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8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04186-A8A9-45E7-A6B5-D0A76DB0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69473-5723-4C7B-B4C4-EE5C199E3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6E263-3CDB-48F6-84BB-61CA0C75D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F3739-4CF3-4472-B00B-7E6E0C08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22746-4764-4461-899F-ADC13478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02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40344E-4205-42D7-85B5-D18155A661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E56D8B-A243-4FC8-B60D-6D538963B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A7CA8-C91C-4948-AD7B-F420723D4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6637B-1B17-434F-A1C0-6A2DA1CB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7D7BA-96BD-400B-ADA1-C036626F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1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B70AC-A8C2-4A82-871A-F0E7AA79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D4921-AF99-45D4-9A28-44D5CBC8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C0E7-008E-4185-A67E-3A3378EC7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3E87F-2C24-4140-A354-58E0F2B06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1A282-FEA3-4782-99D9-01431E43B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6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F48DC-9E9B-423E-8CE1-1F3472D4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6C1F9-784B-41C5-8033-6A44B613A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3ACAD-DC4D-45DB-A019-5A3522B2E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C4DE9-70A5-4E6B-937A-738D3EFD6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5ACE6-9BAB-44F1-A75A-C3457ECF4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5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C8CF-72CD-4A8A-B600-37965955E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32916-2494-4E73-98BE-19A7F886C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F52750-46C4-4E16-BB99-E1B17AFA6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551D0-ACD2-4035-8B73-F06A4000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2EE5C0-5D4A-4A9A-BADA-A18E100ED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04BF97-BF79-43C6-A509-DB161EBA5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3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6668-9DE8-4436-B70F-076038323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E4EE25-4358-493F-9A30-C6323E489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359BCD-A2C1-46AF-8DEE-A6AF0175A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7B4D3-42AA-40FC-A597-CB46A23C5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5CDC70-34E6-45DB-BEBF-794867A33C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26D7B5-7F06-4B8C-B849-26E21672B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DDE390-7F63-4FC6-ACEC-84EB5FFCA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C76170-21FD-4223-88D8-09DD4D50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65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CF844-8F66-40E9-B138-2F2D87EA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C88BA4-E3E4-418E-B481-8C109C65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1397DE-42B0-487B-B9C5-EB2020A4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A909F0-B4AF-40A2-9ACD-9B0373E7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1C39F9-802D-410F-BFDA-13D53987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376F18-B7D5-4A2D-B90F-B2B36B21F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AF6B6-4C89-496C-BEEF-8CFDFA18C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4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B2683-4229-4B3C-91F7-93920DCE5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9CB74-916A-444E-9C6E-5EE4626FD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D1474D-D716-4EDA-A2FF-D8CFBE549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7716F-DA47-4EA9-A366-5FEBB6B5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BEE784-3660-4E1E-B38F-68A4EFC9A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9CD2C-0282-440A-9141-262C7AB5C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4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52DEE-AE45-4EC5-8AC8-C9003925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D315DA-93DE-41DF-A01E-A898447F79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FEC2BB-076F-46DF-BD2C-43D7FCD9A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1E3586-DCD9-4ED9-8B72-71CECD70C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84917-E1C5-433F-ADFF-05416112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5C137-D554-4075-9CDA-53B44626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D91273-1FF1-4C1B-B957-E45139195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E960C-FF08-4A2B-B1B9-57DB3DE29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A8818-E783-49B1-BE11-CD64A769A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015FA-4897-4CA0-AAE9-6AB07C48150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13326-6906-46D4-930E-ACA8972B05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BCF76-5145-4510-9B56-116BF57B4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B4BA1-C0D0-414C-962C-E1CD06E6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02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sv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journals.aps.org/pre/abstract/10.1103/PhysRevE.94.053305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://www.sciencedirect.com/science/article/pii/S0010465516300224" TargetMode="External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jpe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hyperlink" Target="https://amrex-codes.github.io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.jpe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509A8-A4A2-CB2D-EB51-1DA99DCF6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D4CAE-1CF5-0BEA-30F2-1A90E56B4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718" y="657259"/>
            <a:ext cx="11592560" cy="23876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Effects of Laser-Plasma Waveguide Coupling on Accelerated Electron Bunch Stability and Spatial Profiles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44754B-E042-7FE6-E6D9-37EE5B534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8748" y="3422412"/>
            <a:ext cx="7154500" cy="1655762"/>
          </a:xfrm>
        </p:spPr>
        <p:txBody>
          <a:bodyPr/>
          <a:lstStyle/>
          <a:p>
            <a:r>
              <a:rPr lang="en-US" sz="18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Ari J. Sloss, Bo Miao, Jaron E. Shrock, Ela Rockafellow, Nishchal Tripathi,</a:t>
            </a:r>
            <a:r>
              <a:rPr lang="en-US" sz="1800" dirty="0">
                <a:solidFill>
                  <a:srgbClr val="222222"/>
                </a:solidFill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222222"/>
                </a:solidFill>
                <a:latin typeface="Calibri Light (Headings)"/>
                <a:ea typeface="Times New Roman" panose="02020603050405020304" pitchFamily="18" charset="0"/>
              </a:rPr>
              <a:t>Scott W. Hancock</a:t>
            </a:r>
            <a:r>
              <a:rPr lang="en-US" sz="180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, Howard M. </a:t>
            </a:r>
            <a:r>
              <a:rPr lang="en-US" sz="1800" dirty="0" err="1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Milchberg</a:t>
            </a:r>
            <a:endParaRPr lang="en-US" sz="18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7CEF7419-5A99-08CE-7B0F-C5B55D4D5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5599" y="141578"/>
            <a:ext cx="6274538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MARYLAND AT COLLEGE PARK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 dirty="0">
                <a:latin typeface="+mj-lt"/>
                <a:cs typeface="Times New Roman" panose="02020603050405020304" pitchFamily="18" charset="0"/>
              </a:rPr>
              <a:t>Dept. of Physics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 dirty="0">
                <a:latin typeface="+mj-lt"/>
                <a:cs typeface="Times New Roman" panose="02020603050405020304" pitchFamily="18" charset="0"/>
              </a:rPr>
              <a:t>Dept. of Electrical and Computer Engineering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 dirty="0">
                <a:latin typeface="+mj-lt"/>
                <a:cs typeface="Times New Roman" panose="02020603050405020304" pitchFamily="18" charset="0"/>
              </a:rPr>
              <a:t>Institute for Research in Electronics and Applied Physics</a:t>
            </a:r>
          </a:p>
        </p:txBody>
      </p:sp>
      <p:pic>
        <p:nvPicPr>
          <p:cNvPr id="7" name="Picture 2" descr="https://osc.umd.edu/img/logos/28_informalseal.jpg">
            <a:extLst>
              <a:ext uri="{FF2B5EF4-FFF2-40B4-BE49-F238E27FC236}">
                <a16:creationId xmlns:a16="http://schemas.microsoft.com/office/drawing/2014/main" id="{134B254D-6A47-28BA-072E-DD19C5BCE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16AFFA9-3FA4-D938-3F6E-EFCE5FDE4AD8}"/>
              </a:ext>
            </a:extLst>
          </p:cNvPr>
          <p:cNvCxnSpPr>
            <a:cxnSpLocks/>
          </p:cNvCxnSpPr>
          <p:nvPr/>
        </p:nvCxnSpPr>
        <p:spPr>
          <a:xfrm>
            <a:off x="0" y="1280160"/>
            <a:ext cx="1219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2FBE5D3-F00C-94D1-71BE-0660E4CF9BEC}"/>
              </a:ext>
            </a:extLst>
          </p:cNvPr>
          <p:cNvSpPr txBox="1"/>
          <p:nvPr/>
        </p:nvSpPr>
        <p:spPr>
          <a:xfrm>
            <a:off x="-309329" y="4303632"/>
            <a:ext cx="12810653" cy="773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5470" marR="59436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Institute for Research in Electronics and Applied Physics and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Department of Physics, University of Maryland, College Park, Maryland 20742, USA</a:t>
            </a:r>
          </a:p>
          <a:p>
            <a:pPr marL="585470" marR="59436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400" i="1" dirty="0"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585470" marR="59436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Advanced Accelerator Concepts Workshop 2026, Los Angeles, CA</a:t>
            </a:r>
            <a:endParaRPr lang="en-US" sz="14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B0ACB46-6597-1B9E-267D-B849633B7176}"/>
              </a:ext>
            </a:extLst>
          </p:cNvPr>
          <p:cNvGrpSpPr/>
          <p:nvPr/>
        </p:nvGrpSpPr>
        <p:grpSpPr>
          <a:xfrm>
            <a:off x="91440" y="6038936"/>
            <a:ext cx="5314286" cy="484717"/>
            <a:chOff x="181583" y="6332957"/>
            <a:chExt cx="5314286" cy="484717"/>
          </a:xfrm>
        </p:grpSpPr>
        <p:pic>
          <p:nvPicPr>
            <p:cNvPr id="11" name="Picture 4" descr="We are Colorado | Colorado State University System">
              <a:extLst>
                <a:ext uri="{FF2B5EF4-FFF2-40B4-BE49-F238E27FC236}">
                  <a16:creationId xmlns:a16="http://schemas.microsoft.com/office/drawing/2014/main" id="{BF215313-167D-7309-C244-B920FECBB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583" y="6337776"/>
              <a:ext cx="1919591" cy="479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id="{C36EA06A-5AB4-BD6C-60CC-6199331557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623" b="33569"/>
            <a:stretch/>
          </p:blipFill>
          <p:spPr bwMode="auto">
            <a:xfrm>
              <a:off x="2189935" y="6362352"/>
              <a:ext cx="2227494" cy="430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ELI Beamlines – Dolní Břežany">
              <a:extLst>
                <a:ext uri="{FF2B5EF4-FFF2-40B4-BE49-F238E27FC236}">
                  <a16:creationId xmlns:a16="http://schemas.microsoft.com/office/drawing/2014/main" id="{7C3C5A8C-1A03-0E0E-381E-AA6AA95D19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6190" y="6332957"/>
              <a:ext cx="989679" cy="470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0EAE15-67BD-B528-110E-D3C81FC1D8D7}"/>
              </a:ext>
            </a:extLst>
          </p:cNvPr>
          <p:cNvGrpSpPr/>
          <p:nvPr/>
        </p:nvGrpSpPr>
        <p:grpSpPr>
          <a:xfrm>
            <a:off x="7336272" y="5690993"/>
            <a:ext cx="2970225" cy="1000380"/>
            <a:chOff x="-1348548" y="3787405"/>
            <a:chExt cx="2970225" cy="10003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222F7D8-7E37-A0A1-0FEF-E6502A5CACA9}"/>
                </a:ext>
              </a:extLst>
            </p:cNvPr>
            <p:cNvGrpSpPr/>
            <p:nvPr/>
          </p:nvGrpSpPr>
          <p:grpSpPr>
            <a:xfrm>
              <a:off x="-322430" y="3803520"/>
              <a:ext cx="1944107" cy="955000"/>
              <a:chOff x="513715" y="5343421"/>
              <a:chExt cx="2606040" cy="1280160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060F60A-6740-C5BA-4F5D-3A6EFBCBA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3715" y="5389141"/>
                <a:ext cx="1188720" cy="118872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007EEF1A-06D0-1B4B-8C5D-A05DDEAE37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46951" y="5343421"/>
                <a:ext cx="1272804" cy="1280160"/>
              </a:xfrm>
              <a:prstGeom prst="rect">
                <a:avLst/>
              </a:prstGeom>
            </p:spPr>
          </p:pic>
        </p:grpSp>
        <p:pic>
          <p:nvPicPr>
            <p:cNvPr id="16" name="Picture 6" descr="Logo Resources | LaserNetUS">
              <a:extLst>
                <a:ext uri="{FF2B5EF4-FFF2-40B4-BE49-F238E27FC236}">
                  <a16:creationId xmlns:a16="http://schemas.microsoft.com/office/drawing/2014/main" id="{A0EAED5A-B192-AFFF-92BB-016BC25495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8548" y="3787405"/>
              <a:ext cx="949513" cy="1000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3208F79-7744-2B9D-E0AE-871ED80D9669}"/>
              </a:ext>
            </a:extLst>
          </p:cNvPr>
          <p:cNvSpPr txBox="1"/>
          <p:nvPr/>
        </p:nvSpPr>
        <p:spPr>
          <a:xfrm>
            <a:off x="10414306" y="5725022"/>
            <a:ext cx="1580433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Supported by DARPA under the Muons for Science and Society (MuS2) program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81961C-D7A2-7EED-8852-BF553D345E18}"/>
              </a:ext>
            </a:extLst>
          </p:cNvPr>
          <p:cNvSpPr txBox="1"/>
          <p:nvPr/>
        </p:nvSpPr>
        <p:spPr>
          <a:xfrm>
            <a:off x="0" y="6574684"/>
            <a:ext cx="40409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LLNL work done under Contract DE-AC52-07NA27344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4EADD9-93AB-DBDE-46FB-6982ADB07710}"/>
              </a:ext>
            </a:extLst>
          </p:cNvPr>
          <p:cNvSpPr txBox="1"/>
          <p:nvPr/>
        </p:nvSpPr>
        <p:spPr>
          <a:xfrm>
            <a:off x="7336273" y="6610117"/>
            <a:ext cx="4855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E. Rockafellow supported by NSF GRFP (Grant No. DGE 1840340)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31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D0649-982B-896A-A00F-7DC2EB472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FC24CF3-5096-BCB5-50C2-0DB7202D3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357" y="1074717"/>
            <a:ext cx="11443286" cy="5691843"/>
          </a:xfrm>
          <a:prstGeom prst="rect">
            <a:avLst/>
          </a:prstGeom>
        </p:spPr>
      </p:pic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58C2406E-509C-EEC9-8B5E-CAEC1C230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BA1D763E-DDBE-17EA-F4D0-85FFF325B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Examples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FF4FD5-ACBD-7283-A920-2D5B7C1C8BD0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3B37A734-DCDA-B660-84DB-DDA303FC9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10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C27F14-DDA3-4625-73FE-0BCA77FD2EEE}"/>
              </a:ext>
            </a:extLst>
          </p:cNvPr>
          <p:cNvGrpSpPr/>
          <p:nvPr/>
        </p:nvGrpSpPr>
        <p:grpSpPr>
          <a:xfrm>
            <a:off x="91440" y="1364343"/>
            <a:ext cx="4161246" cy="1190171"/>
            <a:chOff x="91440" y="1364343"/>
            <a:chExt cx="4161246" cy="119017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0B4C940-4E23-47BC-47CE-C06641C419D6}"/>
                </a:ext>
              </a:extLst>
            </p:cNvPr>
            <p:cNvSpPr/>
            <p:nvPr/>
          </p:nvSpPr>
          <p:spPr>
            <a:xfrm>
              <a:off x="1785257" y="1364343"/>
              <a:ext cx="2467429" cy="119017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787DCE-DA60-261F-EFE8-90E9CA667C84}"/>
                </a:ext>
              </a:extLst>
            </p:cNvPr>
            <p:cNvSpPr txBox="1"/>
            <p:nvPr/>
          </p:nvSpPr>
          <p:spPr>
            <a:xfrm>
              <a:off x="91440" y="1497763"/>
              <a:ext cx="13846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Laser polarization independent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DDFDACA-2151-72E9-38E8-8D6386FCC6B9}"/>
                </a:ext>
              </a:extLst>
            </p:cNvPr>
            <p:cNvCxnSpPr>
              <a:endCxn id="3" idx="1"/>
            </p:cNvCxnSpPr>
            <p:nvPr/>
          </p:nvCxnSpPr>
          <p:spPr>
            <a:xfrm>
              <a:off x="1487714" y="1959428"/>
              <a:ext cx="297543" cy="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C2BEC56-A8B2-9856-5178-5738C6632D5C}"/>
              </a:ext>
            </a:extLst>
          </p:cNvPr>
          <p:cNvSpPr txBox="1"/>
          <p:nvPr/>
        </p:nvSpPr>
        <p:spPr>
          <a:xfrm>
            <a:off x="10593747" y="1605290"/>
            <a:ext cx="1708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Electron beam spatial profile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0D4314-8F21-05AA-9A3D-63241AA74C3B}"/>
              </a:ext>
            </a:extLst>
          </p:cNvPr>
          <p:cNvSpPr txBox="1"/>
          <p:nvPr/>
        </p:nvSpPr>
        <p:spPr>
          <a:xfrm>
            <a:off x="10593747" y="2880954"/>
            <a:ext cx="1708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Electron beam at collimator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DF76FE-718D-A537-9925-4D7833F6B86D}"/>
              </a:ext>
            </a:extLst>
          </p:cNvPr>
          <p:cNvSpPr txBox="1"/>
          <p:nvPr/>
        </p:nvSpPr>
        <p:spPr>
          <a:xfrm>
            <a:off x="10593747" y="4762403"/>
            <a:ext cx="1708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Energy</a:t>
            </a:r>
          </a:p>
          <a:p>
            <a:pPr algn="ctr"/>
            <a:r>
              <a:rPr lang="en-US" sz="1600" b="1" dirty="0"/>
              <a:t>Spectrum</a:t>
            </a:r>
          </a:p>
        </p:txBody>
      </p:sp>
    </p:spTree>
    <p:extLst>
      <p:ext uri="{BB962C8B-B14F-4D97-AF65-F5344CB8AC3E}">
        <p14:creationId xmlns:p14="http://schemas.microsoft.com/office/powerpoint/2010/main" val="309203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F8DFC582-5897-4CCA-B7E6-B3AB2E0F4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87395-21E8-408E-92EB-42E0B3053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8" r="4548"/>
          <a:stretch/>
        </p:blipFill>
        <p:spPr bwMode="auto">
          <a:xfrm>
            <a:off x="264780" y="3260040"/>
            <a:ext cx="4509539" cy="23925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72853BE-1A2C-4D8C-BF28-272C8D54A850}"/>
              </a:ext>
            </a:extLst>
          </p:cNvPr>
          <p:cNvGrpSpPr/>
          <p:nvPr/>
        </p:nvGrpSpPr>
        <p:grpSpPr>
          <a:xfrm>
            <a:off x="1002747" y="1508136"/>
            <a:ext cx="3346884" cy="1813838"/>
            <a:chOff x="7669611" y="1657361"/>
            <a:chExt cx="3425460" cy="225267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91929BB-EE43-49BB-AF29-9239A2D43E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67" t="8088" r="4257" b="56825"/>
            <a:stretch/>
          </p:blipFill>
          <p:spPr bwMode="auto">
            <a:xfrm>
              <a:off x="7669611" y="1657361"/>
              <a:ext cx="3425460" cy="225267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AB2702D-BBE0-4313-985C-3EE82C6B0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25328" y="1839850"/>
              <a:ext cx="387275" cy="327278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D955722-4AB2-4448-A9C6-8CC4FDCAB4E8}"/>
              </a:ext>
            </a:extLst>
          </p:cNvPr>
          <p:cNvSpPr txBox="1"/>
          <p:nvPr/>
        </p:nvSpPr>
        <p:spPr>
          <a:xfrm>
            <a:off x="106045" y="6200168"/>
            <a:ext cx="4236411" cy="5847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N. Tripathi </a:t>
            </a:r>
            <a:r>
              <a:rPr lang="en-US" sz="1600" i="1" dirty="0"/>
              <a:t>et al.,</a:t>
            </a:r>
            <a:r>
              <a:rPr lang="en-US" sz="1600" dirty="0"/>
              <a:t> Opt. Lett. </a:t>
            </a:r>
            <a:r>
              <a:rPr lang="en-US" sz="1600" b="1" dirty="0"/>
              <a:t>50</a:t>
            </a:r>
            <a:r>
              <a:rPr lang="en-US" sz="1600" dirty="0"/>
              <a:t>, 3441-3444 (2025)</a:t>
            </a:r>
          </a:p>
          <a:p>
            <a:r>
              <a:rPr lang="en-US" sz="1600" dirty="0"/>
              <a:t>E. Rockafellow </a:t>
            </a:r>
            <a:r>
              <a:rPr lang="en-US" sz="1600" i="1" dirty="0"/>
              <a:t>et al., In preparation</a:t>
            </a:r>
            <a:endParaRPr lang="en-US" sz="1600" dirty="0"/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3B8E2A9B-EF5A-4505-85B0-CE84C792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Logarithmic Axicon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FDC5B5-BBCB-4F16-8623-41487E19F0D4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D4937990-1F50-439D-BAE0-B8DACC298F4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6891" r="20432" b="22473"/>
          <a:stretch/>
        </p:blipFill>
        <p:spPr bwMode="auto">
          <a:xfrm>
            <a:off x="5409364" y="1422403"/>
            <a:ext cx="6206571" cy="44691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EA3A2E61-6EF5-AB24-F5A6-EC366AA1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AE1A62-E12B-E294-04DD-D32CB66D2869}"/>
              </a:ext>
            </a:extLst>
          </p:cNvPr>
          <p:cNvSpPr txBox="1"/>
          <p:nvPr/>
        </p:nvSpPr>
        <p:spPr>
          <a:xfrm>
            <a:off x="9016520" y="6028787"/>
            <a:ext cx="2340841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See S. Hancock’s poster this afternoon</a:t>
            </a:r>
          </a:p>
        </p:txBody>
      </p:sp>
    </p:spTree>
    <p:extLst>
      <p:ext uri="{BB962C8B-B14F-4D97-AF65-F5344CB8AC3E}">
        <p14:creationId xmlns:p14="http://schemas.microsoft.com/office/powerpoint/2010/main" val="3010648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F8DFC582-5897-4CCA-B7E6-B3AB2E0F4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3B8E2A9B-EF5A-4505-85B0-CE84C792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Funnel-mouth acceleration enhancements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FDC5B5-BBCB-4F16-8623-41487E19F0D4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diagram of a cross with colored circles&#10;&#10;Description automatically generated">
            <a:extLst>
              <a:ext uri="{FF2B5EF4-FFF2-40B4-BE49-F238E27FC236}">
                <a16:creationId xmlns:a16="http://schemas.microsoft.com/office/drawing/2014/main" id="{6F5F59EA-8D32-46EF-A3B8-A0A6A16761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5" r="18896"/>
          <a:stretch/>
        </p:blipFill>
        <p:spPr>
          <a:xfrm>
            <a:off x="4393406" y="1044711"/>
            <a:ext cx="7094846" cy="5153656"/>
          </a:xfrm>
          <a:prstGeom prst="rect">
            <a:avLst/>
          </a:prstGeom>
        </p:spPr>
      </p:pic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1953F3F1-58EC-BADB-2CA0-3D6FC67D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19D862-2A19-2E88-2ED0-CC4BB70181B7}"/>
              </a:ext>
            </a:extLst>
          </p:cNvPr>
          <p:cNvSpPr txBox="1"/>
          <p:nvPr/>
        </p:nvSpPr>
        <p:spPr>
          <a:xfrm>
            <a:off x="106045" y="6428006"/>
            <a:ext cx="3258619" cy="3385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E. Rockafellow </a:t>
            </a:r>
            <a:r>
              <a:rPr lang="en-US" sz="1600" i="1" dirty="0"/>
              <a:t>et al., In preparation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B3C047-E277-418A-D9C3-C8F94AD51F5A}"/>
              </a:ext>
            </a:extLst>
          </p:cNvPr>
          <p:cNvSpPr txBox="1"/>
          <p:nvPr/>
        </p:nvSpPr>
        <p:spPr>
          <a:xfrm>
            <a:off x="506788" y="2701707"/>
            <a:ext cx="4659990" cy="193899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sym typeface="Symbol"/>
              </a:rPr>
              <a:t>Conventional waveguides require alignment within 1</a:t>
            </a:r>
            <a:r>
              <a:rPr lang="en-US" sz="2000" dirty="0"/>
              <a:t>w</a:t>
            </a:r>
            <a:r>
              <a:rPr lang="en-US" sz="2000" baseline="-25000" dirty="0"/>
              <a:t>0</a:t>
            </a:r>
            <a:r>
              <a:rPr lang="en-US" sz="2000" dirty="0">
                <a:solidFill>
                  <a:prstClr val="black"/>
                </a:solidFill>
                <a:sym typeface="Symbol"/>
              </a:rPr>
              <a:t> for acceleration.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sym typeface="Symbo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sym typeface="Symbol"/>
              </a:rPr>
              <a:t>Funnel mouth acts like a plasma lens, improving accelerator robustness to laser misalignment.</a:t>
            </a:r>
          </a:p>
        </p:txBody>
      </p:sp>
    </p:spTree>
    <p:extLst>
      <p:ext uri="{BB962C8B-B14F-4D97-AF65-F5344CB8AC3E}">
        <p14:creationId xmlns:p14="http://schemas.microsoft.com/office/powerpoint/2010/main" val="1326816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E5900-3EA9-D2C9-51DC-45E2C2A4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F40A9D03-9D05-120E-5F6C-2A9AAC820D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375" y="1034836"/>
            <a:ext cx="6847845" cy="4865292"/>
          </a:xfrm>
          <a:prstGeom prst="rect">
            <a:avLst/>
          </a:prstGeom>
        </p:spPr>
      </p:pic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2758C396-AE43-9B52-758C-91678094F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8EBDD3F2-4F4D-E7C5-AE87-EBAD42D75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Funnel-mouth acceleration enhancements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879865-7EA3-2FE6-F154-7C85FD414179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E512BA37-96A0-3FA9-6CE9-9CB5CDF0C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459CD8-65AF-209E-E818-287BCA7F2F34}"/>
              </a:ext>
            </a:extLst>
          </p:cNvPr>
          <p:cNvSpPr txBox="1"/>
          <p:nvPr/>
        </p:nvSpPr>
        <p:spPr>
          <a:xfrm>
            <a:off x="106045" y="6428006"/>
            <a:ext cx="3258619" cy="3385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E. Rockafellow </a:t>
            </a:r>
            <a:r>
              <a:rPr lang="en-US" sz="1600" i="1" dirty="0"/>
              <a:t>et al., In preparation</a:t>
            </a:r>
            <a:endParaRPr lang="en-US" sz="160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CE81883-98C9-3AA6-2D48-F7DCC59925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12074" y="1211301"/>
            <a:ext cx="4000461" cy="46888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1BB5269-8E03-6E84-2D9E-04736863F8A1}"/>
              </a:ext>
            </a:extLst>
          </p:cNvPr>
          <p:cNvSpPr/>
          <p:nvPr/>
        </p:nvSpPr>
        <p:spPr>
          <a:xfrm>
            <a:off x="1948535" y="3725448"/>
            <a:ext cx="367851" cy="3345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B52FFA-DE59-F89C-825D-7D701B1C0FE6}"/>
              </a:ext>
            </a:extLst>
          </p:cNvPr>
          <p:cNvSpPr/>
          <p:nvPr/>
        </p:nvSpPr>
        <p:spPr>
          <a:xfrm>
            <a:off x="1948534" y="1876116"/>
            <a:ext cx="316035" cy="3345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95300D-6318-8C82-48C7-F8719AEA231C}"/>
              </a:ext>
            </a:extLst>
          </p:cNvPr>
          <p:cNvSpPr/>
          <p:nvPr/>
        </p:nvSpPr>
        <p:spPr>
          <a:xfrm>
            <a:off x="7470213" y="1410084"/>
            <a:ext cx="2089150" cy="1720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8D2B34-332C-D020-B08B-5AECA940001A}"/>
              </a:ext>
            </a:extLst>
          </p:cNvPr>
          <p:cNvSpPr/>
          <p:nvPr/>
        </p:nvSpPr>
        <p:spPr>
          <a:xfrm>
            <a:off x="7470213" y="3467482"/>
            <a:ext cx="2089150" cy="17716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AD9DED5-B993-4C04-952A-DE06AC6A017C}"/>
              </a:ext>
            </a:extLst>
          </p:cNvPr>
          <p:cNvGrpSpPr/>
          <p:nvPr/>
        </p:nvGrpSpPr>
        <p:grpSpPr>
          <a:xfrm>
            <a:off x="4337857" y="2839164"/>
            <a:ext cx="1758143" cy="1179672"/>
            <a:chOff x="4558898" y="2880360"/>
            <a:chExt cx="1758143" cy="117967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8B20032-2ADD-0A47-6459-F17908BF32B1}"/>
                </a:ext>
              </a:extLst>
            </p:cNvPr>
            <p:cNvSpPr/>
            <p:nvPr/>
          </p:nvSpPr>
          <p:spPr>
            <a:xfrm>
              <a:off x="4558898" y="2880360"/>
              <a:ext cx="1758143" cy="11796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FC7A588C-25FC-710C-FFBB-B81274EDB4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8853" t="11150" r="20975" b="62566"/>
            <a:stretch/>
          </p:blipFill>
          <p:spPr>
            <a:xfrm>
              <a:off x="4637869" y="2954211"/>
              <a:ext cx="1600200" cy="1051560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F7AB17E-E0B1-0982-1C79-6A0503D397E5}"/>
              </a:ext>
            </a:extLst>
          </p:cNvPr>
          <p:cNvSpPr txBox="1"/>
          <p:nvPr/>
        </p:nvSpPr>
        <p:spPr>
          <a:xfrm>
            <a:off x="6802102" y="5831563"/>
            <a:ext cx="3425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Longitudinal waveguide entrance position with respect to laser focus</a:t>
            </a:r>
          </a:p>
        </p:txBody>
      </p:sp>
    </p:spTree>
    <p:extLst>
      <p:ext uri="{BB962C8B-B14F-4D97-AF65-F5344CB8AC3E}">
        <p14:creationId xmlns:p14="http://schemas.microsoft.com/office/powerpoint/2010/main" val="1825241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436F6-F705-2160-9C0B-BB4831E19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5C6C4693-FE31-9356-536A-93B671086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Summary</a:t>
            </a:r>
            <a:endParaRPr lang="en-US" sz="4000" dirty="0">
              <a:latin typeface="Calibri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7703534-0F95-7ED1-C561-726A791F9CAC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64EA2EA-D6E1-26D4-8B61-871468C3F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659"/>
            <a:ext cx="5718271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Can control spatial profile of electron beams with higher order waveguide modes</a:t>
            </a:r>
          </a:p>
          <a:p>
            <a:pPr>
              <a:lnSpc>
                <a:spcPct val="100000"/>
              </a:lnSpc>
            </a:pPr>
            <a:r>
              <a:rPr lang="en-US" dirty="0"/>
              <a:t>Improve pointing, charge, and stability with funnel-mouthed waveguides</a:t>
            </a:r>
          </a:p>
          <a:p>
            <a:pPr>
              <a:lnSpc>
                <a:spcPct val="100000"/>
              </a:lnSpc>
            </a:pPr>
            <a:r>
              <a:rPr lang="en-US" dirty="0"/>
              <a:t>Demonstrated longitudinal control of plasma waveguides with modular gas jets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839668A9-6331-4B97-865C-A40C57A84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46021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14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AB165AC-E08C-0946-FCE8-0A67D0D4D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881" y="5540546"/>
            <a:ext cx="560024" cy="9520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3453B7-293F-49C7-DB4A-7CFA1E607386}"/>
              </a:ext>
            </a:extLst>
          </p:cNvPr>
          <p:cNvSpPr txBox="1"/>
          <p:nvPr/>
        </p:nvSpPr>
        <p:spPr>
          <a:xfrm>
            <a:off x="8227437" y="4301682"/>
            <a:ext cx="32917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B. Miao </a:t>
            </a:r>
            <a:r>
              <a:rPr lang="en-US" sz="1050" i="1" dirty="0">
                <a:solidFill>
                  <a:schemeClr val="bg1"/>
                </a:solidFill>
              </a:rPr>
              <a:t>et al</a:t>
            </a:r>
            <a:r>
              <a:rPr lang="en-US" sz="1050" dirty="0">
                <a:solidFill>
                  <a:schemeClr val="bg1"/>
                </a:solidFill>
              </a:rPr>
              <a:t>., Phys. Rev. Accel. Beams </a:t>
            </a:r>
            <a:r>
              <a:rPr lang="en-US" sz="1050" b="1" dirty="0">
                <a:solidFill>
                  <a:schemeClr val="bg1"/>
                </a:solidFill>
              </a:rPr>
              <a:t>27</a:t>
            </a:r>
            <a:r>
              <a:rPr lang="en-US" sz="1050" dirty="0">
                <a:solidFill>
                  <a:schemeClr val="bg1"/>
                </a:solidFill>
              </a:rPr>
              <a:t>,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  <a:r>
              <a:rPr lang="en-US" sz="1050" dirty="0">
                <a:solidFill>
                  <a:schemeClr val="bg1"/>
                </a:solidFill>
              </a:rPr>
              <a:t>08132 (2024)</a:t>
            </a:r>
          </a:p>
        </p:txBody>
      </p:sp>
      <p:pic>
        <p:nvPicPr>
          <p:cNvPr id="9" name="Picture 2" descr="https://osc.umd.edu/img/logos/28_informalseal.jpg">
            <a:extLst>
              <a:ext uri="{FF2B5EF4-FFF2-40B4-BE49-F238E27FC236}">
                <a16:creationId xmlns:a16="http://schemas.microsoft.com/office/drawing/2014/main" id="{BEF65096-B455-FE31-E04E-6C6E1D72A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9263C1C-41D9-4860-9413-CD1D30E40AA2}"/>
              </a:ext>
            </a:extLst>
          </p:cNvPr>
          <p:cNvGrpSpPr/>
          <p:nvPr/>
        </p:nvGrpSpPr>
        <p:grpSpPr>
          <a:xfrm>
            <a:off x="6620464" y="1448754"/>
            <a:ext cx="4733336" cy="3558504"/>
            <a:chOff x="5129599" y="2011140"/>
            <a:chExt cx="5078661" cy="3722370"/>
          </a:xfrm>
        </p:grpSpPr>
        <p:pic>
          <p:nvPicPr>
            <p:cNvPr id="12" name="Picture 11" descr="A machine with a red line&#10;&#10;Description automatically generated">
              <a:extLst>
                <a:ext uri="{FF2B5EF4-FFF2-40B4-BE49-F238E27FC236}">
                  <a16:creationId xmlns:a16="http://schemas.microsoft.com/office/drawing/2014/main" id="{F9D65C8B-2B41-4777-A65E-D9C54C559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100" y="2011140"/>
              <a:ext cx="4963160" cy="372237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1735E9-A6BD-40C2-9E3E-BCFF71BB9C8B}"/>
                </a:ext>
              </a:extLst>
            </p:cNvPr>
            <p:cNvSpPr txBox="1"/>
            <p:nvPr/>
          </p:nvSpPr>
          <p:spPr>
            <a:xfrm>
              <a:off x="5140206" y="2024325"/>
              <a:ext cx="3061414" cy="611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H</a:t>
              </a:r>
              <a:r>
                <a:rPr lang="en-US" sz="1600" b="1" baseline="-25000" dirty="0">
                  <a:solidFill>
                    <a:schemeClr val="bg1"/>
                  </a:solidFill>
                </a:rPr>
                <a:t>2</a:t>
              </a:r>
              <a:r>
                <a:rPr lang="en-US" sz="1600" b="1" dirty="0">
                  <a:solidFill>
                    <a:schemeClr val="bg1"/>
                  </a:solidFill>
                </a:rPr>
                <a:t> plasma fluorescence above 1 meter jet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D150E8-C3A3-48DE-B8EF-FB3978E7C7EE}"/>
                </a:ext>
              </a:extLst>
            </p:cNvPr>
            <p:cNvSpPr txBox="1"/>
            <p:nvPr/>
          </p:nvSpPr>
          <p:spPr>
            <a:xfrm>
              <a:off x="5129599" y="4797819"/>
              <a:ext cx="1594707" cy="869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1 m log axicon used to make the plasma</a:t>
              </a:r>
            </a:p>
          </p:txBody>
        </p:sp>
        <p:sp>
          <p:nvSpPr>
            <p:cNvPr id="15" name="Arrow: Left 21">
              <a:extLst>
                <a:ext uri="{FF2B5EF4-FFF2-40B4-BE49-F238E27FC236}">
                  <a16:creationId xmlns:a16="http://schemas.microsoft.com/office/drawing/2014/main" id="{E7D158FE-FB89-4A75-8BD2-8F4EE1BE3A10}"/>
                </a:ext>
              </a:extLst>
            </p:cNvPr>
            <p:cNvSpPr/>
            <p:nvPr/>
          </p:nvSpPr>
          <p:spPr>
            <a:xfrm rot="1073843">
              <a:off x="7465575" y="4164372"/>
              <a:ext cx="1130878" cy="127243"/>
            </a:xfrm>
            <a:prstGeom prst="lef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FB6DF4-1005-4E7D-95AF-C5CF1FEF1584}"/>
                </a:ext>
              </a:extLst>
            </p:cNvPr>
            <p:cNvSpPr txBox="1"/>
            <p:nvPr/>
          </p:nvSpPr>
          <p:spPr>
            <a:xfrm>
              <a:off x="8448397" y="4101973"/>
              <a:ext cx="1442816" cy="869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Localized injection section (N</a:t>
              </a:r>
              <a:r>
                <a:rPr lang="en-US" sz="1600" b="1" baseline="-25000" dirty="0">
                  <a:solidFill>
                    <a:schemeClr val="bg1"/>
                  </a:solidFill>
                </a:rPr>
                <a:t>2</a:t>
              </a:r>
              <a:r>
                <a:rPr lang="en-US" sz="1600" b="1" dirty="0">
                  <a:solidFill>
                    <a:schemeClr val="bg1"/>
                  </a:solidFill>
                </a:rPr>
                <a:t>)</a:t>
              </a:r>
            </a:p>
          </p:txBody>
        </p:sp>
        <p:pic>
          <p:nvPicPr>
            <p:cNvPr id="17" name="Picture 8" descr="Logos | The University of Maryland Brand">
              <a:extLst>
                <a:ext uri="{FF2B5EF4-FFF2-40B4-BE49-F238E27FC236}">
                  <a16:creationId xmlns:a16="http://schemas.microsoft.com/office/drawing/2014/main" id="{03808B29-B2C1-4605-BB1E-A11721D29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4285" y="5225007"/>
              <a:ext cx="1594706" cy="479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078BAFB-8711-B645-6671-FF4706AE2A04}"/>
              </a:ext>
            </a:extLst>
          </p:cNvPr>
          <p:cNvSpPr txBox="1"/>
          <p:nvPr/>
        </p:nvSpPr>
        <p:spPr>
          <a:xfrm>
            <a:off x="6728111" y="5136941"/>
            <a:ext cx="4625689" cy="8309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/>
              <a:t>B. Miao </a:t>
            </a:r>
            <a:r>
              <a:rPr lang="en-US" sz="1600" i="1" dirty="0"/>
              <a:t>et al.</a:t>
            </a:r>
            <a:r>
              <a:rPr lang="en-US" sz="1600" dirty="0"/>
              <a:t>, Rev. Sci. Instrum. </a:t>
            </a:r>
            <a:r>
              <a:rPr lang="en-US" sz="1600" b="1" dirty="0"/>
              <a:t>96</a:t>
            </a:r>
            <a:r>
              <a:rPr lang="en-US" sz="1600" dirty="0"/>
              <a:t>, 043003</a:t>
            </a:r>
            <a:r>
              <a:rPr lang="en-US" sz="1600" i="1" dirty="0"/>
              <a:t> </a:t>
            </a:r>
            <a:r>
              <a:rPr lang="en-US" sz="1600" dirty="0"/>
              <a:t>(2025)</a:t>
            </a:r>
          </a:p>
          <a:p>
            <a:r>
              <a:rPr lang="en-US" sz="1600" dirty="0"/>
              <a:t>E. Rockafellow </a:t>
            </a:r>
            <a:r>
              <a:rPr lang="en-US" sz="1600" i="1" dirty="0"/>
              <a:t>et al., </a:t>
            </a:r>
            <a:r>
              <a:rPr lang="en-US" sz="1600" dirty="0"/>
              <a:t>Phys. Plasmas</a:t>
            </a:r>
            <a:r>
              <a:rPr lang="en-US" sz="1600" b="1" dirty="0"/>
              <a:t> 32</a:t>
            </a:r>
            <a:r>
              <a:rPr lang="en-US" sz="1600" dirty="0"/>
              <a:t>, 053102 (2025)</a:t>
            </a:r>
          </a:p>
          <a:p>
            <a:r>
              <a:rPr lang="en-US" sz="1600" dirty="0"/>
              <a:t>J. E. Shrock </a:t>
            </a:r>
            <a:r>
              <a:rPr lang="en-US" sz="1600" i="1" dirty="0"/>
              <a:t>et al.</a:t>
            </a:r>
            <a:r>
              <a:rPr lang="en-US" sz="1600" dirty="0"/>
              <a:t>, Phys. Rev. Lett. </a:t>
            </a:r>
            <a:r>
              <a:rPr lang="en-US" sz="1600" b="1" dirty="0"/>
              <a:t>132</a:t>
            </a:r>
            <a:r>
              <a:rPr lang="en-US" sz="1600" dirty="0"/>
              <a:t>, 045002 (2024)</a:t>
            </a:r>
          </a:p>
        </p:txBody>
      </p:sp>
    </p:spTree>
    <p:extLst>
      <p:ext uri="{BB962C8B-B14F-4D97-AF65-F5344CB8AC3E}">
        <p14:creationId xmlns:p14="http://schemas.microsoft.com/office/powerpoint/2010/main" val="1350062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43038-C99B-89C6-7D53-157025B10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41A0240C-BB54-470E-FCD2-DD6807EC2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9DB27EA-09B3-925A-F62F-060432E36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603A455C-14D8-BF1D-D21D-28D9F5739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1B5F-5EC8-4EAF-A2AC-AAF59B4E783D}" type="slidenum">
              <a:rPr lang="en-US" sz="1800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271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and red graph&#10;&#10;AI-generated content may be incorrect.">
            <a:extLst>
              <a:ext uri="{FF2B5EF4-FFF2-40B4-BE49-F238E27FC236}">
                <a16:creationId xmlns:a16="http://schemas.microsoft.com/office/drawing/2014/main" id="{F8C2F425-D547-E2AB-D04E-45E693390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3" r="7887" b="53338"/>
          <a:stretch>
            <a:fillRect/>
          </a:stretch>
        </p:blipFill>
        <p:spPr>
          <a:xfrm>
            <a:off x="4856797" y="3663226"/>
            <a:ext cx="3176129" cy="282933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E3B2990-33F0-3381-39B7-6C9D76561A95}"/>
              </a:ext>
            </a:extLst>
          </p:cNvPr>
          <p:cNvGrpSpPr/>
          <p:nvPr/>
        </p:nvGrpSpPr>
        <p:grpSpPr>
          <a:xfrm>
            <a:off x="8143870" y="794193"/>
            <a:ext cx="3339035" cy="6063488"/>
            <a:chOff x="8653484" y="794193"/>
            <a:chExt cx="3339035" cy="6063488"/>
          </a:xfrm>
        </p:grpSpPr>
        <p:pic>
          <p:nvPicPr>
            <p:cNvPr id="7" name="Picture 6" descr="A blue and red graph&#10;&#10;AI-generated content may be incorrect.">
              <a:extLst>
                <a:ext uri="{FF2B5EF4-FFF2-40B4-BE49-F238E27FC236}">
                  <a16:creationId xmlns:a16="http://schemas.microsoft.com/office/drawing/2014/main" id="{39B4FA1A-B3BA-514E-00B3-864FC45BA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45" r="63468"/>
            <a:stretch>
              <a:fillRect/>
            </a:stretch>
          </p:blipFill>
          <p:spPr>
            <a:xfrm>
              <a:off x="8653484" y="794193"/>
              <a:ext cx="3339035" cy="606348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3024BC-66B3-FD2D-9F68-5A39B418A415}"/>
                </a:ext>
              </a:extLst>
            </p:cNvPr>
            <p:cNvSpPr/>
            <p:nvPr/>
          </p:nvSpPr>
          <p:spPr>
            <a:xfrm>
              <a:off x="9429464" y="1111324"/>
              <a:ext cx="1592185" cy="1221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F8DFC582-5897-4CCA-B7E6-B3AB2E0F4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3B8E2A9B-EF5A-4505-85B0-CE84C792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Acceleration of modal electron beams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FDC5B5-BBCB-4F16-8623-41487E19F0D4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6772825-CA41-409F-A3E9-DF13EC3F3FA8}"/>
              </a:ext>
            </a:extLst>
          </p:cNvPr>
          <p:cNvSpPr txBox="1"/>
          <p:nvPr/>
        </p:nvSpPr>
        <p:spPr>
          <a:xfrm>
            <a:off x="199481" y="6057546"/>
            <a:ext cx="1761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Manuscript in preparation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56D9EC23-CE26-9047-CEBD-A8365C09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16</a:t>
            </a:fld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306474-17AE-156D-9186-89E095501207}"/>
              </a:ext>
            </a:extLst>
          </p:cNvPr>
          <p:cNvSpPr txBox="1"/>
          <p:nvPr/>
        </p:nvSpPr>
        <p:spPr>
          <a:xfrm rot="19718215">
            <a:off x="5163405" y="2937845"/>
            <a:ext cx="1100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 = 1</a:t>
            </a:r>
          </a:p>
          <a:p>
            <a:r>
              <a:rPr lang="en-US" i="1" dirty="0"/>
              <a:t>m =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483AD0-A02E-D865-C9EE-D9758F0EB6D5}"/>
              </a:ext>
            </a:extLst>
          </p:cNvPr>
          <p:cNvSpPr txBox="1"/>
          <p:nvPr/>
        </p:nvSpPr>
        <p:spPr>
          <a:xfrm rot="19718215">
            <a:off x="6532670" y="2857812"/>
            <a:ext cx="1100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 = 0</a:t>
            </a:r>
          </a:p>
          <a:p>
            <a:r>
              <a:rPr lang="en-US" i="1" dirty="0"/>
              <a:t>m = -±2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694447-030E-923C-92E2-657F6535901F}"/>
              </a:ext>
            </a:extLst>
          </p:cNvPr>
          <p:cNvSpPr txBox="1"/>
          <p:nvPr/>
        </p:nvSpPr>
        <p:spPr>
          <a:xfrm>
            <a:off x="6096778" y="3145782"/>
            <a:ext cx="67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&amp;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748B999-9A64-2FB8-CA2A-F7779A2AB50B}"/>
              </a:ext>
            </a:extLst>
          </p:cNvPr>
          <p:cNvGrpSpPr/>
          <p:nvPr/>
        </p:nvGrpSpPr>
        <p:grpSpPr>
          <a:xfrm>
            <a:off x="889631" y="1640796"/>
            <a:ext cx="3434470" cy="4320111"/>
            <a:chOff x="998510" y="1737435"/>
            <a:chExt cx="3434470" cy="4320111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4F4733F9-FF39-40E2-9A8A-39354AD0A8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6513" t="47966" r="61645"/>
            <a:stretch>
              <a:fillRect/>
            </a:stretch>
          </p:blipFill>
          <p:spPr>
            <a:xfrm>
              <a:off x="1040075" y="3299791"/>
              <a:ext cx="3392905" cy="2757755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02E3ED9D-1AC9-BD04-8576-C8AEDF21B0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6513" t="4566" r="61645" b="74335"/>
            <a:stretch>
              <a:fillRect/>
            </a:stretch>
          </p:blipFill>
          <p:spPr>
            <a:xfrm>
              <a:off x="998510" y="1737435"/>
              <a:ext cx="3392905" cy="111823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F4A773-DF12-452B-B4A4-2CEA8BFB806D}"/>
                </a:ext>
              </a:extLst>
            </p:cNvPr>
            <p:cNvSpPr txBox="1"/>
            <p:nvPr/>
          </p:nvSpPr>
          <p:spPr>
            <a:xfrm rot="19718215">
              <a:off x="1071536" y="1852052"/>
              <a:ext cx="11003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p = 0</a:t>
              </a:r>
            </a:p>
            <a:p>
              <a:r>
                <a:rPr lang="en-US" i="1" dirty="0"/>
                <a:t>m = 1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F2AD14A-CD4D-651A-DAB7-D6F89F049BE9}"/>
              </a:ext>
            </a:extLst>
          </p:cNvPr>
          <p:cNvSpPr txBox="1"/>
          <p:nvPr/>
        </p:nvSpPr>
        <p:spPr>
          <a:xfrm>
            <a:off x="3483880" y="1256201"/>
            <a:ext cx="4659990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sym typeface="Symbol"/>
              </a:rPr>
              <a:t>Beams are observed corresponding to other higher order modes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972A44-40F5-AFF3-F912-803CBF925ADF}"/>
              </a:ext>
            </a:extLst>
          </p:cNvPr>
          <p:cNvSpPr txBox="1"/>
          <p:nvPr/>
        </p:nvSpPr>
        <p:spPr>
          <a:xfrm>
            <a:off x="5423129" y="2574362"/>
            <a:ext cx="177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*2p = </a:t>
            </a:r>
            <a:r>
              <a:rPr lang="en-US" dirty="0"/>
              <a:t>|</a:t>
            </a:r>
            <a:r>
              <a:rPr lang="en-US" i="1" dirty="0"/>
              <a:t>m</a:t>
            </a:r>
            <a:r>
              <a:rPr lang="en-US" dirty="0"/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49412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2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44907-5ECD-2A52-F000-083C06EC8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2D50319A-7CCD-98DF-2D5D-C89DA5CE8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D3A9E8B6-FD24-CB58-E773-1EEA04912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Quasibound Mode Confinement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095F5C-95BA-01DB-7288-34EC011648DE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FCA60244-F0E0-9A5F-E890-671CB01EE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070579-7687-59BE-D9E2-0907966A0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387" y="1091127"/>
            <a:ext cx="10031225" cy="54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29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8BC70-A8C4-DAE5-64F2-941E6D8FD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0A80E223-D135-353B-738E-33BD1E704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F9D1868D-0E75-1E95-E4F5-67A51C3F5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Modular gas jets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D157A3-7DB1-2F57-6EBF-5CA42AB8FD8A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D3359D2D-9C97-E6A3-89C0-01215B842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18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C95CD2-F89C-EB9D-9222-E5871EA8C9E9}"/>
              </a:ext>
            </a:extLst>
          </p:cNvPr>
          <p:cNvSpPr txBox="1"/>
          <p:nvPr/>
        </p:nvSpPr>
        <p:spPr>
          <a:xfrm>
            <a:off x="145263" y="5703232"/>
            <a:ext cx="6157028" cy="10156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B. Miao </a:t>
            </a:r>
            <a:r>
              <a:rPr lang="en-US" sz="2000" i="1" dirty="0"/>
              <a:t>et al.</a:t>
            </a:r>
            <a:r>
              <a:rPr lang="en-US" sz="2000" dirty="0"/>
              <a:t>, Rev. Sci. Instrum. </a:t>
            </a:r>
            <a:r>
              <a:rPr lang="en-US" sz="2000" b="1" dirty="0"/>
              <a:t>96</a:t>
            </a:r>
            <a:r>
              <a:rPr lang="en-US" sz="2000" dirty="0"/>
              <a:t>, 043003</a:t>
            </a:r>
            <a:r>
              <a:rPr lang="en-US" sz="2000" i="1" dirty="0"/>
              <a:t> </a:t>
            </a:r>
            <a:r>
              <a:rPr lang="en-US" sz="2000" dirty="0"/>
              <a:t>(2025)</a:t>
            </a:r>
          </a:p>
          <a:p>
            <a:r>
              <a:rPr lang="en-US" sz="2000" dirty="0"/>
              <a:t>E. Rockafellow </a:t>
            </a:r>
            <a:r>
              <a:rPr lang="en-US" sz="2000" i="1" dirty="0"/>
              <a:t>et al., </a:t>
            </a:r>
            <a:r>
              <a:rPr lang="en-US" sz="2000" dirty="0"/>
              <a:t>Phys. Plasmas</a:t>
            </a:r>
            <a:r>
              <a:rPr lang="en-US" sz="2000" b="1" dirty="0"/>
              <a:t> 32</a:t>
            </a:r>
            <a:r>
              <a:rPr lang="en-US" sz="2000" dirty="0"/>
              <a:t>, 053102 (2025)</a:t>
            </a:r>
          </a:p>
          <a:p>
            <a:r>
              <a:rPr lang="en-US" sz="2000" dirty="0"/>
              <a:t>J. E. Shrock </a:t>
            </a:r>
            <a:r>
              <a:rPr lang="en-US" sz="2000" i="1" dirty="0"/>
              <a:t>et al.</a:t>
            </a:r>
            <a:r>
              <a:rPr lang="en-US" sz="2000" dirty="0"/>
              <a:t>, Phys. Rev. Lett. </a:t>
            </a:r>
            <a:r>
              <a:rPr lang="en-US" sz="2000" b="1" dirty="0"/>
              <a:t>132</a:t>
            </a:r>
            <a:r>
              <a:rPr lang="en-US" sz="2000" dirty="0"/>
              <a:t>, 045002 (2024)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4E51F92-46DF-8544-4F50-BFB4A20AB48A}"/>
              </a:ext>
            </a:extLst>
          </p:cNvPr>
          <p:cNvGrpSpPr/>
          <p:nvPr/>
        </p:nvGrpSpPr>
        <p:grpSpPr>
          <a:xfrm>
            <a:off x="337567" y="1580411"/>
            <a:ext cx="4733336" cy="3558504"/>
            <a:chOff x="5129599" y="2011140"/>
            <a:chExt cx="5078661" cy="3722370"/>
          </a:xfrm>
        </p:grpSpPr>
        <p:pic>
          <p:nvPicPr>
            <p:cNvPr id="10" name="Picture 9" descr="A machine with a red line&#10;&#10;Description automatically generated">
              <a:extLst>
                <a:ext uri="{FF2B5EF4-FFF2-40B4-BE49-F238E27FC236}">
                  <a16:creationId xmlns:a16="http://schemas.microsoft.com/office/drawing/2014/main" id="{B98601B4-16CF-1F22-087D-148982436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100" y="2011140"/>
              <a:ext cx="4963160" cy="372237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1C2A3E-7597-2C68-8E31-D5964F1AA626}"/>
                </a:ext>
              </a:extLst>
            </p:cNvPr>
            <p:cNvSpPr txBox="1"/>
            <p:nvPr/>
          </p:nvSpPr>
          <p:spPr>
            <a:xfrm>
              <a:off x="5140206" y="2024325"/>
              <a:ext cx="3061414" cy="611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H</a:t>
              </a:r>
              <a:r>
                <a:rPr lang="en-US" sz="1600" b="1" baseline="-25000" dirty="0">
                  <a:solidFill>
                    <a:schemeClr val="bg1"/>
                  </a:solidFill>
                </a:rPr>
                <a:t>2</a:t>
              </a:r>
              <a:r>
                <a:rPr lang="en-US" sz="1600" b="1" dirty="0">
                  <a:solidFill>
                    <a:schemeClr val="bg1"/>
                  </a:solidFill>
                </a:rPr>
                <a:t> plasma fluorescence above 1 meter jet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80869C-FF1E-BDA9-EB04-19740D442B18}"/>
                </a:ext>
              </a:extLst>
            </p:cNvPr>
            <p:cNvSpPr txBox="1"/>
            <p:nvPr/>
          </p:nvSpPr>
          <p:spPr>
            <a:xfrm>
              <a:off x="5129599" y="4797819"/>
              <a:ext cx="1594707" cy="869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1 m log axicon used to make the plasma</a:t>
              </a:r>
            </a:p>
          </p:txBody>
        </p:sp>
        <p:sp>
          <p:nvSpPr>
            <p:cNvPr id="13" name="Arrow: Left 21">
              <a:extLst>
                <a:ext uri="{FF2B5EF4-FFF2-40B4-BE49-F238E27FC236}">
                  <a16:creationId xmlns:a16="http://schemas.microsoft.com/office/drawing/2014/main" id="{704D3A3E-9DF6-0BFD-91EA-83150FA6CEF5}"/>
                </a:ext>
              </a:extLst>
            </p:cNvPr>
            <p:cNvSpPr/>
            <p:nvPr/>
          </p:nvSpPr>
          <p:spPr>
            <a:xfrm rot="1073843">
              <a:off x="7465575" y="4164372"/>
              <a:ext cx="1130878" cy="127243"/>
            </a:xfrm>
            <a:prstGeom prst="lef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873B83-7706-96FF-1734-A51D3E854307}"/>
                </a:ext>
              </a:extLst>
            </p:cNvPr>
            <p:cNvSpPr txBox="1"/>
            <p:nvPr/>
          </p:nvSpPr>
          <p:spPr>
            <a:xfrm>
              <a:off x="8448397" y="4101973"/>
              <a:ext cx="1442816" cy="869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Localized injection section (N</a:t>
              </a:r>
              <a:r>
                <a:rPr lang="en-US" sz="1600" b="1" baseline="-25000" dirty="0">
                  <a:solidFill>
                    <a:schemeClr val="bg1"/>
                  </a:solidFill>
                </a:rPr>
                <a:t>2</a:t>
              </a:r>
              <a:r>
                <a:rPr lang="en-US" sz="1600" b="1" dirty="0">
                  <a:solidFill>
                    <a:schemeClr val="bg1"/>
                  </a:solidFill>
                </a:rPr>
                <a:t>)</a:t>
              </a:r>
            </a:p>
          </p:txBody>
        </p:sp>
        <p:pic>
          <p:nvPicPr>
            <p:cNvPr id="15" name="Picture 8" descr="Logos | The University of Maryland Brand">
              <a:extLst>
                <a:ext uri="{FF2B5EF4-FFF2-40B4-BE49-F238E27FC236}">
                  <a16:creationId xmlns:a16="http://schemas.microsoft.com/office/drawing/2014/main" id="{735AC4AA-A5F0-9049-6F5B-B41F1FE5E5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4285" y="5225007"/>
              <a:ext cx="1594706" cy="479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CB27BAD-1A05-5173-0281-FE8889A56664}"/>
              </a:ext>
            </a:extLst>
          </p:cNvPr>
          <p:cNvSpPr txBox="1"/>
          <p:nvPr/>
        </p:nvSpPr>
        <p:spPr>
          <a:xfrm>
            <a:off x="5563967" y="1024574"/>
            <a:ext cx="530273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Local axial control of plasma parameters and mode properties (gas species, density)</a:t>
            </a:r>
            <a:br>
              <a:rPr lang="en-US" sz="2400" dirty="0">
                <a:cs typeface="Arial" panose="020B0604020202020204" pitchFamily="34" charset="0"/>
              </a:rPr>
            </a:br>
            <a:endParaRPr lang="en-US" sz="24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Arbitrarily extendable, with log axicon enabling &gt;1 meter channel lengths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45AE89-525A-ABD8-E114-FEA36204DD7B}"/>
              </a:ext>
            </a:extLst>
          </p:cNvPr>
          <p:cNvGrpSpPr/>
          <p:nvPr/>
        </p:nvGrpSpPr>
        <p:grpSpPr>
          <a:xfrm>
            <a:off x="6674247" y="3359663"/>
            <a:ext cx="4831665" cy="3359232"/>
            <a:chOff x="6674247" y="3359663"/>
            <a:chExt cx="4831665" cy="33592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F22BABF-844F-CB73-5E1B-1E4F03C71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85715" y="3788203"/>
              <a:ext cx="2720197" cy="2904523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2DEE64-56DF-7397-962D-8B4803D0BDEB}"/>
                </a:ext>
              </a:extLst>
            </p:cNvPr>
            <p:cNvGrpSpPr/>
            <p:nvPr/>
          </p:nvGrpSpPr>
          <p:grpSpPr>
            <a:xfrm>
              <a:off x="6674247" y="3359663"/>
              <a:ext cx="1877358" cy="3359232"/>
              <a:chOff x="6674247" y="3359663"/>
              <a:chExt cx="1877358" cy="3359232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9551071-029B-EC4D-9CE7-C47260FEAE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74247" y="4864755"/>
                <a:ext cx="1877358" cy="18541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F8D3B73-0814-8404-6286-E37963B1E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74247" y="3359663"/>
                <a:ext cx="1877358" cy="164387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2631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A3F18-B22F-D724-D989-D900B977B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71B4ECD5-ADA6-A7E1-50D6-80A2EFB63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C2BC758C-11C8-1180-EEBC-4D5978E15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Modular gas jets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397EB2-0D06-26DC-D406-17838AE1F2C4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A956E4C1-F0F4-B86D-1E27-3CC23472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19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B41D2-6A3D-BD94-77FF-FFDB33EBE903}"/>
              </a:ext>
            </a:extLst>
          </p:cNvPr>
          <p:cNvSpPr txBox="1"/>
          <p:nvPr/>
        </p:nvSpPr>
        <p:spPr>
          <a:xfrm>
            <a:off x="91440" y="5984840"/>
            <a:ext cx="6157028" cy="7078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B. Miao </a:t>
            </a:r>
            <a:r>
              <a:rPr lang="en-US" sz="2000" i="1" dirty="0"/>
              <a:t>et al.</a:t>
            </a:r>
            <a:r>
              <a:rPr lang="en-US" sz="2000" dirty="0"/>
              <a:t>, Rev. Sci. Instrum. </a:t>
            </a:r>
            <a:r>
              <a:rPr lang="en-US" sz="2000" b="1" dirty="0"/>
              <a:t>96</a:t>
            </a:r>
            <a:r>
              <a:rPr lang="en-US" sz="2000" dirty="0"/>
              <a:t>, 043003</a:t>
            </a:r>
            <a:r>
              <a:rPr lang="en-US" sz="2000" i="1" dirty="0"/>
              <a:t> </a:t>
            </a:r>
            <a:r>
              <a:rPr lang="en-US" sz="2000" dirty="0"/>
              <a:t>(2025)</a:t>
            </a:r>
          </a:p>
          <a:p>
            <a:r>
              <a:rPr lang="en-US" sz="2000" dirty="0"/>
              <a:t>E. Rockafellow </a:t>
            </a:r>
            <a:r>
              <a:rPr lang="en-US" sz="2000" i="1" dirty="0"/>
              <a:t>et al., </a:t>
            </a:r>
            <a:r>
              <a:rPr lang="en-US" sz="2000" dirty="0"/>
              <a:t>Phys. Plasmas</a:t>
            </a:r>
            <a:r>
              <a:rPr lang="en-US" sz="2000" b="1" dirty="0"/>
              <a:t> 32</a:t>
            </a:r>
            <a:r>
              <a:rPr lang="en-US" sz="2000" dirty="0"/>
              <a:t>, 053102 (2025)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EE3967-963E-A5D9-932A-0A529C901581}"/>
              </a:ext>
            </a:extLst>
          </p:cNvPr>
          <p:cNvGrpSpPr/>
          <p:nvPr/>
        </p:nvGrpSpPr>
        <p:grpSpPr>
          <a:xfrm>
            <a:off x="1176588" y="1176041"/>
            <a:ext cx="5007724" cy="3788131"/>
            <a:chOff x="6585214" y="1735521"/>
            <a:chExt cx="5059213" cy="3827080"/>
          </a:xfrm>
        </p:grpSpPr>
        <p:pic>
          <p:nvPicPr>
            <p:cNvPr id="6" name="Picture 5" descr="A close-up of a machine&#10;&#10;Description automatically generated">
              <a:extLst>
                <a:ext uri="{FF2B5EF4-FFF2-40B4-BE49-F238E27FC236}">
                  <a16:creationId xmlns:a16="http://schemas.microsoft.com/office/drawing/2014/main" id="{931D8ED6-6F74-9BA0-1A27-CD9365F9F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198" t="12910" r="23502" b="14068"/>
            <a:stretch/>
          </p:blipFill>
          <p:spPr>
            <a:xfrm>
              <a:off x="6585214" y="1735521"/>
              <a:ext cx="5059213" cy="3827080"/>
            </a:xfrm>
            <a:prstGeom prst="rect">
              <a:avLst/>
            </a:prstGeom>
          </p:spPr>
        </p:pic>
        <p:pic>
          <p:nvPicPr>
            <p:cNvPr id="7" name="Picture 8" descr="Logos | The University of Maryland Brand">
              <a:extLst>
                <a:ext uri="{FF2B5EF4-FFF2-40B4-BE49-F238E27FC236}">
                  <a16:creationId xmlns:a16="http://schemas.microsoft.com/office/drawing/2014/main" id="{EA0CD70D-071A-2FFF-21C3-842DB398CB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3668" y="1925951"/>
              <a:ext cx="1594706" cy="479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FD0400A-277C-D254-0956-DA14EFF20D67}"/>
              </a:ext>
            </a:extLst>
          </p:cNvPr>
          <p:cNvGrpSpPr/>
          <p:nvPr/>
        </p:nvGrpSpPr>
        <p:grpSpPr>
          <a:xfrm>
            <a:off x="6282076" y="1284552"/>
            <a:ext cx="4733336" cy="3558504"/>
            <a:chOff x="5129599" y="2011140"/>
            <a:chExt cx="5078661" cy="3722370"/>
          </a:xfrm>
        </p:grpSpPr>
        <p:pic>
          <p:nvPicPr>
            <p:cNvPr id="10" name="Picture 9" descr="A machine with a red line&#10;&#10;Description automatically generated">
              <a:extLst>
                <a:ext uri="{FF2B5EF4-FFF2-40B4-BE49-F238E27FC236}">
                  <a16:creationId xmlns:a16="http://schemas.microsoft.com/office/drawing/2014/main" id="{911FD5F5-61AE-8809-82BE-311FDB983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5100" y="2011140"/>
              <a:ext cx="4963160" cy="372237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038F42-9B43-2752-14BF-D4ED445334B3}"/>
                </a:ext>
              </a:extLst>
            </p:cNvPr>
            <p:cNvSpPr txBox="1"/>
            <p:nvPr/>
          </p:nvSpPr>
          <p:spPr>
            <a:xfrm>
              <a:off x="5140206" y="2024325"/>
              <a:ext cx="3061414" cy="611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H</a:t>
              </a:r>
              <a:r>
                <a:rPr lang="en-US" sz="1600" b="1" baseline="-25000" dirty="0">
                  <a:solidFill>
                    <a:schemeClr val="bg1"/>
                  </a:solidFill>
                </a:rPr>
                <a:t>2</a:t>
              </a:r>
              <a:r>
                <a:rPr lang="en-US" sz="1600" b="1" dirty="0">
                  <a:solidFill>
                    <a:schemeClr val="bg1"/>
                  </a:solidFill>
                </a:rPr>
                <a:t> plasma fluorescence above 1 meter jet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426369-1EE3-CC48-54F6-3BD7636FAB85}"/>
                </a:ext>
              </a:extLst>
            </p:cNvPr>
            <p:cNvSpPr txBox="1"/>
            <p:nvPr/>
          </p:nvSpPr>
          <p:spPr>
            <a:xfrm>
              <a:off x="5129599" y="4797819"/>
              <a:ext cx="1594707" cy="869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1 m log axicon used to make the plasma</a:t>
              </a:r>
            </a:p>
          </p:txBody>
        </p:sp>
        <p:sp>
          <p:nvSpPr>
            <p:cNvPr id="13" name="Arrow: Left 21">
              <a:extLst>
                <a:ext uri="{FF2B5EF4-FFF2-40B4-BE49-F238E27FC236}">
                  <a16:creationId xmlns:a16="http://schemas.microsoft.com/office/drawing/2014/main" id="{F0EBE254-96B3-1F5A-59D9-6D2BA83CCA29}"/>
                </a:ext>
              </a:extLst>
            </p:cNvPr>
            <p:cNvSpPr/>
            <p:nvPr/>
          </p:nvSpPr>
          <p:spPr>
            <a:xfrm rot="1073843">
              <a:off x="7465575" y="4164372"/>
              <a:ext cx="1130878" cy="127243"/>
            </a:xfrm>
            <a:prstGeom prst="lef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6DAB22-AD36-3B82-ADD3-6DDED6195B89}"/>
                </a:ext>
              </a:extLst>
            </p:cNvPr>
            <p:cNvSpPr txBox="1"/>
            <p:nvPr/>
          </p:nvSpPr>
          <p:spPr>
            <a:xfrm>
              <a:off x="8448397" y="4101973"/>
              <a:ext cx="1442816" cy="869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Localized injection section (N</a:t>
              </a:r>
              <a:r>
                <a:rPr lang="en-US" sz="1600" b="1" baseline="-25000" dirty="0">
                  <a:solidFill>
                    <a:schemeClr val="bg1"/>
                  </a:solidFill>
                </a:rPr>
                <a:t>2</a:t>
              </a:r>
              <a:r>
                <a:rPr lang="en-US" sz="1600" b="1" dirty="0">
                  <a:solidFill>
                    <a:schemeClr val="bg1"/>
                  </a:solidFill>
                </a:rPr>
                <a:t>)</a:t>
              </a:r>
            </a:p>
          </p:txBody>
        </p:sp>
        <p:pic>
          <p:nvPicPr>
            <p:cNvPr id="15" name="Picture 8" descr="Logos | The University of Maryland Brand">
              <a:extLst>
                <a:ext uri="{FF2B5EF4-FFF2-40B4-BE49-F238E27FC236}">
                  <a16:creationId xmlns:a16="http://schemas.microsoft.com/office/drawing/2014/main" id="{642C7739-9324-9FD1-6318-78AECD1AE9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4285" y="5225007"/>
              <a:ext cx="1594706" cy="479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B6EF9F5-9498-CAB9-A27C-6D2EBAAFE161}"/>
              </a:ext>
            </a:extLst>
          </p:cNvPr>
          <p:cNvSpPr txBox="1"/>
          <p:nvPr/>
        </p:nvSpPr>
        <p:spPr>
          <a:xfrm>
            <a:off x="945737" y="5108100"/>
            <a:ext cx="1067267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Local axial control of plasma parameters and mode properties (gas species, density)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Arbitrarily extendable, with log axicon enabling &gt;1 meter channel lengths</a:t>
            </a:r>
          </a:p>
        </p:txBody>
      </p:sp>
    </p:spTree>
    <p:extLst>
      <p:ext uri="{BB962C8B-B14F-4D97-AF65-F5344CB8AC3E}">
        <p14:creationId xmlns:p14="http://schemas.microsoft.com/office/powerpoint/2010/main" val="317535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s | The University of Maryland Brand">
            <a:extLst>
              <a:ext uri="{FF2B5EF4-FFF2-40B4-BE49-F238E27FC236}">
                <a16:creationId xmlns:a16="http://schemas.microsoft.com/office/drawing/2014/main" id="{2C3B6B12-3366-46F5-89C2-DF44DD6D8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93" y="1148430"/>
            <a:ext cx="2956979" cy="98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Acknowledgements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5DA9892-311F-AA07-9EB9-0A375EC92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40" y="3827464"/>
            <a:ext cx="3763726" cy="5757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C0C97C-683E-AE68-EC60-1A27782AC196}"/>
              </a:ext>
            </a:extLst>
          </p:cNvPr>
          <p:cNvSpPr/>
          <p:nvPr/>
        </p:nvSpPr>
        <p:spPr>
          <a:xfrm>
            <a:off x="937385" y="4416312"/>
            <a:ext cx="6192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S. </a:t>
            </a:r>
            <a:r>
              <a:rPr lang="en-US" dirty="0" err="1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Zahedpour</a:t>
            </a:r>
            <a:r>
              <a:rPr lang="en-US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, R. C. Hollinger, S. Wang, J. King, P. Zhang</a:t>
            </a:r>
            <a:r>
              <a:rPr lang="en-US" dirty="0"/>
              <a:t>, J.J. Rocca</a:t>
            </a:r>
          </a:p>
        </p:txBody>
      </p:sp>
      <p:pic>
        <p:nvPicPr>
          <p:cNvPr id="37" name="Picture 10">
            <a:extLst>
              <a:ext uri="{FF2B5EF4-FFF2-40B4-BE49-F238E27FC236}">
                <a16:creationId xmlns:a16="http://schemas.microsoft.com/office/drawing/2014/main" id="{95AEB6FC-D46D-4F83-9EC8-345A69D8F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3" b="33569"/>
          <a:stretch/>
        </p:blipFill>
        <p:spPr bwMode="auto">
          <a:xfrm>
            <a:off x="922340" y="4876123"/>
            <a:ext cx="3215840" cy="62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191465-C9AC-46AE-BEE4-93963FA6A987}"/>
              </a:ext>
            </a:extLst>
          </p:cNvPr>
          <p:cNvSpPr txBox="1"/>
          <p:nvPr/>
        </p:nvSpPr>
        <p:spPr>
          <a:xfrm>
            <a:off x="910412" y="5395961"/>
            <a:ext cx="580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I. Pagano, F. </a:t>
            </a:r>
            <a:r>
              <a:rPr lang="en-US" dirty="0" err="1"/>
              <a:t>Teffert</a:t>
            </a:r>
            <a:r>
              <a:rPr lang="en-US" dirty="0"/>
              <a:t>, S. Kerr, B. Reagan, J. Williams</a:t>
            </a:r>
          </a:p>
        </p:txBody>
      </p:sp>
      <p:pic>
        <p:nvPicPr>
          <p:cNvPr id="38" name="Picture 37" descr="ELI Beamlines – Dolní Břežany">
            <a:extLst>
              <a:ext uri="{FF2B5EF4-FFF2-40B4-BE49-F238E27FC236}">
                <a16:creationId xmlns:a16="http://schemas.microsoft.com/office/drawing/2014/main" id="{01307DF9-EDCD-4DCC-AED1-946371641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40" y="2612742"/>
            <a:ext cx="947156" cy="44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7D7B0C-5458-4D92-BFFF-94398A33DF2E}"/>
              </a:ext>
            </a:extLst>
          </p:cNvPr>
          <p:cNvSpPr txBox="1"/>
          <p:nvPr/>
        </p:nvSpPr>
        <p:spPr>
          <a:xfrm>
            <a:off x="910412" y="3030077"/>
            <a:ext cx="6219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</a:t>
            </a:r>
            <a:r>
              <a:rPr lang="en-US" dirty="0" err="1"/>
              <a:t>Sisma</a:t>
            </a:r>
            <a:r>
              <a:rPr lang="en-US" dirty="0"/>
              <a:t>, M. </a:t>
            </a:r>
            <a:r>
              <a:rPr lang="en-US" dirty="0" err="1"/>
              <a:t>Nevrkla</a:t>
            </a:r>
            <a:r>
              <a:rPr lang="en-US" dirty="0"/>
              <a:t>, F. </a:t>
            </a:r>
            <a:r>
              <a:rPr lang="en-US" dirty="0" err="1"/>
              <a:t>Vitha</a:t>
            </a:r>
            <a:r>
              <a:rPr lang="en-US" dirty="0"/>
              <a:t>, A. </a:t>
            </a:r>
            <a:r>
              <a:rPr lang="en-US" dirty="0" err="1"/>
              <a:t>Spadova</a:t>
            </a:r>
            <a:r>
              <a:rPr lang="en-US" dirty="0"/>
              <a:t>, S. Lorenz, I. </a:t>
            </a:r>
            <a:r>
              <a:rPr lang="en-US" dirty="0" err="1"/>
              <a:t>Zymak</a:t>
            </a:r>
            <a:r>
              <a:rPr lang="en-US" dirty="0"/>
              <a:t>, G. </a:t>
            </a:r>
            <a:r>
              <a:rPr lang="en-US" dirty="0" err="1"/>
              <a:t>Grittani</a:t>
            </a:r>
            <a:r>
              <a:rPr lang="en-US" dirty="0"/>
              <a:t>, </a:t>
            </a:r>
            <a:r>
              <a:rPr lang="it-IT" b="0" i="0" dirty="0">
                <a:solidFill>
                  <a:srgbClr val="222222"/>
                </a:solidFill>
                <a:effectLst/>
              </a:rPr>
              <a:t>A. Cimmino, R. Versaci,</a:t>
            </a:r>
            <a:r>
              <a:rPr lang="en-US" dirty="0"/>
              <a:t> C. </a:t>
            </a:r>
            <a:r>
              <a:rPr lang="en-US" dirty="0" err="1"/>
              <a:t>Lazzarini</a:t>
            </a:r>
            <a:r>
              <a:rPr lang="en-US" dirty="0"/>
              <a:t>, S. V. Bulanov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3165128-94BE-595D-BE79-55E9FE91D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3117" y="6453002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2</a:t>
            </a:fld>
            <a:endParaRPr lang="en-US" dirty="0"/>
          </a:p>
        </p:txBody>
      </p:sp>
      <p:grpSp>
        <p:nvGrpSpPr>
          <p:cNvPr id="20" name="Group 12">
            <a:extLst>
              <a:ext uri="{FF2B5EF4-FFF2-40B4-BE49-F238E27FC236}">
                <a16:creationId xmlns:a16="http://schemas.microsoft.com/office/drawing/2014/main" id="{45B145A7-D8E5-778A-B67C-31FB5550B92F}"/>
              </a:ext>
            </a:extLst>
          </p:cNvPr>
          <p:cNvGrpSpPr>
            <a:grpSpLocks/>
          </p:cNvGrpSpPr>
          <p:nvPr/>
        </p:nvGrpSpPr>
        <p:grpSpPr bwMode="auto">
          <a:xfrm>
            <a:off x="7548065" y="5559410"/>
            <a:ext cx="5587450" cy="1288319"/>
            <a:chOff x="291843" y="937150"/>
            <a:chExt cx="5587210" cy="132033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46B2834-3427-217A-3AFA-CB27B9FFA867}"/>
                </a:ext>
              </a:extLst>
            </p:cNvPr>
            <p:cNvSpPr/>
            <p:nvPr/>
          </p:nvSpPr>
          <p:spPr>
            <a:xfrm>
              <a:off x="310892" y="950955"/>
              <a:ext cx="4260667" cy="959701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DE" dirty="0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406CD11B-BF5F-75F8-CB36-B7D5CD9A4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357" y="937150"/>
              <a:ext cx="4292042" cy="599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latin typeface="Avenir Book" panose="02000503020000020003" pitchFamily="2" charset="0"/>
                </a:rPr>
                <a:t>FBPIC: Fourier Bessel Particle-in-Cell code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latin typeface="Avenir Book" panose="02000503020000020003" pitchFamily="2" charset="0"/>
                </a:rPr>
                <a:t>open-source</a:t>
              </a:r>
            </a:p>
          </p:txBody>
        </p:sp>
        <p:sp>
          <p:nvSpPr>
            <p:cNvPr id="39" name="Text Placeholder 4">
              <a:extLst>
                <a:ext uri="{FF2B5EF4-FFF2-40B4-BE49-F238E27FC236}">
                  <a16:creationId xmlns:a16="http://schemas.microsoft.com/office/drawing/2014/main" id="{E23F9AAF-6E9D-6654-38E3-42AC3498F27E}"/>
                </a:ext>
              </a:extLst>
            </p:cNvPr>
            <p:cNvSpPr txBox="1">
              <a:spLocks/>
            </p:cNvSpPr>
            <p:nvPr/>
          </p:nvSpPr>
          <p:spPr>
            <a:xfrm>
              <a:off x="291843" y="1541457"/>
              <a:ext cx="3409676" cy="71602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sz="1400" i="1" dirty="0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Remi </a:t>
              </a:r>
              <a:r>
                <a:rPr lang="en-US" sz="1400" i="1" dirty="0" err="1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Lehe</a:t>
              </a:r>
              <a:r>
                <a:rPr lang="en-US" sz="1400" i="1" dirty="0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 (LBNL)</a:t>
              </a:r>
            </a:p>
          </p:txBody>
        </p:sp>
        <p:sp>
          <p:nvSpPr>
            <p:cNvPr id="52" name="Text Placeholder 4">
              <a:extLst>
                <a:ext uri="{FF2B5EF4-FFF2-40B4-BE49-F238E27FC236}">
                  <a16:creationId xmlns:a16="http://schemas.microsoft.com/office/drawing/2014/main" id="{D050353F-5E64-8D79-9F2B-E3294E3DB329}"/>
                </a:ext>
              </a:extLst>
            </p:cNvPr>
            <p:cNvSpPr txBox="1">
              <a:spLocks/>
            </p:cNvSpPr>
            <p:nvPr/>
          </p:nvSpPr>
          <p:spPr>
            <a:xfrm>
              <a:off x="2469377" y="1229499"/>
              <a:ext cx="3409676" cy="71602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i="0" strike="noStrike" dirty="0">
                  <a:effectLst/>
                  <a:latin typeface="Lato" panose="020F0502020204030203" pitchFamily="34" charset="0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R. Lehe et al., CPC, 2016</a:t>
              </a:r>
              <a:endParaRPr lang="en-US" sz="1200" b="0" i="0" strike="noStrike" dirty="0">
                <a:effectLst/>
                <a:latin typeface="Lato" panose="020F0502020204030203" pitchFamily="34" charset="0"/>
              </a:endParaRPr>
            </a:p>
            <a:p>
              <a:pPr mar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i="0" u="none" strike="noStrike" dirty="0">
                  <a:effectLst/>
                  <a:latin typeface="Lato" panose="020F0502020204030203" pitchFamily="34" charset="0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R. Lehe et al., PRE, 2016</a:t>
              </a:r>
              <a:endParaRPr lang="en-US" sz="1200" b="0" i="0" u="none" strike="noStrike" dirty="0">
                <a:effectLst/>
                <a:latin typeface="Lato" panose="020F0502020204030203" pitchFamily="34" charset="0"/>
              </a:endParaRPr>
            </a:p>
            <a:p>
              <a:pPr mar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sz="1200" b="0" i="0" u="sng" strike="noStrike" dirty="0">
                  <a:solidFill>
                    <a:srgbClr val="222222"/>
                  </a:solidFill>
                  <a:effectLst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M. </a:t>
              </a:r>
              <a:r>
                <a:rPr lang="en-US" sz="1200" b="0" i="0" u="sng" strike="noStrike" dirty="0" err="1">
                  <a:solidFill>
                    <a:srgbClr val="222222"/>
                  </a:solidFill>
                  <a:effectLst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Kirchen</a:t>
              </a:r>
              <a:r>
                <a:rPr lang="en-US" sz="1200" b="0" i="0" u="sng" strike="noStrike" dirty="0">
                  <a:solidFill>
                    <a:srgbClr val="222222"/>
                  </a:solidFill>
                  <a:effectLst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et al., </a:t>
              </a:r>
              <a:r>
                <a:rPr lang="en-US" sz="1200" b="0" i="0" u="sng" strike="noStrike" dirty="0" err="1">
                  <a:solidFill>
                    <a:srgbClr val="222222"/>
                  </a:solidFill>
                  <a:effectLst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PoP</a:t>
              </a:r>
              <a:r>
                <a:rPr lang="en-US" sz="1200" b="0" i="0" u="sng" strike="noStrike" dirty="0">
                  <a:solidFill>
                    <a:srgbClr val="222222"/>
                  </a:solidFill>
                  <a:effectLst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2016</a:t>
              </a:r>
              <a:endParaRPr lang="en-US" sz="1800" i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42" name="Group 12">
            <a:extLst>
              <a:ext uri="{FF2B5EF4-FFF2-40B4-BE49-F238E27FC236}">
                <a16:creationId xmlns:a16="http://schemas.microsoft.com/office/drawing/2014/main" id="{C7D7167E-23CE-AC6F-FD34-3D72DD95F62F}"/>
              </a:ext>
            </a:extLst>
          </p:cNvPr>
          <p:cNvGrpSpPr>
            <a:grpSpLocks/>
          </p:cNvGrpSpPr>
          <p:nvPr/>
        </p:nvGrpSpPr>
        <p:grpSpPr bwMode="auto">
          <a:xfrm>
            <a:off x="7526124" y="999589"/>
            <a:ext cx="4811998" cy="4289990"/>
            <a:chOff x="279271" y="950954"/>
            <a:chExt cx="4846303" cy="463518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07A272C-81AA-AB50-FADC-384D3F8F8A29}"/>
                </a:ext>
              </a:extLst>
            </p:cNvPr>
            <p:cNvSpPr/>
            <p:nvPr/>
          </p:nvSpPr>
          <p:spPr>
            <a:xfrm>
              <a:off x="310892" y="950955"/>
              <a:ext cx="4260667" cy="4635179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DE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54F0680-7484-5A0A-94BD-FA44D110C0DA}"/>
                </a:ext>
              </a:extLst>
            </p:cNvPr>
            <p:cNvSpPr/>
            <p:nvPr/>
          </p:nvSpPr>
          <p:spPr>
            <a:xfrm>
              <a:off x="279271" y="5073488"/>
              <a:ext cx="3285984" cy="4301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u="sng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  <a:cs typeface="Courier New" panose="02070309020205020404" pitchFamily="49" charset="0"/>
                </a:rPr>
                <a:t>https://ecp-warpx.github.io</a:t>
              </a:r>
              <a:endParaRPr lang="en-GB" sz="11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Courier New" panose="02070309020205020404" pitchFamily="49" charset="0"/>
                <a:hlinkClick r:id="rId9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Vay</a:t>
              </a:r>
              <a:r>
                <a:rPr lang="en-GB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, J-L., </a:t>
              </a:r>
              <a:r>
                <a:rPr lang="en-GB" sz="11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et al., </a:t>
              </a:r>
              <a:r>
                <a:rPr lang="en-GB" sz="11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Nucl</a:t>
              </a:r>
              <a:r>
                <a:rPr lang="en-GB" sz="11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. </a:t>
              </a:r>
              <a:r>
                <a:rPr lang="en-GB" sz="11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Instrum</a:t>
              </a:r>
              <a:r>
                <a:rPr lang="en-GB" sz="11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. Meth. A </a:t>
              </a:r>
              <a:r>
                <a:rPr lang="en-GB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panose="02000503020000020003" pitchFamily="2" charset="0"/>
                </a:rPr>
                <a:t>909 (2018)</a:t>
              </a:r>
            </a:p>
          </p:txBody>
        </p:sp>
        <p:pic>
          <p:nvPicPr>
            <p:cNvPr id="45" name="Picture 15">
              <a:extLst>
                <a:ext uri="{FF2B5EF4-FFF2-40B4-BE49-F238E27FC236}">
                  <a16:creationId xmlns:a16="http://schemas.microsoft.com/office/drawing/2014/main" id="{A744E469-4DE3-DF02-68A8-2365CABC26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4830" y="5333914"/>
              <a:ext cx="1037789" cy="173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16">
              <a:extLst>
                <a:ext uri="{FF2B5EF4-FFF2-40B4-BE49-F238E27FC236}">
                  <a16:creationId xmlns:a16="http://schemas.microsoft.com/office/drawing/2014/main" id="{D972E060-28FD-BED9-3A78-692D809B3A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2637" y="1486997"/>
              <a:ext cx="956789" cy="501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Rectangle 17">
              <a:extLst>
                <a:ext uri="{FF2B5EF4-FFF2-40B4-BE49-F238E27FC236}">
                  <a16:creationId xmlns:a16="http://schemas.microsoft.com/office/drawing/2014/main" id="{BF7B3603-717E-082A-1024-A69494D33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138" y="950954"/>
              <a:ext cx="4292042" cy="599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600" b="1" dirty="0" err="1">
                  <a:latin typeface="Avenir Book" panose="02000503020000020003" pitchFamily="2" charset="0"/>
                </a:rPr>
                <a:t>WarpX</a:t>
              </a:r>
              <a:r>
                <a:rPr lang="en-US" altLang="en-US" sz="1600" b="1" dirty="0">
                  <a:latin typeface="Avenir Book" panose="02000503020000020003" pitchFamily="2" charset="0"/>
                </a:rPr>
                <a:t>: open-source particle-in-cell code with advanced algorithms at </a:t>
              </a:r>
              <a:r>
                <a:rPr lang="en-US" altLang="en-US" sz="1600" b="1" dirty="0" err="1">
                  <a:latin typeface="Avenir Book" panose="02000503020000020003" pitchFamily="2" charset="0"/>
                </a:rPr>
                <a:t>Exascale</a:t>
              </a:r>
              <a:endParaRPr lang="en-US" altLang="en-US" sz="1600" b="1" dirty="0">
                <a:latin typeface="Avenir Book" panose="02000503020000020003" pitchFamily="2" charset="0"/>
              </a:endParaRPr>
            </a:p>
          </p:txBody>
        </p:sp>
        <p:sp>
          <p:nvSpPr>
            <p:cNvPr id="48" name="TextBox 18">
              <a:extLst>
                <a:ext uri="{FF2B5EF4-FFF2-40B4-BE49-F238E27FC236}">
                  <a16:creationId xmlns:a16="http://schemas.microsoft.com/office/drawing/2014/main" id="{44AB86AF-22EC-B21C-0DEA-153A5DA16C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92" y="3366686"/>
              <a:ext cx="4814682" cy="160007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marL="2857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Char char="Ø"/>
                <a:defRPr/>
              </a:pPr>
              <a:r>
                <a:rPr lang="en-US" altLang="en-DE" sz="1400" dirty="0">
                  <a:latin typeface="Avenir Book" panose="02000503020000020003" pitchFamily="2" charset="0"/>
                </a:rPr>
                <a:t>Advanced algorithms for plasma acceleration</a:t>
              </a:r>
            </a:p>
            <a:p>
              <a:pPr eaLnBrk="1" hangingPunct="1">
                <a:buFont typeface="Wingdings" pitchFamily="2" charset="2"/>
                <a:buChar char="Ø"/>
                <a:defRPr/>
              </a:pPr>
              <a:r>
                <a:rPr lang="en-US" altLang="en-DE" sz="1400" dirty="0">
                  <a:latin typeface="Avenir Book" panose="02000503020000020003" pitchFamily="2" charset="0"/>
                </a:rPr>
                <a:t>Performance-portability </a:t>
              </a:r>
            </a:p>
            <a:p>
              <a:pPr eaLnBrk="1" hangingPunct="1">
                <a:buFont typeface="Wingdings" pitchFamily="2" charset="2"/>
                <a:buChar char="Ø"/>
                <a:defRPr/>
              </a:pPr>
              <a:r>
                <a:rPr lang="en-US" altLang="en-DE" sz="1400" dirty="0">
                  <a:latin typeface="Avenir Book" panose="02000503020000020003" pitchFamily="2" charset="0"/>
                </a:rPr>
                <a:t>Built on </a:t>
              </a:r>
              <a:r>
                <a:rPr lang="en-US" altLang="en-DE" sz="1400" dirty="0" err="1">
                  <a:latin typeface="Avenir Book" panose="02000503020000020003" pitchFamily="2" charset="0"/>
                </a:rPr>
                <a:t>AMReX</a:t>
              </a:r>
              <a:r>
                <a:rPr lang="en-US" altLang="en-DE" sz="1400" dirty="0">
                  <a:latin typeface="Avenir Book" panose="02000503020000020003" pitchFamily="2" charset="0"/>
                </a:rPr>
                <a:t> (LBNL, ECP co-design center)</a:t>
              </a:r>
            </a:p>
            <a:p>
              <a:pPr eaLnBrk="1" hangingPunct="1">
                <a:buFont typeface="Wingdings" pitchFamily="2" charset="2"/>
                <a:buChar char="Ø"/>
                <a:defRPr/>
              </a:pPr>
              <a:r>
                <a:rPr lang="en-US" altLang="en-DE" sz="1400" u="sng" dirty="0">
                  <a:latin typeface="Avenir Book" panose="02000503020000020003" pitchFamily="2" charset="0"/>
                </a:rPr>
                <a:t>Users/contributors welcome</a:t>
              </a:r>
              <a:r>
                <a:rPr lang="en-US" altLang="en-DE" sz="1400" dirty="0">
                  <a:latin typeface="Avenir Book" panose="02000503020000020003" pitchFamily="2" charset="0"/>
                </a:rPr>
                <a:t>!</a:t>
              </a:r>
            </a:p>
            <a:p>
              <a:pPr marL="0" indent="0" eaLnBrk="1" hangingPunct="1">
                <a:defRPr/>
              </a:pPr>
              <a:r>
                <a:rPr lang="en-US" altLang="en-DE" sz="1400" dirty="0">
                  <a:latin typeface="Avenir Book" panose="02000503020000020003" pitchFamily="2" charset="0"/>
                </a:rPr>
                <a:t>        </a:t>
              </a:r>
              <a:r>
                <a:rPr lang="en-US" altLang="en-DE" sz="1200" dirty="0">
                  <a:latin typeface="Avenir Book" panose="02000503020000020003" pitchFamily="2" charset="0"/>
                </a:rPr>
                <a:t>&gt;30  contributors from LBNL, LLNL, CEA, DESY, SLAC</a:t>
              </a:r>
            </a:p>
            <a:p>
              <a:pPr eaLnBrk="1" hangingPunct="1">
                <a:buFont typeface="Wingdings" pitchFamily="2" charset="2"/>
                <a:buChar char="Ø"/>
                <a:defRPr/>
              </a:pPr>
              <a:r>
                <a:rPr lang="en-US" altLang="en-DE" sz="1400" dirty="0">
                  <a:latin typeface="Avenir Book" panose="02000503020000020003" pitchFamily="2" charset="0"/>
                </a:rPr>
                <a:t>2021: 10 multi-GeV stages</a:t>
              </a:r>
            </a:p>
            <a:p>
              <a:pPr eaLnBrk="1" hangingPunct="1">
                <a:buFont typeface="Wingdings" pitchFamily="2" charset="2"/>
                <a:buChar char="Ø"/>
                <a:defRPr/>
              </a:pPr>
              <a:r>
                <a:rPr lang="en-US" altLang="en-DE" sz="1400" dirty="0">
                  <a:latin typeface="Avenir Book" panose="02000503020000020003" pitchFamily="2" charset="0"/>
                </a:rPr>
                <a:t>Goal 2023: </a:t>
              </a:r>
              <a:r>
                <a:rPr lang="en-US" altLang="en-DE" sz="1400" u="sng" dirty="0" err="1">
                  <a:latin typeface="Avenir Book" panose="02000503020000020003" pitchFamily="2" charset="0"/>
                </a:rPr>
                <a:t>TeV</a:t>
              </a:r>
              <a:r>
                <a:rPr lang="en-US" altLang="en-DE" sz="1400" u="sng" dirty="0">
                  <a:latin typeface="Avenir Book" panose="02000503020000020003" pitchFamily="2" charset="0"/>
                </a:rPr>
                <a:t> multi-stage collider</a:t>
              </a:r>
            </a:p>
          </p:txBody>
        </p:sp>
        <p:sp>
          <p:nvSpPr>
            <p:cNvPr id="49" name="Text Placeholder 4">
              <a:extLst>
                <a:ext uri="{FF2B5EF4-FFF2-40B4-BE49-F238E27FC236}">
                  <a16:creationId xmlns:a16="http://schemas.microsoft.com/office/drawing/2014/main" id="{BF3E6ED8-E895-E391-FF16-DC54914BC098}"/>
                </a:ext>
              </a:extLst>
            </p:cNvPr>
            <p:cNvSpPr txBox="1">
              <a:spLocks/>
            </p:cNvSpPr>
            <p:nvPr/>
          </p:nvSpPr>
          <p:spPr>
            <a:xfrm>
              <a:off x="291843" y="1541457"/>
              <a:ext cx="2835153" cy="37779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sz="1400" i="1" dirty="0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PI: Jean-Luc </a:t>
              </a:r>
              <a:r>
                <a:rPr lang="en-US" sz="1400" i="1" dirty="0" err="1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Vay</a:t>
              </a:r>
              <a:r>
                <a:rPr lang="en-US" sz="1400" i="1" dirty="0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 (LBNL)</a:t>
              </a:r>
            </a:p>
            <a:p>
              <a:pPr mar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sz="1400" i="1" dirty="0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DoE </a:t>
              </a:r>
              <a:r>
                <a:rPr lang="en-US" sz="1400" i="1" dirty="0" err="1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Exascale</a:t>
              </a:r>
              <a:r>
                <a:rPr lang="en-US" sz="1400" i="1" dirty="0">
                  <a:solidFill>
                    <a:schemeClr val="accent1">
                      <a:lumMod val="75000"/>
                    </a:schemeClr>
                  </a:solidFill>
                  <a:latin typeface="Avenir Book" panose="02000503020000020003" pitchFamily="2" charset="0"/>
                </a:rPr>
                <a:t> Computing Project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D105DDE-4F11-D77F-A8A0-CA209EAE4041}"/>
                </a:ext>
              </a:extLst>
            </p:cNvPr>
            <p:cNvSpPr/>
            <p:nvPr/>
          </p:nvSpPr>
          <p:spPr>
            <a:xfrm>
              <a:off x="301368" y="2127198"/>
              <a:ext cx="4270192" cy="12706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51" name="Picture 26">
              <a:extLst>
                <a:ext uri="{FF2B5EF4-FFF2-40B4-BE49-F238E27FC236}">
                  <a16:creationId xmlns:a16="http://schemas.microsoft.com/office/drawing/2014/main" id="{64E92A62-7FCE-7C0F-6619-ED024FA7BB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3285" y="2177989"/>
              <a:ext cx="2061970" cy="1171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42F3E79-4D76-43FE-BDDF-62A48A83E642}"/>
              </a:ext>
            </a:extLst>
          </p:cNvPr>
          <p:cNvSpPr txBox="1"/>
          <p:nvPr/>
        </p:nvSpPr>
        <p:spPr>
          <a:xfrm>
            <a:off x="910412" y="1901103"/>
            <a:ext cx="6219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Bo Miao, Jaron E. Shrock, Ela Rockafellow, Nishchal Tripathi, Manh S. Le, Scott W. Hancock, Frederica Sorkin, Mayank Gupta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805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436F6-F705-2160-9C0B-BB4831E19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5C6C4693-FE31-9356-536A-93B671086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Outline</a:t>
            </a:r>
            <a:endParaRPr lang="en-US" sz="4000" dirty="0">
              <a:latin typeface="Calibri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7703534-0F95-7ED1-C561-726A791F9CAC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64EA2EA-D6E1-26D4-8B61-871468C3F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659"/>
            <a:ext cx="10515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Self-Waveguided LWFA</a:t>
            </a:r>
          </a:p>
          <a:p>
            <a:pPr>
              <a:lnSpc>
                <a:spcPct val="100000"/>
              </a:lnSpc>
            </a:pPr>
            <a:r>
              <a:rPr lang="en-US" dirty="0"/>
              <a:t>Plasma waveguides and modal dynamics</a:t>
            </a:r>
          </a:p>
          <a:p>
            <a:pPr>
              <a:lnSpc>
                <a:spcPct val="100000"/>
              </a:lnSpc>
            </a:pPr>
            <a:r>
              <a:rPr lang="en-US" dirty="0"/>
              <a:t>Acceleration of non-Gaussian electron bunches by higher order waveguide modes</a:t>
            </a:r>
          </a:p>
          <a:p>
            <a:pPr>
              <a:lnSpc>
                <a:spcPct val="100000"/>
              </a:lnSpc>
            </a:pPr>
            <a:r>
              <a:rPr lang="en-US" dirty="0"/>
              <a:t>Funnel-mouthed waveguides from logarithmic diffractive axicons and their effects on electron acceleration</a:t>
            </a:r>
          </a:p>
          <a:p>
            <a:pPr>
              <a:lnSpc>
                <a:spcPct val="100000"/>
              </a:lnSpc>
            </a:pPr>
            <a:r>
              <a:rPr lang="en-US" dirty="0"/>
              <a:t>Longitudinal control of plasma waveguides with modular gas jets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839668A9-6331-4B97-865C-A40C57A84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63444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3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AB165AC-E08C-0946-FCE8-0A67D0D4D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881" y="5540546"/>
            <a:ext cx="560024" cy="9520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3453B7-293F-49C7-DB4A-7CFA1E607386}"/>
              </a:ext>
            </a:extLst>
          </p:cNvPr>
          <p:cNvSpPr txBox="1"/>
          <p:nvPr/>
        </p:nvSpPr>
        <p:spPr>
          <a:xfrm>
            <a:off x="8227437" y="4301682"/>
            <a:ext cx="32917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B. Miao </a:t>
            </a:r>
            <a:r>
              <a:rPr lang="en-US" sz="1050" i="1" dirty="0">
                <a:solidFill>
                  <a:schemeClr val="bg1"/>
                </a:solidFill>
              </a:rPr>
              <a:t>et al</a:t>
            </a:r>
            <a:r>
              <a:rPr lang="en-US" sz="1050" dirty="0">
                <a:solidFill>
                  <a:schemeClr val="bg1"/>
                </a:solidFill>
              </a:rPr>
              <a:t>., Phys. Rev. Accel. Beams </a:t>
            </a:r>
            <a:r>
              <a:rPr lang="en-US" sz="1050" b="1" dirty="0">
                <a:solidFill>
                  <a:schemeClr val="bg1"/>
                </a:solidFill>
              </a:rPr>
              <a:t>27</a:t>
            </a:r>
            <a:r>
              <a:rPr lang="en-US" sz="1050" dirty="0">
                <a:solidFill>
                  <a:schemeClr val="bg1"/>
                </a:solidFill>
              </a:rPr>
              <a:t>,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  <a:r>
              <a:rPr lang="en-US" sz="1050" dirty="0">
                <a:solidFill>
                  <a:schemeClr val="bg1"/>
                </a:solidFill>
              </a:rPr>
              <a:t>08132 (2024)</a:t>
            </a:r>
          </a:p>
        </p:txBody>
      </p:sp>
      <p:pic>
        <p:nvPicPr>
          <p:cNvPr id="9" name="Picture 2" descr="https://osc.umd.edu/img/logos/28_informalseal.jpg">
            <a:extLst>
              <a:ext uri="{FF2B5EF4-FFF2-40B4-BE49-F238E27FC236}">
                <a16:creationId xmlns:a16="http://schemas.microsoft.com/office/drawing/2014/main" id="{BEF65096-B455-FE31-E04E-6C6E1D72A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368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Self-Waveguided LWFA</a:t>
            </a:r>
            <a:endParaRPr lang="en-US" sz="4000" dirty="0">
              <a:latin typeface="Calibri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E0EB4886-3A88-D35F-9DB4-751276BD1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4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3B7AF2C-729E-F6C8-53C6-A771DDCDB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881" y="5540546"/>
            <a:ext cx="560024" cy="952010"/>
          </a:xfrm>
          <a:prstGeom prst="rect">
            <a:avLst/>
          </a:prstGeom>
        </p:spPr>
      </p:pic>
      <p:sp>
        <p:nvSpPr>
          <p:cNvPr id="33" name="TextBox 15">
            <a:extLst>
              <a:ext uri="{FF2B5EF4-FFF2-40B4-BE49-F238E27FC236}">
                <a16:creationId xmlns:a16="http://schemas.microsoft.com/office/drawing/2014/main" id="{BC87F3ED-EC90-E550-938C-7B41222679A0}"/>
              </a:ext>
            </a:extLst>
          </p:cNvPr>
          <p:cNvSpPr txBox="1"/>
          <p:nvPr/>
        </p:nvSpPr>
        <p:spPr>
          <a:xfrm>
            <a:off x="1159622" y="1373921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DM1</a:t>
            </a:r>
          </a:p>
        </p:txBody>
      </p:sp>
      <p:sp>
        <p:nvSpPr>
          <p:cNvPr id="43" name="TextBox 25">
            <a:extLst>
              <a:ext uri="{FF2B5EF4-FFF2-40B4-BE49-F238E27FC236}">
                <a16:creationId xmlns:a16="http://schemas.microsoft.com/office/drawing/2014/main" id="{7BDCB816-C592-B562-3F6F-1C8FDADE54A9}"/>
              </a:ext>
            </a:extLst>
          </p:cNvPr>
          <p:cNvSpPr txBox="1"/>
          <p:nvPr/>
        </p:nvSpPr>
        <p:spPr>
          <a:xfrm>
            <a:off x="7095238" y="2935242"/>
            <a:ext cx="561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LA3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9BC9EFF-6A8F-4B28-A50F-F61284E5B013}"/>
              </a:ext>
            </a:extLst>
          </p:cNvPr>
          <p:cNvGrpSpPr/>
          <p:nvPr/>
        </p:nvGrpSpPr>
        <p:grpSpPr>
          <a:xfrm>
            <a:off x="5369379" y="5003679"/>
            <a:ext cx="2573348" cy="1734970"/>
            <a:chOff x="5785859" y="1356937"/>
            <a:chExt cx="2573348" cy="1734970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1EBF11C-DDFB-4974-BDEC-A7F451D4628F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5" r="49692" b="61421"/>
            <a:stretch/>
          </p:blipFill>
          <p:spPr bwMode="auto">
            <a:xfrm>
              <a:off x="5785859" y="1356937"/>
              <a:ext cx="2573348" cy="17349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6425DBB-3605-4AA6-81C4-3C57D65EE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0368" y="1421796"/>
              <a:ext cx="298216" cy="239079"/>
            </a:xfrm>
            <a:prstGeom prst="rect">
              <a:avLst/>
            </a:prstGeom>
          </p:spPr>
        </p:pic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4B6234B-ABF7-49F4-9864-852A0C2BE444}"/>
              </a:ext>
            </a:extLst>
          </p:cNvPr>
          <p:cNvCxnSpPr>
            <a:cxnSpLocks/>
          </p:cNvCxnSpPr>
          <p:nvPr/>
        </p:nvCxnSpPr>
        <p:spPr>
          <a:xfrm flipH="1">
            <a:off x="7942727" y="5767467"/>
            <a:ext cx="146905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9F6AB56-D9F4-4A0C-BA39-61FB5D3BD2BE}"/>
              </a:ext>
            </a:extLst>
          </p:cNvPr>
          <p:cNvSpPr txBox="1"/>
          <p:nvPr/>
        </p:nvSpPr>
        <p:spPr>
          <a:xfrm>
            <a:off x="9411785" y="5165381"/>
            <a:ext cx="202041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Leading wings of injected high intensity pulse ionize neutral shock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729A4E0-590E-4942-8D61-2519C56B117B}"/>
              </a:ext>
            </a:extLst>
          </p:cNvPr>
          <p:cNvSpPr txBox="1"/>
          <p:nvPr/>
        </p:nvSpPr>
        <p:spPr>
          <a:xfrm>
            <a:off x="56997" y="4697482"/>
            <a:ext cx="4850092" cy="2092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N. </a:t>
            </a:r>
            <a:r>
              <a:rPr lang="en-US" sz="1600" dirty="0" err="1"/>
              <a:t>Lemos</a:t>
            </a:r>
            <a:r>
              <a:rPr lang="en-US" sz="1600" dirty="0"/>
              <a:t> </a:t>
            </a:r>
            <a:r>
              <a:rPr lang="en-US" sz="1600" i="1" dirty="0"/>
              <a:t>et al</a:t>
            </a:r>
            <a:r>
              <a:rPr lang="en-US" sz="1600" dirty="0"/>
              <a:t>., Phys. Plasmas </a:t>
            </a:r>
            <a:r>
              <a:rPr lang="en-US" sz="1600" b="1" dirty="0"/>
              <a:t>20</a:t>
            </a:r>
            <a:r>
              <a:rPr lang="en-US" sz="1600" dirty="0"/>
              <a:t> 061302 (2013)</a:t>
            </a:r>
          </a:p>
          <a:p>
            <a:r>
              <a:rPr lang="en-US" sz="1600" dirty="0"/>
              <a:t>R. </a:t>
            </a:r>
            <a:r>
              <a:rPr lang="en-US" sz="1600" dirty="0" err="1"/>
              <a:t>Shalloo</a:t>
            </a:r>
            <a:r>
              <a:rPr lang="en-US" sz="1600" dirty="0"/>
              <a:t> </a:t>
            </a:r>
            <a:r>
              <a:rPr lang="en-US" sz="1600" i="1" dirty="0"/>
              <a:t>et al.</a:t>
            </a:r>
            <a:r>
              <a:rPr lang="en-US" sz="1600" dirty="0"/>
              <a:t>, Phys. Rev. E </a:t>
            </a:r>
            <a:r>
              <a:rPr lang="en-US" sz="1600" b="1" dirty="0"/>
              <a:t>97</a:t>
            </a:r>
            <a:r>
              <a:rPr lang="en-US" sz="1600" dirty="0"/>
              <a:t>, 053203 (2018)</a:t>
            </a:r>
          </a:p>
          <a:p>
            <a:r>
              <a:rPr lang="en-US" sz="1600" dirty="0"/>
              <a:t>A. Morozov </a:t>
            </a:r>
            <a:r>
              <a:rPr lang="en-US" sz="1600" i="1" dirty="0"/>
              <a:t>et al., </a:t>
            </a:r>
            <a:r>
              <a:rPr lang="en-US" sz="1600" dirty="0"/>
              <a:t>Phys. Plasmas </a:t>
            </a:r>
            <a:r>
              <a:rPr lang="en-US" sz="1600" b="1" dirty="0"/>
              <a:t>25</a:t>
            </a:r>
            <a:r>
              <a:rPr lang="en-US" sz="1600" dirty="0"/>
              <a:t>, 053110 (2018)</a:t>
            </a:r>
          </a:p>
          <a:p>
            <a:r>
              <a:rPr lang="en-US" sz="1600" dirty="0"/>
              <a:t>B. Miao </a:t>
            </a:r>
            <a:r>
              <a:rPr lang="en-US" sz="1600" i="1" dirty="0"/>
              <a:t>et al.</a:t>
            </a:r>
            <a:r>
              <a:rPr lang="en-US" sz="1600" dirty="0"/>
              <a:t>, Phys. Rev. Lett. </a:t>
            </a:r>
            <a:r>
              <a:rPr lang="en-US" sz="1600" b="1" dirty="0"/>
              <a:t>129</a:t>
            </a:r>
            <a:r>
              <a:rPr lang="en-US" sz="1600" dirty="0"/>
              <a:t>, 074801 (2020)</a:t>
            </a:r>
          </a:p>
          <a:p>
            <a:r>
              <a:rPr lang="en-US" sz="1600" dirty="0"/>
              <a:t>L. Feder </a:t>
            </a:r>
            <a:r>
              <a:rPr lang="en-US" sz="1600" i="1" dirty="0"/>
              <a:t>et al.</a:t>
            </a:r>
            <a:r>
              <a:rPr lang="en-US" sz="1600" dirty="0"/>
              <a:t>, Phys. Rev. Res. </a:t>
            </a:r>
            <a:r>
              <a:rPr lang="en-US" sz="1600" b="1" dirty="0"/>
              <a:t>2</a:t>
            </a:r>
            <a:r>
              <a:rPr lang="en-US" sz="1600" dirty="0"/>
              <a:t>, 043173 (2020)</a:t>
            </a:r>
          </a:p>
          <a:p>
            <a:r>
              <a:rPr lang="en-US" sz="1600" dirty="0"/>
              <a:t>A. </a:t>
            </a:r>
            <a:r>
              <a:rPr lang="en-US" sz="1600" dirty="0" err="1"/>
              <a:t>Picksley</a:t>
            </a:r>
            <a:r>
              <a:rPr lang="en-US" sz="1600" dirty="0"/>
              <a:t> </a:t>
            </a:r>
            <a:r>
              <a:rPr lang="en-US" sz="1600" i="1" dirty="0"/>
              <a:t>et al., </a:t>
            </a:r>
            <a:r>
              <a:rPr lang="en-US" sz="1600" dirty="0"/>
              <a:t>Phys. Rev. Accel. Beams </a:t>
            </a:r>
            <a:r>
              <a:rPr lang="en-US" sz="1600" b="1" dirty="0"/>
              <a:t>23</a:t>
            </a:r>
            <a:r>
              <a:rPr lang="en-US" sz="1600" dirty="0"/>
              <a:t>, 1 (2020)</a:t>
            </a:r>
          </a:p>
          <a:p>
            <a:r>
              <a:rPr lang="en-US" sz="1600" dirty="0"/>
              <a:t>J. E. </a:t>
            </a:r>
            <a:r>
              <a:rPr lang="en-US" sz="1600" dirty="0" err="1"/>
              <a:t>Shrock</a:t>
            </a:r>
            <a:r>
              <a:rPr lang="en-US" sz="1600" dirty="0"/>
              <a:t> </a:t>
            </a:r>
            <a:r>
              <a:rPr lang="en-US" sz="1600" i="1" dirty="0"/>
              <a:t>et al.</a:t>
            </a:r>
            <a:r>
              <a:rPr lang="en-US" sz="1600" dirty="0"/>
              <a:t>, Phys. Plasmas </a:t>
            </a:r>
            <a:r>
              <a:rPr lang="en-US" sz="1600" b="1" dirty="0"/>
              <a:t>29</a:t>
            </a:r>
            <a:r>
              <a:rPr lang="en-US" sz="1600" dirty="0"/>
              <a:t>, 073101 (2022)</a:t>
            </a:r>
          </a:p>
          <a:p>
            <a:r>
              <a:rPr lang="en-US" sz="1600" dirty="0"/>
              <a:t>B. Miao </a:t>
            </a:r>
            <a:r>
              <a:rPr lang="en-US" sz="1600" i="1" dirty="0"/>
              <a:t>et al</a:t>
            </a:r>
            <a:r>
              <a:rPr lang="en-US" sz="1600" dirty="0"/>
              <a:t>., Phys. Rev. Accel. Beams </a:t>
            </a:r>
            <a:r>
              <a:rPr lang="en-US" sz="1600" b="1" dirty="0"/>
              <a:t>27</a:t>
            </a:r>
            <a:r>
              <a:rPr lang="en-US" sz="1600" dirty="0"/>
              <a:t>,</a:t>
            </a:r>
            <a:r>
              <a:rPr lang="en-US" sz="1600" b="1" dirty="0"/>
              <a:t> </a:t>
            </a:r>
            <a:r>
              <a:rPr lang="en-US" sz="1600" dirty="0"/>
              <a:t>08132 (2024)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9F18F27-5074-47DC-95AA-5AB0D42526DF}"/>
              </a:ext>
            </a:extLst>
          </p:cNvPr>
          <p:cNvGrpSpPr/>
          <p:nvPr/>
        </p:nvGrpSpPr>
        <p:grpSpPr>
          <a:xfrm>
            <a:off x="56997" y="1308839"/>
            <a:ext cx="7263253" cy="3061972"/>
            <a:chOff x="29025" y="1302746"/>
            <a:chExt cx="8902185" cy="400758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EBCDBE5-D94C-A38E-DD8D-BC1989E7EEE4}"/>
                </a:ext>
              </a:extLst>
            </p:cNvPr>
            <p:cNvGrpSpPr/>
            <p:nvPr/>
          </p:nvGrpSpPr>
          <p:grpSpPr>
            <a:xfrm>
              <a:off x="215669" y="1302746"/>
              <a:ext cx="8715541" cy="3551252"/>
              <a:chOff x="-75084" y="1686930"/>
              <a:chExt cx="11353244" cy="4157557"/>
            </a:xfrm>
          </p:grpSpPr>
          <p:pic>
            <p:nvPicPr>
              <p:cNvPr id="44" name="Content Placeholder 4" descr="A 3d model of a machine&#10;&#10;Description automatically generated">
                <a:extLst>
                  <a:ext uri="{FF2B5EF4-FFF2-40B4-BE49-F238E27FC236}">
                    <a16:creationId xmlns:a16="http://schemas.microsoft.com/office/drawing/2014/main" id="{E2F8E122-63F4-0017-5FC2-7B1CB1A18A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78" t="32761" r="39928" b="36775"/>
              <a:stretch/>
            </p:blipFill>
            <p:spPr>
              <a:xfrm>
                <a:off x="-75084" y="1832456"/>
                <a:ext cx="7293691" cy="401203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C9DCAD2E-4BF7-ED73-D08D-6262C77353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12425"/>
              <a:stretch/>
            </p:blipFill>
            <p:spPr>
              <a:xfrm>
                <a:off x="5865599" y="4267461"/>
                <a:ext cx="1578724" cy="1356809"/>
              </a:xfrm>
              <a:prstGeom prst="rect">
                <a:avLst/>
              </a:prstGeom>
            </p:spPr>
          </p:pic>
          <p:pic>
            <p:nvPicPr>
              <p:cNvPr id="46" name="Content Placeholder 4" descr="A 3d model of a machine&#10;&#10;Description automatically generated">
                <a:extLst>
                  <a:ext uri="{FF2B5EF4-FFF2-40B4-BE49-F238E27FC236}">
                    <a16:creationId xmlns:a16="http://schemas.microsoft.com/office/drawing/2014/main" id="{36E400C2-ECAE-88D1-CBD5-7347883C5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17" t="32761" r="12750" b="36775"/>
              <a:stretch/>
            </p:blipFill>
            <p:spPr>
              <a:xfrm>
                <a:off x="7181939" y="1686930"/>
                <a:ext cx="4096221" cy="4012030"/>
              </a:xfrm>
              <a:prstGeom prst="rect">
                <a:avLst/>
              </a:prstGeom>
            </p:spPr>
          </p:pic>
        </p:grpSp>
        <p:sp>
          <p:nvSpPr>
            <p:cNvPr id="28" name="TextBox 10">
              <a:extLst>
                <a:ext uri="{FF2B5EF4-FFF2-40B4-BE49-F238E27FC236}">
                  <a16:creationId xmlns:a16="http://schemas.microsoft.com/office/drawing/2014/main" id="{7A4E21F6-032E-7033-3771-6E0EA4BEA296}"/>
                </a:ext>
              </a:extLst>
            </p:cNvPr>
            <p:cNvSpPr txBox="1"/>
            <p:nvPr/>
          </p:nvSpPr>
          <p:spPr>
            <a:xfrm>
              <a:off x="1365474" y="2624234"/>
              <a:ext cx="641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DA</a:t>
              </a:r>
            </a:p>
          </p:txBody>
        </p:sp>
        <p:sp>
          <p:nvSpPr>
            <p:cNvPr id="29" name="TextBox 11">
              <a:extLst>
                <a:ext uri="{FF2B5EF4-FFF2-40B4-BE49-F238E27FC236}">
                  <a16:creationId xmlns:a16="http://schemas.microsoft.com/office/drawing/2014/main" id="{A65FD636-9CF3-55C4-1809-BA68F86A38E8}"/>
                </a:ext>
              </a:extLst>
            </p:cNvPr>
            <p:cNvSpPr txBox="1"/>
            <p:nvPr/>
          </p:nvSpPr>
          <p:spPr>
            <a:xfrm>
              <a:off x="1113457" y="4044025"/>
              <a:ext cx="3636741" cy="845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UMD developed 30 cm supersonic gas jet (Gen. VI)</a:t>
              </a:r>
            </a:p>
          </p:txBody>
        </p:sp>
        <p:sp>
          <p:nvSpPr>
            <p:cNvPr id="30" name="TextBox 12">
              <a:extLst>
                <a:ext uri="{FF2B5EF4-FFF2-40B4-BE49-F238E27FC236}">
                  <a16:creationId xmlns:a16="http://schemas.microsoft.com/office/drawing/2014/main" id="{170E2E91-7A8C-7555-F914-A5A0506DC3FA}"/>
                </a:ext>
              </a:extLst>
            </p:cNvPr>
            <p:cNvSpPr txBox="1"/>
            <p:nvPr/>
          </p:nvSpPr>
          <p:spPr>
            <a:xfrm>
              <a:off x="669277" y="2692332"/>
              <a:ext cx="6852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P2</a:t>
              </a:r>
            </a:p>
          </p:txBody>
        </p:sp>
        <p:sp>
          <p:nvSpPr>
            <p:cNvPr id="31" name="TextBox 13">
              <a:extLst>
                <a:ext uri="{FF2B5EF4-FFF2-40B4-BE49-F238E27FC236}">
                  <a16:creationId xmlns:a16="http://schemas.microsoft.com/office/drawing/2014/main" id="{D56B2316-6C58-8193-2E24-2D73B06C305C}"/>
                </a:ext>
              </a:extLst>
            </p:cNvPr>
            <p:cNvSpPr txBox="1"/>
            <p:nvPr/>
          </p:nvSpPr>
          <p:spPr>
            <a:xfrm>
              <a:off x="29025" y="1466914"/>
              <a:ext cx="572245" cy="48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P1</a:t>
              </a:r>
            </a:p>
          </p:txBody>
        </p:sp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3D41FB01-305D-0C77-734C-1CF4C03149E2}"/>
                </a:ext>
              </a:extLst>
            </p:cNvPr>
            <p:cNvSpPr txBox="1"/>
            <p:nvPr/>
          </p:nvSpPr>
          <p:spPr>
            <a:xfrm>
              <a:off x="6077334" y="2750865"/>
              <a:ext cx="794816" cy="48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DM2</a:t>
              </a:r>
            </a:p>
          </p:txBody>
        </p:sp>
        <p:sp>
          <p:nvSpPr>
            <p:cNvPr id="34" name="TextBox 16">
              <a:extLst>
                <a:ext uri="{FF2B5EF4-FFF2-40B4-BE49-F238E27FC236}">
                  <a16:creationId xmlns:a16="http://schemas.microsoft.com/office/drawing/2014/main" id="{737B0A7F-F242-0EBB-6052-E1C005CC0C21}"/>
                </a:ext>
              </a:extLst>
            </p:cNvPr>
            <p:cNvSpPr txBox="1"/>
            <p:nvPr/>
          </p:nvSpPr>
          <p:spPr>
            <a:xfrm>
              <a:off x="6737516" y="2955858"/>
              <a:ext cx="7474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LA1</a:t>
              </a:r>
            </a:p>
          </p:txBody>
        </p:sp>
        <p:sp>
          <p:nvSpPr>
            <p:cNvPr id="35" name="TextBox 17">
              <a:extLst>
                <a:ext uri="{FF2B5EF4-FFF2-40B4-BE49-F238E27FC236}">
                  <a16:creationId xmlns:a16="http://schemas.microsoft.com/office/drawing/2014/main" id="{663DD934-10B5-404D-8101-826A55F49894}"/>
                </a:ext>
              </a:extLst>
            </p:cNvPr>
            <p:cNvSpPr txBox="1"/>
            <p:nvPr/>
          </p:nvSpPr>
          <p:spPr>
            <a:xfrm>
              <a:off x="7322323" y="3103595"/>
              <a:ext cx="794816" cy="48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LA2</a:t>
              </a:r>
            </a:p>
          </p:txBody>
        </p:sp>
        <p:sp>
          <p:nvSpPr>
            <p:cNvPr id="36" name="TextBox 18">
              <a:extLst>
                <a:ext uri="{FF2B5EF4-FFF2-40B4-BE49-F238E27FC236}">
                  <a16:creationId xmlns:a16="http://schemas.microsoft.com/office/drawing/2014/main" id="{1A85E584-0755-9F01-B13C-ED1AE7759E47}"/>
                </a:ext>
              </a:extLst>
            </p:cNvPr>
            <p:cNvSpPr txBox="1"/>
            <p:nvPr/>
          </p:nvSpPr>
          <p:spPr>
            <a:xfrm>
              <a:off x="6691735" y="4464400"/>
              <a:ext cx="1948491" cy="845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Magnetic </a:t>
              </a:r>
            </a:p>
            <a:p>
              <a:r>
                <a:rPr lang="en-US" dirty="0"/>
                <a:t>spectrometer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B333BD0C-F42D-1636-A170-9EFBAD5341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6609" y="2361517"/>
              <a:ext cx="811850" cy="54024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8438650C-C4B5-9904-ED69-14CE3B252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13311" y="2392358"/>
              <a:ext cx="811850" cy="540248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21">
              <a:extLst>
                <a:ext uri="{FF2B5EF4-FFF2-40B4-BE49-F238E27FC236}">
                  <a16:creationId xmlns:a16="http://schemas.microsoft.com/office/drawing/2014/main" id="{D699A57A-3FFA-6907-84E4-561C051C14F9}"/>
                </a:ext>
              </a:extLst>
            </p:cNvPr>
            <p:cNvSpPr txBox="1"/>
            <p:nvPr/>
          </p:nvSpPr>
          <p:spPr>
            <a:xfrm>
              <a:off x="3683733" y="1973621"/>
              <a:ext cx="686995" cy="483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P3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A7F73A2A-0CEC-663C-6555-850028F0D9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01352" y="3353687"/>
              <a:ext cx="159903" cy="1846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A64DDE3F-D038-4F6B-B6C4-3E302FDC29AE}"/>
                </a:ext>
              </a:extLst>
            </p:cNvPr>
            <p:cNvPicPr>
              <a:picLocks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0416" y="3864404"/>
              <a:ext cx="323146" cy="823418"/>
            </a:xfrm>
            <a:prstGeom prst="rect">
              <a:avLst/>
            </a:prstGeom>
            <a:scene3d>
              <a:camera prst="isometricRightUp">
                <a:rot lat="2700000" lon="18360000" rev="0"/>
              </a:camera>
              <a:lightRig rig="threePt" dir="t"/>
            </a:scene3d>
          </p:spPr>
        </p:pic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82A58423-D518-4FD2-8C9D-B464935D22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175" y="1105391"/>
            <a:ext cx="4377357" cy="3836907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834E6A9D-87EE-44C0-9976-143ABA9744F0}"/>
              </a:ext>
            </a:extLst>
          </p:cNvPr>
          <p:cNvGrpSpPr/>
          <p:nvPr/>
        </p:nvGrpSpPr>
        <p:grpSpPr>
          <a:xfrm>
            <a:off x="3177303" y="942581"/>
            <a:ext cx="4021636" cy="1484856"/>
            <a:chOff x="4324799" y="1440533"/>
            <a:chExt cx="4407600" cy="2169871"/>
          </a:xfrm>
        </p:grpSpPr>
        <p:cxnSp>
          <p:nvCxnSpPr>
            <p:cNvPr id="64" name="Google Shape;125;p2">
              <a:extLst>
                <a:ext uri="{FF2B5EF4-FFF2-40B4-BE49-F238E27FC236}">
                  <a16:creationId xmlns:a16="http://schemas.microsoft.com/office/drawing/2014/main" id="{CA42E058-BD5B-4F73-9F55-F5F81C69A3CC}"/>
                </a:ext>
              </a:extLst>
            </p:cNvPr>
            <p:cNvCxnSpPr>
              <a:cxnSpLocks/>
              <a:stCxn id="67" idx="1"/>
            </p:cNvCxnSpPr>
            <p:nvPr/>
          </p:nvCxnSpPr>
          <p:spPr>
            <a:xfrm flipH="1">
              <a:off x="4954523" y="2731730"/>
              <a:ext cx="1571489" cy="878674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48F6A8C-4863-4034-A7C1-748313D2C946}"/>
                </a:ext>
              </a:extLst>
            </p:cNvPr>
            <p:cNvGrpSpPr/>
            <p:nvPr/>
          </p:nvGrpSpPr>
          <p:grpSpPr>
            <a:xfrm>
              <a:off x="4324799" y="1440533"/>
              <a:ext cx="4407600" cy="1291198"/>
              <a:chOff x="5380356" y="632607"/>
              <a:chExt cx="3818587" cy="1005029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A8964560-40DC-4C7A-BB49-369810180F5B}"/>
                  </a:ext>
                </a:extLst>
              </p:cNvPr>
              <p:cNvGrpSpPr/>
              <p:nvPr/>
            </p:nvGrpSpPr>
            <p:grpSpPr>
              <a:xfrm>
                <a:off x="5401382" y="663306"/>
                <a:ext cx="3797561" cy="933642"/>
                <a:chOff x="5761945" y="674097"/>
                <a:chExt cx="3797561" cy="933642"/>
              </a:xfrm>
            </p:grpSpPr>
            <p:pic>
              <p:nvPicPr>
                <p:cNvPr id="69" name="Google Shape;114;p2">
                  <a:extLst>
                    <a:ext uri="{FF2B5EF4-FFF2-40B4-BE49-F238E27FC236}">
                      <a16:creationId xmlns:a16="http://schemas.microsoft.com/office/drawing/2014/main" id="{AFC8D362-1738-49CB-92C0-811F0F59809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l="12425" t="6691" r="9017" b="57492"/>
                <a:stretch/>
              </p:blipFill>
              <p:spPr>
                <a:xfrm>
                  <a:off x="5761945" y="674097"/>
                  <a:ext cx="3797561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70" name="Google Shape;115;p2">
                  <a:extLst>
                    <a:ext uri="{FF2B5EF4-FFF2-40B4-BE49-F238E27FC236}">
                      <a16:creationId xmlns:a16="http://schemas.microsoft.com/office/drawing/2014/main" id="{DE57926B-20FD-4D39-BD11-8F66F348B675}"/>
                    </a:ext>
                  </a:extLst>
                </p:cNvPr>
                <p:cNvSpPr txBox="1"/>
                <p:nvPr/>
              </p:nvSpPr>
              <p:spPr>
                <a:xfrm>
                  <a:off x="7308957" y="1222694"/>
                  <a:ext cx="1284319" cy="38504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 b="1" dirty="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30 cm</a:t>
                  </a:r>
                  <a:endParaRPr sz="1600" b="1" dirty="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71" name="Google Shape;116;p2">
                  <a:extLst>
                    <a:ext uri="{FF2B5EF4-FFF2-40B4-BE49-F238E27FC236}">
                      <a16:creationId xmlns:a16="http://schemas.microsoft.com/office/drawing/2014/main" id="{A8D272D5-792C-4AD4-88EA-B3BA995884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03366" y="1456487"/>
                  <a:ext cx="13716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triangle" w="med" len="med"/>
                </a:ln>
              </p:spPr>
            </p:cxnSp>
            <p:cxnSp>
              <p:nvCxnSpPr>
                <p:cNvPr id="72" name="Google Shape;117;p2">
                  <a:extLst>
                    <a:ext uri="{FF2B5EF4-FFF2-40B4-BE49-F238E27FC236}">
                      <a16:creationId xmlns:a16="http://schemas.microsoft.com/office/drawing/2014/main" id="{E174B660-5F42-426B-8E6C-779B26662D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5908844" y="1456487"/>
                  <a:ext cx="13716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triangle" w="med" len="med"/>
                </a:ln>
              </p:spPr>
            </p:cxnSp>
          </p:grpSp>
          <p:sp>
            <p:nvSpPr>
              <p:cNvPr id="67" name="Google Shape;128;p2">
                <a:extLst>
                  <a:ext uri="{FF2B5EF4-FFF2-40B4-BE49-F238E27FC236}">
                    <a16:creationId xmlns:a16="http://schemas.microsoft.com/office/drawing/2014/main" id="{200C3866-7EA0-482D-80C6-D4878C4229AC}"/>
                  </a:ext>
                </a:extLst>
              </p:cNvPr>
              <p:cNvSpPr/>
              <p:nvPr/>
            </p:nvSpPr>
            <p:spPr>
              <a:xfrm rot="5400000" flipH="1">
                <a:off x="7226348" y="-330476"/>
                <a:ext cx="122120" cy="3814103"/>
              </a:xfrm>
              <a:prstGeom prst="leftBracket">
                <a:avLst>
                  <a:gd name="adj" fmla="val 8333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41;p2">
                <a:extLst>
                  <a:ext uri="{FF2B5EF4-FFF2-40B4-BE49-F238E27FC236}">
                    <a16:creationId xmlns:a16="http://schemas.microsoft.com/office/drawing/2014/main" id="{E0081266-9994-4756-ADBA-DC14BCFB829A}"/>
                  </a:ext>
                </a:extLst>
              </p:cNvPr>
              <p:cNvSpPr txBox="1"/>
              <p:nvPr/>
            </p:nvSpPr>
            <p:spPr>
              <a:xfrm>
                <a:off x="5414099" y="632607"/>
                <a:ext cx="588299" cy="3593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indent="0">
                  <a:buNone/>
                  <a:defRPr sz="24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</a:defRPr>
                </a:lvl1pPr>
              </a:lstStyle>
              <a:p>
                <a:endParaRPr b="1" dirty="0">
                  <a:sym typeface="Calibri"/>
                </a:endParaRP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099DF22-CE88-1A69-A75B-8BC3E70E7E4C}"/>
              </a:ext>
            </a:extLst>
          </p:cNvPr>
          <p:cNvSpPr txBox="1"/>
          <p:nvPr/>
        </p:nvSpPr>
        <p:spPr>
          <a:xfrm>
            <a:off x="8227437" y="4301682"/>
            <a:ext cx="32917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B. Miao </a:t>
            </a:r>
            <a:r>
              <a:rPr lang="en-US" sz="1050" i="1" dirty="0">
                <a:solidFill>
                  <a:schemeClr val="bg1"/>
                </a:solidFill>
              </a:rPr>
              <a:t>et al</a:t>
            </a:r>
            <a:r>
              <a:rPr lang="en-US" sz="1050" dirty="0">
                <a:solidFill>
                  <a:schemeClr val="bg1"/>
                </a:solidFill>
              </a:rPr>
              <a:t>., Phys. Rev. Accel. Beams </a:t>
            </a:r>
            <a:r>
              <a:rPr lang="en-US" sz="1050" b="1" dirty="0">
                <a:solidFill>
                  <a:schemeClr val="bg1"/>
                </a:solidFill>
              </a:rPr>
              <a:t>27</a:t>
            </a:r>
            <a:r>
              <a:rPr lang="en-US" sz="1050" dirty="0">
                <a:solidFill>
                  <a:schemeClr val="bg1"/>
                </a:solidFill>
              </a:rPr>
              <a:t>,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  <a:r>
              <a:rPr lang="en-US" sz="1050" dirty="0">
                <a:solidFill>
                  <a:schemeClr val="bg1"/>
                </a:solidFill>
              </a:rPr>
              <a:t>08132 (2024)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885A8E-55F3-EBA0-CF15-01EAFEE56C29}"/>
              </a:ext>
            </a:extLst>
          </p:cNvPr>
          <p:cNvSpPr txBox="1"/>
          <p:nvPr/>
        </p:nvSpPr>
        <p:spPr>
          <a:xfrm>
            <a:off x="56997" y="4071857"/>
            <a:ext cx="4850092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First plasma waveguides:  Durfee and Milchberg, PRL </a:t>
            </a:r>
            <a:r>
              <a:rPr lang="en-US" sz="1600" b="1" dirty="0"/>
              <a:t>71</a:t>
            </a:r>
            <a:r>
              <a:rPr lang="en-US" sz="1600" dirty="0"/>
              <a:t>, 2409 (1993) </a:t>
            </a:r>
          </a:p>
        </p:txBody>
      </p:sp>
      <p:pic>
        <p:nvPicPr>
          <p:cNvPr id="9" name="Picture 2" descr="https://osc.umd.edu/img/logos/28_informalseal.jpg">
            <a:extLst>
              <a:ext uri="{FF2B5EF4-FFF2-40B4-BE49-F238E27FC236}">
                <a16:creationId xmlns:a16="http://schemas.microsoft.com/office/drawing/2014/main" id="{14FA5B66-E8F6-2CFB-1EC7-BAE876DEF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73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93A4B-9598-1D87-A348-816514FB8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EA81E5F9-B343-46FC-B3FC-33073E74A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73E88473-7AD6-E8EA-405E-B7F91E663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Plasma waveguide modes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F4889C6-5B30-91C1-459A-A0C87B8573DB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D74A9868-CDFE-4F72-E214-84EED13B4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5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CB264D-3D31-FED9-70E9-4191A10E5E6F}"/>
              </a:ext>
            </a:extLst>
          </p:cNvPr>
          <p:cNvSpPr txBox="1"/>
          <p:nvPr/>
        </p:nvSpPr>
        <p:spPr>
          <a:xfrm>
            <a:off x="7138815" y="4869026"/>
            <a:ext cx="4659990" cy="16312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sym typeface="Symbol"/>
              </a:rPr>
              <a:t>Bound (LG) modes of parabolic channels are a good approximation to real channels.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sym typeface="Symbo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sym typeface="Symbol"/>
              </a:rPr>
              <a:t>Group velocity walkoff causes spatial decoherence of different modes.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6F5061-A8FE-A37D-60D2-BE0961110680}"/>
              </a:ext>
            </a:extLst>
          </p:cNvPr>
          <p:cNvSpPr txBox="1"/>
          <p:nvPr/>
        </p:nvSpPr>
        <p:spPr>
          <a:xfrm>
            <a:off x="130715" y="5521065"/>
            <a:ext cx="5696316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C. G. Durfee and H. M. </a:t>
            </a:r>
            <a:r>
              <a:rPr lang="en-US" sz="1600" dirty="0" err="1"/>
              <a:t>Milchberg</a:t>
            </a:r>
            <a:r>
              <a:rPr lang="en-US" sz="1600" dirty="0"/>
              <a:t>, Phys. Rev. Lett. </a:t>
            </a:r>
            <a:r>
              <a:rPr lang="en-US" sz="1600" b="1" dirty="0"/>
              <a:t>71</a:t>
            </a:r>
            <a:r>
              <a:rPr lang="en-US" sz="1600" dirty="0"/>
              <a:t> 2409 (1993)</a:t>
            </a:r>
          </a:p>
          <a:p>
            <a:r>
              <a:rPr lang="en-US" sz="1600" dirty="0"/>
              <a:t>C. G. Durfee </a:t>
            </a:r>
            <a:r>
              <a:rPr lang="en-US" sz="1600" i="1" dirty="0"/>
              <a:t>et al., </a:t>
            </a:r>
            <a:r>
              <a:rPr lang="en-US" sz="1600" dirty="0"/>
              <a:t>Opt. Lett. </a:t>
            </a:r>
            <a:r>
              <a:rPr lang="en-US" sz="1600" b="1" dirty="0"/>
              <a:t>19</a:t>
            </a:r>
            <a:r>
              <a:rPr lang="en-US" sz="1600" dirty="0"/>
              <a:t> 1937-1939 (1994)</a:t>
            </a:r>
          </a:p>
          <a:p>
            <a:r>
              <a:rPr lang="en-US" sz="1600" dirty="0"/>
              <a:t>T. R. Clark and H. M. </a:t>
            </a:r>
            <a:r>
              <a:rPr lang="en-US" sz="1600" dirty="0" err="1"/>
              <a:t>Milchberg</a:t>
            </a:r>
            <a:r>
              <a:rPr lang="en-US" sz="1600" dirty="0"/>
              <a:t>, Phys. Rev. Lett. </a:t>
            </a:r>
            <a:r>
              <a:rPr lang="en-US" sz="1600" b="1" dirty="0"/>
              <a:t>81</a:t>
            </a:r>
            <a:r>
              <a:rPr lang="en-US" sz="1600" dirty="0"/>
              <a:t> 357 (1998)</a:t>
            </a:r>
          </a:p>
          <a:p>
            <a:r>
              <a:rPr lang="en-US" sz="1600" dirty="0"/>
              <a:t>T. R. Clark and H. M. </a:t>
            </a:r>
            <a:r>
              <a:rPr lang="en-US" sz="1600" dirty="0" err="1"/>
              <a:t>Milchberg</a:t>
            </a:r>
            <a:r>
              <a:rPr lang="en-US" sz="1600" dirty="0"/>
              <a:t>, Phys. Rev. E </a:t>
            </a:r>
            <a:r>
              <a:rPr lang="en-US" sz="1600" b="1" dirty="0"/>
              <a:t>61</a:t>
            </a:r>
            <a:r>
              <a:rPr lang="en-US" sz="1600" dirty="0"/>
              <a:t> 1954 (2000)</a:t>
            </a:r>
          </a:p>
        </p:txBody>
      </p:sp>
      <p:pic>
        <p:nvPicPr>
          <p:cNvPr id="1026" name="Picture 2" descr="File:Intensity profiles of Laguerre-Gaussian modes.pdf">
            <a:extLst>
              <a:ext uri="{FF2B5EF4-FFF2-40B4-BE49-F238E27FC236}">
                <a16:creationId xmlns:a16="http://schemas.microsoft.com/office/drawing/2014/main" id="{292DADD7-461D-D87B-4CB5-84FDC1244D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99"/>
          <a:stretch>
            <a:fillRect/>
          </a:stretch>
        </p:blipFill>
        <p:spPr bwMode="auto">
          <a:xfrm>
            <a:off x="7692601" y="1183107"/>
            <a:ext cx="3451438" cy="341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C9E957-C99F-FCA6-F5D5-1A9D64999457}"/>
              </a:ext>
            </a:extLst>
          </p:cNvPr>
          <p:cNvSpPr txBox="1"/>
          <p:nvPr/>
        </p:nvSpPr>
        <p:spPr>
          <a:xfrm rot="16200000">
            <a:off x="10079725" y="1952971"/>
            <a:ext cx="2292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/>
              <a:t>Wikipedia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63D145B-6E63-7337-A349-5DD5E057E6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195" y="1493521"/>
            <a:ext cx="5702805" cy="43867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7E123BB-E3A1-EDBB-F70D-2BB3DBE56922}"/>
              </a:ext>
            </a:extLst>
          </p:cNvPr>
          <p:cNvGrpSpPr/>
          <p:nvPr/>
        </p:nvGrpSpPr>
        <p:grpSpPr>
          <a:xfrm>
            <a:off x="393195" y="2530326"/>
            <a:ext cx="6296673" cy="1183485"/>
            <a:chOff x="393195" y="2683391"/>
            <a:chExt cx="6296673" cy="1183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5EABF1-5A80-3EC3-CE38-60BBFC8282C0}"/>
                </a:ext>
              </a:extLst>
            </p:cNvPr>
            <p:cNvSpPr txBox="1"/>
            <p:nvPr/>
          </p:nvSpPr>
          <p:spPr>
            <a:xfrm>
              <a:off x="1537188" y="3497544"/>
              <a:ext cx="1744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cs typeface="Arial" panose="020B0604020202020204" pitchFamily="34" charset="0"/>
                </a:rPr>
                <a:t>Plasma term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BD030C-FB25-3D2C-A9EA-89683370A8EE}"/>
                </a:ext>
              </a:extLst>
            </p:cNvPr>
            <p:cNvSpPr txBox="1"/>
            <p:nvPr/>
          </p:nvSpPr>
          <p:spPr>
            <a:xfrm>
              <a:off x="4016857" y="3497544"/>
              <a:ext cx="1744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Geometric term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96A05E3-4B9D-E02E-3799-90CF91F5EB04}"/>
                </a:ext>
              </a:extLst>
            </p:cNvPr>
            <p:cNvCxnSpPr>
              <a:stCxn id="22" idx="0"/>
            </p:cNvCxnSpPr>
            <p:nvPr/>
          </p:nvCxnSpPr>
          <p:spPr>
            <a:xfrm flipV="1">
              <a:off x="2409385" y="3114132"/>
              <a:ext cx="80597" cy="38341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E1F5257-2DA9-1895-6940-7BA674B70418}"/>
                </a:ext>
              </a:extLst>
            </p:cNvPr>
            <p:cNvCxnSpPr>
              <a:cxnSpLocks/>
              <a:stCxn id="23" idx="0"/>
            </p:cNvCxnSpPr>
            <p:nvPr/>
          </p:nvCxnSpPr>
          <p:spPr>
            <a:xfrm flipH="1" flipV="1">
              <a:off x="4754880" y="3141441"/>
              <a:ext cx="134174" cy="356103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6F1BF2C2-1170-105C-7D95-09BB655039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3195" y="2683391"/>
              <a:ext cx="6296673" cy="342565"/>
            </a:xfrm>
            <a:prstGeom prst="rect">
              <a:avLst/>
            </a:prstGeom>
          </p:spPr>
        </p:pic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C561E51D-04EC-99E3-3CB9-D94BDFA2C0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3195" y="3904155"/>
            <a:ext cx="7109704" cy="69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7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34128"/>
            <a:ext cx="10515600" cy="7866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Simulation of group velocity dispersion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401AF7D-2862-7E33-4570-67EB6F35FC00}"/>
              </a:ext>
            </a:extLst>
          </p:cNvPr>
          <p:cNvGrpSpPr/>
          <p:nvPr/>
        </p:nvGrpSpPr>
        <p:grpSpPr>
          <a:xfrm>
            <a:off x="1400994" y="1155521"/>
            <a:ext cx="8621025" cy="5289853"/>
            <a:chOff x="683172" y="1155521"/>
            <a:chExt cx="8621025" cy="528985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DE14008-136C-4562-8B51-141CE786AB48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72" y="1155521"/>
              <a:ext cx="8534461" cy="4709239"/>
            </a:xfrm>
            <a:prstGeom prst="rect">
              <a:avLst/>
            </a:prstGeom>
            <a:noFill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2016B3E-A6E2-4EEB-830B-3D99847A790E}"/>
                    </a:ext>
                  </a:extLst>
                </p:cNvPr>
                <p:cNvSpPr txBox="1"/>
                <p:nvPr/>
              </p:nvSpPr>
              <p:spPr>
                <a:xfrm>
                  <a:off x="1463040" y="5840850"/>
                  <a:ext cx="7841157" cy="60452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=2.0, 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=30 </m:t>
                      </m:r>
                      <m:r>
                        <m:rPr>
                          <m:sty m:val="p"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μm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𝑓𝑤h𝑚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=35 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𝑓𝑠</m:t>
                      </m:r>
                    </m:oMath>
                  </a14:m>
                  <a:r>
                    <a:rPr lang="en-US" sz="1600" dirty="0">
                      <a:effectLst/>
                      <a:ea typeface="Times New Roman" panose="02020603050405020304" pitchFamily="18" charset="0"/>
                    </a:rPr>
                    <a:t> in a prepared index structure with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𝑐h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≈ 20 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a14:m>
                  <a:r>
                    <a:rPr lang="en-US" sz="1600" dirty="0">
                      <a:effectLst/>
                      <a:ea typeface="Times New Roman" panose="02020603050405020304" pitchFamily="18" charset="0"/>
                    </a:rPr>
                    <a:t> and on axis plasma density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=2.0×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17</m:t>
                          </m:r>
                        </m:sup>
                      </m:sSup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sSup>
                        <m:s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a14:m>
                  <a:r>
                    <a:rPr lang="en-US" sz="1600" dirty="0">
                      <a:effectLst/>
                      <a:ea typeface="Times New Roman" panose="02020603050405020304" pitchFamily="18" charset="0"/>
                    </a:rPr>
                    <a:t>. </a:t>
                  </a:r>
                  <a:endParaRPr lang="en-US" sz="16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2016B3E-A6E2-4EEB-830B-3D99847A79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3040" y="5840850"/>
                  <a:ext cx="7841157" cy="604524"/>
                </a:xfrm>
                <a:prstGeom prst="rect">
                  <a:avLst/>
                </a:prstGeom>
                <a:blipFill>
                  <a:blip r:embed="rId4"/>
                  <a:stretch>
                    <a:fillRect l="-467" t="-2020" b="-1313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97CC9E4-F074-C4F7-8D90-59C9A2BC4736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EE23052D-447F-440B-73A8-3385FA167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6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5184D6-90B3-660E-2CBF-95E233168B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" y="115858"/>
            <a:ext cx="1188823" cy="118882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8CC2CC9-3DD1-B18B-9EB0-C5DB80EEFBC6}"/>
              </a:ext>
            </a:extLst>
          </p:cNvPr>
          <p:cNvSpPr txBox="1"/>
          <p:nvPr/>
        </p:nvSpPr>
        <p:spPr>
          <a:xfrm>
            <a:off x="30480" y="6445374"/>
            <a:ext cx="5681027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J. E. </a:t>
            </a:r>
            <a:r>
              <a:rPr lang="en-US" sz="2000" dirty="0" err="1"/>
              <a:t>Shrock</a:t>
            </a:r>
            <a:r>
              <a:rPr lang="en-US" sz="2000" dirty="0"/>
              <a:t> </a:t>
            </a:r>
            <a:r>
              <a:rPr lang="en-US" sz="2000" i="1" dirty="0"/>
              <a:t>et al.</a:t>
            </a:r>
            <a:r>
              <a:rPr lang="en-US" sz="2000" dirty="0"/>
              <a:t>, Phys. Rev. Lett. </a:t>
            </a:r>
            <a:r>
              <a:rPr lang="en-US" sz="2000" b="1" dirty="0"/>
              <a:t>132</a:t>
            </a:r>
            <a:r>
              <a:rPr lang="en-US" sz="2000" dirty="0"/>
              <a:t>, 045002 (2024)</a:t>
            </a:r>
          </a:p>
        </p:txBody>
      </p:sp>
    </p:spTree>
    <p:extLst>
      <p:ext uri="{BB962C8B-B14F-4D97-AF65-F5344CB8AC3E}">
        <p14:creationId xmlns:p14="http://schemas.microsoft.com/office/powerpoint/2010/main" val="3247201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E73DD-CC7A-06AD-A69D-AFC3AFE66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CE95079A-8910-5AD9-A2EB-C4AD259A4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A30BD438-C129-93DA-6FC6-409370712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Plasma waveguide modes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8B69011-A92C-9154-1517-FF4B747A9E7A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3A93999E-9280-97F9-FEE4-93CBC152751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36" y="1835383"/>
            <a:ext cx="8075922" cy="4012499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FB9C786-A67F-1332-6AD0-C1A715C60EC7}"/>
              </a:ext>
            </a:extLst>
          </p:cNvPr>
          <p:cNvSpPr txBox="1"/>
          <p:nvPr/>
        </p:nvSpPr>
        <p:spPr>
          <a:xfrm>
            <a:off x="3991086" y="1106438"/>
            <a:ext cx="4349396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3 propagation stages: </a:t>
            </a:r>
            <a:r>
              <a:rPr lang="en-US" sz="2800" dirty="0">
                <a:solidFill>
                  <a:srgbClr val="FF0000"/>
                </a:solidFill>
              </a:rPr>
              <a:t>I, II, III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FC62B3A-C766-EA61-6C7B-F1A28BE74592}"/>
              </a:ext>
            </a:extLst>
          </p:cNvPr>
          <p:cNvCxnSpPr>
            <a:stCxn id="21" idx="1"/>
          </p:cNvCxnSpPr>
          <p:nvPr/>
        </p:nvCxnSpPr>
        <p:spPr>
          <a:xfrm flipH="1">
            <a:off x="1463040" y="1368048"/>
            <a:ext cx="2528046" cy="556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40D1B1E-578C-7C01-E4E9-FE305608909C}"/>
              </a:ext>
            </a:extLst>
          </p:cNvPr>
          <p:cNvCxnSpPr>
            <a:cxnSpLocks/>
          </p:cNvCxnSpPr>
          <p:nvPr/>
        </p:nvCxnSpPr>
        <p:spPr>
          <a:xfrm flipH="1">
            <a:off x="3786693" y="1629658"/>
            <a:ext cx="344243" cy="4407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BE13F62-8F4D-595B-0D1B-F4BE65C2A479}"/>
              </a:ext>
            </a:extLst>
          </p:cNvPr>
          <p:cNvCxnSpPr>
            <a:cxnSpLocks/>
          </p:cNvCxnSpPr>
          <p:nvPr/>
        </p:nvCxnSpPr>
        <p:spPr>
          <a:xfrm>
            <a:off x="4561242" y="1629658"/>
            <a:ext cx="1215614" cy="13824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53D35E6A-60A6-A105-5DE4-C407BB97F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16BF7-F35C-285E-CC92-15A410016F98}"/>
              </a:ext>
            </a:extLst>
          </p:cNvPr>
          <p:cNvSpPr txBox="1"/>
          <p:nvPr/>
        </p:nvSpPr>
        <p:spPr>
          <a:xfrm>
            <a:off x="8578631" y="2242571"/>
            <a:ext cx="2887462" cy="25545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0000"/>
                </a:solidFill>
                <a:sym typeface="Symbol"/>
              </a:rPr>
              <a:t>I</a:t>
            </a:r>
            <a:r>
              <a:rPr lang="en-US" sz="2000" dirty="0">
                <a:solidFill>
                  <a:prstClr val="black"/>
                </a:solidFill>
                <a:sym typeface="Symbol"/>
              </a:rPr>
              <a:t>: Beating from coupling into many modes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sym typeface="Symbo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0000"/>
                </a:solidFill>
                <a:sym typeface="Symbol"/>
              </a:rPr>
              <a:t>II</a:t>
            </a:r>
            <a:r>
              <a:rPr lang="en-US" sz="2000" dirty="0">
                <a:solidFill>
                  <a:prstClr val="black"/>
                </a:solidFill>
                <a:sym typeface="Symbol"/>
              </a:rPr>
              <a:t>: Regular beating from continuous coupling into (0,0), (1,0)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sym typeface="Symbo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0000"/>
                </a:solidFill>
                <a:sym typeface="Symbol"/>
              </a:rPr>
              <a:t>III</a:t>
            </a:r>
            <a:r>
              <a:rPr lang="en-US" sz="2000" dirty="0">
                <a:solidFill>
                  <a:prstClr val="black"/>
                </a:solidFill>
                <a:sym typeface="Symbol"/>
              </a:rPr>
              <a:t>: Depletion, Dephasing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44A148-21DB-1C56-2DE6-980EF6A38D39}"/>
              </a:ext>
            </a:extLst>
          </p:cNvPr>
          <p:cNvSpPr txBox="1"/>
          <p:nvPr/>
        </p:nvSpPr>
        <p:spPr>
          <a:xfrm>
            <a:off x="7011991" y="5705554"/>
            <a:ext cx="2117888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sym typeface="Symbol"/>
              </a:rPr>
              <a:t>Ionization injection during stage II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C8DBBA1-AD16-BD7C-8ADA-17C073900F44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3111690" y="5372775"/>
            <a:ext cx="3900301" cy="840611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1369CF5-4F47-C0F1-E67A-81BD08FDFE5B}"/>
              </a:ext>
            </a:extLst>
          </p:cNvPr>
          <p:cNvSpPr txBox="1"/>
          <p:nvPr/>
        </p:nvSpPr>
        <p:spPr>
          <a:xfrm>
            <a:off x="30480" y="6445374"/>
            <a:ext cx="5681027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J. E. </a:t>
            </a:r>
            <a:r>
              <a:rPr lang="en-US" sz="2000" dirty="0" err="1"/>
              <a:t>Shrock</a:t>
            </a:r>
            <a:r>
              <a:rPr lang="en-US" sz="2000" dirty="0"/>
              <a:t> </a:t>
            </a:r>
            <a:r>
              <a:rPr lang="en-US" sz="2000" i="1" dirty="0"/>
              <a:t>et al.</a:t>
            </a:r>
            <a:r>
              <a:rPr lang="en-US" sz="2000" dirty="0"/>
              <a:t>, Phys. Rev. Lett. </a:t>
            </a:r>
            <a:r>
              <a:rPr lang="en-US" sz="2000" b="1" dirty="0"/>
              <a:t>132</a:t>
            </a:r>
            <a:r>
              <a:rPr lang="en-US" sz="2000" dirty="0"/>
              <a:t>, 045002 (2024)</a:t>
            </a:r>
          </a:p>
        </p:txBody>
      </p:sp>
    </p:spTree>
    <p:extLst>
      <p:ext uri="{BB962C8B-B14F-4D97-AF65-F5344CB8AC3E}">
        <p14:creationId xmlns:p14="http://schemas.microsoft.com/office/powerpoint/2010/main" val="2817082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3375A-0233-5F76-903B-2ACC2FF5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471AD9A-E8C8-957E-6D86-F21B6B81E7F3}"/>
              </a:ext>
            </a:extLst>
          </p:cNvPr>
          <p:cNvGrpSpPr/>
          <p:nvPr/>
        </p:nvGrpSpPr>
        <p:grpSpPr>
          <a:xfrm>
            <a:off x="9081142" y="3480622"/>
            <a:ext cx="2241518" cy="3194497"/>
            <a:chOff x="8876425" y="3480621"/>
            <a:chExt cx="2241518" cy="3194497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600FCF0E-6639-432A-A1E5-F945ABCE0D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7525" t="47323" r="75104"/>
            <a:stretch>
              <a:fillRect/>
            </a:stretch>
          </p:blipFill>
          <p:spPr>
            <a:xfrm>
              <a:off x="8876425" y="3480621"/>
              <a:ext cx="2117888" cy="319449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CF6CE14-D249-993A-93CD-390F8A75153A}"/>
                </a:ext>
              </a:extLst>
            </p:cNvPr>
            <p:cNvSpPr/>
            <p:nvPr/>
          </p:nvSpPr>
          <p:spPr>
            <a:xfrm>
              <a:off x="10789920" y="3614057"/>
              <a:ext cx="328023" cy="26328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5CF1E470-5B3B-73CA-7D54-A912DB224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C9EC3217-7F0C-FD66-60F6-C8DA90299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Plasma waveguide modes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2C5010B-F0E1-898A-0232-9AD8FEFA0DD5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166AEA1-6156-4310-1501-162C74866E3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36" y="1835383"/>
            <a:ext cx="8075922" cy="4012499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99649A8-6EF0-1C31-0CE4-E8D19FDADC9F}"/>
              </a:ext>
            </a:extLst>
          </p:cNvPr>
          <p:cNvSpPr txBox="1"/>
          <p:nvPr/>
        </p:nvSpPr>
        <p:spPr>
          <a:xfrm>
            <a:off x="3991086" y="1106438"/>
            <a:ext cx="4349396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3 propagation stages: </a:t>
            </a:r>
            <a:r>
              <a:rPr lang="en-US" sz="2800" dirty="0">
                <a:solidFill>
                  <a:srgbClr val="FF0000"/>
                </a:solidFill>
              </a:rPr>
              <a:t>I, II, III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7B73D05-3E57-86BC-ABE2-AC00FAFAE822}"/>
              </a:ext>
            </a:extLst>
          </p:cNvPr>
          <p:cNvCxnSpPr>
            <a:stCxn id="21" idx="1"/>
          </p:cNvCxnSpPr>
          <p:nvPr/>
        </p:nvCxnSpPr>
        <p:spPr>
          <a:xfrm flipH="1">
            <a:off x="1463040" y="1368048"/>
            <a:ext cx="2528046" cy="556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EFA8B7D-137F-F6DE-3CBF-6157BFCB88F2}"/>
              </a:ext>
            </a:extLst>
          </p:cNvPr>
          <p:cNvCxnSpPr>
            <a:cxnSpLocks/>
          </p:cNvCxnSpPr>
          <p:nvPr/>
        </p:nvCxnSpPr>
        <p:spPr>
          <a:xfrm flipH="1">
            <a:off x="3786693" y="1629658"/>
            <a:ext cx="344243" cy="4407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FB9343F-6C43-C9E4-15BB-5DBD0CB6CC8C}"/>
              </a:ext>
            </a:extLst>
          </p:cNvPr>
          <p:cNvCxnSpPr>
            <a:cxnSpLocks/>
          </p:cNvCxnSpPr>
          <p:nvPr/>
        </p:nvCxnSpPr>
        <p:spPr>
          <a:xfrm>
            <a:off x="4561242" y="1629658"/>
            <a:ext cx="1215614" cy="13824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91ECFFF2-7BF5-EBD1-1E64-87CD9E2F2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8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B17C326-5A5A-C050-333C-D4B5A483A2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525" t="3928" r="75104" b="74567"/>
          <a:stretch>
            <a:fillRect/>
          </a:stretch>
        </p:blipFill>
        <p:spPr>
          <a:xfrm>
            <a:off x="9081142" y="1756402"/>
            <a:ext cx="2117888" cy="13041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224ED7-E252-DF1E-4C47-F4243BC5C726}"/>
              </a:ext>
            </a:extLst>
          </p:cNvPr>
          <p:cNvSpPr txBox="1"/>
          <p:nvPr/>
        </p:nvSpPr>
        <p:spPr>
          <a:xfrm>
            <a:off x="9081142" y="1352104"/>
            <a:ext cx="2351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Electron beam spatial profile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F58C5A-A22E-614A-47BD-B95F5E91A5E2}"/>
              </a:ext>
            </a:extLst>
          </p:cNvPr>
          <p:cNvSpPr txBox="1"/>
          <p:nvPr/>
        </p:nvSpPr>
        <p:spPr>
          <a:xfrm>
            <a:off x="9085726" y="3323447"/>
            <a:ext cx="2395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Angle-resolved spectrum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B91C8B-B906-74F0-6221-EE9C032E1357}"/>
              </a:ext>
            </a:extLst>
          </p:cNvPr>
          <p:cNvSpPr txBox="1"/>
          <p:nvPr/>
        </p:nvSpPr>
        <p:spPr>
          <a:xfrm>
            <a:off x="7011991" y="5705554"/>
            <a:ext cx="2117888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sym typeface="Symbol"/>
              </a:rPr>
              <a:t>Ionization injection during stage II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2D6B898-0356-6798-FAC1-D41D96F3EDB9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3111690" y="5372775"/>
            <a:ext cx="3900301" cy="840611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725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sc.umd.edu/img/logos/28_informalseal.jpg">
            <a:extLst>
              <a:ext uri="{FF2B5EF4-FFF2-40B4-BE49-F238E27FC236}">
                <a16:creationId xmlns:a16="http://schemas.microsoft.com/office/drawing/2014/main" id="{F8DFC582-5897-4CCA-B7E6-B3AB2E0F4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91440"/>
            <a:ext cx="118872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3B8E2A9B-EF5A-4505-85B0-CE84C792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18288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dirty="0">
                <a:cs typeface="Times New Roman" pitchFamily="18" charset="0"/>
                <a:sym typeface="Symbol" pitchFamily="18" charset="2"/>
              </a:rPr>
              <a:t>Acceleration of modal electron beams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FDC5B5-BBCB-4F16-8623-41487E19F0D4}"/>
              </a:ext>
            </a:extLst>
          </p:cNvPr>
          <p:cNvCxnSpPr/>
          <p:nvPr/>
        </p:nvCxnSpPr>
        <p:spPr>
          <a:xfrm flipV="1">
            <a:off x="1645920" y="914400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6772825-CA41-409F-A3E9-DF13EC3F3FA8}"/>
              </a:ext>
            </a:extLst>
          </p:cNvPr>
          <p:cNvSpPr txBox="1"/>
          <p:nvPr/>
        </p:nvSpPr>
        <p:spPr>
          <a:xfrm>
            <a:off x="8537786" y="1011531"/>
            <a:ext cx="1761067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Manuscript in preparation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004A435-494A-4049-B386-4D18DA8064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3" t="1453" r="61707" b="2195"/>
          <a:stretch>
            <a:fillRect/>
          </a:stretch>
        </p:blipFill>
        <p:spPr>
          <a:xfrm>
            <a:off x="8865926" y="1743051"/>
            <a:ext cx="2979979" cy="47495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A01E787-3A26-4186-AAB6-6E1121A49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70" t="22194" r="8472" b="20959"/>
          <a:stretch/>
        </p:blipFill>
        <p:spPr>
          <a:xfrm>
            <a:off x="6168903" y="3657304"/>
            <a:ext cx="2612859" cy="283525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D54E955-6686-4308-816D-1B41EEF19CB0}"/>
              </a:ext>
            </a:extLst>
          </p:cNvPr>
          <p:cNvSpPr txBox="1"/>
          <p:nvPr/>
        </p:nvSpPr>
        <p:spPr>
          <a:xfrm>
            <a:off x="1718793" y="1257800"/>
            <a:ext cx="5013117" cy="15696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Preferential excitation of higher order waveguide modes can accelerate ‘modal’ electron beams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Likely first observed in 2024</a:t>
            </a:r>
          </a:p>
        </p:txBody>
      </p: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A2010FA3-A80A-E224-95B2-A3CCD5C5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8320" y="6492556"/>
            <a:ext cx="2743200" cy="365125"/>
          </a:xfrm>
        </p:spPr>
        <p:txBody>
          <a:bodyPr/>
          <a:lstStyle/>
          <a:p>
            <a:fld id="{9F311B5F-5EC8-4EAF-A2AC-AAF59B4E783D}" type="slidenum">
              <a:rPr lang="en-US" sz="1800" smtClean="0"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82156B-769F-3E61-AC42-A79A5054E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" y="3136050"/>
            <a:ext cx="3556934" cy="2667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9CF449-6C83-E292-C61F-6D53004ECD26}"/>
                  </a:ext>
                </a:extLst>
              </p:cNvPr>
              <p:cNvSpPr txBox="1"/>
              <p:nvPr/>
            </p:nvSpPr>
            <p:spPr>
              <a:xfrm>
                <a:off x="-33734" y="5787785"/>
                <a:ext cx="335930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Simulation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𝑇𝐸𝑀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</m:oMath>
                </a14:m>
                <a:r>
                  <a:rPr lang="en-US" dirty="0"/>
                  <a:t> from superposition of LG(0,1) and LG(0,-1).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9CF449-6C83-E292-C61F-6D53004EC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734" y="5787785"/>
                <a:ext cx="3359307" cy="923330"/>
              </a:xfrm>
              <a:prstGeom prst="rect">
                <a:avLst/>
              </a:prstGeom>
              <a:blipFill>
                <a:blip r:embed="rId6"/>
                <a:stretch>
                  <a:fillRect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3CAADF9C-085B-2DF3-462F-7DD77CF5CD68}"/>
              </a:ext>
            </a:extLst>
          </p:cNvPr>
          <p:cNvGrpSpPr/>
          <p:nvPr/>
        </p:nvGrpSpPr>
        <p:grpSpPr>
          <a:xfrm>
            <a:off x="3768155" y="3657304"/>
            <a:ext cx="2262543" cy="2416712"/>
            <a:chOff x="3619661" y="3595200"/>
            <a:chExt cx="2262543" cy="241671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0D008D0-29DC-27C3-22CB-CF951E28F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48" t="8534" r="27946" b="11365"/>
            <a:stretch/>
          </p:blipFill>
          <p:spPr>
            <a:xfrm>
              <a:off x="3619661" y="3886826"/>
              <a:ext cx="2139202" cy="212508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C2ED4B-23C7-4719-9632-A6794E06FDD1}"/>
                </a:ext>
              </a:extLst>
            </p:cNvPr>
            <p:cNvSpPr txBox="1"/>
            <p:nvPr/>
          </p:nvSpPr>
          <p:spPr>
            <a:xfrm>
              <a:off x="3951804" y="3595200"/>
              <a:ext cx="1930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Low-power focus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E7710A-1C1A-5C37-DAC6-F9D8CA74ACD2}"/>
              </a:ext>
            </a:extLst>
          </p:cNvPr>
          <p:cNvGrpSpPr/>
          <p:nvPr/>
        </p:nvGrpSpPr>
        <p:grpSpPr>
          <a:xfrm>
            <a:off x="3211000" y="3167833"/>
            <a:ext cx="1522143" cy="1656651"/>
            <a:chOff x="3211000" y="3167833"/>
            <a:chExt cx="1522143" cy="16566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1C8B69CA-DD28-487B-96BF-AFF25EBC7146}"/>
                    </a:ext>
                  </a:extLst>
                </p:cNvPr>
                <p:cNvSpPr txBox="1"/>
                <p:nvPr/>
              </p:nvSpPr>
              <p:spPr>
                <a:xfrm>
                  <a:off x="3211000" y="3167833"/>
                  <a:ext cx="126059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~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𝑇𝐸𝑀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01</m:t>
                            </m:r>
                          </m:sub>
                        </m:sSub>
                      </m:oMath>
                    </m:oMathPara>
                  </a14:m>
                  <a:endParaRPr lang="en-US" i="1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1C8B69CA-DD28-487B-96BF-AFF25EBC71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1000" y="3167833"/>
                  <a:ext cx="126059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1564A71-EC90-4EB9-9CEE-B6665BE07CC3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>
              <a:off x="3841299" y="3537165"/>
              <a:ext cx="891844" cy="1287319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131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17277</TotalTime>
  <Words>1477</Words>
  <Application>Microsoft Office PowerPoint</Application>
  <PresentationFormat>Widescreen</PresentationFormat>
  <Paragraphs>190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Avenir Book</vt:lpstr>
      <vt:lpstr>Calibri</vt:lpstr>
      <vt:lpstr>Calibri Light</vt:lpstr>
      <vt:lpstr>Calibri Light (Headings)</vt:lpstr>
      <vt:lpstr>Cambria Math</vt:lpstr>
      <vt:lpstr>Helvetica Neue</vt:lpstr>
      <vt:lpstr>Lato</vt:lpstr>
      <vt:lpstr>Symbol</vt:lpstr>
      <vt:lpstr>Times New Roman</vt:lpstr>
      <vt:lpstr>Wingdings</vt:lpstr>
      <vt:lpstr>Office Theme</vt:lpstr>
      <vt:lpstr>Effects of Laser-Plasma Waveguide Coupling on Accelerated Electron Bunch Stability and Spatial Profiles</vt:lpstr>
      <vt:lpstr>PowerPoint Presentation</vt:lpstr>
      <vt:lpstr>PowerPoint Presentation</vt:lpstr>
      <vt:lpstr>PowerPoint Presentation</vt:lpstr>
      <vt:lpstr>PowerPoint Presentation</vt:lpstr>
      <vt:lpstr>Simulation of group velocity dispersion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 Slides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Enhanced Laser Coupling and Spatially Structured Electron Bunches from Multi-GeV Laser Wakefield Accelerators</dc:title>
  <dc:creator>Ari Joseph Sloss</dc:creator>
  <cp:lastModifiedBy>Ari Sloss</cp:lastModifiedBy>
  <cp:revision>98</cp:revision>
  <dcterms:created xsi:type="dcterms:W3CDTF">2025-11-05T14:37:51Z</dcterms:created>
  <dcterms:modified xsi:type="dcterms:W3CDTF">2026-07-27T21:10:32Z</dcterms:modified>
</cp:coreProperties>
</file>