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64" r:id="rId3"/>
    <p:sldId id="725" r:id="rId4"/>
    <p:sldId id="258" r:id="rId5"/>
    <p:sldId id="266" r:id="rId6"/>
    <p:sldId id="726" r:id="rId7"/>
    <p:sldId id="325" r:id="rId8"/>
    <p:sldId id="781" r:id="rId9"/>
    <p:sldId id="782" r:id="rId10"/>
    <p:sldId id="808" r:id="rId11"/>
    <p:sldId id="809" r:id="rId12"/>
    <p:sldId id="810" r:id="rId13"/>
    <p:sldId id="811" r:id="rId14"/>
    <p:sldId id="736" r:id="rId15"/>
    <p:sldId id="798" r:id="rId16"/>
    <p:sldId id="461" r:id="rId17"/>
    <p:sldId id="787" r:id="rId18"/>
    <p:sldId id="788" r:id="rId19"/>
    <p:sldId id="79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99"/>
    <p:restoredTop sz="96327"/>
  </p:normalViewPr>
  <p:slideViewPr>
    <p:cSldViewPr snapToGrid="0">
      <p:cViewPr>
        <p:scale>
          <a:sx n="121" d="100"/>
          <a:sy n="121" d="100"/>
        </p:scale>
        <p:origin x="9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05C99-76DF-EA43-B447-400D8104D91F}" type="datetimeFigureOut">
              <a:rPr lang="en-US" smtClean="0"/>
              <a:t>7/26/26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773A2C-7F4B-9A4D-AA44-01057EA26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793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7C9F2B-5E69-FB44-B92A-3454E760CB8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633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94066-C7FE-2D0D-21ED-39FA7EAFB5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45BE7F-CC77-47F9-7DA0-CAF2E13E3C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3697B9-B5A4-70FC-FC79-65258DC31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C0E2-CC61-2842-B01D-CC2132244C79}" type="datetime1">
              <a:rPr lang="en-US" smtClean="0"/>
              <a:t>7/26/26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FCAF88-E3C4-8D02-38E5-5A81B81FF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860A2-CB88-D8FE-2108-44CA3E8E2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029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BED9B-464D-BE0E-BE92-521DE338A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794D-6DC8-C58D-0954-0D50BA15FC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2EB23-5A6A-EC8A-751E-0F3A15A7D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51E7F-6BA8-2D42-8775-CD0E100BE8D9}" type="datetime1">
              <a:rPr lang="en-US" smtClean="0"/>
              <a:t>7/26/26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910CB7-C44E-B3B7-ECB0-0B5C67C1B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02207D-1C30-EA9E-21C3-98AAA7E03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949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F4F31-9E94-8E5A-8CC2-4795AFD7B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0FC733-8A0D-024F-790E-ED2CB5C7A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BDA8B-9313-E06D-EE14-69C110531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8CDFE-8BF1-CA4C-B86E-2680C36619EE}" type="datetime1">
              <a:rPr lang="en-US" smtClean="0"/>
              <a:t>7/26/26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FF3F7E-8EB0-B5E1-B90F-985285D3F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C53A10-4C93-848B-004D-D8BAC4231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132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677E1-D65A-01E7-EEF0-757DFD383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18738-4CF0-226D-668F-91E3CE2DC7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578A43-5162-ED6C-3B6E-C2B9EBA83D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49EB3A-852D-6C95-7C73-F2C36B403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9826-E930-B341-9D7D-1CBCF8C9BF8B}" type="datetime1">
              <a:rPr lang="en-US" smtClean="0"/>
              <a:t>7/26/26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C3CEC3-1348-475C-6E0C-F0AA95B17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C5612F-DBD5-85D6-C19B-29689227B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522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BA5E4-43E8-18E8-E875-EBD88E15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95A47-BFEB-D7F5-DC97-A3DADA545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3A6EB-7D51-F37A-E071-5CF1D44C9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D11934-6675-3849-A2A3-FD9CE07ECC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5C965F-1226-DE9B-07DE-0834FEB9A8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7AE82D-DB2A-0CAE-053F-29E4F530A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40C4-C067-5F4A-91E7-F32090D6A07D}" type="datetime1">
              <a:rPr lang="en-US" smtClean="0"/>
              <a:t>7/26/26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CDBBAC-273D-3F21-C93E-F0CD3767E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3ACD3C-4B82-A667-50CF-9F7F57439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89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F07E1-82C3-9478-9980-CE0A42098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390842-4DAE-5295-F9AF-601302ED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960D7-0A02-F648-B8D8-56DEAF312C21}" type="datetime1">
              <a:rPr lang="en-US" smtClean="0"/>
              <a:t>7/26/26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0C7080-63E4-D0D2-ED71-34E75D2D0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32B4A-6F8D-0C90-6CDB-C9CEE35E5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089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14C7E20-D83F-9CF7-5EC2-FAB31A518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FDBC-EEAA-3141-AAA9-965794E9E122}" type="datetime1">
              <a:rPr lang="en-US" smtClean="0"/>
              <a:t>7/26/26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565EC7-A869-DCE5-8BD9-74EC657AB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23BCF7-EF77-A166-97FC-089915FF5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22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79E08-C0F2-3346-761F-85671E641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36012-EBDA-344E-6AF3-E1CE15F6D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56365A-0EEE-E33E-396D-37CF398979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DBA85F-8CF2-9A11-341E-0A41702F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A9C0-22F1-E043-84F1-5E7E0519E571}" type="datetime1">
              <a:rPr lang="en-US" smtClean="0"/>
              <a:t>7/26/26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DF8402-64D2-4561-9F3C-15AB849A9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5219BC-BB83-0392-2BB2-118D20C8D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838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5F461-A4D6-7DF0-6408-CEDE7DA0B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98544B-7E80-24C2-8EE5-C227FA58E3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34F148-AB91-508B-DC05-0DC10C5D6B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4378ED-506B-6E4F-CDCF-57102C3B0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38A03-22B3-5245-8B4E-10C93B854B98}" type="datetime1">
              <a:rPr lang="en-US" smtClean="0"/>
              <a:t>7/26/26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E20DAE-B67C-8A79-8BC0-EB4513862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640721-0000-F1F4-C089-B4E7B7014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731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D0910-E92F-B400-47B2-D611D77EA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2D9CC-FB0D-D928-2D19-3D0F5BDCCD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E51F90-528B-90C0-D5A7-27B9AFA65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4924-74C1-1D42-9099-08A1D8EFBE87}" type="datetime1">
              <a:rPr lang="en-US" smtClean="0"/>
              <a:t>7/26/26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053519-921A-CC9E-6C67-32304F9F8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00ADD-55C7-75A3-41F5-9E7906ADD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789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91F7A9-16FF-6238-B7A2-B2FBA12F34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8D0BAF-E1A5-29AE-1481-C4BB7174DE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298E42-1A19-254E-CAC4-C064E25A1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72C76-5EAA-7846-BC51-A5CB0AF531BD}" type="datetime1">
              <a:rPr lang="en-US" smtClean="0"/>
              <a:t>7/26/26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B8E39B-C34F-2E7B-1311-85E9335A7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69A099-68BB-DA19-BB3C-635282EC4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305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7D00011-EC8C-5FA8-7C3D-AA2EF39C5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283D44-65DC-C2D9-E455-40B38BE69D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D9BF7-84B4-7BBC-E353-5C546431A6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4C885-A61E-2D4A-A743-A988D97B26B9}" type="datetime1">
              <a:rPr lang="en-US" smtClean="0"/>
              <a:t>7/26/26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97FBE-07A7-170E-5BB9-C59AC0AD16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A0A7E5-7464-F9E8-9522-8449A2712B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93838-0727-634E-8971-3FFCA54B2A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054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0.png"/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4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265A457-2931-D86A-7DD7-95A7D88D33E1}"/>
              </a:ext>
            </a:extLst>
          </p:cNvPr>
          <p:cNvSpPr/>
          <p:nvPr/>
        </p:nvSpPr>
        <p:spPr>
          <a:xfrm>
            <a:off x="1365661" y="2192356"/>
            <a:ext cx="9583387" cy="30654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49DCC0-9A4A-F602-7C1E-A2E07487A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59875" y="2282227"/>
            <a:ext cx="9008125" cy="1146773"/>
          </a:xfrm>
        </p:spPr>
        <p:txBody>
          <a:bodyPr>
            <a:normAutofit/>
          </a:bodyPr>
          <a:lstStyle/>
          <a:p>
            <a:r>
              <a:rPr lang="en-US" sz="36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Effects of petawatt laser aberrations on LWFA injection, electron beams, and </a:t>
            </a:r>
            <a:r>
              <a:rPr lang="en-US" sz="3600" b="1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betatron</a:t>
            </a:r>
            <a:r>
              <a:rPr lang="en-US" sz="36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X-rays</a:t>
            </a:r>
            <a:endParaRPr lang="en-US" sz="36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3A4CAD-4227-68D0-E8B1-25C7302D06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5354" y="3515519"/>
            <a:ext cx="9082646" cy="1655762"/>
          </a:xfrm>
        </p:spPr>
        <p:txBody>
          <a:bodyPr>
            <a:normAutofit/>
          </a:bodyPr>
          <a:lstStyle/>
          <a:p>
            <a:r>
              <a:rPr lang="en-US" sz="2100" u="sng" dirty="0">
                <a:latin typeface="+mj-lt"/>
              </a:rPr>
              <a:t>Tanner Nutting</a:t>
            </a:r>
            <a:r>
              <a:rPr lang="en-US" sz="2100" dirty="0">
                <a:latin typeface="+mj-lt"/>
              </a:rPr>
              <a:t>, Nicolas Kalem, Anatoly </a:t>
            </a:r>
            <a:r>
              <a:rPr lang="en-US" sz="2100" dirty="0" err="1">
                <a:latin typeface="+mj-lt"/>
              </a:rPr>
              <a:t>Maksimchuck</a:t>
            </a:r>
            <a:r>
              <a:rPr lang="en-US" sz="2100" dirty="0">
                <a:latin typeface="+mj-lt"/>
              </a:rPr>
              <a:t>, Milos Burger, Paul Campbell, Nicholas Ernst, Bixue Hou, Rebecca Herbst, Galina Kalinchenko, Yong Ma, John Nees, Jeremy Rebenstock, Grant Young, Louise Willingale, Karl Krushelnick</a:t>
            </a:r>
            <a:endParaRPr lang="en-US" sz="2100" b="1" dirty="0">
              <a:solidFill>
                <a:srgbClr val="C00000"/>
              </a:solidFill>
              <a:latin typeface="+mj-lt"/>
            </a:endParaRPr>
          </a:p>
          <a:p>
            <a:r>
              <a:rPr lang="en-US" b="1" dirty="0">
                <a:latin typeface="+mj-lt"/>
              </a:rPr>
              <a:t>University of Michigan</a:t>
            </a:r>
          </a:p>
        </p:txBody>
      </p:sp>
    </p:spTree>
    <p:extLst>
      <p:ext uri="{BB962C8B-B14F-4D97-AF65-F5344CB8AC3E}">
        <p14:creationId xmlns:p14="http://schemas.microsoft.com/office/powerpoint/2010/main" val="4001074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D04E3-4020-0B61-9E08-724842AD4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Presentation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D6DCD-234E-786A-3C28-918B7432F4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LWFA on the ZEUS Facility with controlled wavefront modification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Experimental Setup and Results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Coma’s effect on </a:t>
            </a:r>
            <a:r>
              <a:rPr lang="en-US" dirty="0" err="1"/>
              <a:t>betatron</a:t>
            </a:r>
            <a:r>
              <a:rPr lang="en-US" dirty="0"/>
              <a:t> critical energy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Astigmatism’s effects on injection and electron energies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9D40F-6F0F-8402-6B07-41B6727D2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2</a:t>
            </a:fld>
            <a:endParaRPr lang="en-US"/>
          </a:p>
        </p:txBody>
      </p:sp>
      <p:pic>
        <p:nvPicPr>
          <p:cNvPr id="8" name="Picture 7" descr="A logo with yellow lines and blue letters&#10;&#10;Description automatically generated">
            <a:extLst>
              <a:ext uri="{FF2B5EF4-FFF2-40B4-BE49-F238E27FC236}">
                <a16:creationId xmlns:a16="http://schemas.microsoft.com/office/drawing/2014/main" id="{AE200620-4B04-B6FF-19E6-75A95FB3F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3400" y="4206861"/>
            <a:ext cx="6593983" cy="1518637"/>
          </a:xfrm>
          <a:prstGeom prst="rect">
            <a:avLst/>
          </a:prstGeom>
        </p:spPr>
      </p:pic>
      <p:pic>
        <p:nvPicPr>
          <p:cNvPr id="4" name="Picture 3" descr="File:Michigan Wolverines logo.svg - Wikipedia">
            <a:extLst>
              <a:ext uri="{FF2B5EF4-FFF2-40B4-BE49-F238E27FC236}">
                <a16:creationId xmlns:a16="http://schemas.microsoft.com/office/drawing/2014/main" id="{F837C05E-9277-3247-D352-01C1689AE2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7283" y="221769"/>
            <a:ext cx="1273348" cy="91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950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AF1A0-5963-2092-BE98-AAE4D9DC2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010" y="-93009"/>
            <a:ext cx="9136471" cy="1325563"/>
          </a:xfrm>
        </p:spPr>
        <p:txBody>
          <a:bodyPr>
            <a:normAutofit/>
          </a:bodyPr>
          <a:lstStyle/>
          <a:p>
            <a:r>
              <a:rPr lang="en-US" sz="4000" dirty="0"/>
              <a:t>LWFA setup at the ZEUS facility- TA1</a:t>
            </a:r>
          </a:p>
        </p:txBody>
      </p: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A8D409DE-52AA-F4EB-16AE-D611D56D5981}"/>
              </a:ext>
            </a:extLst>
          </p:cNvPr>
          <p:cNvGrpSpPr>
            <a:grpSpLocks noChangeAspect="1"/>
          </p:cNvGrpSpPr>
          <p:nvPr/>
        </p:nvGrpSpPr>
        <p:grpSpPr>
          <a:xfrm>
            <a:off x="1834035" y="1690688"/>
            <a:ext cx="8021194" cy="3839311"/>
            <a:chOff x="31669" y="511175"/>
            <a:chExt cx="12188285" cy="5833872"/>
          </a:xfrm>
        </p:grpSpPr>
        <p:pic>
          <p:nvPicPr>
            <p:cNvPr id="123" name="Picture 2">
              <a:extLst>
                <a:ext uri="{FF2B5EF4-FFF2-40B4-BE49-F238E27FC236}">
                  <a16:creationId xmlns:a16="http://schemas.microsoft.com/office/drawing/2014/main" id="{6BECCC07-52C5-8EC5-2B5F-3A0282B03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69" y="511175"/>
              <a:ext cx="12188285" cy="5833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D377F774-988E-D652-DC8E-B4BD69E9DF84}"/>
                </a:ext>
              </a:extLst>
            </p:cNvPr>
            <p:cNvSpPr/>
            <p:nvPr/>
          </p:nvSpPr>
          <p:spPr>
            <a:xfrm>
              <a:off x="8220739" y="4185730"/>
              <a:ext cx="727456" cy="65909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E4E64B40-A013-40E5-0E75-0014264C4562}"/>
                </a:ext>
              </a:extLst>
            </p:cNvPr>
            <p:cNvSpPr txBox="1"/>
            <p:nvPr/>
          </p:nvSpPr>
          <p:spPr>
            <a:xfrm>
              <a:off x="8124956" y="4281441"/>
              <a:ext cx="902969" cy="467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dirty="0">
                  <a:solidFill>
                    <a:schemeClr val="bg1"/>
                  </a:solidFill>
                </a:rPr>
                <a:t>Xray Detection</a:t>
              </a:r>
            </a:p>
          </p:txBody>
        </p:sp>
      </p:grpSp>
      <p:pic>
        <p:nvPicPr>
          <p:cNvPr id="126" name="Picture 125" descr="A clear plastic container on a white surface&#10;&#10;Description automatically generated">
            <a:extLst>
              <a:ext uri="{FF2B5EF4-FFF2-40B4-BE49-F238E27FC236}">
                <a16:creationId xmlns:a16="http://schemas.microsoft.com/office/drawing/2014/main" id="{1D9C47EC-D8D4-6BDD-CBB1-86F95AB1C9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156" t="17848" r="12500" b="17360"/>
          <a:stretch/>
        </p:blipFill>
        <p:spPr>
          <a:xfrm rot="5400000">
            <a:off x="3466070" y="5284192"/>
            <a:ext cx="1741795" cy="1357641"/>
          </a:xfrm>
          <a:prstGeom prst="rect">
            <a:avLst/>
          </a:prstGeom>
        </p:spPr>
      </p:pic>
      <p:cxnSp>
        <p:nvCxnSpPr>
          <p:cNvPr id="136" name="Straight Arrow Connector 135">
            <a:extLst>
              <a:ext uri="{FF2B5EF4-FFF2-40B4-BE49-F238E27FC236}">
                <a16:creationId xmlns:a16="http://schemas.microsoft.com/office/drawing/2014/main" id="{BCC580D5-438B-84C6-E416-9D2CE1DC835E}"/>
              </a:ext>
            </a:extLst>
          </p:cNvPr>
          <p:cNvCxnSpPr>
            <a:cxnSpLocks/>
          </p:cNvCxnSpPr>
          <p:nvPr/>
        </p:nvCxnSpPr>
        <p:spPr>
          <a:xfrm flipV="1">
            <a:off x="4740138" y="4410075"/>
            <a:ext cx="200969" cy="822325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>
            <a:extLst>
              <a:ext uri="{FF2B5EF4-FFF2-40B4-BE49-F238E27FC236}">
                <a16:creationId xmlns:a16="http://schemas.microsoft.com/office/drawing/2014/main" id="{4CA20FE5-AAB2-39BF-EF69-0B6FE954CF0F}"/>
              </a:ext>
            </a:extLst>
          </p:cNvPr>
          <p:cNvCxnSpPr>
            <a:cxnSpLocks/>
          </p:cNvCxnSpPr>
          <p:nvPr/>
        </p:nvCxnSpPr>
        <p:spPr>
          <a:xfrm flipH="1">
            <a:off x="6060490" y="2938345"/>
            <a:ext cx="823450" cy="1119376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>
            <a:extLst>
              <a:ext uri="{FF2B5EF4-FFF2-40B4-BE49-F238E27FC236}">
                <a16:creationId xmlns:a16="http://schemas.microsoft.com/office/drawing/2014/main" id="{5BB33D31-2776-857E-2156-DA2DB768CF7A}"/>
              </a:ext>
            </a:extLst>
          </p:cNvPr>
          <p:cNvCxnSpPr>
            <a:cxnSpLocks/>
          </p:cNvCxnSpPr>
          <p:nvPr/>
        </p:nvCxnSpPr>
        <p:spPr>
          <a:xfrm flipH="1">
            <a:off x="6708349" y="2718271"/>
            <a:ext cx="175591" cy="1339450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7" name="Picture 2">
            <a:extLst>
              <a:ext uri="{FF2B5EF4-FFF2-40B4-BE49-F238E27FC236}">
                <a16:creationId xmlns:a16="http://schemas.microsoft.com/office/drawing/2014/main" id="{AE724BE2-E0C0-3AA9-1F0D-B67EE8B310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9"/>
          <a:stretch/>
        </p:blipFill>
        <p:spPr bwMode="auto">
          <a:xfrm>
            <a:off x="6501354" y="1584070"/>
            <a:ext cx="5610727" cy="141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" name="TextBox 149">
            <a:extLst>
              <a:ext uri="{FF2B5EF4-FFF2-40B4-BE49-F238E27FC236}">
                <a16:creationId xmlns:a16="http://schemas.microsoft.com/office/drawing/2014/main" id="{A927E03F-29C8-DB39-893D-B4184A47D915}"/>
              </a:ext>
            </a:extLst>
          </p:cNvPr>
          <p:cNvSpPr txBox="1"/>
          <p:nvPr/>
        </p:nvSpPr>
        <p:spPr>
          <a:xfrm>
            <a:off x="612463" y="5782022"/>
            <a:ext cx="31177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/>
              <a:t>Variable length gas cell target: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 – 10 cm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97% He, 3% N gas mixture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9CE2CC70-9C85-E44B-3607-B661A9FBBE51}"/>
              </a:ext>
            </a:extLst>
          </p:cNvPr>
          <p:cNvSpPr txBox="1"/>
          <p:nvPr/>
        </p:nvSpPr>
        <p:spPr>
          <a:xfrm>
            <a:off x="10011308" y="2908527"/>
            <a:ext cx="18602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u="sng" dirty="0"/>
              <a:t>Electron spectrometer: </a:t>
            </a:r>
            <a:r>
              <a:rPr lang="en-US" sz="1400" dirty="0"/>
              <a:t>Resolves electron energies between </a:t>
            </a:r>
          </a:p>
          <a:p>
            <a:r>
              <a:rPr lang="en-US" sz="1400" dirty="0"/>
              <a:t>30 MeV and 4.2 GeV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7ECA9B4B-0BFD-3BA2-09F3-B3B82A4370AD}"/>
              </a:ext>
            </a:extLst>
          </p:cNvPr>
          <p:cNvSpPr txBox="1"/>
          <p:nvPr/>
        </p:nvSpPr>
        <p:spPr>
          <a:xfrm>
            <a:off x="127503" y="1520070"/>
            <a:ext cx="300829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u="sng" dirty="0"/>
              <a:t>Laser Parameters: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28 J on target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25 fs pulse duration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f/# = 61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31 cm beam diameter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19 m focal length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70 µm FWHM focal spot</a:t>
            </a:r>
          </a:p>
        </p:txBody>
      </p:sp>
      <p:cxnSp>
        <p:nvCxnSpPr>
          <p:cNvPr id="158" name="Straight Arrow Connector 157">
            <a:extLst>
              <a:ext uri="{FF2B5EF4-FFF2-40B4-BE49-F238E27FC236}">
                <a16:creationId xmlns:a16="http://schemas.microsoft.com/office/drawing/2014/main" id="{0D134F5D-A999-44B6-BD9D-99C4DB89C253}"/>
              </a:ext>
            </a:extLst>
          </p:cNvPr>
          <p:cNvCxnSpPr>
            <a:cxnSpLocks/>
          </p:cNvCxnSpPr>
          <p:nvPr/>
        </p:nvCxnSpPr>
        <p:spPr>
          <a:xfrm>
            <a:off x="4941107" y="2024956"/>
            <a:ext cx="575628" cy="970411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0" name="Picture 159" descr="A close-up of a black and white striped background&#10;&#10;Description automatically generated">
            <a:extLst>
              <a:ext uri="{FF2B5EF4-FFF2-40B4-BE49-F238E27FC236}">
                <a16:creationId xmlns:a16="http://schemas.microsoft.com/office/drawing/2014/main" id="{BE73EA03-DE9C-DD59-4882-9125F351540D}"/>
              </a:ext>
            </a:extLst>
          </p:cNvPr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3244298" y="1083564"/>
            <a:ext cx="1846793" cy="110008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B784F4CC-60A2-3D8D-DD69-ADDDED887A01}"/>
                  </a:ext>
                </a:extLst>
              </p:cNvPr>
              <p:cNvSpPr txBox="1"/>
              <p:nvPr/>
            </p:nvSpPr>
            <p:spPr>
              <a:xfrm>
                <a:off x="5132261" y="952024"/>
                <a:ext cx="2509616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u="sng" dirty="0"/>
                  <a:t>Michaelson Interferometer:</a:t>
                </a:r>
              </a:p>
              <a:p>
                <a:r>
                  <a:rPr lang="en-US" sz="1400" dirty="0"/>
                  <a:t>Source plasma density set to 5</a:t>
                </a:r>
                <a14:m>
                  <m:oMath xmlns:m="http://schemas.openxmlformats.org/officeDocument/2006/math">
                    <m:r>
                      <a:rPr lang="en-US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1400" dirty="0"/>
                  <a:t>10</a:t>
                </a:r>
                <a:r>
                  <a:rPr lang="en-US" sz="1400" baseline="30000" dirty="0"/>
                  <a:t>17</a:t>
                </a:r>
                <a:r>
                  <a:rPr lang="en-US" sz="1400" dirty="0"/>
                  <a:t> cm</a:t>
                </a:r>
                <a:r>
                  <a:rPr lang="en-US" sz="1400" baseline="30000" dirty="0"/>
                  <a:t>-3</a:t>
                </a:r>
                <a:endParaRPr lang="en-US" sz="1400" dirty="0"/>
              </a:p>
            </p:txBody>
          </p:sp>
        </mc:Choice>
        <mc:Fallback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B784F4CC-60A2-3D8D-DD69-ADDDED887A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2261" y="952024"/>
                <a:ext cx="2509616" cy="738664"/>
              </a:xfrm>
              <a:prstGeom prst="rect">
                <a:avLst/>
              </a:prstGeom>
              <a:blipFill>
                <a:blip r:embed="rId7"/>
                <a:stretch>
                  <a:fillRect l="-1010" t="-1695" b="-101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62" name="Straight Arrow Connector 161">
            <a:extLst>
              <a:ext uri="{FF2B5EF4-FFF2-40B4-BE49-F238E27FC236}">
                <a16:creationId xmlns:a16="http://schemas.microsoft.com/office/drawing/2014/main" id="{42004DEE-8CE1-3E81-ED22-149426FA40CD}"/>
              </a:ext>
            </a:extLst>
          </p:cNvPr>
          <p:cNvCxnSpPr>
            <a:cxnSpLocks/>
          </p:cNvCxnSpPr>
          <p:nvPr/>
        </p:nvCxnSpPr>
        <p:spPr>
          <a:xfrm flipH="1" flipV="1">
            <a:off x="7665565" y="4542692"/>
            <a:ext cx="1993916" cy="731238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Arrow Connector 165">
            <a:extLst>
              <a:ext uri="{FF2B5EF4-FFF2-40B4-BE49-F238E27FC236}">
                <a16:creationId xmlns:a16="http://schemas.microsoft.com/office/drawing/2014/main" id="{696A0D80-CC0D-D3F0-08BB-FAD39743A377}"/>
              </a:ext>
            </a:extLst>
          </p:cNvPr>
          <p:cNvCxnSpPr>
            <a:cxnSpLocks/>
          </p:cNvCxnSpPr>
          <p:nvPr/>
        </p:nvCxnSpPr>
        <p:spPr>
          <a:xfrm flipH="1" flipV="1">
            <a:off x="7641877" y="4495108"/>
            <a:ext cx="23688" cy="778822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>
            <a:extLst>
              <a:ext uri="{FF2B5EF4-FFF2-40B4-BE49-F238E27FC236}">
                <a16:creationId xmlns:a16="http://schemas.microsoft.com/office/drawing/2014/main" id="{852DF6BA-6EAE-D6F3-4558-D240A8466E8D}"/>
              </a:ext>
            </a:extLst>
          </p:cNvPr>
          <p:cNvSpPr txBox="1"/>
          <p:nvPr/>
        </p:nvSpPr>
        <p:spPr>
          <a:xfrm>
            <a:off x="10011309" y="4062849"/>
            <a:ext cx="18602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u="sng" dirty="0"/>
              <a:t>Xray Diagnostics: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Spectrum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Divergence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Flux</a:t>
            </a:r>
          </a:p>
        </p:txBody>
      </p:sp>
      <p:pic>
        <p:nvPicPr>
          <p:cNvPr id="171" name="Picture 170" descr="A screenshot of a graph&#10;&#10;Description automatically generated">
            <a:extLst>
              <a:ext uri="{FF2B5EF4-FFF2-40B4-BE49-F238E27FC236}">
                <a16:creationId xmlns:a16="http://schemas.microsoft.com/office/drawing/2014/main" id="{F69922C9-6064-73FC-9FD9-A23BED9B57D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6079" t="33843" r="66448" b="7182"/>
          <a:stretch/>
        </p:blipFill>
        <p:spPr>
          <a:xfrm>
            <a:off x="7057735" y="5120580"/>
            <a:ext cx="1728311" cy="1728310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C309003-A31C-CFFF-A971-94E9F3E025B3}"/>
              </a:ext>
            </a:extLst>
          </p:cNvPr>
          <p:cNvCxnSpPr>
            <a:cxnSpLocks/>
          </p:cNvCxnSpPr>
          <p:nvPr/>
        </p:nvCxnSpPr>
        <p:spPr>
          <a:xfrm>
            <a:off x="7250231" y="6672503"/>
            <a:ext cx="830667" cy="0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498DA63-FD36-A141-7AE5-20E4018B78D5}"/>
              </a:ext>
            </a:extLst>
          </p:cNvPr>
          <p:cNvSpPr txBox="1"/>
          <p:nvPr/>
        </p:nvSpPr>
        <p:spPr>
          <a:xfrm>
            <a:off x="8080898" y="6513479"/>
            <a:ext cx="8306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4 mrad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4B2492-1FE5-38FE-3CBF-794C06C0BC4C}"/>
              </a:ext>
            </a:extLst>
          </p:cNvPr>
          <p:cNvSpPr txBox="1"/>
          <p:nvPr/>
        </p:nvSpPr>
        <p:spPr>
          <a:xfrm>
            <a:off x="6293015" y="5859768"/>
            <a:ext cx="8306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Xray profile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EB94BE0-B813-9A5A-7EFE-4B454578919D}"/>
              </a:ext>
            </a:extLst>
          </p:cNvPr>
          <p:cNvSpPr/>
          <p:nvPr/>
        </p:nvSpPr>
        <p:spPr>
          <a:xfrm>
            <a:off x="3730216" y="2718271"/>
            <a:ext cx="621067" cy="613508"/>
          </a:xfrm>
          <a:prstGeom prst="ellipse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8" name="Picture 27" descr="A machine with a metal frame&#10;&#10;Description automatically generated with medium confidence">
            <a:extLst>
              <a:ext uri="{FF2B5EF4-FFF2-40B4-BE49-F238E27FC236}">
                <a16:creationId xmlns:a16="http://schemas.microsoft.com/office/drawing/2014/main" id="{3E79FA1D-5579-C5EE-AF35-58AB18A7F81D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9598" t="24257" r="7269" b="35903"/>
          <a:stretch/>
        </p:blipFill>
        <p:spPr>
          <a:xfrm>
            <a:off x="9138242" y="5295389"/>
            <a:ext cx="2963414" cy="1169551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A47965-AB7C-7155-B1E8-9B0A1B120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33624"/>
            <a:ext cx="2743200" cy="365125"/>
          </a:xfrm>
        </p:spPr>
        <p:txBody>
          <a:bodyPr/>
          <a:lstStyle/>
          <a:p>
            <a:fld id="{63493838-0727-634E-8971-3FFCA54B2AD7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10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/>
      <p:bldP spid="151" grpId="0"/>
      <p:bldP spid="155" grpId="0"/>
      <p:bldP spid="161" grpId="0"/>
      <p:bldP spid="169" grpId="0"/>
      <p:bldP spid="6" grpId="0"/>
      <p:bldP spid="9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4A33D-960D-BDFF-4D78-6B0E7B42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Wavefront modification with adaptive optics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AFDDF34-2EE0-79E2-1E3E-F55F16BD8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1127" y="4768073"/>
            <a:ext cx="5212335" cy="1907006"/>
          </a:xfrm>
        </p:spPr>
        <p:txBody>
          <a:bodyPr>
            <a:noAutofit/>
          </a:bodyPr>
          <a:lstStyle/>
          <a:p>
            <a:r>
              <a:rPr lang="en-US" sz="2000" dirty="0"/>
              <a:t>Adaptive optics allow for fast and precise control of laser wavefront (ideal for inputs to machine learning algorithms)</a:t>
            </a:r>
          </a:p>
          <a:p>
            <a:r>
              <a:rPr lang="en-US" sz="2000" dirty="0"/>
              <a:t>Aberrations can be applied as knobs to adjust electron and X-ray properties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8845EC-669C-691B-C99E-05A0EA9D61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30" t="15170" r="28252" b="25764"/>
          <a:stretch/>
        </p:blipFill>
        <p:spPr>
          <a:xfrm>
            <a:off x="7166811" y="1071328"/>
            <a:ext cx="3415093" cy="3508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65321E-E800-6827-A19A-8217C6442E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496" y="1150488"/>
            <a:ext cx="5212335" cy="524930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1AC8769-EF42-D99A-00F4-E86978B77411}"/>
              </a:ext>
            </a:extLst>
          </p:cNvPr>
          <p:cNvSpPr txBox="1"/>
          <p:nvPr/>
        </p:nvSpPr>
        <p:spPr>
          <a:xfrm>
            <a:off x="838200" y="1321090"/>
            <a:ext cx="320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31A777-BFFC-E564-3728-5B0C06086EE5}"/>
              </a:ext>
            </a:extLst>
          </p:cNvPr>
          <p:cNvSpPr txBox="1"/>
          <p:nvPr/>
        </p:nvSpPr>
        <p:spPr>
          <a:xfrm>
            <a:off x="839657" y="2079131"/>
            <a:ext cx="320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CF71A58-BC03-BF97-46F4-907F45B4DBE0}"/>
              </a:ext>
            </a:extLst>
          </p:cNvPr>
          <p:cNvSpPr txBox="1"/>
          <p:nvPr/>
        </p:nvSpPr>
        <p:spPr>
          <a:xfrm>
            <a:off x="848592" y="3059668"/>
            <a:ext cx="320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034AAA-9A0E-280A-97DE-017633ED9AC4}"/>
              </a:ext>
            </a:extLst>
          </p:cNvPr>
          <p:cNvSpPr txBox="1"/>
          <p:nvPr/>
        </p:nvSpPr>
        <p:spPr>
          <a:xfrm>
            <a:off x="838200" y="4249219"/>
            <a:ext cx="320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1BB9305-99CB-4842-BD5D-ADC1898756E4}"/>
              </a:ext>
            </a:extLst>
          </p:cNvPr>
          <p:cNvSpPr txBox="1"/>
          <p:nvPr/>
        </p:nvSpPr>
        <p:spPr>
          <a:xfrm>
            <a:off x="848592" y="5536910"/>
            <a:ext cx="320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C880950-BFA4-01FF-BE6B-7F4AEA2171F7}"/>
              </a:ext>
            </a:extLst>
          </p:cNvPr>
          <p:cNvCxnSpPr>
            <a:cxnSpLocks/>
          </p:cNvCxnSpPr>
          <p:nvPr/>
        </p:nvCxnSpPr>
        <p:spPr>
          <a:xfrm>
            <a:off x="605642" y="1285447"/>
            <a:ext cx="0" cy="4703843"/>
          </a:xfrm>
          <a:prstGeom prst="straightConnector1">
            <a:avLst/>
          </a:prstGeom>
          <a:ln w="698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FE0CD8CE-9038-6869-0C1E-4F1594F8587C}"/>
              </a:ext>
            </a:extLst>
          </p:cNvPr>
          <p:cNvSpPr txBox="1"/>
          <p:nvPr/>
        </p:nvSpPr>
        <p:spPr>
          <a:xfrm rot="16200000">
            <a:off x="-1392732" y="2738709"/>
            <a:ext cx="3384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Increasing radial order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A790E9B-E9DF-F6F2-94E5-DD445FE7EBAE}"/>
              </a:ext>
            </a:extLst>
          </p:cNvPr>
          <p:cNvSpPr/>
          <p:nvPr/>
        </p:nvSpPr>
        <p:spPr>
          <a:xfrm>
            <a:off x="3752604" y="3971676"/>
            <a:ext cx="1104404" cy="1158463"/>
          </a:xfrm>
          <a:prstGeom prst="ellipse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AD06396-D715-C39F-AF0B-FDE6E68B8F6C}"/>
              </a:ext>
            </a:extLst>
          </p:cNvPr>
          <p:cNvSpPr/>
          <p:nvPr/>
        </p:nvSpPr>
        <p:spPr>
          <a:xfrm>
            <a:off x="4843179" y="4036377"/>
            <a:ext cx="1104404" cy="1158463"/>
          </a:xfrm>
          <a:prstGeom prst="ellipse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9A8F68BC-DA4B-CC36-3D39-8A45A1662054}"/>
              </a:ext>
            </a:extLst>
          </p:cNvPr>
          <p:cNvSpPr/>
          <p:nvPr/>
        </p:nvSpPr>
        <p:spPr>
          <a:xfrm>
            <a:off x="4299156" y="2923375"/>
            <a:ext cx="1273831" cy="1158463"/>
          </a:xfrm>
          <a:prstGeom prst="ellipse">
            <a:avLst/>
          </a:prstGeom>
          <a:noFill/>
          <a:ln w="603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9216F-0882-611C-7E63-5076A0B18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14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194EC-750F-00BA-CAC3-7492696E9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100" y="18255"/>
            <a:ext cx="113538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What effect do these aberrations have on LWFA?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744FEEA-1923-5E10-F11F-D3136C2B0414}"/>
              </a:ext>
            </a:extLst>
          </p:cNvPr>
          <p:cNvSpPr txBox="1">
            <a:spLocks/>
          </p:cNvSpPr>
          <p:nvPr/>
        </p:nvSpPr>
        <p:spPr>
          <a:xfrm>
            <a:off x="285008" y="5405511"/>
            <a:ext cx="113538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/>
              <a:t>What can we learn via a systematic scan of induced aberrations with a petawatt laser/GeV electron beam?</a:t>
            </a:r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9C7D5EF8-154E-9298-BBB6-0B8EAE66DA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12" t="28398" r="11072" b="12381"/>
          <a:stretch/>
        </p:blipFill>
        <p:spPr>
          <a:xfrm>
            <a:off x="285008" y="1183368"/>
            <a:ext cx="5023262" cy="2500664"/>
          </a:xfrm>
          <a:prstGeom prst="rect">
            <a:avLst/>
          </a:prstGeom>
        </p:spPr>
      </p:pic>
      <p:pic>
        <p:nvPicPr>
          <p:cNvPr id="11" name="Picture 10" descr="A computer screen shot of a computer screen&#10;&#10;Description automatically generated">
            <a:extLst>
              <a:ext uri="{FF2B5EF4-FFF2-40B4-BE49-F238E27FC236}">
                <a16:creationId xmlns:a16="http://schemas.microsoft.com/office/drawing/2014/main" id="{6E0273A9-D0F4-2BAD-B473-1AFEC43938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5" t="29091" r="20812" b="57749"/>
          <a:stretch/>
        </p:blipFill>
        <p:spPr>
          <a:xfrm>
            <a:off x="122463" y="3710676"/>
            <a:ext cx="5953481" cy="112274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365A73B-8828-397E-ED78-FDCB04C05847}"/>
              </a:ext>
            </a:extLst>
          </p:cNvPr>
          <p:cNvSpPr txBox="1"/>
          <p:nvPr/>
        </p:nvSpPr>
        <p:spPr>
          <a:xfrm>
            <a:off x="1953739" y="4913861"/>
            <a:ext cx="1413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13 TW, f/9</a:t>
            </a:r>
          </a:p>
        </p:txBody>
      </p:sp>
      <p:pic>
        <p:nvPicPr>
          <p:cNvPr id="14" name="Picture 13" descr="A screenshot of a computer&#10;&#10;Description automatically generated">
            <a:extLst>
              <a:ext uri="{FF2B5EF4-FFF2-40B4-BE49-F238E27FC236}">
                <a16:creationId xmlns:a16="http://schemas.microsoft.com/office/drawing/2014/main" id="{30B6DBA2-AE88-41A8-94C4-30577D37F9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604" t="23896" r="13506" b="12736"/>
          <a:stretch/>
        </p:blipFill>
        <p:spPr>
          <a:xfrm>
            <a:off x="6697684" y="1005262"/>
            <a:ext cx="4510080" cy="3356734"/>
          </a:xfrm>
          <a:prstGeom prst="rect">
            <a:avLst/>
          </a:prstGeom>
        </p:spPr>
      </p:pic>
      <p:pic>
        <p:nvPicPr>
          <p:cNvPr id="16" name="Picture 15" descr="A screenshot of a computer&#10;&#10;Description automatically generated">
            <a:extLst>
              <a:ext uri="{FF2B5EF4-FFF2-40B4-BE49-F238E27FC236}">
                <a16:creationId xmlns:a16="http://schemas.microsoft.com/office/drawing/2014/main" id="{047747AC-4C89-21A2-7874-01683C86CA2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591" t="36017" r="17208" b="37662"/>
          <a:stretch/>
        </p:blipFill>
        <p:spPr>
          <a:xfrm>
            <a:off x="7956963" y="4079081"/>
            <a:ext cx="3586841" cy="126992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1FBE331-0142-139D-67D3-CF9AF5757F1D}"/>
              </a:ext>
            </a:extLst>
          </p:cNvPr>
          <p:cNvSpPr txBox="1"/>
          <p:nvPr/>
        </p:nvSpPr>
        <p:spPr>
          <a:xfrm>
            <a:off x="6398821" y="4495852"/>
            <a:ext cx="1413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30 TW, f/20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15F71C-1583-4EC9-D512-9567B4A93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6503"/>
            <a:ext cx="2743200" cy="365125"/>
          </a:xfrm>
        </p:spPr>
        <p:txBody>
          <a:bodyPr/>
          <a:lstStyle/>
          <a:p>
            <a:fld id="{63493838-0727-634E-8971-3FFCA54B2AD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59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56722-B2F9-815F-694B-53D435430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1990" y="-180325"/>
            <a:ext cx="5071355" cy="1325563"/>
          </a:xfrm>
        </p:spPr>
        <p:txBody>
          <a:bodyPr/>
          <a:lstStyle/>
          <a:p>
            <a:r>
              <a:rPr lang="en-US" dirty="0"/>
              <a:t>Experimental Setup</a:t>
            </a:r>
          </a:p>
        </p:txBody>
      </p:sp>
      <p:pic>
        <p:nvPicPr>
          <p:cNvPr id="5" name="Picture 4" descr="A room with several machines&#10;&#10;Description automatically generated with medium confidence">
            <a:extLst>
              <a:ext uri="{FF2B5EF4-FFF2-40B4-BE49-F238E27FC236}">
                <a16:creationId xmlns:a16="http://schemas.microsoft.com/office/drawing/2014/main" id="{F141868A-F813-F6EC-9BAA-950AD7B6C1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61" r="25298" b="10316"/>
          <a:stretch/>
        </p:blipFill>
        <p:spPr>
          <a:xfrm>
            <a:off x="0" y="0"/>
            <a:ext cx="6001066" cy="391154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A96F1DA-A3C9-2E41-9CC7-59CD6377A37B}"/>
              </a:ext>
            </a:extLst>
          </p:cNvPr>
          <p:cNvGrpSpPr/>
          <p:nvPr/>
        </p:nvGrpSpPr>
        <p:grpSpPr>
          <a:xfrm>
            <a:off x="-4501993" y="3045174"/>
            <a:ext cx="16972750" cy="3812826"/>
            <a:chOff x="-4753198" y="1105972"/>
            <a:chExt cx="16972750" cy="3812826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A8BE9E0-BB54-A7E7-8B97-051894F50B4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-4753198" y="3552092"/>
              <a:ext cx="6637461" cy="110284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ECE7C6A6-8838-5110-7BBF-7CF9521692AC}"/>
                </a:ext>
              </a:extLst>
            </p:cNvPr>
            <p:cNvCxnSpPr>
              <a:cxnSpLocks/>
            </p:cNvCxnSpPr>
            <p:nvPr/>
          </p:nvCxnSpPr>
          <p:spPr>
            <a:xfrm rot="11969019" flipV="1">
              <a:off x="-4554430" y="2556952"/>
              <a:ext cx="6239925" cy="2263175"/>
            </a:xfrm>
            <a:prstGeom prst="line">
              <a:avLst/>
            </a:prstGeom>
            <a:ln w="381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1CBE5AD-7AAF-7F8E-ECEB-4E56F0E845AF}"/>
                </a:ext>
              </a:extLst>
            </p:cNvPr>
            <p:cNvGrpSpPr/>
            <p:nvPr/>
          </p:nvGrpSpPr>
          <p:grpSpPr>
            <a:xfrm>
              <a:off x="200438" y="1105972"/>
              <a:ext cx="12019114" cy="3812826"/>
              <a:chOff x="200438" y="1105972"/>
              <a:chExt cx="12019114" cy="3812826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95863AC7-3007-F47D-6691-7B509DB7CC4A}"/>
                  </a:ext>
                </a:extLst>
              </p:cNvPr>
              <p:cNvSpPr/>
              <p:nvPr/>
            </p:nvSpPr>
            <p:spPr>
              <a:xfrm>
                <a:off x="1879759" y="3525172"/>
                <a:ext cx="661737" cy="311392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6D754559-7C82-508E-7B0C-6D0DB12A7FD2}"/>
                  </a:ext>
                </a:extLst>
              </p:cNvPr>
              <p:cNvSpPr txBox="1"/>
              <p:nvPr/>
            </p:nvSpPr>
            <p:spPr>
              <a:xfrm>
                <a:off x="2771167" y="2596372"/>
                <a:ext cx="1233603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/>
                  <a:t>25 µm Kapton Tape Drive</a:t>
                </a:r>
              </a:p>
            </p:txBody>
          </p:sp>
          <p:sp>
            <p:nvSpPr>
              <p:cNvPr id="12" name="Trapezoid 11">
                <a:extLst>
                  <a:ext uri="{FF2B5EF4-FFF2-40B4-BE49-F238E27FC236}">
                    <a16:creationId xmlns:a16="http://schemas.microsoft.com/office/drawing/2014/main" id="{0D573070-1AAB-627F-B4A0-23C33A8ADDEA}"/>
                  </a:ext>
                </a:extLst>
              </p:cNvPr>
              <p:cNvSpPr/>
              <p:nvPr/>
            </p:nvSpPr>
            <p:spPr>
              <a:xfrm rot="5400000">
                <a:off x="3130062" y="3558769"/>
                <a:ext cx="515815" cy="259539"/>
              </a:xfrm>
              <a:prstGeom prst="trapezoid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58773-9DE4-B15A-A370-60A0864084EB}"/>
                  </a:ext>
                </a:extLst>
              </p:cNvPr>
              <p:cNvSpPr txBox="1"/>
              <p:nvPr/>
            </p:nvSpPr>
            <p:spPr>
              <a:xfrm>
                <a:off x="1598329" y="3213538"/>
                <a:ext cx="123360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/>
                  <a:t>Gas cell</a:t>
                </a:r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CB0D5E8-8833-442F-18DB-D8739797F773}"/>
                  </a:ext>
                </a:extLst>
              </p:cNvPr>
              <p:cNvSpPr/>
              <p:nvPr/>
            </p:nvSpPr>
            <p:spPr>
              <a:xfrm>
                <a:off x="5632938" y="3471333"/>
                <a:ext cx="926123" cy="3422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69D4E735-A375-4BA5-9C02-A63387FE2BC1}"/>
                  </a:ext>
                </a:extLst>
              </p:cNvPr>
              <p:cNvSpPr/>
              <p:nvPr/>
            </p:nvSpPr>
            <p:spPr>
              <a:xfrm>
                <a:off x="6779808" y="3471332"/>
                <a:ext cx="926123" cy="342235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FBB2AB22-197B-A3B4-0B3F-BEDE32FC4F18}"/>
                  </a:ext>
                </a:extLst>
              </p:cNvPr>
              <p:cNvSpPr txBox="1"/>
              <p:nvPr/>
            </p:nvSpPr>
            <p:spPr>
              <a:xfrm>
                <a:off x="6027354" y="3912983"/>
                <a:ext cx="123360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/>
                  <a:t>1 T Magnets</a:t>
                </a:r>
              </a:p>
            </p:txBody>
          </p: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1411CF02-E203-603B-5336-B070B8B5BD6B}"/>
                  </a:ext>
                </a:extLst>
              </p:cNvPr>
              <p:cNvCxnSpPr>
                <a:cxnSpLocks/>
                <a:endCxn id="14" idx="1"/>
              </p:cNvCxnSpPr>
              <p:nvPr/>
            </p:nvCxnSpPr>
            <p:spPr>
              <a:xfrm flipV="1">
                <a:off x="2546000" y="3642451"/>
                <a:ext cx="3086938" cy="19925"/>
              </a:xfrm>
              <a:prstGeom prst="line">
                <a:avLst/>
              </a:prstGeom>
              <a:ln w="254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2B26083D-3988-6BCD-13EA-1328BBB861B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546000" y="3637368"/>
                <a:ext cx="7987454" cy="44074"/>
              </a:xfrm>
              <a:prstGeom prst="line">
                <a:avLst/>
              </a:prstGeom>
              <a:ln w="2540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Arc 18">
                <a:extLst>
                  <a:ext uri="{FF2B5EF4-FFF2-40B4-BE49-F238E27FC236}">
                    <a16:creationId xmlns:a16="http://schemas.microsoft.com/office/drawing/2014/main" id="{B4B56A61-459E-0EB2-F8E4-F47EF4036FB7}"/>
                  </a:ext>
                </a:extLst>
              </p:cNvPr>
              <p:cNvSpPr/>
              <p:nvPr/>
            </p:nvSpPr>
            <p:spPr>
              <a:xfrm flipV="1">
                <a:off x="4004771" y="1797684"/>
                <a:ext cx="2713872" cy="1844559"/>
              </a:xfrm>
              <a:prstGeom prst="arc">
                <a:avLst/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" name="Arc 19">
                <a:extLst>
                  <a:ext uri="{FF2B5EF4-FFF2-40B4-BE49-F238E27FC236}">
                    <a16:creationId xmlns:a16="http://schemas.microsoft.com/office/drawing/2014/main" id="{6BDD1CF4-A81C-F769-CA4B-3D9A2363FA35}"/>
                  </a:ext>
                </a:extLst>
              </p:cNvPr>
              <p:cNvSpPr/>
              <p:nvPr/>
            </p:nvSpPr>
            <p:spPr>
              <a:xfrm flipV="1">
                <a:off x="3382126" y="1105972"/>
                <a:ext cx="4214428" cy="2534845"/>
              </a:xfrm>
              <a:prstGeom prst="arc">
                <a:avLst>
                  <a:gd name="adj1" fmla="val 16200000"/>
                  <a:gd name="adj2" fmla="val 21582726"/>
                </a:avLst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" name="Arc 20">
                <a:extLst>
                  <a:ext uri="{FF2B5EF4-FFF2-40B4-BE49-F238E27FC236}">
                    <a16:creationId xmlns:a16="http://schemas.microsoft.com/office/drawing/2014/main" id="{4B5739B3-9B5E-1139-A2F2-55FE2CEF004B}"/>
                  </a:ext>
                </a:extLst>
              </p:cNvPr>
              <p:cNvSpPr/>
              <p:nvPr/>
            </p:nvSpPr>
            <p:spPr>
              <a:xfrm flipV="1">
                <a:off x="3371759" y="1911070"/>
                <a:ext cx="4864031" cy="1717203"/>
              </a:xfrm>
              <a:prstGeom prst="arc">
                <a:avLst>
                  <a:gd name="adj1" fmla="val 16200000"/>
                  <a:gd name="adj2" fmla="val 21582726"/>
                </a:avLst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Arc 21">
                <a:extLst>
                  <a:ext uri="{FF2B5EF4-FFF2-40B4-BE49-F238E27FC236}">
                    <a16:creationId xmlns:a16="http://schemas.microsoft.com/office/drawing/2014/main" id="{B52203CD-346A-8A61-4A57-71759B98A668}"/>
                  </a:ext>
                </a:extLst>
              </p:cNvPr>
              <p:cNvSpPr/>
              <p:nvPr/>
            </p:nvSpPr>
            <p:spPr>
              <a:xfrm flipV="1">
                <a:off x="4899466" y="1230922"/>
                <a:ext cx="1350483" cy="2397351"/>
              </a:xfrm>
              <a:prstGeom prst="arc">
                <a:avLst>
                  <a:gd name="adj1" fmla="val 16200000"/>
                  <a:gd name="adj2" fmla="val 21582726"/>
                </a:avLst>
              </a:prstGeom>
              <a:ln w="254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7EF032D0-9B54-62DB-786D-0451D7126162}"/>
                  </a:ext>
                </a:extLst>
              </p:cNvPr>
              <p:cNvCxnSpPr/>
              <p:nvPr/>
            </p:nvCxnSpPr>
            <p:spPr>
              <a:xfrm>
                <a:off x="6095999" y="2331188"/>
                <a:ext cx="1037493" cy="609600"/>
              </a:xfrm>
              <a:prstGeom prst="line">
                <a:avLst/>
              </a:prstGeom>
              <a:ln w="254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D85AD72A-C5BE-BBFA-2C1B-E61F6D3837AA}"/>
                  </a:ext>
                </a:extLst>
              </p:cNvPr>
              <p:cNvCxnSpPr/>
              <p:nvPr/>
            </p:nvCxnSpPr>
            <p:spPr>
              <a:xfrm>
                <a:off x="7452115" y="2304170"/>
                <a:ext cx="1037493" cy="609600"/>
              </a:xfrm>
              <a:prstGeom prst="line">
                <a:avLst/>
              </a:prstGeom>
              <a:ln w="254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CE142523-E983-198D-F81F-BD81CB40A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45416" y="2571820"/>
                <a:ext cx="0" cy="2118933"/>
              </a:xfrm>
              <a:prstGeom prst="line">
                <a:avLst/>
              </a:prstGeom>
              <a:ln w="25400">
                <a:solidFill>
                  <a:schemeClr val="bg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AB303E3-DE5B-0F92-2087-DF6F9FA51112}"/>
                  </a:ext>
                </a:extLst>
              </p:cNvPr>
              <p:cNvSpPr txBox="1"/>
              <p:nvPr/>
            </p:nvSpPr>
            <p:spPr>
              <a:xfrm>
                <a:off x="8634658" y="1987045"/>
                <a:ext cx="164195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/>
                  <a:t>2 mm Al Flange (End of chamber)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DD22893-E48B-23DF-E8D6-FB210226A61E}"/>
                  </a:ext>
                </a:extLst>
              </p:cNvPr>
              <p:cNvSpPr txBox="1"/>
              <p:nvPr/>
            </p:nvSpPr>
            <p:spPr>
              <a:xfrm>
                <a:off x="6648817" y="1652832"/>
                <a:ext cx="123360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/>
                  <a:t>Scintillating Screens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FE6FDC05-FBE8-7C3E-DE52-8ACD8132E788}"/>
                  </a:ext>
                </a:extLst>
              </p:cNvPr>
              <p:cNvSpPr txBox="1"/>
              <p:nvPr/>
            </p:nvSpPr>
            <p:spPr>
              <a:xfrm>
                <a:off x="5209284" y="2675583"/>
                <a:ext cx="123360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/>
                  <a:t>Electron beam</a:t>
                </a:r>
              </a:p>
            </p:txBody>
          </p: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714A6A5F-310D-5D9E-27FF-A4CEF081E4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33454" y="3247292"/>
                <a:ext cx="0" cy="730372"/>
              </a:xfrm>
              <a:prstGeom prst="line">
                <a:avLst/>
              </a:prstGeom>
              <a:ln w="25400"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320E6A20-DA0E-C8A4-EB6B-9606B33A88F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 rot="20759145">
                <a:off x="8782473" y="4122061"/>
                <a:ext cx="850724" cy="410613"/>
                <a:chOff x="8609300" y="4941333"/>
                <a:chExt cx="1564207" cy="754985"/>
              </a:xfrm>
            </p:grpSpPr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BAD5E7B0-283D-5EAF-3707-BD41D615BE3D}"/>
                    </a:ext>
                  </a:extLst>
                </p:cNvPr>
                <p:cNvSpPr/>
                <p:nvPr/>
              </p:nvSpPr>
              <p:spPr>
                <a:xfrm rot="20744080">
                  <a:off x="8732617" y="5205557"/>
                  <a:ext cx="1023811" cy="468450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0" name="Trapezoid 39">
                  <a:extLst>
                    <a:ext uri="{FF2B5EF4-FFF2-40B4-BE49-F238E27FC236}">
                      <a16:creationId xmlns:a16="http://schemas.microsoft.com/office/drawing/2014/main" id="{85A80525-D69F-4D27-BB7A-55363AD2E43F}"/>
                    </a:ext>
                  </a:extLst>
                </p:cNvPr>
                <p:cNvSpPr/>
                <p:nvPr/>
              </p:nvSpPr>
              <p:spPr>
                <a:xfrm rot="15313270">
                  <a:off x="9640037" y="5034028"/>
                  <a:ext cx="626165" cy="440775"/>
                </a:xfrm>
                <a:prstGeom prst="trapezoid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41" name="TextBox 40">
                  <a:extLst>
                    <a:ext uri="{FF2B5EF4-FFF2-40B4-BE49-F238E27FC236}">
                      <a16:creationId xmlns:a16="http://schemas.microsoft.com/office/drawing/2014/main" id="{0865D121-AC85-500D-F31E-3E118AEA1437}"/>
                    </a:ext>
                  </a:extLst>
                </p:cNvPr>
                <p:cNvSpPr txBox="1"/>
                <p:nvPr/>
              </p:nvSpPr>
              <p:spPr>
                <a:xfrm rot="20737490">
                  <a:off x="8609300" y="5187006"/>
                  <a:ext cx="1233604" cy="5093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1200" dirty="0"/>
                    <a:t>Camera</a:t>
                  </a:r>
                </a:p>
              </p:txBody>
            </p:sp>
          </p:grp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BFE79FD8-20DA-9AFE-AC91-209F63A3A8D8}"/>
                  </a:ext>
                </a:extLst>
              </p:cNvPr>
              <p:cNvSpPr txBox="1"/>
              <p:nvPr/>
            </p:nvSpPr>
            <p:spPr>
              <a:xfrm>
                <a:off x="9965731" y="4087801"/>
                <a:ext cx="98718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/>
                  <a:t>DRZ High</a:t>
                </a:r>
              </a:p>
              <a:p>
                <a:pPr algn="ctr"/>
                <a:r>
                  <a:rPr lang="en-US" sz="1600" dirty="0"/>
                  <a:t>Betatron Profiler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1BC174AC-F1B3-DE7C-5AC6-D86B28D0527C}"/>
                  </a:ext>
                </a:extLst>
              </p:cNvPr>
              <p:cNvSpPr txBox="1"/>
              <p:nvPr/>
            </p:nvSpPr>
            <p:spPr>
              <a:xfrm>
                <a:off x="200438" y="3289719"/>
                <a:ext cx="1477551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Focused laser</a:t>
                </a:r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6209D449-B6D9-1AFA-00D7-F70D603D32F6}"/>
                  </a:ext>
                </a:extLst>
              </p:cNvPr>
              <p:cNvSpPr/>
              <p:nvPr/>
            </p:nvSpPr>
            <p:spPr>
              <a:xfrm>
                <a:off x="11009830" y="3437261"/>
                <a:ext cx="661737" cy="311392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9EC71E4B-F00F-6EDA-99B9-F88AB10E0F83}"/>
                  </a:ext>
                </a:extLst>
              </p:cNvPr>
              <p:cNvSpPr txBox="1"/>
              <p:nvPr/>
            </p:nvSpPr>
            <p:spPr>
              <a:xfrm>
                <a:off x="10459321" y="2888012"/>
                <a:ext cx="17602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/>
                  <a:t>Gamma Spectrometer</a:t>
                </a:r>
              </a:p>
            </p:txBody>
          </p:sp>
        </p:grp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5C3FD0DB-8357-E4FA-2DC5-BFF06F257DA0}"/>
              </a:ext>
            </a:extLst>
          </p:cNvPr>
          <p:cNvSpPr txBox="1"/>
          <p:nvPr/>
        </p:nvSpPr>
        <p:spPr>
          <a:xfrm>
            <a:off x="7003717" y="900128"/>
            <a:ext cx="36654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Diagnostics: </a:t>
            </a:r>
          </a:p>
          <a:p>
            <a:pPr marL="285750" indent="-285750">
              <a:buFontTx/>
              <a:buChar char="-"/>
            </a:pPr>
            <a:r>
              <a:rPr lang="en-US" dirty="0"/>
              <a:t>Electron spectrometer</a:t>
            </a:r>
          </a:p>
          <a:p>
            <a:pPr marL="285750" indent="-285750">
              <a:buFontTx/>
              <a:buChar char="-"/>
            </a:pPr>
            <a:r>
              <a:rPr lang="en-US" dirty="0"/>
              <a:t>Betatron X-ray profiler</a:t>
            </a:r>
          </a:p>
          <a:p>
            <a:pPr marL="285750" indent="-285750">
              <a:buFontTx/>
              <a:buChar char="-"/>
            </a:pPr>
            <a:r>
              <a:rPr lang="en-US" dirty="0"/>
              <a:t>Gamma Spectrometer</a:t>
            </a:r>
          </a:p>
          <a:p>
            <a:r>
              <a:rPr lang="en-US" dirty="0"/>
              <a:t>Parameters:</a:t>
            </a:r>
          </a:p>
          <a:p>
            <a:pPr marL="285750" indent="-285750">
              <a:buFontTx/>
              <a:buChar char="-"/>
            </a:pPr>
            <a:r>
              <a:rPr lang="en-US" dirty="0"/>
              <a:t>Plasma density = 5e17 cm^-3</a:t>
            </a:r>
          </a:p>
          <a:p>
            <a:pPr marL="285750" indent="-285750">
              <a:buFontTx/>
              <a:buChar char="-"/>
            </a:pPr>
            <a:r>
              <a:rPr lang="en-US" dirty="0"/>
              <a:t>6 cm Gas Cell</a:t>
            </a:r>
          </a:p>
          <a:p>
            <a:pPr marL="285750" indent="-285750">
              <a:buFontTx/>
              <a:buChar char="-"/>
            </a:pPr>
            <a:r>
              <a:rPr lang="en-US" dirty="0"/>
              <a:t>Ionization injection (3% N)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718BD777-3C9D-1502-52C0-182829CFC080}"/>
              </a:ext>
            </a:extLst>
          </p:cNvPr>
          <p:cNvGrpSpPr/>
          <p:nvPr/>
        </p:nvGrpSpPr>
        <p:grpSpPr>
          <a:xfrm>
            <a:off x="1166660" y="2742187"/>
            <a:ext cx="3513002" cy="902479"/>
            <a:chOff x="869286" y="2633503"/>
            <a:chExt cx="3513002" cy="902479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E5E4405E-06BB-88D1-FC9A-253B1278755A}"/>
                </a:ext>
              </a:extLst>
            </p:cNvPr>
            <p:cNvSpPr/>
            <p:nvPr/>
          </p:nvSpPr>
          <p:spPr>
            <a:xfrm>
              <a:off x="900752" y="2633503"/>
              <a:ext cx="3355223" cy="90247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B4787AF-5034-82CC-37A5-A1C00AA4784D}"/>
                </a:ext>
              </a:extLst>
            </p:cNvPr>
            <p:cNvSpPr/>
            <p:nvPr/>
          </p:nvSpPr>
          <p:spPr>
            <a:xfrm>
              <a:off x="1009037" y="2730581"/>
              <a:ext cx="3138983" cy="72532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D8FF7F9-DC07-5FD9-48C4-F5281CA9A095}"/>
                </a:ext>
              </a:extLst>
            </p:cNvPr>
            <p:cNvSpPr txBox="1"/>
            <p:nvPr/>
          </p:nvSpPr>
          <p:spPr>
            <a:xfrm>
              <a:off x="869286" y="2778540"/>
              <a:ext cx="35130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Use DM to explore controlled introduction of aberrations</a:t>
              </a:r>
            </a:p>
          </p:txBody>
        </p:sp>
      </p:grpSp>
      <p:sp>
        <p:nvSpPr>
          <p:cNvPr id="46" name="Slide Number Placeholder 45">
            <a:extLst>
              <a:ext uri="{FF2B5EF4-FFF2-40B4-BE49-F238E27FC236}">
                <a16:creationId xmlns:a16="http://schemas.microsoft.com/office/drawing/2014/main" id="{F5B3A834-E544-101F-579D-F47E45A13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3632" y="6356350"/>
            <a:ext cx="2743200" cy="365125"/>
          </a:xfrm>
        </p:spPr>
        <p:txBody>
          <a:bodyPr/>
          <a:lstStyle/>
          <a:p>
            <a:fld id="{63493838-0727-634E-8971-3FFCA54B2AD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004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4C00AEE0-2CC7-5D50-91EF-65413EF588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4606" r="50768" b="32548"/>
          <a:stretch/>
        </p:blipFill>
        <p:spPr bwMode="auto">
          <a:xfrm>
            <a:off x="7616902" y="989263"/>
            <a:ext cx="4370889" cy="265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id="{DD1DEB98-81F2-97AD-8A7A-EBD05417BF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67" t="67178"/>
          <a:stretch/>
        </p:blipFill>
        <p:spPr bwMode="auto">
          <a:xfrm>
            <a:off x="7616902" y="3896462"/>
            <a:ext cx="4373987" cy="265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6A8B782-236D-ED32-F826-73A9255C1040}"/>
              </a:ext>
            </a:extLst>
          </p:cNvPr>
          <p:cNvSpPr txBox="1">
            <a:spLocks/>
          </p:cNvSpPr>
          <p:nvPr/>
        </p:nvSpPr>
        <p:spPr>
          <a:xfrm>
            <a:off x="467811" y="-14059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Betatron X-ray beam profiles</a:t>
            </a:r>
          </a:p>
        </p:txBody>
      </p:sp>
      <p:pic>
        <p:nvPicPr>
          <p:cNvPr id="7" name="Picture 6" descr="A machine with round metal doors&#10;&#10;Description automatically generated with medium confidence">
            <a:extLst>
              <a:ext uri="{FF2B5EF4-FFF2-40B4-BE49-F238E27FC236}">
                <a16:creationId xmlns:a16="http://schemas.microsoft.com/office/drawing/2014/main" id="{51A9C964-E186-8910-7A5A-D894E61481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884" y="799543"/>
            <a:ext cx="5526589" cy="4144942"/>
          </a:xfrm>
          <a:prstGeom prst="rect">
            <a:avLst/>
          </a:prstGeom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6B0DCC93-4FF2-50E5-EA70-3FF13A270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1814"/>
            <a:ext cx="3913579" cy="309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2ED36345-0636-5C68-C4C6-4DAA81D14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579" y="3761815"/>
            <a:ext cx="3913578" cy="309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EBD369-D123-4EFB-6EF7-2614C912F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7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71FE13-2BAC-3AF6-D774-B66C8F5A1790}"/>
              </a:ext>
            </a:extLst>
          </p:cNvPr>
          <p:cNvSpPr txBox="1"/>
          <p:nvPr/>
        </p:nvSpPr>
        <p:spPr>
          <a:xfrm>
            <a:off x="8740942" y="274887"/>
            <a:ext cx="2482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Open circle = one shot</a:t>
            </a:r>
          </a:p>
          <a:p>
            <a:r>
              <a:rPr lang="en-US" dirty="0"/>
              <a:t>Full circle = Average</a:t>
            </a:r>
          </a:p>
        </p:txBody>
      </p:sp>
    </p:spTree>
    <p:extLst>
      <p:ext uri="{BB962C8B-B14F-4D97-AF65-F5344CB8AC3E}">
        <p14:creationId xmlns:p14="http://schemas.microsoft.com/office/powerpoint/2010/main" val="5546102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B77F157-4ED6-31A7-AEDD-C6BC9B2B3FF6}"/>
              </a:ext>
            </a:extLst>
          </p:cNvPr>
          <p:cNvSpPr txBox="1">
            <a:spLocks/>
          </p:cNvSpPr>
          <p:nvPr/>
        </p:nvSpPr>
        <p:spPr>
          <a:xfrm>
            <a:off x="467811" y="-14059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Effect on X-ray flux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39C7CC84-AE6E-CE95-9FEA-DEE9B9F7CB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992" r="49259"/>
          <a:stretch/>
        </p:blipFill>
        <p:spPr bwMode="auto">
          <a:xfrm>
            <a:off x="774699" y="3930654"/>
            <a:ext cx="4944743" cy="2927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2135BAEA-5442-71E0-E0B4-525CB3B639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992" r="49259"/>
          <a:stretch/>
        </p:blipFill>
        <p:spPr bwMode="auto">
          <a:xfrm>
            <a:off x="774700" y="895881"/>
            <a:ext cx="4944744" cy="2927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39EB9988-8E22-471A-59F5-87536710AA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02" r="49731"/>
          <a:stretch/>
        </p:blipFill>
        <p:spPr bwMode="auto">
          <a:xfrm>
            <a:off x="5748657" y="1013865"/>
            <a:ext cx="4745913" cy="280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8FE2F4A6-1C4A-C301-AE3A-807D6F90BF8F}"/>
              </a:ext>
            </a:extLst>
          </p:cNvPr>
          <p:cNvSpPr txBox="1">
            <a:spLocks/>
          </p:cNvSpPr>
          <p:nvPr/>
        </p:nvSpPr>
        <p:spPr>
          <a:xfrm>
            <a:off x="6102169" y="4810125"/>
            <a:ext cx="4881242" cy="7633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X-ray flux reduced with increased aberrations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199735E-3F74-EF9B-BFEE-82DFF3FA41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8046" t="54187" r="12657" b="22296"/>
          <a:stretch/>
        </p:blipFill>
        <p:spPr>
          <a:xfrm>
            <a:off x="6388062" y="1269657"/>
            <a:ext cx="1005839" cy="12344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F60629-0A00-5063-1103-64BED8EA3C3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8887" t="53717" r="30643" b="21313"/>
          <a:stretch/>
        </p:blipFill>
        <p:spPr>
          <a:xfrm>
            <a:off x="1478700" y="4154805"/>
            <a:ext cx="1066799" cy="13106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C702AC-DA8D-A489-E638-6CA97E241EB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7518" t="33593" r="18521" b="47501"/>
          <a:stretch/>
        </p:blipFill>
        <p:spPr>
          <a:xfrm>
            <a:off x="1327983" y="1085071"/>
            <a:ext cx="1248937" cy="99245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11E14D2-4844-748B-C3FC-934DCCDF5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040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B77F157-4ED6-31A7-AEDD-C6BC9B2B3FF6}"/>
              </a:ext>
            </a:extLst>
          </p:cNvPr>
          <p:cNvSpPr txBox="1">
            <a:spLocks/>
          </p:cNvSpPr>
          <p:nvPr/>
        </p:nvSpPr>
        <p:spPr>
          <a:xfrm>
            <a:off x="467811" y="-14059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Effect on X-ray Spectrum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8FE2F4A6-1C4A-C301-AE3A-807D6F90BF8F}"/>
              </a:ext>
            </a:extLst>
          </p:cNvPr>
          <p:cNvSpPr txBox="1">
            <a:spLocks/>
          </p:cNvSpPr>
          <p:nvPr/>
        </p:nvSpPr>
        <p:spPr>
          <a:xfrm>
            <a:off x="4747711" y="6000368"/>
            <a:ext cx="7630807" cy="93039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Apart from coma, aberrations soften the X-ray spectrum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FD4556E8-9DA6-732D-F931-E2EFD4BFE6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6" r="49840" b="64868"/>
          <a:stretch/>
        </p:blipFill>
        <p:spPr bwMode="auto">
          <a:xfrm>
            <a:off x="141457" y="950463"/>
            <a:ext cx="4266163" cy="2836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E528F01-41C4-A2FF-25E9-C8D3D92BF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21" r="49233" b="32698"/>
          <a:stretch/>
        </p:blipFill>
        <p:spPr bwMode="auto">
          <a:xfrm>
            <a:off x="5725611" y="950464"/>
            <a:ext cx="4346652" cy="283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A7CA4FA7-5AB6-0B6D-8BFE-918DFD1C01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90" r="49669"/>
          <a:stretch/>
        </p:blipFill>
        <p:spPr bwMode="auto">
          <a:xfrm>
            <a:off x="141457" y="4021210"/>
            <a:ext cx="4240043" cy="2836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machine with a metal frame&#10;&#10;Description automatically generated with medium confidence">
            <a:extLst>
              <a:ext uri="{FF2B5EF4-FFF2-40B4-BE49-F238E27FC236}">
                <a16:creationId xmlns:a16="http://schemas.microsoft.com/office/drawing/2014/main" id="{6C52CCAB-7803-3A98-0652-345B596E65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8" t="24257" r="7269" b="35903"/>
          <a:stretch/>
        </p:blipFill>
        <p:spPr>
          <a:xfrm>
            <a:off x="6207743" y="4021210"/>
            <a:ext cx="4152968" cy="16367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71D916-566A-CEC3-A220-C33FBC7EEA1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8046" t="54187" r="12657" b="22296"/>
          <a:stretch/>
        </p:blipFill>
        <p:spPr>
          <a:xfrm>
            <a:off x="640320" y="4205164"/>
            <a:ext cx="1005839" cy="123444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F736CF9-AD43-BCD7-58D0-3A5CC6DC780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887" t="53717" r="30643" b="21313"/>
          <a:stretch/>
        </p:blipFill>
        <p:spPr>
          <a:xfrm>
            <a:off x="6207743" y="999754"/>
            <a:ext cx="1066799" cy="13106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05CBD85-6425-841D-667D-0971B555891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7518" t="33593" r="18521" b="47501"/>
          <a:stretch/>
        </p:blipFill>
        <p:spPr>
          <a:xfrm>
            <a:off x="734969" y="997424"/>
            <a:ext cx="1248937" cy="99245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13EBE7D-7114-A29C-EC76-B3A8B21AA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9</a:t>
            </a:fld>
            <a:endParaRPr 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00654E6-FDC0-A38D-E409-CB4FD4624AF0}"/>
                  </a:ext>
                </a:extLst>
              </p:cNvPr>
              <p:cNvSpPr txBox="1"/>
              <p:nvPr/>
            </p:nvSpPr>
            <p:spPr>
              <a:xfrm>
                <a:off x="9306082" y="6656"/>
                <a:ext cx="2885918" cy="8268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sSup>
                        <m:s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𝐸</m:t>
                                      </m:r>
                                    </m:e>
                                    <m:sub>
                                      <m:r>
                                        <a:rPr lang="en-US" sz="2400" b="0" i="1" smtClean="0">
                                          <a:latin typeface="Cambria Math" panose="02040503050406030204" pitchFamily="18" charset="0"/>
                                        </a:rPr>
                                        <m:t>𝑐𝑟</m:t>
                                      </m:r>
                                    </m:sub>
                                  </m:sSub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sSubSup>
                        <m:sSubSup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  <m:sub>
                          <m:f>
                            <m:fPr>
                              <m:type m:val="skw"/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sub>
                        <m:sup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</a:rPr>
                                    <m:t>𝑐𝑟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00654E6-FDC0-A38D-E409-CB4FD4624A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6082" y="6656"/>
                <a:ext cx="2885918" cy="826829"/>
              </a:xfrm>
              <a:prstGeom prst="rect">
                <a:avLst/>
              </a:prstGeom>
              <a:blipFill>
                <a:blip r:embed="rId5"/>
                <a:stretch>
                  <a:fillRect l="-1747" t="-18182" b="-954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4860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DB296-5551-A453-D605-669BBE5E6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361" y="-118638"/>
            <a:ext cx="10515600" cy="1325563"/>
          </a:xfrm>
        </p:spPr>
        <p:txBody>
          <a:bodyPr/>
          <a:lstStyle/>
          <a:p>
            <a:r>
              <a:rPr lang="en-US" dirty="0"/>
              <a:t>Modeling coma with LASY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E859DE-EDBE-CF62-26D3-7908A87F8C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8181"/>
          <a:stretch>
            <a:fillRect/>
          </a:stretch>
        </p:blipFill>
        <p:spPr>
          <a:xfrm>
            <a:off x="0" y="1730984"/>
            <a:ext cx="3562709" cy="33960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013D6F-E25B-8DCF-0A0D-02ECE7E18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633" y="4245779"/>
            <a:ext cx="3724834" cy="26122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7D14B1-2E10-BB21-7AAD-7CBE68F13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2709" y="945720"/>
            <a:ext cx="4198160" cy="339603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C19A0DB-BD76-C075-7403-5999B369443F}"/>
              </a:ext>
            </a:extLst>
          </p:cNvPr>
          <p:cNvSpPr txBox="1"/>
          <p:nvPr/>
        </p:nvSpPr>
        <p:spPr>
          <a:xfrm>
            <a:off x="8249302" y="868790"/>
            <a:ext cx="34171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Apply comatic phase and focusing phase in the nearfield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 Fresnel Chirp-Z Transform Propagator to view focus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073508-4554-6CA0-E5B2-DCE87F77C5CF}"/>
              </a:ext>
            </a:extLst>
          </p:cNvPr>
          <p:cNvSpPr txBox="1"/>
          <p:nvPr/>
        </p:nvSpPr>
        <p:spPr>
          <a:xfrm>
            <a:off x="9270125" y="2403394"/>
            <a:ext cx="2033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Previous method: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E7B4F8-F690-204F-F155-8A7FE20A88AC}"/>
              </a:ext>
            </a:extLst>
          </p:cNvPr>
          <p:cNvSpPr txBox="1"/>
          <p:nvPr/>
        </p:nvSpPr>
        <p:spPr>
          <a:xfrm>
            <a:off x="8450318" y="2772726"/>
            <a:ext cx="34029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P. Cummings, A.G.R.T </a:t>
            </a:r>
            <a:r>
              <a:rPr lang="en-US" dirty="0" err="1"/>
              <a:t>P.o.P</a:t>
            </a:r>
            <a:r>
              <a:rPr lang="en-US" dirty="0"/>
              <a:t>. (2011)</a:t>
            </a:r>
          </a:p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99153A-389E-109C-E74E-919D6AE8FACA}"/>
              </a:ext>
            </a:extLst>
          </p:cNvPr>
          <p:cNvSpPr txBox="1"/>
          <p:nvPr/>
        </p:nvSpPr>
        <p:spPr>
          <a:xfrm>
            <a:off x="8249302" y="3142058"/>
            <a:ext cx="3942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Combines TEM</a:t>
            </a:r>
            <a:r>
              <a:rPr lang="en-US" baseline="-25000" dirty="0"/>
              <a:t>00</a:t>
            </a:r>
            <a:r>
              <a:rPr lang="en-US" dirty="0"/>
              <a:t> and TEM</a:t>
            </a:r>
            <a:r>
              <a:rPr lang="en-US" baseline="-25000" dirty="0"/>
              <a:t>10</a:t>
            </a:r>
            <a:r>
              <a:rPr lang="en-US" dirty="0"/>
              <a:t> modes to model coma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66E3FCF-F930-E8DA-ED80-5C9E711540D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5997" t="14929" r="11119" b="12598"/>
          <a:stretch>
            <a:fillRect/>
          </a:stretch>
        </p:blipFill>
        <p:spPr>
          <a:xfrm>
            <a:off x="7760869" y="3689493"/>
            <a:ext cx="4398846" cy="316850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967E47-2EAE-3746-00A5-4FF5C2995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5066" y="6492875"/>
            <a:ext cx="2743200" cy="365125"/>
          </a:xfrm>
        </p:spPr>
        <p:txBody>
          <a:bodyPr/>
          <a:lstStyle/>
          <a:p>
            <a:fld id="{63493838-0727-634E-8971-3FFCA54B2AD7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51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F55ADF-ACB1-1B70-174F-3FC9AC89D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89022B-6E36-044D-6195-F10E96966E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51"/>
          <a:stretch>
            <a:fillRect/>
          </a:stretch>
        </p:blipFill>
        <p:spPr>
          <a:xfrm>
            <a:off x="1978429" y="899833"/>
            <a:ext cx="3940518" cy="319203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21D4A7-2925-34D9-E53F-F9E9A7FD3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6597" y="36944"/>
            <a:ext cx="5691130" cy="31920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C371257-0557-6084-3480-A560562AF439}"/>
              </a:ext>
            </a:extLst>
          </p:cNvPr>
          <p:cNvSpPr txBox="1"/>
          <p:nvPr/>
        </p:nvSpPr>
        <p:spPr>
          <a:xfrm>
            <a:off x="6538772" y="314507"/>
            <a:ext cx="5416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f/35 focusing with 0.2 waves PV of coma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2DE0E1-D343-8210-43A1-B051FED2DA8C}"/>
              </a:ext>
            </a:extLst>
          </p:cNvPr>
          <p:cNvSpPr txBox="1"/>
          <p:nvPr/>
        </p:nvSpPr>
        <p:spPr>
          <a:xfrm>
            <a:off x="7583489" y="3081048"/>
            <a:ext cx="2568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Saturated to show wings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7BFC91-6873-0BB8-7FEC-28E40159AA02}"/>
              </a:ext>
            </a:extLst>
          </p:cNvPr>
          <p:cNvSpPr txBox="1"/>
          <p:nvPr/>
        </p:nvSpPr>
        <p:spPr>
          <a:xfrm>
            <a:off x="151763" y="1916840"/>
            <a:ext cx="15519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Using 5 modes (Nm = 5) in FBPIC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0BB6B8-68E1-1DAF-D2B2-42F2236ED4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7400" y="3450380"/>
            <a:ext cx="4269523" cy="3370676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98B60CC-7FAE-248F-5293-E4E0A3C64B12}"/>
              </a:ext>
            </a:extLst>
          </p:cNvPr>
          <p:cNvSpPr txBox="1">
            <a:spLocks/>
          </p:cNvSpPr>
          <p:nvPr/>
        </p:nvSpPr>
        <p:spPr>
          <a:xfrm>
            <a:off x="404870" y="256772"/>
            <a:ext cx="4577836" cy="85413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Import into FBPIC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F6C45E0-E3E1-450B-C5AC-9E3849B5D14A}"/>
              </a:ext>
            </a:extLst>
          </p:cNvPr>
          <p:cNvSpPr txBox="1"/>
          <p:nvPr/>
        </p:nvSpPr>
        <p:spPr>
          <a:xfrm>
            <a:off x="10381197" y="6451724"/>
            <a:ext cx="15739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accent1"/>
                </a:solidFill>
              </a:rPr>
              <a:t>fbpic.github.io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7C8286DA-FBA0-A334-2AFC-C527A291E0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7"/>
          <a:stretch/>
        </p:blipFill>
        <p:spPr bwMode="auto">
          <a:xfrm>
            <a:off x="0" y="4256314"/>
            <a:ext cx="6711491" cy="260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61F0BF2-C31A-B55B-51AE-263E04E49C99}"/>
              </a:ext>
            </a:extLst>
          </p:cNvPr>
          <p:cNvSpPr txBox="1"/>
          <p:nvPr/>
        </p:nvSpPr>
        <p:spPr>
          <a:xfrm rot="16200000">
            <a:off x="1054628" y="2190497"/>
            <a:ext cx="165126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Fraction of profile in mode </a:t>
            </a:r>
          </a:p>
        </p:txBody>
      </p:sp>
    </p:spTree>
    <p:extLst>
      <p:ext uri="{BB962C8B-B14F-4D97-AF65-F5344CB8AC3E}">
        <p14:creationId xmlns:p14="http://schemas.microsoft.com/office/powerpoint/2010/main" val="4196688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5192B-4EBB-1250-84C1-D3543DE17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28954"/>
            <a:ext cx="10515600" cy="1325563"/>
          </a:xfrm>
        </p:spPr>
        <p:txBody>
          <a:bodyPr/>
          <a:lstStyle/>
          <a:p>
            <a:r>
              <a:rPr lang="en-US" dirty="0"/>
              <a:t>Coma increases electron oscillation amplitude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E6FD99C-1CFA-9428-7C38-4FC2F4D1E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12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E03636-99B7-0886-F619-63DDEDF085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902"/>
          <a:stretch>
            <a:fillRect/>
          </a:stretch>
        </p:blipFill>
        <p:spPr>
          <a:xfrm>
            <a:off x="334141" y="3209239"/>
            <a:ext cx="5509830" cy="32158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D133AA-CD70-43B4-A6D9-759388D16F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8" y="1992426"/>
            <a:ext cx="5725019" cy="4363924"/>
          </a:xfrm>
          <a:prstGeom prst="rect">
            <a:avLst/>
          </a:prstGeom>
        </p:spPr>
      </p:pic>
      <p:pic>
        <p:nvPicPr>
          <p:cNvPr id="6" name="Picture 5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B1922B0A-059B-E7A3-A887-2C23A906E85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780" t="51870" r="23445" b="40813"/>
          <a:stretch/>
        </p:blipFill>
        <p:spPr>
          <a:xfrm>
            <a:off x="6951498" y="1399536"/>
            <a:ext cx="4605455" cy="5018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C0D059F-2222-02AF-DE40-F1AAD2C656E5}"/>
              </a:ext>
            </a:extLst>
          </p:cNvPr>
          <p:cNvSpPr txBox="1"/>
          <p:nvPr/>
        </p:nvSpPr>
        <p:spPr>
          <a:xfrm>
            <a:off x="2144569" y="2917831"/>
            <a:ext cx="1666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Distorted wake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AEE3A60-4FD3-ABAF-C9EA-DF4FAFE32D22}"/>
              </a:ext>
            </a:extLst>
          </p:cNvPr>
          <p:cNvSpPr txBox="1"/>
          <p:nvPr/>
        </p:nvSpPr>
        <p:spPr>
          <a:xfrm>
            <a:off x="145701" y="1067245"/>
            <a:ext cx="4754301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u="sng" dirty="0"/>
              <a:t>Simulation parameters:</a:t>
            </a:r>
          </a:p>
          <a:p>
            <a:pPr lvl="1"/>
            <a:r>
              <a:rPr lang="en-US" sz="1500" dirty="0"/>
              <a:t>Energy = 1.3 J </a:t>
            </a:r>
          </a:p>
          <a:p>
            <a:pPr lvl="1"/>
            <a:r>
              <a:rPr lang="en-US" sz="1500" dirty="0"/>
              <a:t>w</a:t>
            </a:r>
            <a:r>
              <a:rPr lang="en-US" sz="1500" baseline="-25000" dirty="0"/>
              <a:t>0</a:t>
            </a:r>
            <a:r>
              <a:rPr lang="en-US" sz="1500" dirty="0"/>
              <a:t> = 17.5 µm (f/35)</a:t>
            </a:r>
          </a:p>
          <a:p>
            <a:pPr lvl="1"/>
            <a:r>
              <a:rPr lang="en-US" sz="1500" dirty="0"/>
              <a:t>tau = 25 fs</a:t>
            </a:r>
          </a:p>
          <a:p>
            <a:pPr lvl="1"/>
            <a:r>
              <a:rPr lang="en-US" sz="1500" dirty="0"/>
              <a:t>800 nm central wavelength</a:t>
            </a:r>
          </a:p>
          <a:p>
            <a:pPr lvl="1"/>
            <a:r>
              <a:rPr lang="en-US" sz="1500" dirty="0"/>
              <a:t>n</a:t>
            </a:r>
            <a:r>
              <a:rPr lang="en-US" sz="1500" baseline="-25000" dirty="0"/>
              <a:t>e</a:t>
            </a:r>
            <a:r>
              <a:rPr lang="en-US" sz="1500" dirty="0"/>
              <a:t> = 2 x 10</a:t>
            </a:r>
            <a:r>
              <a:rPr lang="en-US" sz="1500" baseline="30000" dirty="0"/>
              <a:t>18</a:t>
            </a:r>
            <a:r>
              <a:rPr lang="en-US" sz="1500" dirty="0"/>
              <a:t> cm</a:t>
            </a:r>
            <a:r>
              <a:rPr lang="en-US" sz="1500" baseline="30000" dirty="0"/>
              <a:t>-3</a:t>
            </a:r>
          </a:p>
          <a:p>
            <a:pPr lvl="1"/>
            <a:r>
              <a:rPr lang="en-US" sz="1500" dirty="0"/>
              <a:t>1% N, 99% He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9B44246-12E8-D057-1902-8CEE47F2F177}"/>
                  </a:ext>
                </a:extLst>
              </p:cNvPr>
              <p:cNvSpPr txBox="1"/>
              <p:nvPr/>
            </p:nvSpPr>
            <p:spPr>
              <a:xfrm>
                <a:off x="3089054" y="1106195"/>
                <a:ext cx="3503963" cy="390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𝑒𝑥𝑝</m:t>
                          </m:r>
                        </m:sub>
                      </m:sSub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0, 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𝑒𝑥𝑝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𝑝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𝑠𝑖𝑚</m:t>
                          </m:r>
                        </m:sub>
                      </m:sSub>
                      <m:sSub>
                        <m:sSub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0, 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𝑠𝑖𝑚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9B44246-12E8-D057-1902-8CEE47F2F1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9054" y="1106195"/>
                <a:ext cx="3503963" cy="390748"/>
              </a:xfrm>
              <a:prstGeom prst="rect">
                <a:avLst/>
              </a:prstGeom>
              <a:blipFill>
                <a:blip r:embed="rId5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3" name="Picture 22">
            <a:extLst>
              <a:ext uri="{FF2B5EF4-FFF2-40B4-BE49-F238E27FC236}">
                <a16:creationId xmlns:a16="http://schemas.microsoft.com/office/drawing/2014/main" id="{FABC809E-F592-AA94-D4C7-85F0D8F147A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9412" t="6626" r="5358" b="14632"/>
          <a:stretch>
            <a:fillRect/>
          </a:stretch>
        </p:blipFill>
        <p:spPr>
          <a:xfrm>
            <a:off x="3581088" y="1496943"/>
            <a:ext cx="2519897" cy="1442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18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D0431-C470-873E-74DF-00EEE9E1A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92" y="0"/>
            <a:ext cx="10515600" cy="1325563"/>
          </a:xfrm>
        </p:spPr>
        <p:txBody>
          <a:bodyPr/>
          <a:lstStyle/>
          <a:p>
            <a:r>
              <a:rPr lang="en-US" dirty="0"/>
              <a:t>Electron spectra are comparable with coma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7082EA-0901-A42C-DB4F-21718D601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5DDCC9-2E1E-485E-E338-7D70900A3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135" y="957277"/>
            <a:ext cx="3808055" cy="29618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778F8E-8B30-3D7D-DE5E-8046D785CD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134" y="3919097"/>
            <a:ext cx="3808056" cy="29185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BB98D72-3991-FFC2-DC89-9F732E487F32}"/>
              </a:ext>
            </a:extLst>
          </p:cNvPr>
          <p:cNvSpPr txBox="1"/>
          <p:nvPr/>
        </p:nvSpPr>
        <p:spPr>
          <a:xfrm>
            <a:off x="3337817" y="4091986"/>
            <a:ext cx="1517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 COMA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908E5C-8FDE-4E48-0411-BC643AA0A02A}"/>
              </a:ext>
            </a:extLst>
          </p:cNvPr>
          <p:cNvSpPr txBox="1"/>
          <p:nvPr/>
        </p:nvSpPr>
        <p:spPr>
          <a:xfrm>
            <a:off x="2617552" y="1160555"/>
            <a:ext cx="2237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0.2 waves PV COMA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63BE83-48F4-6681-08FD-5420D0014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224" y="1647556"/>
            <a:ext cx="5849068" cy="43868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9390AE-9EAB-6C50-55F4-912DE4AAEAC2}"/>
              </a:ext>
            </a:extLst>
          </p:cNvPr>
          <p:cNvSpPr txBox="1"/>
          <p:nvPr/>
        </p:nvSpPr>
        <p:spPr>
          <a:xfrm rot="16200000">
            <a:off x="853578" y="1679683"/>
            <a:ext cx="60373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/bin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DA9BB2-76B6-308E-2084-65E120FFA9F1}"/>
              </a:ext>
            </a:extLst>
          </p:cNvPr>
          <p:cNvSpPr txBox="1"/>
          <p:nvPr/>
        </p:nvSpPr>
        <p:spPr>
          <a:xfrm rot="16200000">
            <a:off x="853577" y="4630227"/>
            <a:ext cx="60373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/bin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CA7E57-DF9E-0E67-E42A-E94E248E6153}"/>
              </a:ext>
            </a:extLst>
          </p:cNvPr>
          <p:cNvSpPr txBox="1"/>
          <p:nvPr/>
        </p:nvSpPr>
        <p:spPr>
          <a:xfrm rot="16200000">
            <a:off x="-167498" y="3429203"/>
            <a:ext cx="1325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Simulations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92D413-BA7E-F8D8-4AD2-229F1911BE07}"/>
              </a:ext>
            </a:extLst>
          </p:cNvPr>
          <p:cNvSpPr txBox="1"/>
          <p:nvPr/>
        </p:nvSpPr>
        <p:spPr>
          <a:xfrm>
            <a:off x="7697666" y="1223743"/>
            <a:ext cx="1325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Experiment</a:t>
            </a:r>
          </a:p>
        </p:txBody>
      </p:sp>
    </p:spTree>
    <p:extLst>
      <p:ext uri="{BB962C8B-B14F-4D97-AF65-F5344CB8AC3E}">
        <p14:creationId xmlns:p14="http://schemas.microsoft.com/office/powerpoint/2010/main" val="4060542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E4383599-EC0A-DE79-FE71-26BE2362AB51}"/>
              </a:ext>
            </a:extLst>
          </p:cNvPr>
          <p:cNvSpPr txBox="1">
            <a:spLocks/>
          </p:cNvSpPr>
          <p:nvPr/>
        </p:nvSpPr>
        <p:spPr>
          <a:xfrm>
            <a:off x="504292" y="35192"/>
            <a:ext cx="111834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Astigmatism’s effect on peak electron energies/injection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62B329-B97C-BF87-2411-258FE449E767}"/>
              </a:ext>
            </a:extLst>
          </p:cNvPr>
          <p:cNvSpPr txBox="1"/>
          <p:nvPr/>
        </p:nvSpPr>
        <p:spPr>
          <a:xfrm>
            <a:off x="1170809" y="5483320"/>
            <a:ext cx="4188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Astigmatism tends to shift the peak electron energy lower</a:t>
            </a:r>
          </a:p>
        </p:txBody>
      </p:sp>
      <p:pic>
        <p:nvPicPr>
          <p:cNvPr id="14" name="Picture 13" descr="A graph with numbers and points&#10;&#10;Description automatically generated">
            <a:extLst>
              <a:ext uri="{FF2B5EF4-FFF2-40B4-BE49-F238E27FC236}">
                <a16:creationId xmlns:a16="http://schemas.microsoft.com/office/drawing/2014/main" id="{34E2AF4C-43C7-DF94-7C02-B480D5F82D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121" y="1446306"/>
            <a:ext cx="5313233" cy="3984925"/>
          </a:xfrm>
          <a:prstGeom prst="rect">
            <a:avLst/>
          </a:prstGeom>
        </p:spPr>
      </p:pic>
      <p:pic>
        <p:nvPicPr>
          <p:cNvPr id="26" name="Picture 25" descr="A group of images of a wave graph&#10;&#10;Description automatically generated with medium confidence">
            <a:extLst>
              <a:ext uri="{FF2B5EF4-FFF2-40B4-BE49-F238E27FC236}">
                <a16:creationId xmlns:a16="http://schemas.microsoft.com/office/drawing/2014/main" id="{13EC0F87-2D5A-1A1B-4C94-182F265FD6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7433" y="934278"/>
            <a:ext cx="4667175" cy="5923722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8AF08C1-6B85-FBDC-CD73-8F1FD8C983E1}"/>
              </a:ext>
            </a:extLst>
          </p:cNvPr>
          <p:cNvSpPr txBox="1"/>
          <p:nvPr/>
        </p:nvSpPr>
        <p:spPr>
          <a:xfrm>
            <a:off x="6175185" y="1718711"/>
            <a:ext cx="129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-0.2 waves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F45F457-DA86-6F15-AB8C-BCB8DCF34FF2}"/>
              </a:ext>
            </a:extLst>
          </p:cNvPr>
          <p:cNvSpPr txBox="1"/>
          <p:nvPr/>
        </p:nvSpPr>
        <p:spPr>
          <a:xfrm>
            <a:off x="6254372" y="3554522"/>
            <a:ext cx="1133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0 waves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B92A571-153F-CDBD-05CE-0A862A6E619F}"/>
              </a:ext>
            </a:extLst>
          </p:cNvPr>
          <p:cNvSpPr txBox="1"/>
          <p:nvPr/>
        </p:nvSpPr>
        <p:spPr>
          <a:xfrm>
            <a:off x="6135593" y="5467931"/>
            <a:ext cx="1291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0.2 waves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2EAB8CE-8551-D695-D1BC-BA27E5974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61679" y="6505754"/>
            <a:ext cx="2743200" cy="365125"/>
          </a:xfrm>
        </p:spPr>
        <p:txBody>
          <a:bodyPr/>
          <a:lstStyle/>
          <a:p>
            <a:fld id="{63493838-0727-634E-8971-3FFCA54B2AD7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8035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2AA4A1D-9B7F-DD92-3097-907F961078D1}"/>
              </a:ext>
            </a:extLst>
          </p:cNvPr>
          <p:cNvSpPr/>
          <p:nvPr/>
        </p:nvSpPr>
        <p:spPr>
          <a:xfrm>
            <a:off x="3364192" y="5745527"/>
            <a:ext cx="2904564" cy="8760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D94A41-F509-A909-3F13-D731CCE28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821" y="236411"/>
            <a:ext cx="11121213" cy="1325563"/>
          </a:xfrm>
        </p:spPr>
        <p:txBody>
          <a:bodyPr/>
          <a:lstStyle/>
          <a:p>
            <a:r>
              <a:rPr lang="en-US" dirty="0"/>
              <a:t>What contributes to this reduction of peak electron energy?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9168454-E457-6573-71D9-313C00EC07DD}"/>
                  </a:ext>
                </a:extLst>
              </p:cNvPr>
              <p:cNvSpPr txBox="1"/>
              <p:nvPr/>
            </p:nvSpPr>
            <p:spPr>
              <a:xfrm>
                <a:off x="62173" y="4628080"/>
                <a:ext cx="4754301" cy="198515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500" u="sng" dirty="0"/>
                  <a:t>Laser parameters:</a:t>
                </a:r>
              </a:p>
              <a:p>
                <a:pPr lvl="1"/>
                <a:r>
                  <a:rPr lang="en-US" sz="1500" dirty="0"/>
                  <a:t>Energy = 3 J </a:t>
                </a:r>
              </a:p>
              <a:p>
                <a:pPr lvl="1"/>
                <a:r>
                  <a:rPr lang="en-US" sz="1500" dirty="0"/>
                  <a:t>w</a:t>
                </a:r>
                <a:r>
                  <a:rPr lang="en-US" sz="1500" baseline="-25000" dirty="0"/>
                  <a:t>0</a:t>
                </a:r>
                <a:r>
                  <a:rPr lang="en-US" sz="1500" dirty="0"/>
                  <a:t> = 8 µm</a:t>
                </a:r>
              </a:p>
              <a:p>
                <a:pPr lvl="1"/>
                <a:r>
                  <a:rPr lang="en-US" sz="1500" dirty="0"/>
                  <a:t>tau = 25 fs</a:t>
                </a:r>
              </a:p>
              <a:p>
                <a:pPr lvl="1"/>
                <a:r>
                  <a:rPr lang="en-US" sz="1500" dirty="0"/>
                  <a:t>800 nm central wavelength</a:t>
                </a:r>
              </a:p>
              <a:p>
                <a:pPr lvl="1"/>
                <a:r>
                  <a:rPr lang="en-US" sz="1500" dirty="0"/>
                  <a:t>z</a:t>
                </a:r>
                <a:r>
                  <a:rPr lang="en-US" sz="1500" baseline="-25000" dirty="0"/>
                  <a:t>r</a:t>
                </a:r>
                <a:r>
                  <a:rPr lang="en-US" sz="1500" dirty="0"/>
                  <a:t> = 350 µm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sz="15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15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15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sz="1500" dirty="0">
                    <a:ea typeface="Cambria Math" panose="02040503050406030204" pitchFamily="18" charset="0"/>
                  </a:rPr>
                  <a:t>  = 100, 200, 300, 400, 500 µm</a:t>
                </a:r>
                <a:endParaRPr lang="en-US" sz="1500" dirty="0"/>
              </a:p>
              <a:p>
                <a:pPr lvl="1"/>
                <a:endParaRPr lang="en-US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9168454-E457-6573-71D9-313C00EC07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3" y="4628080"/>
                <a:ext cx="4754301" cy="1985159"/>
              </a:xfrm>
              <a:prstGeom prst="rect">
                <a:avLst/>
              </a:prstGeom>
              <a:blipFill>
                <a:blip r:embed="rId2"/>
                <a:stretch>
                  <a:fillRect l="-532" t="-6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425668D-EEEF-2430-7793-8D0C5CA97E55}"/>
                  </a:ext>
                </a:extLst>
              </p:cNvPr>
              <p:cNvSpPr txBox="1"/>
              <p:nvPr/>
            </p:nvSpPr>
            <p:spPr>
              <a:xfrm>
                <a:off x="2825293" y="4613702"/>
                <a:ext cx="3886198" cy="1015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1"/>
                <a:r>
                  <a:rPr lang="en-US" sz="1500" u="sng" dirty="0"/>
                  <a:t>Plasma:</a:t>
                </a:r>
              </a:p>
              <a:p>
                <a:pPr lvl="1"/>
                <a:r>
                  <a:rPr lang="en-US" sz="1500" dirty="0"/>
                  <a:t>	3% N, 97% He </a:t>
                </a:r>
              </a:p>
              <a:p>
                <a:pPr lvl="1"/>
                <a:r>
                  <a:rPr lang="en-US" sz="1500" dirty="0"/>
                  <a:t>	Density = 1 </a:t>
                </a:r>
                <a14:m>
                  <m:oMath xmlns:m="http://schemas.openxmlformats.org/officeDocument/2006/math">
                    <m:r>
                      <a:rPr lang="en-US" sz="15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1500" dirty="0"/>
                  <a:t> 10</a:t>
                </a:r>
                <a:r>
                  <a:rPr lang="en-US" sz="1500" baseline="30000" dirty="0"/>
                  <a:t>18</a:t>
                </a:r>
                <a:r>
                  <a:rPr lang="en-US" sz="1500" dirty="0"/>
                  <a:t> cm</a:t>
                </a:r>
                <a:r>
                  <a:rPr lang="en-US" sz="1500" baseline="30000" dirty="0"/>
                  <a:t>-3</a:t>
                </a:r>
              </a:p>
              <a:p>
                <a:pPr lvl="1"/>
                <a:r>
                  <a:rPr lang="en-US" sz="1500" dirty="0"/>
                  <a:t>	Ionization on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425668D-EEEF-2430-7793-8D0C5CA97E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5293" y="4613702"/>
                <a:ext cx="3886198" cy="1015663"/>
              </a:xfrm>
              <a:prstGeom prst="rect">
                <a:avLst/>
              </a:prstGeom>
              <a:blipFill>
                <a:blip r:embed="rId3"/>
                <a:stretch>
                  <a:fillRect t="-2469" b="-61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5FA8341B-0865-9D99-4A3D-FB473E04A958}"/>
              </a:ext>
            </a:extLst>
          </p:cNvPr>
          <p:cNvSpPr txBox="1"/>
          <p:nvPr/>
        </p:nvSpPr>
        <p:spPr>
          <a:xfrm>
            <a:off x="7521410" y="2360547"/>
            <a:ext cx="3864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Custom transverse electric field profile: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87129C-A0F4-D01E-BA0D-32A509A90AD4}"/>
              </a:ext>
            </a:extLst>
          </p:cNvPr>
          <p:cNvSpPr txBox="1"/>
          <p:nvPr/>
        </p:nvSpPr>
        <p:spPr>
          <a:xfrm>
            <a:off x="8060595" y="1448080"/>
            <a:ext cx="2913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Principal axes are given by: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B469EC-6797-89E5-E7D5-55BE8FB594EF}"/>
              </a:ext>
            </a:extLst>
          </p:cNvPr>
          <p:cNvSpPr txBox="1"/>
          <p:nvPr/>
        </p:nvSpPr>
        <p:spPr>
          <a:xfrm>
            <a:off x="6629420" y="4831355"/>
            <a:ext cx="5373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custom transverse profile defines the astigmatism.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FBPIC’s ‘</a:t>
            </a:r>
            <a:r>
              <a:rPr lang="en-US" dirty="0" err="1"/>
              <a:t>ParaxialApproximationLaser</a:t>
            </a:r>
            <a:r>
              <a:rPr lang="en-US" dirty="0"/>
              <a:t>’ takes a transverse and longitudinal field as input and is energy normalized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BF86D0-8B3A-F70D-0137-3FF0950F485A}"/>
              </a:ext>
            </a:extLst>
          </p:cNvPr>
          <p:cNvSpPr txBox="1"/>
          <p:nvPr/>
        </p:nvSpPr>
        <p:spPr>
          <a:xfrm>
            <a:off x="3131180" y="5860393"/>
            <a:ext cx="3137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b="1" dirty="0">
                <a:solidFill>
                  <a:schemeClr val="bg1"/>
                </a:solidFill>
              </a:rPr>
              <a:t>Simulations ran for 1 mm to investigate injection</a:t>
            </a:r>
          </a:p>
        </p:txBody>
      </p:sp>
      <p:pic>
        <p:nvPicPr>
          <p:cNvPr id="17" name="Picture 16" descr="A screenshot of a computer&#10;&#10;Description automatically generated">
            <a:extLst>
              <a:ext uri="{FF2B5EF4-FFF2-40B4-BE49-F238E27FC236}">
                <a16:creationId xmlns:a16="http://schemas.microsoft.com/office/drawing/2014/main" id="{6793B574-B83B-6242-1730-C2A9FE8E1F1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387" t="40415" r="23550" b="53091"/>
          <a:stretch/>
        </p:blipFill>
        <p:spPr>
          <a:xfrm>
            <a:off x="7031862" y="2697588"/>
            <a:ext cx="4971086" cy="575426"/>
          </a:xfrm>
          <a:prstGeom prst="rect">
            <a:avLst/>
          </a:prstGeom>
        </p:spPr>
      </p:pic>
      <p:pic>
        <p:nvPicPr>
          <p:cNvPr id="18" name="Picture 17" descr="A screenshot of a computer&#10;&#10;Description automatically generated">
            <a:extLst>
              <a:ext uri="{FF2B5EF4-FFF2-40B4-BE49-F238E27FC236}">
                <a16:creationId xmlns:a16="http://schemas.microsoft.com/office/drawing/2014/main" id="{8247B179-9A5B-B7F1-902C-68A245BC5A4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516" t="53254" r="26704" b="42564"/>
          <a:stretch/>
        </p:blipFill>
        <p:spPr>
          <a:xfrm>
            <a:off x="7031862" y="1797007"/>
            <a:ext cx="5008359" cy="454893"/>
          </a:xfrm>
          <a:prstGeom prst="rect">
            <a:avLst/>
          </a:prstGeom>
        </p:spPr>
      </p:pic>
      <p:pic>
        <p:nvPicPr>
          <p:cNvPr id="19" name="Picture 18" descr="A screenshot of a computer&#10;&#10;Description automatically generated">
            <a:extLst>
              <a:ext uri="{FF2B5EF4-FFF2-40B4-BE49-F238E27FC236}">
                <a16:creationId xmlns:a16="http://schemas.microsoft.com/office/drawing/2014/main" id="{4D2741F8-B65E-FD32-49F4-D511AFFA9A5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122" t="57589" r="25861" b="35672"/>
          <a:stretch/>
        </p:blipFill>
        <p:spPr>
          <a:xfrm>
            <a:off x="7485644" y="3952305"/>
            <a:ext cx="4100793" cy="57542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D54BB316-CD7E-03AF-AAFE-A3ECDAF506AB}"/>
              </a:ext>
            </a:extLst>
          </p:cNvPr>
          <p:cNvSpPr txBox="1"/>
          <p:nvPr/>
        </p:nvSpPr>
        <p:spPr>
          <a:xfrm>
            <a:off x="7557413" y="3570468"/>
            <a:ext cx="4100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Dimensionless complex beam parameter: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AABEF9-FEDC-99DE-EEF1-3D340BB25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15</a:t>
            </a:fld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01B74A-5722-E7BE-E6A2-306CA960DEAD}"/>
              </a:ext>
            </a:extLst>
          </p:cNvPr>
          <p:cNvSpPr txBox="1"/>
          <p:nvPr/>
        </p:nvSpPr>
        <p:spPr>
          <a:xfrm>
            <a:off x="9316184" y="6488668"/>
            <a:ext cx="157390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accent1"/>
                </a:solidFill>
              </a:rPr>
              <a:t>fbpic.github.io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4B676EE-2181-AAF9-EE90-95F472C963DB}"/>
              </a:ext>
            </a:extLst>
          </p:cNvPr>
          <p:cNvSpPr/>
          <p:nvPr/>
        </p:nvSpPr>
        <p:spPr>
          <a:xfrm>
            <a:off x="8929122" y="3891659"/>
            <a:ext cx="457200" cy="407666"/>
          </a:xfrm>
          <a:prstGeom prst="ellipse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E8BD50E-1D90-B360-DBB5-A555A998E36B}"/>
              </a:ext>
            </a:extLst>
          </p:cNvPr>
          <p:cNvSpPr/>
          <p:nvPr/>
        </p:nvSpPr>
        <p:spPr>
          <a:xfrm>
            <a:off x="11051834" y="3902541"/>
            <a:ext cx="457200" cy="407666"/>
          </a:xfrm>
          <a:prstGeom prst="ellipse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337E666-DDEF-D13B-58C2-C3A4F4E947E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8255" t="29810" r="12528" b="11496"/>
          <a:stretch>
            <a:fillRect/>
          </a:stretch>
        </p:blipFill>
        <p:spPr>
          <a:xfrm>
            <a:off x="372792" y="1632746"/>
            <a:ext cx="4602563" cy="2851245"/>
          </a:xfrm>
          <a:prstGeom prst="rect">
            <a:avLst/>
          </a:prstGeom>
        </p:spPr>
      </p:pic>
      <p:pic>
        <p:nvPicPr>
          <p:cNvPr id="22" name="Picture 21" descr="A screenshot of a computer&#10;&#10;Description automatically generated">
            <a:extLst>
              <a:ext uri="{FF2B5EF4-FFF2-40B4-BE49-F238E27FC236}">
                <a16:creationId xmlns:a16="http://schemas.microsoft.com/office/drawing/2014/main" id="{F23ADCB9-3B28-E4CE-5009-2C0C1CE53EC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4049" t="51188" r="35980" b="43353"/>
          <a:stretch/>
        </p:blipFill>
        <p:spPr>
          <a:xfrm>
            <a:off x="4624172" y="3891659"/>
            <a:ext cx="1681237" cy="57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77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0" grpId="0"/>
      <p:bldP spid="9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F58B0B2-7F82-ECD4-784D-11238AD84F28}"/>
              </a:ext>
            </a:extLst>
          </p:cNvPr>
          <p:cNvSpPr txBox="1">
            <a:spLocks/>
          </p:cNvSpPr>
          <p:nvPr/>
        </p:nvSpPr>
        <p:spPr>
          <a:xfrm>
            <a:off x="309282" y="1022351"/>
            <a:ext cx="11573436" cy="169191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Increasing astigmatism reduces peak energy as focal plane of axis is shifted into plasma</a:t>
            </a:r>
          </a:p>
          <a:p>
            <a:r>
              <a:rPr lang="en-US" sz="2400" dirty="0"/>
              <a:t>Provides a means of tuning electron energies with simple alterations of phase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A52A141-7157-B0BB-18DB-337A04EE62EA}"/>
              </a:ext>
            </a:extLst>
          </p:cNvPr>
          <p:cNvSpPr txBox="1">
            <a:spLocks/>
          </p:cNvSpPr>
          <p:nvPr/>
        </p:nvSpPr>
        <p:spPr>
          <a:xfrm>
            <a:off x="309282" y="263411"/>
            <a:ext cx="11177868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Changing astigmatism can tune electron spectra</a:t>
            </a:r>
          </a:p>
        </p:txBody>
      </p:sp>
      <p:pic>
        <p:nvPicPr>
          <p:cNvPr id="12" name="Picture 11" descr="A graph of a graph showing the electron energy&#10;&#10;Description automatically generated with medium confidence">
            <a:extLst>
              <a:ext uri="{FF2B5EF4-FFF2-40B4-BE49-F238E27FC236}">
                <a16:creationId xmlns:a16="http://schemas.microsoft.com/office/drawing/2014/main" id="{1345285B-E1AA-CC8D-2C8A-03ECED660D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85951"/>
            <a:ext cx="7931244" cy="497204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14EDF71-3A46-D47B-406A-6715B8B04D02}"/>
              </a:ext>
            </a:extLst>
          </p:cNvPr>
          <p:cNvSpPr txBox="1"/>
          <p:nvPr/>
        </p:nvSpPr>
        <p:spPr>
          <a:xfrm>
            <a:off x="4576469" y="2091808"/>
            <a:ext cx="1665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Taken at 2.5 ps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B09232E-EE28-EDA1-E1E8-2DDFD9244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16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5F69C8-A1C2-E3B5-2912-F82C573888BD}"/>
              </a:ext>
            </a:extLst>
          </p:cNvPr>
          <p:cNvSpPr txBox="1"/>
          <p:nvPr/>
        </p:nvSpPr>
        <p:spPr>
          <a:xfrm>
            <a:off x="8815948" y="3611979"/>
            <a:ext cx="30667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Reduction in peak energy with increasing astigmatism agrees with experimental data</a:t>
            </a:r>
          </a:p>
        </p:txBody>
      </p:sp>
    </p:spTree>
    <p:extLst>
      <p:ext uri="{BB962C8B-B14F-4D97-AF65-F5344CB8AC3E}">
        <p14:creationId xmlns:p14="http://schemas.microsoft.com/office/powerpoint/2010/main" val="19137760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2EF6F-6D25-73E4-2524-459D8AB16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Delayed injection due to contraction of wake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0283F-C2AC-EF15-3D56-28255BF99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903287"/>
          </a:xfrm>
        </p:spPr>
        <p:txBody>
          <a:bodyPr/>
          <a:lstStyle/>
          <a:p>
            <a:r>
              <a:rPr lang="en-US" dirty="0"/>
              <a:t>Wake contraction when focusing one axis inside plasma produces a delayed injection event, reducing energy</a:t>
            </a:r>
          </a:p>
        </p:txBody>
      </p:sp>
      <p:pic>
        <p:nvPicPr>
          <p:cNvPr id="5" name="twoaxis_compare_baseline_astig_Na24p85_Nb15_za000_zb300" descr="twoaxis_compare_baseline_astig_Na24p85_Nb15_za000_zb300">
            <a:hlinkClick r:id="" action="ppaction://media"/>
            <a:extLst>
              <a:ext uri="{FF2B5EF4-FFF2-40B4-BE49-F238E27FC236}">
                <a16:creationId xmlns:a16="http://schemas.microsoft.com/office/drawing/2014/main" id="{04218FAB-DBB7-5D7C-3238-29F45ACFA9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728912"/>
            <a:ext cx="12192000" cy="3763963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41E2B4-C8B6-7740-2C06-04711EF89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05754"/>
            <a:ext cx="2743200" cy="365125"/>
          </a:xfrm>
        </p:spPr>
        <p:txBody>
          <a:bodyPr/>
          <a:lstStyle/>
          <a:p>
            <a:fld id="{63493838-0727-634E-8971-3FFCA54B2AD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5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3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01A08-D664-472F-B4B9-F9DE07476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582" y="-116851"/>
            <a:ext cx="11210365" cy="1325563"/>
          </a:xfrm>
        </p:spPr>
        <p:txBody>
          <a:bodyPr/>
          <a:lstStyle/>
          <a:p>
            <a:r>
              <a:rPr lang="en-US" dirty="0"/>
              <a:t>Wake contraction delays injection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D0F558-E59D-5C33-5B95-AD82B64BF13D}"/>
              </a:ext>
            </a:extLst>
          </p:cNvPr>
          <p:cNvSpPr/>
          <p:nvPr/>
        </p:nvSpPr>
        <p:spPr>
          <a:xfrm>
            <a:off x="9713549" y="929365"/>
            <a:ext cx="1093695" cy="2499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398A66C-50B8-C358-6DAF-774C15126528}"/>
              </a:ext>
            </a:extLst>
          </p:cNvPr>
          <p:cNvSpPr/>
          <p:nvPr/>
        </p:nvSpPr>
        <p:spPr>
          <a:xfrm>
            <a:off x="9713548" y="3892199"/>
            <a:ext cx="1093695" cy="2499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2F4FAF-DE55-378D-4D80-B66C59D97D7A}"/>
              </a:ext>
            </a:extLst>
          </p:cNvPr>
          <p:cNvSpPr/>
          <p:nvPr/>
        </p:nvSpPr>
        <p:spPr>
          <a:xfrm>
            <a:off x="5213266" y="3865608"/>
            <a:ext cx="945488" cy="2499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746AAF6-2CA9-0C28-2216-81250F48EF88}"/>
              </a:ext>
            </a:extLst>
          </p:cNvPr>
          <p:cNvSpPr/>
          <p:nvPr/>
        </p:nvSpPr>
        <p:spPr>
          <a:xfrm>
            <a:off x="5213265" y="943111"/>
            <a:ext cx="784124" cy="2499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D390FC4-18F4-C54A-8EBC-674783DC8195}"/>
              </a:ext>
            </a:extLst>
          </p:cNvPr>
          <p:cNvSpPr/>
          <p:nvPr/>
        </p:nvSpPr>
        <p:spPr>
          <a:xfrm>
            <a:off x="10260397" y="3429000"/>
            <a:ext cx="546846" cy="1927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A07D7D7-4032-D633-DA0E-FEB16C585540}"/>
              </a:ext>
            </a:extLst>
          </p:cNvPr>
          <p:cNvSpPr/>
          <p:nvPr/>
        </p:nvSpPr>
        <p:spPr>
          <a:xfrm>
            <a:off x="10066237" y="6365244"/>
            <a:ext cx="546846" cy="1927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3AD822D-5C10-9E74-2B40-9D1AD170E7B5}"/>
              </a:ext>
            </a:extLst>
          </p:cNvPr>
          <p:cNvSpPr/>
          <p:nvPr/>
        </p:nvSpPr>
        <p:spPr>
          <a:xfrm>
            <a:off x="5360894" y="6354270"/>
            <a:ext cx="760871" cy="1927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1C8DE3A-E256-F00F-C22D-23BB96010E2D}"/>
              </a:ext>
            </a:extLst>
          </p:cNvPr>
          <p:cNvSpPr/>
          <p:nvPr/>
        </p:nvSpPr>
        <p:spPr>
          <a:xfrm>
            <a:off x="5333998" y="3425327"/>
            <a:ext cx="760871" cy="1927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857762AC-97C5-23FB-3BFB-9E613C2E4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806" y="1048851"/>
            <a:ext cx="11261893" cy="902585"/>
          </a:xfrm>
        </p:spPr>
        <p:txBody>
          <a:bodyPr>
            <a:normAutofit/>
          </a:bodyPr>
          <a:lstStyle/>
          <a:p>
            <a:r>
              <a:rPr lang="en-US" dirty="0"/>
              <a:t>Birth positions of electrons in the peak of the beam correspond to wake contraction caused by focal position of second axis </a:t>
            </a:r>
          </a:p>
        </p:txBody>
      </p:sp>
      <p:pic>
        <p:nvPicPr>
          <p:cNvPr id="2056" name="Picture 8">
            <a:extLst>
              <a:ext uri="{FF2B5EF4-FFF2-40B4-BE49-F238E27FC236}">
                <a16:creationId xmlns:a16="http://schemas.microsoft.com/office/drawing/2014/main" id="{910F6D9C-431C-F844-0A8F-A76885FBE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26757"/>
            <a:ext cx="12192000" cy="422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96BB2E7-9825-1BA8-FD31-0BB5BE5DDE5A}"/>
                  </a:ext>
                </a:extLst>
              </p:cNvPr>
              <p:cNvSpPr txBox="1"/>
              <p:nvPr/>
            </p:nvSpPr>
            <p:spPr>
              <a:xfrm>
                <a:off x="3775305" y="6391835"/>
                <a:ext cx="476689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*Plots show wake data in plane of 3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𝜋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/4</m:t>
                    </m:r>
                  </m:oMath>
                </a14:m>
                <a:r>
                  <a:rPr lang="en-US" dirty="0"/>
                  <a:t> axis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96BB2E7-9825-1BA8-FD31-0BB5BE5DDE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5305" y="6391835"/>
                <a:ext cx="4766897" cy="369332"/>
              </a:xfrm>
              <a:prstGeom prst="rect">
                <a:avLst/>
              </a:prstGeom>
              <a:blipFill>
                <a:blip r:embed="rId3"/>
                <a:stretch>
                  <a:fillRect l="-1064" t="-6667" b="-23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130A0C-67F2-F09F-EBFE-823079093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537214"/>
            <a:ext cx="2743200" cy="365125"/>
          </a:xfrm>
        </p:spPr>
        <p:txBody>
          <a:bodyPr/>
          <a:lstStyle/>
          <a:p>
            <a:fld id="{63493838-0727-634E-8971-3FFCA54B2AD7}" type="slidenum">
              <a:rPr lang="en-US" smtClean="0"/>
              <a:t>18</a:t>
            </a:fld>
            <a:endParaRPr lang="en-US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5244106E-4F50-4CF4-18E2-F942E351FE84}"/>
              </a:ext>
            </a:extLst>
          </p:cNvPr>
          <p:cNvSpPr txBox="1">
            <a:spLocks/>
          </p:cNvSpPr>
          <p:nvPr/>
        </p:nvSpPr>
        <p:spPr>
          <a:xfrm>
            <a:off x="684296" y="-1362770"/>
            <a:ext cx="10515600" cy="9032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2422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A3E50-2DD0-E5BE-B069-865D3DE3E8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  <a:endParaRPr lang="en-US" dirty="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FA5832-5E2B-7362-5342-6F67F8FE9C5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Aberrations are easily applied to petawatt laser beams using deformable mirrors</a:t>
                </a:r>
              </a:p>
              <a:p>
                <a:r>
                  <a:rPr lang="en-US" dirty="0"/>
                  <a:t>These aberrations have noticeable effects on LWFA electron beams and </a:t>
                </a:r>
                <a:r>
                  <a:rPr lang="en-US" dirty="0" err="1"/>
                  <a:t>betatron</a:t>
                </a:r>
                <a:r>
                  <a:rPr lang="en-US" dirty="0"/>
                  <a:t> X-rays</a:t>
                </a:r>
              </a:p>
              <a:p>
                <a:pPr lvl="1"/>
                <a:r>
                  <a:rPr lang="en-US" dirty="0"/>
                  <a:t>Coma can increase X-ray energy likely due to an increase 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𝛽</m:t>
                        </m:r>
                      </m:sub>
                    </m:sSub>
                  </m:oMath>
                </a14:m>
                <a:endParaRPr lang="en-US" dirty="0"/>
              </a:p>
              <a:p>
                <a:pPr lvl="1"/>
                <a:r>
                  <a:rPr lang="en-US" dirty="0"/>
                  <a:t>Astigmatism can delay injection due to wake contraction as the second principal axis comes to focus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FA5832-5E2B-7362-5342-6F67F8FE9C5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86" t="-23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2F10F-C7FA-45DE-F228-D1D6392E4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93838-0727-634E-8971-3FFCA54B2AD7}" type="slidenum">
              <a:rPr lang="en-US" smtClean="0"/>
              <a:t>19</a:t>
            </a:fld>
            <a:endParaRPr lang="en-US"/>
          </a:p>
        </p:txBody>
      </p:sp>
      <p:pic>
        <p:nvPicPr>
          <p:cNvPr id="6" name="Picture 5" descr="A logo with yellow lines and blue letters&#10;&#10;Description automatically generated">
            <a:extLst>
              <a:ext uri="{FF2B5EF4-FFF2-40B4-BE49-F238E27FC236}">
                <a16:creationId xmlns:a16="http://schemas.microsoft.com/office/drawing/2014/main" id="{18B7ED62-4679-8555-0B3A-A4F128E04B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9008" y="4974238"/>
            <a:ext cx="6593983" cy="1518637"/>
          </a:xfrm>
          <a:prstGeom prst="rect">
            <a:avLst/>
          </a:prstGeom>
        </p:spPr>
      </p:pic>
      <p:pic>
        <p:nvPicPr>
          <p:cNvPr id="7" name="Picture 6" descr="File:Michigan Wolverines logo.svg - Wikipedia">
            <a:extLst>
              <a:ext uri="{FF2B5EF4-FFF2-40B4-BE49-F238E27FC236}">
                <a16:creationId xmlns:a16="http://schemas.microsoft.com/office/drawing/2014/main" id="{33DE2F9D-F9D3-5825-D446-EAC1E4AEB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7283" y="221769"/>
            <a:ext cx="1273348" cy="918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28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14823</TotalTime>
  <Words>854</Words>
  <Application>Microsoft Macintosh PowerPoint</Application>
  <PresentationFormat>Widescreen</PresentationFormat>
  <Paragraphs>158</Paragraphs>
  <Slides>19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Times New Roman</vt:lpstr>
      <vt:lpstr>Office Theme</vt:lpstr>
      <vt:lpstr>Effects of petawatt laser aberrations on LWFA injection, electron beams, and betatron X-rays</vt:lpstr>
      <vt:lpstr>Presentation Overview</vt:lpstr>
      <vt:lpstr>LWFA setup at the ZEUS facility- TA1</vt:lpstr>
      <vt:lpstr>Wavefront modification with adaptive optics</vt:lpstr>
      <vt:lpstr>What effect do these aberrations have on LWFA?</vt:lpstr>
      <vt:lpstr>Experimental Setup</vt:lpstr>
      <vt:lpstr>PowerPoint Presentation</vt:lpstr>
      <vt:lpstr>PowerPoint Presentation</vt:lpstr>
      <vt:lpstr>PowerPoint Presentation</vt:lpstr>
      <vt:lpstr>Modeling coma with LASY</vt:lpstr>
      <vt:lpstr>PowerPoint Presentation</vt:lpstr>
      <vt:lpstr>Coma increases electron oscillation amplitude</vt:lpstr>
      <vt:lpstr>Electron spectra are comparable with coma</vt:lpstr>
      <vt:lpstr>PowerPoint Presentation</vt:lpstr>
      <vt:lpstr>What contributes to this reduction of peak electron energy?</vt:lpstr>
      <vt:lpstr>PowerPoint Presentation</vt:lpstr>
      <vt:lpstr>Delayed injection due to contraction of wake</vt:lpstr>
      <vt:lpstr>Wake contraction delays injection</vt:lpstr>
      <vt:lpstr>Conclusions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Nutting, Tanner</dc:creator>
  <cp:lastModifiedBy>Nutting, Tanner</cp:lastModifiedBy>
  <cp:revision>256</cp:revision>
  <dcterms:created xsi:type="dcterms:W3CDTF">2026-07-08T16:06:23Z</dcterms:created>
  <dcterms:modified xsi:type="dcterms:W3CDTF">2026-07-28T17:38:45Z</dcterms:modified>
</cp:coreProperties>
</file>