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4" r:id="rId1"/>
  </p:sldMasterIdLst>
  <p:notesMasterIdLst>
    <p:notesMasterId r:id="rId21"/>
  </p:notesMasterIdLst>
  <p:sldIdLst>
    <p:sldId id="262" r:id="rId2"/>
    <p:sldId id="367" r:id="rId3"/>
    <p:sldId id="339" r:id="rId4"/>
    <p:sldId id="338" r:id="rId5"/>
    <p:sldId id="340" r:id="rId6"/>
    <p:sldId id="349" r:id="rId7"/>
    <p:sldId id="344" r:id="rId8"/>
    <p:sldId id="345" r:id="rId9"/>
    <p:sldId id="346" r:id="rId10"/>
    <p:sldId id="347" r:id="rId11"/>
    <p:sldId id="427" r:id="rId12"/>
    <p:sldId id="414" r:id="rId13"/>
    <p:sldId id="426" r:id="rId14"/>
    <p:sldId id="353" r:id="rId15"/>
    <p:sldId id="391" r:id="rId16"/>
    <p:sldId id="389" r:id="rId17"/>
    <p:sldId id="416" r:id="rId18"/>
    <p:sldId id="415" r:id="rId19"/>
    <p:sldId id="286" r:id="rId2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781E"/>
    <a:srgbClr val="FFC000"/>
    <a:srgbClr val="002E6A"/>
    <a:srgbClr val="E6007E"/>
    <a:srgbClr val="005AA0"/>
    <a:srgbClr val="00549A"/>
    <a:srgbClr val="005A9A"/>
    <a:srgbClr val="F5B891"/>
    <a:srgbClr val="7EABCB"/>
    <a:srgbClr val="EE73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1" autoAdjust="0"/>
    <p:restoredTop sz="96020" autoAdjust="0"/>
  </p:normalViewPr>
  <p:slideViewPr>
    <p:cSldViewPr snapToGrid="0">
      <p:cViewPr varScale="1">
        <p:scale>
          <a:sx n="103" d="100"/>
          <a:sy n="103" d="100"/>
        </p:scale>
        <p:origin x="134" y="55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BAB56A-BD67-4CEB-9E59-5B3B38DB9011}" type="datetimeFigureOut">
              <a:rPr lang="de-DE" smtClean="0"/>
              <a:t>27.07.2026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E3DEF-1916-4A4B-BD23-D9E031A78E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8242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5391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54630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5595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816690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7612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8656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5815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7449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18309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16146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68944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1491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6463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199709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05294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47319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0444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3DEF-1916-4A4B-BD23-D9E031A78E84}" type="slidenum">
              <a:rPr lang="de-DE" smtClean="0"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7507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/>
          <p:cNvSpPr/>
          <p:nvPr userDrawn="1"/>
        </p:nvSpPr>
        <p:spPr>
          <a:xfrm>
            <a:off x="8953501" y="5943600"/>
            <a:ext cx="3238500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13" hasCustomPrompt="1"/>
          </p:nvPr>
        </p:nvSpPr>
        <p:spPr>
          <a:xfrm>
            <a:off x="408000" y="1409700"/>
            <a:ext cx="11376000" cy="3657600"/>
          </a:xfrm>
          <a:solidFill>
            <a:srgbClr val="E6007E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</a:t>
            </a:r>
            <a:r>
              <a:rPr lang="en-US" noProof="0" dirty="0"/>
              <a:t>on</a:t>
            </a:r>
            <a:r>
              <a:rPr lang="en-US" dirty="0"/>
              <a:t> symbol to add image</a:t>
            </a:r>
          </a:p>
        </p:txBody>
      </p:sp>
      <p:sp>
        <p:nvSpPr>
          <p:cNvPr id="10" name="Rechteck 9"/>
          <p:cNvSpPr/>
          <p:nvPr userDrawn="1"/>
        </p:nvSpPr>
        <p:spPr>
          <a:xfrm>
            <a:off x="408000" y="5067300"/>
            <a:ext cx="11376000" cy="149465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64710" y="5158740"/>
            <a:ext cx="10503391" cy="503952"/>
          </a:xfrm>
        </p:spPr>
        <p:txBody>
          <a:bodyPr anchor="b">
            <a:normAutofit/>
          </a:bodyPr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title master format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64710" y="5711297"/>
            <a:ext cx="8786497" cy="332742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subtitle master format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964710" y="6187442"/>
            <a:ext cx="8786497" cy="137506"/>
          </a:xfrm>
        </p:spPr>
        <p:txBody>
          <a:bodyPr anchor="ctr" anchorCtr="0">
            <a:noAutofit/>
          </a:bodyPr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Edit Text Master Styles</a:t>
            </a:r>
          </a:p>
        </p:txBody>
      </p:sp>
      <p:sp>
        <p:nvSpPr>
          <p:cNvPr id="21" name="Bildplatzhalter 4">
            <a:extLst>
              <a:ext uri="{FF2B5EF4-FFF2-40B4-BE49-F238E27FC236}">
                <a16:creationId xmlns:a16="http://schemas.microsoft.com/office/drawing/2014/main" id="{122D4B7E-6FB3-4913-8B6C-C5E1D8CF923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767627" y="418337"/>
            <a:ext cx="1417637" cy="738188"/>
          </a:xfrm>
          <a:noFill/>
        </p:spPr>
        <p:txBody>
          <a:bodyPr anchor="ctr" anchorCtr="0">
            <a:normAutofit/>
          </a:bodyPr>
          <a:lstStyle>
            <a:lvl1pPr algn="ctr">
              <a:defRPr sz="12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sp>
        <p:nvSpPr>
          <p:cNvPr id="22" name="Bildplatzhalter 4">
            <a:extLst>
              <a:ext uri="{FF2B5EF4-FFF2-40B4-BE49-F238E27FC236}">
                <a16:creationId xmlns:a16="http://schemas.microsoft.com/office/drawing/2014/main" id="{1D5C0AFF-1970-45EF-A4B2-C56B8DA1B85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424977" y="418337"/>
            <a:ext cx="1417637" cy="738188"/>
          </a:xfrm>
          <a:noFill/>
        </p:spPr>
        <p:txBody>
          <a:bodyPr anchor="ctr" anchorCtr="0">
            <a:normAutofit/>
          </a:bodyPr>
          <a:lstStyle>
            <a:lvl1pPr algn="ctr">
              <a:defRPr sz="12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712" y="5945880"/>
            <a:ext cx="1371783" cy="50939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A8B3FA59-600D-4738-B68C-56038E59FE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3559" y="370947"/>
            <a:ext cx="2306911" cy="332790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7570A866-470E-454C-AF25-5FD2270D078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84479" y="476088"/>
            <a:ext cx="1810516" cy="743714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2F31644-2B3A-4ABF-88C7-DAA95DD9BEF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0958" y="495328"/>
            <a:ext cx="1945158" cy="124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95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hteck 17"/>
          <p:cNvSpPr/>
          <p:nvPr userDrawn="1"/>
        </p:nvSpPr>
        <p:spPr>
          <a:xfrm>
            <a:off x="8953501" y="5943600"/>
            <a:ext cx="3238500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13" name="Bildplatzhalter 4">
            <a:extLst>
              <a:ext uri="{FF2B5EF4-FFF2-40B4-BE49-F238E27FC236}">
                <a16:creationId xmlns:a16="http://schemas.microsoft.com/office/drawing/2014/main" id="{122D4B7E-6FB3-4913-8B6C-C5E1D8CF923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767627" y="418337"/>
            <a:ext cx="1417637" cy="738188"/>
          </a:xfrm>
          <a:noFill/>
        </p:spPr>
        <p:txBody>
          <a:bodyPr anchor="ctr" anchorCtr="0">
            <a:normAutofit/>
          </a:bodyPr>
          <a:lstStyle>
            <a:lvl1pPr algn="ctr">
              <a:defRPr sz="12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sp>
        <p:nvSpPr>
          <p:cNvPr id="19" name="Bildplatzhalter 4">
            <a:extLst>
              <a:ext uri="{FF2B5EF4-FFF2-40B4-BE49-F238E27FC236}">
                <a16:creationId xmlns:a16="http://schemas.microsoft.com/office/drawing/2014/main" id="{1D5C0AFF-1970-45EF-A4B2-C56B8DA1B85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424977" y="418337"/>
            <a:ext cx="1417637" cy="738188"/>
          </a:xfrm>
          <a:noFill/>
        </p:spPr>
        <p:txBody>
          <a:bodyPr anchor="ctr" anchorCtr="0">
            <a:normAutofit/>
          </a:bodyPr>
          <a:lstStyle>
            <a:lvl1pPr algn="ctr">
              <a:defRPr sz="12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sp>
        <p:nvSpPr>
          <p:cNvPr id="21" name="Textplatzhalt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964710" y="6187442"/>
            <a:ext cx="8786497" cy="137506"/>
          </a:xfrm>
        </p:spPr>
        <p:txBody>
          <a:bodyPr anchor="ctr" anchorCtr="0">
            <a:noAutofit/>
          </a:bodyPr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Edit Text Master Styles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80FC8B9E-8E37-4DDC-B123-DA3ECDE2BFB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8000" y="1404172"/>
            <a:ext cx="11375996" cy="5181298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37FF475A-1F2B-4DC9-B093-112C075A6CF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64710" y="3428730"/>
            <a:ext cx="5131290" cy="503952"/>
          </a:xfrm>
        </p:spPr>
        <p:txBody>
          <a:bodyPr anchor="b">
            <a:noAutofit/>
          </a:bodyPr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to edit title master format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F1913443-E35C-41C1-BBB5-A8420B976F7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64710" y="3976725"/>
            <a:ext cx="4220554" cy="332742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subtitle master format</a:t>
            </a:r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E35F72C4-58EE-4639-8AA9-67B75B60ECDA}"/>
              </a:ext>
            </a:extLst>
          </p:cNvPr>
          <p:cNvGrpSpPr/>
          <p:nvPr userDrawn="1"/>
        </p:nvGrpSpPr>
        <p:grpSpPr>
          <a:xfrm>
            <a:off x="10148376" y="5931192"/>
            <a:ext cx="1300039" cy="514667"/>
            <a:chOff x="10148376" y="5931192"/>
            <a:chExt cx="1300039" cy="514667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1760AF68-903F-4816-89CD-26D5393CE75A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148376" y="5931192"/>
              <a:ext cx="848749" cy="455604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5974F28B-8EDF-4263-9C4F-B5EA0961656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0941002" y="5952160"/>
              <a:ext cx="507413" cy="493699"/>
            </a:xfrm>
            <a:prstGeom prst="rect">
              <a:avLst/>
            </a:prstGeom>
          </p:spPr>
        </p:pic>
      </p:grpSp>
      <p:pic>
        <p:nvPicPr>
          <p:cNvPr id="24" name="Grafik 23">
            <a:extLst>
              <a:ext uri="{FF2B5EF4-FFF2-40B4-BE49-F238E27FC236}">
                <a16:creationId xmlns:a16="http://schemas.microsoft.com/office/drawing/2014/main" id="{3E877C08-C5CB-42F1-A658-A647DC6AC5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3559" y="370947"/>
            <a:ext cx="2306911" cy="332790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143DD22D-618F-4388-BB85-F432C24AF7B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84479" y="476088"/>
            <a:ext cx="1810516" cy="743714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BD7DB5E2-0462-4997-B4A9-F996B7D6CB8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90958" y="495328"/>
            <a:ext cx="1945158" cy="124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910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Bildplatzhalter 4">
            <a:extLst>
              <a:ext uri="{FF2B5EF4-FFF2-40B4-BE49-F238E27FC236}">
                <a16:creationId xmlns:a16="http://schemas.microsoft.com/office/drawing/2014/main" id="{24381DEF-DABA-4270-8BAD-E4011AECFB7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674902" y="6352479"/>
            <a:ext cx="1209844" cy="285146"/>
          </a:xfrm>
          <a:noFill/>
        </p:spPr>
        <p:txBody>
          <a:bodyPr rIns="0" anchor="ctr" anchorCtr="0">
            <a:noAutofit/>
          </a:bodyPr>
          <a:lstStyle>
            <a:lvl1pPr algn="ctr">
              <a:defRPr sz="10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sp>
        <p:nvSpPr>
          <p:cNvPr id="20" name="Bildplatzhalter 4">
            <a:extLst>
              <a:ext uri="{FF2B5EF4-FFF2-40B4-BE49-F238E27FC236}">
                <a16:creationId xmlns:a16="http://schemas.microsoft.com/office/drawing/2014/main" id="{BF652E5A-5CA0-445F-BB46-1D00FFAB13A3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087373" y="6352479"/>
            <a:ext cx="1209844" cy="285146"/>
          </a:xfrm>
          <a:noFill/>
        </p:spPr>
        <p:txBody>
          <a:bodyPr rIns="0" anchor="ctr" anchorCtr="0">
            <a:noAutofit/>
          </a:bodyPr>
          <a:lstStyle>
            <a:lvl1pPr algn="ctr">
              <a:defRPr sz="10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8501" y="492369"/>
            <a:ext cx="11087100" cy="409714"/>
          </a:xfrm>
        </p:spPr>
        <p:txBody>
          <a:bodyPr>
            <a:normAutofit/>
          </a:bodyPr>
          <a:lstStyle/>
          <a:p>
            <a:r>
              <a:rPr lang="en-US" noProof="0" dirty="0"/>
              <a:t>Click to edit title master format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dirty="0"/>
              <a:t>Edit Text Master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noProof="0" dirty="0"/>
              <a:t>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47335" y="6308727"/>
            <a:ext cx="2847160" cy="365125"/>
          </a:xfrm>
        </p:spPr>
        <p:txBody>
          <a:bodyPr/>
          <a:lstStyle/>
          <a:p>
            <a:r>
              <a:rPr lang="en-US" noProof="0" dirty="0"/>
              <a:t>Title of presentation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noProof="0" smtClean="0"/>
              <a:t>‹Nr.›</a:t>
            </a:fld>
            <a:endParaRPr lang="en-US" noProof="0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698501" y="931362"/>
            <a:ext cx="11087100" cy="332742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subtitle master format</a:t>
            </a:r>
          </a:p>
        </p:txBody>
      </p:sp>
      <p:grpSp>
        <p:nvGrpSpPr>
          <p:cNvPr id="35" name="Gruppieren 34">
            <a:extLst>
              <a:ext uri="{FF2B5EF4-FFF2-40B4-BE49-F238E27FC236}">
                <a16:creationId xmlns:a16="http://schemas.microsoft.com/office/drawing/2014/main" id="{F5D9C9A0-7951-4196-AEE3-92BFCF5721F7}"/>
              </a:ext>
            </a:extLst>
          </p:cNvPr>
          <p:cNvGrpSpPr/>
          <p:nvPr userDrawn="1"/>
        </p:nvGrpSpPr>
        <p:grpSpPr>
          <a:xfrm>
            <a:off x="-2089900" y="977046"/>
            <a:ext cx="1980000" cy="2129997"/>
            <a:chOff x="-2089900" y="977046"/>
            <a:chExt cx="1980000" cy="2129997"/>
          </a:xfrm>
        </p:grpSpPr>
        <p:sp>
          <p:nvSpPr>
            <p:cNvPr id="36" name="Folie Wechsel/Zurücksetzen/Textebenen">
              <a:extLst>
                <a:ext uri="{FF2B5EF4-FFF2-40B4-BE49-F238E27FC236}">
                  <a16:creationId xmlns:a16="http://schemas.microsoft.com/office/drawing/2014/main" id="{2AD43816-91E0-48A9-9BB1-AA81AD6B42F8}"/>
                </a:ext>
              </a:extLst>
            </p:cNvPr>
            <p:cNvSpPr txBox="1"/>
            <p:nvPr userDrawn="1"/>
          </p:nvSpPr>
          <p:spPr>
            <a:xfrm rot="10800000" flipH="1" flipV="1">
              <a:off x="-2089900" y="977046"/>
              <a:ext cx="1980000" cy="1980000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horz" wrap="square" lIns="0" tIns="0" rIns="0" bIns="0" rtlCol="0" anchor="t" anchorCtr="0">
              <a:noAutofit/>
            </a:bodyPr>
            <a:lstStyle>
              <a:defPPr>
                <a:defRPr lang="de-DE"/>
              </a:defPPr>
              <a:lvl1pPr marL="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1000" noProof="0" dirty="0">
                  <a:solidFill>
                    <a:srgbClr val="333333"/>
                  </a:solidFill>
                </a:rPr>
                <a:t>Change slide layout in the menu via:</a:t>
              </a:r>
            </a:p>
            <a:p>
              <a:pPr algn="r" defTabSz="913990">
                <a:defRPr/>
              </a:pPr>
              <a:r>
                <a:rPr lang="en-US" sz="1000" noProof="0" dirty="0">
                  <a:solidFill>
                    <a:srgbClr val="333333"/>
                  </a:solidFill>
                </a:rPr>
                <a:t>home // slides // layout</a:t>
              </a:r>
            </a:p>
            <a:p>
              <a:pPr algn="r" defTabSz="913990">
                <a:defRPr/>
              </a:pPr>
              <a:endParaRPr lang="en-US" sz="1000" noProof="0" dirty="0">
                <a:solidFill>
                  <a:srgbClr val="333333"/>
                </a:solidFill>
              </a:endParaRPr>
            </a:p>
            <a:p>
              <a:pPr algn="r" defTabSz="913990">
                <a:defRPr/>
              </a:pPr>
              <a:r>
                <a:rPr lang="en-US" sz="1000" noProof="0" dirty="0">
                  <a:solidFill>
                    <a:srgbClr val="333333"/>
                  </a:solidFill>
                </a:rPr>
                <a:t>Change text level</a:t>
              </a:r>
            </a:p>
            <a:p>
              <a:pPr algn="r" defTabSz="913990">
                <a:defRPr/>
              </a:pPr>
              <a:r>
                <a:rPr lang="en-US" sz="1000" noProof="0" dirty="0">
                  <a:solidFill>
                    <a:srgbClr val="333333"/>
                  </a:solidFill>
                </a:rPr>
                <a:t>in the menu via:</a:t>
              </a:r>
              <a:br>
                <a:rPr lang="en-US" sz="1000" noProof="0" dirty="0">
                  <a:solidFill>
                    <a:srgbClr val="333333"/>
                  </a:solidFill>
                </a:rPr>
              </a:br>
              <a:r>
                <a:rPr lang="en-US" sz="1000" noProof="0" dirty="0">
                  <a:solidFill>
                    <a:srgbClr val="333333"/>
                  </a:solidFill>
                </a:rPr>
                <a:t>home // paragraph // list level</a:t>
              </a:r>
            </a:p>
          </p:txBody>
        </p:sp>
        <p:grpSp>
          <p:nvGrpSpPr>
            <p:cNvPr id="37" name="Gruppieren 36">
              <a:extLst>
                <a:ext uri="{FF2B5EF4-FFF2-40B4-BE49-F238E27FC236}">
                  <a16:creationId xmlns:a16="http://schemas.microsoft.com/office/drawing/2014/main" id="{EF9548FA-1BF5-4FE2-AF99-BF36A949B5B1}"/>
                </a:ext>
              </a:extLst>
            </p:cNvPr>
            <p:cNvGrpSpPr/>
            <p:nvPr userDrawn="1"/>
          </p:nvGrpSpPr>
          <p:grpSpPr>
            <a:xfrm>
              <a:off x="-1549900" y="2315043"/>
              <a:ext cx="1438338" cy="792000"/>
              <a:chOff x="-1549900" y="3064343"/>
              <a:chExt cx="1438338" cy="792000"/>
            </a:xfrm>
          </p:grpSpPr>
          <p:pic>
            <p:nvPicPr>
              <p:cNvPr id="38" name="Listenebene erhöhen">
                <a:extLst>
                  <a:ext uri="{FF2B5EF4-FFF2-40B4-BE49-F238E27FC236}">
                    <a16:creationId xmlns:a16="http://schemas.microsoft.com/office/drawing/2014/main" id="{245DC52B-8031-479C-9378-4A9805176643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47100" y="3064343"/>
                <a:ext cx="635538" cy="324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" name="Listenebene verringern">
                <a:extLst>
                  <a:ext uri="{FF2B5EF4-FFF2-40B4-BE49-F238E27FC236}">
                    <a16:creationId xmlns:a16="http://schemas.microsoft.com/office/drawing/2014/main" id="{C6C92D6C-97C2-4218-8E48-AE686D7B0D00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47100" y="3532343"/>
                <a:ext cx="635538" cy="324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0" name="Text // Listenebene erhöhen">
                <a:extLst>
                  <a:ext uri="{FF2B5EF4-FFF2-40B4-BE49-F238E27FC236}">
                    <a16:creationId xmlns:a16="http://schemas.microsoft.com/office/drawing/2014/main" id="{1A822F79-4571-4D0A-A7F2-0324FFA06956}"/>
                  </a:ext>
                </a:extLst>
              </p:cNvPr>
              <p:cNvSpPr txBox="1"/>
              <p:nvPr userDrawn="1"/>
            </p:nvSpPr>
            <p:spPr>
              <a:xfrm>
                <a:off x="-1549900" y="3064343"/>
                <a:ext cx="720000" cy="32400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r" defTabSz="913990">
                  <a:defRPr/>
                </a:pPr>
                <a:r>
                  <a:rPr lang="en-US" sz="1000" noProof="0" dirty="0">
                    <a:solidFill>
                      <a:srgbClr val="333333"/>
                    </a:solidFill>
                  </a:rPr>
                  <a:t>Increase list level</a:t>
                </a:r>
              </a:p>
            </p:txBody>
          </p:sp>
          <p:sp>
            <p:nvSpPr>
              <p:cNvPr id="41" name="Text // Listenebene verringern">
                <a:extLst>
                  <a:ext uri="{FF2B5EF4-FFF2-40B4-BE49-F238E27FC236}">
                    <a16:creationId xmlns:a16="http://schemas.microsoft.com/office/drawing/2014/main" id="{5EEE0D9C-887A-487D-B6CE-1E98B27964DB}"/>
                  </a:ext>
                </a:extLst>
              </p:cNvPr>
              <p:cNvSpPr txBox="1"/>
              <p:nvPr userDrawn="1"/>
            </p:nvSpPr>
            <p:spPr>
              <a:xfrm>
                <a:off x="-1549900" y="3532343"/>
                <a:ext cx="720000" cy="32400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r" defTabSz="913990">
                  <a:defRPr/>
                </a:pPr>
                <a:r>
                  <a:rPr lang="en-US" sz="1000" noProof="0" dirty="0">
                    <a:solidFill>
                      <a:srgbClr val="333333"/>
                    </a:solidFill>
                  </a:rPr>
                  <a:t>Lower</a:t>
                </a:r>
              </a:p>
              <a:p>
                <a:pPr algn="r" defTabSz="913990">
                  <a:defRPr/>
                </a:pPr>
                <a:r>
                  <a:rPr lang="en-US" sz="1000" noProof="0" dirty="0">
                    <a:solidFill>
                      <a:srgbClr val="333333"/>
                    </a:solidFill>
                  </a:rPr>
                  <a:t>list level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06301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alt re, Bild l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44344" y="492369"/>
            <a:ext cx="5341257" cy="409714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r>
              <a:rPr lang="en-US" noProof="0" dirty="0"/>
              <a:t>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44344" y="1535723"/>
            <a:ext cx="5341257" cy="4641241"/>
          </a:xfrm>
        </p:spPr>
        <p:txBody>
          <a:bodyPr>
            <a:noAutofit/>
          </a:bodyPr>
          <a:lstStyle/>
          <a:p>
            <a:pPr lvl="0"/>
            <a:r>
              <a:rPr lang="en-US" noProof="0" dirty="0"/>
              <a:t>Edit Text Master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noProof="0" smtClean="0"/>
              <a:t>‹Nr.›</a:t>
            </a:fld>
            <a:endParaRPr lang="en-US" noProof="0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6444344" y="931362"/>
            <a:ext cx="5341257" cy="332742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subtitle master format</a:t>
            </a: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4" hasCustomPrompt="1"/>
          </p:nvPr>
        </p:nvSpPr>
        <p:spPr>
          <a:xfrm>
            <a:off x="381000" y="285750"/>
            <a:ext cx="5579533" cy="5911850"/>
          </a:xfrm>
          <a:solidFill>
            <a:srgbClr val="E6007E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on symbol to add image</a:t>
            </a:r>
          </a:p>
        </p:txBody>
      </p:sp>
      <p:grpSp>
        <p:nvGrpSpPr>
          <p:cNvPr id="43" name="Gruppieren 42">
            <a:extLst>
              <a:ext uri="{FF2B5EF4-FFF2-40B4-BE49-F238E27FC236}">
                <a16:creationId xmlns:a16="http://schemas.microsoft.com/office/drawing/2014/main" id="{F5D9C9A0-7951-4196-AEE3-92BFCF5721F7}"/>
              </a:ext>
            </a:extLst>
          </p:cNvPr>
          <p:cNvGrpSpPr/>
          <p:nvPr userDrawn="1"/>
        </p:nvGrpSpPr>
        <p:grpSpPr>
          <a:xfrm>
            <a:off x="-2089900" y="977046"/>
            <a:ext cx="1980000" cy="2129997"/>
            <a:chOff x="-2089900" y="977046"/>
            <a:chExt cx="1980000" cy="2129997"/>
          </a:xfrm>
        </p:grpSpPr>
        <p:sp>
          <p:nvSpPr>
            <p:cNvPr id="44" name="Folie Wechsel/Zurücksetzen/Textebenen">
              <a:extLst>
                <a:ext uri="{FF2B5EF4-FFF2-40B4-BE49-F238E27FC236}">
                  <a16:creationId xmlns:a16="http://schemas.microsoft.com/office/drawing/2014/main" id="{2AD43816-91E0-48A9-9BB1-AA81AD6B42F8}"/>
                </a:ext>
              </a:extLst>
            </p:cNvPr>
            <p:cNvSpPr txBox="1"/>
            <p:nvPr userDrawn="1"/>
          </p:nvSpPr>
          <p:spPr>
            <a:xfrm rot="10800000" flipH="1" flipV="1">
              <a:off x="-2089900" y="977046"/>
              <a:ext cx="1980000" cy="1980000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horz" wrap="square" lIns="0" tIns="0" rIns="0" bIns="0" rtlCol="0" anchor="t" anchorCtr="0">
              <a:noAutofit/>
            </a:bodyPr>
            <a:lstStyle>
              <a:defPPr>
                <a:defRPr lang="de-DE"/>
              </a:defPPr>
              <a:lvl1pPr marL="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1000" noProof="0" dirty="0">
                  <a:solidFill>
                    <a:srgbClr val="333333"/>
                  </a:solidFill>
                </a:rPr>
                <a:t>Change slide layout in the menu via:</a:t>
              </a:r>
            </a:p>
            <a:p>
              <a:pPr algn="r" defTabSz="913990">
                <a:defRPr/>
              </a:pPr>
              <a:r>
                <a:rPr lang="en-US" sz="1000" noProof="0" dirty="0">
                  <a:solidFill>
                    <a:srgbClr val="333333"/>
                  </a:solidFill>
                </a:rPr>
                <a:t>home // slides // layout</a:t>
              </a:r>
            </a:p>
            <a:p>
              <a:pPr algn="r" defTabSz="913990">
                <a:defRPr/>
              </a:pPr>
              <a:endParaRPr lang="en-US" sz="1000" noProof="0" dirty="0">
                <a:solidFill>
                  <a:srgbClr val="333333"/>
                </a:solidFill>
              </a:endParaRPr>
            </a:p>
            <a:p>
              <a:pPr algn="r" defTabSz="913990">
                <a:defRPr/>
              </a:pPr>
              <a:r>
                <a:rPr lang="en-US" sz="1000" noProof="0" dirty="0">
                  <a:solidFill>
                    <a:srgbClr val="333333"/>
                  </a:solidFill>
                </a:rPr>
                <a:t>Change text level</a:t>
              </a:r>
            </a:p>
            <a:p>
              <a:pPr algn="r" defTabSz="913990">
                <a:defRPr/>
              </a:pPr>
              <a:r>
                <a:rPr lang="en-US" sz="1000" noProof="0" dirty="0">
                  <a:solidFill>
                    <a:srgbClr val="333333"/>
                  </a:solidFill>
                </a:rPr>
                <a:t>in the menu via:</a:t>
              </a:r>
              <a:br>
                <a:rPr lang="en-US" sz="1000" noProof="0" dirty="0">
                  <a:solidFill>
                    <a:srgbClr val="333333"/>
                  </a:solidFill>
                </a:rPr>
              </a:br>
              <a:r>
                <a:rPr lang="en-US" sz="1000" noProof="0" dirty="0">
                  <a:solidFill>
                    <a:srgbClr val="333333"/>
                  </a:solidFill>
                </a:rPr>
                <a:t>home // paragraph // list level</a:t>
              </a:r>
            </a:p>
          </p:txBody>
        </p:sp>
        <p:grpSp>
          <p:nvGrpSpPr>
            <p:cNvPr id="45" name="Gruppieren 44">
              <a:extLst>
                <a:ext uri="{FF2B5EF4-FFF2-40B4-BE49-F238E27FC236}">
                  <a16:creationId xmlns:a16="http://schemas.microsoft.com/office/drawing/2014/main" id="{EF9548FA-1BF5-4FE2-AF99-BF36A949B5B1}"/>
                </a:ext>
              </a:extLst>
            </p:cNvPr>
            <p:cNvGrpSpPr/>
            <p:nvPr userDrawn="1"/>
          </p:nvGrpSpPr>
          <p:grpSpPr>
            <a:xfrm>
              <a:off x="-1549900" y="2315043"/>
              <a:ext cx="1438338" cy="792000"/>
              <a:chOff x="-1549900" y="3064343"/>
              <a:chExt cx="1438338" cy="792000"/>
            </a:xfrm>
          </p:grpSpPr>
          <p:pic>
            <p:nvPicPr>
              <p:cNvPr id="46" name="Listenebene erhöhen">
                <a:extLst>
                  <a:ext uri="{FF2B5EF4-FFF2-40B4-BE49-F238E27FC236}">
                    <a16:creationId xmlns:a16="http://schemas.microsoft.com/office/drawing/2014/main" id="{245DC52B-8031-479C-9378-4A9805176643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47100" y="3064343"/>
                <a:ext cx="635538" cy="324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Listenebene verringern">
                <a:extLst>
                  <a:ext uri="{FF2B5EF4-FFF2-40B4-BE49-F238E27FC236}">
                    <a16:creationId xmlns:a16="http://schemas.microsoft.com/office/drawing/2014/main" id="{C6C92D6C-97C2-4218-8E48-AE686D7B0D00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47100" y="3532343"/>
                <a:ext cx="635538" cy="324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8" name="Text // Listenebene erhöhen">
                <a:extLst>
                  <a:ext uri="{FF2B5EF4-FFF2-40B4-BE49-F238E27FC236}">
                    <a16:creationId xmlns:a16="http://schemas.microsoft.com/office/drawing/2014/main" id="{1A822F79-4571-4D0A-A7F2-0324FFA06956}"/>
                  </a:ext>
                </a:extLst>
              </p:cNvPr>
              <p:cNvSpPr txBox="1"/>
              <p:nvPr userDrawn="1"/>
            </p:nvSpPr>
            <p:spPr>
              <a:xfrm>
                <a:off x="-1549900" y="3064343"/>
                <a:ext cx="720000" cy="32400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r" defTabSz="913990">
                  <a:defRPr/>
                </a:pPr>
                <a:r>
                  <a:rPr lang="en-US" sz="1000" noProof="0" dirty="0">
                    <a:solidFill>
                      <a:srgbClr val="333333"/>
                    </a:solidFill>
                  </a:rPr>
                  <a:t>Increase list level</a:t>
                </a:r>
              </a:p>
            </p:txBody>
          </p:sp>
          <p:sp>
            <p:nvSpPr>
              <p:cNvPr id="49" name="Text // Listenebene verringern">
                <a:extLst>
                  <a:ext uri="{FF2B5EF4-FFF2-40B4-BE49-F238E27FC236}">
                    <a16:creationId xmlns:a16="http://schemas.microsoft.com/office/drawing/2014/main" id="{5EEE0D9C-887A-487D-B6CE-1E98B27964DB}"/>
                  </a:ext>
                </a:extLst>
              </p:cNvPr>
              <p:cNvSpPr txBox="1"/>
              <p:nvPr userDrawn="1"/>
            </p:nvSpPr>
            <p:spPr>
              <a:xfrm>
                <a:off x="-1549900" y="3532343"/>
                <a:ext cx="720000" cy="32400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r" defTabSz="913990">
                  <a:defRPr/>
                </a:pPr>
                <a:r>
                  <a:rPr lang="en-US" sz="1000" noProof="0" dirty="0">
                    <a:solidFill>
                      <a:srgbClr val="333333"/>
                    </a:solidFill>
                  </a:rPr>
                  <a:t>Lower</a:t>
                </a:r>
              </a:p>
              <a:p>
                <a:pPr algn="r" defTabSz="913990">
                  <a:defRPr/>
                </a:pPr>
                <a:r>
                  <a:rPr lang="en-US" sz="1000" noProof="0" dirty="0">
                    <a:solidFill>
                      <a:srgbClr val="333333"/>
                    </a:solidFill>
                  </a:rPr>
                  <a:t>list level</a:t>
                </a:r>
              </a:p>
            </p:txBody>
          </p:sp>
        </p:grpSp>
      </p:grpSp>
      <p:sp>
        <p:nvSpPr>
          <p:cNvPr id="18" name="Bildplatzhalter 4">
            <a:extLst>
              <a:ext uri="{FF2B5EF4-FFF2-40B4-BE49-F238E27FC236}">
                <a16:creationId xmlns:a16="http://schemas.microsoft.com/office/drawing/2014/main" id="{24381DEF-DABA-4270-8BAD-E4011AECFB7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674902" y="6352479"/>
            <a:ext cx="1209844" cy="285146"/>
          </a:xfrm>
          <a:noFill/>
        </p:spPr>
        <p:txBody>
          <a:bodyPr rIns="0" anchor="ctr" anchorCtr="0">
            <a:noAutofit/>
          </a:bodyPr>
          <a:lstStyle>
            <a:lvl1pPr algn="ctr">
              <a:defRPr sz="10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sp>
        <p:nvSpPr>
          <p:cNvPr id="19" name="Bildplatzhalter 4">
            <a:extLst>
              <a:ext uri="{FF2B5EF4-FFF2-40B4-BE49-F238E27FC236}">
                <a16:creationId xmlns:a16="http://schemas.microsoft.com/office/drawing/2014/main" id="{BF652E5A-5CA0-445F-BB46-1D00FFAB13A3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087373" y="6352479"/>
            <a:ext cx="1209844" cy="285146"/>
          </a:xfrm>
          <a:noFill/>
        </p:spPr>
        <p:txBody>
          <a:bodyPr rIns="0" anchor="ctr" anchorCtr="0">
            <a:noAutofit/>
          </a:bodyPr>
          <a:lstStyle>
            <a:lvl1pPr algn="ctr">
              <a:defRPr sz="10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47335" y="6308727"/>
            <a:ext cx="2847160" cy="365125"/>
          </a:xfrm>
        </p:spPr>
        <p:txBody>
          <a:bodyPr/>
          <a:lstStyle/>
          <a:p>
            <a:r>
              <a:rPr lang="en-US" noProof="0" dirty="0"/>
              <a:t>Title of presentation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AC33EA7C-293A-45C6-9D1C-0ED4C351444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842531" y="6161588"/>
            <a:ext cx="1211136" cy="77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5781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alt und 2 Bilder 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98501" y="492369"/>
            <a:ext cx="7019756" cy="409714"/>
          </a:xfrm>
        </p:spPr>
        <p:txBody>
          <a:bodyPr>
            <a:normAutofit/>
          </a:bodyPr>
          <a:lstStyle/>
          <a:p>
            <a:r>
              <a:rPr lang="en-US" noProof="0" dirty="0"/>
              <a:t>Click to edit title master format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98501" y="1535723"/>
            <a:ext cx="7019756" cy="4641240"/>
          </a:xfrm>
        </p:spPr>
        <p:txBody>
          <a:bodyPr/>
          <a:lstStyle/>
          <a:p>
            <a:pPr lvl="0"/>
            <a:r>
              <a:rPr lang="en-US" noProof="0" dirty="0"/>
              <a:t>Edit Text Master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noProof="0" smtClean="0"/>
              <a:t>‹Nr.›</a:t>
            </a:fld>
            <a:endParaRPr lang="en-US" noProof="0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698501" y="931362"/>
            <a:ext cx="7019756" cy="332742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subtitle master format</a:t>
            </a:r>
          </a:p>
        </p:txBody>
      </p:sp>
      <p:sp>
        <p:nvSpPr>
          <p:cNvPr id="12" name="Bildplatzhalter 12"/>
          <p:cNvSpPr>
            <a:spLocks noGrp="1"/>
          </p:cNvSpPr>
          <p:nvPr>
            <p:ph type="pic" sz="quarter" idx="14" hasCustomPrompt="1"/>
          </p:nvPr>
        </p:nvSpPr>
        <p:spPr>
          <a:xfrm>
            <a:off x="8147352" y="285751"/>
            <a:ext cx="3638248" cy="2849336"/>
          </a:xfrm>
          <a:solidFill>
            <a:srgbClr val="E6007E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on symbol to add image</a:t>
            </a: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5" hasCustomPrompt="1"/>
          </p:nvPr>
        </p:nvSpPr>
        <p:spPr>
          <a:xfrm>
            <a:off x="8147352" y="3327627"/>
            <a:ext cx="3638248" cy="2849336"/>
          </a:xfrm>
          <a:solidFill>
            <a:srgbClr val="E6007E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Click on symbol to add image</a:t>
            </a:r>
          </a:p>
        </p:txBody>
      </p:sp>
      <p:grpSp>
        <p:nvGrpSpPr>
          <p:cNvPr id="37" name="Gruppieren 36">
            <a:extLst>
              <a:ext uri="{FF2B5EF4-FFF2-40B4-BE49-F238E27FC236}">
                <a16:creationId xmlns:a16="http://schemas.microsoft.com/office/drawing/2014/main" id="{F5D9C9A0-7951-4196-AEE3-92BFCF5721F7}"/>
              </a:ext>
            </a:extLst>
          </p:cNvPr>
          <p:cNvGrpSpPr/>
          <p:nvPr userDrawn="1"/>
        </p:nvGrpSpPr>
        <p:grpSpPr>
          <a:xfrm>
            <a:off x="-2089900" y="977046"/>
            <a:ext cx="1980000" cy="2129997"/>
            <a:chOff x="-2089900" y="977046"/>
            <a:chExt cx="1980000" cy="2129997"/>
          </a:xfrm>
        </p:grpSpPr>
        <p:sp>
          <p:nvSpPr>
            <p:cNvPr id="38" name="Folie Wechsel/Zurücksetzen/Textebenen">
              <a:extLst>
                <a:ext uri="{FF2B5EF4-FFF2-40B4-BE49-F238E27FC236}">
                  <a16:creationId xmlns:a16="http://schemas.microsoft.com/office/drawing/2014/main" id="{2AD43816-91E0-48A9-9BB1-AA81AD6B42F8}"/>
                </a:ext>
              </a:extLst>
            </p:cNvPr>
            <p:cNvSpPr txBox="1"/>
            <p:nvPr userDrawn="1"/>
          </p:nvSpPr>
          <p:spPr>
            <a:xfrm rot="10800000" flipH="1" flipV="1">
              <a:off x="-2089900" y="977046"/>
              <a:ext cx="1980000" cy="1980000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horz" wrap="square" lIns="0" tIns="0" rIns="0" bIns="0" rtlCol="0" anchor="t" anchorCtr="0">
              <a:noAutofit/>
            </a:bodyPr>
            <a:lstStyle>
              <a:defPPr>
                <a:defRPr lang="de-DE"/>
              </a:defPPr>
              <a:lvl1pPr marL="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1000" noProof="0" dirty="0">
                  <a:solidFill>
                    <a:srgbClr val="333333"/>
                  </a:solidFill>
                </a:rPr>
                <a:t>Change slide layout in the menu via:</a:t>
              </a:r>
            </a:p>
            <a:p>
              <a:pPr algn="r" defTabSz="913990">
                <a:defRPr/>
              </a:pPr>
              <a:r>
                <a:rPr lang="en-US" sz="1000" noProof="0" dirty="0">
                  <a:solidFill>
                    <a:srgbClr val="333333"/>
                  </a:solidFill>
                </a:rPr>
                <a:t>home // slides // layout</a:t>
              </a:r>
            </a:p>
            <a:p>
              <a:pPr algn="r" defTabSz="913990">
                <a:defRPr/>
              </a:pPr>
              <a:endParaRPr lang="en-US" sz="1000" noProof="0" dirty="0">
                <a:solidFill>
                  <a:srgbClr val="333333"/>
                </a:solidFill>
              </a:endParaRPr>
            </a:p>
            <a:p>
              <a:pPr algn="r" defTabSz="913990">
                <a:defRPr/>
              </a:pPr>
              <a:r>
                <a:rPr lang="en-US" sz="1000" noProof="0" dirty="0">
                  <a:solidFill>
                    <a:srgbClr val="333333"/>
                  </a:solidFill>
                </a:rPr>
                <a:t>Change text level</a:t>
              </a:r>
            </a:p>
            <a:p>
              <a:pPr algn="r" defTabSz="913990">
                <a:defRPr/>
              </a:pPr>
              <a:r>
                <a:rPr lang="en-US" sz="1000" noProof="0" dirty="0">
                  <a:solidFill>
                    <a:srgbClr val="333333"/>
                  </a:solidFill>
                </a:rPr>
                <a:t>in the menu via:</a:t>
              </a:r>
              <a:br>
                <a:rPr lang="en-US" sz="1000" noProof="0" dirty="0">
                  <a:solidFill>
                    <a:srgbClr val="333333"/>
                  </a:solidFill>
                </a:rPr>
              </a:br>
              <a:r>
                <a:rPr lang="en-US" sz="1000" noProof="0" dirty="0">
                  <a:solidFill>
                    <a:srgbClr val="333333"/>
                  </a:solidFill>
                </a:rPr>
                <a:t>home // paragraph // list level</a:t>
              </a:r>
            </a:p>
          </p:txBody>
        </p:sp>
        <p:grpSp>
          <p:nvGrpSpPr>
            <p:cNvPr id="39" name="Gruppieren 38">
              <a:extLst>
                <a:ext uri="{FF2B5EF4-FFF2-40B4-BE49-F238E27FC236}">
                  <a16:creationId xmlns:a16="http://schemas.microsoft.com/office/drawing/2014/main" id="{EF9548FA-1BF5-4FE2-AF99-BF36A949B5B1}"/>
                </a:ext>
              </a:extLst>
            </p:cNvPr>
            <p:cNvGrpSpPr/>
            <p:nvPr userDrawn="1"/>
          </p:nvGrpSpPr>
          <p:grpSpPr>
            <a:xfrm>
              <a:off x="-1549900" y="2315043"/>
              <a:ext cx="1438338" cy="792000"/>
              <a:chOff x="-1549900" y="3064343"/>
              <a:chExt cx="1438338" cy="792000"/>
            </a:xfrm>
          </p:grpSpPr>
          <p:pic>
            <p:nvPicPr>
              <p:cNvPr id="40" name="Listenebene erhöhen">
                <a:extLst>
                  <a:ext uri="{FF2B5EF4-FFF2-40B4-BE49-F238E27FC236}">
                    <a16:creationId xmlns:a16="http://schemas.microsoft.com/office/drawing/2014/main" id="{245DC52B-8031-479C-9378-4A9805176643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47100" y="3064343"/>
                <a:ext cx="635538" cy="324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" name="Listenebene verringern">
                <a:extLst>
                  <a:ext uri="{FF2B5EF4-FFF2-40B4-BE49-F238E27FC236}">
                    <a16:creationId xmlns:a16="http://schemas.microsoft.com/office/drawing/2014/main" id="{C6C92D6C-97C2-4218-8E48-AE686D7B0D00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47100" y="3532343"/>
                <a:ext cx="635538" cy="324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" name="Text // Listenebene erhöhen">
                <a:extLst>
                  <a:ext uri="{FF2B5EF4-FFF2-40B4-BE49-F238E27FC236}">
                    <a16:creationId xmlns:a16="http://schemas.microsoft.com/office/drawing/2014/main" id="{1A822F79-4571-4D0A-A7F2-0324FFA06956}"/>
                  </a:ext>
                </a:extLst>
              </p:cNvPr>
              <p:cNvSpPr txBox="1"/>
              <p:nvPr userDrawn="1"/>
            </p:nvSpPr>
            <p:spPr>
              <a:xfrm>
                <a:off x="-1549900" y="3064343"/>
                <a:ext cx="720000" cy="32400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r" defTabSz="913990">
                  <a:defRPr/>
                </a:pPr>
                <a:r>
                  <a:rPr lang="en-US" sz="1000" noProof="0" dirty="0">
                    <a:solidFill>
                      <a:srgbClr val="333333"/>
                    </a:solidFill>
                  </a:rPr>
                  <a:t>Increase list level</a:t>
                </a:r>
              </a:p>
            </p:txBody>
          </p:sp>
          <p:sp>
            <p:nvSpPr>
              <p:cNvPr id="43" name="Text // Listenebene verringern">
                <a:extLst>
                  <a:ext uri="{FF2B5EF4-FFF2-40B4-BE49-F238E27FC236}">
                    <a16:creationId xmlns:a16="http://schemas.microsoft.com/office/drawing/2014/main" id="{5EEE0D9C-887A-487D-B6CE-1E98B27964DB}"/>
                  </a:ext>
                </a:extLst>
              </p:cNvPr>
              <p:cNvSpPr txBox="1"/>
              <p:nvPr userDrawn="1"/>
            </p:nvSpPr>
            <p:spPr>
              <a:xfrm>
                <a:off x="-1549900" y="3532343"/>
                <a:ext cx="720000" cy="32400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r" defTabSz="913990">
                  <a:defRPr/>
                </a:pPr>
                <a:r>
                  <a:rPr lang="en-US" sz="1000" noProof="0" dirty="0">
                    <a:solidFill>
                      <a:srgbClr val="333333"/>
                    </a:solidFill>
                  </a:rPr>
                  <a:t>Lower</a:t>
                </a:r>
              </a:p>
              <a:p>
                <a:pPr algn="r" defTabSz="913990">
                  <a:defRPr/>
                </a:pPr>
                <a:r>
                  <a:rPr lang="en-US" sz="1000" noProof="0" dirty="0">
                    <a:solidFill>
                      <a:srgbClr val="333333"/>
                    </a:solidFill>
                  </a:rPr>
                  <a:t>list level</a:t>
                </a:r>
              </a:p>
            </p:txBody>
          </p:sp>
        </p:grpSp>
      </p:grpSp>
      <p:sp>
        <p:nvSpPr>
          <p:cNvPr id="19" name="Bildplatzhalter 4">
            <a:extLst>
              <a:ext uri="{FF2B5EF4-FFF2-40B4-BE49-F238E27FC236}">
                <a16:creationId xmlns:a16="http://schemas.microsoft.com/office/drawing/2014/main" id="{24381DEF-DABA-4270-8BAD-E4011AECFB7F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674902" y="6352479"/>
            <a:ext cx="1209844" cy="285146"/>
          </a:xfrm>
          <a:noFill/>
        </p:spPr>
        <p:txBody>
          <a:bodyPr rIns="0" anchor="ctr" anchorCtr="0">
            <a:noAutofit/>
          </a:bodyPr>
          <a:lstStyle>
            <a:lvl1pPr algn="ctr">
              <a:defRPr sz="10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sp>
        <p:nvSpPr>
          <p:cNvPr id="20" name="Bildplatzhalter 4">
            <a:extLst>
              <a:ext uri="{FF2B5EF4-FFF2-40B4-BE49-F238E27FC236}">
                <a16:creationId xmlns:a16="http://schemas.microsoft.com/office/drawing/2014/main" id="{BF652E5A-5CA0-445F-BB46-1D00FFAB13A3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8087373" y="6352479"/>
            <a:ext cx="1209844" cy="285146"/>
          </a:xfrm>
          <a:noFill/>
        </p:spPr>
        <p:txBody>
          <a:bodyPr rIns="0" anchor="ctr" anchorCtr="0">
            <a:noAutofit/>
          </a:bodyPr>
          <a:lstStyle>
            <a:lvl1pPr algn="ctr">
              <a:defRPr sz="10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47335" y="6308727"/>
            <a:ext cx="2847160" cy="365125"/>
          </a:xfrm>
        </p:spPr>
        <p:txBody>
          <a:bodyPr/>
          <a:lstStyle/>
          <a:p>
            <a:r>
              <a:rPr lang="en-US" noProof="0" dirty="0"/>
              <a:t>Title of presentation</a:t>
            </a:r>
          </a:p>
        </p:txBody>
      </p:sp>
      <p:pic>
        <p:nvPicPr>
          <p:cNvPr id="21" name="Grafik 20">
            <a:extLst>
              <a:ext uri="{FF2B5EF4-FFF2-40B4-BE49-F238E27FC236}">
                <a16:creationId xmlns:a16="http://schemas.microsoft.com/office/drawing/2014/main" id="{446E8A20-3EE2-417E-A1D0-6F5ACD8EC6D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842531" y="6161588"/>
            <a:ext cx="1211136" cy="77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128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Click to edit title master format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  <a:endParaRPr lang="en-US" noProof="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noProof="0" smtClean="0"/>
              <a:pPr/>
              <a:t>‹Nr.›</a:t>
            </a:fld>
            <a:endParaRPr lang="en-US" noProof="0" dirty="0"/>
          </a:p>
        </p:txBody>
      </p:sp>
      <p:sp>
        <p:nvSpPr>
          <p:cNvPr id="6" name="Bildplatzhalter 4">
            <a:extLst>
              <a:ext uri="{FF2B5EF4-FFF2-40B4-BE49-F238E27FC236}">
                <a16:creationId xmlns:a16="http://schemas.microsoft.com/office/drawing/2014/main" id="{24381DEF-DABA-4270-8BAD-E4011AECFB7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674902" y="6352479"/>
            <a:ext cx="1209844" cy="285146"/>
          </a:xfrm>
          <a:noFill/>
        </p:spPr>
        <p:txBody>
          <a:bodyPr rIns="0" anchor="ctr" anchorCtr="0">
            <a:noAutofit/>
          </a:bodyPr>
          <a:lstStyle>
            <a:lvl1pPr algn="ctr">
              <a:defRPr sz="10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BF652E5A-5CA0-445F-BB46-1D00FFAB13A3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087373" y="6352479"/>
            <a:ext cx="1209844" cy="285146"/>
          </a:xfrm>
          <a:noFill/>
        </p:spPr>
        <p:txBody>
          <a:bodyPr rIns="0" anchor="ctr" anchorCtr="0">
            <a:noAutofit/>
          </a:bodyPr>
          <a:lstStyle>
            <a:lvl1pPr algn="ctr">
              <a:defRPr sz="1000">
                <a:solidFill>
                  <a:schemeClr val="accent5"/>
                </a:solidFill>
              </a:defRPr>
            </a:lvl1pPr>
          </a:lstStyle>
          <a:p>
            <a:r>
              <a:rPr lang="en-US" noProof="0" dirty="0"/>
              <a:t>partner logo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47335" y="6308727"/>
            <a:ext cx="2847160" cy="365125"/>
          </a:xfrm>
        </p:spPr>
        <p:txBody>
          <a:bodyPr/>
          <a:lstStyle/>
          <a:p>
            <a:r>
              <a:rPr lang="en-US" noProof="0" dirty="0"/>
              <a:t>Title of presentation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89313891-854E-4D67-ADBB-5F560B9EC5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42531" y="6161588"/>
            <a:ext cx="1211136" cy="77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50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rafik 28">
            <a:extLst>
              <a:ext uri="{FF2B5EF4-FFF2-40B4-BE49-F238E27FC236}">
                <a16:creationId xmlns:a16="http://schemas.microsoft.com/office/drawing/2014/main" id="{1B29FB91-D68B-4962-B3D3-C04392BD12A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9758" y="6396800"/>
            <a:ext cx="1005842" cy="188976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501" y="492369"/>
            <a:ext cx="11087100" cy="914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noProof="0" dirty="0"/>
              <a:t>Click to edit title master format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501" y="1535723"/>
            <a:ext cx="11087100" cy="464124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 dirty="0"/>
              <a:t>Edit text master format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3807" y="6308727"/>
            <a:ext cx="614276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47335" y="6308727"/>
            <a:ext cx="4529668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800">
                <a:solidFill>
                  <a:schemeClr val="tx2"/>
                </a:solidFill>
              </a:defRPr>
            </a:lvl1pPr>
          </a:lstStyle>
          <a:p>
            <a:r>
              <a:rPr lang="en-US" noProof="0" dirty="0"/>
              <a:t>Title of presentation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155" y="6308727"/>
            <a:ext cx="5334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2"/>
                </a:solidFill>
              </a:defRPr>
            </a:lvl1pPr>
          </a:lstStyle>
          <a:p>
            <a:fld id="{EBEB721F-1515-4815-8BAC-2C06E19CB9A5}" type="slidenum">
              <a:rPr lang="en-US" noProof="0" smtClean="0"/>
              <a:pPr/>
              <a:t>‹Nr.›</a:t>
            </a:fld>
            <a:endParaRPr lang="en-US" noProof="0" dirty="0"/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9E931392-A1E0-4D48-8861-E04FD216DF05}"/>
              </a:ext>
            </a:extLst>
          </p:cNvPr>
          <p:cNvGrpSpPr/>
          <p:nvPr userDrawn="1"/>
        </p:nvGrpSpPr>
        <p:grpSpPr>
          <a:xfrm>
            <a:off x="-626533" y="-469900"/>
            <a:ext cx="13400133" cy="7764100"/>
            <a:chOff x="-469900" y="-469900"/>
            <a:chExt cx="10050100" cy="7764100"/>
          </a:xfrm>
        </p:grpSpPr>
        <p:grpSp>
          <p:nvGrpSpPr>
            <p:cNvPr id="13" name="Gruppieren 12">
              <a:extLst>
                <a:ext uri="{FF2B5EF4-FFF2-40B4-BE49-F238E27FC236}">
                  <a16:creationId xmlns:a16="http://schemas.microsoft.com/office/drawing/2014/main" id="{AB8C7248-3EE2-433A-ADE9-88EDFE8891BC}"/>
                </a:ext>
              </a:extLst>
            </p:cNvPr>
            <p:cNvGrpSpPr/>
            <p:nvPr userDrawn="1"/>
          </p:nvGrpSpPr>
          <p:grpSpPr>
            <a:xfrm>
              <a:off x="511175" y="-469900"/>
              <a:ext cx="0" cy="7764100"/>
              <a:chOff x="523875" y="-469900"/>
              <a:chExt cx="0" cy="7764100"/>
            </a:xfrm>
          </p:grpSpPr>
          <p:cxnSp>
            <p:nvCxnSpPr>
              <p:cNvPr id="26" name="Gerader Verbinder 25">
                <a:extLst>
                  <a:ext uri="{FF2B5EF4-FFF2-40B4-BE49-F238E27FC236}">
                    <a16:creationId xmlns:a16="http://schemas.microsoft.com/office/drawing/2014/main" id="{F504C1D3-B806-4A63-9021-4438B44D294B}"/>
                  </a:ext>
                </a:extLst>
              </p:cNvPr>
              <p:cNvCxnSpPr/>
              <p:nvPr userDrawn="1"/>
            </p:nvCxnSpPr>
            <p:spPr>
              <a:xfrm>
                <a:off x="523875" y="-469900"/>
                <a:ext cx="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Gerader Verbinder 26">
                <a:extLst>
                  <a:ext uri="{FF2B5EF4-FFF2-40B4-BE49-F238E27FC236}">
                    <a16:creationId xmlns:a16="http://schemas.microsoft.com/office/drawing/2014/main" id="{7D68EEE1-138B-464F-94A9-9A7B8D366E6D}"/>
                  </a:ext>
                </a:extLst>
              </p:cNvPr>
              <p:cNvCxnSpPr/>
              <p:nvPr userDrawn="1"/>
            </p:nvCxnSpPr>
            <p:spPr>
              <a:xfrm>
                <a:off x="523875" y="6934200"/>
                <a:ext cx="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Gruppieren 13">
              <a:extLst>
                <a:ext uri="{FF2B5EF4-FFF2-40B4-BE49-F238E27FC236}">
                  <a16:creationId xmlns:a16="http://schemas.microsoft.com/office/drawing/2014/main" id="{00E6947D-6BC0-4772-9A13-FCC219252CD2}"/>
                </a:ext>
              </a:extLst>
            </p:cNvPr>
            <p:cNvGrpSpPr/>
            <p:nvPr userDrawn="1"/>
          </p:nvGrpSpPr>
          <p:grpSpPr>
            <a:xfrm>
              <a:off x="8832850" y="-469900"/>
              <a:ext cx="0" cy="7764100"/>
              <a:chOff x="8515350" y="-469900"/>
              <a:chExt cx="0" cy="7764100"/>
            </a:xfrm>
          </p:grpSpPr>
          <p:cxnSp>
            <p:nvCxnSpPr>
              <p:cNvPr id="24" name="Gerader Verbinder 23">
                <a:extLst>
                  <a:ext uri="{FF2B5EF4-FFF2-40B4-BE49-F238E27FC236}">
                    <a16:creationId xmlns:a16="http://schemas.microsoft.com/office/drawing/2014/main" id="{83107247-8158-465C-91EE-38F232EF9002}"/>
                  </a:ext>
                </a:extLst>
              </p:cNvPr>
              <p:cNvCxnSpPr/>
              <p:nvPr userDrawn="1"/>
            </p:nvCxnSpPr>
            <p:spPr>
              <a:xfrm>
                <a:off x="8515350" y="-469900"/>
                <a:ext cx="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r Verbinder 24">
                <a:extLst>
                  <a:ext uri="{FF2B5EF4-FFF2-40B4-BE49-F238E27FC236}">
                    <a16:creationId xmlns:a16="http://schemas.microsoft.com/office/drawing/2014/main" id="{BF9E29DE-C229-4366-B67D-84601A075A78}"/>
                  </a:ext>
                </a:extLst>
              </p:cNvPr>
              <p:cNvCxnSpPr/>
              <p:nvPr userDrawn="1"/>
            </p:nvCxnSpPr>
            <p:spPr>
              <a:xfrm>
                <a:off x="8515350" y="6934200"/>
                <a:ext cx="0" cy="360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uppieren 15">
              <a:extLst>
                <a:ext uri="{FF2B5EF4-FFF2-40B4-BE49-F238E27FC236}">
                  <a16:creationId xmlns:a16="http://schemas.microsoft.com/office/drawing/2014/main" id="{7A546391-9534-4D35-8625-78FFDFCCC7A9}"/>
                </a:ext>
              </a:extLst>
            </p:cNvPr>
            <p:cNvGrpSpPr/>
            <p:nvPr userDrawn="1"/>
          </p:nvGrpSpPr>
          <p:grpSpPr>
            <a:xfrm>
              <a:off x="-469900" y="6202364"/>
              <a:ext cx="10050100" cy="0"/>
              <a:chOff x="-469900" y="6354764"/>
              <a:chExt cx="10050100" cy="0"/>
            </a:xfrm>
          </p:grpSpPr>
          <p:cxnSp>
            <p:nvCxnSpPr>
              <p:cNvPr id="22" name="Gerader Verbinder 21">
                <a:extLst>
                  <a:ext uri="{FF2B5EF4-FFF2-40B4-BE49-F238E27FC236}">
                    <a16:creationId xmlns:a16="http://schemas.microsoft.com/office/drawing/2014/main" id="{1FD58811-5F05-4092-B10D-7C37F321F784}"/>
                  </a:ext>
                </a:extLst>
              </p:cNvPr>
              <p:cNvCxnSpPr/>
              <p:nvPr userDrawn="1"/>
            </p:nvCxnSpPr>
            <p:spPr>
              <a:xfrm>
                <a:off x="9220200" y="6354764"/>
                <a:ext cx="360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Gerader Verbinder 22">
                <a:extLst>
                  <a:ext uri="{FF2B5EF4-FFF2-40B4-BE49-F238E27FC236}">
                    <a16:creationId xmlns:a16="http://schemas.microsoft.com/office/drawing/2014/main" id="{E2981AC0-EE73-476A-9A1D-EABC661E12D3}"/>
                  </a:ext>
                </a:extLst>
              </p:cNvPr>
              <p:cNvCxnSpPr/>
              <p:nvPr userDrawn="1"/>
            </p:nvCxnSpPr>
            <p:spPr>
              <a:xfrm>
                <a:off x="-469900" y="6354764"/>
                <a:ext cx="360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Hilfslinien">
              <a:extLst>
                <a:ext uri="{FF2B5EF4-FFF2-40B4-BE49-F238E27FC236}">
                  <a16:creationId xmlns:a16="http://schemas.microsoft.com/office/drawing/2014/main" id="{63D7143B-9222-48EF-961F-8FB7100D79FE}"/>
                </a:ext>
              </a:extLst>
            </p:cNvPr>
            <p:cNvSpPr txBox="1"/>
            <p:nvPr userDrawn="1"/>
          </p:nvSpPr>
          <p:spPr>
            <a:xfrm rot="10800000" flipH="1" flipV="1">
              <a:off x="634998" y="-468000"/>
              <a:ext cx="5246253" cy="360000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horz" wrap="square" lIns="0" tIns="0" rIns="0" bIns="0" rtlCol="0" anchor="b" anchorCtr="0">
              <a:noAutofit/>
            </a:bodyPr>
            <a:lstStyle>
              <a:defPPr>
                <a:defRPr lang="de-DE"/>
              </a:defPPr>
              <a:lvl1pPr marL="0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35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71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06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42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678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14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949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085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04290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Show guides via menu: View // Guides // click guides checkbox</a:t>
              </a:r>
            </a:p>
          </p:txBody>
        </p:sp>
        <p:sp>
          <p:nvSpPr>
            <p:cNvPr id="18" name="Fußzeile">
              <a:extLst>
                <a:ext uri="{FF2B5EF4-FFF2-40B4-BE49-F238E27FC236}">
                  <a16:creationId xmlns:a16="http://schemas.microsoft.com/office/drawing/2014/main" id="{4AB8BBB8-563C-4B63-AD33-4CFEF37AC6B1}"/>
                </a:ext>
              </a:extLst>
            </p:cNvPr>
            <p:cNvSpPr txBox="1"/>
            <p:nvPr userDrawn="1"/>
          </p:nvSpPr>
          <p:spPr>
            <a:xfrm rot="10800000" flipH="1" flipV="1">
              <a:off x="634999" y="6934200"/>
              <a:ext cx="7477501" cy="360000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horz" wrap="square" lIns="0" tIns="0" rIns="0" bIns="0" rtlCol="0" anchor="t" anchorCtr="0">
              <a:noAutofit/>
            </a:bodyPr>
            <a:lstStyle>
              <a:defPPr>
                <a:defRPr lang="de-DE"/>
              </a:defPPr>
              <a:lvl1pPr marL="0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35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71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06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42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678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14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949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085" algn="l" defTabSz="914271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04290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000" b="0" baseline="0" noProof="0" dirty="0">
                  <a:solidFill>
                    <a:schemeClr val="tx1"/>
                  </a:solidFill>
                  <a:latin typeface="+mn-lt"/>
                </a:rPr>
                <a:t>Set footer per slide or for all/some via menu: Insert // text // Header &amp; Footer</a:t>
              </a:r>
            </a:p>
          </p:txBody>
        </p:sp>
        <p:grpSp>
          <p:nvGrpSpPr>
            <p:cNvPr id="19" name="Gruppieren 18">
              <a:extLst>
                <a:ext uri="{FF2B5EF4-FFF2-40B4-BE49-F238E27FC236}">
                  <a16:creationId xmlns:a16="http://schemas.microsoft.com/office/drawing/2014/main" id="{167CA611-DFAA-4EA5-A690-281B0DBADDFD}"/>
                </a:ext>
              </a:extLst>
            </p:cNvPr>
            <p:cNvGrpSpPr/>
            <p:nvPr userDrawn="1"/>
          </p:nvGrpSpPr>
          <p:grpSpPr>
            <a:xfrm>
              <a:off x="-469900" y="1520866"/>
              <a:ext cx="10050100" cy="2157"/>
              <a:chOff x="-469900" y="1520866"/>
              <a:chExt cx="10050100" cy="2157"/>
            </a:xfrm>
          </p:grpSpPr>
          <p:cxnSp>
            <p:nvCxnSpPr>
              <p:cNvPr id="20" name="Gerader Verbinder 19">
                <a:extLst>
                  <a:ext uri="{FF2B5EF4-FFF2-40B4-BE49-F238E27FC236}">
                    <a16:creationId xmlns:a16="http://schemas.microsoft.com/office/drawing/2014/main" id="{12E7E94B-6545-460C-B370-BE200C4BE355}"/>
                  </a:ext>
                </a:extLst>
              </p:cNvPr>
              <p:cNvCxnSpPr/>
              <p:nvPr userDrawn="1"/>
            </p:nvCxnSpPr>
            <p:spPr>
              <a:xfrm>
                <a:off x="9220200" y="1523023"/>
                <a:ext cx="360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Gerader Verbinder 20">
                <a:extLst>
                  <a:ext uri="{FF2B5EF4-FFF2-40B4-BE49-F238E27FC236}">
                    <a16:creationId xmlns:a16="http://schemas.microsoft.com/office/drawing/2014/main" id="{97289D65-223E-4BF4-BB12-B5E565B7BA18}"/>
                  </a:ext>
                </a:extLst>
              </p:cNvPr>
              <p:cNvCxnSpPr/>
              <p:nvPr userDrawn="1"/>
            </p:nvCxnSpPr>
            <p:spPr>
              <a:xfrm>
                <a:off x="-469900" y="1520866"/>
                <a:ext cx="360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0" name="Rechteck 29">
            <a:extLst>
              <a:ext uri="{FF2B5EF4-FFF2-40B4-BE49-F238E27FC236}">
                <a16:creationId xmlns:a16="http://schemas.microsoft.com/office/drawing/2014/main" id="{A1960674-AA03-4969-8CF8-731ED6176232}"/>
              </a:ext>
            </a:extLst>
          </p:cNvPr>
          <p:cNvSpPr/>
          <p:nvPr userDrawn="1"/>
        </p:nvSpPr>
        <p:spPr>
          <a:xfrm>
            <a:off x="0" y="0"/>
            <a:ext cx="288000" cy="288000"/>
          </a:xfrm>
          <a:prstGeom prst="rect">
            <a:avLst/>
          </a:prstGeom>
          <a:solidFill>
            <a:srgbClr val="F078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28" name="Grafik 27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0562" y="6286536"/>
            <a:ext cx="1087395" cy="40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96" r:id="rId2"/>
    <p:sldLayoutId id="2147483686" r:id="rId3"/>
    <p:sldLayoutId id="2147483698" r:id="rId4"/>
    <p:sldLayoutId id="2147483699" r:id="rId5"/>
    <p:sldLayoutId id="2147483700" r:id="rId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533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9017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904" userDrawn="1">
          <p15:clr>
            <a:srgbClr val="F26B43"/>
          </p15:clr>
        </p15:guide>
        <p15:guide id="2" pos="7424" userDrawn="1">
          <p15:clr>
            <a:srgbClr val="F26B43"/>
          </p15:clr>
        </p15:guide>
        <p15:guide id="3" pos="427" userDrawn="1">
          <p15:clr>
            <a:srgbClr val="F26B43"/>
          </p15:clr>
        </p15:guide>
        <p15:guide id="4" orient="horz" pos="95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microsoft.com/office/2007/relationships/media" Target="../media/media2.mp4"/><Relationship Id="rId7" Type="http://schemas.openxmlformats.org/officeDocument/2006/relationships/image" Target="../media/image3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3.xml"/><Relationship Id="rId10" Type="http://schemas.openxmlformats.org/officeDocument/2006/relationships/image" Target="../media/image38.png"/><Relationship Id="rId4" Type="http://schemas.openxmlformats.org/officeDocument/2006/relationships/video" Target="../media/media2.mp4"/><Relationship Id="rId9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jpeg"/><Relationship Id="rId5" Type="http://schemas.openxmlformats.org/officeDocument/2006/relationships/image" Target="../media/image39.emf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jpe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/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6" name="Bildplatzhalter 5"/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7ABA4F0-4927-4794-A806-987F5627991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64710" y="3070049"/>
            <a:ext cx="5131290" cy="862633"/>
          </a:xfrm>
        </p:spPr>
        <p:txBody>
          <a:bodyPr anchor="b">
            <a:noAutofit/>
          </a:bodyPr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noProof="0" dirty="0" err="1"/>
              <a:t>PIConGPU</a:t>
            </a:r>
            <a:br>
              <a:rPr lang="en-US" noProof="0" dirty="0"/>
            </a:br>
            <a:endParaRPr lang="en-US" noProof="0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9361DAB1-E528-4BD2-90E4-1D6C7318040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64710" y="3976725"/>
            <a:ext cx="4220554" cy="332742"/>
          </a:xfrm>
        </p:spPr>
        <p:txBody>
          <a:bodyPr>
            <a:no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>
                <a:solidFill>
                  <a:srgbClr val="F0781E"/>
                </a:solidFill>
              </a:rPr>
              <a:t>Coupling HPC and AI for</a:t>
            </a:r>
          </a:p>
          <a:p>
            <a:r>
              <a:rPr lang="en-US" dirty="0">
                <a:solidFill>
                  <a:srgbClr val="F0781E"/>
                </a:solidFill>
              </a:rPr>
              <a:t>Laser-Plasma Simulations</a:t>
            </a:r>
          </a:p>
        </p:txBody>
      </p:sp>
      <p:sp>
        <p:nvSpPr>
          <p:cNvPr id="7" name="Textplatzhalter 13"/>
          <p:cNvSpPr txBox="1">
            <a:spLocks/>
          </p:cNvSpPr>
          <p:nvPr/>
        </p:nvSpPr>
        <p:spPr>
          <a:xfrm>
            <a:off x="964710" y="6187442"/>
            <a:ext cx="8786497" cy="137506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3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Michael Bussmann · HZDR</a:t>
            </a:r>
          </a:p>
        </p:txBody>
      </p:sp>
    </p:spTree>
    <p:extLst>
      <p:ext uri="{BB962C8B-B14F-4D97-AF65-F5344CB8AC3E}">
        <p14:creationId xmlns:p14="http://schemas.microsoft.com/office/powerpoint/2010/main" val="3844034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Parallel programming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2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SIMT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35736D7F-1B04-1599-A562-E6829D9284D8}"/>
              </a:ext>
            </a:extLst>
          </p:cNvPr>
          <p:cNvSpPr/>
          <p:nvPr/>
        </p:nvSpPr>
        <p:spPr>
          <a:xfrm>
            <a:off x="-242225" y="0"/>
            <a:ext cx="1243422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3800" b="1" dirty="0">
                <a:solidFill>
                  <a:schemeClr val="bg1"/>
                </a:solidFill>
              </a:rPr>
              <a:t>TWEAC</a:t>
            </a:r>
          </a:p>
          <a:p>
            <a:pPr algn="ctr"/>
            <a:r>
              <a:rPr lang="de-DE" sz="3200" b="1" dirty="0" err="1">
                <a:solidFill>
                  <a:srgbClr val="F0781E"/>
                </a:solidFill>
              </a:rPr>
              <a:t>T</a:t>
            </a:r>
            <a:r>
              <a:rPr lang="de-DE" sz="3200" b="1" dirty="0" err="1">
                <a:solidFill>
                  <a:schemeClr val="bg1"/>
                </a:solidFill>
              </a:rPr>
              <a:t>ravelling</a:t>
            </a:r>
            <a:r>
              <a:rPr lang="de-DE" sz="3200" b="1" dirty="0">
                <a:solidFill>
                  <a:schemeClr val="bg1"/>
                </a:solidFill>
              </a:rPr>
              <a:t> </a:t>
            </a:r>
            <a:r>
              <a:rPr lang="de-DE" sz="3200" b="1" dirty="0">
                <a:solidFill>
                  <a:srgbClr val="F0781E"/>
                </a:solidFill>
              </a:rPr>
              <a:t>W</a:t>
            </a:r>
            <a:r>
              <a:rPr lang="de-DE" sz="3200" b="1" dirty="0">
                <a:solidFill>
                  <a:schemeClr val="bg1"/>
                </a:solidFill>
              </a:rPr>
              <a:t>ave </a:t>
            </a:r>
            <a:r>
              <a:rPr lang="de-DE" sz="3200" b="1" dirty="0" err="1">
                <a:solidFill>
                  <a:srgbClr val="F0781E"/>
                </a:solidFill>
              </a:rPr>
              <a:t>E</a:t>
            </a:r>
            <a:r>
              <a:rPr lang="de-DE" sz="3200" b="1" dirty="0" err="1">
                <a:solidFill>
                  <a:schemeClr val="bg1"/>
                </a:solidFill>
              </a:rPr>
              <a:t>lectron</a:t>
            </a:r>
            <a:r>
              <a:rPr lang="de-DE" sz="3200" b="1" dirty="0">
                <a:solidFill>
                  <a:schemeClr val="bg1"/>
                </a:solidFill>
              </a:rPr>
              <a:t> </a:t>
            </a:r>
            <a:r>
              <a:rPr lang="de-DE" sz="3200" b="1" dirty="0" err="1">
                <a:solidFill>
                  <a:srgbClr val="F0781E"/>
                </a:solidFill>
              </a:rPr>
              <a:t>AC</a:t>
            </a:r>
            <a:r>
              <a:rPr lang="de-DE" sz="3200" b="1" dirty="0" err="1">
                <a:solidFill>
                  <a:schemeClr val="bg1"/>
                </a:solidFill>
              </a:rPr>
              <a:t>celeration</a:t>
            </a:r>
            <a:endParaRPr lang="de-DE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691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</a:rPr>
              <a:t>Travelling-Wave Electron Acceleration (TWEAC)</a:t>
            </a:r>
            <a:endParaRPr lang="en-US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No dephasing, little self modulation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24138E85-7017-DF7F-058A-9E1A1B6054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816" y="1578110"/>
            <a:ext cx="7524368" cy="423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920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</a:rPr>
              <a:t>Travelling-Wave Electron Acceleration (TWEAC)</a:t>
            </a:r>
            <a:endParaRPr lang="en-US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4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No dephasing, little self modulation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B8A9B7E6-2105-A2E8-C6A5-D151687A4A0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25" t="31791" r="9838" b="28990"/>
          <a:stretch/>
        </p:blipFill>
        <p:spPr>
          <a:xfrm>
            <a:off x="0" y="1865058"/>
            <a:ext cx="12176404" cy="3127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464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</a:rPr>
              <a:t>Travelling-Wave Electron Acceleration (TWEAC)</a:t>
            </a:r>
            <a:endParaRPr lang="en-US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5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No dephasing, little self modulation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421AA055-E1D8-A0CB-7700-E3E0CF846518}"/>
              </a:ext>
            </a:extLst>
          </p:cNvPr>
          <p:cNvGrpSpPr/>
          <p:nvPr/>
        </p:nvGrpSpPr>
        <p:grpSpPr>
          <a:xfrm>
            <a:off x="474519" y="1532126"/>
            <a:ext cx="4965826" cy="4146559"/>
            <a:chOff x="766893" y="764704"/>
            <a:chExt cx="7045467" cy="5215477"/>
          </a:xfrm>
        </p:grpSpPr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C1802611-9E94-E835-B5F5-C9FDDB94B87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93" y="877818"/>
              <a:ext cx="7045467" cy="5102363"/>
            </a:xfrm>
            <a:prstGeom prst="rect">
              <a:avLst/>
            </a:prstGeom>
          </p:spPr>
        </p:pic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6EB4D2ED-AFDB-9DC3-B6BB-FF7C5A6E1851}"/>
                </a:ext>
              </a:extLst>
            </p:cNvPr>
            <p:cNvSpPr/>
            <p:nvPr/>
          </p:nvSpPr>
          <p:spPr>
            <a:xfrm>
              <a:off x="3707904" y="764704"/>
              <a:ext cx="2376264" cy="2880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pic>
        <p:nvPicPr>
          <p:cNvPr id="11" name="Grafik 10" descr="Ein Bild, das Text, Screenshot, Reihe, Diagramm enthält.&#10;&#10;KI-generierte Inhalte können fehlerhaft sein.">
            <a:extLst>
              <a:ext uri="{FF2B5EF4-FFF2-40B4-BE49-F238E27FC236}">
                <a16:creationId xmlns:a16="http://schemas.microsoft.com/office/drawing/2014/main" id="{C98AA984-EF64-D468-5B05-B7B0C20D46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1971" y="1883375"/>
            <a:ext cx="6140029" cy="409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766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</a:rPr>
              <a:t>Travelling-Wave Electron Acceleration (TWEAC)</a:t>
            </a:r>
            <a:endParaRPr lang="en-US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No dephasing, little self modulation</a:t>
            </a:r>
          </a:p>
        </p:txBody>
      </p:sp>
      <p:pic>
        <p:nvPicPr>
          <p:cNvPr id="3" name="Grafik 3">
            <a:extLst>
              <a:ext uri="{FF2B5EF4-FFF2-40B4-BE49-F238E27FC236}">
                <a16:creationId xmlns:a16="http://schemas.microsoft.com/office/drawing/2014/main" id="{63515488-F385-C750-D804-EAD342DF66AF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0" y="2179800"/>
            <a:ext cx="4546440" cy="4497120"/>
          </a:xfrm>
          <a:prstGeom prst="rect">
            <a:avLst/>
          </a:prstGeom>
          <a:noFill/>
          <a:ln w="0">
            <a:noFill/>
          </a:ln>
        </p:spPr>
      </p:pic>
      <p:grpSp>
        <p:nvGrpSpPr>
          <p:cNvPr id="8" name="Gruppieren 12">
            <a:extLst>
              <a:ext uri="{FF2B5EF4-FFF2-40B4-BE49-F238E27FC236}">
                <a16:creationId xmlns:a16="http://schemas.microsoft.com/office/drawing/2014/main" id="{5C66F98F-753A-1E0E-B83E-3A00DE792E37}"/>
              </a:ext>
            </a:extLst>
          </p:cNvPr>
          <p:cNvGrpSpPr/>
          <p:nvPr/>
        </p:nvGrpSpPr>
        <p:grpSpPr>
          <a:xfrm>
            <a:off x="1598400" y="1775520"/>
            <a:ext cx="1350000" cy="4901400"/>
            <a:chOff x="1598400" y="1775520"/>
            <a:chExt cx="1350000" cy="4901400"/>
          </a:xfrm>
        </p:grpSpPr>
        <p:sp>
          <p:nvSpPr>
            <p:cNvPr id="9" name="Rechteck 5">
              <a:extLst>
                <a:ext uri="{FF2B5EF4-FFF2-40B4-BE49-F238E27FC236}">
                  <a16:creationId xmlns:a16="http://schemas.microsoft.com/office/drawing/2014/main" id="{3DFBF153-6577-E10C-E475-A3FEEA9E9531}"/>
                </a:ext>
              </a:extLst>
            </p:cNvPr>
            <p:cNvSpPr/>
            <p:nvPr/>
          </p:nvSpPr>
          <p:spPr>
            <a:xfrm>
              <a:off x="1598400" y="1775520"/>
              <a:ext cx="1350000" cy="165312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5" name="Rechteck 6">
              <a:extLst>
                <a:ext uri="{FF2B5EF4-FFF2-40B4-BE49-F238E27FC236}">
                  <a16:creationId xmlns:a16="http://schemas.microsoft.com/office/drawing/2014/main" id="{4C8BF30A-D137-2466-5CE5-F9C6AB41CAA2}"/>
                </a:ext>
              </a:extLst>
            </p:cNvPr>
            <p:cNvSpPr/>
            <p:nvPr/>
          </p:nvSpPr>
          <p:spPr>
            <a:xfrm>
              <a:off x="1598400" y="4848480"/>
              <a:ext cx="1350000" cy="182844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6" name="Rechteck 11">
              <a:extLst>
                <a:ext uri="{FF2B5EF4-FFF2-40B4-BE49-F238E27FC236}">
                  <a16:creationId xmlns:a16="http://schemas.microsoft.com/office/drawing/2014/main" id="{747B1219-1AA3-7960-35AA-00AC77567039}"/>
                </a:ext>
              </a:extLst>
            </p:cNvPr>
            <p:cNvSpPr/>
            <p:nvPr/>
          </p:nvSpPr>
          <p:spPr>
            <a:xfrm>
              <a:off x="1598400" y="3429000"/>
              <a:ext cx="1350000" cy="1433880"/>
            </a:xfrm>
            <a:prstGeom prst="rect">
              <a:avLst/>
            </a:prstGeom>
            <a:noFill/>
            <a:ln w="38100">
              <a:solidFill>
                <a:srgbClr val="002060"/>
              </a:solidFill>
              <a:prstDash val="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45000" rIns="90000" bIns="45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Arial"/>
              </a:endParaRPr>
            </a:p>
          </p:txBody>
        </p:sp>
      </p:grpSp>
      <p:sp>
        <p:nvSpPr>
          <p:cNvPr id="17" name="Textplatzhalter 1">
            <a:extLst>
              <a:ext uri="{FF2B5EF4-FFF2-40B4-BE49-F238E27FC236}">
                <a16:creationId xmlns:a16="http://schemas.microsoft.com/office/drawing/2014/main" id="{A0494DE5-02EB-31BC-D60E-B57F06EE6108}"/>
              </a:ext>
            </a:extLst>
          </p:cNvPr>
          <p:cNvSpPr/>
          <p:nvPr/>
        </p:nvSpPr>
        <p:spPr>
          <a:xfrm>
            <a:off x="4546800" y="1322640"/>
            <a:ext cx="7644600" cy="4392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240120">
              <a:lnSpc>
                <a:spcPts val="2801"/>
              </a:lnSpc>
              <a:spcBef>
                <a:spcPts val="1468"/>
              </a:spcBef>
              <a:tabLst>
                <a:tab pos="0" algn="l"/>
              </a:tabLst>
            </a:pPr>
            <a:r>
              <a:rPr lang="en-US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Strictly lateral, laser in- and out coupling</a:t>
            </a:r>
            <a:endParaRPr lang="de-DE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41200" indent="-241200" defTabSz="240120">
              <a:lnSpc>
                <a:spcPts val="2801"/>
              </a:lnSpc>
              <a:spcBef>
                <a:spcPts val="1468"/>
              </a:spcBef>
              <a:buClr>
                <a:srgbClr val="8CB423"/>
              </a:buClr>
              <a:buFont typeface="Wingdings" charset="2"/>
              <a:buChar char=""/>
              <a:tabLst>
                <a:tab pos="240120" algn="l"/>
                <a:tab pos="479880" algn="l"/>
              </a:tabLst>
            </a:pPr>
            <a:r>
              <a:rPr lang="en-US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Stationary propagation distances to center of interaction.</a:t>
            </a:r>
            <a:br>
              <a:rPr dirty="0">
                <a:solidFill>
                  <a:schemeClr val="tx2"/>
                </a:solidFill>
              </a:rPr>
            </a:br>
            <a:r>
              <a:rPr lang="en-US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Geometrically enforces stationary acceleration conditions.</a:t>
            </a:r>
            <a:endParaRPr lang="de-DE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41200" indent="-241200" defTabSz="240120">
              <a:lnSpc>
                <a:spcPts val="2801"/>
              </a:lnSpc>
              <a:spcBef>
                <a:spcPts val="1468"/>
              </a:spcBef>
              <a:buClr>
                <a:srgbClr val="8CB423"/>
              </a:buClr>
              <a:buFont typeface="Wingdings" charset="2"/>
              <a:buChar char=""/>
              <a:tabLst>
                <a:tab pos="240120" algn="l"/>
                <a:tab pos="479880" algn="l"/>
              </a:tabLst>
            </a:pPr>
            <a:r>
              <a:rPr lang="en-US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No geometric occlusion from gas nozzle or scrapers.</a:t>
            </a:r>
            <a:endParaRPr lang="de-DE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41200" indent="-241200" defTabSz="240120">
              <a:lnSpc>
                <a:spcPts val="2801"/>
              </a:lnSpc>
              <a:spcBef>
                <a:spcPts val="1468"/>
              </a:spcBef>
              <a:buClr>
                <a:srgbClr val="8CB423"/>
              </a:buClr>
              <a:buFont typeface="Wingdings" charset="2"/>
              <a:buChar char=""/>
              <a:tabLst>
                <a:tab pos="240120" algn="l"/>
                <a:tab pos="479880" algn="l"/>
              </a:tabLst>
            </a:pPr>
            <a:r>
              <a:rPr lang="en-US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Reduces need to ionize an extended plasma volume</a:t>
            </a:r>
            <a:br>
              <a:rPr dirty="0">
                <a:solidFill>
                  <a:schemeClr val="tx2"/>
                </a:solidFill>
              </a:rPr>
            </a:br>
            <a:r>
              <a:rPr lang="en-US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compared to axial laser-coupling.</a:t>
            </a:r>
            <a:endParaRPr lang="de-DE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41200" indent="-241200" defTabSz="240120">
              <a:lnSpc>
                <a:spcPts val="2801"/>
              </a:lnSpc>
              <a:spcBef>
                <a:spcPts val="1468"/>
              </a:spcBef>
              <a:buClr>
                <a:srgbClr val="8CB423"/>
              </a:buClr>
              <a:buFont typeface="Wingdings" charset="2"/>
              <a:buChar char=""/>
              <a:tabLst>
                <a:tab pos="240120" algn="l"/>
                <a:tab pos="479880" algn="l"/>
              </a:tabLst>
            </a:pPr>
            <a:r>
              <a:rPr lang="en-US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Easier accelerator scaling: </a:t>
            </a:r>
            <a:r>
              <a:rPr lang="en-US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Subsequent stages can be placed right after one another. Length of stages depends on available lasers.</a:t>
            </a:r>
            <a:endParaRPr lang="de-DE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</p:txBody>
      </p:sp>
      <p:sp>
        <p:nvSpPr>
          <p:cNvPr id="18" name="Ellipse 15">
            <a:extLst>
              <a:ext uri="{FF2B5EF4-FFF2-40B4-BE49-F238E27FC236}">
                <a16:creationId xmlns:a16="http://schemas.microsoft.com/office/drawing/2014/main" id="{2F2E22C6-E3B3-AD83-EF29-FC50B54BBA38}"/>
              </a:ext>
            </a:extLst>
          </p:cNvPr>
          <p:cNvSpPr/>
          <p:nvPr/>
        </p:nvSpPr>
        <p:spPr>
          <a:xfrm>
            <a:off x="2161800" y="4034520"/>
            <a:ext cx="222840" cy="222840"/>
          </a:xfrm>
          <a:prstGeom prst="ellipse">
            <a:avLst/>
          </a:prstGeom>
          <a:gradFill rotWithShape="0">
            <a:gsLst>
              <a:gs pos="0">
                <a:srgbClr val="FFFF00"/>
              </a:gs>
              <a:gs pos="100000">
                <a:srgbClr val="00B050"/>
              </a:gs>
            </a:gsLst>
            <a:path path="circle">
              <a:fillToRect l="50000" t="50000" r="50000" b="50000"/>
            </a:path>
          </a:gradFill>
          <a:ln>
            <a:solidFill>
              <a:srgbClr val="07215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de-DE" sz="1800" b="0" u="none" strike="noStrike">
              <a:solidFill>
                <a:schemeClr val="lt1"/>
              </a:solidFill>
              <a:effectLst/>
              <a:uFillTx/>
              <a:latin typeface="Arial"/>
            </a:endParaRPr>
          </a:p>
        </p:txBody>
      </p:sp>
      <p:grpSp>
        <p:nvGrpSpPr>
          <p:cNvPr id="19" name="Gruppieren 8">
            <a:extLst>
              <a:ext uri="{FF2B5EF4-FFF2-40B4-BE49-F238E27FC236}">
                <a16:creationId xmlns:a16="http://schemas.microsoft.com/office/drawing/2014/main" id="{1DF0D024-C1EE-FD3E-7A71-162075C075F1}"/>
              </a:ext>
            </a:extLst>
          </p:cNvPr>
          <p:cNvGrpSpPr/>
          <p:nvPr/>
        </p:nvGrpSpPr>
        <p:grpSpPr>
          <a:xfrm>
            <a:off x="4662151" y="5520571"/>
            <a:ext cx="4662000" cy="1139760"/>
            <a:chOff x="7114680" y="5145120"/>
            <a:chExt cx="4662000" cy="1139760"/>
          </a:xfrm>
        </p:grpSpPr>
        <p:pic>
          <p:nvPicPr>
            <p:cNvPr id="20" name="Grafik 2">
              <a:extLst>
                <a:ext uri="{FF2B5EF4-FFF2-40B4-BE49-F238E27FC236}">
                  <a16:creationId xmlns:a16="http://schemas.microsoft.com/office/drawing/2014/main" id="{C2F93D70-F319-7D2E-6315-B0E8FC129131}"/>
                </a:ext>
              </a:extLst>
            </p:cNvPr>
            <p:cNvPicPr/>
            <p:nvPr/>
          </p:nvPicPr>
          <p:blipFill>
            <a:blip r:embed="rId4"/>
            <a:stretch/>
          </p:blipFill>
          <p:spPr>
            <a:xfrm>
              <a:off x="7114680" y="5145120"/>
              <a:ext cx="3324600" cy="1139760"/>
            </a:xfrm>
            <a:prstGeom prst="rect">
              <a:avLst/>
            </a:prstGeom>
            <a:noFill/>
            <a:ln w="0">
              <a:noFill/>
            </a:ln>
          </p:spPr>
        </p:pic>
        <p:pic>
          <p:nvPicPr>
            <p:cNvPr id="21" name="Grafik 4">
              <a:extLst>
                <a:ext uri="{FF2B5EF4-FFF2-40B4-BE49-F238E27FC236}">
                  <a16:creationId xmlns:a16="http://schemas.microsoft.com/office/drawing/2014/main" id="{7CAC4837-B8F4-485C-04AE-5DD6AA5F6878}"/>
                </a:ext>
              </a:extLst>
            </p:cNvPr>
            <p:cNvPicPr/>
            <p:nvPr/>
          </p:nvPicPr>
          <p:blipFill>
            <a:blip r:embed="rId5"/>
            <a:stretch/>
          </p:blipFill>
          <p:spPr>
            <a:xfrm>
              <a:off x="9024120" y="5145120"/>
              <a:ext cx="2752560" cy="1139760"/>
            </a:xfrm>
            <a:prstGeom prst="rect">
              <a:avLst/>
            </a:prstGeom>
            <a:noFill/>
            <a:ln w="0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560674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</a:rPr>
              <a:t>Travelling-Wave Electron Acceleration (TWEAC)</a:t>
            </a:r>
            <a:endParaRPr lang="en-US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7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From LWFA to TWEAC Staging</a:t>
            </a:r>
          </a:p>
        </p:txBody>
      </p:sp>
      <p:sp>
        <p:nvSpPr>
          <p:cNvPr id="10" name="Rechteck: abgerundete Ecken 9">
            <a:extLst>
              <a:ext uri="{FF2B5EF4-FFF2-40B4-BE49-F238E27FC236}">
                <a16:creationId xmlns:a16="http://schemas.microsoft.com/office/drawing/2014/main" id="{C7E706FB-AE78-0DA3-C09A-0F10AEF3C009}"/>
              </a:ext>
            </a:extLst>
          </p:cNvPr>
          <p:cNvSpPr/>
          <p:nvPr/>
        </p:nvSpPr>
        <p:spPr>
          <a:xfrm>
            <a:off x="574555" y="3004457"/>
            <a:ext cx="1902723" cy="106369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bg1"/>
                </a:solidFill>
              </a:rPr>
              <a:t>LWFA</a:t>
            </a:r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0D778309-963D-71EC-B826-AABB7A45ED2F}"/>
              </a:ext>
            </a:extLst>
          </p:cNvPr>
          <p:cNvSpPr/>
          <p:nvPr/>
        </p:nvSpPr>
        <p:spPr>
          <a:xfrm>
            <a:off x="2660807" y="3004457"/>
            <a:ext cx="1902723" cy="1063690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bg1"/>
                </a:solidFill>
              </a:rPr>
              <a:t>PWFA</a:t>
            </a:r>
          </a:p>
        </p:txBody>
      </p:sp>
      <p:sp>
        <p:nvSpPr>
          <p:cNvPr id="12" name="Rechteck: abgerundete Ecken 11">
            <a:extLst>
              <a:ext uri="{FF2B5EF4-FFF2-40B4-BE49-F238E27FC236}">
                <a16:creationId xmlns:a16="http://schemas.microsoft.com/office/drawing/2014/main" id="{3146F24D-CF0E-EB39-0DDD-1368AABC903D}"/>
              </a:ext>
            </a:extLst>
          </p:cNvPr>
          <p:cNvSpPr/>
          <p:nvPr/>
        </p:nvSpPr>
        <p:spPr>
          <a:xfrm>
            <a:off x="4747059" y="3004457"/>
            <a:ext cx="3403231" cy="1063690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bg1"/>
                </a:solidFill>
              </a:rPr>
              <a:t>TWEAC + 10 </a:t>
            </a:r>
            <a:r>
              <a:rPr lang="de-DE" sz="2000" b="1" dirty="0" err="1">
                <a:solidFill>
                  <a:schemeClr val="bg1"/>
                </a:solidFill>
              </a:rPr>
              <a:t>GeV</a:t>
            </a:r>
            <a:endParaRPr lang="de-DE" sz="2000" b="1" dirty="0">
              <a:solidFill>
                <a:schemeClr val="bg1"/>
              </a:solidFill>
            </a:endParaRPr>
          </a:p>
        </p:txBody>
      </p:sp>
      <p:sp>
        <p:nvSpPr>
          <p:cNvPr id="13" name="Rechteck: abgerundete Ecken 12">
            <a:extLst>
              <a:ext uri="{FF2B5EF4-FFF2-40B4-BE49-F238E27FC236}">
                <a16:creationId xmlns:a16="http://schemas.microsoft.com/office/drawing/2014/main" id="{FF0D6F7E-F0C3-6B5C-55B7-46AC93016F8B}"/>
              </a:ext>
            </a:extLst>
          </p:cNvPr>
          <p:cNvSpPr/>
          <p:nvPr/>
        </p:nvSpPr>
        <p:spPr>
          <a:xfrm>
            <a:off x="8300467" y="3004457"/>
            <a:ext cx="3403231" cy="1063690"/>
          </a:xfrm>
          <a:prstGeom prst="roundRect">
            <a:avLst/>
          </a:prstGeom>
          <a:solidFill>
            <a:srgbClr val="F078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bg1"/>
                </a:solidFill>
              </a:rPr>
              <a:t>TWEAC + 10 </a:t>
            </a:r>
            <a:r>
              <a:rPr lang="de-DE" sz="2000" b="1" dirty="0" err="1">
                <a:solidFill>
                  <a:schemeClr val="bg1"/>
                </a:solidFill>
              </a:rPr>
              <a:t>GeV</a:t>
            </a:r>
            <a:endParaRPr lang="de-DE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703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</a:rPr>
              <a:t>Travelling-Wave Electron Acceleration (TWEAC)</a:t>
            </a:r>
            <a:endParaRPr lang="en-US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 err="1"/>
              <a:t>EuroHPC</a:t>
            </a:r>
            <a:r>
              <a:rPr lang="en-US" dirty="0"/>
              <a:t>-Application on JUPITER BOOSTER</a:t>
            </a:r>
          </a:p>
        </p:txBody>
      </p:sp>
      <p:sp>
        <p:nvSpPr>
          <p:cNvPr id="8" name="Textfeld 2">
            <a:extLst>
              <a:ext uri="{FF2B5EF4-FFF2-40B4-BE49-F238E27FC236}">
                <a16:creationId xmlns:a16="http://schemas.microsoft.com/office/drawing/2014/main" id="{3808A8B6-E3DE-948F-979F-7BCD4C636497}"/>
              </a:ext>
            </a:extLst>
          </p:cNvPr>
          <p:cNvSpPr/>
          <p:nvPr/>
        </p:nvSpPr>
        <p:spPr>
          <a:xfrm>
            <a:off x="7832880" y="1498680"/>
            <a:ext cx="4320720" cy="4062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ts val="2599"/>
              </a:lnSpc>
            </a:pPr>
            <a:endParaRPr lang="de-DE" sz="18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85840" indent="-285840" defTabSz="914400">
              <a:lnSpc>
                <a:spcPts val="2599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en-US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Symmetric cavities also after extended simulation.</a:t>
            </a:r>
            <a:br>
              <a:rPr sz="1800" dirty="0">
                <a:solidFill>
                  <a:schemeClr val="tx2"/>
                </a:solidFill>
              </a:rPr>
            </a:br>
            <a:r>
              <a:rPr lang="en-US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endParaRPr lang="de-DE" sz="18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85840" indent="-285840" defTabSz="914400">
              <a:lnSpc>
                <a:spcPts val="2599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en-US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Well-formed cavities without</a:t>
            </a:r>
            <a:br>
              <a:rPr sz="1800" dirty="0">
                <a:solidFill>
                  <a:schemeClr val="tx2"/>
                </a:solidFill>
              </a:rPr>
            </a:br>
            <a:r>
              <a:rPr lang="en-US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leaky-modes or parasitic injection.</a:t>
            </a:r>
            <a:br>
              <a:rPr sz="1800" dirty="0">
                <a:solidFill>
                  <a:schemeClr val="tx2"/>
                </a:solidFill>
              </a:rPr>
            </a:br>
            <a:r>
              <a:rPr lang="en-US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endParaRPr lang="de-DE" sz="18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85840" indent="-285840" defTabSz="914400">
              <a:lnSpc>
                <a:spcPts val="2599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en-US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Transversely narrow cavities &lt;20µm.</a:t>
            </a:r>
            <a:endParaRPr lang="de-DE" sz="18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defTabSz="914400">
              <a:lnSpc>
                <a:spcPts val="2599"/>
              </a:lnSpc>
            </a:pPr>
            <a:endParaRPr lang="de-DE" sz="18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85840" indent="-285840" defTabSz="914400">
              <a:lnSpc>
                <a:spcPts val="2599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en-US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Nonlinear </a:t>
            </a:r>
            <a:r>
              <a:rPr lang="en-US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wakefields</a:t>
            </a:r>
            <a:r>
              <a:rPr lang="en-US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with acceleration gradients of &gt;200 GV/m and linear focusing fields.</a:t>
            </a:r>
            <a:endParaRPr lang="de-DE" sz="18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</p:txBody>
      </p:sp>
      <p:pic>
        <p:nvPicPr>
          <p:cNvPr id="10" name="Grafik 4">
            <a:extLst>
              <a:ext uri="{FF2B5EF4-FFF2-40B4-BE49-F238E27FC236}">
                <a16:creationId xmlns:a16="http://schemas.microsoft.com/office/drawing/2014/main" id="{0D35F7BA-581A-6856-876C-5EBD1CC0E208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307080" y="1446840"/>
            <a:ext cx="7239240" cy="4859280"/>
          </a:xfrm>
          <a:prstGeom prst="rect">
            <a:avLst/>
          </a:prstGeom>
          <a:noFill/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4174308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</a:rPr>
              <a:t>Travelling-Wave Electron Acceleration (TWEAC)</a:t>
            </a:r>
            <a:endParaRPr lang="en-US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9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 err="1"/>
              <a:t>EuroHPC</a:t>
            </a:r>
            <a:r>
              <a:rPr lang="en-US" dirty="0"/>
              <a:t>-Application on JUPITER BOOSTER</a:t>
            </a:r>
          </a:p>
        </p:txBody>
      </p:sp>
      <p:grpSp>
        <p:nvGrpSpPr>
          <p:cNvPr id="3" name="Gruppieren 15">
            <a:extLst>
              <a:ext uri="{FF2B5EF4-FFF2-40B4-BE49-F238E27FC236}">
                <a16:creationId xmlns:a16="http://schemas.microsoft.com/office/drawing/2014/main" id="{5F930FF0-4133-0129-EAC9-FB518CA208B4}"/>
              </a:ext>
            </a:extLst>
          </p:cNvPr>
          <p:cNvGrpSpPr/>
          <p:nvPr/>
        </p:nvGrpSpPr>
        <p:grpSpPr>
          <a:xfrm>
            <a:off x="5595400" y="3297934"/>
            <a:ext cx="6535879" cy="3276008"/>
            <a:chOff x="5424480" y="3092040"/>
            <a:chExt cx="6706800" cy="3361680"/>
          </a:xfrm>
        </p:grpSpPr>
        <p:pic>
          <p:nvPicPr>
            <p:cNvPr id="9" name="Grafik 6">
              <a:extLst>
                <a:ext uri="{FF2B5EF4-FFF2-40B4-BE49-F238E27FC236}">
                  <a16:creationId xmlns:a16="http://schemas.microsoft.com/office/drawing/2014/main" id="{0879B16D-982E-1C7B-0477-D53669E80203}"/>
                </a:ext>
              </a:extLst>
            </p:cNvPr>
            <p:cNvPicPr/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/>
          </p:blipFill>
          <p:spPr>
            <a:xfrm>
              <a:off x="5424480" y="3092040"/>
              <a:ext cx="6706800" cy="3361680"/>
            </a:xfrm>
            <a:prstGeom prst="rect">
              <a:avLst/>
            </a:prstGeom>
            <a:noFill/>
            <a:ln w="0">
              <a:noFill/>
            </a:ln>
          </p:spPr>
        </p:pic>
        <p:cxnSp>
          <p:nvCxnSpPr>
            <p:cNvPr id="11" name="Gerader Verbinder 14">
              <a:extLst>
                <a:ext uri="{FF2B5EF4-FFF2-40B4-BE49-F238E27FC236}">
                  <a16:creationId xmlns:a16="http://schemas.microsoft.com/office/drawing/2014/main" id="{288ECDEC-3270-5DC6-2CCE-5A33F9F24CE8}"/>
                </a:ext>
              </a:extLst>
            </p:cNvPr>
            <p:cNvCxnSpPr/>
            <p:nvPr/>
          </p:nvCxnSpPr>
          <p:spPr>
            <a:xfrm>
              <a:off x="8781120" y="3260520"/>
              <a:ext cx="360" cy="2562120"/>
            </a:xfrm>
            <a:prstGeom prst="straightConnector1">
              <a:avLst/>
            </a:prstGeom>
            <a:ln w="38100">
              <a:solidFill>
                <a:srgbClr val="FFC000"/>
              </a:solidFill>
              <a:round/>
            </a:ln>
          </p:spPr>
        </p:cxnSp>
        <p:sp>
          <p:nvSpPr>
            <p:cNvPr id="12" name="Textfeld 4">
              <a:extLst>
                <a:ext uri="{FF2B5EF4-FFF2-40B4-BE49-F238E27FC236}">
                  <a16:creationId xmlns:a16="http://schemas.microsoft.com/office/drawing/2014/main" id="{D75E580B-A542-55ED-4700-83318A12E93C}"/>
                </a:ext>
              </a:extLst>
            </p:cNvPr>
            <p:cNvSpPr/>
            <p:nvPr/>
          </p:nvSpPr>
          <p:spPr>
            <a:xfrm rot="16200000">
              <a:off x="4377600" y="4375080"/>
              <a:ext cx="2487960" cy="333720"/>
            </a:xfrm>
            <a:prstGeom prst="rect">
              <a:avLst/>
            </a:prstGeom>
            <a:solidFill>
              <a:schemeClr val="bg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</a:pPr>
              <a:r>
                <a:rPr lang="de-DE" sz="1600" b="0" u="none" strike="noStrike">
                  <a:solidFill>
                    <a:schemeClr val="dk1"/>
                  </a:solidFill>
                  <a:effectLst/>
                  <a:uFillTx/>
                  <a:latin typeface="Arial"/>
                </a:rPr>
                <a:t>acceleration distance [mm]</a:t>
              </a:r>
              <a:endParaRPr lang="de-DE" sz="16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" name="Gruppieren 16">
            <a:extLst>
              <a:ext uri="{FF2B5EF4-FFF2-40B4-BE49-F238E27FC236}">
                <a16:creationId xmlns:a16="http://schemas.microsoft.com/office/drawing/2014/main" id="{68C444DD-F90D-2D4F-ED1B-39D3D85268F9}"/>
              </a:ext>
            </a:extLst>
          </p:cNvPr>
          <p:cNvGrpSpPr/>
          <p:nvPr/>
        </p:nvGrpSpPr>
        <p:grpSpPr>
          <a:xfrm>
            <a:off x="5710472" y="1018583"/>
            <a:ext cx="6420808" cy="2252650"/>
            <a:chOff x="5542560" y="794520"/>
            <a:chExt cx="6588720" cy="2311560"/>
          </a:xfrm>
        </p:grpSpPr>
        <p:pic>
          <p:nvPicPr>
            <p:cNvPr id="14" name="Grafik 2">
              <a:extLst>
                <a:ext uri="{FF2B5EF4-FFF2-40B4-BE49-F238E27FC236}">
                  <a16:creationId xmlns:a16="http://schemas.microsoft.com/office/drawing/2014/main" id="{A5EE9AE5-26A2-2F51-E962-5431AB1137F5}"/>
                </a:ext>
              </a:extLst>
            </p:cNvPr>
            <p:cNvPicPr/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47731"/>
            <a:stretch/>
          </p:blipFill>
          <p:spPr>
            <a:xfrm>
              <a:off x="5542560" y="794520"/>
              <a:ext cx="6588720" cy="2311560"/>
            </a:xfrm>
            <a:prstGeom prst="rect">
              <a:avLst/>
            </a:prstGeom>
            <a:noFill/>
            <a:ln w="0">
              <a:noFill/>
            </a:ln>
          </p:spPr>
        </p:pic>
        <p:cxnSp>
          <p:nvCxnSpPr>
            <p:cNvPr id="15" name="Gerader Verbinder 9">
              <a:extLst>
                <a:ext uri="{FF2B5EF4-FFF2-40B4-BE49-F238E27FC236}">
                  <a16:creationId xmlns:a16="http://schemas.microsoft.com/office/drawing/2014/main" id="{08FE3F00-FB6A-0176-18CA-C3667938DFAD}"/>
                </a:ext>
              </a:extLst>
            </p:cNvPr>
            <p:cNvCxnSpPr/>
            <p:nvPr/>
          </p:nvCxnSpPr>
          <p:spPr>
            <a:xfrm>
              <a:off x="6109200" y="1785960"/>
              <a:ext cx="5101560" cy="360"/>
            </a:xfrm>
            <a:prstGeom prst="straightConnector1">
              <a:avLst/>
            </a:prstGeom>
            <a:ln w="38100">
              <a:solidFill>
                <a:srgbClr val="0A2D6E"/>
              </a:solidFill>
              <a:round/>
            </a:ln>
          </p:spPr>
        </p:cxnSp>
        <p:sp>
          <p:nvSpPr>
            <p:cNvPr id="16" name="Textfeld 11">
              <a:extLst>
                <a:ext uri="{FF2B5EF4-FFF2-40B4-BE49-F238E27FC236}">
                  <a16:creationId xmlns:a16="http://schemas.microsoft.com/office/drawing/2014/main" id="{57F886BC-4550-2A0D-90ED-F725551D4F4F}"/>
                </a:ext>
              </a:extLst>
            </p:cNvPr>
            <p:cNvSpPr/>
            <p:nvPr/>
          </p:nvSpPr>
          <p:spPr>
            <a:xfrm>
              <a:off x="6166800" y="886320"/>
              <a:ext cx="2810520" cy="4366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 defTabSz="914400">
                <a:lnSpc>
                  <a:spcPct val="100000"/>
                </a:lnSpc>
              </a:pPr>
              <a:r>
                <a:rPr lang="de-DE" sz="2000" b="1" u="none" strike="noStrike">
                  <a:solidFill>
                    <a:srgbClr val="0A2D6E"/>
                  </a:solidFill>
                  <a:effectLst/>
                  <a:uFillTx/>
                  <a:latin typeface="Arial"/>
                </a:rPr>
                <a:t>E</a:t>
              </a:r>
              <a:r>
                <a:rPr lang="de-DE" sz="2000" b="1" u="none" strike="noStrike" baseline="-25000">
                  <a:solidFill>
                    <a:srgbClr val="0A2D6E"/>
                  </a:solidFill>
                  <a:effectLst/>
                  <a:uFillTx/>
                  <a:latin typeface="Arial"/>
                </a:rPr>
                <a:t>acc</a:t>
              </a:r>
              <a:r>
                <a:rPr lang="de-DE" sz="2000" b="1" u="none" strike="noStrike">
                  <a:solidFill>
                    <a:srgbClr val="0A2D6E"/>
                  </a:solidFill>
                  <a:effectLst/>
                  <a:uFillTx/>
                  <a:latin typeface="Arial"/>
                </a:rPr>
                <a:t>-lineouts over time</a:t>
              </a:r>
              <a:endParaRPr lang="de-DE" sz="2000" b="0" u="none" strike="noStrike">
                <a:solidFill>
                  <a:srgbClr val="000000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7" name="Textfeld 12">
            <a:extLst>
              <a:ext uri="{FF2B5EF4-FFF2-40B4-BE49-F238E27FC236}">
                <a16:creationId xmlns:a16="http://schemas.microsoft.com/office/drawing/2014/main" id="{16B3417A-4AEC-D86D-C979-41312DF277DC}"/>
              </a:ext>
            </a:extLst>
          </p:cNvPr>
          <p:cNvSpPr/>
          <p:nvPr/>
        </p:nvSpPr>
        <p:spPr>
          <a:xfrm>
            <a:off x="698500" y="2308685"/>
            <a:ext cx="5131610" cy="230687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285840" indent="-285840" defTabSz="914400">
              <a:lnSpc>
                <a:spcPct val="10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Field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reaches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steady-state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in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accelerating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field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after 0.75 mm and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remains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constant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far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beyond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LWFA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dephasing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and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depletion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lengths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.</a:t>
            </a:r>
            <a:endParaRPr lang="de-DE" sz="18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defTabSz="914400">
              <a:lnSpc>
                <a:spcPct val="100000"/>
              </a:lnSpc>
            </a:pPr>
            <a:endParaRPr lang="de-DE" sz="18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defTabSz="914400">
              <a:lnSpc>
                <a:spcPct val="100000"/>
              </a:lnSpc>
            </a:pPr>
            <a:endParaRPr lang="de-DE" sz="18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85840" indent="-285840" defTabSz="914400">
              <a:lnSpc>
                <a:spcPct val="100000"/>
              </a:lnSpc>
              <a:buClr>
                <a:srgbClr val="000000"/>
              </a:buClr>
              <a:buFont typeface="Wingdings" charset="2"/>
              <a:buChar char=""/>
            </a:pP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Some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reflections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from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boundaries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still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exist</a:t>
            </a:r>
            <a:br>
              <a:rPr sz="1800" dirty="0">
                <a:solidFill>
                  <a:schemeClr val="tx2"/>
                </a:solidFill>
              </a:rPr>
            </a:b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Wingdings"/>
              </a:rPr>
              <a:t>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Need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to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further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reduce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PML </a:t>
            </a:r>
            <a:r>
              <a:rPr lang="de-DE" sz="18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reflections</a:t>
            </a:r>
            <a:r>
              <a:rPr lang="de-DE" sz="18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.</a:t>
            </a:r>
            <a:endParaRPr lang="de-DE" sz="18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3937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</a:rPr>
              <a:t>Travelling-Wave Electron Acceleration (TWEAC)</a:t>
            </a:r>
            <a:endParaRPr lang="en-US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Exascale LWFA simulations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7839C4ED-3AB4-3E4C-1552-6F8FB0AEB185}"/>
              </a:ext>
            </a:extLst>
          </p:cNvPr>
          <p:cNvSpPr/>
          <p:nvPr/>
        </p:nvSpPr>
        <p:spPr>
          <a:xfrm>
            <a:off x="698500" y="1895889"/>
            <a:ext cx="6354360" cy="4070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241200" indent="-241200" defTabSz="240120">
              <a:lnSpc>
                <a:spcPct val="100000"/>
              </a:lnSpc>
              <a:spcBef>
                <a:spcPts val="1468"/>
              </a:spcBef>
              <a:buClr>
                <a:srgbClr val="E46C0A"/>
              </a:buClr>
              <a:buFont typeface="Wingdings" charset="2"/>
              <a:buChar char=""/>
              <a:tabLst>
                <a:tab pos="240120" algn="l"/>
                <a:tab pos="479880" algn="l"/>
              </a:tabLst>
            </a:pP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High-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density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plasmas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have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more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pronounced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plasma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dynamics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on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smaller</a:t>
            </a:r>
            <a:r>
              <a:rPr lang="de-DE" sz="1600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spatial</a:t>
            </a:r>
            <a:r>
              <a:rPr lang="de-DE" sz="1600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and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shorter</a:t>
            </a:r>
            <a:r>
              <a:rPr lang="de-DE" sz="1600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time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scales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.</a:t>
            </a:r>
            <a:endParaRPr lang="de-DE" sz="16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41200" indent="-241200" defTabSz="240120">
              <a:lnSpc>
                <a:spcPts val="2401"/>
              </a:lnSpc>
              <a:spcBef>
                <a:spcPts val="1468"/>
              </a:spcBef>
              <a:buClr>
                <a:srgbClr val="E46C0A"/>
              </a:buClr>
              <a:buFont typeface="Wingdings" charset="2"/>
              <a:buChar char=""/>
              <a:tabLst>
                <a:tab pos="240120" algn="l"/>
                <a:tab pos="479880" algn="l"/>
              </a:tabLst>
            </a:pP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Greatly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reduces</a:t>
            </a:r>
            <a:r>
              <a:rPr lang="de-DE" sz="1600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simulation</a:t>
            </a:r>
            <a:r>
              <a:rPr lang="de-DE" sz="1600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time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for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exploring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the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regime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.</a:t>
            </a:r>
            <a:endParaRPr lang="de-DE" sz="16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41200" indent="-241200" defTabSz="240120">
              <a:lnSpc>
                <a:spcPts val="2401"/>
              </a:lnSpc>
              <a:spcBef>
                <a:spcPts val="1468"/>
              </a:spcBef>
              <a:buClr>
                <a:srgbClr val="E46C0A"/>
              </a:buClr>
              <a:buFont typeface="Wingdings" charset="2"/>
              <a:buChar char=""/>
              <a:tabLst>
                <a:tab pos="240120" algn="l"/>
                <a:tab pos="479880" algn="l"/>
              </a:tabLst>
            </a:pP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Benefits on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controlling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dephasing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,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depletion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and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diffraction</a:t>
            </a:r>
            <a:br>
              <a:rPr sz="1600" dirty="0">
                <a:solidFill>
                  <a:schemeClr val="tx2"/>
                </a:solidFill>
              </a:rPr>
            </a:b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are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seen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earlier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.</a:t>
            </a:r>
            <a:endParaRPr lang="de-DE" sz="16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41200" indent="-241200" defTabSz="240120">
              <a:lnSpc>
                <a:spcPts val="2401"/>
              </a:lnSpc>
              <a:spcBef>
                <a:spcPts val="1468"/>
              </a:spcBef>
              <a:buClr>
                <a:srgbClr val="E46C0A"/>
              </a:buClr>
              <a:buFont typeface="Wingdings" charset="2"/>
              <a:buChar char=""/>
              <a:tabLst>
                <a:tab pos="240120" algn="l"/>
                <a:tab pos="479880" algn="l"/>
              </a:tabLst>
            </a:pPr>
            <a:r>
              <a:rPr lang="de-DE" sz="1600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Experimental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perspective</a:t>
            </a:r>
            <a:r>
              <a:rPr lang="de-DE" sz="1600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of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proof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-of-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principle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experiments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by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lower</a:t>
            </a:r>
            <a:r>
              <a:rPr lang="de-DE" sz="1600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laser</a:t>
            </a:r>
            <a:r>
              <a:rPr lang="de-DE" sz="1600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energy</a:t>
            </a:r>
            <a:r>
              <a:rPr lang="de-DE" sz="1600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requirements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.</a:t>
            </a:r>
            <a:endParaRPr lang="de-DE" sz="16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marL="241200" indent="-241200" defTabSz="240120">
              <a:lnSpc>
                <a:spcPts val="2401"/>
              </a:lnSpc>
              <a:spcBef>
                <a:spcPts val="1468"/>
              </a:spcBef>
              <a:buClr>
                <a:srgbClr val="E46C0A"/>
              </a:buClr>
              <a:buFont typeface="Wingdings" charset="2"/>
              <a:buChar char=""/>
              <a:tabLst>
                <a:tab pos="240120" algn="l"/>
                <a:tab pos="479880" algn="l"/>
              </a:tabLst>
            </a:pP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Speeds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up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learning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curve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by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exposing</a:t>
            </a:r>
            <a:r>
              <a:rPr lang="de-DE" sz="1600" b="1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potential </a:t>
            </a:r>
            <a:r>
              <a:rPr lang="de-DE" sz="1600" b="1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problems</a:t>
            </a:r>
            <a:br>
              <a:rPr sz="1600" dirty="0">
                <a:solidFill>
                  <a:schemeClr val="tx2"/>
                </a:solidFill>
              </a:rPr>
            </a:b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earlier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, such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as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blowing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up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plasma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dynamics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,</a:t>
            </a:r>
            <a:br>
              <a:rPr sz="1600" dirty="0">
                <a:solidFill>
                  <a:schemeClr val="tx2"/>
                </a:solidFill>
              </a:rPr>
            </a:b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code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numerics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or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 </a:t>
            </a:r>
            <a:r>
              <a:rPr lang="de-DE" sz="1600" b="0" u="none" strike="noStrike" dirty="0" err="1">
                <a:solidFill>
                  <a:schemeClr val="tx2"/>
                </a:solidFill>
                <a:effectLst/>
                <a:uFillTx/>
                <a:latin typeface="Arial"/>
              </a:rPr>
              <a:t>both</a:t>
            </a:r>
            <a:r>
              <a:rPr lang="de-DE" sz="1600" b="0" u="none" strike="noStrike" dirty="0">
                <a:solidFill>
                  <a:schemeClr val="tx2"/>
                </a:solidFill>
                <a:effectLst/>
                <a:uFillTx/>
                <a:latin typeface="Arial"/>
              </a:rPr>
              <a:t>.</a:t>
            </a:r>
            <a:endParaRPr lang="de-DE" sz="16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  <a:p>
            <a:pPr defTabSz="240120">
              <a:lnSpc>
                <a:spcPct val="100000"/>
              </a:lnSpc>
              <a:spcBef>
                <a:spcPts val="1468"/>
              </a:spcBef>
              <a:tabLst>
                <a:tab pos="0" algn="l"/>
              </a:tabLst>
            </a:pPr>
            <a:endParaRPr lang="de-DE" sz="1600" b="0" u="none" strike="noStrike" dirty="0">
              <a:solidFill>
                <a:schemeClr val="tx2"/>
              </a:solidFill>
              <a:effectLst/>
              <a:uFillTx/>
              <a:latin typeface="Calibri"/>
            </a:endParaRPr>
          </a:p>
        </p:txBody>
      </p:sp>
      <p:grpSp>
        <p:nvGrpSpPr>
          <p:cNvPr id="20" name="Gruppieren 9">
            <a:extLst>
              <a:ext uri="{FF2B5EF4-FFF2-40B4-BE49-F238E27FC236}">
                <a16:creationId xmlns:a16="http://schemas.microsoft.com/office/drawing/2014/main" id="{EF5AFD52-49D0-6D0C-6E3F-723F328A0591}"/>
              </a:ext>
            </a:extLst>
          </p:cNvPr>
          <p:cNvGrpSpPr/>
          <p:nvPr/>
        </p:nvGrpSpPr>
        <p:grpSpPr>
          <a:xfrm>
            <a:off x="7649462" y="1690646"/>
            <a:ext cx="3595864" cy="4674985"/>
            <a:chOff x="8213760" y="745560"/>
            <a:chExt cx="2505960" cy="3258000"/>
          </a:xfrm>
        </p:grpSpPr>
        <p:pic>
          <p:nvPicPr>
            <p:cNvPr id="21" name="Grafik 5">
              <a:extLst>
                <a:ext uri="{FF2B5EF4-FFF2-40B4-BE49-F238E27FC236}">
                  <a16:creationId xmlns:a16="http://schemas.microsoft.com/office/drawing/2014/main" id="{6DAE64E4-BE3E-9915-F6CE-FC5FCB427197}"/>
                </a:ext>
              </a:extLst>
            </p:cNvPr>
            <p:cNvPicPr/>
            <p:nvPr/>
          </p:nvPicPr>
          <p:blipFill>
            <a:blip r:embed="rId3"/>
            <a:stretch/>
          </p:blipFill>
          <p:spPr>
            <a:xfrm>
              <a:off x="8213760" y="745560"/>
              <a:ext cx="2505960" cy="3258000"/>
            </a:xfrm>
            <a:prstGeom prst="rect">
              <a:avLst/>
            </a:prstGeom>
            <a:noFill/>
            <a:ln w="0">
              <a:noFill/>
            </a:ln>
          </p:spPr>
        </p:pic>
        <p:grpSp>
          <p:nvGrpSpPr>
            <p:cNvPr id="22" name="Gruppieren 6">
              <a:extLst>
                <a:ext uri="{FF2B5EF4-FFF2-40B4-BE49-F238E27FC236}">
                  <a16:creationId xmlns:a16="http://schemas.microsoft.com/office/drawing/2014/main" id="{CCBF3D05-A9FB-6FE3-0AD3-414875BC6DE5}"/>
                </a:ext>
              </a:extLst>
            </p:cNvPr>
            <p:cNvGrpSpPr/>
            <p:nvPr/>
          </p:nvGrpSpPr>
          <p:grpSpPr>
            <a:xfrm>
              <a:off x="9253800" y="1396800"/>
              <a:ext cx="1298520" cy="871200"/>
              <a:chOff x="9253800" y="1396800"/>
              <a:chExt cx="1298520" cy="871200"/>
            </a:xfrm>
          </p:grpSpPr>
          <p:sp>
            <p:nvSpPr>
              <p:cNvPr id="23" name="Rechteck 7">
                <a:extLst>
                  <a:ext uri="{FF2B5EF4-FFF2-40B4-BE49-F238E27FC236}">
                    <a16:creationId xmlns:a16="http://schemas.microsoft.com/office/drawing/2014/main" id="{43A2A0FC-6E63-76BD-2A71-520123F3FA28}"/>
                  </a:ext>
                </a:extLst>
              </p:cNvPr>
              <p:cNvSpPr/>
              <p:nvPr/>
            </p:nvSpPr>
            <p:spPr>
              <a:xfrm>
                <a:off x="9348840" y="1923120"/>
                <a:ext cx="1203480" cy="344880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 defTabSz="914400">
                  <a:lnSpc>
                    <a:spcPct val="100000"/>
                  </a:lnSpc>
                </a:pPr>
                <a:endParaRPr lang="de-DE" sz="1800" b="0" u="none" strike="noStrike">
                  <a:solidFill>
                    <a:srgbClr val="FF0000"/>
                  </a:solidFill>
                  <a:effectLst/>
                  <a:uFillTx/>
                  <a:latin typeface="Arial"/>
                </a:endParaRPr>
              </a:p>
            </p:txBody>
          </p:sp>
          <p:sp>
            <p:nvSpPr>
              <p:cNvPr id="24" name="Textfeld 8">
                <a:extLst>
                  <a:ext uri="{FF2B5EF4-FFF2-40B4-BE49-F238E27FC236}">
                    <a16:creationId xmlns:a16="http://schemas.microsoft.com/office/drawing/2014/main" id="{9C3F5B84-DDCE-DC13-0F9F-5BBF59B21CC6}"/>
                  </a:ext>
                </a:extLst>
              </p:cNvPr>
              <p:cNvSpPr/>
              <p:nvPr/>
            </p:nvSpPr>
            <p:spPr>
              <a:xfrm>
                <a:off x="9253800" y="1396800"/>
                <a:ext cx="1110960" cy="522720"/>
              </a:xfrm>
              <a:prstGeom prst="rect">
                <a:avLst/>
              </a:pr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wrap="none" lIns="90000" tIns="45000" rIns="90000" bIns="45000" anchor="t">
                <a:spAutoFit/>
              </a:bodyPr>
              <a:lstStyle/>
              <a:p>
                <a:pPr defTabSz="914400">
                  <a:lnSpc>
                    <a:spcPct val="100000"/>
                  </a:lnSpc>
                </a:pPr>
                <a:r>
                  <a:rPr lang="de-DE" sz="1400" b="1" u="none" strike="noStrike">
                    <a:solidFill>
                      <a:srgbClr val="FF0000"/>
                    </a:solidFill>
                    <a:effectLst/>
                    <a:uFillTx/>
                    <a:latin typeface="Arial"/>
                  </a:rPr>
                  <a:t>same laser</a:t>
                </a:r>
                <a:endParaRPr lang="de-DE" sz="14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  <a:p>
                <a:pPr defTabSz="914400">
                  <a:lnSpc>
                    <a:spcPct val="100000"/>
                  </a:lnSpc>
                </a:pPr>
                <a:r>
                  <a:rPr lang="de-DE" sz="1400" b="1" u="none" strike="noStrike">
                    <a:solidFill>
                      <a:srgbClr val="FF0000"/>
                    </a:solidFill>
                    <a:effectLst/>
                    <a:uFillTx/>
                    <a:latin typeface="Arial"/>
                  </a:rPr>
                  <a:t>energy</a:t>
                </a:r>
                <a:endParaRPr lang="de-DE" sz="1400" b="0" u="none" strike="noStrike">
                  <a:solidFill>
                    <a:srgbClr val="000000"/>
                  </a:solidFill>
                  <a:effectLst/>
                  <a:uFillTx/>
                  <a:latin typeface="Calibri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33229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Parallel programming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11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SIMT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35736D7F-1B04-1599-A562-E6829D9284D8}"/>
              </a:ext>
            </a:extLst>
          </p:cNvPr>
          <p:cNvSpPr/>
          <p:nvPr/>
        </p:nvSpPr>
        <p:spPr>
          <a:xfrm>
            <a:off x="-242225" y="0"/>
            <a:ext cx="1243422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3800" b="1" dirty="0">
                <a:solidFill>
                  <a:schemeClr val="bg1"/>
                </a:solidFill>
              </a:rPr>
              <a:t>HPC + AI</a:t>
            </a:r>
          </a:p>
          <a:p>
            <a:pPr algn="ctr"/>
            <a:r>
              <a:rPr lang="de-DE" sz="3200" b="1" dirty="0" err="1">
                <a:solidFill>
                  <a:schemeClr val="bg1"/>
                </a:solidFill>
              </a:rPr>
              <a:t>Optimizing</a:t>
            </a:r>
            <a:r>
              <a:rPr lang="de-DE" sz="3200" b="1" dirty="0">
                <a:solidFill>
                  <a:schemeClr val="bg1"/>
                </a:solidFill>
              </a:rPr>
              <a:t> </a:t>
            </a:r>
            <a:r>
              <a:rPr lang="de-DE" sz="3200" b="1" dirty="0" err="1">
                <a:solidFill>
                  <a:schemeClr val="bg1"/>
                </a:solidFill>
              </a:rPr>
              <a:t>for</a:t>
            </a:r>
            <a:r>
              <a:rPr lang="de-DE" sz="3200" b="1" dirty="0">
                <a:solidFill>
                  <a:schemeClr val="bg1"/>
                </a:solidFill>
              </a:rPr>
              <a:t> </a:t>
            </a:r>
            <a:r>
              <a:rPr lang="de-DE" sz="3200" b="1" dirty="0" err="1">
                <a:solidFill>
                  <a:schemeClr val="bg1"/>
                </a:solidFill>
              </a:rPr>
              <a:t>applications</a:t>
            </a:r>
            <a:r>
              <a:rPr lang="de-DE" sz="3200" b="1" dirty="0">
                <a:solidFill>
                  <a:schemeClr val="bg1"/>
                </a:solidFill>
              </a:rPr>
              <a:t>, </a:t>
            </a:r>
            <a:r>
              <a:rPr lang="de-DE" sz="3200" b="1" dirty="0" err="1">
                <a:solidFill>
                  <a:schemeClr val="bg1"/>
                </a:solidFill>
              </a:rPr>
              <a:t>democratizing</a:t>
            </a:r>
            <a:r>
              <a:rPr lang="de-DE" sz="3200" b="1" dirty="0">
                <a:solidFill>
                  <a:schemeClr val="bg1"/>
                </a:solidFill>
              </a:rPr>
              <a:t> HPC </a:t>
            </a:r>
            <a:r>
              <a:rPr lang="de-DE" sz="3200" b="1" dirty="0" err="1">
                <a:solidFill>
                  <a:schemeClr val="bg1"/>
                </a:solidFill>
              </a:rPr>
              <a:t>simulations</a:t>
            </a:r>
            <a:endParaRPr lang="de-DE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3201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Data storage is a thing of the past!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de-DE" b="1" dirty="0">
                <a:solidFill>
                  <a:schemeClr val="accent1"/>
                </a:solidFill>
              </a:rPr>
              <a:t>Data </a:t>
            </a:r>
            <a:r>
              <a:rPr lang="de-DE" b="1" dirty="0" err="1">
                <a:solidFill>
                  <a:schemeClr val="accent1"/>
                </a:solidFill>
              </a:rPr>
              <a:t>rates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become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too</a:t>
            </a:r>
            <a:r>
              <a:rPr lang="de-DE" b="1" dirty="0">
                <a:solidFill>
                  <a:schemeClr val="accent1"/>
                </a:solidFill>
              </a:rPr>
              <a:t> high, </a:t>
            </a:r>
            <a:r>
              <a:rPr lang="de-DE" b="1" dirty="0" err="1">
                <a:solidFill>
                  <a:schemeClr val="accent1"/>
                </a:solidFill>
              </a:rPr>
              <a:t>volumes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too</a:t>
            </a:r>
            <a:r>
              <a:rPr lang="de-DE" b="1" dirty="0">
                <a:solidFill>
                  <a:schemeClr val="accent1"/>
                </a:solidFill>
              </a:rPr>
              <a:t> large </a:t>
            </a:r>
            <a:r>
              <a:rPr lang="de-DE" b="1" dirty="0" err="1">
                <a:solidFill>
                  <a:schemeClr val="accent1"/>
                </a:solidFill>
              </a:rPr>
              <a:t>for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storage</a:t>
            </a:r>
            <a:endParaRPr lang="en-GB" b="1" dirty="0">
              <a:solidFill>
                <a:schemeClr val="accent1"/>
              </a:solidFill>
            </a:endParaRPr>
          </a:p>
        </p:txBody>
      </p:sp>
      <p:pic>
        <p:nvPicPr>
          <p:cNvPr id="31" name="Picture 21">
            <a:extLst>
              <a:ext uri="{FF2B5EF4-FFF2-40B4-BE49-F238E27FC236}">
                <a16:creationId xmlns:a16="http://schemas.microsoft.com/office/drawing/2014/main" id="{96D7C904-5EA4-EB02-5988-A3A061FFD0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968" y="-23432"/>
            <a:ext cx="1441316" cy="1441316"/>
          </a:xfrm>
          <a:prstGeom prst="rect">
            <a:avLst/>
          </a:prstGeom>
        </p:spPr>
      </p:pic>
      <p:pic>
        <p:nvPicPr>
          <p:cNvPr id="11" name="Picture 4" descr="PIConGPU 0.9.0-dev documentation">
            <a:extLst>
              <a:ext uri="{FF2B5EF4-FFF2-40B4-BE49-F238E27FC236}">
                <a16:creationId xmlns:a16="http://schemas.microsoft.com/office/drawing/2014/main" id="{22D57F1F-8BA0-A1AF-04B5-696326FCA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367" y="1214720"/>
            <a:ext cx="1732518" cy="75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B64E4497-16CC-D843-2E1F-AA23CBA83DBA}"/>
              </a:ext>
            </a:extLst>
          </p:cNvPr>
          <p:cNvSpPr txBox="1"/>
          <p:nvPr/>
        </p:nvSpPr>
        <p:spPr>
          <a:xfrm>
            <a:off x="243191" y="4745910"/>
            <a:ext cx="18473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endParaRPr lang="de-DE" sz="1500" dirty="0"/>
          </a:p>
        </p:txBody>
      </p:sp>
      <p:pic>
        <p:nvPicPr>
          <p:cNvPr id="9" name="Grafik 8" descr="Ein Bild, das draußen, Boot, groß, Schiff enthält.&#10;&#10;Automatisch generierte Beschreibung">
            <a:extLst>
              <a:ext uri="{FF2B5EF4-FFF2-40B4-BE49-F238E27FC236}">
                <a16:creationId xmlns:a16="http://schemas.microsoft.com/office/drawing/2014/main" id="{19B35B77-685C-EF97-6EBA-5795186E64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0" y="2896192"/>
            <a:ext cx="2760936" cy="1873106"/>
          </a:xfrm>
          <a:prstGeom prst="rect">
            <a:avLst/>
          </a:prstGeom>
        </p:spPr>
      </p:pic>
      <p:sp>
        <p:nvSpPr>
          <p:cNvPr id="10" name="Pfeil nach rechts 16">
            <a:extLst>
              <a:ext uri="{FF2B5EF4-FFF2-40B4-BE49-F238E27FC236}">
                <a16:creationId xmlns:a16="http://schemas.microsoft.com/office/drawing/2014/main" id="{93CE59C5-693F-A5A9-AE41-9E9BB3315AF8}"/>
              </a:ext>
            </a:extLst>
          </p:cNvPr>
          <p:cNvSpPr/>
          <p:nvPr/>
        </p:nvSpPr>
        <p:spPr>
          <a:xfrm>
            <a:off x="3066097" y="3568317"/>
            <a:ext cx="697583" cy="522799"/>
          </a:xfrm>
          <a:prstGeom prst="rightArrow">
            <a:avLst/>
          </a:prstGeom>
          <a:solidFill>
            <a:schemeClr val="tx2"/>
          </a:solidFill>
          <a:ln>
            <a:solidFill>
              <a:srgbClr val="005A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500" dirty="0">
              <a:solidFill>
                <a:schemeClr val="bg1"/>
              </a:solidFill>
            </a:endParaRPr>
          </a:p>
        </p:txBody>
      </p:sp>
      <p:pic>
        <p:nvPicPr>
          <p:cNvPr id="12" name="Grafik 11" descr="Ein Bild, das draußen, Person, Gras, Kind enthält.&#10;&#10;Automatisch generierte Beschreibung">
            <a:extLst>
              <a:ext uri="{FF2B5EF4-FFF2-40B4-BE49-F238E27FC236}">
                <a16:creationId xmlns:a16="http://schemas.microsoft.com/office/drawing/2014/main" id="{CEE83CEC-23B5-B187-40F0-8370AA161FE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241" y="2891090"/>
            <a:ext cx="2812143" cy="1873106"/>
          </a:xfrm>
          <a:prstGeom prst="rect">
            <a:avLst/>
          </a:prstGeom>
        </p:spPr>
      </p:pic>
      <p:pic>
        <p:nvPicPr>
          <p:cNvPr id="13" name="Grafik 12" descr="Ein Bild, das Farbigkeit, Majorelle Blue, Kunst, Electric Blue (Farbe) enthält.&#10;&#10;Automatisch generierte Beschreibung">
            <a:extLst>
              <a:ext uri="{FF2B5EF4-FFF2-40B4-BE49-F238E27FC236}">
                <a16:creationId xmlns:a16="http://schemas.microsoft.com/office/drawing/2014/main" id="{D0551C81-4D22-D96E-F1C0-CA9F3B6D99A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50" t="9593" r="17807" b="35923"/>
          <a:stretch/>
        </p:blipFill>
        <p:spPr>
          <a:xfrm>
            <a:off x="2172671" y="1654680"/>
            <a:ext cx="2451891" cy="159394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BFB0649C-054B-FB0B-8DB3-64BB2A5FD78B}"/>
              </a:ext>
            </a:extLst>
          </p:cNvPr>
          <p:cNvSpPr txBox="1"/>
          <p:nvPr/>
        </p:nvSpPr>
        <p:spPr>
          <a:xfrm>
            <a:off x="234924" y="4932026"/>
            <a:ext cx="3639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0.6 </a:t>
            </a:r>
            <a:r>
              <a:rPr lang="en-US" sz="1600" dirty="0" err="1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PetaByte</a:t>
            </a:r>
            <a: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 / s</a:t>
            </a:r>
          </a:p>
          <a:p>
            <a:pPr algn="l"/>
            <a:r>
              <a:rPr lang="en-US" sz="1200" dirty="0">
                <a:solidFill>
                  <a:srgbClr val="C6C6C6"/>
                </a:solidFill>
                <a:ea typeface="Open Sans Light" pitchFamily="2" charset="0"/>
                <a:cs typeface="Open Sans Light" pitchFamily="2" charset="0"/>
              </a:rPr>
              <a:t>0.1TB/s GPU to GPU  16GB/s internode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EA6B5741-06AD-D73A-BDD4-2A342E046D4E}"/>
              </a:ext>
            </a:extLst>
          </p:cNvPr>
          <p:cNvSpPr txBox="1"/>
          <p:nvPr/>
        </p:nvSpPr>
        <p:spPr>
          <a:xfrm>
            <a:off x="3763680" y="4927936"/>
            <a:ext cx="3639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file System: 679 PB</a:t>
            </a:r>
          </a:p>
          <a:p>
            <a:pPr algn="l"/>
            <a:r>
              <a:rPr lang="en-US" sz="1600" b="1" dirty="0">
                <a:solidFill>
                  <a:srgbClr val="F0781E"/>
                </a:solidFill>
                <a:ea typeface="Open Sans ExtraBold" pitchFamily="2" charset="0"/>
                <a:cs typeface="Open Sans ExtraBold" pitchFamily="2" charset="0"/>
              </a:rPr>
              <a:t>full in 100s</a:t>
            </a:r>
          </a:p>
          <a:p>
            <a:pPr algn="l"/>
            <a: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but simulation runs  longer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22663183-7D9B-CF6B-9DFD-3751A411C5E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51554"/>
          <a:stretch/>
        </p:blipFill>
        <p:spPr>
          <a:xfrm>
            <a:off x="7004637" y="2583217"/>
            <a:ext cx="4964647" cy="2610419"/>
          </a:xfrm>
          <a:prstGeom prst="rect">
            <a:avLst/>
          </a:prstGeom>
          <a:ln w="38100">
            <a:solidFill>
              <a:srgbClr val="005AA0"/>
            </a:solidFill>
          </a:ln>
        </p:spPr>
      </p:pic>
      <p:pic>
        <p:nvPicPr>
          <p:cNvPr id="3" name="Picture 15">
            <a:extLst>
              <a:ext uri="{FF2B5EF4-FFF2-40B4-BE49-F238E27FC236}">
                <a16:creationId xmlns:a16="http://schemas.microsoft.com/office/drawing/2014/main" id="{4EBBC3EF-CA39-9EF4-87F3-2C2CA70C97A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37" y="5986477"/>
            <a:ext cx="1738744" cy="758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728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Coupling HPC with AI training at Exascale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13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de-DE" b="1" dirty="0">
                <a:solidFill>
                  <a:schemeClr val="accent1"/>
                </a:solidFill>
              </a:rPr>
              <a:t>Training of a large-</a:t>
            </a:r>
            <a:r>
              <a:rPr lang="de-DE" b="1" dirty="0" err="1">
                <a:solidFill>
                  <a:schemeClr val="accent1"/>
                </a:solidFill>
              </a:rPr>
              <a:t>scale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invertible</a:t>
            </a:r>
            <a:r>
              <a:rPr lang="de-DE" b="1" dirty="0">
                <a:solidFill>
                  <a:schemeClr val="accent1"/>
                </a:solidFill>
              </a:rPr>
              <a:t> AI </a:t>
            </a:r>
            <a:r>
              <a:rPr lang="de-DE" b="1" dirty="0" err="1">
                <a:solidFill>
                  <a:schemeClr val="accent1"/>
                </a:solidFill>
              </a:rPr>
              <a:t>model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with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streaming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simulation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data</a:t>
            </a:r>
            <a:endParaRPr lang="en-GB" b="1" dirty="0">
              <a:solidFill>
                <a:schemeClr val="accent1"/>
              </a:solidFill>
            </a:endParaRPr>
          </a:p>
        </p:txBody>
      </p:sp>
      <p:pic>
        <p:nvPicPr>
          <p:cNvPr id="31" name="Picture 21">
            <a:extLst>
              <a:ext uri="{FF2B5EF4-FFF2-40B4-BE49-F238E27FC236}">
                <a16:creationId xmlns:a16="http://schemas.microsoft.com/office/drawing/2014/main" id="{96D7C904-5EA4-EB02-5988-A3A061FFD0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968" y="-23432"/>
            <a:ext cx="1441316" cy="1441316"/>
          </a:xfrm>
          <a:prstGeom prst="rect">
            <a:avLst/>
          </a:prstGeom>
        </p:spPr>
      </p:pic>
      <p:pic>
        <p:nvPicPr>
          <p:cNvPr id="11" name="Picture 4" descr="PIConGPU 0.9.0-dev documentation">
            <a:extLst>
              <a:ext uri="{FF2B5EF4-FFF2-40B4-BE49-F238E27FC236}">
                <a16:creationId xmlns:a16="http://schemas.microsoft.com/office/drawing/2014/main" id="{22D57F1F-8BA0-A1AF-04B5-696326FCA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367" y="1214720"/>
            <a:ext cx="1732518" cy="75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85970F89-22FC-E2B0-A039-A08E934EEA72}"/>
              </a:ext>
            </a:extLst>
          </p:cNvPr>
          <p:cNvSpPr txBox="1">
            <a:spLocks/>
          </p:cNvSpPr>
          <p:nvPr/>
        </p:nvSpPr>
        <p:spPr>
          <a:xfrm>
            <a:off x="8468183" y="1901440"/>
            <a:ext cx="5814841" cy="7283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3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Train neural networks for: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Forward problem:</a:t>
            </a:r>
            <a:b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</a:br>
            <a: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particle to radiation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Compression:</a:t>
            </a:r>
            <a:b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</a:br>
            <a: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particle to particle latent space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600" dirty="0">
                <a:solidFill>
                  <a:srgbClr val="F0781E"/>
                </a:solidFill>
                <a:ea typeface="Open Sans Light" pitchFamily="2" charset="0"/>
                <a:cs typeface="Open Sans Light" pitchFamily="2" charset="0"/>
              </a:rPr>
              <a:t>Inverse problem</a:t>
            </a:r>
            <a: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:</a:t>
            </a:r>
            <a:b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</a:br>
            <a:r>
              <a:rPr lang="en-US" sz="1600" dirty="0">
                <a:solidFill>
                  <a:srgbClr val="005AA0"/>
                </a:solidFill>
                <a:ea typeface="Open Sans Light" pitchFamily="2" charset="0"/>
                <a:cs typeface="Open Sans Light" pitchFamily="2" charset="0"/>
              </a:rPr>
              <a:t>radiation to particle</a:t>
            </a:r>
          </a:p>
          <a:p>
            <a:pPr marL="285750" indent="-285750">
              <a:buFont typeface="Wingdings" pitchFamily="2" charset="2"/>
              <a:buChar char="§"/>
            </a:pPr>
            <a:endParaRPr lang="en-US" sz="1600" dirty="0">
              <a:solidFill>
                <a:srgbClr val="005A9A"/>
              </a:solidFill>
              <a:ea typeface="Open Sans Light" pitchFamily="2" charset="0"/>
              <a:cs typeface="Open Sans Light" pitchFamily="2" charset="0"/>
            </a:endParaRPr>
          </a:p>
        </p:txBody>
      </p:sp>
      <p:pic>
        <p:nvPicPr>
          <p:cNvPr id="18" name="Grafik 17" descr="Ein Bild, das Text, Brille, Screenshot, Regenbogen enthält.&#10;&#10;Automatisch generierte Beschreibung">
            <a:extLst>
              <a:ext uri="{FF2B5EF4-FFF2-40B4-BE49-F238E27FC236}">
                <a16:creationId xmlns:a16="http://schemas.microsoft.com/office/drawing/2014/main" id="{AE4D6B27-C582-5312-1BAA-040950A6C7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55" y="1632873"/>
            <a:ext cx="7772400" cy="4380336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69A058EE-532B-AA62-F7A3-069DEDCFACC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071" t="15537" r="59948" b="44644"/>
          <a:stretch/>
        </p:blipFill>
        <p:spPr>
          <a:xfrm>
            <a:off x="8468183" y="3979694"/>
            <a:ext cx="2953298" cy="2228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961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EuroHPC</a:t>
            </a:r>
            <a:r>
              <a:rPr lang="en-US" dirty="0"/>
              <a:t> deployment and standardization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14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Why do we still use the shell? Ah, because </a:t>
            </a:r>
            <a:r>
              <a:rPr lang="en-US" dirty="0" err="1"/>
              <a:t>OpenOnDemand</a:t>
            </a:r>
            <a:r>
              <a:rPr lang="en-US" dirty="0"/>
              <a:t> DOES NOT HAVE A REST-API!!!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42E8CCAE-FBCE-4057-6248-15B3937A3E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7396"/>
            <a:ext cx="12192000" cy="499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3550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EuroHPC</a:t>
            </a:r>
            <a:r>
              <a:rPr lang="en-US" dirty="0"/>
              <a:t> deployment and standardization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15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The power of standardization and interoperability</a:t>
            </a:r>
          </a:p>
        </p:txBody>
      </p:sp>
      <p:pic>
        <p:nvPicPr>
          <p:cNvPr id="9" name="Grafik 8" descr="Ein Bild, das Text, Screenshot, Schrift, Zahl enthält.&#10;&#10;KI-generierte Inhalte können fehlerhaft sein.">
            <a:extLst>
              <a:ext uri="{FF2B5EF4-FFF2-40B4-BE49-F238E27FC236}">
                <a16:creationId xmlns:a16="http://schemas.microsoft.com/office/drawing/2014/main" id="{600A67B1-84A1-7E33-CF57-F0317DD519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48" y="1812713"/>
            <a:ext cx="11595705" cy="4085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724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8501" y="492369"/>
            <a:ext cx="11087100" cy="409714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EuroHPC</a:t>
            </a:r>
            <a:r>
              <a:rPr lang="en-US" dirty="0"/>
              <a:t> deployment and standardization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16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Include all (meta)data relevant for defining and executing </a:t>
            </a:r>
            <a:r>
              <a:rPr lang="en-US"/>
              <a:t>a simulation</a:t>
            </a:r>
            <a:endParaRPr lang="en-US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B3F1FC8B-7B8A-D019-B390-07B0B3810A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75232" y="1580958"/>
            <a:ext cx="6997402" cy="4083230"/>
          </a:xfrm>
          <a:prstGeom prst="rect">
            <a:avLst/>
          </a:prstGeom>
        </p:spPr>
      </p:pic>
      <p:pic>
        <p:nvPicPr>
          <p:cNvPr id="3" name="Grafik 2" descr="Ein Bild, das Text, Screenshot, Software, Schrift enthält.&#10;&#10;KI-generierte Inhalte können fehlerhaft sein.">
            <a:extLst>
              <a:ext uri="{FF2B5EF4-FFF2-40B4-BE49-F238E27FC236}">
                <a16:creationId xmlns:a16="http://schemas.microsoft.com/office/drawing/2014/main" id="{BCABA37E-CD08-1D18-007E-3711222D3DA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41975"/>
          <a:stretch/>
        </p:blipFill>
        <p:spPr>
          <a:xfrm>
            <a:off x="7384720" y="2061939"/>
            <a:ext cx="5397500" cy="338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249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World models combining experiment and simulation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17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accent1"/>
                </a:solidFill>
              </a:rPr>
              <a:t>Digitalization of facility operation and experiments: Campaign-driven optimized operation</a:t>
            </a:r>
          </a:p>
        </p:txBody>
      </p:sp>
      <p:pic>
        <p:nvPicPr>
          <p:cNvPr id="3" name="out.mp4">
            <a:hlinkClick r:id="" action="ppaction://media"/>
            <a:extLst>
              <a:ext uri="{FF2B5EF4-FFF2-40B4-BE49-F238E27FC236}">
                <a16:creationId xmlns:a16="http://schemas.microsoft.com/office/drawing/2014/main" id="{2614B343-CF55-9C5D-9E7E-590D5FB6589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816" y="1247428"/>
            <a:ext cx="4015715" cy="3011787"/>
          </a:xfrm>
          <a:prstGeom prst="rect">
            <a:avLst/>
          </a:prstGeom>
        </p:spPr>
      </p:pic>
      <p:pic>
        <p:nvPicPr>
          <p:cNvPr id="8" name="hist.mp4">
            <a:hlinkClick r:id="" action="ppaction://media"/>
            <a:extLst>
              <a:ext uri="{FF2B5EF4-FFF2-40B4-BE49-F238E27FC236}">
                <a16:creationId xmlns:a16="http://schemas.microsoft.com/office/drawing/2014/main" id="{72399ACD-3C44-A153-2568-93373C85ACFC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83680" y="4489331"/>
            <a:ext cx="6940327" cy="17640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D0A976B1-6992-607D-D31D-24CE712F32B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97630" y="1398969"/>
            <a:ext cx="1479778" cy="2787341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E1F5F73B-9AFE-7561-E791-C9C0BD83683F}"/>
              </a:ext>
            </a:extLst>
          </p:cNvPr>
          <p:cNvSpPr txBox="1"/>
          <p:nvPr/>
        </p:nvSpPr>
        <p:spPr>
          <a:xfrm>
            <a:off x="4997002" y="2476322"/>
            <a:ext cx="232788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de-DE" sz="1500" dirty="0" err="1"/>
              <a:t>Each</a:t>
            </a:r>
            <a:r>
              <a:rPr lang="de-DE" sz="1500" dirty="0"/>
              <a:t> </a:t>
            </a:r>
            <a:r>
              <a:rPr lang="de-DE" sz="1500" dirty="0" err="1"/>
              <a:t>dot</a:t>
            </a:r>
            <a:r>
              <a:rPr lang="de-DE" sz="1500" dirty="0"/>
              <a:t> </a:t>
            </a:r>
            <a:r>
              <a:rPr lang="de-DE" sz="1500" dirty="0" err="1"/>
              <a:t>represents</a:t>
            </a:r>
            <a:r>
              <a:rPr lang="de-DE" sz="1500" dirty="0"/>
              <a:t> a</a:t>
            </a:r>
          </a:p>
          <a:p>
            <a:pPr algn="l"/>
            <a:r>
              <a:rPr lang="de-DE" sz="1500" dirty="0" err="1"/>
              <a:t>full-scale</a:t>
            </a:r>
            <a:r>
              <a:rPr lang="de-DE" sz="1500" dirty="0"/>
              <a:t> HPC </a:t>
            </a:r>
            <a:r>
              <a:rPr lang="de-DE" sz="1500" dirty="0" err="1"/>
              <a:t>simulation</a:t>
            </a:r>
            <a:endParaRPr lang="de-DE" sz="1500" dirty="0"/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8567AE37-1F79-AE86-1EE4-7ABA06D256FF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427038">
            <a:off x="7038143" y="2666385"/>
            <a:ext cx="5050884" cy="1976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16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0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ogen 7">
            <a:extLst>
              <a:ext uri="{FF2B5EF4-FFF2-40B4-BE49-F238E27FC236}">
                <a16:creationId xmlns:a16="http://schemas.microsoft.com/office/drawing/2014/main" id="{0A587CAE-40AD-9462-A9D3-21467D472FBB}"/>
              </a:ext>
            </a:extLst>
          </p:cNvPr>
          <p:cNvSpPr/>
          <p:nvPr/>
        </p:nvSpPr>
        <p:spPr>
          <a:xfrm>
            <a:off x="7446694" y="2273411"/>
            <a:ext cx="3021759" cy="3021759"/>
          </a:xfrm>
          <a:prstGeom prst="arc">
            <a:avLst>
              <a:gd name="adj1" fmla="val 13349928"/>
              <a:gd name="adj2" fmla="val 7506719"/>
            </a:avLst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Bogen 32">
            <a:extLst>
              <a:ext uri="{FF2B5EF4-FFF2-40B4-BE49-F238E27FC236}">
                <a16:creationId xmlns:a16="http://schemas.microsoft.com/office/drawing/2014/main" id="{B76F80EB-5221-68C2-BEF3-E5C5B0984607}"/>
              </a:ext>
            </a:extLst>
          </p:cNvPr>
          <p:cNvSpPr/>
          <p:nvPr/>
        </p:nvSpPr>
        <p:spPr>
          <a:xfrm flipV="1">
            <a:off x="1431339" y="2570465"/>
            <a:ext cx="9371879" cy="3859553"/>
          </a:xfrm>
          <a:prstGeom prst="arc">
            <a:avLst>
              <a:gd name="adj1" fmla="val 18617838"/>
              <a:gd name="adj2" fmla="val 234398"/>
            </a:avLst>
          </a:prstGeom>
          <a:ln w="76200">
            <a:solidFill>
              <a:schemeClr val="accent3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Online training of streaming data @ Exascale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18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de-DE" b="1" dirty="0" err="1">
                <a:solidFill>
                  <a:schemeClr val="accent1"/>
                </a:solidFill>
              </a:rPr>
              <a:t>Why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use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files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when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you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have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neural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networks</a:t>
            </a:r>
            <a:r>
              <a:rPr lang="de-DE" b="1" dirty="0">
                <a:solidFill>
                  <a:schemeClr val="accent1"/>
                </a:solidFill>
              </a:rPr>
              <a:t>?</a:t>
            </a:r>
            <a:endParaRPr lang="en-GB" b="1" dirty="0">
              <a:solidFill>
                <a:schemeClr val="accent1"/>
              </a:solidFill>
            </a:endParaRPr>
          </a:p>
        </p:txBody>
      </p:sp>
      <p:pic>
        <p:nvPicPr>
          <p:cNvPr id="31" name="Picture 21">
            <a:extLst>
              <a:ext uri="{FF2B5EF4-FFF2-40B4-BE49-F238E27FC236}">
                <a16:creationId xmlns:a16="http://schemas.microsoft.com/office/drawing/2014/main" id="{96D7C904-5EA4-EB02-5988-A3A061FFD0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968" y="-23432"/>
            <a:ext cx="1441316" cy="1441316"/>
          </a:xfrm>
          <a:prstGeom prst="rect">
            <a:avLst/>
          </a:prstGeom>
        </p:spPr>
      </p:pic>
      <p:pic>
        <p:nvPicPr>
          <p:cNvPr id="11" name="Picture 4" descr="PIConGPU 0.9.0-dev documentation">
            <a:extLst>
              <a:ext uri="{FF2B5EF4-FFF2-40B4-BE49-F238E27FC236}">
                <a16:creationId xmlns:a16="http://schemas.microsoft.com/office/drawing/2014/main" id="{22D57F1F-8BA0-A1AF-04B5-696326FCA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367" y="1214720"/>
            <a:ext cx="1732518" cy="75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5C5ABB50-A1CE-6117-7C8F-CE233D33F4C0}"/>
              </a:ext>
            </a:extLst>
          </p:cNvPr>
          <p:cNvGrpSpPr/>
          <p:nvPr/>
        </p:nvGrpSpPr>
        <p:grpSpPr>
          <a:xfrm>
            <a:off x="5220239" y="2958401"/>
            <a:ext cx="3487602" cy="1886260"/>
            <a:chOff x="2537749" y="2529292"/>
            <a:chExt cx="4369630" cy="2363302"/>
          </a:xfrm>
        </p:grpSpPr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713D7448-0D87-5733-68D8-3D9CE903BC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749" y="3373044"/>
              <a:ext cx="3473254" cy="1519550"/>
            </a:xfrm>
            <a:prstGeom prst="rect">
              <a:avLst/>
            </a:prstGeom>
            <a:solidFill>
              <a:srgbClr val="F4F4F4">
                <a:alpha val="80000"/>
              </a:srgbClr>
            </a:solidFill>
            <a:ln>
              <a:solidFill>
                <a:schemeClr val="tx2"/>
              </a:solidFill>
            </a:ln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E2E0B700-CA3E-6802-085F-58FA74AE8E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1843" y="3162106"/>
              <a:ext cx="3473254" cy="1519550"/>
            </a:xfrm>
            <a:prstGeom prst="rect">
              <a:avLst/>
            </a:prstGeom>
            <a:solidFill>
              <a:srgbClr val="F4F4F4">
                <a:alpha val="80000"/>
              </a:srgbClr>
            </a:solidFill>
            <a:ln>
              <a:solidFill>
                <a:schemeClr val="tx2"/>
              </a:solidFill>
            </a:ln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10E931D1-DD82-3BDD-5531-E65C4E4A145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85937" y="2951168"/>
              <a:ext cx="3473254" cy="1519550"/>
            </a:xfrm>
            <a:prstGeom prst="rect">
              <a:avLst/>
            </a:prstGeom>
            <a:solidFill>
              <a:srgbClr val="F4F4F4">
                <a:alpha val="80000"/>
              </a:srgbClr>
            </a:solidFill>
            <a:ln>
              <a:solidFill>
                <a:schemeClr val="tx2"/>
              </a:solidFill>
            </a:ln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BFA9A1A1-A22C-65A5-4BB7-F9B2D7BC49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0031" y="2740230"/>
              <a:ext cx="3473254" cy="1519550"/>
            </a:xfrm>
            <a:prstGeom prst="rect">
              <a:avLst/>
            </a:prstGeom>
            <a:solidFill>
              <a:srgbClr val="F4F4F4">
                <a:alpha val="80000"/>
              </a:srgbClr>
            </a:solidFill>
            <a:ln>
              <a:solidFill>
                <a:schemeClr val="tx2"/>
              </a:solidFill>
            </a:ln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5D7C9FB4-772F-CFDF-7BEE-5A6B428967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4125" y="2529292"/>
              <a:ext cx="3473254" cy="1519550"/>
            </a:xfrm>
            <a:prstGeom prst="rect">
              <a:avLst/>
            </a:prstGeom>
            <a:solidFill>
              <a:srgbClr val="F4F4F4">
                <a:alpha val="80000"/>
              </a:srgbClr>
            </a:solidFill>
            <a:ln>
              <a:solidFill>
                <a:schemeClr val="tx2"/>
              </a:solidFill>
            </a:ln>
          </p:spPr>
        </p:pic>
      </p:grpSp>
      <p:sp>
        <p:nvSpPr>
          <p:cNvPr id="22" name="Textfeld 21">
            <a:extLst>
              <a:ext uri="{FF2B5EF4-FFF2-40B4-BE49-F238E27FC236}">
                <a16:creationId xmlns:a16="http://schemas.microsoft.com/office/drawing/2014/main" id="{65569FFC-B959-FB59-8A64-424F4C8BE612}"/>
              </a:ext>
            </a:extLst>
          </p:cNvPr>
          <p:cNvSpPr txBox="1"/>
          <p:nvPr/>
        </p:nvSpPr>
        <p:spPr>
          <a:xfrm>
            <a:off x="9900589" y="3170173"/>
            <a:ext cx="1308631" cy="92333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accent1"/>
                </a:solidFill>
              </a:rPr>
              <a:t>Intelligent </a:t>
            </a:r>
            <a:r>
              <a:rPr lang="de-DE" b="1" dirty="0" err="1">
                <a:solidFill>
                  <a:schemeClr val="accent1"/>
                </a:solidFill>
              </a:rPr>
              <a:t>parameter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scan</a:t>
            </a:r>
            <a:endParaRPr lang="de-DE" b="1" dirty="0">
              <a:solidFill>
                <a:schemeClr val="accent1"/>
              </a:solidFill>
            </a:endParaRPr>
          </a:p>
        </p:txBody>
      </p:sp>
      <p:sp>
        <p:nvSpPr>
          <p:cNvPr id="23" name="Pfeil: nach links 22">
            <a:extLst>
              <a:ext uri="{FF2B5EF4-FFF2-40B4-BE49-F238E27FC236}">
                <a16:creationId xmlns:a16="http://schemas.microsoft.com/office/drawing/2014/main" id="{5C70030D-6F54-C105-213E-3F3F17A10109}"/>
              </a:ext>
            </a:extLst>
          </p:cNvPr>
          <p:cNvSpPr/>
          <p:nvPr/>
        </p:nvSpPr>
        <p:spPr>
          <a:xfrm>
            <a:off x="3076756" y="2768779"/>
            <a:ext cx="1828800" cy="2265503"/>
          </a:xfrm>
          <a:prstGeom prst="leftArrow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b="1" dirty="0">
                <a:solidFill>
                  <a:schemeClr val="bg1"/>
                </a:solidFill>
              </a:rPr>
              <a:t>Stream </a:t>
            </a:r>
            <a:r>
              <a:rPr lang="de-DE" sz="1600" b="1" dirty="0" err="1">
                <a:solidFill>
                  <a:schemeClr val="bg1"/>
                </a:solidFill>
              </a:rPr>
              <a:t>into</a:t>
            </a:r>
            <a:r>
              <a:rPr lang="de-DE" sz="1600" b="1" dirty="0">
                <a:solidFill>
                  <a:schemeClr val="bg1"/>
                </a:solidFill>
              </a:rPr>
              <a:t> Model</a:t>
            </a:r>
          </a:p>
        </p:txBody>
      </p:sp>
      <p:pic>
        <p:nvPicPr>
          <p:cNvPr id="24" name="Picture 2" descr="Artificial Neural Networks: Learning by ...">
            <a:extLst>
              <a:ext uri="{FF2B5EF4-FFF2-40B4-BE49-F238E27FC236}">
                <a16:creationId xmlns:a16="http://schemas.microsoft.com/office/drawing/2014/main" id="{80ECFC37-C0A4-7355-D835-0241B52D9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3" y="2958401"/>
            <a:ext cx="2552700" cy="17907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feld 24">
            <a:extLst>
              <a:ext uri="{FF2B5EF4-FFF2-40B4-BE49-F238E27FC236}">
                <a16:creationId xmlns:a16="http://schemas.microsoft.com/office/drawing/2014/main" id="{CED744A2-09B3-9D9A-ABD8-E8B3DAAEB332}"/>
              </a:ext>
            </a:extLst>
          </p:cNvPr>
          <p:cNvSpPr txBox="1"/>
          <p:nvPr/>
        </p:nvSpPr>
        <p:spPr>
          <a:xfrm>
            <a:off x="713453" y="2958401"/>
            <a:ext cx="133216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500" b="1" dirty="0">
                <a:solidFill>
                  <a:schemeClr val="bg1"/>
                </a:solidFill>
              </a:rPr>
              <a:t>Multi-modal</a:t>
            </a:r>
          </a:p>
          <a:p>
            <a:pPr algn="ctr"/>
            <a:r>
              <a:rPr lang="de-DE" sz="1500" b="1" dirty="0">
                <a:solidFill>
                  <a:schemeClr val="bg1"/>
                </a:solidFill>
              </a:rPr>
              <a:t>World Model</a:t>
            </a:r>
          </a:p>
        </p:txBody>
      </p:sp>
      <p:sp>
        <p:nvSpPr>
          <p:cNvPr id="26" name="Bogen 25">
            <a:extLst>
              <a:ext uri="{FF2B5EF4-FFF2-40B4-BE49-F238E27FC236}">
                <a16:creationId xmlns:a16="http://schemas.microsoft.com/office/drawing/2014/main" id="{4773A411-C478-820E-8774-D9DD1D6B66FD}"/>
              </a:ext>
            </a:extLst>
          </p:cNvPr>
          <p:cNvSpPr/>
          <p:nvPr/>
        </p:nvSpPr>
        <p:spPr>
          <a:xfrm>
            <a:off x="1528102" y="1703391"/>
            <a:ext cx="9371878" cy="2265503"/>
          </a:xfrm>
          <a:prstGeom prst="arc">
            <a:avLst>
              <a:gd name="adj1" fmla="val 10804984"/>
              <a:gd name="adj2" fmla="val 234398"/>
            </a:avLst>
          </a:prstGeom>
          <a:ln w="76200">
            <a:solidFill>
              <a:schemeClr val="accent3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1A8152F7-5197-E405-2C80-9C86FBE45441}"/>
              </a:ext>
            </a:extLst>
          </p:cNvPr>
          <p:cNvSpPr txBox="1"/>
          <p:nvPr/>
        </p:nvSpPr>
        <p:spPr>
          <a:xfrm>
            <a:off x="4613796" y="1341370"/>
            <a:ext cx="2772163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accent1"/>
                </a:solidFill>
              </a:rPr>
              <a:t>Inform </a:t>
            </a:r>
            <a:r>
              <a:rPr lang="de-DE" b="1" dirty="0" err="1">
                <a:solidFill>
                  <a:schemeClr val="accent1"/>
                </a:solidFill>
              </a:rPr>
              <a:t>parameter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scan</a:t>
            </a:r>
            <a:endParaRPr lang="de-DE" b="1" dirty="0">
              <a:solidFill>
                <a:schemeClr val="accent1"/>
              </a:solidFill>
            </a:endParaRPr>
          </a:p>
          <a:p>
            <a:pPr algn="ctr"/>
            <a:r>
              <a:rPr lang="de-DE" b="1" dirty="0">
                <a:solidFill>
                  <a:schemeClr val="accent1"/>
                </a:solidFill>
              </a:rPr>
              <a:t>and FM </a:t>
            </a:r>
            <a:r>
              <a:rPr lang="de-DE" b="1" dirty="0" err="1">
                <a:solidFill>
                  <a:schemeClr val="accent1"/>
                </a:solidFill>
              </a:rPr>
              <a:t>training</a:t>
            </a:r>
            <a:endParaRPr lang="de-DE" b="1" dirty="0">
              <a:solidFill>
                <a:schemeClr val="accent1"/>
              </a:solidFill>
            </a:endParaRPr>
          </a:p>
        </p:txBody>
      </p:sp>
      <p:sp>
        <p:nvSpPr>
          <p:cNvPr id="28" name="Flussdiagramm: Magnetplattenspeicher 27">
            <a:extLst>
              <a:ext uri="{FF2B5EF4-FFF2-40B4-BE49-F238E27FC236}">
                <a16:creationId xmlns:a16="http://schemas.microsoft.com/office/drawing/2014/main" id="{0D97F3DE-30E8-88E5-AC87-FE1838A5B2B7}"/>
              </a:ext>
            </a:extLst>
          </p:cNvPr>
          <p:cNvSpPr/>
          <p:nvPr/>
        </p:nvSpPr>
        <p:spPr>
          <a:xfrm>
            <a:off x="4168356" y="5826876"/>
            <a:ext cx="3342708" cy="946232"/>
          </a:xfrm>
          <a:prstGeom prst="flowChartMagneticDisk">
            <a:avLst/>
          </a:prstGeom>
          <a:solidFill>
            <a:srgbClr val="00B0F0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500" dirty="0">
                <a:solidFill>
                  <a:schemeClr val="bg1"/>
                </a:solidFill>
              </a:rPr>
              <a:t>F.A.I.R. </a:t>
            </a:r>
            <a:r>
              <a:rPr lang="de-DE" sz="1500" dirty="0" err="1">
                <a:solidFill>
                  <a:schemeClr val="bg1"/>
                </a:solidFill>
              </a:rPr>
              <a:t>data</a:t>
            </a:r>
            <a:r>
              <a:rPr lang="de-DE" sz="1500" dirty="0">
                <a:solidFill>
                  <a:schemeClr val="bg1"/>
                </a:solidFill>
              </a:rPr>
              <a:t> </a:t>
            </a:r>
            <a:r>
              <a:rPr lang="de-DE" sz="1500" dirty="0" err="1">
                <a:solidFill>
                  <a:schemeClr val="bg1"/>
                </a:solidFill>
              </a:rPr>
              <a:t>repositories</a:t>
            </a:r>
            <a:endParaRPr lang="de-DE" sz="1500" dirty="0">
              <a:solidFill>
                <a:schemeClr val="bg1"/>
              </a:solidFill>
            </a:endParaRP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A91E31F9-A610-868E-66EA-139AA9420CF5}"/>
              </a:ext>
            </a:extLst>
          </p:cNvPr>
          <p:cNvSpPr txBox="1"/>
          <p:nvPr/>
        </p:nvSpPr>
        <p:spPr>
          <a:xfrm>
            <a:off x="8492336" y="5411573"/>
            <a:ext cx="2772163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accent1"/>
                </a:solidFill>
              </a:rPr>
              <a:t>Check on </a:t>
            </a:r>
            <a:r>
              <a:rPr lang="de-DE" b="1" dirty="0" err="1">
                <a:solidFill>
                  <a:schemeClr val="accent1"/>
                </a:solidFill>
              </a:rPr>
              <a:t>existing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data</a:t>
            </a:r>
            <a:r>
              <a:rPr lang="de-DE" b="1" dirty="0">
                <a:solidFill>
                  <a:schemeClr val="accent1"/>
                </a:solidFill>
              </a:rPr>
              <a:t> and </a:t>
            </a:r>
            <a:r>
              <a:rPr lang="de-DE" b="1" dirty="0" err="1">
                <a:solidFill>
                  <a:schemeClr val="accent1"/>
                </a:solidFill>
              </a:rPr>
              <a:t>write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to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repository</a:t>
            </a:r>
            <a:endParaRPr lang="de-DE" b="1" dirty="0">
              <a:solidFill>
                <a:schemeClr val="accent1"/>
              </a:solidFill>
            </a:endParaRPr>
          </a:p>
        </p:txBody>
      </p:sp>
      <p:sp>
        <p:nvSpPr>
          <p:cNvPr id="30" name="Bogen 29">
            <a:extLst>
              <a:ext uri="{FF2B5EF4-FFF2-40B4-BE49-F238E27FC236}">
                <a16:creationId xmlns:a16="http://schemas.microsoft.com/office/drawing/2014/main" id="{5EA52AD6-7484-69C5-C78B-149B9FC4CA10}"/>
              </a:ext>
            </a:extLst>
          </p:cNvPr>
          <p:cNvSpPr/>
          <p:nvPr/>
        </p:nvSpPr>
        <p:spPr>
          <a:xfrm flipV="1">
            <a:off x="1528101" y="2517245"/>
            <a:ext cx="9371879" cy="3859553"/>
          </a:xfrm>
          <a:prstGeom prst="arc">
            <a:avLst>
              <a:gd name="adj1" fmla="val 11094167"/>
              <a:gd name="adj2" fmla="val 13093854"/>
            </a:avLst>
          </a:prstGeom>
          <a:ln w="76200">
            <a:solidFill>
              <a:schemeClr val="accent3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4EF73015-AF55-375A-2D60-B1185A958F49}"/>
              </a:ext>
            </a:extLst>
          </p:cNvPr>
          <p:cNvSpPr txBox="1"/>
          <p:nvPr/>
        </p:nvSpPr>
        <p:spPr>
          <a:xfrm>
            <a:off x="1528100" y="5322897"/>
            <a:ext cx="227573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accent1"/>
                </a:solidFill>
              </a:rPr>
              <a:t>Check and </a:t>
            </a:r>
            <a:r>
              <a:rPr lang="de-DE" b="1" dirty="0" err="1">
                <a:solidFill>
                  <a:schemeClr val="accent1"/>
                </a:solidFill>
              </a:rPr>
              <a:t>train</a:t>
            </a:r>
            <a:r>
              <a:rPr lang="de-DE" b="1" dirty="0">
                <a:solidFill>
                  <a:schemeClr val="accent1"/>
                </a:solidFill>
              </a:rPr>
              <a:t> on </a:t>
            </a:r>
            <a:r>
              <a:rPr lang="de-DE" b="1" dirty="0" err="1">
                <a:solidFill>
                  <a:schemeClr val="accent1"/>
                </a:solidFill>
              </a:rPr>
              <a:t>existing</a:t>
            </a:r>
            <a:r>
              <a:rPr lang="de-DE" b="1" dirty="0">
                <a:solidFill>
                  <a:schemeClr val="accent1"/>
                </a:solidFill>
              </a:rPr>
              <a:t> </a:t>
            </a:r>
            <a:r>
              <a:rPr lang="de-DE" b="1" dirty="0" err="1">
                <a:solidFill>
                  <a:schemeClr val="accent1"/>
                </a:solidFill>
              </a:rPr>
              <a:t>data</a:t>
            </a:r>
            <a:endParaRPr lang="de-DE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7326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Frontier computing for frontier science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28.07.2026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B721F-1515-4815-8BAC-2C06E19CB9A5}" type="slidenum">
              <a:rPr lang="en-US" smtClean="0"/>
              <a:t>19</a:t>
            </a:fld>
            <a:endParaRPr lang="en-US" dirty="0"/>
          </a:p>
        </p:txBody>
      </p:sp>
      <p:sp>
        <p:nvSpPr>
          <p:cNvPr id="4" name="Untertitel 3"/>
          <p:cNvSpPr>
            <a:spLocks noGrp="1"/>
          </p:cNvSpPr>
          <p:nvPr>
            <p:ph type="subTitle" idx="13"/>
          </p:nvPr>
        </p:nvSpPr>
        <p:spPr>
          <a:xfrm>
            <a:off x="698500" y="931362"/>
            <a:ext cx="11225275" cy="332742"/>
          </a:xfrm>
        </p:spPr>
        <p:txBody>
          <a:bodyPr>
            <a:noAutofit/>
          </a:bodyPr>
          <a:lstStyle/>
          <a:p>
            <a:r>
              <a:rPr lang="en-US" dirty="0"/>
              <a:t>Joining forces in Europe, bringing together magnetic and laser-driven fusion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FB1F702-9DF0-E7D3-EDBB-732A64FDC7E3}"/>
              </a:ext>
            </a:extLst>
          </p:cNvPr>
          <p:cNvSpPr txBox="1">
            <a:spLocks/>
          </p:cNvSpPr>
          <p:nvPr/>
        </p:nvSpPr>
        <p:spPr>
          <a:xfrm>
            <a:off x="713038" y="1643069"/>
            <a:ext cx="11087100" cy="121029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1300" b="0" kern="1200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179388" indent="-179388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lang="de-DE" sz="1300" kern="1200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36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lang="de-DE" sz="1300" kern="1200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540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lang="de-DE" sz="1300" kern="1200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756000" indent="-18000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lang="de-DE" sz="1300" kern="1200" dirty="0" smtClean="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 err="1"/>
              <a:t>EuroHPC</a:t>
            </a:r>
            <a:r>
              <a:rPr lang="en-US" sz="1600" b="1" dirty="0"/>
              <a:t> Center of Excellence for Plasma Simulations PLASMA-PEPSC</a:t>
            </a:r>
            <a:endParaRPr lang="en-US" sz="1600" dirty="0"/>
          </a:p>
          <a:p>
            <a:endParaRPr lang="en-US" dirty="0"/>
          </a:p>
        </p:txBody>
      </p:sp>
      <p:pic>
        <p:nvPicPr>
          <p:cNvPr id="8" name="Picture 2" descr="Plasma-PEPSC - Center of Excellence for Plasma Simulations">
            <a:extLst>
              <a:ext uri="{FF2B5EF4-FFF2-40B4-BE49-F238E27FC236}">
                <a16:creationId xmlns:a16="http://schemas.microsoft.com/office/drawing/2014/main" id="{45520EFC-F3A6-9117-0816-B484E90DB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36" y="3093453"/>
            <a:ext cx="2024806" cy="68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Jülich Supercomputing Center to Be 2023 Home to JUPITER, Europe's First  Exascale Supercomputer - High-Performance Computing News Analysis |  insideHPC">
            <a:extLst>
              <a:ext uri="{FF2B5EF4-FFF2-40B4-BE49-F238E27FC236}">
                <a16:creationId xmlns:a16="http://schemas.microsoft.com/office/drawing/2014/main" id="{8586EA2B-036E-10F5-1BAC-D1B8803D7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177" y="3093452"/>
            <a:ext cx="2531302" cy="68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5284D1D9-1667-2030-1C5E-6D43AE9FA4AF}"/>
              </a:ext>
            </a:extLst>
          </p:cNvPr>
          <p:cNvSpPr txBox="1">
            <a:spLocks/>
          </p:cNvSpPr>
          <p:nvPr/>
        </p:nvSpPr>
        <p:spPr>
          <a:xfrm>
            <a:off x="713038" y="4223018"/>
            <a:ext cx="7480847" cy="161571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3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017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/>
            <a:r>
              <a:rPr lang="de-DE" dirty="0"/>
              <a:t>Brings </a:t>
            </a:r>
            <a:r>
              <a:rPr lang="de-DE" b="1" dirty="0" err="1"/>
              <a:t>laser</a:t>
            </a:r>
            <a:r>
              <a:rPr lang="de-DE" b="1" dirty="0"/>
              <a:t> </a:t>
            </a:r>
            <a:r>
              <a:rPr lang="de-DE" b="1" dirty="0" err="1"/>
              <a:t>fusion</a:t>
            </a:r>
            <a:r>
              <a:rPr lang="de-DE" b="1" dirty="0"/>
              <a:t> and </a:t>
            </a:r>
            <a:r>
              <a:rPr lang="de-DE" b="1" dirty="0" err="1"/>
              <a:t>magnetic</a:t>
            </a:r>
            <a:r>
              <a:rPr lang="de-DE" b="1" dirty="0"/>
              <a:t> </a:t>
            </a:r>
            <a:r>
              <a:rPr lang="de-DE" b="1" dirty="0" err="1"/>
              <a:t>fusion</a:t>
            </a:r>
            <a:r>
              <a:rPr lang="de-DE" b="1" dirty="0"/>
              <a:t> </a:t>
            </a:r>
            <a:r>
              <a:rPr lang="de-DE" dirty="0" err="1"/>
              <a:t>community</a:t>
            </a:r>
            <a:r>
              <a:rPr lang="de-DE" dirty="0"/>
              <a:t> </a:t>
            </a:r>
            <a:r>
              <a:rPr lang="de-DE" dirty="0" err="1"/>
              <a:t>together</a:t>
            </a:r>
            <a:endParaRPr lang="de-DE" dirty="0"/>
          </a:p>
          <a:p>
            <a:pPr lvl="2"/>
            <a:r>
              <a:rPr lang="de-DE" dirty="0"/>
              <a:t>Common </a:t>
            </a:r>
            <a:r>
              <a:rPr lang="de-DE" dirty="0" err="1"/>
              <a:t>modeling</a:t>
            </a:r>
            <a:r>
              <a:rPr lang="de-DE" dirty="0"/>
              <a:t> </a:t>
            </a:r>
            <a:r>
              <a:rPr lang="de-DE" dirty="0" err="1"/>
              <a:t>efforts</a:t>
            </a:r>
            <a:r>
              <a:rPr lang="de-DE" dirty="0"/>
              <a:t> for </a:t>
            </a:r>
            <a:r>
              <a:rPr lang="de-DE" dirty="0" err="1"/>
              <a:t>atomic</a:t>
            </a:r>
            <a:r>
              <a:rPr lang="de-DE" dirty="0"/>
              <a:t> </a:t>
            </a:r>
            <a:r>
              <a:rPr lang="de-DE" dirty="0" err="1"/>
              <a:t>physics</a:t>
            </a:r>
            <a:r>
              <a:rPr lang="de-DE" dirty="0"/>
              <a:t>, </a:t>
            </a:r>
            <a:r>
              <a:rPr lang="de-DE" dirty="0" err="1"/>
              <a:t>looking</a:t>
            </a:r>
            <a:r>
              <a:rPr lang="de-DE" dirty="0"/>
              <a:t> at </a:t>
            </a:r>
            <a:r>
              <a:rPr lang="de-DE" b="1" dirty="0"/>
              <a:t>plasma-wall </a:t>
            </a:r>
            <a:r>
              <a:rPr lang="de-DE" b="1" dirty="0" err="1"/>
              <a:t>interaction</a:t>
            </a:r>
            <a:r>
              <a:rPr lang="de-DE" dirty="0"/>
              <a:t> (</a:t>
            </a:r>
            <a:r>
              <a:rPr lang="de-DE" dirty="0" err="1"/>
              <a:t>magnetic</a:t>
            </a:r>
            <a:r>
              <a:rPr lang="de-DE" dirty="0"/>
              <a:t> </a:t>
            </a:r>
            <a:r>
              <a:rPr lang="de-DE" dirty="0" err="1"/>
              <a:t>fusion</a:t>
            </a:r>
            <a:r>
              <a:rPr lang="de-DE" dirty="0"/>
              <a:t>) and </a:t>
            </a:r>
            <a:r>
              <a:rPr lang="de-DE" b="1" dirty="0" err="1"/>
              <a:t>radiation</a:t>
            </a:r>
            <a:r>
              <a:rPr lang="de-DE" b="1" dirty="0"/>
              <a:t> </a:t>
            </a:r>
            <a:r>
              <a:rPr lang="de-DE" b="1" dirty="0" err="1"/>
              <a:t>transport</a:t>
            </a:r>
            <a:r>
              <a:rPr lang="de-DE" b="1" dirty="0"/>
              <a:t> </a:t>
            </a:r>
            <a:r>
              <a:rPr lang="de-DE" dirty="0"/>
              <a:t>(</a:t>
            </a:r>
            <a:r>
              <a:rPr lang="de-DE" dirty="0" err="1"/>
              <a:t>laser</a:t>
            </a:r>
            <a:r>
              <a:rPr lang="de-DE" dirty="0"/>
              <a:t> </a:t>
            </a:r>
            <a:r>
              <a:rPr lang="de-DE" dirty="0" err="1"/>
              <a:t>fusion</a:t>
            </a:r>
            <a:r>
              <a:rPr lang="de-DE" dirty="0"/>
              <a:t>)</a:t>
            </a:r>
          </a:p>
        </p:txBody>
      </p:sp>
      <p:pic>
        <p:nvPicPr>
          <p:cNvPr id="11" name="Picture 2" descr="Logo of PIConGPU">
            <a:extLst>
              <a:ext uri="{FF2B5EF4-FFF2-40B4-BE49-F238E27FC236}">
                <a16:creationId xmlns:a16="http://schemas.microsoft.com/office/drawing/2014/main" id="{8BF1D8F4-A782-8202-9D2F-E8886D136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952" y="2873191"/>
            <a:ext cx="2572165" cy="112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oto: SAXFUSION network logo ©Copyright: HZDR">
            <a:extLst>
              <a:ext uri="{FF2B5EF4-FFF2-40B4-BE49-F238E27FC236}">
                <a16:creationId xmlns:a16="http://schemas.microsoft.com/office/drawing/2014/main" id="{FE837D99-6FB2-4102-B61C-CF641F332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823" y="2612723"/>
            <a:ext cx="2500686" cy="81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UROfusion HORIZON EUROPE: Implementation of activities described in the  Roadmap to Fusion during Horizon Europe | BSC-CNS">
            <a:extLst>
              <a:ext uri="{FF2B5EF4-FFF2-40B4-BE49-F238E27FC236}">
                <a16:creationId xmlns:a16="http://schemas.microsoft.com/office/drawing/2014/main" id="{4A7C9629-43AC-811A-E864-95EB6037E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808" y="3611732"/>
            <a:ext cx="3002716" cy="77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844901"/>
      </p:ext>
    </p:extLst>
  </p:cSld>
  <p:clrMapOvr>
    <a:masterClrMapping/>
  </p:clrMapOvr>
</p:sld>
</file>

<file path=ppt/theme/theme1.xml><?xml version="1.0" encoding="utf-8"?>
<a:theme xmlns:a="http://schemas.openxmlformats.org/drawingml/2006/main" name="HZDR_Office_Design">
  <a:themeElements>
    <a:clrScheme name="HZDR_Farben">
      <a:dk1>
        <a:sysClr val="windowText" lastClr="000000"/>
      </a:dk1>
      <a:lt1>
        <a:sysClr val="window" lastClr="FFFFFF"/>
      </a:lt1>
      <a:dk2>
        <a:srgbClr val="005AA0"/>
      </a:dk2>
      <a:lt2>
        <a:srgbClr val="C6C6C6"/>
      </a:lt2>
      <a:accent1>
        <a:srgbClr val="005AA0"/>
      </a:accent1>
      <a:accent2>
        <a:srgbClr val="7EABCB"/>
      </a:accent2>
      <a:accent3>
        <a:srgbClr val="F0781E"/>
      </a:accent3>
      <a:accent4>
        <a:srgbClr val="F5B891"/>
      </a:accent4>
      <a:accent5>
        <a:srgbClr val="7F7F7F"/>
      </a:accent5>
      <a:accent6>
        <a:srgbClr val="C6C6C6"/>
      </a:accent6>
      <a:hlink>
        <a:srgbClr val="E6007E"/>
      </a:hlink>
      <a:folHlink>
        <a:srgbClr val="F0781E"/>
      </a:folHlink>
    </a:clrScheme>
    <a:fontScheme name="HZDR_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 sz="1500" dirty="0" smtClean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 algn="l">
          <a:defRPr sz="15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ZDR_ppt_template_16_9_ENGLISH.pptx" id="{1746AFC9-9D9A-4C2D-B2BC-D7E3E2E0EBCD}" vid="{BE5915EC-7EBA-43DB-B7F5-8C1C5FBF447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HZDR_ppt_template_16_9_ENGLISH</Template>
  <TotalTime>0</TotalTime>
  <Words>722</Words>
  <Application>Microsoft Office PowerPoint</Application>
  <PresentationFormat>Breitbild</PresentationFormat>
  <Paragraphs>167</Paragraphs>
  <Slides>19</Slides>
  <Notes>18</Notes>
  <HiddenSlides>0</HiddenSlides>
  <MMClips>2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5" baseType="lpstr">
      <vt:lpstr>Arial</vt:lpstr>
      <vt:lpstr>Calibri</vt:lpstr>
      <vt:lpstr>Open Sans ExtraBold</vt:lpstr>
      <vt:lpstr>Open Sans Light</vt:lpstr>
      <vt:lpstr>Wingdings</vt:lpstr>
      <vt:lpstr>HZDR_Office_Design</vt:lpstr>
      <vt:lpstr>PIConGPU </vt:lpstr>
      <vt:lpstr>Parallel programming</vt:lpstr>
      <vt:lpstr>Travelling-Wave Electron Acceleration (TWEAC)</vt:lpstr>
      <vt:lpstr>Travelling-Wave Electron Acceleration (TWEAC)</vt:lpstr>
      <vt:lpstr>Travelling-Wave Electron Acceleration (TWEAC)</vt:lpstr>
      <vt:lpstr>Travelling-Wave Electron Acceleration (TWEAC)</vt:lpstr>
      <vt:lpstr>Travelling-Wave Electron Acceleration (TWEAC)</vt:lpstr>
      <vt:lpstr>Travelling-Wave Electron Acceleration (TWEAC)</vt:lpstr>
      <vt:lpstr>Travelling-Wave Electron Acceleration (TWEAC)</vt:lpstr>
      <vt:lpstr>Travelling-Wave Electron Acceleration (TWEAC)</vt:lpstr>
      <vt:lpstr>Parallel programming</vt:lpstr>
      <vt:lpstr>Data storage is a thing of the past!</vt:lpstr>
      <vt:lpstr>Coupling HPC with AI training at Exascale</vt:lpstr>
      <vt:lpstr>EuroHPC deployment and standardization</vt:lpstr>
      <vt:lpstr>EuroHPC deployment and standardization</vt:lpstr>
      <vt:lpstr>EuroHPC deployment and standardization</vt:lpstr>
      <vt:lpstr>World models combining experiment and simulation</vt:lpstr>
      <vt:lpstr>Online training of streaming data @ Exascale</vt:lpstr>
      <vt:lpstr>Frontier computing for frontier science</vt:lpstr>
    </vt:vector>
  </TitlesOfParts>
  <Company>HZDR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presentation</dc:title>
  <dc:creator>Zheynova, Kalina</dc:creator>
  <cp:lastModifiedBy>Bussmann, Dr. Michael (FWU) - 4167</cp:lastModifiedBy>
  <cp:revision>163</cp:revision>
  <dcterms:created xsi:type="dcterms:W3CDTF">2024-12-19T09:44:33Z</dcterms:created>
  <dcterms:modified xsi:type="dcterms:W3CDTF">2026-07-28T03:06:07Z</dcterms:modified>
</cp:coreProperties>
</file>