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omments/modernComment_112_C9363B5D.xml" ContentType="application/vnd.ms-powerpoint.comment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700" r:id="rId3"/>
  </p:sldMasterIdLst>
  <p:notesMasterIdLst>
    <p:notesMasterId r:id="rId22"/>
  </p:notesMasterIdLst>
  <p:handoutMasterIdLst>
    <p:handoutMasterId r:id="rId23"/>
  </p:handoutMasterIdLst>
  <p:sldIdLst>
    <p:sldId id="256" r:id="rId4"/>
    <p:sldId id="273" r:id="rId5"/>
    <p:sldId id="264" r:id="rId6"/>
    <p:sldId id="272" r:id="rId7"/>
    <p:sldId id="265" r:id="rId8"/>
    <p:sldId id="274" r:id="rId9"/>
    <p:sldId id="277" r:id="rId10"/>
    <p:sldId id="280" r:id="rId11"/>
    <p:sldId id="278" r:id="rId12"/>
    <p:sldId id="263" r:id="rId13"/>
    <p:sldId id="288" r:id="rId14"/>
    <p:sldId id="269" r:id="rId15"/>
    <p:sldId id="284" r:id="rId16"/>
    <p:sldId id="270" r:id="rId17"/>
    <p:sldId id="285" r:id="rId18"/>
    <p:sldId id="266" r:id="rId19"/>
    <p:sldId id="286" r:id="rId20"/>
    <p:sldId id="261" r:id="rId21"/>
  </p:sldIdLst>
  <p:sldSz cx="13442950" cy="756126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A0755D9-521A-E86D-40D6-A04C7FE12AB1}" name="erock22@terpmail.umd.edu" initials="er" userId="S::urn:spo:guest#erock22@terpmail.umd.edu::" providerId="AD"/>
  <p188:author id="{5CB1F2DA-BA04-5787-1A4A-1F274503E36C}" name="Šišma Jiří" initials="ŠJ" userId="S::jiri.sisma@eli-beams.eu::122f9e4b-4e83-4aaf-9f71-6768bae8f3c7" providerId="AD"/>
  <p188:author id="{34EB83DB-8926-CFDB-FD56-FDDBF89B2EE7}" name="Šišma Jiří" initials="ŠJ" userId="S::jiri.sisma@eli-laser.eu::1e075d9a-5193-42bc-9a8a-bbe2f4bff9b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E9E"/>
    <a:srgbClr val="E7A0A0"/>
    <a:srgbClr val="3D292A"/>
    <a:srgbClr val="321A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31"/>
    <p:restoredTop sz="94653"/>
  </p:normalViewPr>
  <p:slideViewPr>
    <p:cSldViewPr snapToGrid="0">
      <p:cViewPr>
        <p:scale>
          <a:sx n="98" d="100"/>
          <a:sy n="98" d="100"/>
        </p:scale>
        <p:origin x="584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Šišma Jiří" userId="1e075d9a-5193-42bc-9a8a-bbe2f4bff9bc" providerId="ADAL" clId="{85219F76-5675-5253-B908-D8A2398940EE}"/>
    <pc:docChg chg="delSld modSld">
      <pc:chgData name="Šišma Jiří" userId="1e075d9a-5193-42bc-9a8a-bbe2f4bff9bc" providerId="ADAL" clId="{85219F76-5675-5253-B908-D8A2398940EE}" dt="2026-07-27T22:16:16.304" v="6" actId="20577"/>
      <pc:docMkLst>
        <pc:docMk/>
      </pc:docMkLst>
      <pc:sldChg chg="del">
        <pc:chgData name="Šišma Jiří" userId="1e075d9a-5193-42bc-9a8a-bbe2f4bff9bc" providerId="ADAL" clId="{85219F76-5675-5253-B908-D8A2398940EE}" dt="2026-07-27T22:10:50.045" v="3" actId="2696"/>
        <pc:sldMkLst>
          <pc:docMk/>
          <pc:sldMk cId="1093264629" sldId="271"/>
        </pc:sldMkLst>
      </pc:sldChg>
      <pc:sldChg chg="del">
        <pc:chgData name="Šišma Jiří" userId="1e075d9a-5193-42bc-9a8a-bbe2f4bff9bc" providerId="ADAL" clId="{85219F76-5675-5253-B908-D8A2398940EE}" dt="2026-07-27T22:10:50.042" v="1" actId="2696"/>
        <pc:sldMkLst>
          <pc:docMk/>
          <pc:sldMk cId="556071044" sldId="275"/>
        </pc:sldMkLst>
      </pc:sldChg>
      <pc:sldChg chg="del">
        <pc:chgData name="Šišma Jiří" userId="1e075d9a-5193-42bc-9a8a-bbe2f4bff9bc" providerId="ADAL" clId="{85219F76-5675-5253-B908-D8A2398940EE}" dt="2026-07-27T22:10:50.044" v="2" actId="2696"/>
        <pc:sldMkLst>
          <pc:docMk/>
          <pc:sldMk cId="4175919887" sldId="282"/>
        </pc:sldMkLst>
      </pc:sldChg>
      <pc:sldChg chg="del">
        <pc:chgData name="Šišma Jiří" userId="1e075d9a-5193-42bc-9a8a-bbe2f4bff9bc" providerId="ADAL" clId="{85219F76-5675-5253-B908-D8A2398940EE}" dt="2026-07-27T22:10:50.047" v="4" actId="2696"/>
        <pc:sldMkLst>
          <pc:docMk/>
          <pc:sldMk cId="332116848" sldId="283"/>
        </pc:sldMkLst>
      </pc:sldChg>
      <pc:sldChg chg="modSp mod">
        <pc:chgData name="Šišma Jiří" userId="1e075d9a-5193-42bc-9a8a-bbe2f4bff9bc" providerId="ADAL" clId="{85219F76-5675-5253-B908-D8A2398940EE}" dt="2026-07-27T22:16:16.304" v="6" actId="20577"/>
        <pc:sldMkLst>
          <pc:docMk/>
          <pc:sldMk cId="2744599177" sldId="286"/>
        </pc:sldMkLst>
        <pc:spChg chg="mod">
          <ac:chgData name="Šišma Jiří" userId="1e075d9a-5193-42bc-9a8a-bbe2f4bff9bc" providerId="ADAL" clId="{85219F76-5675-5253-B908-D8A2398940EE}" dt="2026-07-27T22:16:16.304" v="6" actId="20577"/>
          <ac:spMkLst>
            <pc:docMk/>
            <pc:sldMk cId="2744599177" sldId="286"/>
            <ac:spMk id="4" creationId="{B9B65535-335A-A9F6-C122-0B3175911110}"/>
          </ac:spMkLst>
        </pc:spChg>
      </pc:sldChg>
      <pc:sldChg chg="del">
        <pc:chgData name="Šišma Jiří" userId="1e075d9a-5193-42bc-9a8a-bbe2f4bff9bc" providerId="ADAL" clId="{85219F76-5675-5253-B908-D8A2398940EE}" dt="2026-07-27T22:10:50.035" v="0" actId="2696"/>
        <pc:sldMkLst>
          <pc:docMk/>
          <pc:sldMk cId="2929511125" sldId="287"/>
        </pc:sldMkLst>
      </pc:sldChg>
    </pc:docChg>
  </pc:docChgLst>
</pc:chgInfo>
</file>

<file path=ppt/comments/modernComment_112_C9363B5D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7B273DC9-D3C7-4DCE-B033-75753B84D3F0}" authorId="{1A0755D9-521A-E86D-40D6-A04C7FE12AB1}" status="resolved" created="2025-09-05T03:59:04.400" complete="100000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3375774557" sldId="274"/>
      <ac:spMk id="7" creationId="{5086075F-5C3C-42E8-F6E8-AABCB1739BB1}"/>
      <ac:txMk cp="62">
        <ac:context len="177" hash="3689143826"/>
      </ac:txMk>
    </ac:txMkLst>
    <p188:pos x="1338402" y="732549"/>
    <p188:txBody>
      <a:bodyPr/>
      <a:lstStyle/>
      <a:p>
        <a:r>
          <a:rPr lang="en-US"/>
          <a:t>Typo (full-constrast)</a:t>
        </a:r>
      </a:p>
    </p188:txBody>
    <p188:extLst>
      <p:ext xmlns:p="http://schemas.openxmlformats.org/presentationml/2006/main" uri="{57CB4572-C831-44C2-8A1C-0ADB6CCDFE69}">
        <p223:reactions xmlns:p223="http://schemas.microsoft.com/office/powerpoint/2022/03/main">
          <p223:rxn type="👍">
            <p223:instance time="2025-09-05T08:20:40.945" authorId="{5CB1F2DA-BA04-5787-1A4A-1F274503E36C}"/>
          </p223:rxn>
        </p223:reactions>
      </p:ext>
    </p188:extLst>
  </p188:cm>
</p188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E760FE0A-D7A3-32FA-71B5-3F38C23408E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992507F-AFC2-1850-3F38-5F917852C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BC8A27-9291-5047-9195-9F4F87791677}" type="datetimeFigureOut">
              <a:rPr lang="cs-CZ" smtClean="0"/>
              <a:t>24.07.2026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4ACB743-600D-ECAC-D50D-6556EC7AA5E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A822AEB-813A-205D-D56D-48FFAA707E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C68B15-6928-4F4A-B96B-2B367A230E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94384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95ADA-6870-4CF9-B857-19562079D777}" type="datetimeFigureOut">
              <a:rPr lang="cs-CZ" smtClean="0"/>
              <a:t>24.07.2026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1336675"/>
            <a:ext cx="6413500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E39FB-406A-4AC8-8F71-93DA655A7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9908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E39FB-406A-4AC8-8F71-93DA655A7D5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787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E39FB-406A-4AC8-8F71-93DA655A7D5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7995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1" userDrawn="1">
          <p15:clr>
            <a:srgbClr val="FBAE40"/>
          </p15:clr>
        </p15:guide>
        <p15:guide id="2" pos="423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latin typeface="+mj-lt"/>
              </a:defRPr>
            </a:lvl1pPr>
          </a:lstStyle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543159" y="4307760"/>
            <a:ext cx="6879561" cy="45612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>
                <a:latin typeface="+mj-lt"/>
              </a:defRPr>
            </a:lvl1pPr>
          </a:lstStyle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543159" y="2592000"/>
            <a:ext cx="6879561" cy="61740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43159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068714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43159" y="4543920"/>
            <a:ext cx="6879561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543159" y="4543920"/>
            <a:ext cx="6879561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068714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543159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stomShape 1">
            <a:extLst>
              <a:ext uri="{FF2B5EF4-FFF2-40B4-BE49-F238E27FC236}">
                <a16:creationId xmlns:a16="http://schemas.microsoft.com/office/drawing/2014/main" id="{4F8CCADB-C2B9-400C-BE75-64043AAFE18D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11" name="CustomShape 2">
            <a:extLst>
              <a:ext uri="{FF2B5EF4-FFF2-40B4-BE49-F238E27FC236}">
                <a16:creationId xmlns:a16="http://schemas.microsoft.com/office/drawing/2014/main" id="{D8CD368C-CB04-4F3E-92DB-C5B5521189CA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13" name="PlaceHolder 5">
            <a:extLst>
              <a:ext uri="{FF2B5EF4-FFF2-40B4-BE49-F238E27FC236}">
                <a16:creationId xmlns:a16="http://schemas.microsoft.com/office/drawing/2014/main" id="{CB516221-EE04-4EE9-8CBE-656F7DB68020}"/>
              </a:ext>
            </a:extLst>
          </p:cNvPr>
          <p:cNvSpPr>
            <a:spLocks noGrp="1"/>
          </p:cNvSpPr>
          <p:nvPr>
            <p:ph type="ftr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4" name="PlaceHolder 6">
            <a:extLst>
              <a:ext uri="{FF2B5EF4-FFF2-40B4-BE49-F238E27FC236}">
                <a16:creationId xmlns:a16="http://schemas.microsoft.com/office/drawing/2014/main" id="{7E8A153D-E626-459D-BC50-7AB40A9013D3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A7F00BF2-0AFD-497E-9140-F3E81060F52E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5" name="PlaceHolder 7">
            <a:extLst>
              <a:ext uri="{FF2B5EF4-FFF2-40B4-BE49-F238E27FC236}">
                <a16:creationId xmlns:a16="http://schemas.microsoft.com/office/drawing/2014/main" id="{52114C3E-6ACF-4492-8B3D-A643FF2809E3}"/>
              </a:ext>
            </a:extLst>
          </p:cNvPr>
          <p:cNvSpPr>
            <a:spLocks noGrp="1"/>
          </p:cNvSpPr>
          <p:nvPr>
            <p:ph type="sldNum" idx="11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 - Title,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stomShape 1">
            <a:extLst>
              <a:ext uri="{FF2B5EF4-FFF2-40B4-BE49-F238E27FC236}">
                <a16:creationId xmlns:a16="http://schemas.microsoft.com/office/drawing/2014/main" id="{4F8CCADB-C2B9-400C-BE75-64043AAFE18D}"/>
              </a:ext>
            </a:extLst>
          </p:cNvPr>
          <p:cNvSpPr/>
          <p:nvPr userDrawn="1"/>
        </p:nvSpPr>
        <p:spPr>
          <a:xfrm>
            <a:off x="2114921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11" name="CustomShape 2">
            <a:extLst>
              <a:ext uri="{FF2B5EF4-FFF2-40B4-BE49-F238E27FC236}">
                <a16:creationId xmlns:a16="http://schemas.microsoft.com/office/drawing/2014/main" id="{D8CD368C-CB04-4F3E-92DB-C5B5521189CA}"/>
              </a:ext>
            </a:extLst>
          </p:cNvPr>
          <p:cNvSpPr/>
          <p:nvPr userDrawn="1"/>
        </p:nvSpPr>
        <p:spPr>
          <a:xfrm>
            <a:off x="3763142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14" name="PlaceHolder 6">
            <a:extLst>
              <a:ext uri="{FF2B5EF4-FFF2-40B4-BE49-F238E27FC236}">
                <a16:creationId xmlns:a16="http://schemas.microsoft.com/office/drawing/2014/main" id="{7E8A153D-E626-459D-BC50-7AB40A9013D3}"/>
              </a:ext>
            </a:extLst>
          </p:cNvPr>
          <p:cNvSpPr>
            <a:spLocks noGrp="1"/>
          </p:cNvSpPr>
          <p:nvPr>
            <p:ph type="dt" idx="10"/>
          </p:nvPr>
        </p:nvSpPr>
        <p:spPr>
          <a:xfrm>
            <a:off x="2522290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A7F00BF2-0AFD-497E-9140-F3E81060F52E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5" name="PlaceHolder 7">
            <a:extLst>
              <a:ext uri="{FF2B5EF4-FFF2-40B4-BE49-F238E27FC236}">
                <a16:creationId xmlns:a16="http://schemas.microsoft.com/office/drawing/2014/main" id="{52114C3E-6ACF-4492-8B3D-A643FF2809E3}"/>
              </a:ext>
            </a:extLst>
          </p:cNvPr>
          <p:cNvSpPr>
            <a:spLocks noGrp="1"/>
          </p:cNvSpPr>
          <p:nvPr>
            <p:ph type="sldNum" idx="11"/>
          </p:nvPr>
        </p:nvSpPr>
        <p:spPr>
          <a:xfrm>
            <a:off x="4235944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2" name="PlaceHolder 4">
            <a:extLst>
              <a:ext uri="{FF2B5EF4-FFF2-40B4-BE49-F238E27FC236}">
                <a16:creationId xmlns:a16="http://schemas.microsoft.com/office/drawing/2014/main" id="{DCEBB43D-939F-8671-94D8-42AEA0FAA318}"/>
              </a:ext>
            </a:extLst>
          </p:cNvPr>
          <p:cNvSpPr>
            <a:spLocks noGrp="1"/>
          </p:cNvSpPr>
          <p:nvPr>
            <p:ph type="title" idx="12"/>
          </p:nvPr>
        </p:nvSpPr>
        <p:spPr>
          <a:xfrm>
            <a:off x="3163901" y="398469"/>
            <a:ext cx="9735672" cy="1079640"/>
          </a:xfrm>
          <a:prstGeom prst="rect">
            <a:avLst/>
          </a:prstGeom>
        </p:spPr>
        <p:txBody>
          <a:bodyPr lIns="0" tIns="0" rIns="0" bIns="0" anchor="ctr"/>
          <a:lstStyle>
            <a:lvl1pPr algn="r">
              <a:defRPr/>
            </a:lvl1pPr>
          </a:lstStyle>
          <a:p>
            <a:pPr algn="r">
              <a:lnSpc>
                <a:spcPct val="100000"/>
              </a:lnSpc>
            </a:pPr>
            <a:r>
              <a:rPr lang="cs-CZ" sz="32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Kliknutím lze upravit styl.</a:t>
            </a:r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" name="PlaceHolder 8">
            <a:extLst>
              <a:ext uri="{FF2B5EF4-FFF2-40B4-BE49-F238E27FC236}">
                <a16:creationId xmlns:a16="http://schemas.microsoft.com/office/drawing/2014/main" id="{3340964C-2019-40F3-67B9-1B8D4B8EBF1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43159" y="1548000"/>
            <a:ext cx="12356414" cy="4967640"/>
          </a:xfrm>
          <a:prstGeom prst="rect">
            <a:avLst/>
          </a:prstGeom>
        </p:spPr>
        <p:txBody>
          <a:bodyPr lIns="0" tIns="0" rIns="0" bIns="0" anchor="ctr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Click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to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edit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the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text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format</a:t>
            </a:r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Second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Level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Third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Level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Fourth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Level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Fifth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Level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Sixth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Level</a:t>
            </a:r>
          </a:p>
          <a:p>
            <a:pPr marL="216000" indent="-215640">
              <a:lnSpc>
                <a:spcPct val="100000"/>
              </a:lnSpc>
              <a:buClr>
                <a:srgbClr val="000000"/>
              </a:buClr>
              <a:buFont typeface="Calibri"/>
              <a:buChar char="•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Seventh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LevelKlepnutím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lze upravit styly předlohy textu.</a:t>
            </a:r>
          </a:p>
          <a:p>
            <a:pPr marL="432000" lvl="1" indent="-215640">
              <a:lnSpc>
                <a:spcPct val="100000"/>
              </a:lnSpc>
              <a:buClr>
                <a:srgbClr val="000000"/>
              </a:buClr>
              <a:buFont typeface="Calibri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Druhá úroveň</a:t>
            </a:r>
          </a:p>
          <a:p>
            <a:pPr marL="648000" lvl="2" indent="-215640">
              <a:lnSpc>
                <a:spcPct val="100000"/>
              </a:lnSpc>
              <a:buClr>
                <a:srgbClr val="000000"/>
              </a:buClr>
              <a:buFont typeface="Calibri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Třetí úroveň</a:t>
            </a:r>
          </a:p>
          <a:p>
            <a:pPr marL="864000" lvl="3" indent="-215640">
              <a:lnSpc>
                <a:spcPct val="100000"/>
              </a:lnSpc>
              <a:buClr>
                <a:srgbClr val="000000"/>
              </a:buClr>
              <a:buFont typeface="Calibri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Čtvrtá úroveň</a:t>
            </a:r>
          </a:p>
          <a:p>
            <a:pPr marL="1080000" lvl="4" indent="-215640">
              <a:lnSpc>
                <a:spcPct val="100000"/>
              </a:lnSpc>
              <a:buClr>
                <a:srgbClr val="000000"/>
              </a:buClr>
              <a:buFont typeface="Calibri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3693994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subTitle"/>
          </p:nvPr>
        </p:nvSpPr>
        <p:spPr>
          <a:xfrm>
            <a:off x="543159" y="4307760"/>
            <a:ext cx="6879561" cy="4561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" name="CustomShape 1">
            <a:extLst>
              <a:ext uri="{FF2B5EF4-FFF2-40B4-BE49-F238E27FC236}">
                <a16:creationId xmlns:a16="http://schemas.microsoft.com/office/drawing/2014/main" id="{716EAD01-2396-4897-9C98-AF89BE8D3C15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6" name="CustomShape 2">
            <a:extLst>
              <a:ext uri="{FF2B5EF4-FFF2-40B4-BE49-F238E27FC236}">
                <a16:creationId xmlns:a16="http://schemas.microsoft.com/office/drawing/2014/main" id="{7994A883-80B2-4E18-97D6-F7487987F887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8" name="PlaceHolder 5">
            <a:extLst>
              <a:ext uri="{FF2B5EF4-FFF2-40B4-BE49-F238E27FC236}">
                <a16:creationId xmlns:a16="http://schemas.microsoft.com/office/drawing/2014/main" id="{BABB78A7-EF66-442E-BBDD-751DC4261AF0}"/>
              </a:ext>
            </a:extLst>
          </p:cNvPr>
          <p:cNvSpPr>
            <a:spLocks noGrp="1"/>
          </p:cNvSpPr>
          <p:nvPr>
            <p:ph type="ftr" idx="10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9" name="PlaceHolder 6">
            <a:extLst>
              <a:ext uri="{FF2B5EF4-FFF2-40B4-BE49-F238E27FC236}">
                <a16:creationId xmlns:a16="http://schemas.microsoft.com/office/drawing/2014/main" id="{94B997A5-8B7D-45BA-BE4B-A92CA8EA17A4}"/>
              </a:ext>
            </a:extLst>
          </p:cNvPr>
          <p:cNvSpPr>
            <a:spLocks noGrp="1"/>
          </p:cNvSpPr>
          <p:nvPr>
            <p:ph type="dt" idx="11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723B0AD6-B269-43BD-BE64-68859E4282A9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0" name="PlaceHolder 7">
            <a:extLst>
              <a:ext uri="{FF2B5EF4-FFF2-40B4-BE49-F238E27FC236}">
                <a16:creationId xmlns:a16="http://schemas.microsoft.com/office/drawing/2014/main" id="{A0B41B56-6364-44D3-98D4-4F1BC8EC954C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" name="CustomShape 1">
            <a:extLst>
              <a:ext uri="{FF2B5EF4-FFF2-40B4-BE49-F238E27FC236}">
                <a16:creationId xmlns:a16="http://schemas.microsoft.com/office/drawing/2014/main" id="{06D2F083-8B88-48D4-81BB-CA7EF9D3D22F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6" name="CustomShape 2">
            <a:extLst>
              <a:ext uri="{FF2B5EF4-FFF2-40B4-BE49-F238E27FC236}">
                <a16:creationId xmlns:a16="http://schemas.microsoft.com/office/drawing/2014/main" id="{04E90448-CA51-4DC9-B3F5-5D6CB46426D6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8" name="PlaceHolder 5">
            <a:extLst>
              <a:ext uri="{FF2B5EF4-FFF2-40B4-BE49-F238E27FC236}">
                <a16:creationId xmlns:a16="http://schemas.microsoft.com/office/drawing/2014/main" id="{CAA7FA57-674E-4E55-94CE-CA1FCBC48D9F}"/>
              </a:ext>
            </a:extLst>
          </p:cNvPr>
          <p:cNvSpPr>
            <a:spLocks noGrp="1"/>
          </p:cNvSpPr>
          <p:nvPr>
            <p:ph type="ftr" idx="10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9" name="PlaceHolder 6">
            <a:extLst>
              <a:ext uri="{FF2B5EF4-FFF2-40B4-BE49-F238E27FC236}">
                <a16:creationId xmlns:a16="http://schemas.microsoft.com/office/drawing/2014/main" id="{EBE4AA1D-2752-4DDC-ADAE-2FF16900EFDA}"/>
              </a:ext>
            </a:extLst>
          </p:cNvPr>
          <p:cNvSpPr>
            <a:spLocks noGrp="1"/>
          </p:cNvSpPr>
          <p:nvPr>
            <p:ph type="dt" idx="11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6365401F-9484-4455-B87B-9C93EF4BFAA1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0" name="PlaceHolder 7">
            <a:extLst>
              <a:ext uri="{FF2B5EF4-FFF2-40B4-BE49-F238E27FC236}">
                <a16:creationId xmlns:a16="http://schemas.microsoft.com/office/drawing/2014/main" id="{4DCEDCEC-2AB7-453F-B225-582CB680C1AD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3" name="CustomShape 1">
            <a:extLst>
              <a:ext uri="{FF2B5EF4-FFF2-40B4-BE49-F238E27FC236}">
                <a16:creationId xmlns:a16="http://schemas.microsoft.com/office/drawing/2014/main" id="{2110E637-2E4B-4F22-95F7-6A204158FB79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14" name="CustomShape 2">
            <a:extLst>
              <a:ext uri="{FF2B5EF4-FFF2-40B4-BE49-F238E27FC236}">
                <a16:creationId xmlns:a16="http://schemas.microsoft.com/office/drawing/2014/main" id="{14494467-F5F9-4E26-AD0C-61B70C370956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16" name="PlaceHolder 5">
            <a:extLst>
              <a:ext uri="{FF2B5EF4-FFF2-40B4-BE49-F238E27FC236}">
                <a16:creationId xmlns:a16="http://schemas.microsoft.com/office/drawing/2014/main" id="{489E1B98-CD04-4C58-8F22-0B728D13CAA6}"/>
              </a:ext>
            </a:extLst>
          </p:cNvPr>
          <p:cNvSpPr>
            <a:spLocks noGrp="1"/>
          </p:cNvSpPr>
          <p:nvPr>
            <p:ph type="ftr" idx="10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7" name="PlaceHolder 6">
            <a:extLst>
              <a:ext uri="{FF2B5EF4-FFF2-40B4-BE49-F238E27FC236}">
                <a16:creationId xmlns:a16="http://schemas.microsoft.com/office/drawing/2014/main" id="{400BF76A-5F52-4540-96F9-BC2B387EDDA9}"/>
              </a:ext>
            </a:extLst>
          </p:cNvPr>
          <p:cNvSpPr>
            <a:spLocks noGrp="1"/>
          </p:cNvSpPr>
          <p:nvPr>
            <p:ph type="dt" idx="11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A5ADE426-AF69-4505-91A9-37E6A42CA237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8" name="PlaceHolder 7">
            <a:extLst>
              <a:ext uri="{FF2B5EF4-FFF2-40B4-BE49-F238E27FC236}">
                <a16:creationId xmlns:a16="http://schemas.microsoft.com/office/drawing/2014/main" id="{0ED2D389-A47F-46AB-B073-D5D565E77DF3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1" name="CustomShape 1">
            <a:extLst>
              <a:ext uri="{FF2B5EF4-FFF2-40B4-BE49-F238E27FC236}">
                <a16:creationId xmlns:a16="http://schemas.microsoft.com/office/drawing/2014/main" id="{EDA7A1B9-30D2-4DC5-AF96-DE5CB2F5EB45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12" name="CustomShape 2">
            <a:extLst>
              <a:ext uri="{FF2B5EF4-FFF2-40B4-BE49-F238E27FC236}">
                <a16:creationId xmlns:a16="http://schemas.microsoft.com/office/drawing/2014/main" id="{4C91DD03-EE9A-40D2-9E81-20FCCB438A50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14" name="PlaceHolder 5">
            <a:extLst>
              <a:ext uri="{FF2B5EF4-FFF2-40B4-BE49-F238E27FC236}">
                <a16:creationId xmlns:a16="http://schemas.microsoft.com/office/drawing/2014/main" id="{62E76577-49C9-4C2C-821A-F43621067C41}"/>
              </a:ext>
            </a:extLst>
          </p:cNvPr>
          <p:cNvSpPr>
            <a:spLocks noGrp="1"/>
          </p:cNvSpPr>
          <p:nvPr>
            <p:ph type="ftr" idx="10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5" name="PlaceHolder 6">
            <a:extLst>
              <a:ext uri="{FF2B5EF4-FFF2-40B4-BE49-F238E27FC236}">
                <a16:creationId xmlns:a16="http://schemas.microsoft.com/office/drawing/2014/main" id="{AC190C0A-2ED0-4B99-BCC0-3DA43A02B59B}"/>
              </a:ext>
            </a:extLst>
          </p:cNvPr>
          <p:cNvSpPr>
            <a:spLocks noGrp="1"/>
          </p:cNvSpPr>
          <p:nvPr>
            <p:ph type="dt" idx="11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3D37189-470F-4556-9D37-6D0A92B10F66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6" name="PlaceHolder 7">
            <a:extLst>
              <a:ext uri="{FF2B5EF4-FFF2-40B4-BE49-F238E27FC236}">
                <a16:creationId xmlns:a16="http://schemas.microsoft.com/office/drawing/2014/main" id="{D91BEE4D-C596-4612-9AF9-ED41243C9574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subTitle"/>
          </p:nvPr>
        </p:nvSpPr>
        <p:spPr>
          <a:xfrm>
            <a:off x="543159" y="2592000"/>
            <a:ext cx="6879561" cy="61740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1" name="CustomShape 1">
            <a:extLst>
              <a:ext uri="{FF2B5EF4-FFF2-40B4-BE49-F238E27FC236}">
                <a16:creationId xmlns:a16="http://schemas.microsoft.com/office/drawing/2014/main" id="{F9F311A0-EB40-4012-A76C-E4EF992E30FD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12" name="CustomShape 2">
            <a:extLst>
              <a:ext uri="{FF2B5EF4-FFF2-40B4-BE49-F238E27FC236}">
                <a16:creationId xmlns:a16="http://schemas.microsoft.com/office/drawing/2014/main" id="{D7D31599-74E8-4E76-9041-20AADB7942FC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14" name="PlaceHolder 5">
            <a:extLst>
              <a:ext uri="{FF2B5EF4-FFF2-40B4-BE49-F238E27FC236}">
                <a16:creationId xmlns:a16="http://schemas.microsoft.com/office/drawing/2014/main" id="{B0DEB65B-1329-4EB2-B60C-9D0C1A9B9197}"/>
              </a:ext>
            </a:extLst>
          </p:cNvPr>
          <p:cNvSpPr>
            <a:spLocks noGrp="1"/>
          </p:cNvSpPr>
          <p:nvPr>
            <p:ph type="ftr" idx="10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5" name="PlaceHolder 6">
            <a:extLst>
              <a:ext uri="{FF2B5EF4-FFF2-40B4-BE49-F238E27FC236}">
                <a16:creationId xmlns:a16="http://schemas.microsoft.com/office/drawing/2014/main" id="{816991B3-C67E-4410-9F04-59DEF0F83C0D}"/>
              </a:ext>
            </a:extLst>
          </p:cNvPr>
          <p:cNvSpPr>
            <a:spLocks noGrp="1"/>
          </p:cNvSpPr>
          <p:nvPr>
            <p:ph type="dt" idx="11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B9CF161B-6208-47BA-9D5B-1E187DF6EBF4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6" name="PlaceHolder 7">
            <a:extLst>
              <a:ext uri="{FF2B5EF4-FFF2-40B4-BE49-F238E27FC236}">
                <a16:creationId xmlns:a16="http://schemas.microsoft.com/office/drawing/2014/main" id="{55158B55-D8D0-43B5-8307-B5A8211A0CD2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543159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4" name="CustomShape 1">
            <a:extLst>
              <a:ext uri="{FF2B5EF4-FFF2-40B4-BE49-F238E27FC236}">
                <a16:creationId xmlns:a16="http://schemas.microsoft.com/office/drawing/2014/main" id="{BE634492-8B62-4B63-9714-FCB963567918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15" name="CustomShape 2">
            <a:extLst>
              <a:ext uri="{FF2B5EF4-FFF2-40B4-BE49-F238E27FC236}">
                <a16:creationId xmlns:a16="http://schemas.microsoft.com/office/drawing/2014/main" id="{16FEA74F-D8A0-48F5-A85F-963C085AC23E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17" name="PlaceHolder 5">
            <a:extLst>
              <a:ext uri="{FF2B5EF4-FFF2-40B4-BE49-F238E27FC236}">
                <a16:creationId xmlns:a16="http://schemas.microsoft.com/office/drawing/2014/main" id="{A6B683E6-AA96-4C13-A917-149CA6952624}"/>
              </a:ext>
            </a:extLst>
          </p:cNvPr>
          <p:cNvSpPr>
            <a:spLocks noGrp="1"/>
          </p:cNvSpPr>
          <p:nvPr>
            <p:ph type="ftr" idx="10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8" name="PlaceHolder 6">
            <a:extLst>
              <a:ext uri="{FF2B5EF4-FFF2-40B4-BE49-F238E27FC236}">
                <a16:creationId xmlns:a16="http://schemas.microsoft.com/office/drawing/2014/main" id="{2968CB5C-7D4B-4E19-A032-A6E34CF82E1F}"/>
              </a:ext>
            </a:extLst>
          </p:cNvPr>
          <p:cNvSpPr>
            <a:spLocks noGrp="1"/>
          </p:cNvSpPr>
          <p:nvPr>
            <p:ph type="dt" idx="11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679E52BC-9625-435E-BF1D-0FE375B62C52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9" name="PlaceHolder 7">
            <a:extLst>
              <a:ext uri="{FF2B5EF4-FFF2-40B4-BE49-F238E27FC236}">
                <a16:creationId xmlns:a16="http://schemas.microsoft.com/office/drawing/2014/main" id="{BAE9A1B0-AC44-48A5-AF22-63A7730D148A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068714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4" name="CustomShape 1">
            <a:extLst>
              <a:ext uri="{FF2B5EF4-FFF2-40B4-BE49-F238E27FC236}">
                <a16:creationId xmlns:a16="http://schemas.microsoft.com/office/drawing/2014/main" id="{5AFCB9D9-918D-4A19-A1A3-1DC289D70BFC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15" name="CustomShape 2">
            <a:extLst>
              <a:ext uri="{FF2B5EF4-FFF2-40B4-BE49-F238E27FC236}">
                <a16:creationId xmlns:a16="http://schemas.microsoft.com/office/drawing/2014/main" id="{B99DE9C2-3526-49C4-AB5A-D6EA1DF3953E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17" name="PlaceHolder 5">
            <a:extLst>
              <a:ext uri="{FF2B5EF4-FFF2-40B4-BE49-F238E27FC236}">
                <a16:creationId xmlns:a16="http://schemas.microsoft.com/office/drawing/2014/main" id="{7AEDB99D-060C-4BC8-933A-2B3D7B6538D7}"/>
              </a:ext>
            </a:extLst>
          </p:cNvPr>
          <p:cNvSpPr>
            <a:spLocks noGrp="1"/>
          </p:cNvSpPr>
          <p:nvPr>
            <p:ph type="ftr" idx="10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8" name="PlaceHolder 6">
            <a:extLst>
              <a:ext uri="{FF2B5EF4-FFF2-40B4-BE49-F238E27FC236}">
                <a16:creationId xmlns:a16="http://schemas.microsoft.com/office/drawing/2014/main" id="{000CB380-28B4-406D-9599-98048B04FDD6}"/>
              </a:ext>
            </a:extLst>
          </p:cNvPr>
          <p:cNvSpPr>
            <a:spLocks noGrp="1"/>
          </p:cNvSpPr>
          <p:nvPr>
            <p:ph type="dt" idx="11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12DAD4B4-FF65-444B-847C-513B994C7B5F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9" name="PlaceHolder 7">
            <a:extLst>
              <a:ext uri="{FF2B5EF4-FFF2-40B4-BE49-F238E27FC236}">
                <a16:creationId xmlns:a16="http://schemas.microsoft.com/office/drawing/2014/main" id="{258399CF-38B7-47D7-B6F2-3F3294456B40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543159" y="4543920"/>
            <a:ext cx="6879561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4" name="CustomShape 1">
            <a:extLst>
              <a:ext uri="{FF2B5EF4-FFF2-40B4-BE49-F238E27FC236}">
                <a16:creationId xmlns:a16="http://schemas.microsoft.com/office/drawing/2014/main" id="{567E18B6-793D-459D-98D1-64ACE893BA34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15" name="CustomShape 2">
            <a:extLst>
              <a:ext uri="{FF2B5EF4-FFF2-40B4-BE49-F238E27FC236}">
                <a16:creationId xmlns:a16="http://schemas.microsoft.com/office/drawing/2014/main" id="{E1D8C4C9-7711-426F-AFB3-2BF29DDC23CC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17" name="PlaceHolder 5">
            <a:extLst>
              <a:ext uri="{FF2B5EF4-FFF2-40B4-BE49-F238E27FC236}">
                <a16:creationId xmlns:a16="http://schemas.microsoft.com/office/drawing/2014/main" id="{26606806-1EAD-4FBC-9F03-35778BA1583C}"/>
              </a:ext>
            </a:extLst>
          </p:cNvPr>
          <p:cNvSpPr>
            <a:spLocks noGrp="1"/>
          </p:cNvSpPr>
          <p:nvPr>
            <p:ph type="ftr" idx="10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8" name="PlaceHolder 6">
            <a:extLst>
              <a:ext uri="{FF2B5EF4-FFF2-40B4-BE49-F238E27FC236}">
                <a16:creationId xmlns:a16="http://schemas.microsoft.com/office/drawing/2014/main" id="{3E4CAF19-0B86-4A30-9533-E105317D452A}"/>
              </a:ext>
            </a:extLst>
          </p:cNvPr>
          <p:cNvSpPr>
            <a:spLocks noGrp="1"/>
          </p:cNvSpPr>
          <p:nvPr>
            <p:ph type="dt" idx="11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C89D730C-DBAB-4E73-B379-378834D93796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9" name="PlaceHolder 7">
            <a:extLst>
              <a:ext uri="{FF2B5EF4-FFF2-40B4-BE49-F238E27FC236}">
                <a16:creationId xmlns:a16="http://schemas.microsoft.com/office/drawing/2014/main" id="{5CD1DDC3-B7E9-4C01-9E31-160C831B6504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543159" y="4543920"/>
            <a:ext cx="6879561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" name="CustomShape 1">
            <a:extLst>
              <a:ext uri="{FF2B5EF4-FFF2-40B4-BE49-F238E27FC236}">
                <a16:creationId xmlns:a16="http://schemas.microsoft.com/office/drawing/2014/main" id="{71EF8B3B-30BD-4666-8E12-7DCD6B9F6DE7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7" name="CustomShape 2">
            <a:extLst>
              <a:ext uri="{FF2B5EF4-FFF2-40B4-BE49-F238E27FC236}">
                <a16:creationId xmlns:a16="http://schemas.microsoft.com/office/drawing/2014/main" id="{380C2B37-8024-46E1-8A86-2DC7064BDCC7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9" name="PlaceHolder 5">
            <a:extLst>
              <a:ext uri="{FF2B5EF4-FFF2-40B4-BE49-F238E27FC236}">
                <a16:creationId xmlns:a16="http://schemas.microsoft.com/office/drawing/2014/main" id="{1F004EA6-F199-42A0-B234-C73DC01C157E}"/>
              </a:ext>
            </a:extLst>
          </p:cNvPr>
          <p:cNvSpPr>
            <a:spLocks noGrp="1"/>
          </p:cNvSpPr>
          <p:nvPr>
            <p:ph type="ftr" idx="10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0" name="PlaceHolder 6">
            <a:extLst>
              <a:ext uri="{FF2B5EF4-FFF2-40B4-BE49-F238E27FC236}">
                <a16:creationId xmlns:a16="http://schemas.microsoft.com/office/drawing/2014/main" id="{C0512801-4028-4BC8-96AF-D278C3DF493E}"/>
              </a:ext>
            </a:extLst>
          </p:cNvPr>
          <p:cNvSpPr>
            <a:spLocks noGrp="1"/>
          </p:cNvSpPr>
          <p:nvPr>
            <p:ph type="dt" idx="11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46EDE4AD-E002-408B-BB0B-19C61380C99F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1" name="PlaceHolder 7">
            <a:extLst>
              <a:ext uri="{FF2B5EF4-FFF2-40B4-BE49-F238E27FC236}">
                <a16:creationId xmlns:a16="http://schemas.microsoft.com/office/drawing/2014/main" id="{9CFEE3E5-B8BF-4BC1-9E89-5EA593E89A1F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body"/>
          </p:nvPr>
        </p:nvSpPr>
        <p:spPr>
          <a:xfrm>
            <a:off x="4068714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 type="body"/>
          </p:nvPr>
        </p:nvSpPr>
        <p:spPr>
          <a:xfrm>
            <a:off x="543159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5" name="CustomShape 1">
            <a:extLst>
              <a:ext uri="{FF2B5EF4-FFF2-40B4-BE49-F238E27FC236}">
                <a16:creationId xmlns:a16="http://schemas.microsoft.com/office/drawing/2014/main" id="{2B443312-9360-4C11-AA03-8DD0EFC0F779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16" name="CustomShape 2">
            <a:extLst>
              <a:ext uri="{FF2B5EF4-FFF2-40B4-BE49-F238E27FC236}">
                <a16:creationId xmlns:a16="http://schemas.microsoft.com/office/drawing/2014/main" id="{170D4E62-E217-432E-BF72-C162A4308A90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18" name="PlaceHolder 5">
            <a:extLst>
              <a:ext uri="{FF2B5EF4-FFF2-40B4-BE49-F238E27FC236}">
                <a16:creationId xmlns:a16="http://schemas.microsoft.com/office/drawing/2014/main" id="{32661419-97E3-4CAF-B592-F28D868CBE08}"/>
              </a:ext>
            </a:extLst>
          </p:cNvPr>
          <p:cNvSpPr>
            <a:spLocks noGrp="1"/>
          </p:cNvSpPr>
          <p:nvPr>
            <p:ph type="ftr" idx="10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9" name="PlaceHolder 6">
            <a:extLst>
              <a:ext uri="{FF2B5EF4-FFF2-40B4-BE49-F238E27FC236}">
                <a16:creationId xmlns:a16="http://schemas.microsoft.com/office/drawing/2014/main" id="{EFFE3470-BACA-4646-BFFE-4B2A3A637D43}"/>
              </a:ext>
            </a:extLst>
          </p:cNvPr>
          <p:cNvSpPr>
            <a:spLocks noGrp="1"/>
          </p:cNvSpPr>
          <p:nvPr>
            <p:ph type="dt" idx="11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A456A912-38C7-477A-BB21-85DFDBF88D59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20" name="PlaceHolder 7">
            <a:extLst>
              <a:ext uri="{FF2B5EF4-FFF2-40B4-BE49-F238E27FC236}">
                <a16:creationId xmlns:a16="http://schemas.microsoft.com/office/drawing/2014/main" id="{E00E8907-5C56-408A-8C97-F7F8850AFEED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5" name="CustomShape 1">
            <a:extLst>
              <a:ext uri="{FF2B5EF4-FFF2-40B4-BE49-F238E27FC236}">
                <a16:creationId xmlns:a16="http://schemas.microsoft.com/office/drawing/2014/main" id="{942DA96D-61CA-436C-8953-960E7258111B}"/>
              </a:ext>
            </a:extLst>
          </p:cNvPr>
          <p:cNvSpPr/>
          <p:nvPr userDrawn="1"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</a:p>
        </p:txBody>
      </p:sp>
      <p:sp>
        <p:nvSpPr>
          <p:cNvPr id="16" name="CustomShape 2">
            <a:extLst>
              <a:ext uri="{FF2B5EF4-FFF2-40B4-BE49-F238E27FC236}">
                <a16:creationId xmlns:a16="http://schemas.microsoft.com/office/drawing/2014/main" id="{282E6CFD-C638-480C-BF0D-036802170771}"/>
              </a:ext>
            </a:extLst>
          </p:cNvPr>
          <p:cNvSpPr/>
          <p:nvPr userDrawn="1"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tx2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</a:p>
        </p:txBody>
      </p:sp>
      <p:sp>
        <p:nvSpPr>
          <p:cNvPr id="18" name="PlaceHolder 5">
            <a:extLst>
              <a:ext uri="{FF2B5EF4-FFF2-40B4-BE49-F238E27FC236}">
                <a16:creationId xmlns:a16="http://schemas.microsoft.com/office/drawing/2014/main" id="{5899BAA2-EC4B-4C73-AE16-9A127B8D09F9}"/>
              </a:ext>
            </a:extLst>
          </p:cNvPr>
          <p:cNvSpPr>
            <a:spLocks noGrp="1"/>
          </p:cNvSpPr>
          <p:nvPr>
            <p:ph type="ftr" idx="10"/>
          </p:nvPr>
        </p:nvSpPr>
        <p:spPr>
          <a:xfrm>
            <a:off x="536097" y="7041600"/>
            <a:ext cx="3575344" cy="359640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  <a:ea typeface="Calibri" panose="020B0604030504040204" pitchFamily="34" charset="0"/>
              </a:defRPr>
            </a:lvl1pPr>
          </a:lstStyle>
          <a:p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19" name="PlaceHolder 6">
            <a:extLst>
              <a:ext uri="{FF2B5EF4-FFF2-40B4-BE49-F238E27FC236}">
                <a16:creationId xmlns:a16="http://schemas.microsoft.com/office/drawing/2014/main" id="{775D077B-A447-4C4D-9695-14D4D9A39742}"/>
              </a:ext>
            </a:extLst>
          </p:cNvPr>
          <p:cNvSpPr>
            <a:spLocks noGrp="1"/>
          </p:cNvSpPr>
          <p:nvPr>
            <p:ph type="dt" idx="11"/>
          </p:nvPr>
        </p:nvSpPr>
        <p:spPr>
          <a:xfrm>
            <a:off x="4689755" y="7041600"/>
            <a:ext cx="995339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900CE9A7-00AA-4335-A892-371AB7CB472D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20" name="PlaceHolder 7">
            <a:extLst>
              <a:ext uri="{FF2B5EF4-FFF2-40B4-BE49-F238E27FC236}">
                <a16:creationId xmlns:a16="http://schemas.microsoft.com/office/drawing/2014/main" id="{83C6322F-FB05-4F10-B097-AF293FE37DFD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 type="subTitle"/>
          </p:nvPr>
        </p:nvSpPr>
        <p:spPr>
          <a:xfrm>
            <a:off x="543159" y="4307760"/>
            <a:ext cx="6879561" cy="4561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subTitle"/>
          </p:nvPr>
        </p:nvSpPr>
        <p:spPr>
          <a:xfrm>
            <a:off x="543159" y="2592000"/>
            <a:ext cx="6879561" cy="61740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8" name="PlaceHolder 3"/>
          <p:cNvSpPr>
            <a:spLocks noGrp="1"/>
          </p:cNvSpPr>
          <p:nvPr>
            <p:ph type="body"/>
          </p:nvPr>
        </p:nvSpPr>
        <p:spPr>
          <a:xfrm>
            <a:off x="543159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9" name="PlaceHolder 4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1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2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3" name="PlaceHolder 4"/>
          <p:cNvSpPr>
            <a:spLocks noGrp="1"/>
          </p:cNvSpPr>
          <p:nvPr>
            <p:ph type="body"/>
          </p:nvPr>
        </p:nvSpPr>
        <p:spPr>
          <a:xfrm>
            <a:off x="4068714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5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6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7" name="PlaceHolder 4"/>
          <p:cNvSpPr>
            <a:spLocks noGrp="1"/>
          </p:cNvSpPr>
          <p:nvPr>
            <p:ph type="body"/>
          </p:nvPr>
        </p:nvSpPr>
        <p:spPr>
          <a:xfrm>
            <a:off x="543159" y="4543920"/>
            <a:ext cx="6879561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09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0" name="PlaceHolder 3"/>
          <p:cNvSpPr>
            <a:spLocks noGrp="1"/>
          </p:cNvSpPr>
          <p:nvPr>
            <p:ph type="body"/>
          </p:nvPr>
        </p:nvSpPr>
        <p:spPr>
          <a:xfrm>
            <a:off x="543159" y="4543920"/>
            <a:ext cx="6879561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2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3" name="PlaceHolder 3"/>
          <p:cNvSpPr>
            <a:spLocks noGrp="1"/>
          </p:cNvSpPr>
          <p:nvPr>
            <p:ph type="body"/>
          </p:nvPr>
        </p:nvSpPr>
        <p:spPr>
          <a:xfrm>
            <a:off x="4068714" y="435600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4" name="PlaceHolder 4"/>
          <p:cNvSpPr>
            <a:spLocks noGrp="1"/>
          </p:cNvSpPr>
          <p:nvPr>
            <p:ph type="body"/>
          </p:nvPr>
        </p:nvSpPr>
        <p:spPr>
          <a:xfrm>
            <a:off x="4068714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5" name="PlaceHolder 5"/>
          <p:cNvSpPr>
            <a:spLocks noGrp="1"/>
          </p:cNvSpPr>
          <p:nvPr>
            <p:ph type="body"/>
          </p:nvPr>
        </p:nvSpPr>
        <p:spPr>
          <a:xfrm>
            <a:off x="543159" y="4543920"/>
            <a:ext cx="3357175" cy="17136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7" name="PlaceHolder 2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8" name="PlaceHolder 3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359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microsoft.com/office/2007/relationships/hdphoto" Target="../media/hdphoto1.wdp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3.png"/><Relationship Id="rId20" Type="http://schemas.microsoft.com/office/2007/relationships/hdphoto" Target="../media/hdphoto2.wdp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svg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image" Target="../media/image2.svg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1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4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r>
              <a:rPr lang="cs-CZ" sz="3200" b="0" strike="noStrike" spc="-1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Presentation</a:t>
            </a:r>
            <a:r>
              <a:rPr lang="cs-CZ" sz="32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3200" b="0" strike="noStrike" spc="-1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Title</a:t>
            </a:r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3" name="Logo ELI rgb svg">
            <a:extLst>
              <a:ext uri="{FF2B5EF4-FFF2-40B4-BE49-F238E27FC236}">
                <a16:creationId xmlns:a16="http://schemas.microsoft.com/office/drawing/2014/main" id="{B833C2E5-CF7D-30FE-2D40-C08EEF9452C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43159" y="432000"/>
            <a:ext cx="1992757" cy="926211"/>
          </a:xfrm>
          <a:prstGeom prst="rect">
            <a:avLst/>
          </a:prstGeom>
        </p:spPr>
      </p:pic>
      <p:pic>
        <p:nvPicPr>
          <p:cNvPr id="7" name="Logo znak rgb svg">
            <a:extLst>
              <a:ext uri="{FF2B5EF4-FFF2-40B4-BE49-F238E27FC236}">
                <a16:creationId xmlns:a16="http://schemas.microsoft.com/office/drawing/2014/main" id="{B76658E5-7CD3-C655-A609-533C0E0C7C3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979895" y="1747996"/>
            <a:ext cx="3695700" cy="406527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Calibri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 userDrawn="1">
          <p15:clr>
            <a:srgbClr val="F26B43"/>
          </p15:clr>
        </p15:guide>
        <p15:guide id="2" pos="4233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stomShape 1"/>
          <p:cNvSpPr/>
          <p:nvPr/>
        </p:nvSpPr>
        <p:spPr>
          <a:xfrm>
            <a:off x="4282386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Date:</a:t>
            </a:r>
            <a:endParaRPr lang="en-US" sz="1800" b="0" strike="noStrike" spc="-1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+mn-lt"/>
            </a:endParaRPr>
          </a:p>
        </p:txBody>
      </p:sp>
      <p:sp>
        <p:nvSpPr>
          <p:cNvPr id="46" name="CustomShape 2"/>
          <p:cNvSpPr/>
          <p:nvPr/>
        </p:nvSpPr>
        <p:spPr>
          <a:xfrm>
            <a:off x="5930607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Page:</a:t>
            </a:r>
            <a:endParaRPr lang="en-US" sz="1800" b="0" strike="noStrike" spc="-1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+mn-lt"/>
            </a:endParaRPr>
          </a:p>
        </p:txBody>
      </p:sp>
      <p:sp>
        <p:nvSpPr>
          <p:cNvPr id="47" name="Line 3"/>
          <p:cNvSpPr/>
          <p:nvPr/>
        </p:nvSpPr>
        <p:spPr>
          <a:xfrm>
            <a:off x="5780974" y="7164388"/>
            <a:ext cx="0" cy="122732"/>
          </a:xfrm>
          <a:prstGeom prst="line">
            <a:avLst/>
          </a:prstGeom>
          <a:ln w="3240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48" name="PlaceHolder 4"/>
          <p:cNvSpPr>
            <a:spLocks noGrp="1"/>
          </p:cNvSpPr>
          <p:nvPr>
            <p:ph type="title"/>
          </p:nvPr>
        </p:nvSpPr>
        <p:spPr>
          <a:xfrm>
            <a:off x="3163901" y="398469"/>
            <a:ext cx="9735672" cy="10796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r">
              <a:lnSpc>
                <a:spcPct val="100000"/>
              </a:lnSpc>
            </a:pPr>
            <a:r>
              <a:rPr lang="cs-CZ" sz="32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Kliknutím lze upravit styl.</a:t>
            </a:r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 type="dt"/>
          </p:nvPr>
        </p:nvSpPr>
        <p:spPr>
          <a:xfrm>
            <a:off x="4689755" y="7041600"/>
            <a:ext cx="700417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fld id="{1C42B230-555F-4ACC-9E52-967AE7C757A1}" type="datetime1">
              <a:rPr lang="cs-CZ" spc="-1" smtClean="0">
                <a:uFill>
                  <a:solidFill>
                    <a:srgbClr val="FFFFFF"/>
                  </a:solidFill>
                </a:uFill>
              </a:rPr>
              <a:pPr/>
              <a:t>24.07.2026</a:t>
            </a:fld>
            <a:endParaRPr lang="en-US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51" name="PlaceHolder 7"/>
          <p:cNvSpPr>
            <a:spLocks noGrp="1"/>
          </p:cNvSpPr>
          <p:nvPr>
            <p:ph type="sldNum"/>
          </p:nvPr>
        </p:nvSpPr>
        <p:spPr>
          <a:xfrm>
            <a:off x="6403409" y="7041600"/>
            <a:ext cx="452180" cy="359640"/>
          </a:xfrm>
          <a:prstGeom prst="rect">
            <a:avLst/>
          </a:prstGeom>
        </p:spPr>
        <p:txBody>
          <a:bodyPr lIns="36000" tIns="0" rIns="0" bIns="0" anchor="ctr"/>
          <a:lstStyle>
            <a:lvl1pPr>
              <a:defRPr b="0">
                <a:solidFill>
                  <a:schemeClr val="bg1"/>
                </a:solidFill>
                <a:latin typeface="+mn-lt"/>
              </a:defRPr>
            </a:lvl1pPr>
          </a:lstStyle>
          <a:p>
            <a:fld id="{F5AD6361-5E2D-42E9-A29D-CCE202173234}" type="slidenum">
              <a:rPr lang="en-US" sz="1000" spc="-1" smtClean="0">
                <a:uFill>
                  <a:solidFill>
                    <a:srgbClr val="FFFFFF"/>
                  </a:solidFill>
                </a:uFill>
              </a:rPr>
              <a:pPr/>
              <a:t>‹#›</a:t>
            </a:fld>
            <a:endParaRPr lang="en-US" sz="1400" spc="-1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52" name="PlaceHolder 8"/>
          <p:cNvSpPr>
            <a:spLocks noGrp="1"/>
          </p:cNvSpPr>
          <p:nvPr>
            <p:ph type="body"/>
          </p:nvPr>
        </p:nvSpPr>
        <p:spPr>
          <a:xfrm>
            <a:off x="543159" y="1548000"/>
            <a:ext cx="12356414" cy="4967640"/>
          </a:xfrm>
          <a:prstGeom prst="rect">
            <a:avLst/>
          </a:prstGeom>
        </p:spPr>
        <p:txBody>
          <a:bodyPr lIns="0" tIns="0" rIns="0" bIns="0" anchor="ctr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Click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to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edit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the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text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format</a:t>
            </a:r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Second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Level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Third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Level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Fourth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Level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Fifth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Level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Sixth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Level</a:t>
            </a:r>
          </a:p>
          <a:p>
            <a:pPr marL="216000" indent="-215640">
              <a:lnSpc>
                <a:spcPct val="100000"/>
              </a:lnSpc>
              <a:buClr>
                <a:srgbClr val="000000"/>
              </a:buClr>
              <a:buFont typeface="Calibri"/>
              <a:buChar char="•"/>
            </a:pP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Seventh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lang="cs-CZ" sz="2400" b="0" strike="noStrike" spc="-1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LevelKlepnutím</a:t>
            </a: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lze upravit styly předlohy textu.</a:t>
            </a:r>
          </a:p>
          <a:p>
            <a:pPr marL="432000" lvl="1" indent="-215640">
              <a:lnSpc>
                <a:spcPct val="100000"/>
              </a:lnSpc>
              <a:buClr>
                <a:srgbClr val="000000"/>
              </a:buClr>
              <a:buFont typeface="Calibri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Druhá úroveň</a:t>
            </a:r>
          </a:p>
          <a:p>
            <a:pPr marL="648000" lvl="2" indent="-215640">
              <a:lnSpc>
                <a:spcPct val="100000"/>
              </a:lnSpc>
              <a:buClr>
                <a:srgbClr val="000000"/>
              </a:buClr>
              <a:buFont typeface="Calibri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Třetí úroveň</a:t>
            </a:r>
          </a:p>
          <a:p>
            <a:pPr marL="864000" lvl="3" indent="-215640">
              <a:lnSpc>
                <a:spcPct val="100000"/>
              </a:lnSpc>
              <a:buClr>
                <a:srgbClr val="000000"/>
              </a:buClr>
              <a:buFont typeface="Calibri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Čtvrtá úroveň</a:t>
            </a:r>
          </a:p>
          <a:p>
            <a:pPr marL="1080000" lvl="4" indent="-215640">
              <a:lnSpc>
                <a:spcPct val="100000"/>
              </a:lnSpc>
              <a:buClr>
                <a:srgbClr val="000000"/>
              </a:buClr>
              <a:buFont typeface="Calibri"/>
              <a:buChar char="•"/>
            </a:pP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Pátá úroveň</a:t>
            </a:r>
          </a:p>
        </p:txBody>
      </p:sp>
      <p:pic>
        <p:nvPicPr>
          <p:cNvPr id="68" name="Logo ELI rgb svg">
            <a:extLst>
              <a:ext uri="{FF2B5EF4-FFF2-40B4-BE49-F238E27FC236}">
                <a16:creationId xmlns:a16="http://schemas.microsoft.com/office/drawing/2014/main" id="{ADF04B0A-F745-31C4-BB28-089B645803E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95559" y="584400"/>
            <a:ext cx="1992757" cy="926211"/>
          </a:xfrm>
          <a:prstGeom prst="rect">
            <a:avLst/>
          </a:prstGeom>
        </p:spPr>
      </p:pic>
      <p:pic>
        <p:nvPicPr>
          <p:cNvPr id="69" name="Obrázek 68">
            <a:extLst>
              <a:ext uri="{FF2B5EF4-FFF2-40B4-BE49-F238E27FC236}">
                <a16:creationId xmlns:a16="http://schemas.microsoft.com/office/drawing/2014/main" id="{FDDDCC28-0B83-E3BE-4813-172740B0D0A2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48829" y="6960634"/>
            <a:ext cx="965200" cy="457200"/>
          </a:xfrm>
          <a:prstGeom prst="rect">
            <a:avLst/>
          </a:prstGeom>
        </p:spPr>
      </p:pic>
      <p:pic>
        <p:nvPicPr>
          <p:cNvPr id="71" name="Obrázek 70" descr="Obsah obrázku text, Písmo, Grafika, grafický design&#10;&#10;Obsah generovaný pomocí AI může být nesprávný.">
            <a:extLst>
              <a:ext uri="{FF2B5EF4-FFF2-40B4-BE49-F238E27FC236}">
                <a16:creationId xmlns:a16="http://schemas.microsoft.com/office/drawing/2014/main" id="{4849C208-BF5B-E4E6-7C31-11AA56490207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9742" y="6856794"/>
            <a:ext cx="1258723" cy="612000"/>
          </a:xfrm>
          <a:prstGeom prst="rect">
            <a:avLst/>
          </a:prstGeom>
        </p:spPr>
      </p:pic>
      <p:pic>
        <p:nvPicPr>
          <p:cNvPr id="1026" name="Picture 2" descr="University of Maryland, College Park - Wikipedia">
            <a:extLst>
              <a:ext uri="{FF2B5EF4-FFF2-40B4-BE49-F238E27FC236}">
                <a16:creationId xmlns:a16="http://schemas.microsoft.com/office/drawing/2014/main" id="{89B496D5-5099-9F23-0E9C-F0B965D3BFC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9570" y="6847247"/>
            <a:ext cx="612000" cy="6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713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Aptos" panose="020B0004020202020204" pitchFamily="34" charset="0"/>
          <a:ea typeface="+mj-ea"/>
          <a:cs typeface="+mj-cs"/>
        </a:defRPr>
      </a:lvl1pPr>
    </p:titleStyle>
    <p:bodyStyle>
      <a:lvl1pPr marL="216000" indent="-215640" algn="l" defTabSz="914400" rtl="0" eaLnBrk="1" latinLnBrk="0" hangingPunct="1">
        <a:lnSpc>
          <a:spcPct val="100000"/>
        </a:lnSpc>
        <a:spcBef>
          <a:spcPts val="1000"/>
        </a:spcBef>
        <a:buClr>
          <a:srgbClr val="000000"/>
        </a:buClr>
        <a:buSzPct val="45000"/>
        <a:buFont typeface="Calibri"/>
        <a:buChar char="•"/>
        <a:defRPr sz="280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240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200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 userDrawn="1">
          <p15:clr>
            <a:srgbClr val="F26B43"/>
          </p15:clr>
        </p15:guide>
        <p15:guide id="2" pos="4233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CustomShape 1"/>
          <p:cNvSpPr/>
          <p:nvPr/>
        </p:nvSpPr>
        <p:spPr>
          <a:xfrm>
            <a:off x="5250537" y="7041600"/>
            <a:ext cx="406917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Date: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81" name="CustomShape 2"/>
          <p:cNvSpPr/>
          <p:nvPr/>
        </p:nvSpPr>
        <p:spPr>
          <a:xfrm>
            <a:off x="7423173" y="7041600"/>
            <a:ext cx="45218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Page:</a:t>
            </a:r>
            <a:endParaRPr lang="en-US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82" name="Line 3"/>
          <p:cNvSpPr/>
          <p:nvPr/>
        </p:nvSpPr>
        <p:spPr>
          <a:xfrm>
            <a:off x="6970540" y="7164000"/>
            <a:ext cx="453" cy="123120"/>
          </a:xfrm>
          <a:prstGeom prst="line">
            <a:avLst/>
          </a:prstGeom>
          <a:ln w="3240"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84" name="PlaceHolder 4"/>
          <p:cNvSpPr>
            <a:spLocks noGrp="1"/>
          </p:cNvSpPr>
          <p:nvPr>
            <p:ph type="title"/>
          </p:nvPr>
        </p:nvSpPr>
        <p:spPr>
          <a:xfrm>
            <a:off x="543159" y="2592000"/>
            <a:ext cx="6879561" cy="13316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r>
              <a:rPr lang="cs-CZ" sz="32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Thank you
for your attention!</a:t>
            </a:r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85" name="PlaceHolder 5"/>
          <p:cNvSpPr>
            <a:spLocks noGrp="1"/>
          </p:cNvSpPr>
          <p:nvPr>
            <p:ph type="body"/>
          </p:nvPr>
        </p:nvSpPr>
        <p:spPr>
          <a:xfrm>
            <a:off x="543159" y="4356000"/>
            <a:ext cx="6879561" cy="35964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Click</a:t>
            </a:r>
            <a:r>
              <a:rPr lang="cs-CZ" sz="24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to</a:t>
            </a:r>
            <a:r>
              <a:rPr lang="cs-CZ" sz="2400" b="0" strike="noStrike" spc="-1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edittheoutline</a:t>
            </a:r>
            <a:r>
              <a:rPr lang="cs-CZ" sz="24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text</a:t>
            </a:r>
            <a:r>
              <a:rPr lang="cs-CZ" sz="2400" b="0" strike="noStrike" spc="-1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format</a:t>
            </a:r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4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Second</a:t>
            </a:r>
            <a:r>
              <a:rPr lang="cs-CZ" sz="2400" b="0" strike="noStrike" spc="-1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Outline</a:t>
            </a:r>
            <a:r>
              <a:rPr lang="cs-CZ" sz="24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Level</a:t>
            </a:r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ThirdOutline</a:t>
            </a:r>
            <a:r>
              <a:rPr lang="cs-CZ" sz="24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Level</a:t>
            </a:r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400" b="0" strike="noStrike" spc="-1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FourthOutline</a:t>
            </a:r>
            <a:r>
              <a:rPr lang="cs-CZ" sz="24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Level</a:t>
            </a:r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FifthOutline</a:t>
            </a:r>
            <a:r>
              <a:rPr lang="cs-CZ" sz="24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Level</a:t>
            </a:r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SixthOutline</a:t>
            </a:r>
            <a:r>
              <a:rPr lang="cs-CZ" sz="24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Level</a:t>
            </a:r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>
              <a:lnSpc>
                <a:spcPct val="100000"/>
              </a:lnSpc>
            </a:pPr>
            <a:r>
              <a:rPr lang="cs-CZ" sz="2400" b="0" strike="noStrike" spc="-1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SeventhOutlineLevelAuthor</a:t>
            </a:r>
            <a:r>
              <a:rPr lang="cs-CZ" sz="2400" b="0" strike="noStrike" spc="-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:</a:t>
            </a:r>
            <a:endParaRPr lang="cs-CZ" sz="2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2" name="Logo ELI rgb svg">
            <a:extLst>
              <a:ext uri="{FF2B5EF4-FFF2-40B4-BE49-F238E27FC236}">
                <a16:creationId xmlns:a16="http://schemas.microsoft.com/office/drawing/2014/main" id="{B704E130-1542-FE2D-5D9A-62578F9B75A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43159" y="432000"/>
            <a:ext cx="1992757" cy="926211"/>
          </a:xfrm>
          <a:prstGeom prst="rect">
            <a:avLst/>
          </a:prstGeom>
        </p:spPr>
      </p:pic>
      <p:pic>
        <p:nvPicPr>
          <p:cNvPr id="3" name="Logo znak rgb svg">
            <a:extLst>
              <a:ext uri="{FF2B5EF4-FFF2-40B4-BE49-F238E27FC236}">
                <a16:creationId xmlns:a16="http://schemas.microsoft.com/office/drawing/2014/main" id="{E7C28267-88A6-E793-3D17-64CD9E1600A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988962" y="1747996"/>
            <a:ext cx="3697200" cy="40669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000" indent="-324000" algn="l" defTabSz="914400" rtl="0" eaLnBrk="1" latinLnBrk="0" hangingPunct="1">
        <a:lnSpc>
          <a:spcPct val="90000"/>
        </a:lnSpc>
        <a:spcBef>
          <a:spcPts val="1000"/>
        </a:spcBef>
        <a:buClr>
          <a:srgbClr val="000000"/>
        </a:buClr>
        <a:buSzPct val="45000"/>
        <a:buFont typeface="Wingdings" charset="2"/>
        <a:buChar char="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Calibri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 userDrawn="1">
          <p15:clr>
            <a:srgbClr val="F26B43"/>
          </p15:clr>
        </p15:guide>
        <p15:guide id="2" pos="423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microsoft.com/office/2018/10/relationships/comments" Target="../comments/modernComment_112_C9363B5D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3.em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hyperlink" Target="https://up.eli-laser.eu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TextShape 1"/>
          <p:cNvSpPr txBox="1"/>
          <p:nvPr/>
        </p:nvSpPr>
        <p:spPr>
          <a:xfrm>
            <a:off x="553103" y="3960000"/>
            <a:ext cx="5471640" cy="359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>
              <a:lnSpc>
                <a:spcPct val="100000"/>
              </a:lnSpc>
            </a:pPr>
            <a:endParaRPr lang="en-US" sz="3200" spc="-1" noProof="0" dirty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222" name="TextShape 2"/>
          <p:cNvSpPr txBox="1"/>
          <p:nvPr/>
        </p:nvSpPr>
        <p:spPr>
          <a:xfrm>
            <a:off x="553102" y="2020768"/>
            <a:ext cx="7530194" cy="160050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r>
              <a:rPr lang="en-US" sz="3200" spc="-1" noProof="0" dirty="0"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High-repetition-rate, all-reflective optical guiding and electron acceleration in helium using an off-axis axicon</a:t>
            </a:r>
          </a:p>
        </p:txBody>
      </p:sp>
      <p:sp>
        <p:nvSpPr>
          <p:cNvPr id="223" name="TextShape 3"/>
          <p:cNvSpPr txBox="1"/>
          <p:nvPr/>
        </p:nvSpPr>
        <p:spPr>
          <a:xfrm>
            <a:off x="553101" y="3774992"/>
            <a:ext cx="8495895" cy="121227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r>
              <a:rPr lang="en-US" sz="2400" spc="-1" noProof="0" dirty="0"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Jiří Šišma </a:t>
            </a:r>
            <a:r>
              <a:rPr lang="en-US" sz="2400" spc="-1" baseline="30000" noProof="0" dirty="0"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1, 2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M. </a:t>
            </a:r>
            <a:r>
              <a:rPr lang="en-US" sz="2400" spc="-1" noProof="0" dirty="0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Nevrkla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 </a:t>
            </a:r>
            <a:r>
              <a:rPr lang="en-US" sz="2400" spc="-1" baseline="30000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1, 2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F. Vitha </a:t>
            </a:r>
            <a:r>
              <a:rPr lang="en-US" sz="2400" spc="-1" baseline="30000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1, 2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S. Lorenz </a:t>
            </a:r>
            <a:r>
              <a:rPr lang="en-US" sz="2400" spc="-1" baseline="30000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I. Zymak</a:t>
            </a:r>
            <a:r>
              <a:rPr lang="en-US" sz="2400" spc="-1" baseline="30000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</a:t>
            </a:r>
          </a:p>
          <a:p>
            <a:pPr marL="457200" indent="-457200">
              <a:buAutoNum type="alphaUcPeriod"/>
            </a:pPr>
            <a:r>
              <a:rPr lang="en-US" sz="2400" spc="-1" noProof="0" dirty="0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Špádová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 </a:t>
            </a:r>
            <a:r>
              <a:rPr lang="en-US" sz="2400" spc="-1" baseline="30000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1, 2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</a:t>
            </a:r>
            <a:r>
              <a:rPr lang="en-US" sz="2400" spc="-1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A. </a:t>
            </a:r>
            <a:r>
              <a:rPr lang="en-US" sz="2400" spc="-1" dirty="0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Kollárová</a:t>
            </a:r>
            <a:r>
              <a:rPr lang="en-US" sz="2400" spc="-1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 </a:t>
            </a:r>
            <a:r>
              <a:rPr lang="en-US" sz="2400" spc="-1" baseline="3000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1, 2</a:t>
            </a:r>
            <a:r>
              <a:rPr lang="en-US" sz="2400" spc="-1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 M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. Jech </a:t>
            </a:r>
            <a:r>
              <a:rPr lang="en-US" sz="2400" spc="-1" baseline="30000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1, 3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A. </a:t>
            </a:r>
            <a:r>
              <a:rPr lang="en-US" sz="2400" spc="-1" noProof="0" dirty="0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Jančárek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 </a:t>
            </a:r>
            <a:r>
              <a:rPr lang="en-US" sz="2400" spc="-1" baseline="30000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1, 2</a:t>
            </a:r>
            <a:r>
              <a:rPr lang="en-US" sz="2400" spc="-1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</a:t>
            </a:r>
          </a:p>
          <a:p>
            <a:r>
              <a:rPr lang="en-US" sz="2400" spc="-1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C. M. Lazzarini </a:t>
            </a:r>
            <a:r>
              <a:rPr lang="en-US" sz="2400" spc="-1" baseline="3000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</a:t>
            </a:r>
            <a:r>
              <a:rPr lang="en-US" sz="2400" spc="-1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L. Goncalves </a:t>
            </a:r>
            <a:r>
              <a:rPr lang="en-US" sz="2400" spc="-1" baseline="3000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</a:t>
            </a:r>
            <a:r>
              <a:rPr lang="en-US" sz="2400" spc="-1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G. M. </a:t>
            </a:r>
            <a:r>
              <a:rPr lang="en-US" sz="2400" spc="-1" noProof="0" dirty="0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Grittani</a:t>
            </a:r>
            <a:r>
              <a:rPr lang="en-US" sz="24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 </a:t>
            </a:r>
            <a:r>
              <a:rPr lang="en-US" sz="2400" spc="-1" baseline="30000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</a:t>
            </a:r>
            <a:r>
              <a:rPr lang="en-US" sz="2400" spc="-1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S. V. Bulanov </a:t>
            </a:r>
            <a:r>
              <a:rPr lang="en-US" sz="2400" spc="-1" baseline="3000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 </a:t>
            </a:r>
            <a:endParaRPr lang="en-US" sz="2400" spc="-1" noProof="0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ptos" panose="020B0004020202020204" pitchFamily="34" charset="0"/>
            </a:endParaRPr>
          </a:p>
        </p:txBody>
      </p:sp>
      <p:sp>
        <p:nvSpPr>
          <p:cNvPr id="5" name="Zástupný symbol pro datum 1"/>
          <p:cNvSpPr txBox="1">
            <a:spLocks/>
          </p:cNvSpPr>
          <p:nvPr/>
        </p:nvSpPr>
        <p:spPr>
          <a:xfrm>
            <a:off x="4543390" y="7185686"/>
            <a:ext cx="1075807" cy="244724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EA503FF-1D76-4E90-A323-3F06B8FBD596}" type="datetime1">
              <a:rPr lang="en-US" sz="1000" spc="-1" noProof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</a:rPr>
              <a:pPr/>
              <a:t>7/27/26</a:t>
            </a:fld>
            <a:endParaRPr lang="en-US" sz="1000" spc="-1" noProof="0" dirty="0">
              <a:solidFill>
                <a:schemeClr val="bg1"/>
              </a:solidFill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6" name="CustomShape 1">
            <a:extLst>
              <a:ext uri="{FF2B5EF4-FFF2-40B4-BE49-F238E27FC236}">
                <a16:creationId xmlns:a16="http://schemas.microsoft.com/office/drawing/2014/main" id="{E94B420E-7DBF-4501-BF4A-84A716560F04}"/>
              </a:ext>
            </a:extLst>
          </p:cNvPr>
          <p:cNvSpPr/>
          <p:nvPr/>
        </p:nvSpPr>
        <p:spPr>
          <a:xfrm>
            <a:off x="4219749" y="7128228"/>
            <a:ext cx="323640" cy="35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1000" spc="-1" noProof="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Date:</a:t>
            </a:r>
            <a:endParaRPr lang="en-US" spc="-1" noProof="0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" name="TextShape 3">
            <a:extLst>
              <a:ext uri="{FF2B5EF4-FFF2-40B4-BE49-F238E27FC236}">
                <a16:creationId xmlns:a16="http://schemas.microsoft.com/office/drawing/2014/main" id="{D25A0BDD-B48C-0919-60E9-76076657B5EF}"/>
              </a:ext>
            </a:extLst>
          </p:cNvPr>
          <p:cNvSpPr txBox="1"/>
          <p:nvPr/>
        </p:nvSpPr>
        <p:spPr>
          <a:xfrm>
            <a:off x="553102" y="4901869"/>
            <a:ext cx="10505042" cy="6607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r>
              <a:rPr lang="en-US" sz="12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1 ELI Beamlines Facility, The Extreme Light Infrastructure ERIC, </a:t>
            </a:r>
            <a:r>
              <a:rPr lang="en-US" sz="1200" spc="-1" noProof="0" dirty="0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Dolní</a:t>
            </a:r>
            <a:r>
              <a:rPr lang="en-US" sz="12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 </a:t>
            </a:r>
            <a:r>
              <a:rPr lang="en-US" sz="1200" spc="-1" noProof="0" dirty="0" err="1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Břežany</a:t>
            </a:r>
            <a:r>
              <a:rPr lang="en-US" sz="12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, Czech Republic</a:t>
            </a:r>
          </a:p>
          <a:p>
            <a:pPr>
              <a:lnSpc>
                <a:spcPct val="100000"/>
              </a:lnSpc>
            </a:pPr>
            <a:r>
              <a:rPr lang="en-US" sz="12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2 Faculty of Nuclear Sciences and Physical Engineering, Czech Technical University in Prague, Czech Republic</a:t>
            </a:r>
          </a:p>
          <a:p>
            <a:pPr>
              <a:lnSpc>
                <a:spcPct val="100000"/>
              </a:lnSpc>
            </a:pPr>
            <a:r>
              <a:rPr lang="en-US" sz="12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rPr>
              <a:t>3 Faculty of Information Technology, Czech Technical University in Prague, Czech Republic</a:t>
            </a:r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9352CCFA-863B-5B7B-E3FD-9D3FD5A49E9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12645" y="619117"/>
            <a:ext cx="2984500" cy="469900"/>
          </a:xfrm>
          <a:prstGeom prst="rect">
            <a:avLst/>
          </a:prstGeom>
        </p:spPr>
      </p:pic>
      <p:pic>
        <p:nvPicPr>
          <p:cNvPr id="11" name="Obrázek 10" descr="Obsah obrázku text, Písmo, Grafika, savec&#10;&#10;Obsah generovaný pomocí AI může být nesprávný.">
            <a:extLst>
              <a:ext uri="{FF2B5EF4-FFF2-40B4-BE49-F238E27FC236}">
                <a16:creationId xmlns:a16="http://schemas.microsoft.com/office/drawing/2014/main" id="{8D8E120D-04F5-15B3-E54F-E996ABEC2B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404067"/>
            <a:ext cx="1851064" cy="900000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17D7E0FC-05CC-CCF7-E088-36CAB9BD3BB9}"/>
              </a:ext>
            </a:extLst>
          </p:cNvPr>
          <p:cNvGrpSpPr/>
          <p:nvPr/>
        </p:nvGrpSpPr>
        <p:grpSpPr>
          <a:xfrm>
            <a:off x="553100" y="5630758"/>
            <a:ext cx="10505043" cy="1365997"/>
            <a:chOff x="553100" y="5535758"/>
            <a:chExt cx="10505043" cy="1365997"/>
          </a:xfrm>
        </p:grpSpPr>
        <p:sp>
          <p:nvSpPr>
            <p:cNvPr id="2" name="TextShape 3">
              <a:extLst>
                <a:ext uri="{FF2B5EF4-FFF2-40B4-BE49-F238E27FC236}">
                  <a16:creationId xmlns:a16="http://schemas.microsoft.com/office/drawing/2014/main" id="{B8427151-32E4-ACB5-A26F-E8AD3E95810A}"/>
                </a:ext>
              </a:extLst>
            </p:cNvPr>
            <p:cNvSpPr txBox="1"/>
            <p:nvPr/>
          </p:nvSpPr>
          <p:spPr>
            <a:xfrm>
              <a:off x="553101" y="6289660"/>
              <a:ext cx="10505042" cy="612095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/>
            <a:lstStyle/>
            <a:p>
              <a:pPr>
                <a:lnSpc>
                  <a:spcPct val="100000"/>
                </a:lnSpc>
              </a:pPr>
              <a:r>
                <a:rPr lang="en-US" sz="1200" spc="-1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4 Institute for Research in Electronics and Applied Physics and Department of Physics, University of Maryland, College Park, Maryland, USA</a:t>
              </a:r>
            </a:p>
            <a:p>
              <a:pPr>
                <a:lnSpc>
                  <a:spcPct val="100000"/>
                </a:lnSpc>
              </a:pPr>
              <a:r>
                <a:rPr lang="en-US" sz="1200" spc="-1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5 Department of Electrical and Computer Engineering, University of Maryland, College Park, Maryland, USA</a:t>
              </a:r>
            </a:p>
          </p:txBody>
        </p:sp>
        <p:sp>
          <p:nvSpPr>
            <p:cNvPr id="4" name="TextShape 3">
              <a:extLst>
                <a:ext uri="{FF2B5EF4-FFF2-40B4-BE49-F238E27FC236}">
                  <a16:creationId xmlns:a16="http://schemas.microsoft.com/office/drawing/2014/main" id="{D06EEC94-E803-00DA-170B-99674B57540C}"/>
                </a:ext>
              </a:extLst>
            </p:cNvPr>
            <p:cNvSpPr txBox="1"/>
            <p:nvPr/>
          </p:nvSpPr>
          <p:spPr>
            <a:xfrm>
              <a:off x="553100" y="5535758"/>
              <a:ext cx="8495895" cy="984219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/>
            <a:lstStyle/>
            <a:p>
              <a:pPr>
                <a:lnSpc>
                  <a:spcPct val="100000"/>
                </a:lnSpc>
              </a:pPr>
              <a:r>
                <a:rPr lang="en-US" sz="2400" spc="-1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J. </a:t>
              </a:r>
              <a:r>
                <a:rPr lang="en-US" sz="2400" spc="-1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E. Shrock </a:t>
              </a:r>
              <a:r>
                <a:rPr lang="en-US" sz="2400" spc="-1" baseline="30000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4</a:t>
              </a:r>
              <a:r>
                <a:rPr lang="en-US" sz="2400" spc="-1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, E. Rockafellow </a:t>
              </a:r>
              <a:r>
                <a:rPr lang="en-US" sz="2400" spc="-1" baseline="30000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4</a:t>
              </a:r>
              <a:r>
                <a:rPr lang="en-US" sz="2400" spc="-1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, B. Miao </a:t>
              </a:r>
              <a:r>
                <a:rPr lang="en-US" sz="2400" spc="-1" baseline="30000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4</a:t>
              </a:r>
              <a:r>
                <a:rPr lang="en-US" sz="2400" spc="-1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, A. J. Sloss </a:t>
              </a:r>
              <a:r>
                <a:rPr lang="en-US" sz="2400" spc="-1" baseline="30000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4</a:t>
              </a:r>
              <a:r>
                <a:rPr lang="en-US" sz="2400" spc="-1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,</a:t>
              </a:r>
            </a:p>
            <a:p>
              <a:r>
                <a:rPr lang="en-US" sz="2400" spc="-1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S. W</a:t>
              </a:r>
              <a:r>
                <a:rPr lang="en-US" sz="2400" spc="-1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. Hancock </a:t>
              </a:r>
              <a:r>
                <a:rPr lang="en-US" sz="2400" spc="-1" baseline="3000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4</a:t>
              </a:r>
              <a:r>
                <a:rPr lang="en-US" sz="2400" spc="-1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, </a:t>
              </a:r>
              <a:r>
                <a:rPr lang="en-US" sz="2400" spc="-1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H. M. </a:t>
              </a:r>
              <a:r>
                <a:rPr lang="en-US" sz="2400" spc="-1" noProof="0" dirty="0" err="1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Milchberg</a:t>
              </a:r>
              <a:r>
                <a:rPr lang="en-US" sz="2400" spc="-1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 </a:t>
              </a:r>
              <a:r>
                <a:rPr lang="en-US" sz="2400" spc="-1" baseline="30000" noProof="0" dirty="0">
                  <a:solidFill>
                    <a:srgbClr val="666666"/>
                  </a:solidFill>
                  <a:uFill>
                    <a:solidFill>
                      <a:srgbClr val="FFFFFF"/>
                    </a:solidFill>
                  </a:uFill>
                  <a:latin typeface="Aptos" panose="020B0004020202020204" pitchFamily="34" charset="0"/>
                </a:rPr>
                <a:t>4, 5</a:t>
              </a:r>
              <a:endParaRPr lang="en-US" sz="2400" spc="-1" noProof="0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ptos" panose="020B0004020202020204" pitchFamily="34" charset="0"/>
              </a:endParaRPr>
            </a:p>
          </p:txBody>
        </p:sp>
      </p:grpSp>
      <p:pic>
        <p:nvPicPr>
          <p:cNvPr id="14" name="Obrázek 13" descr="Advanced Accelerator Concepts 2026">
            <a:extLst>
              <a:ext uri="{FF2B5EF4-FFF2-40B4-BE49-F238E27FC236}">
                <a16:creationId xmlns:a16="http://schemas.microsoft.com/office/drawing/2014/main" id="{1FC87E7F-F2E5-5D80-0A32-BB72BD2B4C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5706" y="6184077"/>
            <a:ext cx="3542524" cy="12076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E1C4666-FED3-32C1-C1F2-4730B32CB85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7/26/26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3FB3D69A-86C9-2DB9-9A27-2D15BFD483A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2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E639BF4F-42F4-E63B-BC8A-574FCED70EDA}"/>
              </a:ext>
            </a:extLst>
          </p:cNvPr>
          <p:cNvSpPr>
            <a:spLocks noGrp="1"/>
          </p:cNvSpPr>
          <p:nvPr>
            <p:ph type="title" idx="12"/>
          </p:nvPr>
        </p:nvSpPr>
        <p:spPr/>
        <p:txBody>
          <a:bodyPr/>
          <a:lstStyle/>
          <a:p>
            <a:r>
              <a:rPr lang="en-US" noProof="0" dirty="0"/>
              <a:t>Outline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CF4ECCE-CCC3-6A01-09E3-FAE52076EE85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sz="2400" noProof="0" dirty="0"/>
              <a:t>Self-waveguided LWFA and waveguide formation mechanism</a:t>
            </a:r>
          </a:p>
          <a:p>
            <a:r>
              <a:rPr lang="en-US" sz="2400" dirty="0"/>
              <a:t>Experimental</a:t>
            </a:r>
            <a:r>
              <a:rPr lang="en-US" sz="2400" noProof="0" dirty="0"/>
              <a:t> area and guiding setup at ELBA in E5 using L3-HAPLS</a:t>
            </a:r>
          </a:p>
          <a:p>
            <a:r>
              <a:rPr lang="en-US" sz="2400" noProof="0" dirty="0"/>
              <a:t>Laser parameters: simulations and measurements</a:t>
            </a:r>
          </a:p>
          <a:p>
            <a:r>
              <a:rPr lang="en-US" sz="2400" noProof="0" dirty="0"/>
              <a:t>High power guiding results</a:t>
            </a:r>
          </a:p>
          <a:p>
            <a:r>
              <a:rPr lang="en-US" sz="2400" dirty="0"/>
              <a:t>Electron acceleration results</a:t>
            </a:r>
            <a:endParaRPr lang="en-US" sz="2400" noProof="0" dirty="0"/>
          </a:p>
        </p:txBody>
      </p:sp>
    </p:spTree>
    <p:extLst>
      <p:ext uri="{BB962C8B-B14F-4D97-AF65-F5344CB8AC3E}">
        <p14:creationId xmlns:p14="http://schemas.microsoft.com/office/powerpoint/2010/main" val="201315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E51D5092-8683-9B39-0BD2-638CD218E0F6}"/>
              </a:ext>
            </a:extLst>
          </p:cNvPr>
          <p:cNvGrpSpPr/>
          <p:nvPr/>
        </p:nvGrpSpPr>
        <p:grpSpPr>
          <a:xfrm>
            <a:off x="2805231" y="-224775"/>
            <a:ext cx="6274431" cy="3626151"/>
            <a:chOff x="2805231" y="-224775"/>
            <a:chExt cx="6274431" cy="3626151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F54BEF71-429E-DD6B-7059-0F20BFCE5E14}"/>
                </a:ext>
              </a:extLst>
            </p:cNvPr>
            <p:cNvGrpSpPr>
              <a:grpSpLocks/>
            </p:cNvGrpSpPr>
            <p:nvPr/>
          </p:nvGrpSpPr>
          <p:grpSpPr>
            <a:xfrm>
              <a:off x="2993207" y="0"/>
              <a:ext cx="6086455" cy="3401376"/>
              <a:chOff x="3158504" y="130345"/>
              <a:chExt cx="6086455" cy="3401376"/>
            </a:xfrm>
          </p:grpSpPr>
          <p:grpSp>
            <p:nvGrpSpPr>
              <p:cNvPr id="19" name="Group 18">
                <a:extLst>
                  <a:ext uri="{FF2B5EF4-FFF2-40B4-BE49-F238E27FC236}">
                    <a16:creationId xmlns:a16="http://schemas.microsoft.com/office/drawing/2014/main" id="{62675982-B6A1-61D6-5E77-9E1FA96F0FFC}"/>
                  </a:ext>
                </a:extLst>
              </p:cNvPr>
              <p:cNvGrpSpPr>
                <a:grpSpLocks/>
              </p:cNvGrpSpPr>
              <p:nvPr/>
            </p:nvGrpSpPr>
            <p:grpSpPr>
              <a:xfrm>
                <a:off x="3158504" y="130345"/>
                <a:ext cx="5309062" cy="3290254"/>
                <a:chOff x="3158504" y="130345"/>
                <a:chExt cx="5309062" cy="3290254"/>
              </a:xfrm>
            </p:grpSpPr>
            <p:pic>
              <p:nvPicPr>
                <p:cNvPr id="10" name="Picture 9" descr="A close-up of several tubes&#10;&#10;AI-generated content may be incorrect.">
                  <a:extLst>
                    <a:ext uri="{FF2B5EF4-FFF2-40B4-BE49-F238E27FC236}">
                      <a16:creationId xmlns:a16="http://schemas.microsoft.com/office/drawing/2014/main" id="{E65D8C8B-A52E-9D71-7110-B4AD7542F6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8762" t="3173" r="16861" b="15629"/>
                <a:stretch>
                  <a:fillRect/>
                </a:stretch>
              </p:blipFill>
              <p:spPr>
                <a:xfrm>
                  <a:off x="3342549" y="130345"/>
                  <a:ext cx="5125017" cy="3290254"/>
                </a:xfrm>
                <a:prstGeom prst="rect">
                  <a:avLst/>
                </a:prstGeom>
              </p:spPr>
            </p:pic>
            <p:sp>
              <p:nvSpPr>
                <p:cNvPr id="18" name="Flowchart: Document 17">
                  <a:extLst>
                    <a:ext uri="{FF2B5EF4-FFF2-40B4-BE49-F238E27FC236}">
                      <a16:creationId xmlns:a16="http://schemas.microsoft.com/office/drawing/2014/main" id="{BEAA58F2-44EC-1679-34C8-E899A978DA51}"/>
                    </a:ext>
                  </a:extLst>
                </p:cNvPr>
                <p:cNvSpPr>
                  <a:spLocks/>
                </p:cNvSpPr>
                <p:nvPr/>
              </p:nvSpPr>
              <p:spPr>
                <a:xfrm rot="14065298">
                  <a:off x="3432989" y="2079068"/>
                  <a:ext cx="960605" cy="1509576"/>
                </a:xfrm>
                <a:prstGeom prst="flowChartDocumen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</p:txBody>
            </p:sp>
          </p:grpSp>
          <p:sp>
            <p:nvSpPr>
              <p:cNvPr id="20" name="Flowchart: Document 19">
                <a:extLst>
                  <a:ext uri="{FF2B5EF4-FFF2-40B4-BE49-F238E27FC236}">
                    <a16:creationId xmlns:a16="http://schemas.microsoft.com/office/drawing/2014/main" id="{1600209E-A5CA-3298-F5B7-D3EA0FB137ED}"/>
                  </a:ext>
                </a:extLst>
              </p:cNvPr>
              <p:cNvSpPr>
                <a:spLocks/>
              </p:cNvSpPr>
              <p:nvPr/>
            </p:nvSpPr>
            <p:spPr>
              <a:xfrm rot="7512224">
                <a:off x="7888925" y="2175687"/>
                <a:ext cx="1202492" cy="1509576"/>
              </a:xfrm>
              <a:prstGeom prst="flowChartDocumen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</p:grpSp>
        <p:sp>
          <p:nvSpPr>
            <p:cNvPr id="23" name="TextovéPole 11">
              <a:extLst>
                <a:ext uri="{FF2B5EF4-FFF2-40B4-BE49-F238E27FC236}">
                  <a16:creationId xmlns:a16="http://schemas.microsoft.com/office/drawing/2014/main" id="{0917841A-C248-FAC1-AB96-F2DB3F8E6BB0}"/>
                </a:ext>
              </a:extLst>
            </p:cNvPr>
            <p:cNvSpPr txBox="1"/>
            <p:nvPr/>
          </p:nvSpPr>
          <p:spPr>
            <a:xfrm rot="1403086">
              <a:off x="5111824" y="2536373"/>
              <a:ext cx="16285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noProof="0" dirty="0">
                  <a:latin typeface="Aptos" panose="020B0004020202020204" pitchFamily="34" charset="0"/>
                </a:rPr>
                <a:t>gas jet</a:t>
              </a:r>
            </a:p>
          </p:txBody>
        </p:sp>
        <p:sp>
          <p:nvSpPr>
            <p:cNvPr id="24" name="TextovéPole 11">
              <a:extLst>
                <a:ext uri="{FF2B5EF4-FFF2-40B4-BE49-F238E27FC236}">
                  <a16:creationId xmlns:a16="http://schemas.microsoft.com/office/drawing/2014/main" id="{D1803953-CF7E-D213-814B-4943AF8CE405}"/>
                </a:ext>
              </a:extLst>
            </p:cNvPr>
            <p:cNvSpPr txBox="1"/>
            <p:nvPr/>
          </p:nvSpPr>
          <p:spPr>
            <a:xfrm>
              <a:off x="7510956" y="1431205"/>
              <a:ext cx="10415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Aptos" panose="020B0004020202020204" pitchFamily="34" charset="0"/>
                </a:rPr>
                <a:t>mirror</a:t>
              </a:r>
              <a:endParaRPr lang="en-US" noProof="0" dirty="0">
                <a:latin typeface="Aptos" panose="020B0004020202020204" pitchFamily="34" charset="0"/>
              </a:endParaRPr>
            </a:p>
          </p:txBody>
        </p:sp>
        <p:sp>
          <p:nvSpPr>
            <p:cNvPr id="25" name="TextovéPole 11">
              <a:extLst>
                <a:ext uri="{FF2B5EF4-FFF2-40B4-BE49-F238E27FC236}">
                  <a16:creationId xmlns:a16="http://schemas.microsoft.com/office/drawing/2014/main" id="{84D087E4-65BA-C538-47A0-7E933A346BDF}"/>
                </a:ext>
              </a:extLst>
            </p:cNvPr>
            <p:cNvSpPr txBox="1"/>
            <p:nvPr/>
          </p:nvSpPr>
          <p:spPr>
            <a:xfrm>
              <a:off x="3371719" y="1200986"/>
              <a:ext cx="10415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noProof="0" dirty="0">
                  <a:latin typeface="Aptos" panose="020B0004020202020204" pitchFamily="34" charset="0"/>
                </a:rPr>
                <a:t>off-axis</a:t>
              </a:r>
            </a:p>
            <a:p>
              <a:pPr algn="ctr"/>
              <a:r>
                <a:rPr lang="en-US" noProof="0" dirty="0">
                  <a:latin typeface="Aptos" panose="020B0004020202020204" pitchFamily="34" charset="0"/>
                </a:rPr>
                <a:t>axicon</a:t>
              </a:r>
            </a:p>
          </p:txBody>
        </p:sp>
        <p:sp>
          <p:nvSpPr>
            <p:cNvPr id="26" name="TextovéPole 11">
              <a:extLst>
                <a:ext uri="{FF2B5EF4-FFF2-40B4-BE49-F238E27FC236}">
                  <a16:creationId xmlns:a16="http://schemas.microsoft.com/office/drawing/2014/main" id="{178BDDBB-2314-6817-DA32-5C5117B0E701}"/>
                </a:ext>
              </a:extLst>
            </p:cNvPr>
            <p:cNvSpPr txBox="1"/>
            <p:nvPr/>
          </p:nvSpPr>
          <p:spPr>
            <a:xfrm rot="19435416">
              <a:off x="6921474" y="174114"/>
              <a:ext cx="14306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noProof="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ptos" panose="020B0004020202020204" pitchFamily="34" charset="0"/>
                </a:rPr>
                <a:t>probe</a:t>
              </a:r>
            </a:p>
          </p:txBody>
        </p:sp>
        <p:sp>
          <p:nvSpPr>
            <p:cNvPr id="27" name="TextovéPole 11">
              <a:extLst>
                <a:ext uri="{FF2B5EF4-FFF2-40B4-BE49-F238E27FC236}">
                  <a16:creationId xmlns:a16="http://schemas.microsoft.com/office/drawing/2014/main" id="{EBE27DD1-2ED5-E006-FD44-F656F075F5BB}"/>
                </a:ext>
              </a:extLst>
            </p:cNvPr>
            <p:cNvSpPr txBox="1"/>
            <p:nvPr/>
          </p:nvSpPr>
          <p:spPr>
            <a:xfrm>
              <a:off x="5207640" y="-37814"/>
              <a:ext cx="128540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noProof="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ptos" panose="020B0004020202020204" pitchFamily="34" charset="0"/>
                </a:rPr>
                <a:t>index-structuring beam</a:t>
              </a:r>
            </a:p>
          </p:txBody>
        </p:sp>
        <p:sp>
          <p:nvSpPr>
            <p:cNvPr id="28" name="TextovéPole 11">
              <a:extLst>
                <a:ext uri="{FF2B5EF4-FFF2-40B4-BE49-F238E27FC236}">
                  <a16:creationId xmlns:a16="http://schemas.microsoft.com/office/drawing/2014/main" id="{31B9C8E5-D6D9-0103-161C-6727C5528F2E}"/>
                </a:ext>
              </a:extLst>
            </p:cNvPr>
            <p:cNvSpPr txBox="1"/>
            <p:nvPr/>
          </p:nvSpPr>
          <p:spPr>
            <a:xfrm rot="3412421">
              <a:off x="3539540" y="233263"/>
              <a:ext cx="12854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noProof="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ptos" panose="020B0004020202020204" pitchFamily="34" charset="0"/>
                </a:rPr>
                <a:t>ns-pulse</a:t>
              </a:r>
            </a:p>
          </p:txBody>
        </p:sp>
        <p:sp>
          <p:nvSpPr>
            <p:cNvPr id="29" name="TextovéPole 11">
              <a:extLst>
                <a:ext uri="{FF2B5EF4-FFF2-40B4-BE49-F238E27FC236}">
                  <a16:creationId xmlns:a16="http://schemas.microsoft.com/office/drawing/2014/main" id="{1BDF1883-104D-6940-8EE6-601CDE1FF1A7}"/>
                </a:ext>
              </a:extLst>
            </p:cNvPr>
            <p:cNvSpPr txBox="1"/>
            <p:nvPr/>
          </p:nvSpPr>
          <p:spPr>
            <a:xfrm rot="1253726">
              <a:off x="2805231" y="576899"/>
              <a:ext cx="128540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noProof="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ptos" panose="020B0004020202020204" pitchFamily="34" charset="0"/>
                </a:rPr>
                <a:t>LWFA drive pulse</a:t>
              </a:r>
            </a:p>
          </p:txBody>
        </p:sp>
      </p:grpSp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7FBF4E0-D03F-882F-C0B1-3911507F7E5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7/27/26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B4AB32FF-F24C-C232-C85C-30A4CD3ACF1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3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3E722D4B-261D-897C-0A70-5A8709C023F3}"/>
              </a:ext>
            </a:extLst>
          </p:cNvPr>
          <p:cNvSpPr>
            <a:spLocks noGrp="1"/>
          </p:cNvSpPr>
          <p:nvPr>
            <p:ph type="title" idx="12"/>
          </p:nvPr>
        </p:nvSpPr>
        <p:spPr/>
        <p:txBody>
          <a:bodyPr/>
          <a:lstStyle/>
          <a:p>
            <a:r>
              <a:rPr lang="en-US" noProof="0" dirty="0"/>
              <a:t>Self-waveguided LWFA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F9ADE329-A2F7-D955-D642-7B6B457232A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8187" y="3290254"/>
            <a:ext cx="7573549" cy="3674816"/>
          </a:xfrm>
        </p:spPr>
        <p:txBody>
          <a:bodyPr anchor="t"/>
          <a:lstStyle/>
          <a:p>
            <a:r>
              <a:rPr lang="en-US" sz="2000" noProof="0" dirty="0"/>
              <a:t>Three key limitations on energy gain in LWFA</a:t>
            </a:r>
          </a:p>
          <a:p>
            <a:pPr lvl="2"/>
            <a:r>
              <a:rPr lang="en-US" sz="1600" noProof="0" dirty="0"/>
              <a:t>dephasing</a:t>
            </a:r>
          </a:p>
          <a:p>
            <a:pPr lvl="2"/>
            <a:r>
              <a:rPr lang="en-US" sz="1600" noProof="0" dirty="0"/>
              <a:t>depletion</a:t>
            </a:r>
          </a:p>
          <a:p>
            <a:pPr lvl="2"/>
            <a:r>
              <a:rPr lang="en-US" sz="1600" b="1" noProof="0" dirty="0"/>
              <a:t>diffraction</a:t>
            </a:r>
          </a:p>
          <a:p>
            <a:r>
              <a:rPr lang="en-US" sz="2000" noProof="0" dirty="0"/>
              <a:t>Plasma waveguides extend acceleration distance by preventing diffraction of the drive laser</a:t>
            </a:r>
          </a:p>
          <a:p>
            <a:r>
              <a:rPr lang="en-US" sz="2000" dirty="0"/>
              <a:t>Hydrodynamic expansion of Optical-Field-Ionized plasma channel</a:t>
            </a:r>
            <a:endParaRPr lang="en-US" sz="1200" noProof="0" dirty="0"/>
          </a:p>
          <a:p>
            <a:r>
              <a:rPr lang="en-US" sz="2000" noProof="0" dirty="0"/>
              <a:t>Control of plasma channel expansion by delay or energy – adjusting the channel size to given focal spot</a:t>
            </a:r>
          </a:p>
          <a:p>
            <a:endParaRPr lang="en-US" sz="2000" noProof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202AAEF-48BE-62E8-5725-4A5BE6126132}"/>
              </a:ext>
            </a:extLst>
          </p:cNvPr>
          <p:cNvGrpSpPr/>
          <p:nvPr/>
        </p:nvGrpSpPr>
        <p:grpSpPr>
          <a:xfrm>
            <a:off x="8279676" y="1587837"/>
            <a:ext cx="5291327" cy="4298471"/>
            <a:chOff x="8467566" y="1587837"/>
            <a:chExt cx="5291327" cy="4298471"/>
          </a:xfrm>
        </p:grpSpPr>
        <p:grpSp>
          <p:nvGrpSpPr>
            <p:cNvPr id="12" name="Skupina 11">
              <a:extLst>
                <a:ext uri="{FF2B5EF4-FFF2-40B4-BE49-F238E27FC236}">
                  <a16:creationId xmlns:a16="http://schemas.microsoft.com/office/drawing/2014/main" id="{F08BC9EE-C022-8009-8701-2AF89557E35B}"/>
                </a:ext>
              </a:extLst>
            </p:cNvPr>
            <p:cNvGrpSpPr/>
            <p:nvPr/>
          </p:nvGrpSpPr>
          <p:grpSpPr>
            <a:xfrm>
              <a:off x="8467566" y="1587837"/>
              <a:ext cx="5291327" cy="4298471"/>
              <a:chOff x="8065230" y="1478109"/>
              <a:chExt cx="5291327" cy="4298471"/>
            </a:xfrm>
          </p:grpSpPr>
          <p:pic>
            <p:nvPicPr>
              <p:cNvPr id="9" name="Picture 56">
                <a:extLst>
                  <a:ext uri="{FF2B5EF4-FFF2-40B4-BE49-F238E27FC236}">
                    <a16:creationId xmlns:a16="http://schemas.microsoft.com/office/drawing/2014/main" id="{F88E53E1-C364-9A17-6B91-88205BE4C1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22216" y="1478109"/>
                <a:ext cx="4377357" cy="3836907"/>
              </a:xfrm>
              <a:prstGeom prst="rect">
                <a:avLst/>
              </a:prstGeom>
            </p:spPr>
          </p:pic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A3A7B82B-2DBE-28D1-BC6D-85A6D284DE4D}"/>
                  </a:ext>
                </a:extLst>
              </p:cNvPr>
              <p:cNvSpPr txBox="1"/>
              <p:nvPr/>
            </p:nvSpPr>
            <p:spPr>
              <a:xfrm>
                <a:off x="8065230" y="5253360"/>
                <a:ext cx="52913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noProof="0" dirty="0">
                    <a:latin typeface="Aptos" panose="020B0004020202020204" pitchFamily="34" charset="0"/>
                  </a:rPr>
                  <a:t>Hydrodynamic expansion simulation</a:t>
                </a:r>
              </a:p>
              <a:p>
                <a:pPr algn="ctr"/>
                <a:r>
                  <a:rPr lang="en-US" sz="1400" noProof="0" dirty="0">
                    <a:latin typeface="Aptos" panose="020B0004020202020204" pitchFamily="34" charset="0"/>
                  </a:rPr>
                  <a:t>B. Miao </a:t>
                </a:r>
                <a:r>
                  <a:rPr lang="en-US" sz="1400" i="1" noProof="0" dirty="0">
                    <a:latin typeface="Aptos" panose="020B0004020202020204" pitchFamily="34" charset="0"/>
                  </a:rPr>
                  <a:t>et al</a:t>
                </a:r>
                <a:r>
                  <a:rPr lang="en-US" sz="1400" noProof="0" dirty="0">
                    <a:latin typeface="Aptos" panose="020B0004020202020204" pitchFamily="34" charset="0"/>
                  </a:rPr>
                  <a:t>., Phys. Rev. Accel. Beams </a:t>
                </a:r>
                <a:r>
                  <a:rPr lang="en-US" sz="1400" b="1" noProof="0" dirty="0">
                    <a:latin typeface="Aptos" panose="020B0004020202020204" pitchFamily="34" charset="0"/>
                  </a:rPr>
                  <a:t>27</a:t>
                </a:r>
                <a:r>
                  <a:rPr lang="en-US" sz="1400" noProof="0" dirty="0">
                    <a:latin typeface="Aptos" panose="020B0004020202020204" pitchFamily="34" charset="0"/>
                  </a:rPr>
                  <a:t>,</a:t>
                </a:r>
                <a:r>
                  <a:rPr lang="en-US" sz="1400" b="1" noProof="0" dirty="0">
                    <a:latin typeface="Aptos" panose="020B0004020202020204" pitchFamily="34" charset="0"/>
                  </a:rPr>
                  <a:t> </a:t>
                </a:r>
                <a:r>
                  <a:rPr lang="en-US" sz="1400" noProof="0" dirty="0">
                    <a:latin typeface="Aptos" panose="020B0004020202020204" pitchFamily="34" charset="0"/>
                  </a:rPr>
                  <a:t>08132 (2024)</a:t>
                </a:r>
              </a:p>
            </p:txBody>
          </p:sp>
        </p:grpSp>
        <p:sp>
          <p:nvSpPr>
            <p:cNvPr id="13" name="TextBox 7">
              <a:extLst>
                <a:ext uri="{FF2B5EF4-FFF2-40B4-BE49-F238E27FC236}">
                  <a16:creationId xmlns:a16="http://schemas.microsoft.com/office/drawing/2014/main" id="{D7B8D904-BBAC-931D-667E-F5C4120FBF81}"/>
                </a:ext>
              </a:extLst>
            </p:cNvPr>
            <p:cNvSpPr txBox="1"/>
            <p:nvPr/>
          </p:nvSpPr>
          <p:spPr>
            <a:xfrm>
              <a:off x="9536646" y="1951357"/>
              <a:ext cx="12565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noProof="0" dirty="0">
                  <a:solidFill>
                    <a:schemeClr val="bg1"/>
                  </a:solidFill>
                  <a:latin typeface="Aptos" panose="020B0004020202020204" pitchFamily="34" charset="0"/>
                </a:rPr>
                <a:t>Electron density</a:t>
              </a:r>
            </a:p>
          </p:txBody>
        </p:sp>
        <p:sp>
          <p:nvSpPr>
            <p:cNvPr id="14" name="TextBox 7">
              <a:extLst>
                <a:ext uri="{FF2B5EF4-FFF2-40B4-BE49-F238E27FC236}">
                  <a16:creationId xmlns:a16="http://schemas.microsoft.com/office/drawing/2014/main" id="{3E9ABD28-EAD1-8BE0-1507-4CEEC608F637}"/>
                </a:ext>
              </a:extLst>
            </p:cNvPr>
            <p:cNvSpPr txBox="1"/>
            <p:nvPr/>
          </p:nvSpPr>
          <p:spPr>
            <a:xfrm>
              <a:off x="11176470" y="1951357"/>
              <a:ext cx="152266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noProof="0" dirty="0">
                  <a:solidFill>
                    <a:schemeClr val="bg1"/>
                  </a:solidFill>
                  <a:latin typeface="Aptos" panose="020B0004020202020204" pitchFamily="34" charset="0"/>
                </a:rPr>
                <a:t>atom/ion/H</a:t>
              </a:r>
              <a:r>
                <a:rPr lang="en-US" sz="1200" baseline="-25000" noProof="0" dirty="0">
                  <a:solidFill>
                    <a:schemeClr val="bg1"/>
                  </a:solidFill>
                  <a:latin typeface="Aptos" panose="020B0004020202020204" pitchFamily="34" charset="0"/>
                </a:rPr>
                <a:t>2</a:t>
              </a:r>
              <a:r>
                <a:rPr lang="en-US" sz="1200" noProof="0" dirty="0">
                  <a:solidFill>
                    <a:schemeClr val="bg1"/>
                  </a:solidFill>
                  <a:latin typeface="Aptos" panose="020B0004020202020204" pitchFamily="34" charset="0"/>
                </a:rPr>
                <a:t> density</a:t>
              </a:r>
            </a:p>
          </p:txBody>
        </p:sp>
        <p:sp>
          <p:nvSpPr>
            <p:cNvPr id="15" name="TextBox 7">
              <a:extLst>
                <a:ext uri="{FF2B5EF4-FFF2-40B4-BE49-F238E27FC236}">
                  <a16:creationId xmlns:a16="http://schemas.microsoft.com/office/drawing/2014/main" id="{863DA299-720E-599D-45A5-575670B25E97}"/>
                </a:ext>
              </a:extLst>
            </p:cNvPr>
            <p:cNvSpPr txBox="1"/>
            <p:nvPr/>
          </p:nvSpPr>
          <p:spPr>
            <a:xfrm>
              <a:off x="9543905" y="4763661"/>
              <a:ext cx="148976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noProof="0" dirty="0">
                  <a:solidFill>
                    <a:schemeClr val="bg1"/>
                  </a:solidFill>
                  <a:latin typeface="Aptos" panose="020B0004020202020204" pitchFamily="34" charset="0"/>
                </a:rPr>
                <a:t>Fundamental mode</a:t>
              </a:r>
            </a:p>
          </p:txBody>
        </p:sp>
        <p:sp>
          <p:nvSpPr>
            <p:cNvPr id="6" name="TextBox 7">
              <a:extLst>
                <a:ext uri="{FF2B5EF4-FFF2-40B4-BE49-F238E27FC236}">
                  <a16:creationId xmlns:a16="http://schemas.microsoft.com/office/drawing/2014/main" id="{404C908B-9609-1A3E-4DE8-90CEE493DA05}"/>
                </a:ext>
              </a:extLst>
            </p:cNvPr>
            <p:cNvSpPr txBox="1"/>
            <p:nvPr/>
          </p:nvSpPr>
          <p:spPr>
            <a:xfrm>
              <a:off x="11104348" y="4763661"/>
              <a:ext cx="159723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noProof="0" dirty="0">
                  <a:solidFill>
                    <a:schemeClr val="bg1"/>
                  </a:solidFill>
                  <a:latin typeface="Aptos" panose="020B0004020202020204" pitchFamily="34" charset="0"/>
                </a:rPr>
                <a:t>Electron temperature</a:t>
              </a:r>
            </a:p>
          </p:txBody>
        </p:sp>
      </p:grpSp>
      <p:sp>
        <p:nvSpPr>
          <p:cNvPr id="8" name="TextovéPole 7">
            <a:extLst>
              <a:ext uri="{FF2B5EF4-FFF2-40B4-BE49-F238E27FC236}">
                <a16:creationId xmlns:a16="http://schemas.microsoft.com/office/drawing/2014/main" id="{3F680A36-259D-5F34-1F0A-2ED0F9C9B223}"/>
              </a:ext>
            </a:extLst>
          </p:cNvPr>
          <p:cNvSpPr txBox="1"/>
          <p:nvPr/>
        </p:nvSpPr>
        <p:spPr>
          <a:xfrm>
            <a:off x="8267319" y="6016983"/>
            <a:ext cx="574831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noProof="0" dirty="0">
                <a:latin typeface="Aptos" panose="020B0004020202020204" pitchFamily="34" charset="0"/>
              </a:rPr>
              <a:t>C. G. Durfee and H. M. </a:t>
            </a:r>
            <a:r>
              <a:rPr lang="en-US" sz="1400" noProof="0" dirty="0" err="1">
                <a:latin typeface="Aptos" panose="020B0004020202020204" pitchFamily="34" charset="0"/>
              </a:rPr>
              <a:t>Milchberg</a:t>
            </a:r>
            <a:r>
              <a:rPr lang="en-US" sz="1400" noProof="0" dirty="0">
                <a:latin typeface="Aptos" panose="020B0004020202020204" pitchFamily="34" charset="0"/>
              </a:rPr>
              <a:t>, Phys. Rev. Lett. </a:t>
            </a:r>
            <a:r>
              <a:rPr lang="en-US" sz="1400" b="1" noProof="0" dirty="0">
                <a:latin typeface="Aptos" panose="020B0004020202020204" pitchFamily="34" charset="0"/>
              </a:rPr>
              <a:t>71</a:t>
            </a:r>
            <a:r>
              <a:rPr lang="en-US" sz="1400" noProof="0" dirty="0">
                <a:latin typeface="Aptos" panose="020B0004020202020204" pitchFamily="34" charset="0"/>
              </a:rPr>
              <a:t>, 2409 (1993)</a:t>
            </a:r>
          </a:p>
          <a:p>
            <a:r>
              <a:rPr lang="en-US" sz="1400" noProof="0" dirty="0">
                <a:latin typeface="Aptos" panose="020B0004020202020204" pitchFamily="34" charset="0"/>
              </a:rPr>
              <a:t>N. Lemos et al., Sci Rep </a:t>
            </a:r>
            <a:r>
              <a:rPr lang="en-US" sz="1400" b="1" noProof="0" dirty="0">
                <a:latin typeface="Aptos" panose="020B0004020202020204" pitchFamily="34" charset="0"/>
              </a:rPr>
              <a:t>8</a:t>
            </a:r>
            <a:r>
              <a:rPr lang="en-US" sz="1400" noProof="0" dirty="0">
                <a:latin typeface="Aptos" panose="020B0004020202020204" pitchFamily="34" charset="0"/>
              </a:rPr>
              <a:t>, 3165 (2018)</a:t>
            </a:r>
          </a:p>
          <a:p>
            <a:r>
              <a:rPr lang="en-US" sz="1400" noProof="0" dirty="0">
                <a:latin typeface="Aptos" panose="020B0004020202020204" pitchFamily="34" charset="0"/>
              </a:rPr>
              <a:t>R. J. </a:t>
            </a:r>
            <a:r>
              <a:rPr lang="en-US" sz="1400" noProof="0" dirty="0" err="1">
                <a:latin typeface="Aptos" panose="020B0004020202020204" pitchFamily="34" charset="0"/>
              </a:rPr>
              <a:t>Shalloo</a:t>
            </a:r>
            <a:r>
              <a:rPr lang="en-US" sz="1400" noProof="0" dirty="0">
                <a:latin typeface="Aptos" panose="020B0004020202020204" pitchFamily="34" charset="0"/>
              </a:rPr>
              <a:t> </a:t>
            </a:r>
            <a:r>
              <a:rPr lang="en-US" sz="1400" i="1" noProof="0" dirty="0">
                <a:latin typeface="Aptos" panose="020B0004020202020204" pitchFamily="34" charset="0"/>
              </a:rPr>
              <a:t>et al</a:t>
            </a:r>
            <a:r>
              <a:rPr lang="en-US" sz="1400" noProof="0" dirty="0">
                <a:latin typeface="Aptos" panose="020B0004020202020204" pitchFamily="34" charset="0"/>
              </a:rPr>
              <a:t>., </a:t>
            </a:r>
            <a:r>
              <a:rPr lang="en-US" sz="1400" dirty="0"/>
              <a:t>Phys. Rev. E </a:t>
            </a:r>
            <a:r>
              <a:rPr lang="en-US" sz="1400" b="1" dirty="0"/>
              <a:t>97</a:t>
            </a:r>
            <a:r>
              <a:rPr lang="en-US" sz="1400" dirty="0"/>
              <a:t>, 053203 </a:t>
            </a:r>
            <a:r>
              <a:rPr lang="en-US" sz="1400" noProof="0" dirty="0">
                <a:latin typeface="Aptos" panose="020B0004020202020204" pitchFamily="34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572948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D2B1604-6CAC-AC01-8112-FC9E752162D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7/27/26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885137D1-9B40-1D67-3A71-A520B322F07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4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BC054A54-CE81-62AC-BF1E-3C0225CDD5B2}"/>
              </a:ext>
            </a:extLst>
          </p:cNvPr>
          <p:cNvSpPr>
            <a:spLocks noGrp="1"/>
          </p:cNvSpPr>
          <p:nvPr>
            <p:ph type="title" idx="12"/>
          </p:nvPr>
        </p:nvSpPr>
        <p:spPr/>
        <p:txBody>
          <a:bodyPr/>
          <a:lstStyle/>
          <a:p>
            <a:r>
              <a:rPr lang="en-US" noProof="0" dirty="0"/>
              <a:t>Optical waveguide formation in plasma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E64FC86-76B5-6F58-01CA-46C928AAD52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43377" y="1706897"/>
            <a:ext cx="8015200" cy="3049251"/>
          </a:xfrm>
        </p:spPr>
        <p:txBody>
          <a:bodyPr/>
          <a:lstStyle/>
          <a:p>
            <a:r>
              <a:rPr lang="en-US" sz="2200" noProof="0" dirty="0"/>
              <a:t>Expanding OFI plasma channel alone may not form a waveguide structure at low density</a:t>
            </a:r>
          </a:p>
          <a:p>
            <a:r>
              <a:rPr lang="en-US" sz="2200" noProof="0" dirty="0"/>
              <a:t>Waveguide cladding is formed after auxiliary ionization:</a:t>
            </a:r>
          </a:p>
          <a:p>
            <a:pPr marL="360" indent="0">
              <a:buNone/>
            </a:pPr>
            <a:endParaRPr lang="en-US" sz="2200" noProof="0" dirty="0"/>
          </a:p>
          <a:p>
            <a:pPr marL="360" indent="0">
              <a:buNone/>
            </a:pPr>
            <a:endParaRPr lang="en-US" sz="2200" noProof="0" dirty="0"/>
          </a:p>
        </p:txBody>
      </p:sp>
      <p:grpSp>
        <p:nvGrpSpPr>
          <p:cNvPr id="12" name="Skupina 11">
            <a:extLst>
              <a:ext uri="{FF2B5EF4-FFF2-40B4-BE49-F238E27FC236}">
                <a16:creationId xmlns:a16="http://schemas.microsoft.com/office/drawing/2014/main" id="{632663AA-812D-7A8F-5E08-258CD19752AA}"/>
              </a:ext>
            </a:extLst>
          </p:cNvPr>
          <p:cNvGrpSpPr/>
          <p:nvPr/>
        </p:nvGrpSpPr>
        <p:grpSpPr>
          <a:xfrm>
            <a:off x="1267168" y="3560974"/>
            <a:ext cx="6250411" cy="584775"/>
            <a:chOff x="1267168" y="3719671"/>
            <a:chExt cx="6250411" cy="584775"/>
          </a:xfrm>
        </p:grpSpPr>
        <p:sp>
          <p:nvSpPr>
            <p:cNvPr id="10" name="TextBox 45">
              <a:extLst>
                <a:ext uri="{FF2B5EF4-FFF2-40B4-BE49-F238E27FC236}">
                  <a16:creationId xmlns:a16="http://schemas.microsoft.com/office/drawing/2014/main" id="{038EA59D-08A1-17D9-F3D1-5336F9718837}"/>
                </a:ext>
              </a:extLst>
            </p:cNvPr>
            <p:cNvSpPr txBox="1"/>
            <p:nvPr/>
          </p:nvSpPr>
          <p:spPr>
            <a:xfrm>
              <a:off x="1267168" y="3719671"/>
              <a:ext cx="2866750" cy="584775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b="1" noProof="0" dirty="0">
                  <a:solidFill>
                    <a:schemeClr val="accent1"/>
                  </a:solidFill>
                  <a:latin typeface="Aptos" panose="020B0004020202020204" pitchFamily="34" charset="0"/>
                </a:rPr>
                <a:t>2-Bessel beam method</a:t>
              </a:r>
            </a:p>
            <a:p>
              <a:pPr algn="ctr"/>
              <a:r>
                <a:rPr lang="en-US" sz="1400" noProof="0" dirty="0">
                  <a:latin typeface="Aptos" panose="020B0004020202020204" pitchFamily="34" charset="0"/>
                </a:rPr>
                <a:t>Miao </a:t>
              </a:r>
              <a:r>
                <a:rPr lang="en-US" sz="1400" i="1" noProof="0" dirty="0">
                  <a:latin typeface="Aptos" panose="020B0004020202020204" pitchFamily="34" charset="0"/>
                </a:rPr>
                <a:t>et al</a:t>
              </a:r>
              <a:r>
                <a:rPr lang="en-US" sz="1400" noProof="0" dirty="0">
                  <a:latin typeface="Aptos" panose="020B0004020202020204" pitchFamily="34" charset="0"/>
                </a:rPr>
                <a:t>., PRL </a:t>
              </a:r>
              <a:r>
                <a:rPr lang="en-US" sz="1400" b="1" noProof="0" dirty="0">
                  <a:latin typeface="Aptos" panose="020B0004020202020204" pitchFamily="34" charset="0"/>
                </a:rPr>
                <a:t>129</a:t>
              </a:r>
              <a:r>
                <a:rPr lang="en-US" sz="1400" noProof="0" dirty="0">
                  <a:latin typeface="Aptos" panose="020B0004020202020204" pitchFamily="34" charset="0"/>
                </a:rPr>
                <a:t>, 074801 (2020)</a:t>
              </a:r>
            </a:p>
          </p:txBody>
        </p:sp>
        <p:sp>
          <p:nvSpPr>
            <p:cNvPr id="11" name="TextBox 47">
              <a:extLst>
                <a:ext uri="{FF2B5EF4-FFF2-40B4-BE49-F238E27FC236}">
                  <a16:creationId xmlns:a16="http://schemas.microsoft.com/office/drawing/2014/main" id="{70B56007-6A53-0C4A-833B-2F06B7F1B9FB}"/>
                </a:ext>
              </a:extLst>
            </p:cNvPr>
            <p:cNvSpPr txBox="1"/>
            <p:nvPr/>
          </p:nvSpPr>
          <p:spPr>
            <a:xfrm>
              <a:off x="4650829" y="3719671"/>
              <a:ext cx="2866750" cy="584775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b="1" noProof="0" dirty="0">
                  <a:solidFill>
                    <a:schemeClr val="accent1"/>
                  </a:solidFill>
                  <a:latin typeface="Aptos" panose="020B0004020202020204" pitchFamily="34" charset="0"/>
                </a:rPr>
                <a:t>Self-waveguiding method</a:t>
              </a:r>
            </a:p>
            <a:p>
              <a:pPr algn="ctr"/>
              <a:r>
                <a:rPr lang="en-US" sz="1400" noProof="0" dirty="0">
                  <a:latin typeface="Aptos" panose="020B0004020202020204" pitchFamily="34" charset="0"/>
                </a:rPr>
                <a:t>Feder </a:t>
              </a:r>
              <a:r>
                <a:rPr lang="en-US" sz="1400" i="1" noProof="0" dirty="0">
                  <a:latin typeface="Aptos" panose="020B0004020202020204" pitchFamily="34" charset="0"/>
                </a:rPr>
                <a:t>et al</a:t>
              </a:r>
              <a:r>
                <a:rPr lang="en-US" sz="1400" noProof="0" dirty="0">
                  <a:latin typeface="Aptos" panose="020B0004020202020204" pitchFamily="34" charset="0"/>
                </a:rPr>
                <a:t>., PRR </a:t>
              </a:r>
              <a:r>
                <a:rPr lang="en-US" sz="1400" b="1" noProof="0" dirty="0">
                  <a:latin typeface="Aptos" panose="020B0004020202020204" pitchFamily="34" charset="0"/>
                </a:rPr>
                <a:t>2</a:t>
              </a:r>
              <a:r>
                <a:rPr lang="en-US" sz="1400" noProof="0" dirty="0">
                  <a:latin typeface="Aptos" panose="020B0004020202020204" pitchFamily="34" charset="0"/>
                </a:rPr>
                <a:t>, 043173 (2020)</a:t>
              </a:r>
            </a:p>
          </p:txBody>
        </p:sp>
      </p:grp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90507C1A-FF2E-5226-7507-DFDCC942C275}"/>
              </a:ext>
            </a:extLst>
          </p:cNvPr>
          <p:cNvGrpSpPr/>
          <p:nvPr/>
        </p:nvGrpSpPr>
        <p:grpSpPr>
          <a:xfrm>
            <a:off x="8241801" y="1740101"/>
            <a:ext cx="5291327" cy="4170591"/>
            <a:chOff x="8241801" y="1740101"/>
            <a:chExt cx="5291327" cy="4170591"/>
          </a:xfrm>
        </p:grpSpPr>
        <p:grpSp>
          <p:nvGrpSpPr>
            <p:cNvPr id="6" name="Skupina 5">
              <a:extLst>
                <a:ext uri="{FF2B5EF4-FFF2-40B4-BE49-F238E27FC236}">
                  <a16:creationId xmlns:a16="http://schemas.microsoft.com/office/drawing/2014/main" id="{FF4B03B4-AE59-82E4-6617-88DF39019D0F}"/>
                </a:ext>
              </a:extLst>
            </p:cNvPr>
            <p:cNvGrpSpPr/>
            <p:nvPr/>
          </p:nvGrpSpPr>
          <p:grpSpPr>
            <a:xfrm>
              <a:off x="8241801" y="1924767"/>
              <a:ext cx="5291327" cy="3985925"/>
              <a:chOff x="3724093" y="1805957"/>
              <a:chExt cx="5291327" cy="3985925"/>
            </a:xfrm>
          </p:grpSpPr>
          <p:pic>
            <p:nvPicPr>
              <p:cNvPr id="7" name="Obrázek 6" descr="Obsah obrázku text, diagram, řada/pruh, Vykreslený graf&#10;&#10;Obsah generovaný pomocí AI může být nesprávný.">
                <a:extLst>
                  <a:ext uri="{FF2B5EF4-FFF2-40B4-BE49-F238E27FC236}">
                    <a16:creationId xmlns:a16="http://schemas.microsoft.com/office/drawing/2014/main" id="{CB2F2DE8-C2E6-52FB-67D0-1A32AF5C80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35944" y="1805957"/>
                <a:ext cx="4267627" cy="3509059"/>
              </a:xfrm>
              <a:prstGeom prst="rect">
                <a:avLst/>
              </a:prstGeom>
            </p:spPr>
          </p:pic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F57E8AD8-261E-EB7C-F193-283604D06DD9}"/>
                  </a:ext>
                </a:extLst>
              </p:cNvPr>
              <p:cNvSpPr txBox="1"/>
              <p:nvPr/>
            </p:nvSpPr>
            <p:spPr>
              <a:xfrm>
                <a:off x="3724093" y="5268662"/>
                <a:ext cx="52913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noProof="0" dirty="0">
                    <a:latin typeface="Aptos" panose="020B0004020202020204" pitchFamily="34" charset="0"/>
                  </a:rPr>
                  <a:t>Measured hydrodynamic plasma channel expansion</a:t>
                </a:r>
              </a:p>
              <a:p>
                <a:pPr algn="ctr"/>
                <a:r>
                  <a:rPr lang="en-US" sz="1400" noProof="0" dirty="0">
                    <a:latin typeface="Aptos" panose="020B0004020202020204" pitchFamily="34" charset="0"/>
                  </a:rPr>
                  <a:t>L. Feder </a:t>
                </a:r>
                <a:r>
                  <a:rPr lang="en-US" sz="1400" i="1" noProof="0" dirty="0">
                    <a:latin typeface="Aptos" panose="020B0004020202020204" pitchFamily="34" charset="0"/>
                  </a:rPr>
                  <a:t>et al. </a:t>
                </a:r>
                <a:r>
                  <a:rPr lang="en-US" sz="1400" noProof="0" dirty="0"/>
                  <a:t>Phys. Rev. Research </a:t>
                </a:r>
                <a:r>
                  <a:rPr lang="en-US" sz="1400" b="1" noProof="0" dirty="0"/>
                  <a:t>2</a:t>
                </a:r>
                <a:r>
                  <a:rPr lang="en-US" sz="1400" noProof="0" dirty="0"/>
                  <a:t>, 043173 (2020)</a:t>
                </a:r>
                <a:endParaRPr lang="en-US" sz="1400" noProof="0" dirty="0">
                  <a:latin typeface="Aptos" panose="020B0004020202020204" pitchFamily="34" charset="0"/>
                </a:endParaRPr>
              </a:p>
            </p:txBody>
          </p:sp>
        </p:grp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25899F27-E112-ECFF-EF4B-746758B494E9}"/>
                </a:ext>
              </a:extLst>
            </p:cNvPr>
            <p:cNvSpPr txBox="1"/>
            <p:nvPr/>
          </p:nvSpPr>
          <p:spPr>
            <a:xfrm>
              <a:off x="10802228" y="1740101"/>
              <a:ext cx="15482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noProof="0" dirty="0"/>
                <a:t>neutral shock</a:t>
              </a:r>
            </a:p>
          </p:txBody>
        </p:sp>
        <p:cxnSp>
          <p:nvCxnSpPr>
            <p:cNvPr id="14" name="Přímá spojovací šipka 13">
              <a:extLst>
                <a:ext uri="{FF2B5EF4-FFF2-40B4-BE49-F238E27FC236}">
                  <a16:creationId xmlns:a16="http://schemas.microsoft.com/office/drawing/2014/main" id="{4A32232C-D8BF-56F0-4ED9-C3AB9819EFF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716718" y="2054329"/>
              <a:ext cx="146420" cy="28490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Zástupný obsah 4">
            <a:extLst>
              <a:ext uri="{FF2B5EF4-FFF2-40B4-BE49-F238E27FC236}">
                <a16:creationId xmlns:a16="http://schemas.microsoft.com/office/drawing/2014/main" id="{BABF5027-0248-2731-0C3B-5F26A1809152}"/>
              </a:ext>
            </a:extLst>
          </p:cNvPr>
          <p:cNvSpPr txBox="1">
            <a:spLocks/>
          </p:cNvSpPr>
          <p:nvPr/>
        </p:nvSpPr>
        <p:spPr>
          <a:xfrm>
            <a:off x="543377" y="4212552"/>
            <a:ext cx="4658818" cy="1787274"/>
          </a:xfrm>
          <a:prstGeom prst="rect">
            <a:avLst/>
          </a:prstGeom>
        </p:spPr>
        <p:txBody>
          <a:bodyPr lIns="0" tIns="0" rIns="0" bIns="0" anchor="ctr"/>
          <a:lstStyle>
            <a:lvl1pPr marL="216000" indent="-21564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0000"/>
              </a:buClr>
              <a:buSzPct val="45000"/>
              <a:buFont typeface="Calibri"/>
              <a:buChar char="•"/>
              <a:defRPr sz="2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b="1" i="1" dirty="0"/>
              <a:t>Self-waveguiding:</a:t>
            </a:r>
            <a:r>
              <a:rPr lang="en-US" sz="2200" dirty="0"/>
              <a:t> Leading wings of an injected high intensity pulse ionize neutral shock driven by expanding OFI plasma column</a:t>
            </a:r>
          </a:p>
        </p:txBody>
      </p: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BF2CF143-400C-063E-8413-0B3188A64A57}"/>
              </a:ext>
            </a:extLst>
          </p:cNvPr>
          <p:cNvGrpSpPr/>
          <p:nvPr/>
        </p:nvGrpSpPr>
        <p:grpSpPr>
          <a:xfrm>
            <a:off x="4843847" y="4405824"/>
            <a:ext cx="4213654" cy="2290900"/>
            <a:chOff x="4843847" y="4344039"/>
            <a:chExt cx="4213654" cy="2290900"/>
          </a:xfrm>
        </p:grpSpPr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id="{E9BEA9DF-939B-E0B3-415E-634157E82F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6972" y="4344039"/>
              <a:ext cx="2967927" cy="1779956"/>
            </a:xfrm>
            <a:prstGeom prst="rect">
              <a:avLst/>
            </a:prstGeom>
          </p:spPr>
        </p:pic>
        <p:sp>
          <p:nvSpPr>
            <p:cNvPr id="18" name="TextovéPole 17">
              <a:extLst>
                <a:ext uri="{FF2B5EF4-FFF2-40B4-BE49-F238E27FC236}">
                  <a16:creationId xmlns:a16="http://schemas.microsoft.com/office/drawing/2014/main" id="{F8E58E0F-9508-3C53-7B4F-A0F4BAE28911}"/>
                </a:ext>
              </a:extLst>
            </p:cNvPr>
            <p:cNvSpPr txBox="1"/>
            <p:nvPr/>
          </p:nvSpPr>
          <p:spPr>
            <a:xfrm>
              <a:off x="4843847" y="6111719"/>
              <a:ext cx="42136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noProof="0" dirty="0">
                  <a:latin typeface="Aptos" panose="020B0004020202020204" pitchFamily="34" charset="0"/>
                </a:rPr>
                <a:t>FBPIC simulation of self-waveguiding</a:t>
              </a:r>
            </a:p>
            <a:p>
              <a:pPr algn="ctr"/>
              <a:r>
                <a:rPr lang="en-US" sz="1400" noProof="0" dirty="0">
                  <a:latin typeface="Aptos" panose="020B0004020202020204" pitchFamily="34" charset="0"/>
                </a:rPr>
                <a:t>B. Miao </a:t>
              </a:r>
              <a:r>
                <a:rPr lang="en-US" sz="1400" i="1" noProof="0" dirty="0">
                  <a:latin typeface="Aptos" panose="020B0004020202020204" pitchFamily="34" charset="0"/>
                </a:rPr>
                <a:t>et al. </a:t>
              </a:r>
              <a:r>
                <a:rPr lang="en-US" sz="1400" dirty="0"/>
                <a:t>Phys. Rev. X </a:t>
              </a:r>
              <a:r>
                <a:rPr lang="en-US" sz="1400" b="1" dirty="0"/>
                <a:t>12</a:t>
              </a:r>
              <a:r>
                <a:rPr lang="en-US" sz="1400" dirty="0"/>
                <a:t>, 031038 (2022)</a:t>
              </a:r>
              <a:endParaRPr lang="en-US" sz="1400" noProof="0" dirty="0">
                <a:latin typeface="Aptos" panose="020B00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1361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F193EA0C-2B3D-B5EE-56EA-1FD092EF0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59510" y="4593519"/>
            <a:ext cx="2687164" cy="2157823"/>
          </a:xfrm>
          <a:prstGeom prst="rect">
            <a:avLst/>
          </a:prstGeom>
        </p:spPr>
      </p:pic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868588A-0708-0683-FEC5-BCF3946D5C0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7/24/26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2C3FB8C9-FABE-13E1-E093-4047B76F7D9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5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5537BE81-DFA1-998D-7444-E9238B9068A8}"/>
              </a:ext>
            </a:extLst>
          </p:cNvPr>
          <p:cNvSpPr>
            <a:spLocks noGrp="1"/>
          </p:cNvSpPr>
          <p:nvPr>
            <p:ph type="title" idx="12"/>
          </p:nvPr>
        </p:nvSpPr>
        <p:spPr/>
        <p:txBody>
          <a:bodyPr/>
          <a:lstStyle/>
          <a:p>
            <a:r>
              <a:rPr lang="en-US" noProof="0" dirty="0"/>
              <a:t>Experimental area &amp; L3 laser parameters 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C447F7F-4484-7F74-45F7-CC2A9CF75C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299984"/>
            <a:ext cx="6565354" cy="4139248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5A69BB97-3CB5-9045-6AC3-124E054ED2BA}"/>
              </a:ext>
            </a:extLst>
          </p:cNvPr>
          <p:cNvSpPr txBox="1"/>
          <p:nvPr/>
        </p:nvSpPr>
        <p:spPr>
          <a:xfrm>
            <a:off x="777221" y="5640689"/>
            <a:ext cx="5010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noProof="0" dirty="0">
                <a:latin typeface="Aptos" panose="020B0004020202020204" pitchFamily="34" charset="0"/>
              </a:rPr>
              <a:t>Laser and experimental halls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B439743-1559-01CB-1F61-25F3FF3978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093217"/>
              </p:ext>
            </p:extLst>
          </p:nvPr>
        </p:nvGraphicFramePr>
        <p:xfrm>
          <a:off x="7531201" y="1588027"/>
          <a:ext cx="4680000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1253">
                  <a:extLst>
                    <a:ext uri="{9D8B030D-6E8A-4147-A177-3AD203B41FA5}">
                      <a16:colId xmlns:a16="http://schemas.microsoft.com/office/drawing/2014/main" val="3156738367"/>
                    </a:ext>
                  </a:extLst>
                </a:gridCol>
                <a:gridCol w="2948747">
                  <a:extLst>
                    <a:ext uri="{9D8B030D-6E8A-4147-A177-3AD203B41FA5}">
                      <a16:colId xmlns:a16="http://schemas.microsoft.com/office/drawing/2014/main" val="1239958611"/>
                    </a:ext>
                  </a:extLst>
                </a:gridCol>
              </a:tblGrid>
              <a:tr h="330631"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parameter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current performance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9811183"/>
                  </a:ext>
                </a:extLst>
              </a:tr>
              <a:tr h="330631"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Laser technology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CPA: </a:t>
                      </a:r>
                      <a:r>
                        <a:rPr lang="en-US" sz="1600" noProof="0" dirty="0" err="1"/>
                        <a:t>Ti:sapphire</a:t>
                      </a:r>
                      <a:r>
                        <a:rPr lang="en-US" sz="1600" noProof="0" dirty="0"/>
                        <a:t> single aperture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9529605"/>
                  </a:ext>
                </a:extLst>
              </a:tr>
              <a:tr h="330631"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Pulse energy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13 J   </a:t>
                      </a:r>
                      <a:r>
                        <a:rPr lang="en-US" sz="1400" i="1" noProof="0" dirty="0"/>
                        <a:t>(8 J @ 3.3 Hz)</a:t>
                      </a:r>
                      <a:endParaRPr lang="en-US" sz="1600" i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514731"/>
                  </a:ext>
                </a:extLst>
              </a:tr>
              <a:tr h="330631"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Pulse duration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30.4 fs   </a:t>
                      </a:r>
                      <a:r>
                        <a:rPr lang="en-US" sz="1400" i="1" noProof="0" dirty="0"/>
                        <a:t>(measured in E5)</a:t>
                      </a:r>
                      <a:endParaRPr lang="en-US" sz="1600" i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8867802"/>
                  </a:ext>
                </a:extLst>
              </a:tr>
              <a:tr h="330631"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Repetition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0.2 Hz (3.3 Hz)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7967929"/>
                  </a:ext>
                </a:extLst>
              </a:tr>
              <a:tr h="330631"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Peak 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401.7 TW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1969597"/>
                  </a:ext>
                </a:extLst>
              </a:tr>
              <a:tr h="330631"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Beam format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rectangular </a:t>
                      </a:r>
                      <a:r>
                        <a:rPr lang="en-US" sz="1600" noProof="0" dirty="0" err="1"/>
                        <a:t>superGaussian</a:t>
                      </a:r>
                      <a:endParaRPr lang="en-US" sz="16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6452324"/>
                  </a:ext>
                </a:extLst>
              </a:tr>
              <a:tr h="330631"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Beam 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noProof="0" dirty="0"/>
                        <a:t>214 x 214 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8408310"/>
                  </a:ext>
                </a:extLst>
              </a:tr>
            </a:tbl>
          </a:graphicData>
        </a:graphic>
      </p:graphicFrame>
      <p:pic>
        <p:nvPicPr>
          <p:cNvPr id="14" name="Picture 13" descr="A graph of a spider&#10;&#10;AI-generated content may be incorrect.">
            <a:extLst>
              <a:ext uri="{FF2B5EF4-FFF2-40B4-BE49-F238E27FC236}">
                <a16:creationId xmlns:a16="http://schemas.microsoft.com/office/drawing/2014/main" id="{8054DA68-FE1D-EE30-C976-C8E9D9645C8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74" y="4486308"/>
            <a:ext cx="2796276" cy="230876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414EFA2-4EF1-F3CA-BBB7-FECF4607042B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2" r="2092"/>
          <a:stretch/>
        </p:blipFill>
        <p:spPr>
          <a:xfrm>
            <a:off x="5466743" y="4662928"/>
            <a:ext cx="2457809" cy="20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452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D960E2-499C-CBFE-AD83-9E6596E5FC0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7/24/26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826ADD7-80DA-EAB9-E0C2-448D08D1E7F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55DB5A6-490D-C1E9-6231-28E7B6D36757}"/>
              </a:ext>
            </a:extLst>
          </p:cNvPr>
          <p:cNvSpPr>
            <a:spLocks noGrp="1"/>
          </p:cNvSpPr>
          <p:nvPr>
            <p:ph type="title" idx="12"/>
          </p:nvPr>
        </p:nvSpPr>
        <p:spPr>
          <a:xfrm>
            <a:off x="3163902" y="398469"/>
            <a:ext cx="5055760" cy="1079640"/>
          </a:xfrm>
        </p:spPr>
        <p:txBody>
          <a:bodyPr/>
          <a:lstStyle/>
          <a:p>
            <a:r>
              <a:rPr lang="en-US" noProof="0" dirty="0"/>
              <a:t>ELBA experimental chamber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33AABE4-D87B-1DCC-23B3-68CAAEC23299}"/>
              </a:ext>
            </a:extLst>
          </p:cNvPr>
          <p:cNvGrpSpPr/>
          <p:nvPr/>
        </p:nvGrpSpPr>
        <p:grpSpPr>
          <a:xfrm>
            <a:off x="-196002" y="69667"/>
            <a:ext cx="13638952" cy="7167854"/>
            <a:chOff x="-196002" y="69667"/>
            <a:chExt cx="13638952" cy="7167854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A1E2657D-C69C-72D6-4FCB-CB6C10773A00}"/>
                </a:ext>
              </a:extLst>
            </p:cNvPr>
            <p:cNvGrpSpPr/>
            <p:nvPr/>
          </p:nvGrpSpPr>
          <p:grpSpPr>
            <a:xfrm>
              <a:off x="188843" y="69667"/>
              <a:ext cx="13254107" cy="7167854"/>
              <a:chOff x="188843" y="69667"/>
              <a:chExt cx="13254107" cy="7167854"/>
            </a:xfrm>
          </p:grpSpPr>
          <p:pic>
            <p:nvPicPr>
              <p:cNvPr id="31" name="Picture 30" descr="A machine with red lines&#10;&#10;AI-generated content may be incorrect.">
                <a:extLst>
                  <a:ext uri="{FF2B5EF4-FFF2-40B4-BE49-F238E27FC236}">
                    <a16:creationId xmlns:a16="http://schemas.microsoft.com/office/drawing/2014/main" id="{2023B2B0-F70A-874E-B818-8FD9B0F8C46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919" r="1961"/>
              <a:stretch>
                <a:fillRect/>
              </a:stretch>
            </p:blipFill>
            <p:spPr>
              <a:xfrm>
                <a:off x="188843" y="69667"/>
                <a:ext cx="13254107" cy="7167854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8213B8F6-FC91-E44A-01A8-65262CD35677}"/>
                  </a:ext>
                </a:extLst>
              </p:cNvPr>
              <p:cNvSpPr/>
              <p:nvPr/>
            </p:nvSpPr>
            <p:spPr>
              <a:xfrm rot="20085098">
                <a:off x="745996" y="4979330"/>
                <a:ext cx="104775" cy="200846"/>
              </a:xfrm>
              <a:prstGeom prst="ellipse">
                <a:avLst/>
              </a:prstGeom>
              <a:solidFill>
                <a:srgbClr val="321A1B"/>
              </a:solidFill>
              <a:ln>
                <a:solidFill>
                  <a:srgbClr val="3D292A"/>
                </a:solidFill>
              </a:ln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</p:grpSp>
        <p:sp>
          <p:nvSpPr>
            <p:cNvPr id="34" name="Arrow: Right 33">
              <a:extLst>
                <a:ext uri="{FF2B5EF4-FFF2-40B4-BE49-F238E27FC236}">
                  <a16:creationId xmlns:a16="http://schemas.microsoft.com/office/drawing/2014/main" id="{96B261B9-B317-02E7-1C7E-468FD08CC946}"/>
                </a:ext>
              </a:extLst>
            </p:cNvPr>
            <p:cNvSpPr/>
            <p:nvPr/>
          </p:nvSpPr>
          <p:spPr>
            <a:xfrm rot="20198837">
              <a:off x="-196002" y="5006965"/>
              <a:ext cx="1064963" cy="617362"/>
            </a:xfrm>
            <a:prstGeom prst="rightArrow">
              <a:avLst>
                <a:gd name="adj1" fmla="val 51997"/>
                <a:gd name="adj2" fmla="val 63814"/>
              </a:avLst>
            </a:prstGeom>
            <a:solidFill>
              <a:srgbClr val="FF9E9E"/>
            </a:solidFill>
            <a:ln>
              <a:solidFill>
                <a:srgbClr val="E7A0A0"/>
              </a:solidFill>
              <a:headEnd type="none" w="med" len="med"/>
              <a:tailEnd type="none" w="med" len="me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b="1" noProof="0" dirty="0"/>
                <a:t>L3</a:t>
              </a:r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FD3C6475-0F08-544E-4149-43BD6EE42769}"/>
              </a:ext>
            </a:extLst>
          </p:cNvPr>
          <p:cNvSpPr txBox="1"/>
          <p:nvPr/>
        </p:nvSpPr>
        <p:spPr>
          <a:xfrm>
            <a:off x="336479" y="3370968"/>
            <a:ext cx="2629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noProof="0" dirty="0">
                <a:latin typeface="Aptos" panose="020B0004020202020204" pitchFamily="34" charset="0"/>
              </a:rPr>
              <a:t>AUXILIARY CHAMBER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F226901-7BE5-D86C-EAF5-7225DFB5E7DC}"/>
              </a:ext>
            </a:extLst>
          </p:cNvPr>
          <p:cNvSpPr txBox="1"/>
          <p:nvPr/>
        </p:nvSpPr>
        <p:spPr>
          <a:xfrm>
            <a:off x="9780105" y="4026704"/>
            <a:ext cx="2849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noProof="0" dirty="0">
                <a:latin typeface="Aptos" panose="020B0004020202020204" pitchFamily="34" charset="0"/>
              </a:rPr>
              <a:t>INTERACTION CHAMBER</a:t>
            </a:r>
          </a:p>
        </p:txBody>
      </p:sp>
      <p:sp>
        <p:nvSpPr>
          <p:cNvPr id="6" name="Zástupný obsah 4">
            <a:extLst>
              <a:ext uri="{FF2B5EF4-FFF2-40B4-BE49-F238E27FC236}">
                <a16:creationId xmlns:a16="http://schemas.microsoft.com/office/drawing/2014/main" id="{F263E557-0B88-B120-F3DD-8A6B94C38A8D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24032" y="1623507"/>
            <a:ext cx="5279740" cy="1412301"/>
          </a:xfrm>
        </p:spPr>
        <p:txBody>
          <a:bodyPr/>
          <a:lstStyle/>
          <a:p>
            <a:r>
              <a:rPr lang="en-US" sz="1800" noProof="0" dirty="0"/>
              <a:t>ELI-ELBA: all-optical collider at ELI-BL</a:t>
            </a:r>
          </a:p>
          <a:p>
            <a:r>
              <a:rPr lang="en-US" sz="1800" noProof="0" dirty="0"/>
              <a:t>50:50 wavefront splitting  to enable high temporal synchronization of the LWFA beam and the CP laser</a:t>
            </a:r>
          </a:p>
        </p:txBody>
      </p:sp>
      <p:sp>
        <p:nvSpPr>
          <p:cNvPr id="7" name="Zástupný obsah 4">
            <a:extLst>
              <a:ext uri="{FF2B5EF4-FFF2-40B4-BE49-F238E27FC236}">
                <a16:creationId xmlns:a16="http://schemas.microsoft.com/office/drawing/2014/main" id="{5086075F-5C3C-42E8-F6E8-AABCB1739BB1}"/>
              </a:ext>
            </a:extLst>
          </p:cNvPr>
          <p:cNvSpPr txBox="1">
            <a:spLocks/>
          </p:cNvSpPr>
          <p:nvPr/>
        </p:nvSpPr>
        <p:spPr>
          <a:xfrm>
            <a:off x="7349915" y="4894332"/>
            <a:ext cx="5590674" cy="1412301"/>
          </a:xfrm>
          <a:prstGeom prst="rect">
            <a:avLst/>
          </a:prstGeom>
        </p:spPr>
        <p:txBody>
          <a:bodyPr lIns="0" tIns="0" rIns="0" bIns="0" anchor="ctr"/>
          <a:lstStyle>
            <a:lvl1pPr marL="216000" indent="-21564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0000"/>
              </a:buClr>
              <a:buSzPct val="45000"/>
              <a:buFont typeface="Calibri"/>
              <a:buChar char="•"/>
              <a:defRPr sz="2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currently the beam was split by pick-off mirrors</a:t>
            </a:r>
          </a:p>
          <a:p>
            <a:r>
              <a:rPr lang="en-US" sz="1800" dirty="0"/>
              <a:t>full counter-propagating setup to be implemented with the L3 laser energy upgrade while maintaining self-waveguiding capability</a:t>
            </a:r>
          </a:p>
        </p:txBody>
      </p:sp>
    </p:spTree>
    <p:extLst>
      <p:ext uri="{BB962C8B-B14F-4D97-AF65-F5344CB8AC3E}">
        <p14:creationId xmlns:p14="http://schemas.microsoft.com/office/powerpoint/2010/main" val="337577455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EA3FE-FDA4-BB73-00CE-87D72FF4F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057ECF-5797-9FA8-AC40-5E030819195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7/24/26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AF130F5-7B12-57A8-FB45-4F42697AB3C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7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A6B1E24D-A0EC-1E0B-AB25-E156EB15F6A2}"/>
              </a:ext>
            </a:extLst>
          </p:cNvPr>
          <p:cNvGrpSpPr/>
          <p:nvPr/>
        </p:nvGrpSpPr>
        <p:grpSpPr>
          <a:xfrm>
            <a:off x="94421" y="53820"/>
            <a:ext cx="13254107" cy="7167600"/>
            <a:chOff x="188843" y="53820"/>
            <a:chExt cx="13254107" cy="7167600"/>
          </a:xfrm>
        </p:grpSpPr>
        <p:pic>
          <p:nvPicPr>
            <p:cNvPr id="29" name="Content Placeholder 28" descr="A computer generated image of a machine&#10;&#10;AI-generated content may be incorrect.">
              <a:extLst>
                <a:ext uri="{FF2B5EF4-FFF2-40B4-BE49-F238E27FC236}">
                  <a16:creationId xmlns:a16="http://schemas.microsoft.com/office/drawing/2014/main" id="{D4EA45CB-023E-965E-215D-9C94907C91D9}"/>
                </a:ext>
              </a:extLst>
            </p:cNvPr>
            <p:cNvPicPr>
              <a:picLocks noGrp="1" noChangeAspect="1"/>
            </p:cNvPicPr>
            <p:nvPr>
              <p:ph idx="13"/>
            </p:nvPr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11" r="1965"/>
            <a:stretch>
              <a:fillRect/>
            </a:stretch>
          </p:blipFill>
          <p:spPr>
            <a:xfrm>
              <a:off x="188843" y="53820"/>
              <a:ext cx="13254107" cy="7167600"/>
            </a:xfrm>
            <a:ln>
              <a:noFill/>
            </a:ln>
          </p:spPr>
        </p:pic>
        <p:cxnSp>
          <p:nvCxnSpPr>
            <p:cNvPr id="25" name="Přímá spojnice se šipkou 24">
              <a:extLst>
                <a:ext uri="{FF2B5EF4-FFF2-40B4-BE49-F238E27FC236}">
                  <a16:creationId xmlns:a16="http://schemas.microsoft.com/office/drawing/2014/main" id="{7A1EADC7-2A44-7259-6810-F25BB1A3946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19019" y="5067478"/>
              <a:ext cx="317327" cy="13711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6" name="Skupina 35">
            <a:extLst>
              <a:ext uri="{FF2B5EF4-FFF2-40B4-BE49-F238E27FC236}">
                <a16:creationId xmlns:a16="http://schemas.microsoft.com/office/drawing/2014/main" id="{3EEAF65D-7500-FD73-7EE0-9A29F236EB22}"/>
              </a:ext>
            </a:extLst>
          </p:cNvPr>
          <p:cNvGrpSpPr/>
          <p:nvPr/>
        </p:nvGrpSpPr>
        <p:grpSpPr>
          <a:xfrm>
            <a:off x="7134943" y="3804568"/>
            <a:ext cx="6367881" cy="3756695"/>
            <a:chOff x="7134943" y="3804568"/>
            <a:chExt cx="6367881" cy="3756695"/>
          </a:xfrm>
        </p:grpSpPr>
        <p:grpSp>
          <p:nvGrpSpPr>
            <p:cNvPr id="34" name="Skupina 33">
              <a:extLst>
                <a:ext uri="{FF2B5EF4-FFF2-40B4-BE49-F238E27FC236}">
                  <a16:creationId xmlns:a16="http://schemas.microsoft.com/office/drawing/2014/main" id="{68D42F49-F3A9-C76B-73BC-8CE763DE9511}"/>
                </a:ext>
              </a:extLst>
            </p:cNvPr>
            <p:cNvGrpSpPr/>
            <p:nvPr/>
          </p:nvGrpSpPr>
          <p:grpSpPr>
            <a:xfrm>
              <a:off x="7134943" y="3804568"/>
              <a:ext cx="6367881" cy="3756695"/>
              <a:chOff x="7134943" y="3804568"/>
              <a:chExt cx="6367881" cy="3756695"/>
            </a:xfrm>
          </p:grpSpPr>
          <p:grpSp>
            <p:nvGrpSpPr>
              <p:cNvPr id="32" name="Skupina 31">
                <a:extLst>
                  <a:ext uri="{FF2B5EF4-FFF2-40B4-BE49-F238E27FC236}">
                    <a16:creationId xmlns:a16="http://schemas.microsoft.com/office/drawing/2014/main" id="{F7483556-6C56-62D3-79BC-851BEA679E1F}"/>
                  </a:ext>
                </a:extLst>
              </p:cNvPr>
              <p:cNvGrpSpPr/>
              <p:nvPr/>
            </p:nvGrpSpPr>
            <p:grpSpPr>
              <a:xfrm>
                <a:off x="7134943" y="3804568"/>
                <a:ext cx="6367881" cy="3756695"/>
                <a:chOff x="7134943" y="3804568"/>
                <a:chExt cx="6367881" cy="3756695"/>
              </a:xfrm>
            </p:grpSpPr>
            <p:grpSp>
              <p:nvGrpSpPr>
                <p:cNvPr id="31" name="Skupina 30">
                  <a:extLst>
                    <a:ext uri="{FF2B5EF4-FFF2-40B4-BE49-F238E27FC236}">
                      <a16:creationId xmlns:a16="http://schemas.microsoft.com/office/drawing/2014/main" id="{D9F7D99C-7039-F934-F59F-FA87F5BFE484}"/>
                    </a:ext>
                  </a:extLst>
                </p:cNvPr>
                <p:cNvGrpSpPr/>
                <p:nvPr/>
              </p:nvGrpSpPr>
              <p:grpSpPr>
                <a:xfrm>
                  <a:off x="7194817" y="3860387"/>
                  <a:ext cx="6059290" cy="3700876"/>
                  <a:chOff x="7194817" y="3860387"/>
                  <a:chExt cx="6059290" cy="3700876"/>
                </a:xfrm>
              </p:grpSpPr>
              <p:grpSp>
                <p:nvGrpSpPr>
                  <p:cNvPr id="30" name="Skupina 29">
                    <a:extLst>
                      <a:ext uri="{FF2B5EF4-FFF2-40B4-BE49-F238E27FC236}">
                        <a16:creationId xmlns:a16="http://schemas.microsoft.com/office/drawing/2014/main" id="{EA8171DF-D338-BE9C-DFA0-D007EAAB0158}"/>
                      </a:ext>
                    </a:extLst>
                  </p:cNvPr>
                  <p:cNvGrpSpPr/>
                  <p:nvPr/>
                </p:nvGrpSpPr>
                <p:grpSpPr>
                  <a:xfrm>
                    <a:off x="7194817" y="3860387"/>
                    <a:ext cx="6059290" cy="3700876"/>
                    <a:chOff x="7194817" y="3860387"/>
                    <a:chExt cx="6059290" cy="3700876"/>
                  </a:xfrm>
                </p:grpSpPr>
                <p:pic>
                  <p:nvPicPr>
                    <p:cNvPr id="8" name="Obrázek 7" descr="Obsah obrázku řada/pruh, design&#10;&#10;Obsah generovaný pomocí AI může být nesprávný.">
                      <a:extLst>
                        <a:ext uri="{FF2B5EF4-FFF2-40B4-BE49-F238E27FC236}">
                          <a16:creationId xmlns:a16="http://schemas.microsoft.com/office/drawing/2014/main" id="{FCE2835B-12B5-9851-F133-F60D5E45B0C8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3">
                      <a:clrChange>
                        <a:clrFrom>
                          <a:srgbClr val="FFFFFF"/>
                        </a:clrFrom>
                        <a:clrTo>
                          <a:srgbClr val="FFFFFF">
                            <a:alpha val="0"/>
                          </a:srgbClr>
                        </a:clrTo>
                      </a:clrChange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 l="3929" r="6487"/>
                    <a:stretch>
                      <a:fillRect/>
                    </a:stretch>
                  </p:blipFill>
                  <p:spPr>
                    <a:xfrm rot="10800000">
                      <a:off x="7194817" y="4118458"/>
                      <a:ext cx="6059290" cy="3442805"/>
                    </a:xfrm>
                    <a:prstGeom prst="rect">
                      <a:avLst/>
                    </a:prstGeom>
                  </p:spPr>
                </p:pic>
                <p:cxnSp>
                  <p:nvCxnSpPr>
                    <p:cNvPr id="22" name="Přímá spojnice se šipkou 21">
                      <a:extLst>
                        <a:ext uri="{FF2B5EF4-FFF2-40B4-BE49-F238E27FC236}">
                          <a16:creationId xmlns:a16="http://schemas.microsoft.com/office/drawing/2014/main" id="{BC4F4DE2-8DB0-4D9F-6983-8DCC99CDA510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12646428" y="4198923"/>
                      <a:ext cx="0" cy="414924"/>
                    </a:xfrm>
                    <a:prstGeom prst="straightConnector1">
                      <a:avLst/>
                    </a:prstGeom>
                    <a:ln>
                      <a:tailEnd type="triangle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8" name="Vývojový diagram: dokument 27">
                      <a:extLst>
                        <a:ext uri="{FF2B5EF4-FFF2-40B4-BE49-F238E27FC236}">
                          <a16:creationId xmlns:a16="http://schemas.microsoft.com/office/drawing/2014/main" id="{D979ED0D-F33D-343E-56B3-31AF23F991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2393616" y="3860387"/>
                      <a:ext cx="472666" cy="332423"/>
                    </a:xfrm>
                    <a:prstGeom prst="flowChartDocumen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noProof="0" dirty="0"/>
                    </a:p>
                  </p:txBody>
                </p:sp>
              </p:grpSp>
              <p:sp>
                <p:nvSpPr>
                  <p:cNvPr id="9" name="TextovéPole 8">
                    <a:extLst>
                      <a:ext uri="{FF2B5EF4-FFF2-40B4-BE49-F238E27FC236}">
                        <a16:creationId xmlns:a16="http://schemas.microsoft.com/office/drawing/2014/main" id="{EA8F3B0F-A317-76EF-7A29-8FF3C107F498}"/>
                      </a:ext>
                    </a:extLst>
                  </p:cNvPr>
                  <p:cNvSpPr txBox="1"/>
                  <p:nvPr/>
                </p:nvSpPr>
                <p:spPr>
                  <a:xfrm>
                    <a:off x="7263994" y="5839861"/>
                    <a:ext cx="497434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noProof="0" dirty="0">
                        <a:latin typeface="Aptos" panose="020B0004020202020204" pitchFamily="34" charset="0"/>
                      </a:rPr>
                      <a:t>M1</a:t>
                    </a:r>
                  </a:p>
                </p:txBody>
              </p:sp>
            </p:grpSp>
            <p:sp>
              <p:nvSpPr>
                <p:cNvPr id="10" name="TextovéPole 9">
                  <a:extLst>
                    <a:ext uri="{FF2B5EF4-FFF2-40B4-BE49-F238E27FC236}">
                      <a16:creationId xmlns:a16="http://schemas.microsoft.com/office/drawing/2014/main" id="{DE6482EA-CC0C-CB70-BD78-5359DE9D012F}"/>
                    </a:ext>
                  </a:extLst>
                </p:cNvPr>
                <p:cNvSpPr txBox="1"/>
                <p:nvPr/>
              </p:nvSpPr>
              <p:spPr>
                <a:xfrm>
                  <a:off x="13005390" y="6249886"/>
                  <a:ext cx="49743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noProof="0" dirty="0">
                      <a:latin typeface="Aptos" panose="020B0004020202020204" pitchFamily="34" charset="0"/>
                    </a:rPr>
                    <a:t>M2</a:t>
                  </a:r>
                </a:p>
              </p:txBody>
            </p:sp>
            <p:sp>
              <p:nvSpPr>
                <p:cNvPr id="11" name="TextovéPole 10">
                  <a:extLst>
                    <a:ext uri="{FF2B5EF4-FFF2-40B4-BE49-F238E27FC236}">
                      <a16:creationId xmlns:a16="http://schemas.microsoft.com/office/drawing/2014/main" id="{A80975A9-4DFF-1CA6-576D-9D10B895E888}"/>
                    </a:ext>
                  </a:extLst>
                </p:cNvPr>
                <p:cNvSpPr txBox="1"/>
                <p:nvPr/>
              </p:nvSpPr>
              <p:spPr>
                <a:xfrm>
                  <a:off x="12712783" y="5278352"/>
                  <a:ext cx="49743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noProof="0" dirty="0">
                      <a:latin typeface="Aptos" panose="020B0004020202020204" pitchFamily="34" charset="0"/>
                    </a:rPr>
                    <a:t>M4</a:t>
                  </a:r>
                </a:p>
              </p:txBody>
            </p:sp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6AAB4B03-23FC-B67C-468F-EA6D19218C17}"/>
                    </a:ext>
                  </a:extLst>
                </p:cNvPr>
                <p:cNvSpPr txBox="1"/>
                <p:nvPr/>
              </p:nvSpPr>
              <p:spPr>
                <a:xfrm>
                  <a:off x="9354921" y="4551167"/>
                  <a:ext cx="63764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noProof="0" dirty="0">
                      <a:latin typeface="Aptos" panose="020B0004020202020204" pitchFamily="34" charset="0"/>
                    </a:rPr>
                    <a:t>OAP</a:t>
                  </a:r>
                </a:p>
              </p:txBody>
            </p:sp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E0275342-4566-BF1C-A297-098E28BEC486}"/>
                    </a:ext>
                  </a:extLst>
                </p:cNvPr>
                <p:cNvSpPr txBox="1"/>
                <p:nvPr/>
              </p:nvSpPr>
              <p:spPr>
                <a:xfrm>
                  <a:off x="7134943" y="5037366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BM2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A67CA215-2C0C-8EED-C897-FBC60376CFE3}"/>
                    </a:ext>
                  </a:extLst>
                </p:cNvPr>
                <p:cNvSpPr txBox="1"/>
                <p:nvPr/>
              </p:nvSpPr>
              <p:spPr>
                <a:xfrm>
                  <a:off x="8739226" y="6154098"/>
                  <a:ext cx="63764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BM0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262D9A7A-BD23-525F-9AE2-028948032542}"/>
                    </a:ext>
                  </a:extLst>
                </p:cNvPr>
                <p:cNvSpPr txBox="1"/>
                <p:nvPr/>
              </p:nvSpPr>
              <p:spPr>
                <a:xfrm>
                  <a:off x="8539024" y="4400729"/>
                  <a:ext cx="63764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PM1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16" name="TextovéPole 15">
                  <a:extLst>
                    <a:ext uri="{FF2B5EF4-FFF2-40B4-BE49-F238E27FC236}">
                      <a16:creationId xmlns:a16="http://schemas.microsoft.com/office/drawing/2014/main" id="{32D64091-DDA9-E496-5CAB-8B43E9F83117}"/>
                    </a:ext>
                  </a:extLst>
                </p:cNvPr>
                <p:cNvSpPr txBox="1"/>
                <p:nvPr/>
              </p:nvSpPr>
              <p:spPr>
                <a:xfrm>
                  <a:off x="8220204" y="5857197"/>
                  <a:ext cx="63764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PM0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18" name="TextovéPole 17">
                  <a:extLst>
                    <a:ext uri="{FF2B5EF4-FFF2-40B4-BE49-F238E27FC236}">
                      <a16:creationId xmlns:a16="http://schemas.microsoft.com/office/drawing/2014/main" id="{FC3C4FB0-8577-BAC9-431A-0325685E76DA}"/>
                    </a:ext>
                  </a:extLst>
                </p:cNvPr>
                <p:cNvSpPr txBox="1"/>
                <p:nvPr/>
              </p:nvSpPr>
              <p:spPr>
                <a:xfrm>
                  <a:off x="8790427" y="4982147"/>
                  <a:ext cx="63764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BM1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7C158D46-1FB4-D70F-2053-FB6984E99C69}"/>
                    </a:ext>
                  </a:extLst>
                </p:cNvPr>
                <p:cNvSpPr txBox="1"/>
                <p:nvPr/>
              </p:nvSpPr>
              <p:spPr>
                <a:xfrm>
                  <a:off x="7389837" y="4428056"/>
                  <a:ext cx="637640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PM2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20" name="TextovéPole 19">
                  <a:extLst>
                    <a:ext uri="{FF2B5EF4-FFF2-40B4-BE49-F238E27FC236}">
                      <a16:creationId xmlns:a16="http://schemas.microsoft.com/office/drawing/2014/main" id="{E03EC7C8-CACE-43FD-2ACC-8C636A385FA7}"/>
                    </a:ext>
                  </a:extLst>
                </p:cNvPr>
                <p:cNvSpPr txBox="1"/>
                <p:nvPr/>
              </p:nvSpPr>
              <p:spPr>
                <a:xfrm>
                  <a:off x="12089141" y="3804568"/>
                  <a:ext cx="1081615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noProof="0" dirty="0">
                      <a:ln w="0"/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  <a:latin typeface="Aptos" panose="020B0004020202020204" pitchFamily="34" charset="0"/>
                    </a:rPr>
                    <a:t>to target </a:t>
                  </a:r>
                </a:p>
              </p:txBody>
            </p:sp>
            <p:cxnSp>
              <p:nvCxnSpPr>
                <p:cNvPr id="24" name="Přímá spojnice se šipkou 23">
                  <a:extLst>
                    <a:ext uri="{FF2B5EF4-FFF2-40B4-BE49-F238E27FC236}">
                      <a16:creationId xmlns:a16="http://schemas.microsoft.com/office/drawing/2014/main" id="{98B44C1B-D1A0-3FF4-BD1D-6847EA7EBE7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7906177" y="4155033"/>
                  <a:ext cx="0" cy="414924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Vývojový diagram: dokument 32">
                <a:extLst>
                  <a:ext uri="{FF2B5EF4-FFF2-40B4-BE49-F238E27FC236}">
                    <a16:creationId xmlns:a16="http://schemas.microsoft.com/office/drawing/2014/main" id="{CE06000B-330B-79B8-778A-802B61CD619B}"/>
                  </a:ext>
                </a:extLst>
              </p:cNvPr>
              <p:cNvSpPr/>
              <p:nvPr/>
            </p:nvSpPr>
            <p:spPr>
              <a:xfrm>
                <a:off x="7823790" y="4041228"/>
                <a:ext cx="157093" cy="91860"/>
              </a:xfrm>
              <a:prstGeom prst="flowChartDocumen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</p:grpSp>
        <p:cxnSp>
          <p:nvCxnSpPr>
            <p:cNvPr id="35" name="Přímá spojnice se šipkou 34">
              <a:extLst>
                <a:ext uri="{FF2B5EF4-FFF2-40B4-BE49-F238E27FC236}">
                  <a16:creationId xmlns:a16="http://schemas.microsoft.com/office/drawing/2014/main" id="{62A0A419-67CD-8831-6EE0-ADBDB8757B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736711" y="7146339"/>
              <a:ext cx="0" cy="41492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" name="Zástupný obsah 4">
            <a:extLst>
              <a:ext uri="{FF2B5EF4-FFF2-40B4-BE49-F238E27FC236}">
                <a16:creationId xmlns:a16="http://schemas.microsoft.com/office/drawing/2014/main" id="{B7CF918E-51B2-591C-C92A-E1842ACC06D2}"/>
              </a:ext>
            </a:extLst>
          </p:cNvPr>
          <p:cNvSpPr txBox="1">
            <a:spLocks/>
          </p:cNvSpPr>
          <p:nvPr/>
        </p:nvSpPr>
        <p:spPr>
          <a:xfrm>
            <a:off x="1010152" y="1935188"/>
            <a:ext cx="5907754" cy="1412301"/>
          </a:xfrm>
          <a:prstGeom prst="rect">
            <a:avLst/>
          </a:prstGeom>
        </p:spPr>
        <p:txBody>
          <a:bodyPr lIns="0" tIns="0" rIns="0" bIns="0" anchor="ctr"/>
          <a:lstStyle>
            <a:lvl1pPr marL="216000" indent="-21564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0000"/>
              </a:buClr>
              <a:buSzPct val="45000"/>
              <a:buFont typeface="Calibri"/>
              <a:buChar char="•"/>
              <a:defRPr sz="2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" indent="0">
              <a:buNone/>
            </a:pPr>
            <a:r>
              <a:rPr lang="en-US" sz="1800" dirty="0"/>
              <a:t>Multiple</a:t>
            </a:r>
            <a:r>
              <a:rPr lang="en-US" sz="1800" noProof="0" dirty="0"/>
              <a:t>-beam experiment:</a:t>
            </a:r>
          </a:p>
          <a:p>
            <a:pPr marL="446088" lvl="1"/>
            <a:r>
              <a:rPr lang="en-US" sz="1400" noProof="0" dirty="0"/>
              <a:t>index-structuring beam (for Bessel focus)</a:t>
            </a:r>
          </a:p>
          <a:p>
            <a:pPr marL="446088" lvl="1"/>
            <a:r>
              <a:rPr lang="en-US" sz="1400" noProof="0" dirty="0"/>
              <a:t>LWFA drive beam</a:t>
            </a:r>
          </a:p>
          <a:p>
            <a:pPr marL="446088" lvl="1"/>
            <a:r>
              <a:rPr lang="en-US" sz="1400" noProof="0" dirty="0"/>
              <a:t>probe beam</a:t>
            </a:r>
          </a:p>
          <a:p>
            <a:pPr marL="446088" lvl="1"/>
            <a:r>
              <a:rPr lang="en-US" sz="1400" noProof="0" dirty="0"/>
              <a:t>ns-pulse beam</a:t>
            </a: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7E744189-F6E1-8226-D811-30762A16C698}"/>
              </a:ext>
            </a:extLst>
          </p:cNvPr>
          <p:cNvSpPr txBox="1">
            <a:spLocks/>
          </p:cNvSpPr>
          <p:nvPr/>
        </p:nvSpPr>
        <p:spPr>
          <a:xfrm>
            <a:off x="3163902" y="398469"/>
            <a:ext cx="9727150" cy="1079640"/>
          </a:xfrm>
          <a:prstGeom prst="rect">
            <a:avLst/>
          </a:prstGeom>
        </p:spPr>
        <p:txBody>
          <a:bodyPr lIns="0" tIns="0" rIns="0" bIns="0" anchor="ctr"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US" noProof="0" dirty="0"/>
              <a:t>Self-waveguiding setup at ELBA</a:t>
            </a:r>
          </a:p>
        </p:txBody>
      </p:sp>
    </p:spTree>
    <p:extLst>
      <p:ext uri="{BB962C8B-B14F-4D97-AF65-F5344CB8AC3E}">
        <p14:creationId xmlns:p14="http://schemas.microsoft.com/office/powerpoint/2010/main" val="2829145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F0CD4-4DBA-3B44-D98A-97733E248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0A6592-2CD4-16C0-AC62-9E8E91ADA9D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7/25/26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4DF802-9434-50EB-BA23-7FB9E5A0DCC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8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E3733EE0-24FA-101C-745F-3AD7F2FA8115}"/>
              </a:ext>
            </a:extLst>
          </p:cNvPr>
          <p:cNvSpPr txBox="1">
            <a:spLocks/>
          </p:cNvSpPr>
          <p:nvPr/>
        </p:nvSpPr>
        <p:spPr>
          <a:xfrm>
            <a:off x="3163902" y="398469"/>
            <a:ext cx="9727150" cy="1079640"/>
          </a:xfrm>
          <a:prstGeom prst="rect">
            <a:avLst/>
          </a:prstGeom>
        </p:spPr>
        <p:txBody>
          <a:bodyPr lIns="0" tIns="0" rIns="0" bIns="0" anchor="ctr"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Aptos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US" noProof="0" dirty="0"/>
              <a:t>LWFA drive &amp; Bessel beam parameters </a:t>
            </a:r>
          </a:p>
        </p:txBody>
      </p:sp>
      <p:sp>
        <p:nvSpPr>
          <p:cNvPr id="17" name="Zástupný obsah 4">
            <a:extLst>
              <a:ext uri="{FF2B5EF4-FFF2-40B4-BE49-F238E27FC236}">
                <a16:creationId xmlns:a16="http://schemas.microsoft.com/office/drawing/2014/main" id="{4C117A2A-1777-8F31-4114-4D1A91E653A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124420" y="3342534"/>
            <a:ext cx="4051934" cy="1300718"/>
          </a:xfrm>
        </p:spPr>
        <p:txBody>
          <a:bodyPr/>
          <a:lstStyle/>
          <a:p>
            <a:r>
              <a:rPr lang="en-US" sz="1800" b="1" noProof="0" dirty="0"/>
              <a:t>86.2 % </a:t>
            </a:r>
            <a:r>
              <a:rPr lang="en-US" sz="1800" noProof="0" dirty="0"/>
              <a:t>energy in LWFA drive beam</a:t>
            </a:r>
          </a:p>
          <a:p>
            <a:r>
              <a:rPr lang="en-US" sz="1800" b="1" noProof="0" dirty="0"/>
              <a:t>8.5 % </a:t>
            </a:r>
            <a:r>
              <a:rPr lang="en-US" sz="1800" noProof="0" dirty="0"/>
              <a:t>energy in Bessel beam</a:t>
            </a:r>
          </a:p>
          <a:p>
            <a:endParaRPr lang="en-US" sz="1800" noProof="0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45073FA-6C23-6BD3-F0E7-BED78FD0A8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85857"/>
              </p:ext>
            </p:extLst>
          </p:nvPr>
        </p:nvGraphicFramePr>
        <p:xfrm>
          <a:off x="9308934" y="1548000"/>
          <a:ext cx="3170583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6244">
                  <a:extLst>
                    <a:ext uri="{9D8B030D-6E8A-4147-A177-3AD203B41FA5}">
                      <a16:colId xmlns:a16="http://schemas.microsoft.com/office/drawing/2014/main" val="1964117004"/>
                    </a:ext>
                  </a:extLst>
                </a:gridCol>
                <a:gridCol w="924339">
                  <a:extLst>
                    <a:ext uri="{9D8B030D-6E8A-4147-A177-3AD203B41FA5}">
                      <a16:colId xmlns:a16="http://schemas.microsoft.com/office/drawing/2014/main" val="1842313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noProof="0" dirty="0"/>
                        <a:t>L3 full 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noProof="0" dirty="0"/>
                        <a:t>13 J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15122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noProof="0" dirty="0"/>
                        <a:t>LWFA drive beam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noProof="0" dirty="0"/>
                        <a:t>11.3 J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1601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noProof="0" dirty="0"/>
                        <a:t>Bessel beam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noProof="0" dirty="0"/>
                        <a:t>1.1 J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3895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noProof="0" dirty="0"/>
                        <a:t>Probe pick-off beam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noProof="0" dirty="0"/>
                        <a:t>0.6 J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8909525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E96D4220-2344-D927-3924-72EF24F263B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" r="842"/>
          <a:stretch/>
        </p:blipFill>
        <p:spPr>
          <a:xfrm>
            <a:off x="4387755" y="4478242"/>
            <a:ext cx="4433108" cy="2631011"/>
          </a:xfrm>
          <a:prstGeom prst="rect">
            <a:avLst/>
          </a:prstGeom>
        </p:spPr>
      </p:pic>
      <p:sp>
        <p:nvSpPr>
          <p:cNvPr id="15" name="Zástupný obsah 4">
            <a:extLst>
              <a:ext uri="{FF2B5EF4-FFF2-40B4-BE49-F238E27FC236}">
                <a16:creationId xmlns:a16="http://schemas.microsoft.com/office/drawing/2014/main" id="{E454B1F2-9A9D-C9F8-B158-52C16870323B}"/>
              </a:ext>
            </a:extLst>
          </p:cNvPr>
          <p:cNvSpPr txBox="1">
            <a:spLocks/>
          </p:cNvSpPr>
          <p:nvPr/>
        </p:nvSpPr>
        <p:spPr>
          <a:xfrm>
            <a:off x="9124419" y="5130140"/>
            <a:ext cx="4183807" cy="1044294"/>
          </a:xfrm>
          <a:prstGeom prst="rect">
            <a:avLst/>
          </a:prstGeom>
        </p:spPr>
        <p:txBody>
          <a:bodyPr lIns="0" tIns="0" rIns="0" bIns="0" anchor="ctr"/>
          <a:lstStyle>
            <a:lvl1pPr marL="216000" indent="-21564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0000"/>
              </a:buClr>
              <a:buSzPct val="45000"/>
              <a:buFont typeface="Calibri"/>
              <a:buChar char="•"/>
              <a:defRPr sz="2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ptos" panose="020B00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noProof="0" dirty="0">
                <a:solidFill>
                  <a:schemeClr val="accent1"/>
                </a:solidFill>
              </a:rPr>
              <a:t>~ 64 % </a:t>
            </a:r>
            <a:r>
              <a:rPr lang="en-US" sz="1800" noProof="0" dirty="0">
                <a:solidFill>
                  <a:schemeClr val="accent1"/>
                </a:solidFill>
              </a:rPr>
              <a:t>energy measured on target</a:t>
            </a:r>
          </a:p>
          <a:p>
            <a:r>
              <a:rPr lang="en-US" sz="1800" b="1" dirty="0">
                <a:solidFill>
                  <a:schemeClr val="accent1"/>
                </a:solidFill>
              </a:rPr>
              <a:t>~ 7.2 J </a:t>
            </a:r>
            <a:r>
              <a:rPr lang="en-US" sz="1800" dirty="0">
                <a:solidFill>
                  <a:schemeClr val="accent1"/>
                </a:solidFill>
              </a:rPr>
              <a:t>used for guiding and acceleration</a:t>
            </a:r>
          </a:p>
          <a:p>
            <a:r>
              <a:rPr lang="en-US" sz="1800" i="1" noProof="0" dirty="0"/>
              <a:t>Strehl ratio: 0.79</a:t>
            </a:r>
          </a:p>
          <a:p>
            <a:endParaRPr lang="en-US" sz="1800" noProof="0" dirty="0"/>
          </a:p>
        </p:txBody>
      </p:sp>
      <p:pic>
        <p:nvPicPr>
          <p:cNvPr id="29" name="Obrázek 28">
            <a:extLst>
              <a:ext uri="{FF2B5EF4-FFF2-40B4-BE49-F238E27FC236}">
                <a16:creationId xmlns:a16="http://schemas.microsoft.com/office/drawing/2014/main" id="{5C9BD0F3-1EDE-DA78-760D-FC1D9DAB8A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1505" y="1710047"/>
            <a:ext cx="3362173" cy="2732569"/>
          </a:xfrm>
          <a:prstGeom prst="rect">
            <a:avLst/>
          </a:prstGeom>
        </p:spPr>
      </p:pic>
      <p:pic>
        <p:nvPicPr>
          <p:cNvPr id="28" name="Obrázek 27">
            <a:extLst>
              <a:ext uri="{FF2B5EF4-FFF2-40B4-BE49-F238E27FC236}">
                <a16:creationId xmlns:a16="http://schemas.microsoft.com/office/drawing/2014/main" id="{15F307E6-7D7F-9FD9-8BC0-40E3BF5CA6F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79894" y="1698174"/>
            <a:ext cx="3431795" cy="2772000"/>
          </a:xfrm>
          <a:prstGeom prst="rect">
            <a:avLst/>
          </a:prstGeom>
        </p:spPr>
      </p:pic>
      <p:pic>
        <p:nvPicPr>
          <p:cNvPr id="31" name="Obrázek 30">
            <a:extLst>
              <a:ext uri="{FF2B5EF4-FFF2-40B4-BE49-F238E27FC236}">
                <a16:creationId xmlns:a16="http://schemas.microsoft.com/office/drawing/2014/main" id="{3F673838-8664-1A39-6522-68CF4C34A0FE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25" y="4527931"/>
            <a:ext cx="3196800" cy="254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786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568FA2-0047-D001-94B4-D3F339A91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Skupina 66">
            <a:extLst>
              <a:ext uri="{FF2B5EF4-FFF2-40B4-BE49-F238E27FC236}">
                <a16:creationId xmlns:a16="http://schemas.microsoft.com/office/drawing/2014/main" id="{C0AF258A-061D-D416-7E06-33CD6C7E49D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78797" y="696013"/>
            <a:ext cx="13557664" cy="6865250"/>
            <a:chOff x="-78797" y="629107"/>
            <a:chExt cx="13557664" cy="6865250"/>
          </a:xfrm>
        </p:grpSpPr>
        <p:grpSp>
          <p:nvGrpSpPr>
            <p:cNvPr id="66" name="Skupina 65">
              <a:extLst>
                <a:ext uri="{FF2B5EF4-FFF2-40B4-BE49-F238E27FC236}">
                  <a16:creationId xmlns:a16="http://schemas.microsoft.com/office/drawing/2014/main" id="{8E81216D-5744-26CA-AE20-9F03FAB20F1B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-78797" y="856607"/>
              <a:ext cx="13557664" cy="6637750"/>
              <a:chOff x="-78797" y="856607"/>
              <a:chExt cx="13557664" cy="6637750"/>
            </a:xfrm>
          </p:grpSpPr>
          <p:grpSp>
            <p:nvGrpSpPr>
              <p:cNvPr id="18" name="Skupina 17">
                <a:extLst>
                  <a:ext uri="{FF2B5EF4-FFF2-40B4-BE49-F238E27FC236}">
                    <a16:creationId xmlns:a16="http://schemas.microsoft.com/office/drawing/2014/main" id="{F70870F5-7EAA-306C-F4DD-B6451FC48B30}"/>
                  </a:ext>
                </a:extLst>
              </p:cNvPr>
              <p:cNvGrpSpPr>
                <a:grpSpLocks noGrp="1" noUngrp="1" noRot="1" noMove="1" noResize="1"/>
              </p:cNvGrpSpPr>
              <p:nvPr/>
            </p:nvGrpSpPr>
            <p:grpSpPr>
              <a:xfrm>
                <a:off x="0" y="856607"/>
                <a:ext cx="13442950" cy="6637750"/>
                <a:chOff x="0" y="856607"/>
                <a:chExt cx="13442950" cy="6637750"/>
              </a:xfrm>
            </p:grpSpPr>
            <p:pic>
              <p:nvPicPr>
                <p:cNvPr id="15" name="Obrázek 14" descr="Obsah obrázku řada/pruh, diagram, Paralelní, Vykreslený graf&#10;&#10;Obsah generovaný pomocí AI může být nesprávný.">
                  <a:extLst>
                    <a:ext uri="{FF2B5EF4-FFF2-40B4-BE49-F238E27FC236}">
                      <a16:creationId xmlns:a16="http://schemas.microsoft.com/office/drawing/2014/main" id="{7088D16E-1F3E-AD03-3D5A-BEC5E023975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3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180" b="4136"/>
                <a:stretch>
                  <a:fillRect/>
                </a:stretch>
              </p:blipFill>
              <p:spPr>
                <a:xfrm>
                  <a:off x="0" y="856607"/>
                  <a:ext cx="13442950" cy="6637750"/>
                </a:xfrm>
                <a:prstGeom prst="rect">
                  <a:avLst/>
                </a:prstGeom>
              </p:spPr>
            </p:pic>
            <p:sp>
              <p:nvSpPr>
                <p:cNvPr id="17" name="Vývojový diagram: dokument 16">
                  <a:extLst>
                    <a:ext uri="{FF2B5EF4-FFF2-40B4-BE49-F238E27FC236}">
                      <a16:creationId xmlns:a16="http://schemas.microsoft.com/office/drawing/2014/main" id="{EE7A2EBE-C808-16F2-0CDE-28D0F129947A}"/>
                    </a:ext>
                  </a:extLst>
                </p:cNvPr>
                <p:cNvSpPr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11375136" y="856607"/>
                  <a:ext cx="256032" cy="357716"/>
                </a:xfrm>
                <a:prstGeom prst="flowChartDocumen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</p:txBody>
            </p:sp>
          </p:grpSp>
          <p:grpSp>
            <p:nvGrpSpPr>
              <p:cNvPr id="65" name="Skupina 64">
                <a:extLst>
                  <a:ext uri="{FF2B5EF4-FFF2-40B4-BE49-F238E27FC236}">
                    <a16:creationId xmlns:a16="http://schemas.microsoft.com/office/drawing/2014/main" id="{804463A2-4466-F60E-44E9-80B3779CD399}"/>
                  </a:ext>
                </a:extLst>
              </p:cNvPr>
              <p:cNvGrpSpPr>
                <a:grpSpLocks noGrp="1" noUngrp="1" noRot="1" noMove="1" noResize="1"/>
              </p:cNvGrpSpPr>
              <p:nvPr/>
            </p:nvGrpSpPr>
            <p:grpSpPr>
              <a:xfrm>
                <a:off x="-78797" y="1089426"/>
                <a:ext cx="13557664" cy="6176512"/>
                <a:chOff x="-78797" y="1089426"/>
                <a:chExt cx="13557664" cy="6176512"/>
              </a:xfrm>
            </p:grpSpPr>
            <p:sp>
              <p:nvSpPr>
                <p:cNvPr id="22" name="Obdélník 21">
                  <a:extLst>
                    <a:ext uri="{FF2B5EF4-FFF2-40B4-BE49-F238E27FC236}">
                      <a16:creationId xmlns:a16="http://schemas.microsoft.com/office/drawing/2014/main" id="{5262AE0E-D0BF-B0DE-65D1-1892C8C975D3}"/>
                    </a:ext>
                  </a:extLst>
                </p:cNvPr>
                <p:cNvSpPr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10102292" y="3035808"/>
                  <a:ext cx="1060704" cy="1638605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</p:txBody>
            </p:sp>
            <p:cxnSp>
              <p:nvCxnSpPr>
                <p:cNvPr id="25" name="Přímá spojnice se šipkou 24">
                  <a:extLst>
                    <a:ext uri="{FF2B5EF4-FFF2-40B4-BE49-F238E27FC236}">
                      <a16:creationId xmlns:a16="http://schemas.microsoft.com/office/drawing/2014/main" id="{67838554-7C7F-D429-121E-6C6D805B5D55}"/>
                    </a:ext>
                  </a:extLst>
                </p:cNvPr>
                <p:cNvCxnSpPr>
                  <a:cxnSpLocks noGrp="1" noRot="1" noMove="1" noResize="1" noEditPoints="1" noAdjustHandles="1" noChangeArrowheads="1" noChangeShapeType="1"/>
                </p:cNvCxnSpPr>
                <p:nvPr/>
              </p:nvCxnSpPr>
              <p:spPr>
                <a:xfrm>
                  <a:off x="2845612" y="2545690"/>
                  <a:ext cx="0" cy="74615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Přímá spojnice se šipkou 25">
                  <a:extLst>
                    <a:ext uri="{FF2B5EF4-FFF2-40B4-BE49-F238E27FC236}">
                      <a16:creationId xmlns:a16="http://schemas.microsoft.com/office/drawing/2014/main" id="{71A7F9F6-FFAA-A724-429A-5A5DDC492EA0}"/>
                    </a:ext>
                  </a:extLst>
                </p:cNvPr>
                <p:cNvCxnSpPr>
                  <a:cxnSpLocks noGrp="1" noRot="1" noMove="1" noResize="1" noEditPoints="1" noAdjustHandles="1" noChangeArrowheads="1" noChangeShapeType="1"/>
                </p:cNvCxnSpPr>
                <p:nvPr/>
              </p:nvCxnSpPr>
              <p:spPr>
                <a:xfrm flipH="1">
                  <a:off x="93879" y="6341059"/>
                  <a:ext cx="366979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8" name="TextovéPole 27">
                  <a:extLst>
                    <a:ext uri="{FF2B5EF4-FFF2-40B4-BE49-F238E27FC236}">
                      <a16:creationId xmlns:a16="http://schemas.microsoft.com/office/drawing/2014/main" id="{4426BF64-29E2-C501-C7E6-6BE86EA7F633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-78797" y="6451246"/>
                  <a:ext cx="1673511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noProof="0" dirty="0">
                      <a:ln w="0"/>
                      <a:effectLst>
                        <a:outerShdw blurRad="38100" dist="19050" dir="2700000" algn="tl" rotWithShape="0">
                          <a:schemeClr val="dk1">
                            <a:alpha val="40000"/>
                          </a:schemeClr>
                        </a:outerShdw>
                      </a:effectLst>
                      <a:latin typeface="Aptos" panose="020B0004020202020204" pitchFamily="34" charset="0"/>
                    </a:rPr>
                    <a:t>to interferometer </a:t>
                  </a:r>
                </a:p>
              </p:txBody>
            </p:sp>
            <p:cxnSp>
              <p:nvCxnSpPr>
                <p:cNvPr id="30" name="Přímá spojnice se šipkou 29">
                  <a:extLst>
                    <a:ext uri="{FF2B5EF4-FFF2-40B4-BE49-F238E27FC236}">
                      <a16:creationId xmlns:a16="http://schemas.microsoft.com/office/drawing/2014/main" id="{733069D7-F0B5-C7B6-44E8-FAC4A575A9BB}"/>
                    </a:ext>
                  </a:extLst>
                </p:cNvPr>
                <p:cNvCxnSpPr>
                  <a:cxnSpLocks noGrp="1" noRot="1" noMove="1" noResize="1" noEditPoints="1" noAdjustHandles="1" noChangeArrowheads="1" noChangeShapeType="1"/>
                </p:cNvCxnSpPr>
                <p:nvPr/>
              </p:nvCxnSpPr>
              <p:spPr>
                <a:xfrm flipH="1" flipV="1">
                  <a:off x="11074603" y="2478634"/>
                  <a:ext cx="428549" cy="440131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34" name="TextovéPole 33">
                  <a:extLst>
                    <a:ext uri="{FF2B5EF4-FFF2-40B4-BE49-F238E27FC236}">
                      <a16:creationId xmlns:a16="http://schemas.microsoft.com/office/drawing/2014/main" id="{6B90E762-F4CB-FA8F-EE06-710AC1DA9F3A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11525097" y="2225626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BM3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35" name="TextovéPole 34">
                  <a:extLst>
                    <a:ext uri="{FF2B5EF4-FFF2-40B4-BE49-F238E27FC236}">
                      <a16:creationId xmlns:a16="http://schemas.microsoft.com/office/drawing/2014/main" id="{6F92FF48-48C1-EF46-6850-9E29559B2A84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9835340" y="2192127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 err="1"/>
                    <a:t>λ</a:t>
                  </a:r>
                  <a:r>
                    <a:rPr lang="en-US" sz="1400" noProof="0" dirty="0">
                      <a:latin typeface="Aptos" panose="020B0004020202020204" pitchFamily="34" charset="0"/>
                    </a:rPr>
                    <a:t>/2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36" name="TextovéPole 35">
                  <a:extLst>
                    <a:ext uri="{FF2B5EF4-FFF2-40B4-BE49-F238E27FC236}">
                      <a16:creationId xmlns:a16="http://schemas.microsoft.com/office/drawing/2014/main" id="{965101D9-0D2F-161E-6BBC-5E597633B097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3255660" y="6958161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BM7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37" name="TextovéPole 36">
                  <a:extLst>
                    <a:ext uri="{FF2B5EF4-FFF2-40B4-BE49-F238E27FC236}">
                      <a16:creationId xmlns:a16="http://schemas.microsoft.com/office/drawing/2014/main" id="{4956E488-0366-A0B9-299B-587E48464F01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10560153" y="1886782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BM4-5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38" name="TextovéPole 37">
                  <a:extLst>
                    <a:ext uri="{FF2B5EF4-FFF2-40B4-BE49-F238E27FC236}">
                      <a16:creationId xmlns:a16="http://schemas.microsoft.com/office/drawing/2014/main" id="{824B1920-E635-924A-273C-4AF5568193F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422862" y="2752049"/>
                  <a:ext cx="195377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noProof="0" dirty="0">
                      <a:latin typeface="Aptos" panose="020B0004020202020204" pitchFamily="34" charset="0"/>
                    </a:rPr>
                    <a:t>polarization-changing periscope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39" name="TextovéPole 38">
                  <a:extLst>
                    <a:ext uri="{FF2B5EF4-FFF2-40B4-BE49-F238E27FC236}">
                      <a16:creationId xmlns:a16="http://schemas.microsoft.com/office/drawing/2014/main" id="{B05548E0-8309-4092-9934-76B693BE4442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11525097" y="1419318"/>
                  <a:ext cx="195377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noProof="0" dirty="0">
                      <a:latin typeface="Aptos" panose="020B0004020202020204" pitchFamily="34" charset="0"/>
                    </a:rPr>
                    <a:t>beam apodization ceramic apertures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40" name="TextovéPole 39">
                  <a:extLst>
                    <a:ext uri="{FF2B5EF4-FFF2-40B4-BE49-F238E27FC236}">
                      <a16:creationId xmlns:a16="http://schemas.microsoft.com/office/drawing/2014/main" id="{2121BCE2-C5F9-2903-1AEA-676E4642AD2F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10115252" y="1089426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BM6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41" name="TextovéPole 40">
                  <a:extLst>
                    <a:ext uri="{FF2B5EF4-FFF2-40B4-BE49-F238E27FC236}">
                      <a16:creationId xmlns:a16="http://schemas.microsoft.com/office/drawing/2014/main" id="{CA4FE747-E2E8-381E-AEB1-92A0A7F5CC4F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10314789" y="1579005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TFP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42" name="TextovéPole 41">
                  <a:extLst>
                    <a:ext uri="{FF2B5EF4-FFF2-40B4-BE49-F238E27FC236}">
                      <a16:creationId xmlns:a16="http://schemas.microsoft.com/office/drawing/2014/main" id="{43F0C424-E470-E045-0C7A-525947F30608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9147861" y="3559860"/>
                  <a:ext cx="998473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noProof="0" dirty="0">
                      <a:latin typeface="Aptos" panose="020B0004020202020204" pitchFamily="34" charset="0"/>
                    </a:rPr>
                    <a:t>Bessel delay line 0 – 5.6 ns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cxnSp>
              <p:nvCxnSpPr>
                <p:cNvPr id="43" name="Přímá spojnice se šipkou 42">
                  <a:extLst>
                    <a:ext uri="{FF2B5EF4-FFF2-40B4-BE49-F238E27FC236}">
                      <a16:creationId xmlns:a16="http://schemas.microsoft.com/office/drawing/2014/main" id="{CD6AAE56-E4E2-0571-017E-6060022B7A92}"/>
                    </a:ext>
                  </a:extLst>
                </p:cNvPr>
                <p:cNvCxnSpPr>
                  <a:cxnSpLocks noGrp="1" noRot="1" noMove="1" noResize="1" noEditPoints="1" noAdjustHandles="1" noChangeArrowheads="1" noChangeShapeType="1"/>
                </p:cNvCxnSpPr>
                <p:nvPr/>
              </p:nvCxnSpPr>
              <p:spPr>
                <a:xfrm flipH="1">
                  <a:off x="11234370" y="1196885"/>
                  <a:ext cx="1220" cy="54786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45" name="Obdélník 44">
                  <a:extLst>
                    <a:ext uri="{FF2B5EF4-FFF2-40B4-BE49-F238E27FC236}">
                      <a16:creationId xmlns:a16="http://schemas.microsoft.com/office/drawing/2014/main" id="{D69884F0-3F84-2E7D-76D8-02FA19CE327B}"/>
                    </a:ext>
                  </a:extLst>
                </p:cNvPr>
                <p:cNvSpPr>
                  <a:spLocks/>
                </p:cNvSpPr>
                <p:nvPr/>
              </p:nvSpPr>
              <p:spPr>
                <a:xfrm>
                  <a:off x="4109868" y="2340864"/>
                  <a:ext cx="2063663" cy="1337488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</p:txBody>
            </p:sp>
            <p:sp>
              <p:nvSpPr>
                <p:cNvPr id="46" name="TextovéPole 45">
                  <a:extLst>
                    <a:ext uri="{FF2B5EF4-FFF2-40B4-BE49-F238E27FC236}">
                      <a16:creationId xmlns:a16="http://schemas.microsoft.com/office/drawing/2014/main" id="{8C99E561-12E3-F342-EF77-4D724EC40A41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3953367" y="3706215"/>
                  <a:ext cx="2378715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noProof="0" dirty="0">
                      <a:latin typeface="Aptos" panose="020B0004020202020204" pitchFamily="34" charset="0"/>
                    </a:rPr>
                    <a:t>probe delay line 0 – 8 ns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cxnSp>
              <p:nvCxnSpPr>
                <p:cNvPr id="47" name="Přímá spojnice se šipkou 46">
                  <a:extLst>
                    <a:ext uri="{FF2B5EF4-FFF2-40B4-BE49-F238E27FC236}">
                      <a16:creationId xmlns:a16="http://schemas.microsoft.com/office/drawing/2014/main" id="{351A8654-3112-9E7F-C4AA-EB5CAA703E0E}"/>
                    </a:ext>
                  </a:extLst>
                </p:cNvPr>
                <p:cNvCxnSpPr>
                  <a:cxnSpLocks noGrp="1" noRot="1" noMove="1" noResize="1" noEditPoints="1" noAdjustHandles="1" noChangeArrowheads="1" noChangeShapeType="1"/>
                </p:cNvCxnSpPr>
                <p:nvPr/>
              </p:nvCxnSpPr>
              <p:spPr>
                <a:xfrm flipH="1" flipV="1">
                  <a:off x="7006689" y="3546819"/>
                  <a:ext cx="428549" cy="440131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48" name="TextovéPole 47">
                  <a:extLst>
                    <a:ext uri="{FF2B5EF4-FFF2-40B4-BE49-F238E27FC236}">
                      <a16:creationId xmlns:a16="http://schemas.microsoft.com/office/drawing/2014/main" id="{465D88FB-7A89-89D8-3A47-E2EAF9C56686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6954370" y="3921868"/>
                  <a:ext cx="1953770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noProof="0" dirty="0">
                      <a:latin typeface="Aptos" panose="020B0004020202020204" pitchFamily="34" charset="0"/>
                    </a:rPr>
                    <a:t>polarization-changing periscope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49" name="TextovéPole 48">
                  <a:extLst>
                    <a:ext uri="{FF2B5EF4-FFF2-40B4-BE49-F238E27FC236}">
                      <a16:creationId xmlns:a16="http://schemas.microsoft.com/office/drawing/2014/main" id="{197B000C-68A9-7823-E41B-0C93F1CD1C44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11481414" y="2533403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PM4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50" name="TextovéPole 49">
                  <a:extLst>
                    <a:ext uri="{FF2B5EF4-FFF2-40B4-BE49-F238E27FC236}">
                      <a16:creationId xmlns:a16="http://schemas.microsoft.com/office/drawing/2014/main" id="{33A42B3E-562C-224B-B193-93ACAEAF8749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6865567" y="2689904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PM5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51" name="TextovéPole 50">
                  <a:extLst>
                    <a:ext uri="{FF2B5EF4-FFF2-40B4-BE49-F238E27FC236}">
                      <a16:creationId xmlns:a16="http://schemas.microsoft.com/office/drawing/2014/main" id="{D4EC8338-D4B1-2D97-1D30-016943905669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6864815" y="3058832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PM6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52" name="TextovéPole 51">
                  <a:extLst>
                    <a:ext uri="{FF2B5EF4-FFF2-40B4-BE49-F238E27FC236}">
                      <a16:creationId xmlns:a16="http://schemas.microsoft.com/office/drawing/2014/main" id="{D55E5B8B-9193-0059-239F-EA27C02A6E7E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8519591" y="2620916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L1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53" name="TextovéPole 52">
                  <a:extLst>
                    <a:ext uri="{FF2B5EF4-FFF2-40B4-BE49-F238E27FC236}">
                      <a16:creationId xmlns:a16="http://schemas.microsoft.com/office/drawing/2014/main" id="{6818E202-CE4B-8000-7F42-6577675E2F50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6719538" y="2213339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L2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54" name="TextovéPole 53">
                  <a:extLst>
                    <a:ext uri="{FF2B5EF4-FFF2-40B4-BE49-F238E27FC236}">
                      <a16:creationId xmlns:a16="http://schemas.microsoft.com/office/drawing/2014/main" id="{D5E8B964-E595-A0EE-6C10-7BD8CF56E9B4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7576136" y="2225625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SHG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55" name="TextovéPole 54">
                  <a:extLst>
                    <a:ext uri="{FF2B5EF4-FFF2-40B4-BE49-F238E27FC236}">
                      <a16:creationId xmlns:a16="http://schemas.microsoft.com/office/drawing/2014/main" id="{9B4966C4-4394-EDEC-33F5-E71EAEA347DF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3176863" y="4968760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L5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56" name="TextovéPole 55">
                  <a:extLst>
                    <a:ext uri="{FF2B5EF4-FFF2-40B4-BE49-F238E27FC236}">
                      <a16:creationId xmlns:a16="http://schemas.microsoft.com/office/drawing/2014/main" id="{DEA19090-4C1E-8067-F48E-E8AE223E72AC}"/>
                    </a:ext>
                  </a:extLst>
                </p:cNvPr>
                <p:cNvSpPr txBox="1">
                  <a:spLocks noGrp="1" noRot="1" noMove="1" noResize="1" noEditPoints="1" noAdjustHandles="1" noChangeArrowheads="1" noChangeShapeType="1"/>
                </p:cNvSpPr>
                <p:nvPr/>
              </p:nvSpPr>
              <p:spPr>
                <a:xfrm>
                  <a:off x="2098245" y="6464019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L3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  <p:sp>
              <p:nvSpPr>
                <p:cNvPr id="61" name="TextovéPole 60">
                  <a:extLst>
                    <a:ext uri="{FF2B5EF4-FFF2-40B4-BE49-F238E27FC236}">
                      <a16:creationId xmlns:a16="http://schemas.microsoft.com/office/drawing/2014/main" id="{5741E4F1-4C87-398B-8C23-4E68E0601867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6222722" y="3490350"/>
                  <a:ext cx="68153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400" noProof="0" dirty="0">
                      <a:latin typeface="Aptos" panose="020B0004020202020204" pitchFamily="34" charset="0"/>
                    </a:rPr>
                    <a:t>PM7-8</a:t>
                  </a:r>
                  <a:endParaRPr lang="en-US" noProof="0" dirty="0">
                    <a:latin typeface="Aptos" panose="020B0004020202020204" pitchFamily="34" charset="0"/>
                  </a:endParaRPr>
                </a:p>
              </p:txBody>
            </p:sp>
          </p:grpSp>
        </p:grpSp>
        <p:sp>
          <p:nvSpPr>
            <p:cNvPr id="19" name="Vývojový diagram: dokument 18">
              <a:extLst>
                <a:ext uri="{FF2B5EF4-FFF2-40B4-BE49-F238E27FC236}">
                  <a16:creationId xmlns:a16="http://schemas.microsoft.com/office/drawing/2014/main" id="{4989AC88-CDDF-BC7B-F8E0-6C505516188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926078" y="2084832"/>
              <a:ext cx="175565" cy="393802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8F14A4D9-F232-244D-4812-872DBB99663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823667" y="629107"/>
              <a:ext cx="340235" cy="15361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pic>
        <p:nvPicPr>
          <p:cNvPr id="13" name="Content Placeholder 28" descr="A computer generated image of a machine&#10;&#10;AI-generated content may be incorrect.">
            <a:extLst>
              <a:ext uri="{FF2B5EF4-FFF2-40B4-BE49-F238E27FC236}">
                <a16:creationId xmlns:a16="http://schemas.microsoft.com/office/drawing/2014/main" id="{DE5449A0-261A-5917-FE57-EACEED5BB0F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1" r="1965"/>
          <a:stretch>
            <a:fillRect/>
          </a:stretch>
        </p:blipFill>
        <p:spPr>
          <a:xfrm>
            <a:off x="0" y="-259110"/>
            <a:ext cx="7236334" cy="3913288"/>
          </a:xfrm>
          <a:ln>
            <a:noFill/>
          </a:ln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5D59AC-471B-AAE0-E1E3-D65673E4488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7/24/26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29C4BEF-57BE-DA5B-89CE-495A31F06BC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9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B6025D7-DC63-4523-D20A-D2C659A46800}"/>
              </a:ext>
            </a:extLst>
          </p:cNvPr>
          <p:cNvSpPr>
            <a:spLocks noGrp="1"/>
          </p:cNvSpPr>
          <p:nvPr>
            <p:ph type="title" idx="12"/>
          </p:nvPr>
        </p:nvSpPr>
        <p:spPr>
          <a:xfrm>
            <a:off x="3163902" y="398469"/>
            <a:ext cx="9727150" cy="1079640"/>
          </a:xfrm>
        </p:spPr>
        <p:txBody>
          <a:bodyPr/>
          <a:lstStyle/>
          <a:p>
            <a:r>
              <a:rPr lang="en-US" noProof="0" dirty="0"/>
              <a:t>Self-waveguiding setup at ELBA</a:t>
            </a:r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54F5EE20-2410-9EBD-0C54-83669404C130}"/>
              </a:ext>
            </a:extLst>
          </p:cNvPr>
          <p:cNvSpPr txBox="1"/>
          <p:nvPr/>
        </p:nvSpPr>
        <p:spPr>
          <a:xfrm>
            <a:off x="6837300" y="6349721"/>
            <a:ext cx="6815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noProof="0" dirty="0">
                <a:latin typeface="Aptos" panose="020B0004020202020204" pitchFamily="34" charset="0"/>
              </a:rPr>
              <a:t>PM9</a:t>
            </a:r>
            <a:endParaRPr lang="en-US" noProof="0" dirty="0">
              <a:latin typeface="Aptos" panose="020B0004020202020204" pitchFamily="34" charset="0"/>
            </a:endParaRPr>
          </a:p>
        </p:txBody>
      </p:sp>
      <p:cxnSp>
        <p:nvCxnSpPr>
          <p:cNvPr id="68" name="Přímá spojnice se šipkou 67">
            <a:extLst>
              <a:ext uri="{FF2B5EF4-FFF2-40B4-BE49-F238E27FC236}">
                <a16:creationId xmlns:a16="http://schemas.microsoft.com/office/drawing/2014/main" id="{92B47B7B-2A56-810D-7893-AA4D49B3873D}"/>
              </a:ext>
            </a:extLst>
          </p:cNvPr>
          <p:cNvCxnSpPr>
            <a:cxnSpLocks/>
          </p:cNvCxnSpPr>
          <p:nvPr/>
        </p:nvCxnSpPr>
        <p:spPr>
          <a:xfrm flipH="1">
            <a:off x="13033191" y="5385770"/>
            <a:ext cx="36697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126A992F-DD58-E1DA-DD54-78A9C7C587EE}"/>
              </a:ext>
            </a:extLst>
          </p:cNvPr>
          <p:cNvSpPr txBox="1">
            <a:spLocks/>
          </p:cNvSpPr>
          <p:nvPr/>
        </p:nvSpPr>
        <p:spPr>
          <a:xfrm>
            <a:off x="9201124" y="5510662"/>
            <a:ext cx="4277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noProof="0" dirty="0">
                <a:latin typeface="Aptos" panose="020B0004020202020204" pitchFamily="34" charset="0"/>
              </a:rPr>
              <a:t>ns-pulsed laser, &lt; 200 </a:t>
            </a:r>
            <a:r>
              <a:rPr lang="en-US" sz="1400" noProof="0" dirty="0" err="1">
                <a:latin typeface="Aptos" panose="020B0004020202020204" pitchFamily="34" charset="0"/>
              </a:rPr>
              <a:t>mJ</a:t>
            </a:r>
            <a:r>
              <a:rPr lang="en-US" sz="1400" noProof="0" dirty="0">
                <a:latin typeface="Aptos" panose="020B0004020202020204" pitchFamily="34" charset="0"/>
              </a:rPr>
              <a:t>, </a:t>
            </a:r>
            <a:r>
              <a:rPr lang="en-US" sz="1400" i="1" noProof="0" dirty="0">
                <a:latin typeface="Aptos" panose="020B0004020202020204" pitchFamily="34" charset="0"/>
              </a:rPr>
              <a:t>for nanoparticles creation</a:t>
            </a:r>
          </a:p>
          <a:p>
            <a:pPr algn="r"/>
            <a:r>
              <a:rPr lang="en-US" sz="1400" noProof="0" dirty="0">
                <a:latin typeface="Aptos" panose="020B0004020202020204" pitchFamily="34" charset="0"/>
              </a:rPr>
              <a:t>A. </a:t>
            </a:r>
            <a:r>
              <a:rPr lang="en-US" sz="1400" noProof="0" dirty="0" err="1">
                <a:latin typeface="Aptos" panose="020B0004020202020204" pitchFamily="34" charset="0"/>
              </a:rPr>
              <a:t>Špádová</a:t>
            </a:r>
            <a:r>
              <a:rPr lang="en-US" sz="1400" noProof="0" dirty="0">
                <a:latin typeface="Aptos" panose="020B0004020202020204" pitchFamily="34" charset="0"/>
              </a:rPr>
              <a:t> </a:t>
            </a:r>
            <a:r>
              <a:rPr lang="en-US" sz="1400" i="1" noProof="0" dirty="0">
                <a:latin typeface="Aptos" panose="020B0004020202020204" pitchFamily="34" charset="0"/>
              </a:rPr>
              <a:t>et al., </a:t>
            </a:r>
            <a:r>
              <a:rPr lang="en-US" sz="1400" i="1" dirty="0"/>
              <a:t>Phys. Plasmas</a:t>
            </a:r>
            <a:r>
              <a:rPr lang="en-US" sz="1400" dirty="0"/>
              <a:t> </a:t>
            </a:r>
            <a:r>
              <a:rPr lang="en-US" sz="1400" b="1" dirty="0"/>
              <a:t>32</a:t>
            </a:r>
            <a:r>
              <a:rPr lang="en-US" sz="1400" dirty="0"/>
              <a:t>, 123104 (2025)</a:t>
            </a:r>
            <a:endParaRPr lang="en-US" noProof="0" dirty="0">
              <a:latin typeface="Aptos" panose="020B0004020202020204" pitchFamily="34" charset="0"/>
            </a:endParaRP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1660D7E4-50DC-C4A1-924D-D7F7FE9A98E3}"/>
              </a:ext>
            </a:extLst>
          </p:cNvPr>
          <p:cNvSpPr txBox="1">
            <a:spLocks/>
          </p:cNvSpPr>
          <p:nvPr/>
        </p:nvSpPr>
        <p:spPr>
          <a:xfrm>
            <a:off x="2146469" y="2649252"/>
            <a:ext cx="830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noProof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rPr>
              <a:t>drive beam</a:t>
            </a:r>
            <a:endParaRPr lang="en-US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ptos" panose="020B0004020202020204" pitchFamily="34" charset="0"/>
            </a:endParaRP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FB4F4D68-72BD-FDC0-F873-302B90057783}"/>
              </a:ext>
            </a:extLst>
          </p:cNvPr>
          <p:cNvSpPr txBox="1">
            <a:spLocks/>
          </p:cNvSpPr>
          <p:nvPr/>
        </p:nvSpPr>
        <p:spPr>
          <a:xfrm rot="19086884">
            <a:off x="5043023" y="4559076"/>
            <a:ext cx="1526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noProof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rPr>
              <a:t>Bessel beam</a:t>
            </a:r>
            <a:endParaRPr lang="en-US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ptos" panose="020B0004020202020204" pitchFamily="34" charset="0"/>
            </a:endParaRP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8DF7723A-6ECF-EA39-E7B1-8E8522C44D2A}"/>
              </a:ext>
            </a:extLst>
          </p:cNvPr>
          <p:cNvSpPr txBox="1">
            <a:spLocks/>
          </p:cNvSpPr>
          <p:nvPr/>
        </p:nvSpPr>
        <p:spPr>
          <a:xfrm>
            <a:off x="5211701" y="6076583"/>
            <a:ext cx="1526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noProof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rPr>
              <a:t>probe beam</a:t>
            </a:r>
            <a:endParaRPr lang="en-US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ptos" panose="020B0004020202020204" pitchFamily="34" charset="0"/>
            </a:endParaRP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D526D927-D73D-A8AB-0770-49EE2E31D878}"/>
              </a:ext>
            </a:extLst>
          </p:cNvPr>
          <p:cNvSpPr txBox="1">
            <a:spLocks/>
          </p:cNvSpPr>
          <p:nvPr/>
        </p:nvSpPr>
        <p:spPr>
          <a:xfrm>
            <a:off x="7546347" y="5077993"/>
            <a:ext cx="1526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noProof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rPr>
              <a:t>ns-pulsed beam</a:t>
            </a:r>
            <a:endParaRPr lang="en-US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ptos" panose="020B0004020202020204" pitchFamily="34" charset="0"/>
            </a:endParaRPr>
          </a:p>
        </p:txBody>
      </p:sp>
      <p:pic>
        <p:nvPicPr>
          <p:cNvPr id="78" name="Obrázek 77" descr="Obsah obrázku stroj/přístroj, inženýrství, průmysl, Obráběcí stroj&#10;&#10;Obsah generovaný pomocí AI může být nesprávný.">
            <a:extLst>
              <a:ext uri="{FF2B5EF4-FFF2-40B4-BE49-F238E27FC236}">
                <a16:creationId xmlns:a16="http://schemas.microsoft.com/office/drawing/2014/main" id="{023EE33A-41F8-D6C9-2E8F-71076944FE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28" t="23494" r="42989" b="27783"/>
          <a:stretch>
            <a:fillRect/>
          </a:stretch>
        </p:blipFill>
        <p:spPr>
          <a:xfrm>
            <a:off x="628921" y="3433515"/>
            <a:ext cx="1372347" cy="1890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80" name="Přímá spojnice se šipkou 79">
            <a:extLst>
              <a:ext uri="{FF2B5EF4-FFF2-40B4-BE49-F238E27FC236}">
                <a16:creationId xmlns:a16="http://schemas.microsoft.com/office/drawing/2014/main" id="{29D16CDE-78E3-CB71-A3B9-93FBFAE5D251}"/>
              </a:ext>
            </a:extLst>
          </p:cNvPr>
          <p:cNvCxnSpPr>
            <a:cxnSpLocks/>
          </p:cNvCxnSpPr>
          <p:nvPr/>
        </p:nvCxnSpPr>
        <p:spPr>
          <a:xfrm>
            <a:off x="1667783" y="3975896"/>
            <a:ext cx="1272763" cy="19486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7" name="TextovéPole 86">
            <a:extLst>
              <a:ext uri="{FF2B5EF4-FFF2-40B4-BE49-F238E27FC236}">
                <a16:creationId xmlns:a16="http://schemas.microsoft.com/office/drawing/2014/main" id="{5FEEE1B7-0337-E517-5595-A943E03E2E41}"/>
              </a:ext>
            </a:extLst>
          </p:cNvPr>
          <p:cNvSpPr txBox="1">
            <a:spLocks/>
          </p:cNvSpPr>
          <p:nvPr/>
        </p:nvSpPr>
        <p:spPr>
          <a:xfrm>
            <a:off x="2069598" y="5595453"/>
            <a:ext cx="757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noProof="0" dirty="0">
                <a:latin typeface="Aptos" panose="020B0004020202020204" pitchFamily="34" charset="0"/>
              </a:rPr>
              <a:t>off-axis axicon</a:t>
            </a:r>
            <a:endParaRPr lang="en-US" noProof="0" dirty="0">
              <a:latin typeface="Aptos" panose="020B0004020202020204" pitchFamily="34" charset="0"/>
            </a:endParaRPr>
          </a:p>
        </p:txBody>
      </p:sp>
      <p:sp>
        <p:nvSpPr>
          <p:cNvPr id="88" name="TextovéPole 87">
            <a:extLst>
              <a:ext uri="{FF2B5EF4-FFF2-40B4-BE49-F238E27FC236}">
                <a16:creationId xmlns:a16="http://schemas.microsoft.com/office/drawing/2014/main" id="{490EB430-A4D7-6171-F1B1-196690D049BF}"/>
              </a:ext>
            </a:extLst>
          </p:cNvPr>
          <p:cNvSpPr txBox="1">
            <a:spLocks/>
          </p:cNvSpPr>
          <p:nvPr/>
        </p:nvSpPr>
        <p:spPr>
          <a:xfrm>
            <a:off x="761203" y="5385770"/>
            <a:ext cx="11074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noProof="0" dirty="0">
                <a:latin typeface="Aptos" panose="020B0004020202020204" pitchFamily="34" charset="0"/>
              </a:rPr>
              <a:t>20 cm supersonic gas jet</a:t>
            </a:r>
            <a:endParaRPr lang="en-US" noProof="0" dirty="0">
              <a:latin typeface="Aptos" panose="020B0004020202020204" pitchFamily="34" charset="0"/>
            </a:endParaRPr>
          </a:p>
        </p:txBody>
      </p:sp>
      <p:cxnSp>
        <p:nvCxnSpPr>
          <p:cNvPr id="89" name="Přímá spojnice se šipkou 88">
            <a:extLst>
              <a:ext uri="{FF2B5EF4-FFF2-40B4-BE49-F238E27FC236}">
                <a16:creationId xmlns:a16="http://schemas.microsoft.com/office/drawing/2014/main" id="{38F41551-249B-08F8-2039-7F3B5FE38156}"/>
              </a:ext>
            </a:extLst>
          </p:cNvPr>
          <p:cNvCxnSpPr>
            <a:cxnSpLocks/>
          </p:cNvCxnSpPr>
          <p:nvPr/>
        </p:nvCxnSpPr>
        <p:spPr>
          <a:xfrm>
            <a:off x="1868690" y="5783902"/>
            <a:ext cx="989884" cy="8826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1" name="Skupina 100">
            <a:extLst>
              <a:ext uri="{FF2B5EF4-FFF2-40B4-BE49-F238E27FC236}">
                <a16:creationId xmlns:a16="http://schemas.microsoft.com/office/drawing/2014/main" id="{0C9ED7CE-222C-A49C-F01C-7C5E69E43183}"/>
              </a:ext>
            </a:extLst>
          </p:cNvPr>
          <p:cNvGrpSpPr/>
          <p:nvPr/>
        </p:nvGrpSpPr>
        <p:grpSpPr>
          <a:xfrm>
            <a:off x="3767882" y="4182956"/>
            <a:ext cx="1222107" cy="1060015"/>
            <a:chOff x="3829060" y="4176736"/>
            <a:chExt cx="1222107" cy="1060015"/>
          </a:xfrm>
        </p:grpSpPr>
        <p:pic>
          <p:nvPicPr>
            <p:cNvPr id="93" name="Obrázek 92" descr="Obsah obrázku snímek obrazovky, Barevnost, kruh, nachový&#10;&#10;Obsah generovaný pomocí AI může být nesprávný.">
              <a:extLst>
                <a:ext uri="{FF2B5EF4-FFF2-40B4-BE49-F238E27FC236}">
                  <a16:creationId xmlns:a16="http://schemas.microsoft.com/office/drawing/2014/main" id="{D3EB5444-EF75-BF26-3E54-C5A68FE351C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92" t="34340" r="66667" b="35251"/>
            <a:stretch>
              <a:fillRect/>
            </a:stretch>
          </p:blipFill>
          <p:spPr>
            <a:xfrm>
              <a:off x="3829060" y="4176736"/>
              <a:ext cx="1104282" cy="104100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00" name="TextovéPole 99">
              <a:extLst>
                <a:ext uri="{FF2B5EF4-FFF2-40B4-BE49-F238E27FC236}">
                  <a16:creationId xmlns:a16="http://schemas.microsoft.com/office/drawing/2014/main" id="{DFB83998-C2B4-5002-0DC1-FF776ADAC74F}"/>
                </a:ext>
              </a:extLst>
            </p:cNvPr>
            <p:cNvSpPr txBox="1"/>
            <p:nvPr/>
          </p:nvSpPr>
          <p:spPr>
            <a:xfrm>
              <a:off x="4411871" y="4959752"/>
              <a:ext cx="639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noProof="0" dirty="0">
                  <a:solidFill>
                    <a:schemeClr val="bg1"/>
                  </a:solidFill>
                </a:rPr>
                <a:t>10 </a:t>
              </a:r>
              <a:r>
                <a:rPr lang="en-US" sz="1200" noProof="0" dirty="0" err="1">
                  <a:solidFill>
                    <a:schemeClr val="bg1"/>
                  </a:solidFill>
                </a:rPr>
                <a:t>μm</a:t>
              </a:r>
              <a:endParaRPr lang="en-US" sz="1200" noProof="0" dirty="0">
                <a:solidFill>
                  <a:schemeClr val="bg1"/>
                </a:solidFill>
              </a:endParaRPr>
            </a:p>
          </p:txBody>
        </p:sp>
        <p:cxnSp>
          <p:nvCxnSpPr>
            <p:cNvPr id="95" name="Přímá spojnice 94">
              <a:extLst>
                <a:ext uri="{FF2B5EF4-FFF2-40B4-BE49-F238E27FC236}">
                  <a16:creationId xmlns:a16="http://schemas.microsoft.com/office/drawing/2014/main" id="{6335FF0D-6FC2-34B5-4C5C-BC686B9F7DED}"/>
                </a:ext>
              </a:extLst>
            </p:cNvPr>
            <p:cNvCxnSpPr>
              <a:cxnSpLocks/>
            </p:cNvCxnSpPr>
            <p:nvPr/>
          </p:nvCxnSpPr>
          <p:spPr>
            <a:xfrm>
              <a:off x="4566069" y="4972151"/>
              <a:ext cx="288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 descr="A machine in a factory&#10;&#10;AI-generated content may be incorrect.">
            <a:extLst>
              <a:ext uri="{FF2B5EF4-FFF2-40B4-BE49-F238E27FC236}">
                <a16:creationId xmlns:a16="http://schemas.microsoft.com/office/drawing/2014/main" id="{A16FA527-C72A-A75C-71FD-FC7BAE32A7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67" t="13659" r="25958" b="5576"/>
          <a:stretch>
            <a:fillRect/>
          </a:stretch>
        </p:blipFill>
        <p:spPr>
          <a:xfrm>
            <a:off x="11438516" y="3398160"/>
            <a:ext cx="1571765" cy="17105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7" name="Přímá spojnice se šipkou 88">
            <a:extLst>
              <a:ext uri="{FF2B5EF4-FFF2-40B4-BE49-F238E27FC236}">
                <a16:creationId xmlns:a16="http://schemas.microsoft.com/office/drawing/2014/main" id="{8EAB2917-919A-C032-1DDE-AD4F3FED24CC}"/>
              </a:ext>
            </a:extLst>
          </p:cNvPr>
          <p:cNvCxnSpPr>
            <a:cxnSpLocks/>
          </p:cNvCxnSpPr>
          <p:nvPr/>
        </p:nvCxnSpPr>
        <p:spPr>
          <a:xfrm flipH="1" flipV="1">
            <a:off x="11288877" y="4325865"/>
            <a:ext cx="545943" cy="1773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63146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0386DB3-8908-BFAA-6AB7-4A95304F518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7/24/26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1F83B85F-5209-692B-64C2-2A55314CAC3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10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E351D076-AAE7-C98C-D977-D88BE242CE29}"/>
              </a:ext>
            </a:extLst>
          </p:cNvPr>
          <p:cNvSpPr>
            <a:spLocks noGrp="1"/>
          </p:cNvSpPr>
          <p:nvPr>
            <p:ph type="title" idx="12"/>
          </p:nvPr>
        </p:nvSpPr>
        <p:spPr/>
        <p:txBody>
          <a:bodyPr/>
          <a:lstStyle/>
          <a:p>
            <a:r>
              <a:rPr lang="en-US" noProof="0" dirty="0"/>
              <a:t>ELBA experimental chamber</a:t>
            </a:r>
          </a:p>
        </p:txBody>
      </p:sp>
      <p:pic>
        <p:nvPicPr>
          <p:cNvPr id="7" name="Obrázek 6" descr="Obsah obrázku interiér, Průhledný materiál, panoráma&#10;&#10;Obsah generovaný pomocí AI může být nesprávný.">
            <a:extLst>
              <a:ext uri="{FF2B5EF4-FFF2-40B4-BE49-F238E27FC236}">
                <a16:creationId xmlns:a16="http://schemas.microsoft.com/office/drawing/2014/main" id="{BF633E02-7DFE-D81F-DB69-93274702C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0219"/>
            <a:ext cx="13442950" cy="409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2599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2E67B2-6701-CFB6-FA73-F5A5F5036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2499538-EE1F-9FED-1E13-9C4B2A4D6FE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7/27/26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DFF6BB44-D02C-1DD6-61AB-1951F4BF8FE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11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DADF6F7C-5210-A334-7594-9200BE374EFB}"/>
              </a:ext>
            </a:extLst>
          </p:cNvPr>
          <p:cNvSpPr>
            <a:spLocks noGrp="1"/>
          </p:cNvSpPr>
          <p:nvPr>
            <p:ph type="title" idx="12"/>
          </p:nvPr>
        </p:nvSpPr>
        <p:spPr/>
        <p:txBody>
          <a:bodyPr/>
          <a:lstStyle/>
          <a:p>
            <a:r>
              <a:rPr lang="en-US" noProof="0" dirty="0"/>
              <a:t>ELBA experimental chamber</a:t>
            </a:r>
          </a:p>
        </p:txBody>
      </p:sp>
      <p:pic>
        <p:nvPicPr>
          <p:cNvPr id="7" name="Obrázek 6" descr="Obsah obrázku interiér, Průhledný materiál, panoráma&#10;&#10;Obsah generovaný pomocí AI může být nesprávný.">
            <a:extLst>
              <a:ext uri="{FF2B5EF4-FFF2-40B4-BE49-F238E27FC236}">
                <a16:creationId xmlns:a16="http://schemas.microsoft.com/office/drawing/2014/main" id="{2E77D5F2-B0A3-BFE6-2DB9-5E1F37DD9A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0219"/>
            <a:ext cx="13442950" cy="4096146"/>
          </a:xfrm>
          <a:prstGeom prst="rect">
            <a:avLst/>
          </a:prstGeom>
        </p:spPr>
      </p:pic>
      <p:sp>
        <p:nvSpPr>
          <p:cNvPr id="5" name="Šipka dolů 4">
            <a:extLst>
              <a:ext uri="{FF2B5EF4-FFF2-40B4-BE49-F238E27FC236}">
                <a16:creationId xmlns:a16="http://schemas.microsoft.com/office/drawing/2014/main" id="{3E10BF50-4D34-74C3-86D1-9E728D2C6F49}"/>
              </a:ext>
            </a:extLst>
          </p:cNvPr>
          <p:cNvSpPr/>
          <p:nvPr/>
        </p:nvSpPr>
        <p:spPr>
          <a:xfrm rot="2288123">
            <a:off x="12310043" y="2111239"/>
            <a:ext cx="225635" cy="78163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Šipka dolů 5">
            <a:extLst>
              <a:ext uri="{FF2B5EF4-FFF2-40B4-BE49-F238E27FC236}">
                <a16:creationId xmlns:a16="http://schemas.microsoft.com/office/drawing/2014/main" id="{01BEBE43-30D2-1AD7-1768-B3CCD425C2AF}"/>
              </a:ext>
            </a:extLst>
          </p:cNvPr>
          <p:cNvSpPr/>
          <p:nvPr/>
        </p:nvSpPr>
        <p:spPr>
          <a:xfrm rot="2288123">
            <a:off x="9496821" y="2111239"/>
            <a:ext cx="225635" cy="78163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Šipka dolů 7">
            <a:extLst>
              <a:ext uri="{FF2B5EF4-FFF2-40B4-BE49-F238E27FC236}">
                <a16:creationId xmlns:a16="http://schemas.microsoft.com/office/drawing/2014/main" id="{695FA840-E7EF-5746-E118-1A5005ADF405}"/>
              </a:ext>
            </a:extLst>
          </p:cNvPr>
          <p:cNvSpPr/>
          <p:nvPr/>
        </p:nvSpPr>
        <p:spPr>
          <a:xfrm rot="11445203">
            <a:off x="11399762" y="3427473"/>
            <a:ext cx="225635" cy="78163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Šipka dolů 8">
            <a:extLst>
              <a:ext uri="{FF2B5EF4-FFF2-40B4-BE49-F238E27FC236}">
                <a16:creationId xmlns:a16="http://schemas.microsoft.com/office/drawing/2014/main" id="{1E94961A-0F13-22F5-4F5C-33DE6A835006}"/>
              </a:ext>
            </a:extLst>
          </p:cNvPr>
          <p:cNvSpPr/>
          <p:nvPr/>
        </p:nvSpPr>
        <p:spPr>
          <a:xfrm rot="2288123">
            <a:off x="6608657" y="2111239"/>
            <a:ext cx="225635" cy="78163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Šipka dolů 9">
            <a:extLst>
              <a:ext uri="{FF2B5EF4-FFF2-40B4-BE49-F238E27FC236}">
                <a16:creationId xmlns:a16="http://schemas.microsoft.com/office/drawing/2014/main" id="{FA6D9A08-BD90-0399-A3DF-91B8374BE2A6}"/>
              </a:ext>
            </a:extLst>
          </p:cNvPr>
          <p:cNvSpPr/>
          <p:nvPr/>
        </p:nvSpPr>
        <p:spPr>
          <a:xfrm rot="2288123">
            <a:off x="2322037" y="2300708"/>
            <a:ext cx="225635" cy="78163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A65ECC9-A524-662C-AEAC-1947A6DFC2C0}"/>
              </a:ext>
            </a:extLst>
          </p:cNvPr>
          <p:cNvSpPr txBox="1"/>
          <p:nvPr/>
        </p:nvSpPr>
        <p:spPr>
          <a:xfrm>
            <a:off x="10877797" y="1419395"/>
            <a:ext cx="2290025" cy="646331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Channel-forming and probe beam entrance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AC3DCCA9-4E22-C4E1-5072-DEC389D66484}"/>
              </a:ext>
            </a:extLst>
          </p:cNvPr>
          <p:cNvSpPr txBox="1"/>
          <p:nvPr/>
        </p:nvSpPr>
        <p:spPr>
          <a:xfrm>
            <a:off x="10740715" y="4389454"/>
            <a:ext cx="1176215" cy="369332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Delay line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0BDBC6E-DCFA-2B27-4FF4-9507A30954B8}"/>
              </a:ext>
            </a:extLst>
          </p:cNvPr>
          <p:cNvSpPr txBox="1"/>
          <p:nvPr/>
        </p:nvSpPr>
        <p:spPr>
          <a:xfrm>
            <a:off x="8741091" y="1419394"/>
            <a:ext cx="1737094" cy="646331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Drive beam entrance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08BA72E2-0403-958B-ACBC-EEDCBE111696}"/>
              </a:ext>
            </a:extLst>
          </p:cNvPr>
          <p:cNvSpPr txBox="1"/>
          <p:nvPr/>
        </p:nvSpPr>
        <p:spPr>
          <a:xfrm>
            <a:off x="6076150" y="1476476"/>
            <a:ext cx="1737094" cy="646331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Permanent magnets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269A420F-2054-2066-1E48-1A68D05A1367}"/>
              </a:ext>
            </a:extLst>
          </p:cNvPr>
          <p:cNvSpPr txBox="1"/>
          <p:nvPr/>
        </p:nvSpPr>
        <p:spPr>
          <a:xfrm>
            <a:off x="2111045" y="1522073"/>
            <a:ext cx="1737094" cy="646331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Guiding diagnostic</a:t>
            </a:r>
          </a:p>
        </p:txBody>
      </p:sp>
      <p:sp>
        <p:nvSpPr>
          <p:cNvPr id="16" name="Šipka dolů 15">
            <a:extLst>
              <a:ext uri="{FF2B5EF4-FFF2-40B4-BE49-F238E27FC236}">
                <a16:creationId xmlns:a16="http://schemas.microsoft.com/office/drawing/2014/main" id="{8C723E0C-3222-5797-A8BF-86DB9B4EB7DB}"/>
              </a:ext>
            </a:extLst>
          </p:cNvPr>
          <p:cNvSpPr/>
          <p:nvPr/>
        </p:nvSpPr>
        <p:spPr>
          <a:xfrm rot="12752745">
            <a:off x="7613568" y="3224846"/>
            <a:ext cx="225635" cy="78163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AA1D7B95-5A46-9586-2D34-34A7E6B40A6C}"/>
              </a:ext>
            </a:extLst>
          </p:cNvPr>
          <p:cNvSpPr txBox="1"/>
          <p:nvPr/>
        </p:nvSpPr>
        <p:spPr>
          <a:xfrm>
            <a:off x="6944697" y="4033460"/>
            <a:ext cx="1737094" cy="369332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Interaction area</a:t>
            </a:r>
          </a:p>
        </p:txBody>
      </p:sp>
      <p:sp>
        <p:nvSpPr>
          <p:cNvPr id="18" name="Šipka dolů 17">
            <a:extLst>
              <a:ext uri="{FF2B5EF4-FFF2-40B4-BE49-F238E27FC236}">
                <a16:creationId xmlns:a16="http://schemas.microsoft.com/office/drawing/2014/main" id="{90F44474-F2ED-7EEE-9AD6-D786C5E1E8A0}"/>
              </a:ext>
            </a:extLst>
          </p:cNvPr>
          <p:cNvSpPr/>
          <p:nvPr/>
        </p:nvSpPr>
        <p:spPr>
          <a:xfrm rot="9005595">
            <a:off x="537999" y="3078277"/>
            <a:ext cx="225635" cy="78163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EE6FF7B5-014F-C8AA-34ED-E748BF2E2DD0}"/>
              </a:ext>
            </a:extLst>
          </p:cNvPr>
          <p:cNvSpPr txBox="1"/>
          <p:nvPr/>
        </p:nvSpPr>
        <p:spPr>
          <a:xfrm>
            <a:off x="411739" y="4005250"/>
            <a:ext cx="1737094" cy="369332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Output flange</a:t>
            </a:r>
          </a:p>
        </p:txBody>
      </p:sp>
    </p:spTree>
    <p:extLst>
      <p:ext uri="{BB962C8B-B14F-4D97-AF65-F5344CB8AC3E}">
        <p14:creationId xmlns:p14="http://schemas.microsoft.com/office/powerpoint/2010/main" val="1570894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Skupina 35">
            <a:extLst>
              <a:ext uri="{FF2B5EF4-FFF2-40B4-BE49-F238E27FC236}">
                <a16:creationId xmlns:a16="http://schemas.microsoft.com/office/drawing/2014/main" id="{05D63B93-B16A-D370-CE92-97716155B450}"/>
              </a:ext>
            </a:extLst>
          </p:cNvPr>
          <p:cNvGrpSpPr/>
          <p:nvPr/>
        </p:nvGrpSpPr>
        <p:grpSpPr>
          <a:xfrm>
            <a:off x="-68407" y="3490510"/>
            <a:ext cx="13511357" cy="3641937"/>
            <a:chOff x="-61207" y="3464463"/>
            <a:chExt cx="13511357" cy="3641937"/>
          </a:xfrm>
        </p:grpSpPr>
        <p:grpSp>
          <p:nvGrpSpPr>
            <p:cNvPr id="35" name="Skupina 34">
              <a:extLst>
                <a:ext uri="{FF2B5EF4-FFF2-40B4-BE49-F238E27FC236}">
                  <a16:creationId xmlns:a16="http://schemas.microsoft.com/office/drawing/2014/main" id="{14BD8689-3366-8EC8-AF41-FB47A9D76077}"/>
                </a:ext>
              </a:extLst>
            </p:cNvPr>
            <p:cNvGrpSpPr/>
            <p:nvPr/>
          </p:nvGrpSpPr>
          <p:grpSpPr>
            <a:xfrm>
              <a:off x="7200" y="3464463"/>
              <a:ext cx="13442950" cy="3641937"/>
              <a:chOff x="0" y="3464463"/>
              <a:chExt cx="13442950" cy="3641937"/>
            </a:xfrm>
          </p:grpSpPr>
          <p:grpSp>
            <p:nvGrpSpPr>
              <p:cNvPr id="14" name="Skupina 13">
                <a:extLst>
                  <a:ext uri="{FF2B5EF4-FFF2-40B4-BE49-F238E27FC236}">
                    <a16:creationId xmlns:a16="http://schemas.microsoft.com/office/drawing/2014/main" id="{E816008F-5D5F-F1CF-0B0C-54430F809D5F}"/>
                  </a:ext>
                </a:extLst>
              </p:cNvPr>
              <p:cNvGrpSpPr/>
              <p:nvPr/>
            </p:nvGrpSpPr>
            <p:grpSpPr>
              <a:xfrm>
                <a:off x="0" y="3464463"/>
                <a:ext cx="13442950" cy="3641937"/>
                <a:chOff x="0" y="3464463"/>
                <a:chExt cx="13442950" cy="3641937"/>
              </a:xfrm>
            </p:grpSpPr>
            <p:pic>
              <p:nvPicPr>
                <p:cNvPr id="11" name="Obrázek 10" descr="Obsah obrázku řada/pruh, diagram, Paralelní, Vykreslený graf&#10;&#10;Obsah generovaný pomocí AI může být nesprávný.">
                  <a:extLst>
                    <a:ext uri="{FF2B5EF4-FFF2-40B4-BE49-F238E27FC236}">
                      <a16:creationId xmlns:a16="http://schemas.microsoft.com/office/drawing/2014/main" id="{AF245FB9-8177-8CAD-CE65-8B1D9A81A39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39957" b="16059"/>
                <a:stretch>
                  <a:fillRect/>
                </a:stretch>
              </p:blipFill>
              <p:spPr>
                <a:xfrm>
                  <a:off x="0" y="4096800"/>
                  <a:ext cx="13442950" cy="3009600"/>
                </a:xfrm>
                <a:prstGeom prst="rect">
                  <a:avLst/>
                </a:prstGeom>
              </p:spPr>
            </p:pic>
            <p:sp>
              <p:nvSpPr>
                <p:cNvPr id="12" name="Dvojitá vlna 11">
                  <a:extLst>
                    <a:ext uri="{FF2B5EF4-FFF2-40B4-BE49-F238E27FC236}">
                      <a16:creationId xmlns:a16="http://schemas.microsoft.com/office/drawing/2014/main" id="{4540139F-3299-1881-B5B9-4B694BEABA92}"/>
                    </a:ext>
                  </a:extLst>
                </p:cNvPr>
                <p:cNvSpPr/>
                <p:nvPr/>
              </p:nvSpPr>
              <p:spPr>
                <a:xfrm>
                  <a:off x="1044000" y="4680000"/>
                  <a:ext cx="1843200" cy="1186089"/>
                </a:xfrm>
                <a:prstGeom prst="doubleWav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</p:txBody>
            </p:sp>
            <p:sp>
              <p:nvSpPr>
                <p:cNvPr id="13" name="Obdélník 12">
                  <a:extLst>
                    <a:ext uri="{FF2B5EF4-FFF2-40B4-BE49-F238E27FC236}">
                      <a16:creationId xmlns:a16="http://schemas.microsoft.com/office/drawing/2014/main" id="{0321E2D5-8AB1-FA7E-3B83-09E269CD9612}"/>
                    </a:ext>
                  </a:extLst>
                </p:cNvPr>
                <p:cNvSpPr/>
                <p:nvPr/>
              </p:nvSpPr>
              <p:spPr>
                <a:xfrm>
                  <a:off x="49588" y="3464463"/>
                  <a:ext cx="3240812" cy="163313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noProof="0" dirty="0"/>
                </a:p>
              </p:txBody>
            </p:sp>
          </p:grpSp>
          <p:sp>
            <p:nvSpPr>
              <p:cNvPr id="15" name="Vývojový diagram: dokument 14">
                <a:extLst>
                  <a:ext uri="{FF2B5EF4-FFF2-40B4-BE49-F238E27FC236}">
                    <a16:creationId xmlns:a16="http://schemas.microsoft.com/office/drawing/2014/main" id="{80624B72-DDE7-5F92-51F5-33EEE0FF4274}"/>
                  </a:ext>
                </a:extLst>
              </p:cNvPr>
              <p:cNvSpPr/>
              <p:nvPr/>
            </p:nvSpPr>
            <p:spPr>
              <a:xfrm>
                <a:off x="6890400" y="3906197"/>
                <a:ext cx="259200" cy="612000"/>
              </a:xfrm>
              <a:prstGeom prst="flowChartDocumen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 dirty="0"/>
              </a:p>
            </p:txBody>
          </p:sp>
        </p:grpSp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F05180AE-04FB-067C-B40D-61D626329A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20000" y="4518197"/>
              <a:ext cx="0" cy="3456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ovéPole 19">
              <a:extLst>
                <a:ext uri="{FF2B5EF4-FFF2-40B4-BE49-F238E27FC236}">
                  <a16:creationId xmlns:a16="http://schemas.microsoft.com/office/drawing/2014/main" id="{83E67E13-7293-6A8C-3CEF-C91002C45244}"/>
                </a:ext>
              </a:extLst>
            </p:cNvPr>
            <p:cNvSpPr txBox="1"/>
            <p:nvPr/>
          </p:nvSpPr>
          <p:spPr>
            <a:xfrm>
              <a:off x="6614505" y="4532164"/>
              <a:ext cx="195377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noProof="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ptos" panose="020B0004020202020204" pitchFamily="34" charset="0"/>
                </a:rPr>
                <a:t>to cameras</a:t>
              </a:r>
              <a:endParaRPr lang="en-US" noProof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endParaRPr>
            </a:p>
          </p:txBody>
        </p:sp>
        <p:sp>
          <p:nvSpPr>
            <p:cNvPr id="21" name="TextovéPole 20">
              <a:extLst>
                <a:ext uri="{FF2B5EF4-FFF2-40B4-BE49-F238E27FC236}">
                  <a16:creationId xmlns:a16="http://schemas.microsoft.com/office/drawing/2014/main" id="{21BED12D-FF53-25A8-771B-2F65D00D5E35}"/>
                </a:ext>
              </a:extLst>
            </p:cNvPr>
            <p:cNvSpPr txBox="1"/>
            <p:nvPr/>
          </p:nvSpPr>
          <p:spPr>
            <a:xfrm>
              <a:off x="10786800" y="6148593"/>
              <a:ext cx="195377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noProof="0" dirty="0">
                  <a:latin typeface="Aptos" panose="020B0004020202020204" pitchFamily="34" charset="0"/>
                </a:rPr>
                <a:t>drilled uncoated mirror</a:t>
              </a:r>
              <a:endParaRPr lang="en-US" noProof="0" dirty="0">
                <a:latin typeface="Aptos" panose="020B0004020202020204" pitchFamily="34" charset="0"/>
              </a:endParaRPr>
            </a:p>
          </p:txBody>
        </p:sp>
        <p:sp>
          <p:nvSpPr>
            <p:cNvPr id="22" name="TextovéPole 21">
              <a:extLst>
                <a:ext uri="{FF2B5EF4-FFF2-40B4-BE49-F238E27FC236}">
                  <a16:creationId xmlns:a16="http://schemas.microsoft.com/office/drawing/2014/main" id="{B158D8F4-24DD-5F75-C856-866C69D95EA0}"/>
                </a:ext>
              </a:extLst>
            </p:cNvPr>
            <p:cNvSpPr txBox="1"/>
            <p:nvPr/>
          </p:nvSpPr>
          <p:spPr>
            <a:xfrm>
              <a:off x="10954927" y="5104990"/>
              <a:ext cx="195377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noProof="0" dirty="0">
                  <a:latin typeface="Aptos" panose="020B0004020202020204" pitchFamily="34" charset="0"/>
                </a:rPr>
                <a:t>uncoated wedge</a:t>
              </a:r>
              <a:endParaRPr lang="en-US" noProof="0" dirty="0">
                <a:latin typeface="Aptos" panose="020B0004020202020204" pitchFamily="34" charset="0"/>
              </a:endParaRPr>
            </a:p>
          </p:txBody>
        </p:sp>
        <p:sp>
          <p:nvSpPr>
            <p:cNvPr id="23" name="TextovéPole 22">
              <a:extLst>
                <a:ext uri="{FF2B5EF4-FFF2-40B4-BE49-F238E27FC236}">
                  <a16:creationId xmlns:a16="http://schemas.microsoft.com/office/drawing/2014/main" id="{7C7F504C-338B-9FF1-7AC0-2C26671E9742}"/>
                </a:ext>
              </a:extLst>
            </p:cNvPr>
            <p:cNvSpPr txBox="1"/>
            <p:nvPr/>
          </p:nvSpPr>
          <p:spPr>
            <a:xfrm>
              <a:off x="9477201" y="5104990"/>
              <a:ext cx="195377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noProof="0" dirty="0">
                  <a:latin typeface="Aptos" panose="020B0004020202020204" pitchFamily="34" charset="0"/>
                </a:rPr>
                <a:t>lens</a:t>
              </a:r>
              <a:endParaRPr lang="en-US" noProof="0" dirty="0">
                <a:latin typeface="Aptos" panose="020B0004020202020204" pitchFamily="34" charset="0"/>
              </a:endParaRPr>
            </a:p>
          </p:txBody>
        </p:sp>
        <p:sp>
          <p:nvSpPr>
            <p:cNvPr id="24" name="TextovéPole 23">
              <a:extLst>
                <a:ext uri="{FF2B5EF4-FFF2-40B4-BE49-F238E27FC236}">
                  <a16:creationId xmlns:a16="http://schemas.microsoft.com/office/drawing/2014/main" id="{B910D6FE-E48A-FA88-0CCA-28DA44283FE9}"/>
                </a:ext>
              </a:extLst>
            </p:cNvPr>
            <p:cNvSpPr txBox="1"/>
            <p:nvPr/>
          </p:nvSpPr>
          <p:spPr>
            <a:xfrm>
              <a:off x="5913515" y="4943711"/>
              <a:ext cx="195377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noProof="0" dirty="0">
                  <a:latin typeface="Aptos" panose="020B0004020202020204" pitchFamily="34" charset="0"/>
                </a:rPr>
                <a:t>M</a:t>
              </a:r>
              <a:endParaRPr lang="en-US" noProof="0" dirty="0">
                <a:latin typeface="Aptos" panose="020B0004020202020204" pitchFamily="34" charset="0"/>
              </a:endParaRPr>
            </a:p>
          </p:txBody>
        </p:sp>
        <p:cxnSp>
          <p:nvCxnSpPr>
            <p:cNvPr id="26" name="Přímá spojnice se šipkou 25">
              <a:extLst>
                <a:ext uri="{FF2B5EF4-FFF2-40B4-BE49-F238E27FC236}">
                  <a16:creationId xmlns:a16="http://schemas.microsoft.com/office/drawing/2014/main" id="{18750FA3-1280-00B8-4465-637192E835FF}"/>
                </a:ext>
              </a:extLst>
            </p:cNvPr>
            <p:cNvCxnSpPr>
              <a:cxnSpLocks/>
            </p:cNvCxnSpPr>
            <p:nvPr/>
          </p:nvCxnSpPr>
          <p:spPr>
            <a:xfrm>
              <a:off x="12279770" y="6456370"/>
              <a:ext cx="460800" cy="18958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>
              <a:extLst>
                <a:ext uri="{FF2B5EF4-FFF2-40B4-BE49-F238E27FC236}">
                  <a16:creationId xmlns:a16="http://schemas.microsoft.com/office/drawing/2014/main" id="{422C468E-A6DA-A1C6-6BA0-7A2E1BE87E8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279770" y="4943711"/>
              <a:ext cx="460800" cy="16127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se šipkou 29">
              <a:extLst>
                <a:ext uri="{FF2B5EF4-FFF2-40B4-BE49-F238E27FC236}">
                  <a16:creationId xmlns:a16="http://schemas.microsoft.com/office/drawing/2014/main" id="{8C6DFE59-974B-66E6-8459-18B1F34EB73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636200" y="5001117"/>
              <a:ext cx="301200" cy="12824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Přímá spojnice se šipkou 31">
              <a:extLst>
                <a:ext uri="{FF2B5EF4-FFF2-40B4-BE49-F238E27FC236}">
                  <a16:creationId xmlns:a16="http://schemas.microsoft.com/office/drawing/2014/main" id="{1B507E9B-EAA7-81BD-F1B1-254CA149CC68}"/>
                </a:ext>
              </a:extLst>
            </p:cNvPr>
            <p:cNvCxnSpPr>
              <a:cxnSpLocks/>
            </p:cNvCxnSpPr>
            <p:nvPr/>
          </p:nvCxnSpPr>
          <p:spPr>
            <a:xfrm>
              <a:off x="80400" y="6655767"/>
              <a:ext cx="3876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4" name="TextovéPole 33">
              <a:extLst>
                <a:ext uri="{FF2B5EF4-FFF2-40B4-BE49-F238E27FC236}">
                  <a16:creationId xmlns:a16="http://schemas.microsoft.com/office/drawing/2014/main" id="{5EAC995F-A037-3629-619A-B78D1EA64507}"/>
                </a:ext>
              </a:extLst>
            </p:cNvPr>
            <p:cNvSpPr txBox="1">
              <a:spLocks/>
            </p:cNvSpPr>
            <p:nvPr/>
          </p:nvSpPr>
          <p:spPr>
            <a:xfrm>
              <a:off x="-61207" y="6645958"/>
              <a:ext cx="120873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noProof="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ptos" panose="020B0004020202020204" pitchFamily="34" charset="0"/>
                </a:rPr>
                <a:t>drive beam</a:t>
              </a:r>
              <a:endParaRPr lang="en-US" noProof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ptos" panose="020B0004020202020204" pitchFamily="34" charset="0"/>
              </a:endParaRPr>
            </a:p>
          </p:txBody>
        </p:sp>
      </p:grpSp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87F9F16-37B9-EE18-FEE1-46F8F8635EC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7/26/26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2957ECFD-E99D-68F7-4AA8-8FE84B356F0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12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7EDF51B0-266D-CAAE-15CA-9220D73790B1}"/>
              </a:ext>
            </a:extLst>
          </p:cNvPr>
          <p:cNvSpPr>
            <a:spLocks noGrp="1"/>
          </p:cNvSpPr>
          <p:nvPr>
            <p:ph type="title" idx="12"/>
          </p:nvPr>
        </p:nvSpPr>
        <p:spPr>
          <a:xfrm>
            <a:off x="3163901" y="410826"/>
            <a:ext cx="9735672" cy="1079640"/>
          </a:xfrm>
        </p:spPr>
        <p:txBody>
          <a:bodyPr/>
          <a:lstStyle/>
          <a:p>
            <a:r>
              <a:rPr lang="en-US" noProof="0" dirty="0"/>
              <a:t>High power guiding at 0.2 Hz and 3.3 Hz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D89EF1EB-3B26-948B-2F21-29E1CDC50A9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8" r="15011" b="71408"/>
          <a:stretch>
            <a:fillRect/>
          </a:stretch>
        </p:blipFill>
        <p:spPr>
          <a:xfrm>
            <a:off x="981248" y="4478819"/>
            <a:ext cx="4862945" cy="1333611"/>
          </a:xfrm>
          <a:prstGeom prst="rect">
            <a:avLst/>
          </a:prstGeom>
        </p:spPr>
      </p:pic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A93B3A40-6BC4-30C9-B366-57C07D64FE0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43159" y="1911863"/>
            <a:ext cx="6469636" cy="2525392"/>
          </a:xfrm>
        </p:spPr>
        <p:txBody>
          <a:bodyPr/>
          <a:lstStyle/>
          <a:p>
            <a:r>
              <a:rPr lang="en-US" sz="1800" noProof="0" dirty="0"/>
              <a:t>High power guiding mode diagnostic for monitoring pointing (entrance to waveguide) and exit mode (single lens imaging)</a:t>
            </a:r>
          </a:p>
          <a:p>
            <a:r>
              <a:rPr lang="en-US" sz="1800" noProof="0" dirty="0"/>
              <a:t>Demonstrated high power guiding in 20 cm plasma channel at 0.2 Hz at 6 - 10 J in pure helium (dopped gases for electron acceleration)</a:t>
            </a:r>
          </a:p>
          <a:p>
            <a:r>
              <a:rPr lang="en-US" sz="1800" dirty="0"/>
              <a:t>Neutral density was measured 8 mm above the nozzle orifice using “fluorescence” method – comparison with backfilled chamber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F58C2C40-380D-DF89-DBD7-A9CC63CD144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23"/>
          <a:stretch>
            <a:fillRect/>
          </a:stretch>
        </p:blipFill>
        <p:spPr>
          <a:xfrm>
            <a:off x="6890400" y="1274615"/>
            <a:ext cx="6552550" cy="334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5768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C5FD2C-179A-73A9-9B33-7F0A3A7560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087D227-AA12-061D-93EC-DCB48F470F8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7/26/26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A708439D-EFFF-9A18-027A-1B338FD0B7B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13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FC39CB0B-C6B1-31D7-26CF-1BBEC80B33C1}"/>
              </a:ext>
            </a:extLst>
          </p:cNvPr>
          <p:cNvSpPr>
            <a:spLocks noGrp="1"/>
          </p:cNvSpPr>
          <p:nvPr>
            <p:ph type="title" idx="12"/>
          </p:nvPr>
        </p:nvSpPr>
        <p:spPr/>
        <p:txBody>
          <a:bodyPr/>
          <a:lstStyle/>
          <a:p>
            <a:r>
              <a:rPr lang="en-US" noProof="0" dirty="0"/>
              <a:t>High power guiding at 3.3 Hz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FCE9F8A3-66E2-95E2-CE39-E4D21F2ED9CA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43159" y="2052634"/>
            <a:ext cx="6796755" cy="1754123"/>
          </a:xfrm>
        </p:spPr>
        <p:txBody>
          <a:bodyPr/>
          <a:lstStyle/>
          <a:p>
            <a:r>
              <a:rPr lang="en-US" sz="1800" noProof="0" dirty="0"/>
              <a:t>Demonstrated guiding in 3 cm plasma channel at 3.3 Hz at 6 - 8 J (250 TW)</a:t>
            </a:r>
          </a:p>
          <a:p>
            <a:r>
              <a:rPr lang="en-US" sz="1800" dirty="0"/>
              <a:t>Backing pressure 6 bar, 2 </a:t>
            </a:r>
            <a:r>
              <a:rPr lang="en-US" sz="1800" dirty="0" err="1"/>
              <a:t>ms</a:t>
            </a:r>
            <a:r>
              <a:rPr lang="en-US" sz="1800" dirty="0"/>
              <a:t> opening time</a:t>
            </a:r>
          </a:p>
          <a:p>
            <a:r>
              <a:rPr lang="en-US" sz="1800" dirty="0"/>
              <a:t>Corresponding neutral density ~ 9.4 x 10</a:t>
            </a:r>
            <a:r>
              <a:rPr lang="en-US" sz="1800" baseline="30000" dirty="0"/>
              <a:t>17</a:t>
            </a:r>
            <a:r>
              <a:rPr lang="en-US" sz="1800" dirty="0"/>
              <a:t> cm</a:t>
            </a:r>
            <a:r>
              <a:rPr lang="en-US" sz="1800" baseline="30000" dirty="0"/>
              <a:t>−3</a:t>
            </a:r>
            <a:endParaRPr lang="en-US" sz="1800" baseline="30000" noProof="0" dirty="0"/>
          </a:p>
          <a:p>
            <a:r>
              <a:rPr lang="en-US" sz="1800" dirty="0"/>
              <a:t>Limited by pumping system – LWFA ionization injection requires higher pressure (only high-power guiding)</a:t>
            </a:r>
          </a:p>
          <a:p>
            <a:endParaRPr lang="en-US" sz="1800" noProof="0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8846D7C-FF19-D93E-C05F-307CA1F14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636" y="1304136"/>
            <a:ext cx="5407314" cy="3466786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DD621DB3-02B7-0AC5-DFC9-F29284D5A82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0"/>
          <a:stretch>
            <a:fillRect/>
          </a:stretch>
        </p:blipFill>
        <p:spPr>
          <a:xfrm>
            <a:off x="18564" y="3782715"/>
            <a:ext cx="8072487" cy="3324200"/>
          </a:xfrm>
          <a:prstGeom prst="rect">
            <a:avLst/>
          </a:prstGeom>
        </p:spPr>
      </p:pic>
      <p:grpSp>
        <p:nvGrpSpPr>
          <p:cNvPr id="25" name="Skupina 24">
            <a:extLst>
              <a:ext uri="{FF2B5EF4-FFF2-40B4-BE49-F238E27FC236}">
                <a16:creationId xmlns:a16="http://schemas.microsoft.com/office/drawing/2014/main" id="{275C0525-40B6-CFAF-85DA-DBA5BD60347F}"/>
              </a:ext>
            </a:extLst>
          </p:cNvPr>
          <p:cNvGrpSpPr/>
          <p:nvPr/>
        </p:nvGrpSpPr>
        <p:grpSpPr>
          <a:xfrm>
            <a:off x="7971856" y="4734532"/>
            <a:ext cx="5471094" cy="2070936"/>
            <a:chOff x="4653727" y="35032705"/>
            <a:chExt cx="5471094" cy="2070936"/>
          </a:xfrm>
        </p:grpSpPr>
        <p:pic>
          <p:nvPicPr>
            <p:cNvPr id="27" name="Obrázek 26">
              <a:extLst>
                <a:ext uri="{FF2B5EF4-FFF2-40B4-BE49-F238E27FC236}">
                  <a16:creationId xmlns:a16="http://schemas.microsoft.com/office/drawing/2014/main" id="{74744DD8-2A82-66C4-9AD2-33A85B73B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342"/>
            <a:stretch>
              <a:fillRect/>
            </a:stretch>
          </p:blipFill>
          <p:spPr>
            <a:xfrm>
              <a:off x="4727061" y="35580960"/>
              <a:ext cx="5397760" cy="1522681"/>
            </a:xfrm>
            <a:prstGeom prst="rect">
              <a:avLst/>
            </a:prstGeom>
          </p:spPr>
        </p:pic>
        <p:sp>
          <p:nvSpPr>
            <p:cNvPr id="29" name="TextovéPole 28">
              <a:extLst>
                <a:ext uri="{FF2B5EF4-FFF2-40B4-BE49-F238E27FC236}">
                  <a16:creationId xmlns:a16="http://schemas.microsoft.com/office/drawing/2014/main" id="{9365600D-4FD8-FCD5-E87A-2D9175AACA7B}"/>
                </a:ext>
              </a:extLst>
            </p:cNvPr>
            <p:cNvSpPr txBox="1"/>
            <p:nvPr/>
          </p:nvSpPr>
          <p:spPr>
            <a:xfrm>
              <a:off x="4653727" y="35186986"/>
              <a:ext cx="19537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noProof="0" dirty="0">
                  <a:latin typeface="+mn-lt"/>
                </a:rPr>
                <a:t>Laser Pointing</a:t>
              </a:r>
            </a:p>
          </p:txBody>
        </p:sp>
        <p:sp>
          <p:nvSpPr>
            <p:cNvPr id="31" name="TextovéPole 30">
              <a:extLst>
                <a:ext uri="{FF2B5EF4-FFF2-40B4-BE49-F238E27FC236}">
                  <a16:creationId xmlns:a16="http://schemas.microsoft.com/office/drawing/2014/main" id="{79482973-43E1-28AE-E99F-DB93B85713A2}"/>
                </a:ext>
              </a:extLst>
            </p:cNvPr>
            <p:cNvSpPr txBox="1"/>
            <p:nvPr/>
          </p:nvSpPr>
          <p:spPr>
            <a:xfrm>
              <a:off x="6396067" y="35032705"/>
              <a:ext cx="18285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noProof="0" dirty="0">
                  <a:latin typeface="+mn-lt"/>
                </a:rPr>
                <a:t>Plasma vs. Distance from Center</a:t>
              </a:r>
            </a:p>
          </p:txBody>
        </p:sp>
        <p:sp>
          <p:nvSpPr>
            <p:cNvPr id="33" name="TextovéPole 32">
              <a:extLst>
                <a:ext uri="{FF2B5EF4-FFF2-40B4-BE49-F238E27FC236}">
                  <a16:creationId xmlns:a16="http://schemas.microsoft.com/office/drawing/2014/main" id="{07D5C5C1-8714-B972-7D82-836F5B2FA2CB}"/>
                </a:ext>
              </a:extLst>
            </p:cNvPr>
            <p:cNvSpPr txBox="1"/>
            <p:nvPr/>
          </p:nvSpPr>
          <p:spPr>
            <a:xfrm>
              <a:off x="8046921" y="35046559"/>
              <a:ext cx="182851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noProof="0" dirty="0">
                  <a:latin typeface="+mn-lt"/>
                </a:rPr>
                <a:t>Plasma vs. Pulse Energy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007152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96DBA68-F580-8C32-4B2E-A4D6AF28516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7/26/26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314F4737-3D35-1CBA-9CFB-71C65F140BC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14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6453D871-A5BB-BFF7-8AA7-7F9AFAB12EE1}"/>
              </a:ext>
            </a:extLst>
          </p:cNvPr>
          <p:cNvSpPr>
            <a:spLocks noGrp="1"/>
          </p:cNvSpPr>
          <p:nvPr>
            <p:ph type="title" idx="12"/>
          </p:nvPr>
        </p:nvSpPr>
        <p:spPr/>
        <p:txBody>
          <a:bodyPr/>
          <a:lstStyle/>
          <a:p>
            <a:r>
              <a:rPr lang="en-US" noProof="0" dirty="0"/>
              <a:t>Electron energy results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3374EE-0A30-C402-286B-15A8E99406B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11290" y="1565566"/>
            <a:ext cx="7635550" cy="2798621"/>
          </a:xfrm>
        </p:spPr>
        <p:txBody>
          <a:bodyPr/>
          <a:lstStyle/>
          <a:p>
            <a:r>
              <a:rPr lang="en-US" sz="1800" noProof="0" dirty="0"/>
              <a:t>Electromagnet outside the chamber </a:t>
            </a:r>
            <a:r>
              <a:rPr lang="en-US" sz="1800" b="1" noProof="0" dirty="0"/>
              <a:t>0.6 T, 50 cm </a:t>
            </a:r>
            <a:r>
              <a:rPr lang="en-US" sz="1800" noProof="0" dirty="0"/>
              <a:t>(4 meters away from waveguide exit)</a:t>
            </a:r>
          </a:p>
          <a:p>
            <a:r>
              <a:rPr lang="en-US" sz="1800" dirty="0"/>
              <a:t>Tungsten slit </a:t>
            </a:r>
            <a:r>
              <a:rPr lang="en-US" sz="1800" b="1" dirty="0"/>
              <a:t>1 mm</a:t>
            </a:r>
            <a:r>
              <a:rPr lang="en-US" sz="1800" dirty="0"/>
              <a:t>, block length 6 cm</a:t>
            </a:r>
            <a:endParaRPr lang="en-US" sz="1800" noProof="0" dirty="0"/>
          </a:p>
          <a:p>
            <a:r>
              <a:rPr lang="en-US" sz="1800" noProof="0" dirty="0"/>
              <a:t>ELI designed slit supersonic nozzle </a:t>
            </a:r>
            <a:r>
              <a:rPr lang="en-US" sz="1800" b="1" noProof="0" dirty="0"/>
              <a:t>20 cm </a:t>
            </a:r>
            <a:r>
              <a:rPr lang="en-US" sz="1800" noProof="0" dirty="0"/>
              <a:t>working with only one </a:t>
            </a:r>
            <a:r>
              <a:rPr lang="en-US" sz="1800" noProof="0" dirty="0" err="1"/>
              <a:t>SmartShell</a:t>
            </a:r>
            <a:r>
              <a:rPr lang="en-US" sz="1800" noProof="0" dirty="0"/>
              <a:t> </a:t>
            </a:r>
            <a:r>
              <a:rPr lang="en-US" sz="1800" dirty="0"/>
              <a:t>valve, backing pressure </a:t>
            </a:r>
            <a:r>
              <a:rPr lang="en-US" sz="1800" b="1" dirty="0"/>
              <a:t>20 – 42 bar</a:t>
            </a:r>
            <a:r>
              <a:rPr lang="en-US" sz="1800" dirty="0"/>
              <a:t>, 10 </a:t>
            </a:r>
            <a:r>
              <a:rPr lang="en-US" sz="1800" dirty="0" err="1"/>
              <a:t>ms</a:t>
            </a:r>
            <a:r>
              <a:rPr lang="en-US" sz="1800" dirty="0"/>
              <a:t> opening time</a:t>
            </a:r>
            <a:endParaRPr lang="en-US" sz="1800" noProof="0" dirty="0"/>
          </a:p>
          <a:p>
            <a:r>
              <a:rPr lang="en-US" sz="1800" dirty="0"/>
              <a:t>Dopant in the full length on the gas jet</a:t>
            </a:r>
          </a:p>
          <a:p>
            <a:r>
              <a:rPr lang="en-US" sz="1800" dirty="0"/>
              <a:t>B</a:t>
            </a:r>
            <a:r>
              <a:rPr lang="en-US" sz="1800" noProof="0" dirty="0" err="1"/>
              <a:t>roadband</a:t>
            </a:r>
            <a:r>
              <a:rPr lang="en-US" sz="1800" noProof="0" dirty="0"/>
              <a:t> spectra, mean electron energy </a:t>
            </a:r>
            <a:r>
              <a:rPr lang="en-US" sz="1800" b="1" noProof="0" dirty="0"/>
              <a:t>~3.5 GeV </a:t>
            </a:r>
            <a:r>
              <a:rPr lang="en-US" sz="1800" noProof="0" dirty="0"/>
              <a:t>(15 % uncertainty), high-energy features extending up to </a:t>
            </a:r>
            <a:r>
              <a:rPr lang="en-US" sz="1800" b="1" dirty="0"/>
              <a:t>5 GeV </a:t>
            </a:r>
            <a:r>
              <a:rPr lang="en-US" sz="1800" dirty="0"/>
              <a:t>(20 % uncertainty)</a:t>
            </a:r>
            <a:endParaRPr lang="en-US" sz="1800" noProof="0" dirty="0"/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CE7BFBD8-7728-5EDB-649A-3091B64A9D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0" b="3273"/>
          <a:stretch>
            <a:fillRect/>
          </a:stretch>
        </p:blipFill>
        <p:spPr>
          <a:xfrm>
            <a:off x="550283" y="4364187"/>
            <a:ext cx="7180554" cy="2729345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2518E574-5ACB-39F3-FC56-811E147ED8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840" y="1260763"/>
            <a:ext cx="4862585" cy="557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5221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03F3AD-0425-BC09-731C-3C23DFB9F1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3FD2CBF-E8BA-6D9B-A36C-534C5F8689C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7/26/26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D612E486-888F-830D-A881-0F75A23D2E7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15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F7B560A0-6EF4-35D1-3C3D-F1F73A2080C3}"/>
              </a:ext>
            </a:extLst>
          </p:cNvPr>
          <p:cNvSpPr>
            <a:spLocks noGrp="1"/>
          </p:cNvSpPr>
          <p:nvPr>
            <p:ph type="title" idx="12"/>
          </p:nvPr>
        </p:nvSpPr>
        <p:spPr/>
        <p:txBody>
          <a:bodyPr/>
          <a:lstStyle/>
          <a:p>
            <a:r>
              <a:rPr lang="en-US" noProof="0" dirty="0"/>
              <a:t>Electron energy results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4F3BF765-20EA-A1CB-DC9C-A5056DBB92C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11289" y="1791729"/>
            <a:ext cx="12042117" cy="2612301"/>
          </a:xfrm>
        </p:spPr>
        <p:txBody>
          <a:bodyPr/>
          <a:lstStyle/>
          <a:p>
            <a:r>
              <a:rPr lang="en-US" sz="1800" dirty="0"/>
              <a:t>Stable pointing and low divergence, typically </a:t>
            </a:r>
            <a:r>
              <a:rPr lang="en-US" sz="1800" b="1" dirty="0"/>
              <a:t>1.2 ± 0.3 </a:t>
            </a:r>
            <a:r>
              <a:rPr lang="en-US" sz="1800" b="1" dirty="0" err="1"/>
              <a:t>mrad</a:t>
            </a:r>
            <a:r>
              <a:rPr lang="en-US" sz="1800" b="1" dirty="0"/>
              <a:t> </a:t>
            </a:r>
            <a:r>
              <a:rPr lang="en-US" sz="1800" dirty="0"/>
              <a:t>(FWHM) for electrons above 0.5 GeV and less than 0.6 </a:t>
            </a:r>
            <a:r>
              <a:rPr lang="en-US" sz="1800" dirty="0" err="1"/>
              <a:t>mrad</a:t>
            </a:r>
            <a:r>
              <a:rPr lang="en-US" sz="1800" dirty="0"/>
              <a:t> for electrons exceeding 3 GeV, shot-to-shot variations in beam pointing </a:t>
            </a:r>
            <a:r>
              <a:rPr lang="en-US" sz="1800" b="1" dirty="0"/>
              <a:t>~ 0.35 </a:t>
            </a:r>
            <a:r>
              <a:rPr lang="en-US" sz="1800" b="1" dirty="0" err="1"/>
              <a:t>mrad</a:t>
            </a:r>
            <a:endParaRPr lang="en-US" sz="1800" b="1" dirty="0"/>
          </a:p>
          <a:p>
            <a:r>
              <a:rPr lang="en-US" sz="1800" dirty="0"/>
              <a:t>Only </a:t>
            </a:r>
            <a:r>
              <a:rPr lang="en-US" sz="1800" b="1" dirty="0"/>
              <a:t>7.2 J </a:t>
            </a:r>
            <a:r>
              <a:rPr lang="en-US" sz="1800" dirty="0"/>
              <a:t>contained within the 1/e</a:t>
            </a:r>
            <a:r>
              <a:rPr lang="en-US" sz="1800" baseline="30000" dirty="0"/>
              <a:t>2</a:t>
            </a:r>
            <a:r>
              <a:rPr lang="en-US" sz="1800" dirty="0"/>
              <a:t> focal-spot radius for delays from 1.7 to 2.1 ns between the channel-forming pulse and the LWFA driver</a:t>
            </a:r>
          </a:p>
          <a:p>
            <a:r>
              <a:rPr lang="en-US" sz="1800" noProof="0" dirty="0"/>
              <a:t>With</a:t>
            </a:r>
            <a:r>
              <a:rPr lang="en-US" sz="1800" i="1" noProof="0" dirty="0"/>
              <a:t> </a:t>
            </a:r>
            <a:r>
              <a:rPr lang="en-US" sz="1800" b="1" i="1" noProof="0" dirty="0"/>
              <a:t>a0</a:t>
            </a:r>
            <a:r>
              <a:rPr lang="en-US" sz="1800" b="1" noProof="0" dirty="0"/>
              <a:t> = 2.55, </a:t>
            </a:r>
            <a:r>
              <a:rPr lang="en-US" sz="1800" b="1" i="1" noProof="0" dirty="0" err="1"/>
              <a:t>τ</a:t>
            </a:r>
            <a:r>
              <a:rPr lang="en-US" sz="1800" b="1" i="1" baseline="-25000" noProof="0" dirty="0" err="1"/>
              <a:t>FWHM</a:t>
            </a:r>
            <a:r>
              <a:rPr lang="en-US" sz="1800" b="1" i="1" noProof="0" dirty="0"/>
              <a:t> </a:t>
            </a:r>
            <a:r>
              <a:rPr lang="en-US" sz="1800" b="1" noProof="0" dirty="0"/>
              <a:t>= 30.4 fs, </a:t>
            </a:r>
            <a:r>
              <a:rPr lang="en-US" sz="1800" b="1" i="1" noProof="0" dirty="0"/>
              <a:t>w</a:t>
            </a:r>
            <a:r>
              <a:rPr lang="en-US" sz="1800" b="1" i="1" baseline="-25000" noProof="0" dirty="0"/>
              <a:t>0</a:t>
            </a:r>
            <a:r>
              <a:rPr lang="en-US" sz="1800" b="1" i="1" noProof="0" dirty="0"/>
              <a:t> </a:t>
            </a:r>
            <a:r>
              <a:rPr lang="en-US" sz="1800" b="1" noProof="0" dirty="0"/>
              <a:t>= 32.1 </a:t>
            </a:r>
            <a:r>
              <a:rPr lang="en-US" sz="1800" b="1" noProof="0" dirty="0" err="1"/>
              <a:t>μm</a:t>
            </a:r>
            <a:r>
              <a:rPr lang="en-US" sz="1800" b="1" noProof="0" dirty="0"/>
              <a:t>, </a:t>
            </a:r>
            <a:r>
              <a:rPr lang="en-US" sz="1800" b="1" i="1" noProof="0" dirty="0"/>
              <a:t>n</a:t>
            </a:r>
            <a:r>
              <a:rPr lang="en-US" sz="1800" b="1" i="1" baseline="-25000" noProof="0" dirty="0"/>
              <a:t>e</a:t>
            </a:r>
            <a:r>
              <a:rPr lang="en-US" sz="1800" b="1" noProof="0" dirty="0"/>
              <a:t> = 2.7 x 10</a:t>
            </a:r>
            <a:r>
              <a:rPr lang="en-US" sz="1800" b="1" baseline="30000" noProof="0" dirty="0"/>
              <a:t>17</a:t>
            </a:r>
            <a:r>
              <a:rPr lang="en-US" sz="1800" b="1" noProof="0" dirty="0"/>
              <a:t> cm</a:t>
            </a:r>
            <a:r>
              <a:rPr lang="en-US" sz="1800" b="1" baseline="30000" noProof="0" dirty="0"/>
              <a:t>−3</a:t>
            </a:r>
            <a:r>
              <a:rPr lang="en-US" sz="1800" b="1" noProof="0" dirty="0"/>
              <a:t> </a:t>
            </a:r>
            <a:r>
              <a:rPr lang="en-US" sz="1800" noProof="0" dirty="0"/>
              <a:t>and a corresponding dephasing length </a:t>
            </a:r>
            <a:r>
              <a:rPr lang="en-US" sz="1800" noProof="0" dirty="0" err="1"/>
              <a:t>l</a:t>
            </a:r>
            <a:r>
              <a:rPr lang="en-US" sz="1800" baseline="-25000" noProof="0" dirty="0" err="1"/>
              <a:t>deph</a:t>
            </a:r>
            <a:r>
              <a:rPr lang="en-US" sz="1800" noProof="0" dirty="0"/>
              <a:t> = 15 cm, resulting maximum electron energy is </a:t>
            </a:r>
            <a:r>
              <a:rPr lang="en-US" sz="1800" b="1" noProof="0" dirty="0"/>
              <a:t>~</a:t>
            </a:r>
            <a:r>
              <a:rPr lang="en-US" sz="1800" noProof="0" dirty="0"/>
              <a:t> </a:t>
            </a:r>
            <a:r>
              <a:rPr lang="en-US" sz="1800" b="1" noProof="0" dirty="0"/>
              <a:t>5.5 GeV  </a:t>
            </a:r>
            <a:r>
              <a:rPr lang="en-US" sz="1600" dirty="0"/>
              <a:t>(Lu et al., Phys. Rev. ST Accel. Beams </a:t>
            </a:r>
            <a:r>
              <a:rPr lang="en-US" sz="1600" b="1" dirty="0"/>
              <a:t>10</a:t>
            </a:r>
            <a:r>
              <a:rPr lang="en-US" sz="1600" dirty="0"/>
              <a:t>, 061301)</a:t>
            </a:r>
            <a:endParaRPr lang="en-US" sz="1600" noProof="0" dirty="0"/>
          </a:p>
          <a:p>
            <a:r>
              <a:rPr lang="en-US" sz="1800" dirty="0"/>
              <a:t>The maximum energy reached also corresponds to particle-in-cell simulation performed by Ela Rockafellow using FBPIC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60A93832-F957-961C-8574-BABB770B593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75" y="4404030"/>
            <a:ext cx="7772400" cy="261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8618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4FB1EFB-80F5-3500-3078-208EF59808A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7/24/26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7B5695D2-0BA3-4E0E-41CC-0C754C08F50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16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8A905E33-34C9-8B11-C553-39D784BF05F1}"/>
              </a:ext>
            </a:extLst>
          </p:cNvPr>
          <p:cNvSpPr>
            <a:spLocks noGrp="1"/>
          </p:cNvSpPr>
          <p:nvPr>
            <p:ph type="title" idx="12"/>
          </p:nvPr>
        </p:nvSpPr>
        <p:spPr>
          <a:xfrm>
            <a:off x="2623930" y="398469"/>
            <a:ext cx="10275643" cy="1079640"/>
          </a:xfrm>
        </p:spPr>
        <p:txBody>
          <a:bodyPr/>
          <a:lstStyle/>
          <a:p>
            <a:r>
              <a:rPr lang="en-US" noProof="0" dirty="0"/>
              <a:t>New approaches in an SW-LWFA experiment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92622D7F-A3ED-F51F-CEA8-A6B1419A372A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43159" y="1857375"/>
            <a:ext cx="4964841" cy="4228632"/>
          </a:xfrm>
        </p:spPr>
        <p:txBody>
          <a:bodyPr/>
          <a:lstStyle/>
          <a:p>
            <a:pPr marL="360" indent="0">
              <a:buNone/>
            </a:pPr>
            <a:r>
              <a:rPr lang="en-US" sz="2400" noProof="0" dirty="0"/>
              <a:t>Conclusion</a:t>
            </a:r>
          </a:p>
          <a:p>
            <a:pPr marL="360" indent="0">
              <a:buNone/>
            </a:pPr>
            <a:endParaRPr lang="en-US" sz="1050" b="1" noProof="0" dirty="0"/>
          </a:p>
          <a:p>
            <a:r>
              <a:rPr lang="en-US" sz="2000" b="1" noProof="0" dirty="0"/>
              <a:t>Off-Axis Reflective </a:t>
            </a:r>
            <a:r>
              <a:rPr lang="en-US" sz="2000" noProof="0" dirty="0"/>
              <a:t>Axicon – all reflective setup</a:t>
            </a:r>
          </a:p>
          <a:p>
            <a:r>
              <a:rPr lang="en-US" sz="2000" b="1" noProof="0" dirty="0"/>
              <a:t>Single – compressor </a:t>
            </a:r>
            <a:r>
              <a:rPr lang="en-US" sz="2000" noProof="0" dirty="0"/>
              <a:t>beamline</a:t>
            </a:r>
          </a:p>
          <a:p>
            <a:r>
              <a:rPr lang="en-US" sz="2000" b="1" noProof="0" dirty="0"/>
              <a:t>Helium</a:t>
            </a:r>
            <a:r>
              <a:rPr lang="en-US" sz="2000" noProof="0" dirty="0"/>
              <a:t> as a working gas</a:t>
            </a:r>
          </a:p>
          <a:p>
            <a:r>
              <a:rPr lang="en-US" sz="2000" dirty="0"/>
              <a:t>Energy up to </a:t>
            </a:r>
            <a:r>
              <a:rPr lang="en-US" sz="2000" b="1" dirty="0"/>
              <a:t>5 GeV </a:t>
            </a:r>
            <a:r>
              <a:rPr lang="en-US" sz="2000" dirty="0"/>
              <a:t>(7.2 J </a:t>
            </a:r>
            <a:r>
              <a:rPr lang="en-US" sz="1800" dirty="0"/>
              <a:t>in </a:t>
            </a:r>
            <a:r>
              <a:rPr lang="en-US" sz="1800" i="1" dirty="0"/>
              <a:t>1/e</a:t>
            </a:r>
            <a:r>
              <a:rPr lang="en-US" sz="1800" i="1" baseline="30000" dirty="0"/>
              <a:t>2</a:t>
            </a:r>
            <a:r>
              <a:rPr lang="en-US" sz="1800" dirty="0"/>
              <a:t> radius</a:t>
            </a:r>
            <a:r>
              <a:rPr lang="en-US" sz="2000" dirty="0"/>
              <a:t>)</a:t>
            </a:r>
            <a:endParaRPr lang="en-US" sz="2000" b="1" dirty="0"/>
          </a:p>
        </p:txBody>
      </p:sp>
      <p:pic>
        <p:nvPicPr>
          <p:cNvPr id="7" name="Obrázek 6" descr="Obsah obrázku stroj/přístroj, inženýrství, interiér, průmysl&#10;&#10;Obsah generovaný pomocí AI může být nesprávný.">
            <a:extLst>
              <a:ext uri="{FF2B5EF4-FFF2-40B4-BE49-F238E27FC236}">
                <a16:creationId xmlns:a16="http://schemas.microsoft.com/office/drawing/2014/main" id="{855AD0B7-C3C4-61FC-B6AE-ED851E99D3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1624200"/>
            <a:ext cx="7016933" cy="4683984"/>
          </a:xfrm>
          <a:prstGeom prst="rect">
            <a:avLst/>
          </a:prstGeom>
        </p:spPr>
      </p:pic>
      <p:pic>
        <p:nvPicPr>
          <p:cNvPr id="8" name="Picture 7" descr="A machine with many tubes and wires&#10;&#10;AI-generated content may be incorrect.">
            <a:extLst>
              <a:ext uri="{FF2B5EF4-FFF2-40B4-BE49-F238E27FC236}">
                <a16:creationId xmlns:a16="http://schemas.microsoft.com/office/drawing/2014/main" id="{1702F8B2-E4CB-E203-10A6-AF87526EF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0" y="1624200"/>
            <a:ext cx="7016934" cy="467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593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1E67EE-3C0D-1DD1-A96E-C4EAF5FA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ázek 17">
            <a:extLst>
              <a:ext uri="{FF2B5EF4-FFF2-40B4-BE49-F238E27FC236}">
                <a16:creationId xmlns:a16="http://schemas.microsoft.com/office/drawing/2014/main" id="{8D05D504-9CE4-65F0-05FF-795CBEF87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1"/>
          <a:stretch>
            <a:fillRect/>
          </a:stretch>
        </p:blipFill>
        <p:spPr>
          <a:xfrm>
            <a:off x="7664651" y="3382871"/>
            <a:ext cx="3035937" cy="2045796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2C641D5E-331E-4241-3660-50C964A99E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5" t="31191" b="5238"/>
          <a:stretch>
            <a:fillRect/>
          </a:stretch>
        </p:blipFill>
        <p:spPr>
          <a:xfrm>
            <a:off x="9663218" y="1391938"/>
            <a:ext cx="3521966" cy="2075218"/>
          </a:xfrm>
          <a:prstGeom prst="rect">
            <a:avLst/>
          </a:prstGeom>
        </p:spPr>
      </p:pic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2848C82-D2D6-ACFE-B684-E2E42ADF804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7F00BF2-0AFD-497E-9140-F3E81060F52E}" type="datetime1">
              <a:rPr lang="en-US" spc="-1" noProof="0" smtClean="0">
                <a:uFill>
                  <a:solidFill>
                    <a:srgbClr val="FFFFFF"/>
                  </a:solidFill>
                </a:uFill>
              </a:rPr>
              <a:t>7/26/26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87D57C04-999A-FD57-C42E-372EBAFC02C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F5AD6361-5E2D-42E9-A29D-CCE202173234}" type="slidenum">
              <a:rPr lang="en-US" spc="-1" noProof="0" smtClean="0">
                <a:uFill>
                  <a:solidFill>
                    <a:srgbClr val="FFFFFF"/>
                  </a:solidFill>
                </a:uFill>
              </a:rPr>
              <a:pPr/>
              <a:t>17</a:t>
            </a:fld>
            <a:endParaRPr lang="en-US" spc="-1" noProof="0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B9B65535-335A-A9F6-C122-0B3175911110}"/>
              </a:ext>
            </a:extLst>
          </p:cNvPr>
          <p:cNvSpPr>
            <a:spLocks noGrp="1"/>
          </p:cNvSpPr>
          <p:nvPr>
            <p:ph type="title" idx="12"/>
          </p:nvPr>
        </p:nvSpPr>
        <p:spPr/>
        <p:txBody>
          <a:bodyPr/>
          <a:lstStyle/>
          <a:p>
            <a:r>
              <a:rPr lang="en-US" dirty="0"/>
              <a:t>Available </a:t>
            </a:r>
            <a:r>
              <a:rPr lang="en-US"/>
              <a:t>and used </a:t>
            </a:r>
            <a:r>
              <a:rPr lang="en-US" dirty="0"/>
              <a:t>for user experiments</a:t>
            </a:r>
            <a:endParaRPr lang="en-US" noProof="0" dirty="0"/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44766D68-E814-FFE9-1EA0-B2DF28D2494B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11290" y="1818287"/>
            <a:ext cx="12102420" cy="3054336"/>
          </a:xfrm>
        </p:spPr>
        <p:txBody>
          <a:bodyPr/>
          <a:lstStyle/>
          <a:p>
            <a:r>
              <a:rPr lang="en-US" sz="1800" dirty="0"/>
              <a:t>Stabilized electron beam pointing, high electron energies</a:t>
            </a:r>
          </a:p>
          <a:p>
            <a:pPr lvl="1"/>
            <a:r>
              <a:rPr lang="en-US" sz="1600" b="1" dirty="0" err="1"/>
              <a:t>Betatron</a:t>
            </a:r>
            <a:r>
              <a:rPr lang="en-US" sz="1600" b="1" dirty="0"/>
              <a:t> radiation </a:t>
            </a:r>
            <a:r>
              <a:rPr lang="en-US" sz="1600" dirty="0"/>
              <a:t>imaging and measurement by F. Treffert and I. Pagano et al. (LLNL)</a:t>
            </a:r>
          </a:p>
          <a:p>
            <a:pPr lvl="1"/>
            <a:r>
              <a:rPr lang="en-US" sz="1600" b="1" dirty="0"/>
              <a:t>Muon production </a:t>
            </a:r>
            <a:r>
              <a:rPr lang="en-US" sz="1600" dirty="0"/>
              <a:t>measurement by S. </a:t>
            </a:r>
            <a:r>
              <a:rPr lang="en-US" sz="1600" dirty="0" err="1"/>
              <a:t>Bountempo</a:t>
            </a:r>
            <a:r>
              <a:rPr lang="en-US" sz="1600" dirty="0"/>
              <a:t> (INFN) et al. and A. Giammanco (CERN) et al.</a:t>
            </a:r>
          </a:p>
          <a:p>
            <a:pPr lvl="1"/>
            <a:r>
              <a:rPr lang="en-US" sz="1600" b="1" dirty="0"/>
              <a:t>Inverse Compton scattering </a:t>
            </a:r>
            <a:r>
              <a:rPr lang="en-US" sz="1600" dirty="0"/>
              <a:t>experiment performed by E. </a:t>
            </a:r>
            <a:r>
              <a:rPr lang="en-US" sz="1600" dirty="0" err="1"/>
              <a:t>Gerstmayr</a:t>
            </a:r>
            <a:r>
              <a:rPr lang="en-US" sz="1600" dirty="0"/>
              <a:t> and G. Sarri et al. (QUB)</a:t>
            </a:r>
          </a:p>
          <a:p>
            <a:pPr lvl="1"/>
            <a:r>
              <a:rPr lang="en-US" sz="1600" dirty="0"/>
              <a:t>VHEE Dosimetry by</a:t>
            </a:r>
            <a:r>
              <a:rPr lang="en-US" sz="1600" b="1" dirty="0"/>
              <a:t> Cherenkov radiation </a:t>
            </a:r>
            <a:r>
              <a:rPr lang="en-US" sz="1600" dirty="0"/>
              <a:t>by A. </a:t>
            </a:r>
            <a:r>
              <a:rPr lang="en-US" sz="1600" dirty="0" err="1"/>
              <a:t>Pifferi</a:t>
            </a:r>
            <a:r>
              <a:rPr lang="en-US" sz="1600" dirty="0"/>
              <a:t> et al. (</a:t>
            </a:r>
            <a:r>
              <a:rPr lang="en-US" sz="1600" dirty="0" err="1"/>
              <a:t>Politecnico</a:t>
            </a:r>
            <a:r>
              <a:rPr lang="en-US" sz="1600" dirty="0"/>
              <a:t> di Milano)</a:t>
            </a:r>
          </a:p>
          <a:p>
            <a:r>
              <a:rPr lang="en-US" sz="1800" noProof="0" dirty="0"/>
              <a:t>Guided electron beamline available at ELBA available for users</a:t>
            </a:r>
          </a:p>
          <a:p>
            <a:pPr marL="360" indent="0">
              <a:buNone/>
            </a:pPr>
            <a:r>
              <a:rPr lang="en-US" sz="1800" dirty="0"/>
              <a:t>     </a:t>
            </a:r>
            <a:r>
              <a:rPr lang="en-US" sz="1800" noProof="0" dirty="0"/>
              <a:t>(check next ELI </a:t>
            </a:r>
            <a:r>
              <a:rPr lang="en-US" sz="1800" dirty="0"/>
              <a:t>user call at </a:t>
            </a:r>
            <a:r>
              <a:rPr lang="en-US" sz="1800" b="1" dirty="0">
                <a:solidFill>
                  <a:srgbClr val="0070C0"/>
                </a:solidFill>
                <a:hlinkClick r:id="rId4"/>
              </a:rPr>
              <a:t>https://</a:t>
            </a:r>
            <a:r>
              <a:rPr lang="en-US" sz="1800" b="1" i="1" dirty="0">
                <a:solidFill>
                  <a:srgbClr val="0070C0"/>
                </a:solidFill>
                <a:hlinkClick r:id="rId4"/>
              </a:rPr>
              <a:t>up.eli-laser.eu/</a:t>
            </a:r>
            <a:r>
              <a:rPr lang="en-US" sz="1800" dirty="0"/>
              <a:t>)</a:t>
            </a:r>
          </a:p>
          <a:p>
            <a:endParaRPr lang="en-US" sz="500" noProof="0" dirty="0"/>
          </a:p>
          <a:p>
            <a:r>
              <a:rPr lang="en-US" sz="1800" b="1" noProof="0" dirty="0"/>
              <a:t>Ple</a:t>
            </a:r>
            <a:r>
              <a:rPr lang="en-US" sz="1800" b="1" dirty="0"/>
              <a:t>nary</a:t>
            </a:r>
            <a:r>
              <a:rPr lang="en-US" sz="1800" b="1" noProof="0" dirty="0"/>
              <a:t> talk by Gabriele M. </a:t>
            </a:r>
            <a:r>
              <a:rPr lang="en-US" sz="1800" b="1" noProof="0" dirty="0" err="1"/>
              <a:t>Grittani</a:t>
            </a:r>
            <a:r>
              <a:rPr lang="en-US" sz="1800" b="1" noProof="0" dirty="0"/>
              <a:t> on Thursday morning at 11:15</a:t>
            </a:r>
          </a:p>
        </p:txBody>
      </p: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11F7821A-4843-8DD9-AF1B-7FB8E1F9A57D}"/>
              </a:ext>
            </a:extLst>
          </p:cNvPr>
          <p:cNvGrpSpPr/>
          <p:nvPr/>
        </p:nvGrpSpPr>
        <p:grpSpPr>
          <a:xfrm>
            <a:off x="551634" y="4872623"/>
            <a:ext cx="7772400" cy="1954060"/>
            <a:chOff x="1394950" y="4947778"/>
            <a:chExt cx="7772400" cy="1954060"/>
          </a:xfrm>
        </p:grpSpPr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798321EE-83DE-1D19-70C0-23B1DE532D1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alphaModFix am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453" b="5187"/>
            <a:stretch>
              <a:fillRect/>
            </a:stretch>
          </p:blipFill>
          <p:spPr>
            <a:xfrm>
              <a:off x="1394950" y="4947778"/>
              <a:ext cx="7772400" cy="1954060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96FB528D-3550-EA26-7CEC-1DE542190A4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906" b="35207"/>
            <a:stretch>
              <a:fillRect/>
            </a:stretch>
          </p:blipFill>
          <p:spPr>
            <a:xfrm>
              <a:off x="1394950" y="5599131"/>
              <a:ext cx="7772400" cy="638828"/>
            </a:xfrm>
            <a:prstGeom prst="rect">
              <a:avLst/>
            </a:prstGeom>
          </p:spPr>
        </p:pic>
      </p:grpSp>
      <p:pic>
        <p:nvPicPr>
          <p:cNvPr id="16" name="Obrázek 15">
            <a:extLst>
              <a:ext uri="{FF2B5EF4-FFF2-40B4-BE49-F238E27FC236}">
                <a16:creationId xmlns:a16="http://schemas.microsoft.com/office/drawing/2014/main" id="{72C1C8A1-EA7B-BF81-C0BA-60CF4934A7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13"/>
          <a:stretch>
            <a:fillRect/>
          </a:stretch>
        </p:blipFill>
        <p:spPr>
          <a:xfrm>
            <a:off x="10424160" y="3211839"/>
            <a:ext cx="2919149" cy="1928543"/>
          </a:xfrm>
          <a:prstGeom prst="rect">
            <a:avLst/>
          </a:prstGeom>
        </p:spPr>
      </p:pic>
      <p:pic>
        <p:nvPicPr>
          <p:cNvPr id="12" name="Picture 3">
            <a:extLst>
              <a:ext uri="{FF2B5EF4-FFF2-40B4-BE49-F238E27FC236}">
                <a16:creationId xmlns:a16="http://schemas.microsoft.com/office/drawing/2014/main" id="{C8F7399E-BD58-0A5F-0B29-449A2258D5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40" r="12819" b="9879"/>
          <a:stretch>
            <a:fillRect/>
          </a:stretch>
        </p:blipFill>
        <p:spPr bwMode="auto">
          <a:xfrm>
            <a:off x="8651764" y="4747103"/>
            <a:ext cx="3191772" cy="20457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45991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TextShape 2"/>
          <p:cNvSpPr txBox="1"/>
          <p:nvPr/>
        </p:nvSpPr>
        <p:spPr>
          <a:xfrm>
            <a:off x="1614529" y="2010964"/>
            <a:ext cx="5471640" cy="133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r>
              <a:rPr lang="en-US" sz="3200" spc="-1" noProof="0" dirty="0">
                <a:solidFill>
                  <a:srgbClr val="666666"/>
                </a:solidFill>
                <a:uFill>
                  <a:solidFill>
                    <a:srgbClr val="FFFFFF"/>
                  </a:solidFill>
                </a:uFill>
                <a:latin typeface="+mj-lt"/>
              </a:rPr>
              <a:t>Thank you
for your attention!</a:t>
            </a:r>
            <a:endParaRPr lang="en-US" sz="3200" spc="-1" noProof="0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j-lt"/>
            </a:endParaRP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4D9C5CE1-A806-8763-6839-1BE207F08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098" y="3249199"/>
            <a:ext cx="6608959" cy="4077241"/>
          </a:xfrm>
          <a:prstGeom prst="rect">
            <a:avLst/>
          </a:prstGeom>
        </p:spPr>
      </p:pic>
      <p:pic>
        <p:nvPicPr>
          <p:cNvPr id="12" name="Grafický objekt 11">
            <a:extLst>
              <a:ext uri="{FF2B5EF4-FFF2-40B4-BE49-F238E27FC236}">
                <a16:creationId xmlns:a16="http://schemas.microsoft.com/office/drawing/2014/main" id="{086BD585-1A06-1E47-DDA2-5FB1EDD942B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12645" y="619117"/>
            <a:ext cx="2984500" cy="469900"/>
          </a:xfrm>
          <a:prstGeom prst="rect">
            <a:avLst/>
          </a:prstGeom>
        </p:spPr>
      </p:pic>
      <p:pic>
        <p:nvPicPr>
          <p:cNvPr id="13" name="Obrázek 12" descr="Obsah obrázku text, Písmo, Grafika, savec&#10;&#10;Obsah generovaný pomocí AI může být nesprávný.">
            <a:extLst>
              <a:ext uri="{FF2B5EF4-FFF2-40B4-BE49-F238E27FC236}">
                <a16:creationId xmlns:a16="http://schemas.microsoft.com/office/drawing/2014/main" id="{26C154BC-671A-48EF-7F46-E3C43F1844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404067"/>
            <a:ext cx="1851064" cy="900000"/>
          </a:xfrm>
          <a:prstGeom prst="rect">
            <a:avLst/>
          </a:prstGeom>
        </p:spPr>
      </p:pic>
      <p:pic>
        <p:nvPicPr>
          <p:cNvPr id="14" name="Obrázek 13" descr="Advanced Accelerator Concepts 2026">
            <a:extLst>
              <a:ext uri="{FF2B5EF4-FFF2-40B4-BE49-F238E27FC236}">
                <a16:creationId xmlns:a16="http://schemas.microsoft.com/office/drawing/2014/main" id="{14D26E2B-026E-7E11-25A0-E019FF5186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8005" y="6085076"/>
            <a:ext cx="3717973" cy="12674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ELI laser 2022">
      <a:dk1>
        <a:sysClr val="windowText" lastClr="000000"/>
      </a:dk1>
      <a:lt1>
        <a:sysClr val="window" lastClr="FFFFFF"/>
      </a:lt1>
      <a:dk2>
        <a:srgbClr val="3C3C3C"/>
      </a:dk2>
      <a:lt2>
        <a:srgbClr val="E1E1E1"/>
      </a:lt2>
      <a:accent1>
        <a:srgbClr val="F26722"/>
      </a:accent1>
      <a:accent2>
        <a:srgbClr val="3D3D3D"/>
      </a:accent2>
      <a:accent3>
        <a:srgbClr val="ED8B00"/>
      </a:accent3>
      <a:accent4>
        <a:srgbClr val="28724F"/>
      </a:accent4>
      <a:accent5>
        <a:srgbClr val="722257"/>
      </a:accent5>
      <a:accent6>
        <a:srgbClr val="AF272F"/>
      </a:accent6>
      <a:hlink>
        <a:srgbClr val="F26722"/>
      </a:hlink>
      <a:folHlink>
        <a:srgbClr val="F2672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ELI laser 2022">
      <a:dk1>
        <a:sysClr val="windowText" lastClr="000000"/>
      </a:dk1>
      <a:lt1>
        <a:sysClr val="window" lastClr="FFFFFF"/>
      </a:lt1>
      <a:dk2>
        <a:srgbClr val="3C3C3C"/>
      </a:dk2>
      <a:lt2>
        <a:srgbClr val="E1E1E1"/>
      </a:lt2>
      <a:accent1>
        <a:srgbClr val="F26722"/>
      </a:accent1>
      <a:accent2>
        <a:srgbClr val="3D3D3D"/>
      </a:accent2>
      <a:accent3>
        <a:srgbClr val="ED8B00"/>
      </a:accent3>
      <a:accent4>
        <a:srgbClr val="28724F"/>
      </a:accent4>
      <a:accent5>
        <a:srgbClr val="722257"/>
      </a:accent5>
      <a:accent6>
        <a:srgbClr val="AF272F"/>
      </a:accent6>
      <a:hlink>
        <a:srgbClr val="F26722"/>
      </a:hlink>
      <a:folHlink>
        <a:srgbClr val="F2672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ELI laser 2022">
      <a:dk1>
        <a:sysClr val="windowText" lastClr="000000"/>
      </a:dk1>
      <a:lt1>
        <a:sysClr val="window" lastClr="FFFFFF"/>
      </a:lt1>
      <a:dk2>
        <a:srgbClr val="3C3C3C"/>
      </a:dk2>
      <a:lt2>
        <a:srgbClr val="E1E1E1"/>
      </a:lt2>
      <a:accent1>
        <a:srgbClr val="F26722"/>
      </a:accent1>
      <a:accent2>
        <a:srgbClr val="3D3D3D"/>
      </a:accent2>
      <a:accent3>
        <a:srgbClr val="ED8B00"/>
      </a:accent3>
      <a:accent4>
        <a:srgbClr val="28724F"/>
      </a:accent4>
      <a:accent5>
        <a:srgbClr val="722257"/>
      </a:accent5>
      <a:accent6>
        <a:srgbClr val="AF272F"/>
      </a:accent6>
      <a:hlink>
        <a:srgbClr val="F26722"/>
      </a:hlink>
      <a:folHlink>
        <a:srgbClr val="F2672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</Template>
  <TotalTime>4951</TotalTime>
  <Words>1443</Words>
  <Application>Microsoft Macintosh PowerPoint</Application>
  <PresentationFormat>Vlastní</PresentationFormat>
  <Paragraphs>236</Paragraphs>
  <Slides>18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18</vt:i4>
      </vt:variant>
    </vt:vector>
  </HeadingPairs>
  <TitlesOfParts>
    <vt:vector size="26" baseType="lpstr">
      <vt:lpstr>Aptos</vt:lpstr>
      <vt:lpstr>Arial</vt:lpstr>
      <vt:lpstr>Calibri</vt:lpstr>
      <vt:lpstr>Symbol</vt:lpstr>
      <vt:lpstr>Wingdings</vt:lpstr>
      <vt:lpstr>Office Theme</vt:lpstr>
      <vt:lpstr>Office Theme</vt:lpstr>
      <vt:lpstr>Office Theme</vt:lpstr>
      <vt:lpstr>Prezentace aplikace PowerPoint</vt:lpstr>
      <vt:lpstr>Outline</vt:lpstr>
      <vt:lpstr>Self-waveguided LWFA</vt:lpstr>
      <vt:lpstr>Optical waveguide formation in plasma</vt:lpstr>
      <vt:lpstr>Experimental area &amp; L3 laser parameters </vt:lpstr>
      <vt:lpstr>ELBA experimental chamber</vt:lpstr>
      <vt:lpstr>Prezentace aplikace PowerPoint</vt:lpstr>
      <vt:lpstr>Prezentace aplikace PowerPoint</vt:lpstr>
      <vt:lpstr>Self-waveguiding setup at ELBA</vt:lpstr>
      <vt:lpstr>ELBA experimental chamber</vt:lpstr>
      <vt:lpstr>ELBA experimental chamber</vt:lpstr>
      <vt:lpstr>High power guiding at 0.2 Hz and 3.3 Hz</vt:lpstr>
      <vt:lpstr>High power guiding at 3.3 Hz</vt:lpstr>
      <vt:lpstr>Electron energy results</vt:lpstr>
      <vt:lpstr>Electron energy results</vt:lpstr>
      <vt:lpstr>New approaches in an SW-LWFA experiment</vt:lpstr>
      <vt:lpstr>Available and used for user experiments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/>
  <dc:description/>
  <cp:lastModifiedBy>Šišma Jiří</cp:lastModifiedBy>
  <cp:revision>3</cp:revision>
  <dcterms:created xsi:type="dcterms:W3CDTF">2022-12-03T10:45:28Z</dcterms:created>
  <dcterms:modified xsi:type="dcterms:W3CDTF">2026-07-27T22:16:17Z</dcterms:modified>
  <dc:language/>
</cp:coreProperties>
</file>