
<file path=[Content_Types].xml><?xml version="1.0" encoding="utf-8"?>
<Types xmlns="http://schemas.openxmlformats.org/package/2006/content-types">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396" r:id="rId12"/>
    <p:sldId id="397" r:id="rId13"/>
    <p:sldId id="398" r:id="rId14"/>
    <p:sldId id="399" r:id="rId15"/>
    <p:sldId id="275" r:id="rId16"/>
    <p:sldId id="276" r:id="rId17"/>
    <p:sldId id="277" r:id="rId18"/>
    <p:sldId id="278" r:id="rId19"/>
    <p:sldId id="279" r:id="rId20"/>
    <p:sldId id="280" r:id="rId21"/>
    <p:sldId id="281" r:id="rId22"/>
    <p:sldId id="282" r:id="rId23"/>
    <p:sldId id="283" r:id="rId24"/>
    <p:sldId id="284" r:id="rId25"/>
    <p:sldId id="285" r:id="rId26"/>
    <p:sldId id="296" r:id="rId27"/>
    <p:sldId id="286" r:id="rId28"/>
    <p:sldId id="294" r:id="rId29"/>
    <p:sldId id="297" r:id="rId30"/>
    <p:sldId id="299" r:id="rId31"/>
    <p:sldId id="298" r:id="rId32"/>
    <p:sldId id="300" r:id="rId33"/>
    <p:sldId id="291" r:id="rId34"/>
    <p:sldId id="292" r:id="rId35"/>
    <p:sldId id="400" r:id="rId36"/>
  </p:sldIdLst>
  <p:sldSz cx="12192000" cy="6858000"/>
  <p:notesSz cx="7315200" cy="9601200"/>
  <p:defaultTextStyle>
    <a:defPPr>
      <a:defRPr lang="en-US"/>
    </a:defPPr>
    <a:lvl1pPr marL="0" algn="l" defTabSz="914400" rtl="0">
      <a:defRPr sz="1800">
        <a:solidFill>
          <a:schemeClr val="tx1"/>
        </a:solidFill>
        <a:latin typeface="+mn-lt"/>
        <a:ea typeface="+mn-ea"/>
        <a:cs typeface="+mn-cs"/>
      </a:defRPr>
    </a:lvl1pPr>
    <a:lvl2pPr marL="457200" algn="l" defTabSz="914400" rtl="0">
      <a:defRPr sz="1800">
        <a:solidFill>
          <a:schemeClr val="tx1"/>
        </a:solidFill>
        <a:latin typeface="+mn-lt"/>
        <a:ea typeface="+mn-ea"/>
        <a:cs typeface="+mn-cs"/>
      </a:defRPr>
    </a:lvl2pPr>
    <a:lvl3pPr marL="914400" algn="l" defTabSz="914400" rtl="0">
      <a:defRPr sz="1800">
        <a:solidFill>
          <a:schemeClr val="tx1"/>
        </a:solidFill>
        <a:latin typeface="+mn-lt"/>
        <a:ea typeface="+mn-ea"/>
        <a:cs typeface="+mn-cs"/>
      </a:defRPr>
    </a:lvl3pPr>
    <a:lvl4pPr marL="1371600" algn="l" defTabSz="914400" rtl="0">
      <a:defRPr sz="1800">
        <a:solidFill>
          <a:schemeClr val="tx1"/>
        </a:solidFill>
        <a:latin typeface="+mn-lt"/>
        <a:ea typeface="+mn-ea"/>
        <a:cs typeface="+mn-cs"/>
      </a:defRPr>
    </a:lvl4pPr>
    <a:lvl5pPr marL="1828800" algn="l" defTabSz="914400" rtl="0">
      <a:defRPr sz="1800">
        <a:solidFill>
          <a:schemeClr val="tx1"/>
        </a:solidFill>
        <a:latin typeface="+mn-lt"/>
        <a:ea typeface="+mn-ea"/>
        <a:cs typeface="+mn-cs"/>
      </a:defRPr>
    </a:lvl5pPr>
    <a:lvl6pPr marL="2286000" algn="l" defTabSz="914400" rtl="0">
      <a:defRPr sz="1800">
        <a:solidFill>
          <a:schemeClr val="tx1"/>
        </a:solidFill>
        <a:latin typeface="+mn-lt"/>
        <a:ea typeface="+mn-ea"/>
        <a:cs typeface="+mn-cs"/>
      </a:defRPr>
    </a:lvl6pPr>
    <a:lvl7pPr marL="2743200" algn="l" defTabSz="914400" rtl="0">
      <a:defRPr sz="1800">
        <a:solidFill>
          <a:schemeClr val="tx1"/>
        </a:solidFill>
        <a:latin typeface="+mn-lt"/>
        <a:ea typeface="+mn-ea"/>
        <a:cs typeface="+mn-cs"/>
      </a:defRPr>
    </a:lvl7pPr>
    <a:lvl8pPr marL="3200400" algn="l" defTabSz="914400" rtl="0">
      <a:defRPr sz="1800">
        <a:solidFill>
          <a:schemeClr val="tx1"/>
        </a:solidFill>
        <a:latin typeface="+mn-lt"/>
        <a:ea typeface="+mn-ea"/>
        <a:cs typeface="+mn-cs"/>
      </a:defRPr>
    </a:lvl8pPr>
    <a:lvl9pPr marL="3657600" algn="l" defTabSz="914400" rtl="0">
      <a:defRPr sz="1800">
        <a:solidFill>
          <a:schemeClr val="tx1"/>
        </a:solidFill>
        <a:latin typeface="+mn-lt"/>
        <a:ea typeface="+mn-ea"/>
        <a:cs typeface="+mn-cs"/>
      </a:defRPr>
    </a:lvl9pPr>
  </p:defaultTextStyle>
  <p:extLst>
    <p:ext uri="{EFAFB233-063F-42B5-8137-9DF3F51BA10A}">
      <p15:sldGuideLst xmlns:p15="http://schemas.microsoft.com/office/powerpoint/2012/main">
        <p15:guide id="1" pos="3840">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8499" autoAdjust="0"/>
  </p:normalViewPr>
  <p:slideViewPr>
    <p:cSldViewPr snapToGrid="0">
      <p:cViewPr varScale="1">
        <p:scale>
          <a:sx n="98" d="100"/>
          <a:sy n="98" d="100"/>
        </p:scale>
        <p:origin x="1074" y="72"/>
      </p:cViewPr>
      <p:guideLst>
        <p:guide pos="3840"/>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1868316160" name="Header Placeholder 1"/>
          <p:cNvSpPr>
            <a:spLocks noGrp="1"/>
          </p:cNvSpPr>
          <p:nvPr>
            <p:ph type="hdr" sz="quarter"/>
          </p:nvPr>
        </p:nvSpPr>
        <p:spPr bwMode="auto">
          <a:xfrm>
            <a:off x="0" y="0"/>
            <a:ext cx="3169920" cy="481726"/>
          </a:xfrm>
          <a:prstGeom prst="rect">
            <a:avLst/>
          </a:prstGeom>
        </p:spPr>
        <p:txBody>
          <a:bodyPr vert="horz" lIns="96660" tIns="48331" rIns="96660" bIns="48331" rtlCol="0"/>
          <a:lstStyle>
            <a:lvl1pPr algn="l">
              <a:defRPr sz="1300"/>
            </a:lvl1pPr>
          </a:lstStyle>
          <a:p>
            <a:pPr>
              <a:defRPr/>
            </a:pPr>
            <a:endParaRPr lang="en-US"/>
          </a:p>
        </p:txBody>
      </p:sp>
      <p:sp>
        <p:nvSpPr>
          <p:cNvPr id="464315031" name="Date Placeholder 2"/>
          <p:cNvSpPr>
            <a:spLocks noGrp="1"/>
          </p:cNvSpPr>
          <p:nvPr>
            <p:ph type="dt" idx="1"/>
          </p:nvPr>
        </p:nvSpPr>
        <p:spPr bwMode="auto">
          <a:xfrm>
            <a:off x="4143587" y="0"/>
            <a:ext cx="3169920" cy="481726"/>
          </a:xfrm>
          <a:prstGeom prst="rect">
            <a:avLst/>
          </a:prstGeom>
        </p:spPr>
        <p:txBody>
          <a:bodyPr vert="horz" lIns="96660" tIns="48331" rIns="96660" bIns="48331" rtlCol="0"/>
          <a:lstStyle>
            <a:lvl1pPr algn="r">
              <a:defRPr sz="1300"/>
            </a:lvl1pPr>
          </a:lstStyle>
          <a:p>
            <a:pPr>
              <a:defRPr/>
            </a:pPr>
            <a:fld id="{0366C105-869B-554F-86B2-F7B7D7FBF15C}" type="datetimeFigureOut">
              <a:rPr lang="en-US"/>
              <a:t>7/30/2026</a:t>
            </a:fld>
            <a:endParaRPr lang="en-US"/>
          </a:p>
        </p:txBody>
      </p:sp>
      <p:sp>
        <p:nvSpPr>
          <p:cNvPr id="1551523983" name="Slide Image Placeholder 3"/>
          <p:cNvSpPr>
            <a:spLocks noGrp="1" noRot="1" noChangeAspect="1"/>
          </p:cNvSpPr>
          <p:nvPr>
            <p:ph type="sldImg" idx="2"/>
          </p:nvPr>
        </p:nvSpPr>
        <p:spPr bwMode="auto">
          <a:xfrm>
            <a:off x="777875" y="1200150"/>
            <a:ext cx="5759450" cy="3240088"/>
          </a:xfrm>
          <a:prstGeom prst="rect">
            <a:avLst/>
          </a:prstGeom>
          <a:noFill/>
          <a:ln w="12700">
            <a:solidFill>
              <a:prstClr val="black"/>
            </a:solidFill>
          </a:ln>
        </p:spPr>
        <p:txBody>
          <a:bodyPr vert="horz" lIns="96660" tIns="48331" rIns="96660" bIns="48331" rtlCol="0" anchor="ctr"/>
          <a:lstStyle/>
          <a:p>
            <a:pPr>
              <a:defRPr/>
            </a:pPr>
            <a:endParaRPr lang="en-US"/>
          </a:p>
        </p:txBody>
      </p:sp>
      <p:sp>
        <p:nvSpPr>
          <p:cNvPr id="997616047" name="Notes Placeholder 4"/>
          <p:cNvSpPr>
            <a:spLocks noGrp="1"/>
          </p:cNvSpPr>
          <p:nvPr>
            <p:ph type="body" sz="quarter" idx="3"/>
          </p:nvPr>
        </p:nvSpPr>
        <p:spPr bwMode="auto">
          <a:xfrm>
            <a:off x="731520" y="4620577"/>
            <a:ext cx="5852160" cy="3780473"/>
          </a:xfrm>
          <a:prstGeom prst="rect">
            <a:avLst/>
          </a:prstGeom>
        </p:spPr>
        <p:txBody>
          <a:bodyPr vert="horz" lIns="96660" tIns="48331" rIns="96660" bIns="48331" rtlCol="0"/>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917945876" name="Footer Placeholder 5"/>
          <p:cNvSpPr>
            <a:spLocks noGrp="1"/>
          </p:cNvSpPr>
          <p:nvPr>
            <p:ph type="ftr" sz="quarter" idx="4"/>
          </p:nvPr>
        </p:nvSpPr>
        <p:spPr bwMode="auto">
          <a:xfrm>
            <a:off x="0" y="9119474"/>
            <a:ext cx="3169920" cy="481726"/>
          </a:xfrm>
          <a:prstGeom prst="rect">
            <a:avLst/>
          </a:prstGeom>
        </p:spPr>
        <p:txBody>
          <a:bodyPr vert="horz" lIns="96660" tIns="48331" rIns="96660" bIns="48331" rtlCol="0" anchor="b"/>
          <a:lstStyle>
            <a:lvl1pPr algn="l">
              <a:defRPr sz="1300"/>
            </a:lvl1pPr>
          </a:lstStyle>
          <a:p>
            <a:pPr>
              <a:defRPr/>
            </a:pPr>
            <a:endParaRPr lang="en-US"/>
          </a:p>
        </p:txBody>
      </p:sp>
      <p:sp>
        <p:nvSpPr>
          <p:cNvPr id="2098007022" name="Slide Number Placeholder 6"/>
          <p:cNvSpPr>
            <a:spLocks noGrp="1"/>
          </p:cNvSpPr>
          <p:nvPr>
            <p:ph type="sldNum" sz="quarter" idx="5"/>
          </p:nvPr>
        </p:nvSpPr>
        <p:spPr bwMode="auto">
          <a:xfrm>
            <a:off x="4143587" y="9119474"/>
            <a:ext cx="3169920" cy="481726"/>
          </a:xfrm>
          <a:prstGeom prst="rect">
            <a:avLst/>
          </a:prstGeom>
        </p:spPr>
        <p:txBody>
          <a:bodyPr vert="horz" lIns="96660" tIns="48331" rIns="96660" bIns="48331" rtlCol="0" anchor="b"/>
          <a:lstStyle>
            <a:lvl1pPr algn="r">
              <a:defRPr sz="1300"/>
            </a:lvl1pPr>
          </a:lstStyle>
          <a:p>
            <a:pPr>
              <a:defRPr/>
            </a:pPr>
            <a:fld id="{919783F7-297B-3441-9E65-C9D93D1C7D5A}"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rtl="0">
      <a:defRPr sz="1200">
        <a:solidFill>
          <a:schemeClr val="tx1"/>
        </a:solidFill>
        <a:latin typeface="+mn-lt"/>
        <a:ea typeface="+mn-ea"/>
        <a:cs typeface="+mn-cs"/>
      </a:defRPr>
    </a:lvl1pPr>
    <a:lvl2pPr marL="457200" algn="l" defTabSz="914400" rtl="0">
      <a:defRPr sz="1200">
        <a:solidFill>
          <a:schemeClr val="tx1"/>
        </a:solidFill>
        <a:latin typeface="+mn-lt"/>
        <a:ea typeface="+mn-ea"/>
        <a:cs typeface="+mn-cs"/>
      </a:defRPr>
    </a:lvl2pPr>
    <a:lvl3pPr marL="914400" algn="l" defTabSz="914400" rtl="0">
      <a:defRPr sz="1200">
        <a:solidFill>
          <a:schemeClr val="tx1"/>
        </a:solidFill>
        <a:latin typeface="+mn-lt"/>
        <a:ea typeface="+mn-ea"/>
        <a:cs typeface="+mn-cs"/>
      </a:defRPr>
    </a:lvl3pPr>
    <a:lvl4pPr marL="1371600" algn="l" defTabSz="914400" rtl="0">
      <a:defRPr sz="1200">
        <a:solidFill>
          <a:schemeClr val="tx1"/>
        </a:solidFill>
        <a:latin typeface="+mn-lt"/>
        <a:ea typeface="+mn-ea"/>
        <a:cs typeface="+mn-cs"/>
      </a:defRPr>
    </a:lvl4pPr>
    <a:lvl5pPr marL="1828800" algn="l" defTabSz="914400" rtl="0">
      <a:defRPr sz="1200">
        <a:solidFill>
          <a:schemeClr val="tx1"/>
        </a:solidFill>
        <a:latin typeface="+mn-lt"/>
        <a:ea typeface="+mn-ea"/>
        <a:cs typeface="+mn-cs"/>
      </a:defRPr>
    </a:lvl5pPr>
    <a:lvl6pPr marL="2286000" algn="l" defTabSz="914400" rtl="0">
      <a:defRPr sz="1200">
        <a:solidFill>
          <a:schemeClr val="tx1"/>
        </a:solidFill>
        <a:latin typeface="+mn-lt"/>
        <a:ea typeface="+mn-ea"/>
        <a:cs typeface="+mn-cs"/>
      </a:defRPr>
    </a:lvl6pPr>
    <a:lvl7pPr marL="2743200" algn="l" defTabSz="914400" rtl="0">
      <a:defRPr sz="1200">
        <a:solidFill>
          <a:schemeClr val="tx1"/>
        </a:solidFill>
        <a:latin typeface="+mn-lt"/>
        <a:ea typeface="+mn-ea"/>
        <a:cs typeface="+mn-cs"/>
      </a:defRPr>
    </a:lvl7pPr>
    <a:lvl8pPr marL="3200400" algn="l" defTabSz="914400" rtl="0">
      <a:defRPr sz="1200">
        <a:solidFill>
          <a:schemeClr val="tx1"/>
        </a:solidFill>
        <a:latin typeface="+mn-lt"/>
        <a:ea typeface="+mn-ea"/>
        <a:cs typeface="+mn-cs"/>
      </a:defRPr>
    </a:lvl8pPr>
    <a:lvl9pPr marL="3657600" algn="l" defTabSz="914400" rtl="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136576529" name="Slide Image Placeholder 1"/>
          <p:cNvSpPr>
            <a:spLocks noGrp="1" noRot="1" noChangeAspect="1"/>
          </p:cNvSpPr>
          <p:nvPr>
            <p:ph type="sldImg"/>
          </p:nvPr>
        </p:nvSpPr>
        <p:spPr bwMode="auto"/>
      </p:sp>
      <p:sp>
        <p:nvSpPr>
          <p:cNvPr id="1757601384" name="Notes Placeholder 2"/>
          <p:cNvSpPr>
            <a:spLocks noGrp="1"/>
          </p:cNvSpPr>
          <p:nvPr>
            <p:ph type="body" idx="1"/>
          </p:nvPr>
        </p:nvSpPr>
        <p:spPr bwMode="auto"/>
        <p:txBody>
          <a:bodyPr/>
          <a:lstStyle/>
          <a:p>
            <a:pPr>
              <a:defRPr/>
            </a:pPr>
            <a:r>
              <a:rPr lang="en-US" dirty="0"/>
              <a:t>Hello, my name is… from… and today I will be presenting on the nonlinear propagation of spatiotemporal optical vortices in plasma.</a:t>
            </a:r>
          </a:p>
          <a:p>
            <a:pPr>
              <a:defRPr/>
            </a:pPr>
            <a:endParaRPr lang="en-US" dirty="0"/>
          </a:p>
          <a:p>
            <a:pPr>
              <a:defRPr/>
            </a:pPr>
            <a:r>
              <a:rPr lang="en-US" dirty="0"/>
              <a:t>Plotted here are </a:t>
            </a:r>
            <a:r>
              <a:rPr lang="en-US" dirty="0" err="1"/>
              <a:t>isocontours</a:t>
            </a:r>
            <a:r>
              <a:rPr lang="en-US" dirty="0"/>
              <a:t> of the normalized vector potential of a special class of three-dimensionally structured spatiotemporal optical vortex pulses that carry generalized orbital angular momentum. The pulses are colored by their envelope phase </a:t>
            </a:r>
            <a:r>
              <a:rPr lang="en-US"/>
              <a:t>with \xi </a:t>
            </a:r>
            <a:r>
              <a:rPr lang="en-US" dirty="0"/>
              <a:t>being the longitudinal or temporal coordinate in the moving pulse frame.</a:t>
            </a:r>
            <a:endParaRPr dirty="0"/>
          </a:p>
        </p:txBody>
      </p:sp>
      <p:sp>
        <p:nvSpPr>
          <p:cNvPr id="1035359049" name="Slide Number Placeholder 3"/>
          <p:cNvSpPr>
            <a:spLocks noGrp="1"/>
          </p:cNvSpPr>
          <p:nvPr>
            <p:ph type="sldNum" sz="quarter" idx="5"/>
          </p:nvPr>
        </p:nvSpPr>
        <p:spPr bwMode="auto"/>
        <p:txBody>
          <a:bodyPr/>
          <a:lstStyle/>
          <a:p>
            <a:pPr>
              <a:defRPr/>
            </a:pPr>
            <a:fld id="{919783F7-297B-3441-9E65-C9D93D1C7D5A}" type="slidenum">
              <a:rPr lang="en-US"/>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81243125" name="Slide Image Placeholder 1"/>
          <p:cNvSpPr>
            <a:spLocks noGrp="1" noRot="1" noChangeAspect="1"/>
          </p:cNvSpPr>
          <p:nvPr>
            <p:ph type="sldImg"/>
          </p:nvPr>
        </p:nvSpPr>
        <p:spPr bwMode="auto"/>
      </p:sp>
      <p:sp>
        <p:nvSpPr>
          <p:cNvPr id="1483467222" name="Notes Placeholder 2"/>
          <p:cNvSpPr>
            <a:spLocks noGrp="1"/>
          </p:cNvSpPr>
          <p:nvPr>
            <p:ph type="body" idx="1"/>
          </p:nvPr>
        </p:nvSpPr>
        <p:spPr bwMode="auto"/>
        <p:txBody>
          <a:bodyPr/>
          <a:lstStyle/>
          <a:p>
            <a:pPr>
              <a:defRPr/>
            </a:pPr>
            <a:r>
              <a:rPr lang="en-US"/>
              <a:t>Before we begin I would like to acknowledge and thank my collaborators John Palastro and Dillon Ramsey at the LLE and Rafael Almeida and Jorge Vieira at IST Lisbon</a:t>
            </a:r>
            <a:endParaRPr/>
          </a:p>
        </p:txBody>
      </p:sp>
      <p:sp>
        <p:nvSpPr>
          <p:cNvPr id="1065813190" name="Slide Number Placeholder 3"/>
          <p:cNvSpPr>
            <a:spLocks noGrp="1"/>
          </p:cNvSpPr>
          <p:nvPr>
            <p:ph type="sldNum" sz="quarter" idx="5"/>
          </p:nvPr>
        </p:nvSpPr>
        <p:spPr bwMode="auto"/>
        <p:txBody>
          <a:bodyPr/>
          <a:lstStyle/>
          <a:p>
            <a:pPr>
              <a:defRPr/>
            </a:pPr>
            <a:fld id="{919783F7-297B-3441-9E65-C9D93D1C7D5A}"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918546395" name="Slide Image Placeholder 1"/>
          <p:cNvSpPr>
            <a:spLocks noGrp="1" noRot="1" noChangeAspect="1"/>
          </p:cNvSpPr>
          <p:nvPr>
            <p:ph type="sldImg"/>
          </p:nvPr>
        </p:nvSpPr>
        <p:spPr bwMode="auto"/>
      </p:sp>
      <p:sp>
        <p:nvSpPr>
          <p:cNvPr id="649760669" name="Notes Placeholder 2"/>
          <p:cNvSpPr>
            <a:spLocks noGrp="1"/>
          </p:cNvSpPr>
          <p:nvPr>
            <p:ph type="body" idx="1"/>
          </p:nvPr>
        </p:nvSpPr>
        <p:spPr bwMode="auto"/>
        <p:txBody>
          <a:bodyPr/>
          <a:lstStyle/>
          <a:p>
            <a:pPr>
              <a:defRPr/>
            </a:pPr>
            <a:r>
              <a:rPr lang="en-US"/>
              <a:t>To summarize, spatiotemporal optical vortices (abreviated as STOVs), are spatiotemporally structured pulses that carry an OAM component transverse to propagation axis.</a:t>
            </a:r>
            <a:endParaRPr/>
          </a:p>
          <a:p>
            <a:pPr>
              <a:defRPr/>
            </a:pPr>
            <a:endParaRPr lang="en-US"/>
          </a:p>
          <a:p>
            <a:pPr>
              <a:defRPr/>
            </a:pPr>
            <a:r>
              <a:rPr lang="en-US"/>
              <a:t>Three-dimensionally structured STOVs are an extension of conventional STOV pulses that fully utilize three dimensional spatial symmetries to carry generalized spatiotemporal OAM.</a:t>
            </a:r>
            <a:endParaRPr/>
          </a:p>
          <a:p>
            <a:pPr>
              <a:defRPr/>
            </a:pPr>
            <a:endParaRPr lang="en-US"/>
          </a:p>
          <a:p>
            <a:pPr>
              <a:defRPr/>
            </a:pPr>
            <a:r>
              <a:rPr lang="en-US"/>
              <a:t>Three-dimensional plasma waveguides such as those generated by a driven plasma wake allow guiding of STOV pulses and provide robust protection against self-focusing collapse</a:t>
            </a:r>
            <a:r>
              <a:t>.</a:t>
            </a:r>
          </a:p>
          <a:p>
            <a:pPr>
              <a:defRPr/>
            </a:pPr>
            <a:endParaRPr lang="en-US"/>
          </a:p>
          <a:p>
            <a:pPr>
              <a:defRPr/>
            </a:pPr>
            <a:r>
              <a:rPr lang="en-US"/>
              <a:t>With all of this work is motivated by the opportunity to revisit established laser-plasma interactions with STOV pulses.</a:t>
            </a:r>
            <a:endParaRPr/>
          </a:p>
        </p:txBody>
      </p:sp>
      <p:sp>
        <p:nvSpPr>
          <p:cNvPr id="656962386" name="Slide Number Placeholder 3"/>
          <p:cNvSpPr>
            <a:spLocks noGrp="1"/>
          </p:cNvSpPr>
          <p:nvPr>
            <p:ph type="sldNum" sz="quarter" idx="5"/>
          </p:nvPr>
        </p:nvSpPr>
        <p:spPr bwMode="auto"/>
        <p:txBody>
          <a:bodyPr/>
          <a:lstStyle/>
          <a:p>
            <a:pPr>
              <a:defRPr/>
            </a:pPr>
            <a:fld id="{919783F7-297B-3441-9E65-C9D93D1C7D5A}" type="slidenum">
              <a:rPr lang="en-US"/>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916903473" name="Slide Image Placeholder 1"/>
          <p:cNvSpPr>
            <a:spLocks noGrp="1" noRot="1" noChangeAspect="1"/>
          </p:cNvSpPr>
          <p:nvPr>
            <p:ph type="sldImg"/>
          </p:nvPr>
        </p:nvSpPr>
        <p:spPr bwMode="auto"/>
      </p:sp>
      <p:sp>
        <p:nvSpPr>
          <p:cNvPr id="1599756251" name="Notes Placeholder 2"/>
          <p:cNvSpPr>
            <a:spLocks noGrp="1"/>
          </p:cNvSpPr>
          <p:nvPr>
            <p:ph type="body" idx="1"/>
          </p:nvPr>
        </p:nvSpPr>
        <p:spPr bwMode="auto"/>
        <p:txBody>
          <a:bodyPr/>
          <a:lstStyle/>
          <a:p>
            <a:pPr>
              <a:defRPr/>
            </a:pPr>
            <a:r>
              <a:rPr lang="en-US"/>
              <a:t>I will begin with some background and motivation to further clarify what are conventional STOVs and three-dimensional STOVs</a:t>
            </a:r>
            <a:endParaRPr/>
          </a:p>
        </p:txBody>
      </p:sp>
      <p:sp>
        <p:nvSpPr>
          <p:cNvPr id="1160830438" name="Slide Number Placeholder 3"/>
          <p:cNvSpPr>
            <a:spLocks noGrp="1"/>
          </p:cNvSpPr>
          <p:nvPr>
            <p:ph type="sldNum" sz="quarter" idx="5"/>
          </p:nvPr>
        </p:nvSpPr>
        <p:spPr bwMode="auto"/>
        <p:txBody>
          <a:bodyPr/>
          <a:lstStyle/>
          <a:p>
            <a:pPr>
              <a:defRPr/>
            </a:pPr>
            <a:fld id="{919783F7-297B-3441-9E65-C9D93D1C7D5A}" type="slidenum">
              <a:rPr lang="en-US"/>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961669627" name="Slide Image Placeholder 1"/>
          <p:cNvSpPr>
            <a:spLocks noGrp="1" noRot="1" noChangeAspect="1"/>
          </p:cNvSpPr>
          <p:nvPr>
            <p:ph type="sldImg"/>
          </p:nvPr>
        </p:nvSpPr>
        <p:spPr bwMode="auto"/>
      </p:sp>
      <p:sp>
        <p:nvSpPr>
          <p:cNvPr id="46586429" name="Notes Placeholder 2"/>
          <p:cNvSpPr>
            <a:spLocks noGrp="1"/>
          </p:cNvSpPr>
          <p:nvPr>
            <p:ph type="body" idx="1"/>
          </p:nvPr>
        </p:nvSpPr>
        <p:spPr bwMode="auto"/>
        <p:txBody>
          <a:bodyPr/>
          <a:lstStyle/>
          <a:p>
            <a:pPr>
              <a:defRPr/>
            </a:pPr>
            <a:r>
              <a:t>Plotted on the left is a standard Laguerre-Gaussian pulse, sometimes refereed to as an optical vortex pulse due to the circulation of the</a:t>
            </a:r>
            <a:r>
              <a:rPr lang="en-US" sz="1200" b="0" i="0" u="none" strike="noStrike" cap="none" spc="0">
                <a:solidFill>
                  <a:schemeClr val="tx1"/>
                </a:solidFill>
                <a:latin typeface="+mn-lt"/>
                <a:ea typeface="+mn-ea"/>
                <a:cs typeface="+mn-cs"/>
              </a:rPr>
              <a:t> envelope phase</a:t>
            </a:r>
            <a:r>
              <a:t> in the transverse plane. Due to this phase structure, the optical vortex pulse carries OAM directed along the propagation axis.</a:t>
            </a:r>
          </a:p>
        </p:txBody>
      </p:sp>
      <p:sp>
        <p:nvSpPr>
          <p:cNvPr id="956044558" name="Slide Number Placeholder 3"/>
          <p:cNvSpPr>
            <a:spLocks noGrp="1"/>
          </p:cNvSpPr>
          <p:nvPr>
            <p:ph type="sldNum" sz="quarter" idx="5"/>
          </p:nvPr>
        </p:nvSpPr>
        <p:spPr bwMode="auto"/>
        <p:txBody>
          <a:bodyPr/>
          <a:lstStyle/>
          <a:p>
            <a:pPr>
              <a:defRPr/>
            </a:pPr>
            <a:fld id="{919783F7-297B-3441-9E65-C9D93D1C7D5A}" type="slidenum">
              <a:rPr lang="en-US"/>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29982644" name="Slide Image Placeholder 1"/>
          <p:cNvSpPr>
            <a:spLocks noGrp="1" noRot="1" noChangeAspect="1"/>
          </p:cNvSpPr>
          <p:nvPr>
            <p:ph type="sldImg"/>
          </p:nvPr>
        </p:nvSpPr>
        <p:spPr bwMode="auto"/>
      </p:sp>
      <p:sp>
        <p:nvSpPr>
          <p:cNvPr id="898843789" name="Notes Placeholder 2"/>
          <p:cNvSpPr>
            <a:spLocks noGrp="1"/>
          </p:cNvSpPr>
          <p:nvPr>
            <p:ph type="body" idx="1"/>
          </p:nvPr>
        </p:nvSpPr>
        <p:spPr bwMode="auto"/>
        <p:txBody>
          <a:bodyPr/>
          <a:lstStyle/>
          <a:p>
            <a:pPr>
              <a:defRPr/>
            </a:pPr>
            <a:r>
              <a:rPr lang="en-US" dirty="0"/>
              <a:t>On the right is a STOV pulse containing this same structure, but rotated such that the vortex structure is embedded in the spatiotemporal plane, plotted here with the carrier phase included to display the characteristic forked phase structure of STOVs. As a consequence of its’ spatiotemporal structure, this pulse carries OAM perpendicular to the propagation axis.</a:t>
            </a:r>
            <a:endParaRPr dirty="0"/>
          </a:p>
          <a:p>
            <a:pPr>
              <a:defRPr/>
            </a:pPr>
            <a:endParaRPr lang="en-US" dirty="0"/>
          </a:p>
          <a:p>
            <a:pPr>
              <a:defRPr/>
            </a:pPr>
            <a:r>
              <a:rPr lang="en-US" dirty="0"/>
              <a:t>Another useful property of STOV pulses is that since they inherit the modality of the Laguerre-Gaussian pulses, they also form a complete and orthogonal basis that can be used to represent arbitrary pulse structures.</a:t>
            </a:r>
            <a:endParaRPr dirty="0"/>
          </a:p>
        </p:txBody>
      </p:sp>
      <p:sp>
        <p:nvSpPr>
          <p:cNvPr id="340901062" name="Slide Number Placeholder 3"/>
          <p:cNvSpPr>
            <a:spLocks noGrp="1"/>
          </p:cNvSpPr>
          <p:nvPr>
            <p:ph type="sldNum" sz="quarter" idx="5"/>
          </p:nvPr>
        </p:nvSpPr>
        <p:spPr bwMode="auto"/>
        <p:txBody>
          <a:bodyPr/>
          <a:lstStyle/>
          <a:p>
            <a:pPr>
              <a:defRPr/>
            </a:pPr>
            <a:fld id="{919783F7-297B-3441-9E65-C9D93D1C7D5A}" type="slidenum">
              <a:rPr lang="en-US"/>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98528855" name="Slide Image Placeholder 1"/>
          <p:cNvSpPr>
            <a:spLocks noGrp="1" noRot="1" noChangeAspect="1"/>
          </p:cNvSpPr>
          <p:nvPr>
            <p:ph type="sldImg"/>
          </p:nvPr>
        </p:nvSpPr>
        <p:spPr bwMode="auto"/>
      </p:sp>
      <p:sp>
        <p:nvSpPr>
          <p:cNvPr id="802623291" name="Notes Placeholder 2"/>
          <p:cNvSpPr>
            <a:spLocks noGrp="1"/>
          </p:cNvSpPr>
          <p:nvPr>
            <p:ph type="body" idx="1"/>
          </p:nvPr>
        </p:nvSpPr>
        <p:spPr bwMode="auto"/>
        <p:txBody>
          <a:bodyPr/>
          <a:lstStyle/>
          <a:p>
            <a:pPr>
              <a:defRPr/>
            </a:pPr>
            <a:r>
              <a:rPr lang="en-US"/>
              <a:t>Going further, pulses can be structured to utilize the three spatial degrees of freedom granted by the two transverse dimensions and the temporal dimension. The STOV pulses pictured here are interesting in particular because they contain OAM about a specified axis (here labeled as q) like Laguerre-Gaussian STOVs. However unlike Laguerre-Gaussian STOVs, they also contain an OAM component in the plane perpendicular to this axis.</a:t>
            </a:r>
            <a:r>
              <a:t> These STOVs also form a complete basis for general pulse structures.</a:t>
            </a:r>
          </a:p>
        </p:txBody>
      </p:sp>
      <p:sp>
        <p:nvSpPr>
          <p:cNvPr id="1951003157" name="Slide Number Placeholder 3"/>
          <p:cNvSpPr>
            <a:spLocks noGrp="1"/>
          </p:cNvSpPr>
          <p:nvPr>
            <p:ph type="sldNum" sz="quarter" idx="5"/>
          </p:nvPr>
        </p:nvSpPr>
        <p:spPr bwMode="auto"/>
        <p:txBody>
          <a:bodyPr/>
          <a:lstStyle/>
          <a:p>
            <a:pPr>
              <a:defRPr/>
            </a:pPr>
            <a:fld id="{919783F7-297B-3441-9E65-C9D93D1C7D5A}" type="slidenum">
              <a:rPr lang="en-US"/>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705818212" name="Slide Image Placeholder 1"/>
          <p:cNvSpPr>
            <a:spLocks noGrp="1" noRot="1" noChangeAspect="1"/>
          </p:cNvSpPr>
          <p:nvPr>
            <p:ph type="sldImg"/>
          </p:nvPr>
        </p:nvSpPr>
        <p:spPr bwMode="auto"/>
      </p:sp>
      <p:sp>
        <p:nvSpPr>
          <p:cNvPr id="459361177" name="Notes Placeholder 2"/>
          <p:cNvSpPr>
            <a:spLocks noGrp="1"/>
          </p:cNvSpPr>
          <p:nvPr>
            <p:ph type="body" idx="1"/>
          </p:nvPr>
        </p:nvSpPr>
        <p:spPr bwMode="auto"/>
        <p:txBody>
          <a:bodyPr/>
          <a:lstStyle/>
          <a:p>
            <a:pPr>
              <a:defRPr/>
            </a:pPr>
            <a:r>
              <a:rPr lang="en-US"/>
              <a:t>Now that you have some context for the spatiotemporal structure of STOVs, I will move onto their linear propagation behavior and the conditions required for the preservation of this spatiotemporal structure.</a:t>
            </a:r>
          </a:p>
        </p:txBody>
      </p:sp>
      <p:sp>
        <p:nvSpPr>
          <p:cNvPr id="141602440" name="Slide Number Placeholder 3"/>
          <p:cNvSpPr>
            <a:spLocks noGrp="1"/>
          </p:cNvSpPr>
          <p:nvPr>
            <p:ph type="sldNum" sz="quarter" idx="5"/>
          </p:nvPr>
        </p:nvSpPr>
        <p:spPr bwMode="auto"/>
        <p:txBody>
          <a:bodyPr/>
          <a:lstStyle/>
          <a:p>
            <a:pPr>
              <a:defRPr/>
            </a:pPr>
            <a:fld id="{01179ADF-E01A-F1ED-D648-52AF70371B65}" type="slidenum">
              <a:rPr lang="en-US"/>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205722033" name="Slide Image Placeholder 1"/>
          <p:cNvSpPr>
            <a:spLocks noGrp="1" noRot="1" noChangeAspect="1"/>
          </p:cNvSpPr>
          <p:nvPr>
            <p:ph type="sldImg"/>
          </p:nvPr>
        </p:nvSpPr>
        <p:spPr bwMode="auto"/>
      </p:sp>
      <p:sp>
        <p:nvSpPr>
          <p:cNvPr id="271079122" name="Notes Placeholder 2"/>
          <p:cNvSpPr>
            <a:spLocks noGrp="1"/>
          </p:cNvSpPr>
          <p:nvPr>
            <p:ph type="body" idx="1"/>
          </p:nvPr>
        </p:nvSpPr>
        <p:spPr bwMode="auto"/>
        <p:txBody>
          <a:bodyPr/>
          <a:lstStyle/>
          <a:p>
            <a:pPr>
              <a:defRPr/>
            </a:pPr>
            <a:r>
              <a:rPr lang="en-US"/>
              <a:t>The propagation of STOV pulses in a dispersive medium can be modeled by the paraxial wave equation with an additional second-order derivative in \xi introduced to capture temporal dispersion. The dispersion is controlled by the value and sign of the dimensionless group velocity dispersion of the propagation medium, \beta_2. </a:t>
            </a:r>
          </a:p>
          <a:p>
            <a:pPr>
              <a:defRPr/>
            </a:pPr>
            <a:endParaRPr/>
          </a:p>
        </p:txBody>
      </p:sp>
      <p:sp>
        <p:nvSpPr>
          <p:cNvPr id="10987160" name="Slide Number Placeholder 3"/>
          <p:cNvSpPr>
            <a:spLocks noGrp="1"/>
          </p:cNvSpPr>
          <p:nvPr>
            <p:ph type="sldNum" sz="quarter" idx="5"/>
          </p:nvPr>
        </p:nvSpPr>
        <p:spPr bwMode="auto"/>
        <p:txBody>
          <a:bodyPr/>
          <a:lstStyle/>
          <a:p>
            <a:pPr>
              <a:defRPr/>
            </a:pPr>
            <a:fld id="{919783F7-297B-3441-9E65-C9D93D1C7D5A}" type="slidenum">
              <a:rPr lang="en-US"/>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19634581" name="Slide Image Placeholder 1"/>
          <p:cNvSpPr>
            <a:spLocks noGrp="1" noRot="1" noChangeAspect="1"/>
          </p:cNvSpPr>
          <p:nvPr>
            <p:ph type="sldImg"/>
          </p:nvPr>
        </p:nvSpPr>
        <p:spPr bwMode="auto"/>
      </p:sp>
      <p:sp>
        <p:nvSpPr>
          <p:cNvPr id="672581156" name="Notes Placeholder 2"/>
          <p:cNvSpPr>
            <a:spLocks noGrp="1"/>
          </p:cNvSpPr>
          <p:nvPr>
            <p:ph type="body" idx="1"/>
          </p:nvPr>
        </p:nvSpPr>
        <p:spPr bwMode="auto"/>
        <p:txBody>
          <a:bodyPr/>
          <a:lstStyle/>
          <a:p>
            <a:pPr>
              <a:defRPr/>
            </a:pPr>
            <a:r>
              <a:rPr lang="en-US" sz="1200" b="0" i="0" u="none" strike="noStrike" cap="none" spc="0">
                <a:solidFill>
                  <a:schemeClr val="tx1"/>
                </a:solidFill>
                <a:latin typeface="+mn-lt"/>
                <a:ea typeface="+mn-ea"/>
                <a:cs typeface="+mn-cs"/>
              </a:rPr>
              <a:t>The transverse Laplacian drives transverse broadening and compression of the pulse envelope, while the </a:t>
            </a:r>
            <a:r>
              <a:t>dispersion drives longitudinal broadening and compression. </a:t>
            </a:r>
            <a:r>
              <a:rPr lang="en-US" sz="1200" b="0" i="0" u="none" strike="noStrike" cap="none" spc="0">
                <a:solidFill>
                  <a:schemeClr val="tx1"/>
                </a:solidFill>
                <a:latin typeface="+mn-lt"/>
                <a:ea typeface="+mn-ea"/>
                <a:cs typeface="+mn-cs"/>
              </a:rPr>
              <a:t>The asymmetry introduced by beta_2 causes these effects to occur at different rates, causing the spatiotemporal structure of the STOV pulse to distort as it propagates. However, it is possible to balance these effects and preserve the spatiotemporal structure under certain conditions.</a:t>
            </a:r>
            <a:endParaRPr sz="1200"/>
          </a:p>
          <a:p>
            <a:pPr>
              <a:defRPr/>
            </a:pPr>
            <a:endParaRPr/>
          </a:p>
        </p:txBody>
      </p:sp>
      <p:sp>
        <p:nvSpPr>
          <p:cNvPr id="1795673462" name="Slide Number Placeholder 3"/>
          <p:cNvSpPr>
            <a:spLocks noGrp="1"/>
          </p:cNvSpPr>
          <p:nvPr>
            <p:ph type="sldNum" sz="quarter" idx="5"/>
          </p:nvPr>
        </p:nvSpPr>
        <p:spPr bwMode="auto"/>
        <p:txBody>
          <a:bodyPr/>
          <a:lstStyle/>
          <a:p>
            <a:pPr>
              <a:defRPr/>
            </a:pPr>
            <a:fld id="{919783F7-297B-3441-9E65-C9D93D1C7D5A}" type="slidenum">
              <a:rPr lang="en-US"/>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A764A-F044-297C-E5F8-BF247337AB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7F4CBF-0F04-B72C-0EF5-8C4114A944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72B25E-C13D-0DE6-0AD8-55D5D9F0CF3D}"/>
              </a:ext>
            </a:extLst>
          </p:cNvPr>
          <p:cNvSpPr>
            <a:spLocks noGrp="1"/>
          </p:cNvSpPr>
          <p:nvPr>
            <p:ph type="body" idx="1"/>
          </p:nvPr>
        </p:nvSpPr>
        <p:spPr/>
        <p:txBody>
          <a:bodyPr/>
          <a:lstStyle/>
          <a:p>
            <a:r>
              <a:rPr lang="en-US" dirty="0"/>
              <a:t>To illustrate this effect, let us again consider the lowest order Laguerre-Gaussian STOV whose structure is written in simplified form as a superposition of two modes, each with their own associated z-dependent phase.</a:t>
            </a:r>
          </a:p>
        </p:txBody>
      </p:sp>
      <p:sp>
        <p:nvSpPr>
          <p:cNvPr id="4" name="Slide Number Placeholder 3">
            <a:extLst>
              <a:ext uri="{FF2B5EF4-FFF2-40B4-BE49-F238E27FC236}">
                <a16:creationId xmlns:a16="http://schemas.microsoft.com/office/drawing/2014/main" id="{BB731E09-E1B1-6236-4A55-AB2BEEF21B2B}"/>
              </a:ext>
            </a:extLst>
          </p:cNvPr>
          <p:cNvSpPr>
            <a:spLocks noGrp="1"/>
          </p:cNvSpPr>
          <p:nvPr>
            <p:ph type="sldNum" sz="quarter" idx="5"/>
          </p:nvPr>
        </p:nvSpPr>
        <p:spPr/>
        <p:txBody>
          <a:bodyPr/>
          <a:lstStyle/>
          <a:p>
            <a:fld id="{919783F7-297B-3441-9E65-C9D93D1C7D5A}" type="slidenum">
              <a:rPr lang="en-US" smtClean="0"/>
              <a:t>11</a:t>
            </a:fld>
            <a:endParaRPr lang="en-US"/>
          </a:p>
        </p:txBody>
      </p:sp>
    </p:spTree>
    <p:extLst>
      <p:ext uri="{BB962C8B-B14F-4D97-AF65-F5344CB8AC3E}">
        <p14:creationId xmlns:p14="http://schemas.microsoft.com/office/powerpoint/2010/main" val="19156588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FB3F9-FC05-0C2D-CBD1-B8F04A0629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DEE587-C6E4-59CA-7671-D389F9C77F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F47E7-2FC4-9086-C009-95038878DE9F}"/>
              </a:ext>
            </a:extLst>
          </p:cNvPr>
          <p:cNvSpPr>
            <a:spLocks noGrp="1"/>
          </p:cNvSpPr>
          <p:nvPr>
            <p:ph type="body" idx="1"/>
          </p:nvPr>
        </p:nvSpPr>
        <p:spPr/>
        <p:txBody>
          <a:bodyPr/>
          <a:lstStyle/>
          <a:p>
            <a:r>
              <a:rPr lang="en-US" dirty="0"/>
              <a:t>When \beta_2 is positive as would be the case for media with normal dispersion, the phases of each mode will rotate in opposite directions to one another.  We can think of this situation like a clock with two hands that rotate opposite to each other. Although it is possible for the hands to be aligned at one location in z, it is impossible for the hands to remain aligned generally.</a:t>
            </a:r>
          </a:p>
          <a:p>
            <a:endParaRPr lang="en-US" dirty="0"/>
          </a:p>
          <a:p>
            <a:r>
              <a:rPr lang="en-US" dirty="0"/>
              <a:t>The plot on the right contains slices of intensity and phase of the example STOV pulse at different z values around focus. Here I have chosen the phases to align properly at focus. Away from focus, the phases walk off distorting the spatiotemporal intensity profile and causing hyperbolic phase curvature.</a:t>
            </a:r>
          </a:p>
        </p:txBody>
      </p:sp>
      <p:sp>
        <p:nvSpPr>
          <p:cNvPr id="4" name="Slide Number Placeholder 3">
            <a:extLst>
              <a:ext uri="{FF2B5EF4-FFF2-40B4-BE49-F238E27FC236}">
                <a16:creationId xmlns:a16="http://schemas.microsoft.com/office/drawing/2014/main" id="{1924E86D-45E0-8E33-16EA-6998A90A1D78}"/>
              </a:ext>
            </a:extLst>
          </p:cNvPr>
          <p:cNvSpPr>
            <a:spLocks noGrp="1"/>
          </p:cNvSpPr>
          <p:nvPr>
            <p:ph type="sldNum" sz="quarter" idx="5"/>
          </p:nvPr>
        </p:nvSpPr>
        <p:spPr/>
        <p:txBody>
          <a:bodyPr/>
          <a:lstStyle/>
          <a:p>
            <a:fld id="{919783F7-297B-3441-9E65-C9D93D1C7D5A}" type="slidenum">
              <a:rPr lang="en-US" smtClean="0"/>
              <a:t>12</a:t>
            </a:fld>
            <a:endParaRPr lang="en-US"/>
          </a:p>
        </p:txBody>
      </p:sp>
    </p:spTree>
    <p:extLst>
      <p:ext uri="{BB962C8B-B14F-4D97-AF65-F5344CB8AC3E}">
        <p14:creationId xmlns:p14="http://schemas.microsoft.com/office/powerpoint/2010/main" val="39851782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AFA0A-1135-9F1E-C802-F4E438A735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5D772D-E69E-1024-9514-94631F3708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F2E81F-2F6C-352B-D5CB-E3827E379194}"/>
              </a:ext>
            </a:extLst>
          </p:cNvPr>
          <p:cNvSpPr>
            <a:spLocks noGrp="1"/>
          </p:cNvSpPr>
          <p:nvPr>
            <p:ph type="body" idx="1"/>
          </p:nvPr>
        </p:nvSpPr>
        <p:spPr/>
        <p:txBody>
          <a:bodyPr/>
          <a:lstStyle/>
          <a:p>
            <a:r>
              <a:rPr lang="en-US" dirty="0"/>
              <a:t>If \beta_2 is made negative as would be the case in anomalous media, the situation improves somewhat. The phase fronts are now helical, and the intensity profile is somewhat less distorted away from focus. This arrangement is analogous to the clock hands rotating in the same direction, but at different rates. Again, they may be aligned at one location in z but only then.</a:t>
            </a:r>
          </a:p>
        </p:txBody>
      </p:sp>
      <p:sp>
        <p:nvSpPr>
          <p:cNvPr id="4" name="Slide Number Placeholder 3">
            <a:extLst>
              <a:ext uri="{FF2B5EF4-FFF2-40B4-BE49-F238E27FC236}">
                <a16:creationId xmlns:a16="http://schemas.microsoft.com/office/drawing/2014/main" id="{1FB15559-05CF-4EF9-79AE-4F2ED6B0DEA6}"/>
              </a:ext>
            </a:extLst>
          </p:cNvPr>
          <p:cNvSpPr>
            <a:spLocks noGrp="1"/>
          </p:cNvSpPr>
          <p:nvPr>
            <p:ph type="sldNum" sz="quarter" idx="5"/>
          </p:nvPr>
        </p:nvSpPr>
        <p:spPr/>
        <p:txBody>
          <a:bodyPr/>
          <a:lstStyle/>
          <a:p>
            <a:fld id="{919783F7-297B-3441-9E65-C9D93D1C7D5A}" type="slidenum">
              <a:rPr lang="en-US" smtClean="0"/>
              <a:t>13</a:t>
            </a:fld>
            <a:endParaRPr lang="en-US"/>
          </a:p>
        </p:txBody>
      </p:sp>
    </p:spTree>
    <p:extLst>
      <p:ext uri="{BB962C8B-B14F-4D97-AF65-F5344CB8AC3E}">
        <p14:creationId xmlns:p14="http://schemas.microsoft.com/office/powerpoint/2010/main" val="9264611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7CB99-A33A-01C7-8825-D0044BD906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C57C17-A44A-FA2F-35A6-C8A25BFB04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226C9A-FE19-8661-D377-11157C1E18D7}"/>
              </a:ext>
            </a:extLst>
          </p:cNvPr>
          <p:cNvSpPr>
            <a:spLocks noGrp="1"/>
          </p:cNvSpPr>
          <p:nvPr>
            <p:ph type="body" idx="1"/>
          </p:nvPr>
        </p:nvSpPr>
        <p:spPr/>
        <p:txBody>
          <a:bodyPr/>
          <a:lstStyle/>
          <a:p>
            <a:r>
              <a:rPr lang="en-US" dirty="0"/>
              <a:t>For the STOV structure to be preserved, \beta_2 must be negative, and the pulse length must have proportionality with the transverse waist set by the value of \beta_2. A STOV pulse with this specific spatiotemporal eccentricity will retain its structure as it propagates.</a:t>
            </a:r>
          </a:p>
          <a:p>
            <a:endParaRPr lang="en-US" dirty="0"/>
          </a:p>
          <a:p>
            <a:r>
              <a:rPr lang="en-US" dirty="0"/>
              <a:t>Although this arrangement allows for preservation of the STOV pulse structure, the pulse is still subject to changes in scale from diffraction and dispersion.</a:t>
            </a:r>
          </a:p>
        </p:txBody>
      </p:sp>
      <p:sp>
        <p:nvSpPr>
          <p:cNvPr id="4" name="Slide Number Placeholder 3">
            <a:extLst>
              <a:ext uri="{FF2B5EF4-FFF2-40B4-BE49-F238E27FC236}">
                <a16:creationId xmlns:a16="http://schemas.microsoft.com/office/drawing/2014/main" id="{65BAD9D6-8D6C-D144-DAF1-1CEFDA65194A}"/>
              </a:ext>
            </a:extLst>
          </p:cNvPr>
          <p:cNvSpPr>
            <a:spLocks noGrp="1"/>
          </p:cNvSpPr>
          <p:nvPr>
            <p:ph type="sldNum" sz="quarter" idx="5"/>
          </p:nvPr>
        </p:nvSpPr>
        <p:spPr/>
        <p:txBody>
          <a:bodyPr/>
          <a:lstStyle/>
          <a:p>
            <a:fld id="{919783F7-297B-3441-9E65-C9D93D1C7D5A}" type="slidenum">
              <a:rPr lang="en-US" smtClean="0"/>
              <a:t>14</a:t>
            </a:fld>
            <a:endParaRPr lang="en-US"/>
          </a:p>
        </p:txBody>
      </p:sp>
    </p:spTree>
    <p:extLst>
      <p:ext uri="{BB962C8B-B14F-4D97-AF65-F5344CB8AC3E}">
        <p14:creationId xmlns:p14="http://schemas.microsoft.com/office/powerpoint/2010/main" val="2260688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141224400" name="Slide Image Placeholder 1"/>
          <p:cNvSpPr>
            <a:spLocks noGrp="1" noRot="1" noChangeAspect="1"/>
          </p:cNvSpPr>
          <p:nvPr>
            <p:ph type="sldImg"/>
          </p:nvPr>
        </p:nvSpPr>
        <p:spPr bwMode="auto"/>
      </p:sp>
      <p:sp>
        <p:nvSpPr>
          <p:cNvPr id="1518051316" name="Notes Placeholder 2"/>
          <p:cNvSpPr>
            <a:spLocks noGrp="1"/>
          </p:cNvSpPr>
          <p:nvPr>
            <p:ph type="body" idx="1"/>
          </p:nvPr>
        </p:nvSpPr>
        <p:spPr bwMode="auto"/>
        <p:txBody>
          <a:bodyPr/>
          <a:lstStyle/>
          <a:p>
            <a:pPr marL="0" marR="0" lvl="0" indent="0" algn="l" defTabSz="914400" rtl="0">
              <a:lnSpc>
                <a:spcPct val="100000"/>
              </a:lnSpc>
              <a:spcBef>
                <a:spcPts val="0"/>
              </a:spcBef>
              <a:spcAft>
                <a:spcPts val="0"/>
              </a:spcAft>
              <a:buClrTx/>
              <a:buSzTx/>
              <a:buFontTx/>
              <a:buNone/>
              <a:defRPr/>
            </a:pPr>
            <a:r>
              <a:rPr lang="en-US" dirty="0"/>
              <a:t>If we want to remove the waist evolution of the pulse, we require some form of guiding structure. For pulses with spatiotemporal structure, this manifests as a temporal guiding structure that travels at the group velocity of the pulse in addition to a standard transverse guiding structure. A quadratic channel term has been included into the dispersive paraxial wave equation to capture guided dynamics, written in terms of transverse and temporal matched channel sizes. Unguided dynamics are recovered in the limit that channel widths become infinite.</a:t>
            </a:r>
            <a:endParaRPr dirty="0"/>
          </a:p>
          <a:p>
            <a:pPr>
              <a:defRPr/>
            </a:pPr>
            <a:endParaRPr lang="en-US" dirty="0"/>
          </a:p>
          <a:p>
            <a:pPr>
              <a:defRPr/>
            </a:pPr>
            <a:endParaRPr lang="en-US" dirty="0"/>
          </a:p>
        </p:txBody>
      </p:sp>
      <p:sp>
        <p:nvSpPr>
          <p:cNvPr id="2045873499" name="Slide Number Placeholder 3"/>
          <p:cNvSpPr>
            <a:spLocks noGrp="1"/>
          </p:cNvSpPr>
          <p:nvPr>
            <p:ph type="sldNum" sz="quarter" idx="5"/>
          </p:nvPr>
        </p:nvSpPr>
        <p:spPr bwMode="auto"/>
        <p:txBody>
          <a:bodyPr/>
          <a:lstStyle/>
          <a:p>
            <a:pPr>
              <a:defRPr/>
            </a:pPr>
            <a:fld id="{919783F7-297B-3441-9E65-C9D93D1C7D5A}" type="slidenum">
              <a:rPr lang="en-US"/>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880130328" name="Slide Image Placeholder 1"/>
          <p:cNvSpPr>
            <a:spLocks noGrp="1" noRot="1" noChangeAspect="1"/>
          </p:cNvSpPr>
          <p:nvPr>
            <p:ph type="sldImg"/>
          </p:nvPr>
        </p:nvSpPr>
        <p:spPr bwMode="auto"/>
      </p:sp>
      <p:sp>
        <p:nvSpPr>
          <p:cNvPr id="931990634" name="Notes Placeholder 2"/>
          <p:cNvSpPr>
            <a:spLocks noGrp="1"/>
          </p:cNvSpPr>
          <p:nvPr>
            <p:ph type="body" idx="1"/>
          </p:nvPr>
        </p:nvSpPr>
        <p:spPr bwMode="auto"/>
        <p:txBody>
          <a:bodyPr/>
          <a:lstStyle/>
          <a:p>
            <a:pPr>
              <a:defRPr/>
            </a:pPr>
            <a:r>
              <a:rPr lang="en-US" dirty="0"/>
              <a:t>Plasma emerges as an idea medium for structurally invariant STOV propagation, since it has both negative GVD and the ability to embed traveling, three-dimensional guiding structures. As an example, using a traveling density depression produced by a driven plasma wake.</a:t>
            </a:r>
            <a:endParaRPr dirty="0"/>
          </a:p>
        </p:txBody>
      </p:sp>
      <p:sp>
        <p:nvSpPr>
          <p:cNvPr id="917051883" name="Slide Number Placeholder 3"/>
          <p:cNvSpPr>
            <a:spLocks noGrp="1"/>
          </p:cNvSpPr>
          <p:nvPr>
            <p:ph type="sldNum" sz="quarter" idx="5"/>
          </p:nvPr>
        </p:nvSpPr>
        <p:spPr bwMode="auto"/>
        <p:txBody>
          <a:bodyPr/>
          <a:lstStyle/>
          <a:p>
            <a:pPr>
              <a:defRPr/>
            </a:pPr>
            <a:fld id="{919783F7-297B-3441-9E65-C9D93D1C7D5A}" type="slidenum">
              <a:rPr lang="en-US"/>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105539692" name="Slide Image Placeholder 1"/>
          <p:cNvSpPr>
            <a:spLocks noGrp="1" noRot="1" noChangeAspect="1"/>
          </p:cNvSpPr>
          <p:nvPr>
            <p:ph type="sldImg"/>
          </p:nvPr>
        </p:nvSpPr>
        <p:spPr bwMode="auto"/>
      </p:sp>
      <p:sp>
        <p:nvSpPr>
          <p:cNvPr id="1958711357" name="Notes Placeholder 2"/>
          <p:cNvSpPr>
            <a:spLocks noGrp="1"/>
          </p:cNvSpPr>
          <p:nvPr>
            <p:ph type="body" idx="1"/>
          </p:nvPr>
        </p:nvSpPr>
        <p:spPr bwMode="auto"/>
        <p:txBody>
          <a:bodyPr/>
          <a:lstStyle/>
          <a:p>
            <a:pPr>
              <a:defRPr/>
            </a:pPr>
            <a:r>
              <a:rPr lang="en-US" dirty="0"/>
              <a:t>Having established the principals of linear propagation, we can m</a:t>
            </a:r>
            <a:r>
              <a:rPr dirty="0"/>
              <a:t>ov</a:t>
            </a:r>
            <a:r>
              <a:rPr lang="en-US" dirty="0"/>
              <a:t>e</a:t>
            </a:r>
            <a:r>
              <a:rPr dirty="0"/>
              <a:t> to nonlinear propagation</a:t>
            </a:r>
          </a:p>
        </p:txBody>
      </p:sp>
      <p:sp>
        <p:nvSpPr>
          <p:cNvPr id="539003858" name="Slide Number Placeholder 3"/>
          <p:cNvSpPr>
            <a:spLocks noGrp="1"/>
          </p:cNvSpPr>
          <p:nvPr>
            <p:ph type="sldNum" sz="quarter" idx="5"/>
          </p:nvPr>
        </p:nvSpPr>
        <p:spPr bwMode="auto"/>
        <p:txBody>
          <a:bodyPr/>
          <a:lstStyle/>
          <a:p>
            <a:pPr>
              <a:defRPr/>
            </a:pPr>
            <a:fld id="{96EF793E-FAC0-D078-634B-C9700D7D1F41}" type="slidenum">
              <a:rPr lang="en-US"/>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321444976" name="Slide Image Placeholder 1"/>
          <p:cNvSpPr>
            <a:spLocks noGrp="1" noRot="1" noChangeAspect="1"/>
          </p:cNvSpPr>
          <p:nvPr>
            <p:ph type="sldImg"/>
          </p:nvPr>
        </p:nvSpPr>
        <p:spPr bwMode="auto"/>
      </p:sp>
      <p:sp>
        <p:nvSpPr>
          <p:cNvPr id="1382144668" name="Notes Placeholder 2"/>
          <p:cNvSpPr>
            <a:spLocks noGrp="1"/>
          </p:cNvSpPr>
          <p:nvPr>
            <p:ph type="body" idx="1"/>
          </p:nvPr>
        </p:nvSpPr>
        <p:spPr bwMode="auto"/>
        <p:txBody>
          <a:bodyPr/>
          <a:lstStyle/>
          <a:p>
            <a:pPr>
              <a:defRPr/>
            </a:pPr>
            <a:r>
              <a:rPr lang="en-US"/>
              <a:t>In the steady-state limit, plasma obtains an effective instantaneous nonlinearity due to the relativistic oscillation of electrons. Potential high-energy applications of STOVs in plasma therefore require effective modeling of this nonlinearity. The nonlinear effect is included in the dispersive paraxial wave equation as a cubic nonlinearity in the normalized vector potential.</a:t>
            </a:r>
            <a:endParaRPr/>
          </a:p>
        </p:txBody>
      </p:sp>
      <p:sp>
        <p:nvSpPr>
          <p:cNvPr id="1499872255" name="Slide Number Placeholder 3"/>
          <p:cNvSpPr>
            <a:spLocks noGrp="1"/>
          </p:cNvSpPr>
          <p:nvPr>
            <p:ph type="sldNum" sz="quarter" idx="5"/>
          </p:nvPr>
        </p:nvSpPr>
        <p:spPr bwMode="auto"/>
        <p:txBody>
          <a:bodyPr/>
          <a:lstStyle/>
          <a:p>
            <a:pPr>
              <a:defRPr/>
            </a:pPr>
            <a:fld id="{919783F7-297B-3441-9E65-C9D93D1C7D5A}" type="slidenum">
              <a:rPr lang="en-US"/>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415824560" name="Slide Image Placeholder 1"/>
          <p:cNvSpPr>
            <a:spLocks noGrp="1" noRot="1" noChangeAspect="1"/>
          </p:cNvSpPr>
          <p:nvPr>
            <p:ph type="sldImg"/>
          </p:nvPr>
        </p:nvSpPr>
        <p:spPr bwMode="auto"/>
      </p:sp>
      <p:sp>
        <p:nvSpPr>
          <p:cNvPr id="1127417398" name="Notes Placeholder 2"/>
          <p:cNvSpPr>
            <a:spLocks noGrp="1"/>
          </p:cNvSpPr>
          <p:nvPr>
            <p:ph type="body" idx="1"/>
          </p:nvPr>
        </p:nvSpPr>
        <p:spPr bwMode="auto"/>
        <p:txBody>
          <a:bodyPr/>
          <a:lstStyle/>
          <a:p>
            <a:pPr>
              <a:defRPr/>
            </a:pPr>
            <a:r>
              <a:rPr dirty="0"/>
              <a:t>The resulting nonlinear equation does not posses exact analytic solutions in three-dimensions, requiring numerical approaches and/or approximation techniques to model nonlinear propagation.</a:t>
            </a:r>
          </a:p>
        </p:txBody>
      </p:sp>
      <p:sp>
        <p:nvSpPr>
          <p:cNvPr id="668230642" name="Slide Number Placeholder 3"/>
          <p:cNvSpPr>
            <a:spLocks noGrp="1"/>
          </p:cNvSpPr>
          <p:nvPr>
            <p:ph type="sldNum" sz="quarter" idx="5"/>
          </p:nvPr>
        </p:nvSpPr>
        <p:spPr bwMode="auto"/>
        <p:txBody>
          <a:bodyPr/>
          <a:lstStyle/>
          <a:p>
            <a:pPr>
              <a:defRPr/>
            </a:pPr>
            <a:fld id="{B8A1C32F-9DF1-B122-86F0-0AF65EEDC7BB}" type="slidenum">
              <a:rPr lang="en-US"/>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809885365" name="Slide Image Placeholder 1"/>
          <p:cNvSpPr>
            <a:spLocks noGrp="1" noRot="1" noChangeAspect="1"/>
          </p:cNvSpPr>
          <p:nvPr>
            <p:ph type="sldImg"/>
          </p:nvPr>
        </p:nvSpPr>
        <p:spPr bwMode="auto"/>
      </p:sp>
      <p:sp>
        <p:nvSpPr>
          <p:cNvPr id="2131721311" name="Notes Placeholder 2"/>
          <p:cNvSpPr>
            <a:spLocks noGrp="1"/>
          </p:cNvSpPr>
          <p:nvPr>
            <p:ph type="body" idx="1"/>
          </p:nvPr>
        </p:nvSpPr>
        <p:spPr bwMode="auto"/>
        <p:txBody>
          <a:bodyPr/>
          <a:lstStyle/>
          <a:p>
            <a:pPr>
              <a:defRPr/>
            </a:pPr>
            <a:r>
              <a:t>A common approach to approximating such solutions is to employ a superposition of orthogonal basis states with arbitrary complex coefficients. By projecting the superposition onto the nonlinear equation, the dynamics can be reduced to a finite set of coupled differential equations for the coefficients. For modeling the nonlinear propagation of STOV pulses, a basis of orthogonal STOV states is an ideal choice.</a:t>
            </a:r>
          </a:p>
        </p:txBody>
      </p:sp>
      <p:sp>
        <p:nvSpPr>
          <p:cNvPr id="1748180331" name="Slide Number Placeholder 3"/>
          <p:cNvSpPr>
            <a:spLocks noGrp="1"/>
          </p:cNvSpPr>
          <p:nvPr>
            <p:ph type="sldNum" sz="quarter" idx="5"/>
          </p:nvPr>
        </p:nvSpPr>
        <p:spPr bwMode="auto"/>
        <p:txBody>
          <a:bodyPr/>
          <a:lstStyle/>
          <a:p>
            <a:pPr>
              <a:defRPr/>
            </a:pPr>
            <a:fld id="{469F0CFF-B97D-6C1C-17C4-20864986CEB6}" type="slidenum">
              <a:rPr lang="en-US"/>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884651368" name="Slide Image Placeholder 1"/>
          <p:cNvSpPr>
            <a:spLocks noGrp="1" noRot="1" noChangeAspect="1"/>
          </p:cNvSpPr>
          <p:nvPr>
            <p:ph type="sldImg"/>
          </p:nvPr>
        </p:nvSpPr>
        <p:spPr bwMode="auto"/>
      </p:sp>
      <p:sp>
        <p:nvSpPr>
          <p:cNvPr id="169617935" name="Notes Placeholder 2"/>
          <p:cNvSpPr>
            <a:spLocks noGrp="1"/>
          </p:cNvSpPr>
          <p:nvPr>
            <p:ph type="body" idx="1"/>
          </p:nvPr>
        </p:nvSpPr>
        <p:spPr bwMode="auto"/>
        <p:txBody>
          <a:bodyPr/>
          <a:lstStyle/>
          <a:p>
            <a:pPr>
              <a:defRPr/>
            </a:pPr>
            <a:r>
              <a:rPr lang="en-US" sz="1200" b="0" i="0" u="none" strike="noStrike" cap="none" spc="0">
                <a:solidFill>
                  <a:schemeClr val="tx1"/>
                </a:solidFill>
                <a:latin typeface="Aptos"/>
                <a:ea typeface="Arial"/>
                <a:cs typeface="Arial"/>
              </a:rPr>
              <a:t>One implementation of this approach incorporates the linear propagation behavior of the STOV basis such that the coefficient evolution is driven purely by nonlinear effects. This approach is straightforward and “free” to implement since as we have established the linear evolution is known a priori. However, this method requires many basis states to resolve certain nonlinear effects like nonlinear contributions to the scaling of the pulse waists and higher-order nonlinear distortions of the STOV pulse structure.</a:t>
            </a:r>
            <a:endParaRPr lang="en-US" sz="1200" b="0" i="0" u="none" strike="noStrike" cap="none" spc="0">
              <a:solidFill>
                <a:schemeClr val="tx1"/>
              </a:solidFill>
              <a:latin typeface="Times New Roman"/>
              <a:cs typeface="Times New Roman"/>
            </a:endParaRPr>
          </a:p>
          <a:p>
            <a:pPr>
              <a:defRPr/>
            </a:pPr>
            <a:endParaRPr sz="1200"/>
          </a:p>
          <a:p>
            <a:pPr>
              <a:defRPr/>
            </a:pPr>
            <a:endParaRPr sz="1200"/>
          </a:p>
          <a:p>
            <a:pPr>
              <a:defRPr/>
            </a:pPr>
            <a:endParaRPr/>
          </a:p>
        </p:txBody>
      </p:sp>
      <p:sp>
        <p:nvSpPr>
          <p:cNvPr id="1263267144" name="Slide Number Placeholder 3"/>
          <p:cNvSpPr>
            <a:spLocks noGrp="1"/>
          </p:cNvSpPr>
          <p:nvPr>
            <p:ph type="sldNum" sz="quarter" idx="5"/>
          </p:nvPr>
        </p:nvSpPr>
        <p:spPr bwMode="auto"/>
        <p:txBody>
          <a:bodyPr/>
          <a:lstStyle/>
          <a:p>
            <a:pPr>
              <a:defRPr/>
            </a:pPr>
            <a:fld id="{441FA270-A5BC-91CF-2AF8-7E7F66775067}" type="slidenum">
              <a:rPr lang="en-US"/>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721649493" name="Slide Image Placeholder 1"/>
          <p:cNvSpPr>
            <a:spLocks noGrp="1" noRot="1" noChangeAspect="1"/>
          </p:cNvSpPr>
          <p:nvPr>
            <p:ph type="sldImg"/>
          </p:nvPr>
        </p:nvSpPr>
        <p:spPr bwMode="auto"/>
      </p:sp>
      <p:sp>
        <p:nvSpPr>
          <p:cNvPr id="136474452" name="Notes Placeholder 2"/>
          <p:cNvSpPr>
            <a:spLocks noGrp="1"/>
          </p:cNvSpPr>
          <p:nvPr>
            <p:ph type="body" idx="1"/>
          </p:nvPr>
        </p:nvSpPr>
        <p:spPr bwMode="auto"/>
        <p:txBody>
          <a:bodyPr/>
          <a:lstStyle/>
          <a:p>
            <a:pPr>
              <a:defRPr/>
            </a:pPr>
            <a:r>
              <a:rPr lang="en-US" sz="1200" b="0" i="0" u="none" strike="noStrike" cap="none" spc="0">
                <a:solidFill>
                  <a:schemeClr val="tx1"/>
                </a:solidFill>
                <a:latin typeface="Aptos"/>
                <a:ea typeface="Arial"/>
                <a:cs typeface="Arial"/>
              </a:rPr>
              <a:t>A second method addresses this issue by including the nonlinear contributions to the pulse waist evolution in the basis. The coefficient equations then only need to capture the higher-order structure distortions driven by the nonlinearity, requiring fewer basis states in general to maintain accuracy. However, this method is more difficult to implement because it requires self-consistently simulating the nonlinear waist evolution along with the coefficient equations.</a:t>
            </a:r>
            <a:endParaRPr sz="1200"/>
          </a:p>
          <a:p>
            <a:pPr>
              <a:defRPr/>
            </a:pPr>
            <a:endParaRPr sz="1200"/>
          </a:p>
          <a:p>
            <a:pPr>
              <a:defRPr/>
            </a:pPr>
            <a:endParaRPr/>
          </a:p>
        </p:txBody>
      </p:sp>
      <p:sp>
        <p:nvSpPr>
          <p:cNvPr id="2083014072" name="Slide Number Placeholder 3"/>
          <p:cNvSpPr>
            <a:spLocks noGrp="1"/>
          </p:cNvSpPr>
          <p:nvPr>
            <p:ph type="sldNum" sz="quarter" idx="5"/>
          </p:nvPr>
        </p:nvSpPr>
        <p:spPr bwMode="auto"/>
        <p:txBody>
          <a:bodyPr/>
          <a:lstStyle/>
          <a:p>
            <a:pPr>
              <a:defRPr/>
            </a:pPr>
            <a:fld id="{812860CB-0983-D8E2-A2CD-6E7633D2E85E}" type="slidenum">
              <a:rPr lang="en-US"/>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622009750" name="Slide Image Placeholder 1"/>
          <p:cNvSpPr>
            <a:spLocks noGrp="1" noRot="1" noChangeAspect="1"/>
          </p:cNvSpPr>
          <p:nvPr>
            <p:ph type="sldImg"/>
          </p:nvPr>
        </p:nvSpPr>
        <p:spPr bwMode="auto"/>
      </p:sp>
      <p:sp>
        <p:nvSpPr>
          <p:cNvPr id="252032786" name="Notes Placeholder 2"/>
          <p:cNvSpPr>
            <a:spLocks noGrp="1"/>
          </p:cNvSpPr>
          <p:nvPr>
            <p:ph type="body" idx="1"/>
          </p:nvPr>
        </p:nvSpPr>
        <p:spPr bwMode="auto"/>
        <p:txBody>
          <a:bodyPr/>
          <a:lstStyle/>
          <a:p>
            <a:pPr>
              <a:defRPr/>
            </a:pPr>
            <a:r>
              <a:rPr lang="en-US" sz="1200" b="0" i="0" u="none" strike="noStrike" cap="none" spc="0" dirty="0">
                <a:solidFill>
                  <a:schemeClr val="tx1"/>
                </a:solidFill>
                <a:latin typeface="+mn-lt"/>
                <a:ea typeface="+mn-ea"/>
                <a:cs typeface="+mn-cs"/>
              </a:rPr>
              <a:t>Continuing with this second approach, we can write the waist equations including the terms contributed by the nonlinearity. The nonlinear terms couple the waist equations to each other and to the dimensionless “structure” parameter \Phi which has implicit dependence on the coefficients of the expansion. The overall pulse energy modulates the strength of the nonlinear contribution.</a:t>
            </a:r>
            <a:endParaRPr sz="1200" dirty="0"/>
          </a:p>
          <a:p>
            <a:pPr>
              <a:defRPr/>
            </a:pPr>
            <a:endParaRPr lang="en-US" dirty="0"/>
          </a:p>
        </p:txBody>
      </p:sp>
      <p:sp>
        <p:nvSpPr>
          <p:cNvPr id="1092577016" name="Slide Number Placeholder 3"/>
          <p:cNvSpPr>
            <a:spLocks noGrp="1"/>
          </p:cNvSpPr>
          <p:nvPr>
            <p:ph type="sldNum" sz="quarter" idx="5"/>
          </p:nvPr>
        </p:nvSpPr>
        <p:spPr bwMode="auto"/>
        <p:txBody>
          <a:bodyPr/>
          <a:lstStyle/>
          <a:p>
            <a:pPr>
              <a:defRPr/>
            </a:pPr>
            <a:fld id="{919783F7-297B-3441-9E65-C9D93D1C7D5A}" type="slidenum">
              <a:rPr lang="en-US"/>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758920040" name="Slide Image Placeholder 1"/>
          <p:cNvSpPr>
            <a:spLocks noGrp="1" noRot="1" noChangeAspect="1"/>
          </p:cNvSpPr>
          <p:nvPr>
            <p:ph type="sldImg"/>
          </p:nvPr>
        </p:nvSpPr>
        <p:spPr bwMode="auto"/>
      </p:sp>
      <p:sp>
        <p:nvSpPr>
          <p:cNvPr id="379014106" name="Notes Placeholder 2"/>
          <p:cNvSpPr>
            <a:spLocks noGrp="1"/>
          </p:cNvSpPr>
          <p:nvPr>
            <p:ph type="body" idx="1"/>
          </p:nvPr>
        </p:nvSpPr>
        <p:spPr bwMode="auto"/>
        <p:txBody>
          <a:bodyPr/>
          <a:lstStyle/>
          <a:p>
            <a:pPr>
              <a:defRPr/>
            </a:pPr>
            <a:r>
              <a:rPr lang="en-US" dirty="0"/>
              <a:t>Although this system accurately captures the nonlinear evolution, it is intractable to derive analytic results when working with many coupled equations. In order to reduce the number of equations, we make the approximation that the STOV structure does not evolve.</a:t>
            </a:r>
            <a:endParaRPr dirty="0"/>
          </a:p>
        </p:txBody>
      </p:sp>
      <p:sp>
        <p:nvSpPr>
          <p:cNvPr id="1290451211" name="Slide Number Placeholder 3"/>
          <p:cNvSpPr>
            <a:spLocks noGrp="1"/>
          </p:cNvSpPr>
          <p:nvPr>
            <p:ph type="sldNum" sz="quarter" idx="5"/>
          </p:nvPr>
        </p:nvSpPr>
        <p:spPr bwMode="auto"/>
        <p:txBody>
          <a:bodyPr/>
          <a:lstStyle/>
          <a:p>
            <a:pPr>
              <a:defRPr/>
            </a:pPr>
            <a:fld id="{919783F7-297B-3441-9E65-C9D93D1C7D5A}" type="slidenum">
              <a:rPr lang="en-US"/>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283608929" name="Slide Image Placeholder 1"/>
          <p:cNvSpPr>
            <a:spLocks noGrp="1" noRot="1" noChangeAspect="1"/>
          </p:cNvSpPr>
          <p:nvPr>
            <p:ph type="sldImg"/>
          </p:nvPr>
        </p:nvSpPr>
        <p:spPr bwMode="auto"/>
      </p:sp>
      <p:sp>
        <p:nvSpPr>
          <p:cNvPr id="673893475" name="Notes Placeholder 2"/>
          <p:cNvSpPr>
            <a:spLocks noGrp="1"/>
          </p:cNvSpPr>
          <p:nvPr>
            <p:ph type="body" idx="1"/>
          </p:nvPr>
        </p:nvSpPr>
        <p:spPr bwMode="auto"/>
        <p:txBody>
          <a:bodyPr/>
          <a:lstStyle/>
          <a:p>
            <a:pPr marL="0" marR="0" lvl="0" indent="0" algn="l" defTabSz="914400" rtl="0">
              <a:lnSpc>
                <a:spcPct val="100000"/>
              </a:lnSpc>
              <a:spcBef>
                <a:spcPts val="0"/>
              </a:spcBef>
              <a:spcAft>
                <a:spcPts val="0"/>
              </a:spcAft>
              <a:buClrTx/>
              <a:buSzTx/>
              <a:buFontTx/>
              <a:buNone/>
              <a:defRPr/>
            </a:pPr>
            <a:r>
              <a:rPr lang="en-US" sz="1200" b="0" i="0" u="none" strike="noStrike" cap="none" spc="0">
                <a:solidFill>
                  <a:schemeClr val="tx1"/>
                </a:solidFill>
                <a:latin typeface="+mn-lt"/>
                <a:ea typeface="+mn-ea"/>
                <a:cs typeface="+mn-cs"/>
              </a:rPr>
              <a:t>This reduces the coupled spot size equations to a single equation with a constant structure parameter. </a:t>
            </a:r>
            <a:r>
              <a:rPr lang="en-US"/>
              <a:t>In essence we have restricted the nonlinear dynamics to non-evolving STOV structures. In order to make this approximation in the nonlinear case, we must at minimum enforce structural invariance in the linear case.</a:t>
            </a:r>
            <a:endParaRPr/>
          </a:p>
          <a:p>
            <a:pPr>
              <a:defRPr/>
            </a:pPr>
            <a:endParaRPr lang="en-US"/>
          </a:p>
        </p:txBody>
      </p:sp>
      <p:sp>
        <p:nvSpPr>
          <p:cNvPr id="1044746116" name="Slide Number Placeholder 3"/>
          <p:cNvSpPr>
            <a:spLocks noGrp="1"/>
          </p:cNvSpPr>
          <p:nvPr>
            <p:ph type="sldNum" sz="quarter" idx="5"/>
          </p:nvPr>
        </p:nvSpPr>
        <p:spPr bwMode="auto"/>
        <p:txBody>
          <a:bodyPr/>
          <a:lstStyle/>
          <a:p>
            <a:pPr>
              <a:defRPr/>
            </a:pPr>
            <a:fld id="{919783F7-297B-3441-9E65-C9D93D1C7D5A}" type="slidenum">
              <a:rPr lang="en-US"/>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36EEF-64BD-A82D-38AC-915E647B415D}"/>
            </a:ext>
          </a:extLst>
        </p:cNvPr>
        <p:cNvGrpSpPr/>
        <p:nvPr/>
      </p:nvGrpSpPr>
      <p:grpSpPr bwMode="auto">
        <a:xfrm>
          <a:off x="0" y="0"/>
          <a:ext cx="0" cy="0"/>
          <a:chOff x="0" y="0"/>
          <a:chExt cx="0" cy="0"/>
        </a:xfrm>
      </p:grpSpPr>
      <p:sp>
        <p:nvSpPr>
          <p:cNvPr id="1283608929" name="Slide Image Placeholder 1">
            <a:extLst>
              <a:ext uri="{FF2B5EF4-FFF2-40B4-BE49-F238E27FC236}">
                <a16:creationId xmlns:a16="http://schemas.microsoft.com/office/drawing/2014/main" id="{231E3B35-2D9F-410C-A604-FAC69FFCAD84}"/>
              </a:ext>
            </a:extLst>
          </p:cNvPr>
          <p:cNvSpPr>
            <a:spLocks noGrp="1" noRot="1" noChangeAspect="1"/>
          </p:cNvSpPr>
          <p:nvPr>
            <p:ph type="sldImg"/>
          </p:nvPr>
        </p:nvSpPr>
        <p:spPr bwMode="auto"/>
      </p:sp>
      <p:sp>
        <p:nvSpPr>
          <p:cNvPr id="673893475" name="Notes Placeholder 2">
            <a:extLst>
              <a:ext uri="{FF2B5EF4-FFF2-40B4-BE49-F238E27FC236}">
                <a16:creationId xmlns:a16="http://schemas.microsoft.com/office/drawing/2014/main" id="{7CBD0C2D-C6CA-BF14-00B6-38E48ED73766}"/>
              </a:ext>
            </a:extLst>
          </p:cNvPr>
          <p:cNvSpPr>
            <a:spLocks noGrp="1"/>
          </p:cNvSpPr>
          <p:nvPr>
            <p:ph type="body" idx="1"/>
          </p:nvPr>
        </p:nvSpPr>
        <p:spPr bwMode="auto"/>
        <p:txBody>
          <a:bodyPr/>
          <a:lstStyle/>
          <a:p>
            <a:pPr>
              <a:defRPr/>
            </a:pPr>
            <a:r>
              <a:rPr lang="en-US" dirty="0"/>
              <a:t>For simplicity, we introduce the dimensionless parameter \alpha, which encapsulates the total strength of the nonlinear influence.</a:t>
            </a:r>
          </a:p>
        </p:txBody>
      </p:sp>
      <p:sp>
        <p:nvSpPr>
          <p:cNvPr id="1044746116" name="Slide Number Placeholder 3">
            <a:extLst>
              <a:ext uri="{FF2B5EF4-FFF2-40B4-BE49-F238E27FC236}">
                <a16:creationId xmlns:a16="http://schemas.microsoft.com/office/drawing/2014/main" id="{508A3E88-9CB1-02C6-8CCC-ECAEF04D2D60}"/>
              </a:ext>
            </a:extLst>
          </p:cNvPr>
          <p:cNvSpPr>
            <a:spLocks noGrp="1"/>
          </p:cNvSpPr>
          <p:nvPr>
            <p:ph type="sldNum" sz="quarter" idx="5"/>
          </p:nvPr>
        </p:nvSpPr>
        <p:spPr bwMode="auto"/>
        <p:txBody>
          <a:bodyPr/>
          <a:lstStyle/>
          <a:p>
            <a:pPr>
              <a:defRPr/>
            </a:pPr>
            <a:fld id="{919783F7-297B-3441-9E65-C9D93D1C7D5A}" type="slidenum">
              <a:rPr lang="en-US"/>
              <a:t>26</a:t>
            </a:fld>
            <a:endParaRPr lang="en-US"/>
          </a:p>
        </p:txBody>
      </p:sp>
    </p:spTree>
    <p:extLst>
      <p:ext uri="{BB962C8B-B14F-4D97-AF65-F5344CB8AC3E}">
        <p14:creationId xmlns:p14="http://schemas.microsoft.com/office/powerpoint/2010/main" val="8399361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1710769" name="Slide Image Placeholder 1"/>
          <p:cNvSpPr>
            <a:spLocks noGrp="1" noRot="1" noChangeAspect="1"/>
          </p:cNvSpPr>
          <p:nvPr>
            <p:ph type="sldImg"/>
          </p:nvPr>
        </p:nvSpPr>
        <p:spPr bwMode="auto"/>
      </p:sp>
      <p:sp>
        <p:nvSpPr>
          <p:cNvPr id="1321656079" name="Notes Placeholder 2"/>
          <p:cNvSpPr>
            <a:spLocks noGrp="1"/>
          </p:cNvSpPr>
          <p:nvPr>
            <p:ph type="body" idx="1"/>
          </p:nvPr>
        </p:nvSpPr>
        <p:spPr bwMode="auto"/>
        <p:txBody>
          <a:bodyPr/>
          <a:lstStyle/>
          <a:p>
            <a:pPr>
              <a:defRPr/>
            </a:pPr>
            <a:r>
              <a:t>We can now proceed to the analysis of this simplified nonlinear model.</a:t>
            </a:r>
          </a:p>
        </p:txBody>
      </p:sp>
      <p:sp>
        <p:nvSpPr>
          <p:cNvPr id="923503463" name="Slide Number Placeholder 3"/>
          <p:cNvSpPr>
            <a:spLocks noGrp="1"/>
          </p:cNvSpPr>
          <p:nvPr>
            <p:ph type="sldNum" sz="quarter" idx="5"/>
          </p:nvPr>
        </p:nvSpPr>
        <p:spPr bwMode="auto"/>
        <p:txBody>
          <a:bodyPr/>
          <a:lstStyle/>
          <a:p>
            <a:pPr>
              <a:defRPr/>
            </a:pPr>
            <a:fld id="{D89E91B5-5E71-E1A5-BCA2-E53AE4776CA4}" type="slidenum">
              <a:rPr lang="en-US"/>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97070-157E-F0FD-3D57-6DCF54398753}"/>
            </a:ext>
          </a:extLst>
        </p:cNvPr>
        <p:cNvGrpSpPr/>
        <p:nvPr/>
      </p:nvGrpSpPr>
      <p:grpSpPr bwMode="auto">
        <a:xfrm>
          <a:off x="0" y="0"/>
          <a:ext cx="0" cy="0"/>
          <a:chOff x="0" y="0"/>
          <a:chExt cx="0" cy="0"/>
        </a:xfrm>
      </p:grpSpPr>
      <p:sp>
        <p:nvSpPr>
          <p:cNvPr id="1715092085" name="Slide Image Placeholder 1">
            <a:extLst>
              <a:ext uri="{FF2B5EF4-FFF2-40B4-BE49-F238E27FC236}">
                <a16:creationId xmlns:a16="http://schemas.microsoft.com/office/drawing/2014/main" id="{390ADE1B-35E9-87C3-4218-D7DAF57B7002}"/>
              </a:ext>
            </a:extLst>
          </p:cNvPr>
          <p:cNvSpPr>
            <a:spLocks noGrp="1" noRot="1" noChangeAspect="1"/>
          </p:cNvSpPr>
          <p:nvPr>
            <p:ph type="sldImg"/>
          </p:nvPr>
        </p:nvSpPr>
        <p:spPr bwMode="auto"/>
      </p:sp>
      <p:sp>
        <p:nvSpPr>
          <p:cNvPr id="1416298274" name="Notes Placeholder 2">
            <a:extLst>
              <a:ext uri="{FF2B5EF4-FFF2-40B4-BE49-F238E27FC236}">
                <a16:creationId xmlns:a16="http://schemas.microsoft.com/office/drawing/2014/main" id="{19615266-CC67-3149-3FD4-6683D75F45C6}"/>
              </a:ext>
            </a:extLst>
          </p:cNvPr>
          <p:cNvSpPr>
            <a:spLocks noGrp="1"/>
          </p:cNvSpPr>
          <p:nvPr>
            <p:ph type="body" idx="1"/>
          </p:nvPr>
        </p:nvSpPr>
        <p:spPr bwMode="auto"/>
        <p:txBody>
          <a:bodyPr/>
          <a:lstStyle/>
          <a:p>
            <a:pPr>
              <a:defRPr/>
            </a:pPr>
            <a:r>
              <a:rPr lang="en-US" dirty="0"/>
              <a:t>In the limit that the nonlinear strength is zero, linear guiding dynamics are recovered. The plot on the right gives the evolution of an oscillating guided pulse in phase space. A feature of this phase space is the stable equilibrium at the matched channel waist. Around this stable equilibrium, the unified pulse waist oscillates in a stable and periodic manner.</a:t>
            </a:r>
            <a:endParaRPr dirty="0"/>
          </a:p>
        </p:txBody>
      </p:sp>
      <p:sp>
        <p:nvSpPr>
          <p:cNvPr id="933713250" name="Slide Number Placeholder 3">
            <a:extLst>
              <a:ext uri="{FF2B5EF4-FFF2-40B4-BE49-F238E27FC236}">
                <a16:creationId xmlns:a16="http://schemas.microsoft.com/office/drawing/2014/main" id="{EBB77E2E-C2C4-71E7-1959-B1B1583B96B5}"/>
              </a:ext>
            </a:extLst>
          </p:cNvPr>
          <p:cNvSpPr>
            <a:spLocks noGrp="1"/>
          </p:cNvSpPr>
          <p:nvPr>
            <p:ph type="sldNum" sz="quarter" idx="5"/>
          </p:nvPr>
        </p:nvSpPr>
        <p:spPr bwMode="auto"/>
        <p:txBody>
          <a:bodyPr/>
          <a:lstStyle/>
          <a:p>
            <a:pPr>
              <a:defRPr/>
            </a:pPr>
            <a:fld id="{919783F7-297B-3441-9E65-C9D93D1C7D5A}" type="slidenum">
              <a:rPr lang="en-US"/>
              <a:t>28</a:t>
            </a:fld>
            <a:endParaRPr lang="en-US"/>
          </a:p>
        </p:txBody>
      </p:sp>
    </p:spTree>
    <p:extLst>
      <p:ext uri="{BB962C8B-B14F-4D97-AF65-F5344CB8AC3E}">
        <p14:creationId xmlns:p14="http://schemas.microsoft.com/office/powerpoint/2010/main" val="29844281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2518F-E821-6FDD-013B-DB8C1B993601}"/>
            </a:ext>
          </a:extLst>
        </p:cNvPr>
        <p:cNvGrpSpPr/>
        <p:nvPr/>
      </p:nvGrpSpPr>
      <p:grpSpPr bwMode="auto">
        <a:xfrm>
          <a:off x="0" y="0"/>
          <a:ext cx="0" cy="0"/>
          <a:chOff x="0" y="0"/>
          <a:chExt cx="0" cy="0"/>
        </a:xfrm>
      </p:grpSpPr>
      <p:sp>
        <p:nvSpPr>
          <p:cNvPr id="1715092085" name="Slide Image Placeholder 1">
            <a:extLst>
              <a:ext uri="{FF2B5EF4-FFF2-40B4-BE49-F238E27FC236}">
                <a16:creationId xmlns:a16="http://schemas.microsoft.com/office/drawing/2014/main" id="{C0AF1346-93C4-4A1C-7A8C-9D654212D742}"/>
              </a:ext>
            </a:extLst>
          </p:cNvPr>
          <p:cNvSpPr>
            <a:spLocks noGrp="1" noRot="1" noChangeAspect="1"/>
          </p:cNvSpPr>
          <p:nvPr>
            <p:ph type="sldImg"/>
          </p:nvPr>
        </p:nvSpPr>
        <p:spPr bwMode="auto"/>
      </p:sp>
      <p:sp>
        <p:nvSpPr>
          <p:cNvPr id="1416298274" name="Notes Placeholder 2">
            <a:extLst>
              <a:ext uri="{FF2B5EF4-FFF2-40B4-BE49-F238E27FC236}">
                <a16:creationId xmlns:a16="http://schemas.microsoft.com/office/drawing/2014/main" id="{2EC36388-1A56-A63B-B24B-A048E432F14F}"/>
              </a:ext>
            </a:extLst>
          </p:cNvPr>
          <p:cNvSpPr>
            <a:spLocks noGrp="1"/>
          </p:cNvSpPr>
          <p:nvPr>
            <p:ph type="body" idx="1"/>
          </p:nvPr>
        </p:nvSpPr>
        <p:spPr bwMode="auto"/>
        <p:txBody>
          <a:bodyPr/>
          <a:lstStyle/>
          <a:p>
            <a:pPr>
              <a:defRPr/>
            </a:pPr>
            <a:r>
              <a:rPr lang="en-US" dirty="0"/>
              <a:t>Increasing the nonlinear strength somewhat introduces an unstable equilibrium to the phase space. This unstable equilibria corresponds to self-guiding of the pulse. Stable guiding is still possible in the neighborhood of the stable equilibria due to the guiding effect of the channel.</a:t>
            </a:r>
            <a:endParaRPr dirty="0"/>
          </a:p>
        </p:txBody>
      </p:sp>
      <p:sp>
        <p:nvSpPr>
          <p:cNvPr id="933713250" name="Slide Number Placeholder 3">
            <a:extLst>
              <a:ext uri="{FF2B5EF4-FFF2-40B4-BE49-F238E27FC236}">
                <a16:creationId xmlns:a16="http://schemas.microsoft.com/office/drawing/2014/main" id="{33AC5057-DC88-1C46-7067-49394C549EDD}"/>
              </a:ext>
            </a:extLst>
          </p:cNvPr>
          <p:cNvSpPr>
            <a:spLocks noGrp="1"/>
          </p:cNvSpPr>
          <p:nvPr>
            <p:ph type="sldNum" sz="quarter" idx="5"/>
          </p:nvPr>
        </p:nvSpPr>
        <p:spPr bwMode="auto"/>
        <p:txBody>
          <a:bodyPr/>
          <a:lstStyle/>
          <a:p>
            <a:pPr>
              <a:defRPr/>
            </a:pPr>
            <a:fld id="{919783F7-297B-3441-9E65-C9D93D1C7D5A}" type="slidenum">
              <a:rPr lang="en-US"/>
              <a:t>29</a:t>
            </a:fld>
            <a:endParaRPr lang="en-US"/>
          </a:p>
        </p:txBody>
      </p:sp>
    </p:spTree>
    <p:extLst>
      <p:ext uri="{BB962C8B-B14F-4D97-AF65-F5344CB8AC3E}">
        <p14:creationId xmlns:p14="http://schemas.microsoft.com/office/powerpoint/2010/main" val="10208582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FF819-DB1F-E06A-E183-C6920FFDE348}"/>
            </a:ext>
          </a:extLst>
        </p:cNvPr>
        <p:cNvGrpSpPr/>
        <p:nvPr/>
      </p:nvGrpSpPr>
      <p:grpSpPr bwMode="auto">
        <a:xfrm>
          <a:off x="0" y="0"/>
          <a:ext cx="0" cy="0"/>
          <a:chOff x="0" y="0"/>
          <a:chExt cx="0" cy="0"/>
        </a:xfrm>
      </p:grpSpPr>
      <p:sp>
        <p:nvSpPr>
          <p:cNvPr id="1715092085" name="Slide Image Placeholder 1">
            <a:extLst>
              <a:ext uri="{FF2B5EF4-FFF2-40B4-BE49-F238E27FC236}">
                <a16:creationId xmlns:a16="http://schemas.microsoft.com/office/drawing/2014/main" id="{7BCBE238-9CB3-941D-A9B6-CC22B038879B}"/>
              </a:ext>
            </a:extLst>
          </p:cNvPr>
          <p:cNvSpPr>
            <a:spLocks noGrp="1" noRot="1" noChangeAspect="1"/>
          </p:cNvSpPr>
          <p:nvPr>
            <p:ph type="sldImg"/>
          </p:nvPr>
        </p:nvSpPr>
        <p:spPr bwMode="auto"/>
      </p:sp>
      <p:sp>
        <p:nvSpPr>
          <p:cNvPr id="1416298274" name="Notes Placeholder 2">
            <a:extLst>
              <a:ext uri="{FF2B5EF4-FFF2-40B4-BE49-F238E27FC236}">
                <a16:creationId xmlns:a16="http://schemas.microsoft.com/office/drawing/2014/main" id="{2C68F5C4-B507-2987-BD70-4A1C846D4A5A}"/>
              </a:ext>
            </a:extLst>
          </p:cNvPr>
          <p:cNvSpPr>
            <a:spLocks noGrp="1"/>
          </p:cNvSpPr>
          <p:nvPr>
            <p:ph type="body" idx="1"/>
          </p:nvPr>
        </p:nvSpPr>
        <p:spPr bwMode="auto"/>
        <p:txBody>
          <a:bodyPr/>
          <a:lstStyle/>
          <a:p>
            <a:pPr>
              <a:defRPr/>
            </a:pPr>
            <a:r>
              <a:rPr lang="en-US" dirty="0"/>
              <a:t>However, certain trajectories become unstable if they are outside the potential well produced by the channel guiding. Such trajectories succumb to self-focusing collapse.</a:t>
            </a:r>
            <a:endParaRPr dirty="0"/>
          </a:p>
        </p:txBody>
      </p:sp>
      <p:sp>
        <p:nvSpPr>
          <p:cNvPr id="933713250" name="Slide Number Placeholder 3">
            <a:extLst>
              <a:ext uri="{FF2B5EF4-FFF2-40B4-BE49-F238E27FC236}">
                <a16:creationId xmlns:a16="http://schemas.microsoft.com/office/drawing/2014/main" id="{53CF7AC2-36CF-03C7-390B-EFF1F4E5BDD7}"/>
              </a:ext>
            </a:extLst>
          </p:cNvPr>
          <p:cNvSpPr>
            <a:spLocks noGrp="1"/>
          </p:cNvSpPr>
          <p:nvPr>
            <p:ph type="sldNum" sz="quarter" idx="5"/>
          </p:nvPr>
        </p:nvSpPr>
        <p:spPr bwMode="auto"/>
        <p:txBody>
          <a:bodyPr/>
          <a:lstStyle/>
          <a:p>
            <a:pPr>
              <a:defRPr/>
            </a:pPr>
            <a:fld id="{919783F7-297B-3441-9E65-C9D93D1C7D5A}" type="slidenum">
              <a:rPr lang="en-US"/>
              <a:t>30</a:t>
            </a:fld>
            <a:endParaRPr lang="en-US"/>
          </a:p>
        </p:txBody>
      </p:sp>
    </p:spTree>
    <p:extLst>
      <p:ext uri="{BB962C8B-B14F-4D97-AF65-F5344CB8AC3E}">
        <p14:creationId xmlns:p14="http://schemas.microsoft.com/office/powerpoint/2010/main" val="27662089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0A5C6-4960-C8B2-F6FC-CCBA5895E8C4}"/>
            </a:ext>
          </a:extLst>
        </p:cNvPr>
        <p:cNvGrpSpPr/>
        <p:nvPr/>
      </p:nvGrpSpPr>
      <p:grpSpPr bwMode="auto">
        <a:xfrm>
          <a:off x="0" y="0"/>
          <a:ext cx="0" cy="0"/>
          <a:chOff x="0" y="0"/>
          <a:chExt cx="0" cy="0"/>
        </a:xfrm>
      </p:grpSpPr>
      <p:sp>
        <p:nvSpPr>
          <p:cNvPr id="1715092085" name="Slide Image Placeholder 1">
            <a:extLst>
              <a:ext uri="{FF2B5EF4-FFF2-40B4-BE49-F238E27FC236}">
                <a16:creationId xmlns:a16="http://schemas.microsoft.com/office/drawing/2014/main" id="{5B8E75F0-714C-3B3B-F7D8-D0ABE49B9FDD}"/>
              </a:ext>
            </a:extLst>
          </p:cNvPr>
          <p:cNvSpPr>
            <a:spLocks noGrp="1" noRot="1" noChangeAspect="1"/>
          </p:cNvSpPr>
          <p:nvPr>
            <p:ph type="sldImg"/>
          </p:nvPr>
        </p:nvSpPr>
        <p:spPr bwMode="auto"/>
      </p:sp>
      <p:sp>
        <p:nvSpPr>
          <p:cNvPr id="1416298274" name="Notes Placeholder 2">
            <a:extLst>
              <a:ext uri="{FF2B5EF4-FFF2-40B4-BE49-F238E27FC236}">
                <a16:creationId xmlns:a16="http://schemas.microsoft.com/office/drawing/2014/main" id="{BFA73836-A2FB-701F-0A7E-A1954A50B9DB}"/>
              </a:ext>
            </a:extLst>
          </p:cNvPr>
          <p:cNvSpPr>
            <a:spLocks noGrp="1"/>
          </p:cNvSpPr>
          <p:nvPr>
            <p:ph type="body" idx="1"/>
          </p:nvPr>
        </p:nvSpPr>
        <p:spPr bwMode="auto"/>
        <p:txBody>
          <a:bodyPr/>
          <a:lstStyle/>
          <a:p>
            <a:pPr>
              <a:defRPr/>
            </a:pPr>
            <a:r>
              <a:rPr lang="en-US" dirty="0"/>
              <a:t>If the strength of the nonlinearity is increased to a threshold value, the stable and unstable equilibria merge to produce a saddle-point equilibria. At this value of \alpha, all trajectories will result in collapse other than fixed propagation at the single equilibria.</a:t>
            </a:r>
            <a:endParaRPr dirty="0"/>
          </a:p>
        </p:txBody>
      </p:sp>
      <p:sp>
        <p:nvSpPr>
          <p:cNvPr id="933713250" name="Slide Number Placeholder 3">
            <a:extLst>
              <a:ext uri="{FF2B5EF4-FFF2-40B4-BE49-F238E27FC236}">
                <a16:creationId xmlns:a16="http://schemas.microsoft.com/office/drawing/2014/main" id="{BBFDBF64-57EB-5835-DA3C-86BAE473257A}"/>
              </a:ext>
            </a:extLst>
          </p:cNvPr>
          <p:cNvSpPr>
            <a:spLocks noGrp="1"/>
          </p:cNvSpPr>
          <p:nvPr>
            <p:ph type="sldNum" sz="quarter" idx="5"/>
          </p:nvPr>
        </p:nvSpPr>
        <p:spPr bwMode="auto"/>
        <p:txBody>
          <a:bodyPr/>
          <a:lstStyle/>
          <a:p>
            <a:pPr>
              <a:defRPr/>
            </a:pPr>
            <a:fld id="{919783F7-297B-3441-9E65-C9D93D1C7D5A}" type="slidenum">
              <a:rPr lang="en-US"/>
              <a:t>31</a:t>
            </a:fld>
            <a:endParaRPr lang="en-US"/>
          </a:p>
        </p:txBody>
      </p:sp>
    </p:spTree>
    <p:extLst>
      <p:ext uri="{BB962C8B-B14F-4D97-AF65-F5344CB8AC3E}">
        <p14:creationId xmlns:p14="http://schemas.microsoft.com/office/powerpoint/2010/main" val="42547568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AA749-BF95-EA1B-F7BF-9A7A32A1627B}"/>
            </a:ext>
          </a:extLst>
        </p:cNvPr>
        <p:cNvGrpSpPr/>
        <p:nvPr/>
      </p:nvGrpSpPr>
      <p:grpSpPr bwMode="auto">
        <a:xfrm>
          <a:off x="0" y="0"/>
          <a:ext cx="0" cy="0"/>
          <a:chOff x="0" y="0"/>
          <a:chExt cx="0" cy="0"/>
        </a:xfrm>
      </p:grpSpPr>
      <p:sp>
        <p:nvSpPr>
          <p:cNvPr id="1715092085" name="Slide Image Placeholder 1">
            <a:extLst>
              <a:ext uri="{FF2B5EF4-FFF2-40B4-BE49-F238E27FC236}">
                <a16:creationId xmlns:a16="http://schemas.microsoft.com/office/drawing/2014/main" id="{AB035430-816D-BCE6-2F41-31A122C3267B}"/>
              </a:ext>
            </a:extLst>
          </p:cNvPr>
          <p:cNvSpPr>
            <a:spLocks noGrp="1" noRot="1" noChangeAspect="1"/>
          </p:cNvSpPr>
          <p:nvPr>
            <p:ph type="sldImg"/>
          </p:nvPr>
        </p:nvSpPr>
        <p:spPr bwMode="auto"/>
      </p:sp>
      <p:sp>
        <p:nvSpPr>
          <p:cNvPr id="1416298274" name="Notes Placeholder 2">
            <a:extLst>
              <a:ext uri="{FF2B5EF4-FFF2-40B4-BE49-F238E27FC236}">
                <a16:creationId xmlns:a16="http://schemas.microsoft.com/office/drawing/2014/main" id="{EA4B4EDC-22E8-F42B-7488-1FC9DB9A6338}"/>
              </a:ext>
            </a:extLst>
          </p:cNvPr>
          <p:cNvSpPr>
            <a:spLocks noGrp="1"/>
          </p:cNvSpPr>
          <p:nvPr>
            <p:ph type="body" idx="1"/>
          </p:nvPr>
        </p:nvSpPr>
        <p:spPr bwMode="auto"/>
        <p:txBody>
          <a:bodyPr/>
          <a:lstStyle/>
          <a:p>
            <a:pPr>
              <a:defRPr/>
            </a:pPr>
            <a:r>
              <a:rPr lang="en-US" dirty="0"/>
              <a:t>Increasing the nonlinear strength further eliminates all equilibria. Even with a guiding structure, self-focusing collapse becomes unavoidable.</a:t>
            </a:r>
            <a:endParaRPr dirty="0"/>
          </a:p>
        </p:txBody>
      </p:sp>
      <p:sp>
        <p:nvSpPr>
          <p:cNvPr id="933713250" name="Slide Number Placeholder 3">
            <a:extLst>
              <a:ext uri="{FF2B5EF4-FFF2-40B4-BE49-F238E27FC236}">
                <a16:creationId xmlns:a16="http://schemas.microsoft.com/office/drawing/2014/main" id="{10240DEC-33EE-D571-E05D-C72933597FFC}"/>
              </a:ext>
            </a:extLst>
          </p:cNvPr>
          <p:cNvSpPr>
            <a:spLocks noGrp="1"/>
          </p:cNvSpPr>
          <p:nvPr>
            <p:ph type="sldNum" sz="quarter" idx="5"/>
          </p:nvPr>
        </p:nvSpPr>
        <p:spPr bwMode="auto"/>
        <p:txBody>
          <a:bodyPr/>
          <a:lstStyle/>
          <a:p>
            <a:pPr>
              <a:defRPr/>
            </a:pPr>
            <a:fld id="{919783F7-297B-3441-9E65-C9D93D1C7D5A}" type="slidenum">
              <a:rPr lang="en-US"/>
              <a:t>32</a:t>
            </a:fld>
            <a:endParaRPr lang="en-US"/>
          </a:p>
        </p:txBody>
      </p:sp>
    </p:spTree>
    <p:extLst>
      <p:ext uri="{BB962C8B-B14F-4D97-AF65-F5344CB8AC3E}">
        <p14:creationId xmlns:p14="http://schemas.microsoft.com/office/powerpoint/2010/main" val="13182371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1579352103" name="Slide Image Placeholder 1"/>
          <p:cNvSpPr>
            <a:spLocks noGrp="1" noRot="1" noChangeAspect="1"/>
          </p:cNvSpPr>
          <p:nvPr>
            <p:ph type="sldImg"/>
          </p:nvPr>
        </p:nvSpPr>
        <p:spPr bwMode="auto"/>
      </p:sp>
      <p:sp>
        <p:nvSpPr>
          <p:cNvPr id="1650930550" name="Notes Placeholder 2"/>
          <p:cNvSpPr>
            <a:spLocks noGrp="1"/>
          </p:cNvSpPr>
          <p:nvPr>
            <p:ph type="body" idx="1"/>
          </p:nvPr>
        </p:nvSpPr>
        <p:spPr bwMode="auto"/>
        <p:txBody>
          <a:bodyPr/>
          <a:lstStyle/>
          <a:p>
            <a:pPr>
              <a:defRPr/>
            </a:pPr>
            <a:r>
              <a:rPr lang="en-US" dirty="0"/>
              <a:t>The complete behavior can be summarized by plotting the location of the equilibria against the strength of the nonlinearity. Increasing the nonlinearity pulls the location of the stable channel equilibria inward toward smaller waist sizes while shifting the unstable self-guiding equilibria outward towards larger waists. At large enough nonlinearity, the equilibria coincide and annihilate. Overlaid is the basin of stability produced by the channel guiding. A collimated pulse entering the channel within this region will not collapse.</a:t>
            </a:r>
          </a:p>
          <a:p>
            <a:pPr>
              <a:defRPr/>
            </a:pPr>
            <a:endParaRPr lang="en-US" dirty="0"/>
          </a:p>
          <a:p>
            <a:pPr>
              <a:defRPr/>
            </a:pPr>
            <a:r>
              <a:rPr lang="en-US" dirty="0"/>
              <a:t>We contrast this behavior to the unguided case on the right. The absence of the guiding structure enables only unstable self-guiding that is not robust to perturbation. </a:t>
            </a:r>
            <a:endParaRPr dirty="0"/>
          </a:p>
        </p:txBody>
      </p:sp>
      <p:sp>
        <p:nvSpPr>
          <p:cNvPr id="1578302399" name="Slide Number Placeholder 3"/>
          <p:cNvSpPr>
            <a:spLocks noGrp="1"/>
          </p:cNvSpPr>
          <p:nvPr>
            <p:ph type="sldNum" sz="quarter" idx="5"/>
          </p:nvPr>
        </p:nvSpPr>
        <p:spPr bwMode="auto"/>
        <p:txBody>
          <a:bodyPr/>
          <a:lstStyle/>
          <a:p>
            <a:pPr>
              <a:defRPr/>
            </a:pPr>
            <a:fld id="{919783F7-297B-3441-9E65-C9D93D1C7D5A}" type="slidenum">
              <a:rPr lang="en-US"/>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650814532" name="Slide Image Placeholder 1"/>
          <p:cNvSpPr>
            <a:spLocks noGrp="1" noRot="1" noChangeAspect="1"/>
          </p:cNvSpPr>
          <p:nvPr>
            <p:ph type="sldImg"/>
          </p:nvPr>
        </p:nvSpPr>
        <p:spPr bwMode="auto"/>
      </p:sp>
      <p:sp>
        <p:nvSpPr>
          <p:cNvPr id="982152590" name="Notes Placeholder 2"/>
          <p:cNvSpPr>
            <a:spLocks noGrp="1"/>
          </p:cNvSpPr>
          <p:nvPr>
            <p:ph type="body" idx="1"/>
          </p:nvPr>
        </p:nvSpPr>
        <p:spPr bwMode="auto"/>
        <p:txBody>
          <a:bodyPr/>
          <a:lstStyle/>
          <a:p>
            <a:pPr>
              <a:defRPr/>
            </a:pPr>
            <a:r>
              <a:rPr lang="en-US" dirty="0"/>
              <a:t>The overall influence of the nonlinearity depends on the value of the dimensionless structure constant \Phi. Plotted on the right is the magnitude of this constant for some selected three-dimensionally structured STOV modes, with the three modes featured in this talk overlaid by stars. At lowest order, the modes reduce to a standard Gaussian structure which is shown by the diamond. The smaller value of \Phi for these modes indicate they are less susceptible to self-focusing than Gaussian pulses of the same energy and </a:t>
            </a:r>
            <a:r>
              <a:rPr lang="en-US"/>
              <a:t>waist sizes.</a:t>
            </a:r>
            <a:endParaRPr lang="en-US" dirty="0"/>
          </a:p>
        </p:txBody>
      </p:sp>
      <p:sp>
        <p:nvSpPr>
          <p:cNvPr id="441649459" name="Slide Number Placeholder 3"/>
          <p:cNvSpPr>
            <a:spLocks noGrp="1"/>
          </p:cNvSpPr>
          <p:nvPr>
            <p:ph type="sldNum" sz="quarter" idx="5"/>
          </p:nvPr>
        </p:nvSpPr>
        <p:spPr bwMode="auto"/>
        <p:txBody>
          <a:bodyPr/>
          <a:lstStyle/>
          <a:p>
            <a:pPr>
              <a:defRPr/>
            </a:pPr>
            <a:fld id="{919783F7-297B-3441-9E65-C9D93D1C7D5A}" type="slidenum">
              <a:rPr lang="en-US"/>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5E79F-3110-F61C-CA73-1C65611649DF}"/>
            </a:ext>
          </a:extLst>
        </p:cNvPr>
        <p:cNvGrpSpPr/>
        <p:nvPr/>
      </p:nvGrpSpPr>
      <p:grpSpPr bwMode="auto">
        <a:xfrm>
          <a:off x="0" y="0"/>
          <a:ext cx="0" cy="0"/>
          <a:chOff x="0" y="0"/>
          <a:chExt cx="0" cy="0"/>
        </a:xfrm>
      </p:grpSpPr>
      <p:sp>
        <p:nvSpPr>
          <p:cNvPr id="1918546395" name="Slide Image Placeholder 1">
            <a:extLst>
              <a:ext uri="{FF2B5EF4-FFF2-40B4-BE49-F238E27FC236}">
                <a16:creationId xmlns:a16="http://schemas.microsoft.com/office/drawing/2014/main" id="{18795662-E453-1A51-C9A1-EC348808CF1A}"/>
              </a:ext>
            </a:extLst>
          </p:cNvPr>
          <p:cNvSpPr>
            <a:spLocks noGrp="1" noRot="1" noChangeAspect="1"/>
          </p:cNvSpPr>
          <p:nvPr>
            <p:ph type="sldImg"/>
          </p:nvPr>
        </p:nvSpPr>
        <p:spPr bwMode="auto"/>
      </p:sp>
      <p:sp>
        <p:nvSpPr>
          <p:cNvPr id="649760669" name="Notes Placeholder 2">
            <a:extLst>
              <a:ext uri="{FF2B5EF4-FFF2-40B4-BE49-F238E27FC236}">
                <a16:creationId xmlns:a16="http://schemas.microsoft.com/office/drawing/2014/main" id="{F3E66281-7DA7-9058-7E40-4A5CD35FC6FA}"/>
              </a:ext>
            </a:extLst>
          </p:cNvPr>
          <p:cNvSpPr>
            <a:spLocks noGrp="1"/>
          </p:cNvSpPr>
          <p:nvPr>
            <p:ph type="body" idx="1"/>
          </p:nvPr>
        </p:nvSpPr>
        <p:spPr bwMode="auto"/>
        <p:txBody>
          <a:bodyPr/>
          <a:lstStyle/>
          <a:p>
            <a:pPr>
              <a:defRPr/>
            </a:pPr>
            <a:endParaRPr dirty="0"/>
          </a:p>
        </p:txBody>
      </p:sp>
      <p:sp>
        <p:nvSpPr>
          <p:cNvPr id="656962386" name="Slide Number Placeholder 3">
            <a:extLst>
              <a:ext uri="{FF2B5EF4-FFF2-40B4-BE49-F238E27FC236}">
                <a16:creationId xmlns:a16="http://schemas.microsoft.com/office/drawing/2014/main" id="{4D9D69F0-9B13-5200-1D3F-FC76A84F0702}"/>
              </a:ext>
            </a:extLst>
          </p:cNvPr>
          <p:cNvSpPr>
            <a:spLocks noGrp="1"/>
          </p:cNvSpPr>
          <p:nvPr>
            <p:ph type="sldNum" sz="quarter" idx="5"/>
          </p:nvPr>
        </p:nvSpPr>
        <p:spPr bwMode="auto"/>
        <p:txBody>
          <a:bodyPr/>
          <a:lstStyle/>
          <a:p>
            <a:pPr>
              <a:defRPr/>
            </a:pPr>
            <a:fld id="{919783F7-297B-3441-9E65-C9D93D1C7D5A}" type="slidenum">
              <a:rPr lang="en-US"/>
              <a:t>35</a:t>
            </a:fld>
            <a:endParaRPr lang="en-US"/>
          </a:p>
        </p:txBody>
      </p:sp>
    </p:spTree>
    <p:extLst>
      <p:ext uri="{BB962C8B-B14F-4D97-AF65-F5344CB8AC3E}">
        <p14:creationId xmlns:p14="http://schemas.microsoft.com/office/powerpoint/2010/main" val="1515718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Master" Target="../slideMasters/slideMaster1.xml"/><Relationship Id="rId6" Type="http://schemas.openxmlformats.org/officeDocument/2006/relationships/image" Target="../media/image16.png"/><Relationship Id="rId11" Type="http://schemas.openxmlformats.org/officeDocument/2006/relationships/image" Target="../media/image19.png"/><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Master" Target="../slideMasters/slideMaster1.xml"/><Relationship Id="rId6" Type="http://schemas.openxmlformats.org/officeDocument/2006/relationships/image" Target="../media/image16.png"/><Relationship Id="rId11" Type="http://schemas.openxmlformats.org/officeDocument/2006/relationships/image" Target="../media/image19.png"/><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6.png"/></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5_Title Slide">
    <p:bg>
      <p:bgRef idx="1001">
        <a:schemeClr val="bg1"/>
      </p:bgRef>
    </p:bg>
    <p:spTree>
      <p:nvGrpSpPr>
        <p:cNvPr id="1" name=""/>
        <p:cNvGrpSpPr/>
        <p:nvPr/>
      </p:nvGrpSpPr>
      <p:grpSpPr bwMode="auto">
        <a:xfrm>
          <a:off x="0" y="0"/>
          <a:ext cx="0" cy="0"/>
          <a:chOff x="0" y="0"/>
          <a:chExt cx="0" cy="0"/>
        </a:xfrm>
      </p:grpSpPr>
      <p:pic>
        <p:nvPicPr>
          <p:cNvPr id="1640115700" name="Picture 7" descr="Laboratory for Laser Energetics University of Rochester Logo."/>
          <p:cNvPicPr>
            <a:picLocks noChangeAspect="1"/>
          </p:cNvPicPr>
          <p:nvPr userDrawn="1"/>
        </p:nvPicPr>
        <p:blipFill rotWithShape="1">
          <a:blip r:embed="rId2"/>
          <a:stretch/>
        </p:blipFill>
        <p:spPr bwMode="auto">
          <a:xfrm>
            <a:off x="814752" y="865943"/>
            <a:ext cx="3029505" cy="420764"/>
          </a:xfrm>
          <a:prstGeom prst="rect">
            <a:avLst/>
          </a:prstGeom>
        </p:spPr>
      </p:pic>
      <p:sp>
        <p:nvSpPr>
          <p:cNvPr id="1094312328" name="Title 1"/>
          <p:cNvSpPr>
            <a:spLocks noGrp="1"/>
          </p:cNvSpPr>
          <p:nvPr>
            <p:ph type="ctrTitle"/>
          </p:nvPr>
        </p:nvSpPr>
        <p:spPr bwMode="auto">
          <a:xfrm>
            <a:off x="814752" y="1923599"/>
            <a:ext cx="6570785" cy="2387600"/>
          </a:xfrm>
        </p:spPr>
        <p:txBody>
          <a:bodyPr anchor="b">
            <a:normAutofit/>
          </a:bodyPr>
          <a:lstStyle>
            <a:lvl1pPr algn="l">
              <a:defRPr sz="7200">
                <a:solidFill>
                  <a:schemeClr val="tx1"/>
                </a:solidFill>
                <a:latin typeface="+mj-lt"/>
              </a:defRPr>
            </a:lvl1pPr>
          </a:lstStyle>
          <a:p>
            <a:pPr>
              <a:defRPr/>
            </a:pPr>
            <a:r>
              <a:rPr lang="en-US"/>
              <a:t>Click to edit Master title style</a:t>
            </a:r>
          </a:p>
        </p:txBody>
      </p:sp>
      <p:sp>
        <p:nvSpPr>
          <p:cNvPr id="268952091" name="Subtitle 2"/>
          <p:cNvSpPr>
            <a:spLocks noGrp="1"/>
          </p:cNvSpPr>
          <p:nvPr>
            <p:ph type="subTitle" idx="1"/>
          </p:nvPr>
        </p:nvSpPr>
        <p:spPr bwMode="auto">
          <a:xfrm>
            <a:off x="814752" y="4403275"/>
            <a:ext cx="6570785" cy="544818"/>
          </a:xfrm>
        </p:spPr>
        <p:txBody>
          <a:bodyPr>
            <a:normAutofit/>
          </a:bodyPr>
          <a:lstStyle>
            <a:lvl1pPr marL="0" indent="0" algn="l">
              <a:buNone/>
              <a:defRPr sz="3200">
                <a:solidFill>
                  <a:srgbClr val="FFD82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2002414754" name="Presentation purpose"/>
          <p:cNvSpPr>
            <a:spLocks noGrp="1"/>
          </p:cNvSpPr>
          <p:nvPr>
            <p:ph type="body" sz="quarter" idx="21" hasCustomPrompt="1"/>
          </p:nvPr>
        </p:nvSpPr>
        <p:spPr bwMode="auto">
          <a:xfrm>
            <a:off x="814752" y="5082853"/>
            <a:ext cx="6570784" cy="571500"/>
          </a:xfrm>
          <a:prstGeom prst="rect">
            <a:avLst/>
          </a:prstGeom>
        </p:spPr>
        <p:txBody>
          <a:bodyPr lIns="91440" rIns="91440" anchor="b" anchorCtr="0">
            <a:noAutofit/>
          </a:bodyPr>
          <a:lstStyle>
            <a:lvl1pPr marL="0" indent="0" algn="l">
              <a:buNone/>
              <a:defRPr sz="2000">
                <a:solidFill>
                  <a:schemeClr val="accent4"/>
                </a:solidFill>
              </a:defRPr>
            </a:lvl1pPr>
            <a:lvl2pPr marL="459202" indent="0" algn="r">
              <a:buNone/>
              <a:defRPr/>
            </a:lvl2pPr>
            <a:lvl3pPr marL="918403" indent="0" algn="r">
              <a:buNone/>
              <a:defRPr/>
            </a:lvl3pPr>
            <a:lvl4pPr marL="1369142" indent="0" algn="r">
              <a:buNone/>
              <a:defRPr/>
            </a:lvl4pPr>
            <a:lvl5pPr marL="1828343" indent="0" algn="r">
              <a:buNone/>
              <a:defRPr/>
            </a:lvl5pPr>
          </a:lstStyle>
          <a:p>
            <a:pPr lvl="0">
              <a:defRPr/>
            </a:pPr>
            <a:r>
              <a:rPr lang="en-US"/>
              <a:t>Click to add Name</a:t>
            </a:r>
            <a:endParaRPr/>
          </a:p>
        </p:txBody>
      </p:sp>
      <p:sp>
        <p:nvSpPr>
          <p:cNvPr id="60173809" name="Text Placeholder 15"/>
          <p:cNvSpPr>
            <a:spLocks noGrp="1"/>
          </p:cNvSpPr>
          <p:nvPr>
            <p:ph type="body" sz="quarter" idx="22" hasCustomPrompt="1"/>
          </p:nvPr>
        </p:nvSpPr>
        <p:spPr bwMode="auto">
          <a:xfrm>
            <a:off x="814752" y="5688862"/>
            <a:ext cx="6570784" cy="320675"/>
          </a:xfrm>
          <a:prstGeom prst="rect">
            <a:avLst/>
          </a:prstGeom>
        </p:spPr>
        <p:txBody>
          <a:bodyPr lIns="91440" rIns="0">
            <a:noAutofit/>
          </a:bodyPr>
          <a:lstStyle>
            <a:lvl1pPr marL="0" indent="0" algn="l">
              <a:buNone/>
              <a:defRPr sz="2000" b="0">
                <a:solidFill>
                  <a:schemeClr val="accent4"/>
                </a:solidFill>
              </a:defRPr>
            </a:lvl1pPr>
            <a:lvl2pPr algn="r">
              <a:defRPr b="0"/>
            </a:lvl2pPr>
            <a:lvl3pPr algn="r">
              <a:defRPr b="0"/>
            </a:lvl3pPr>
            <a:lvl4pPr algn="r">
              <a:defRPr b="0"/>
            </a:lvl4pPr>
            <a:lvl5pPr algn="r">
              <a:defRPr b="0"/>
            </a:lvl5pPr>
          </a:lstStyle>
          <a:p>
            <a:pPr lvl="0">
              <a:defRPr/>
            </a:pPr>
            <a:r>
              <a:rPr lang="en-US"/>
              <a:t>Click to edit presentation purpose and date</a:t>
            </a:r>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Title Slide">
    <p:bg>
      <p:bgRef idx="1001">
        <a:schemeClr val="bg2"/>
      </p:bgRef>
    </p:bg>
    <p:spTree>
      <p:nvGrpSpPr>
        <p:cNvPr id="1" name=""/>
        <p:cNvGrpSpPr/>
        <p:nvPr/>
      </p:nvGrpSpPr>
      <p:grpSpPr bwMode="auto">
        <a:xfrm>
          <a:off x="0" y="0"/>
          <a:ext cx="0" cy="0"/>
          <a:chOff x="0" y="0"/>
          <a:chExt cx="0" cy="0"/>
        </a:xfrm>
      </p:grpSpPr>
      <p:pic>
        <p:nvPicPr>
          <p:cNvPr id="569075396" name="Picture 7" descr="Laboratory for Laser Energetics University of Rochester Logo."/>
          <p:cNvPicPr>
            <a:picLocks noChangeAspect="1"/>
          </p:cNvPicPr>
          <p:nvPr userDrawn="1"/>
        </p:nvPicPr>
        <p:blipFill rotWithShape="1">
          <a:blip r:embed="rId2"/>
          <a:stretch/>
        </p:blipFill>
        <p:spPr bwMode="auto">
          <a:xfrm>
            <a:off x="814752" y="865943"/>
            <a:ext cx="3029505" cy="420764"/>
          </a:xfrm>
          <a:prstGeom prst="rect">
            <a:avLst/>
          </a:prstGeom>
        </p:spPr>
      </p:pic>
      <p:sp>
        <p:nvSpPr>
          <p:cNvPr id="91952096" name="Title 1"/>
          <p:cNvSpPr>
            <a:spLocks noGrp="1"/>
          </p:cNvSpPr>
          <p:nvPr>
            <p:ph type="ctrTitle"/>
          </p:nvPr>
        </p:nvSpPr>
        <p:spPr bwMode="auto">
          <a:xfrm>
            <a:off x="814752" y="1923599"/>
            <a:ext cx="6570785" cy="2387600"/>
          </a:xfrm>
        </p:spPr>
        <p:txBody>
          <a:bodyPr anchor="b">
            <a:normAutofit/>
          </a:bodyPr>
          <a:lstStyle>
            <a:lvl1pPr algn="l">
              <a:defRPr sz="7200">
                <a:solidFill>
                  <a:schemeClr val="tx1"/>
                </a:solidFill>
                <a:latin typeface="+mj-lt"/>
              </a:defRPr>
            </a:lvl1pPr>
          </a:lstStyle>
          <a:p>
            <a:pPr>
              <a:defRPr/>
            </a:pPr>
            <a:r>
              <a:rPr lang="en-US"/>
              <a:t>Click to edit Master title style</a:t>
            </a:r>
          </a:p>
        </p:txBody>
      </p:sp>
      <p:sp>
        <p:nvSpPr>
          <p:cNvPr id="717498445" name="Subtitle 2"/>
          <p:cNvSpPr>
            <a:spLocks noGrp="1"/>
          </p:cNvSpPr>
          <p:nvPr>
            <p:ph type="subTitle" idx="1"/>
          </p:nvPr>
        </p:nvSpPr>
        <p:spPr bwMode="auto">
          <a:xfrm>
            <a:off x="814752" y="4403275"/>
            <a:ext cx="6570785" cy="1655762"/>
          </a:xfrm>
        </p:spPr>
        <p:txBody>
          <a:bodyPr>
            <a:normAutofit/>
          </a:bodyPr>
          <a:lstStyle>
            <a:lvl1pPr marL="0" indent="0" algn="l">
              <a:buNone/>
              <a:defRPr sz="3200">
                <a:solidFill>
                  <a:srgbClr val="FFD82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883930711" name="Presentation purpose"/>
          <p:cNvSpPr>
            <a:spLocks noGrp="1"/>
          </p:cNvSpPr>
          <p:nvPr>
            <p:ph type="body" sz="quarter" idx="21" hasCustomPrompt="1"/>
          </p:nvPr>
        </p:nvSpPr>
        <p:spPr bwMode="auto">
          <a:xfrm>
            <a:off x="814752" y="5082853"/>
            <a:ext cx="5832628" cy="571500"/>
          </a:xfrm>
          <a:prstGeom prst="rect">
            <a:avLst/>
          </a:prstGeom>
        </p:spPr>
        <p:txBody>
          <a:bodyPr lIns="91440" rIns="91440" anchor="b" anchorCtr="0">
            <a:noAutofit/>
          </a:bodyPr>
          <a:lstStyle>
            <a:lvl1pPr marL="0" indent="0" algn="l">
              <a:buNone/>
              <a:defRPr sz="2000">
                <a:solidFill>
                  <a:schemeClr val="accent4"/>
                </a:solidFill>
              </a:defRPr>
            </a:lvl1pPr>
            <a:lvl2pPr marL="459202" indent="0" algn="r">
              <a:buNone/>
              <a:defRPr/>
            </a:lvl2pPr>
            <a:lvl3pPr marL="918403" indent="0" algn="r">
              <a:buNone/>
              <a:defRPr/>
            </a:lvl3pPr>
            <a:lvl4pPr marL="1369142" indent="0" algn="r">
              <a:buNone/>
              <a:defRPr/>
            </a:lvl4pPr>
            <a:lvl5pPr marL="1828343" indent="0" algn="r">
              <a:buNone/>
              <a:defRPr/>
            </a:lvl5pPr>
          </a:lstStyle>
          <a:p>
            <a:pPr lvl="0">
              <a:defRPr/>
            </a:pPr>
            <a:r>
              <a:rPr lang="en-US"/>
              <a:t>Click to add Name</a:t>
            </a:r>
            <a:endParaRPr/>
          </a:p>
        </p:txBody>
      </p:sp>
      <p:sp>
        <p:nvSpPr>
          <p:cNvPr id="1003294043" name="Text Placeholder 15"/>
          <p:cNvSpPr>
            <a:spLocks noGrp="1"/>
          </p:cNvSpPr>
          <p:nvPr>
            <p:ph type="body" sz="quarter" idx="22" hasCustomPrompt="1"/>
          </p:nvPr>
        </p:nvSpPr>
        <p:spPr bwMode="auto">
          <a:xfrm>
            <a:off x="814752" y="5688862"/>
            <a:ext cx="6068648" cy="320675"/>
          </a:xfrm>
          <a:prstGeom prst="rect">
            <a:avLst/>
          </a:prstGeom>
        </p:spPr>
        <p:txBody>
          <a:bodyPr lIns="91440" rIns="0">
            <a:noAutofit/>
          </a:bodyPr>
          <a:lstStyle>
            <a:lvl1pPr marL="0" indent="0" algn="l">
              <a:buNone/>
              <a:defRPr sz="2000" b="0">
                <a:solidFill>
                  <a:schemeClr val="accent4"/>
                </a:solidFill>
              </a:defRPr>
            </a:lvl1pPr>
            <a:lvl2pPr algn="r">
              <a:defRPr b="0"/>
            </a:lvl2pPr>
            <a:lvl3pPr algn="r">
              <a:defRPr b="0"/>
            </a:lvl3pPr>
            <a:lvl4pPr algn="r">
              <a:defRPr b="0"/>
            </a:lvl4pPr>
            <a:lvl5pPr algn="r">
              <a:defRPr b="0"/>
            </a:lvl5pPr>
          </a:lstStyle>
          <a:p>
            <a:pPr lvl="0">
              <a:defRPr/>
            </a:pPr>
            <a:r>
              <a:rPr lang="en-US"/>
              <a:t>Click to edit presentation purpose and date</a:t>
            </a:r>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4_Title Slide">
    <p:spTree>
      <p:nvGrpSpPr>
        <p:cNvPr id="1" name=""/>
        <p:cNvGrpSpPr/>
        <p:nvPr/>
      </p:nvGrpSpPr>
      <p:grpSpPr bwMode="auto">
        <a:xfrm>
          <a:off x="0" y="0"/>
          <a:ext cx="0" cy="0"/>
          <a:chOff x="0" y="0"/>
          <a:chExt cx="0" cy="0"/>
        </a:xfrm>
      </p:grpSpPr>
      <p:pic>
        <p:nvPicPr>
          <p:cNvPr id="559132840" name="LLE photograph"/>
          <p:cNvPicPr>
            <a:picLocks noChangeAspect="1"/>
          </p:cNvPicPr>
          <p:nvPr userDrawn="1"/>
        </p:nvPicPr>
        <p:blipFill rotWithShape="1">
          <a:blip r:embed="rId2"/>
          <a:srcRect l="3" t="12253" r="-3" b="34966"/>
          <a:stretch/>
        </p:blipFill>
        <p:spPr bwMode="auto">
          <a:xfrm>
            <a:off x="-114329" y="-44923"/>
            <a:ext cx="12421424" cy="4626736"/>
          </a:xfrm>
          <a:prstGeom prst="rect">
            <a:avLst/>
          </a:prstGeom>
        </p:spPr>
      </p:pic>
      <p:sp>
        <p:nvSpPr>
          <p:cNvPr id="1330434792" name="Title 1"/>
          <p:cNvSpPr>
            <a:spLocks noGrp="1"/>
          </p:cNvSpPr>
          <p:nvPr>
            <p:ph type="ctrTitle"/>
          </p:nvPr>
        </p:nvSpPr>
        <p:spPr bwMode="auto">
          <a:xfrm>
            <a:off x="612935" y="4631875"/>
            <a:ext cx="7540465" cy="1006925"/>
          </a:xfrm>
        </p:spPr>
        <p:txBody>
          <a:bodyPr lIns="0" rIns="0" anchor="b">
            <a:normAutofit/>
          </a:bodyPr>
          <a:lstStyle>
            <a:lvl1pPr algn="l">
              <a:defRPr sz="2400">
                <a:solidFill>
                  <a:schemeClr val="tx1"/>
                </a:solidFill>
              </a:defRPr>
            </a:lvl1pPr>
          </a:lstStyle>
          <a:p>
            <a:pPr>
              <a:defRPr/>
            </a:pPr>
            <a:r>
              <a:rPr lang="en-US"/>
              <a:t>Click to edit Master title style</a:t>
            </a:r>
          </a:p>
        </p:txBody>
      </p:sp>
      <p:sp>
        <p:nvSpPr>
          <p:cNvPr id="1547076260" name="Subtitle 2"/>
          <p:cNvSpPr>
            <a:spLocks noGrp="1"/>
          </p:cNvSpPr>
          <p:nvPr>
            <p:ph type="subTitle" idx="1" hasCustomPrompt="1"/>
          </p:nvPr>
        </p:nvSpPr>
        <p:spPr bwMode="auto">
          <a:xfrm>
            <a:off x="612935" y="5715000"/>
            <a:ext cx="4492207" cy="338510"/>
          </a:xfrm>
        </p:spPr>
        <p:txBody>
          <a:bodyPr lIns="0" rIns="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defRPr/>
            </a:pPr>
            <a:r>
              <a:rPr lang="en-US"/>
              <a:t>Click to edit presenter name</a:t>
            </a:r>
            <a:endParaRPr/>
          </a:p>
        </p:txBody>
      </p:sp>
      <p:sp>
        <p:nvSpPr>
          <p:cNvPr id="2125325057" name="Presentation purpose"/>
          <p:cNvSpPr>
            <a:spLocks noGrp="1"/>
          </p:cNvSpPr>
          <p:nvPr>
            <p:ph type="body" sz="quarter" idx="21" hasCustomPrompt="1"/>
          </p:nvPr>
        </p:nvSpPr>
        <p:spPr bwMode="auto">
          <a:xfrm>
            <a:off x="8153399" y="5082853"/>
            <a:ext cx="3425665" cy="571500"/>
          </a:xfrm>
          <a:prstGeom prst="rect">
            <a:avLst/>
          </a:prstGeom>
        </p:spPr>
        <p:txBody>
          <a:bodyPr lIns="0" rIns="0" anchor="b" anchorCtr="0">
            <a:noAutofit/>
          </a:bodyPr>
          <a:lstStyle>
            <a:lvl1pPr marL="0" indent="0" algn="r">
              <a:buNone/>
              <a:defRPr sz="2000">
                <a:solidFill>
                  <a:schemeClr val="tx1"/>
                </a:solidFill>
              </a:defRPr>
            </a:lvl1pPr>
            <a:lvl2pPr marL="459202" indent="0" algn="r">
              <a:buNone/>
              <a:defRPr/>
            </a:lvl2pPr>
            <a:lvl3pPr marL="918403" indent="0" algn="r">
              <a:buNone/>
              <a:defRPr/>
            </a:lvl3pPr>
            <a:lvl4pPr marL="1369142" indent="0" algn="r">
              <a:buNone/>
              <a:defRPr/>
            </a:lvl4pPr>
            <a:lvl5pPr marL="1828343" indent="0" algn="r">
              <a:buNone/>
              <a:defRPr/>
            </a:lvl5pPr>
          </a:lstStyle>
          <a:p>
            <a:pPr lvl="0">
              <a:defRPr/>
            </a:pPr>
            <a:r>
              <a:rPr lang="en-US"/>
              <a:t>Click to edit presentation purpose</a:t>
            </a:r>
            <a:endParaRPr/>
          </a:p>
        </p:txBody>
      </p:sp>
      <p:sp>
        <p:nvSpPr>
          <p:cNvPr id="2094470214" name="Text Placeholder 15"/>
          <p:cNvSpPr>
            <a:spLocks noGrp="1"/>
          </p:cNvSpPr>
          <p:nvPr>
            <p:ph type="body" sz="quarter" idx="22" hasCustomPrompt="1"/>
          </p:nvPr>
        </p:nvSpPr>
        <p:spPr bwMode="auto">
          <a:xfrm>
            <a:off x="8153399" y="5688862"/>
            <a:ext cx="3425665" cy="320675"/>
          </a:xfrm>
          <a:prstGeom prst="rect">
            <a:avLst/>
          </a:prstGeom>
        </p:spPr>
        <p:txBody>
          <a:bodyPr lIns="0" rIns="0">
            <a:noAutofit/>
          </a:bodyPr>
          <a:lstStyle>
            <a:lvl1pPr marL="0" indent="0" algn="r">
              <a:buNone/>
              <a:defRPr sz="2000" b="0">
                <a:solidFill>
                  <a:schemeClr val="tx1"/>
                </a:solidFill>
              </a:defRPr>
            </a:lvl1pPr>
            <a:lvl2pPr algn="r">
              <a:defRPr b="0"/>
            </a:lvl2pPr>
            <a:lvl3pPr algn="r">
              <a:defRPr b="0"/>
            </a:lvl3pPr>
            <a:lvl4pPr algn="r">
              <a:defRPr b="0"/>
            </a:lvl4pPr>
            <a:lvl5pPr algn="r">
              <a:defRPr b="0"/>
            </a:lvl5pPr>
          </a:lstStyle>
          <a:p>
            <a:pPr lvl="0">
              <a:defRPr/>
            </a:pPr>
            <a:r>
              <a:rPr lang="en-US"/>
              <a:t>Click to edit date</a:t>
            </a:r>
            <a:endParaRPr/>
          </a:p>
        </p:txBody>
      </p:sp>
      <p:sp>
        <p:nvSpPr>
          <p:cNvPr id="1415862216" name="Date Placeholder 8" hidden="1"/>
          <p:cNvSpPr>
            <a:spLocks noGrp="1"/>
          </p:cNvSpPr>
          <p:nvPr>
            <p:ph type="dt" sz="half" idx="23"/>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506017432" name="Footer Placeholder 11"/>
          <p:cNvSpPr>
            <a:spLocks noGrp="1"/>
          </p:cNvSpPr>
          <p:nvPr>
            <p:ph type="ftr" sz="quarter" idx="24"/>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
        <p:nvSpPr>
          <p:cNvPr id="1567204818" name="Slide Number Placeholder 12"/>
          <p:cNvSpPr>
            <a:spLocks noGrp="1"/>
          </p:cNvSpPr>
          <p:nvPr>
            <p:ph type="sldNum" sz="quarter" idx="25"/>
          </p:nvPr>
        </p:nvSpPr>
        <p:spPr bwMode="auto"/>
        <p:txBody>
          <a:bodyPr/>
          <a:lstStyle/>
          <a:p>
            <a:pPr>
              <a:defRPr/>
            </a:pPr>
            <a:fld id="{311BF8DE-5F73-4E32-AA25-673E9FFCAA65}" type="slidenum">
              <a:rPr lang="en-US"/>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1535739804" name="Title 1"/>
          <p:cNvSpPr>
            <a:spLocks noGrp="1"/>
          </p:cNvSpPr>
          <p:nvPr>
            <p:ph type="title"/>
          </p:nvPr>
        </p:nvSpPr>
        <p:spPr bwMode="auto"/>
        <p:txBody>
          <a:bodyPr/>
          <a:lstStyle/>
          <a:p>
            <a:pPr>
              <a:defRPr/>
            </a:pPr>
            <a:r>
              <a:rPr lang="en-US"/>
              <a:t>Click to edit Master title style</a:t>
            </a:r>
            <a:endParaRPr/>
          </a:p>
        </p:txBody>
      </p:sp>
      <p:sp>
        <p:nvSpPr>
          <p:cNvPr id="1895291660"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1175452427" name="Slide Number Placeholder 5"/>
          <p:cNvSpPr>
            <a:spLocks noGrp="1"/>
          </p:cNvSpPr>
          <p:nvPr>
            <p:ph type="sldNum" sz="quarter" idx="12"/>
          </p:nvPr>
        </p:nvSpPr>
        <p:spPr bwMode="auto"/>
        <p:txBody>
          <a:bodyPr/>
          <a:lstStyle/>
          <a:p>
            <a:pPr>
              <a:defRPr/>
            </a:pPr>
            <a:fld id="{6D9A7562-078F-0443-99CB-13A7936AC4A7}" type="slidenum">
              <a:rPr lang="en-US"/>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1_Title and Content">
    <p:spTree>
      <p:nvGrpSpPr>
        <p:cNvPr id="1" name=""/>
        <p:cNvGrpSpPr/>
        <p:nvPr/>
      </p:nvGrpSpPr>
      <p:grpSpPr bwMode="auto">
        <a:xfrm>
          <a:off x="0" y="0"/>
          <a:ext cx="0" cy="0"/>
          <a:chOff x="0" y="0"/>
          <a:chExt cx="0" cy="0"/>
        </a:xfrm>
      </p:grpSpPr>
      <p:sp>
        <p:nvSpPr>
          <p:cNvPr id="1107455874" name="Title 1"/>
          <p:cNvSpPr>
            <a:spLocks noGrp="1"/>
          </p:cNvSpPr>
          <p:nvPr>
            <p:ph type="title"/>
          </p:nvPr>
        </p:nvSpPr>
        <p:spPr bwMode="auto"/>
        <p:txBody>
          <a:bodyPr/>
          <a:lstStyle/>
          <a:p>
            <a:pPr>
              <a:defRPr/>
            </a:pPr>
            <a:r>
              <a:rPr lang="en-US"/>
              <a:t>Click to edit Master title style</a:t>
            </a:r>
          </a:p>
        </p:txBody>
      </p:sp>
      <p:sp>
        <p:nvSpPr>
          <p:cNvPr id="2008622032" name="Slide Number Placeholder 5"/>
          <p:cNvSpPr>
            <a:spLocks noGrp="1"/>
          </p:cNvSpPr>
          <p:nvPr>
            <p:ph type="sldNum" sz="quarter" idx="12"/>
          </p:nvPr>
        </p:nvSpPr>
        <p:spPr bwMode="auto"/>
        <p:txBody>
          <a:bodyPr/>
          <a:lstStyle/>
          <a:p>
            <a:pPr>
              <a:defRPr/>
            </a:pPr>
            <a:fld id="{6D9A7562-078F-0443-99CB-13A7936AC4A7}" type="slidenum">
              <a:rPr lang="en-US"/>
              <a:t>‹#›</a:t>
            </a:fld>
            <a:endParaRPr lang="en-US"/>
          </a:p>
        </p:txBody>
      </p:sp>
      <p:sp>
        <p:nvSpPr>
          <p:cNvPr id="1513089295" name="Rectangle 4"/>
          <p:cNvSpPr/>
          <p:nvPr userDrawn="1"/>
        </p:nvSpPr>
        <p:spPr bwMode="auto">
          <a:xfrm>
            <a:off x="822471" y="2876549"/>
            <a:ext cx="1909272" cy="4708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328798726" name="Picture 6"/>
          <p:cNvPicPr>
            <a:picLocks noChangeAspect="1"/>
          </p:cNvPicPr>
          <p:nvPr userDrawn="1"/>
        </p:nvPicPr>
        <p:blipFill rotWithShape="1">
          <a:blip r:embed="rId2"/>
          <a:stretch/>
        </p:blipFill>
        <p:spPr bwMode="auto">
          <a:xfrm>
            <a:off x="1466791" y="1625523"/>
            <a:ext cx="656509" cy="574446"/>
          </a:xfrm>
          <a:prstGeom prst="rect">
            <a:avLst/>
          </a:prstGeom>
        </p:spPr>
      </p:pic>
      <p:sp>
        <p:nvSpPr>
          <p:cNvPr id="1427813202" name="Text Placeholder 31"/>
          <p:cNvSpPr>
            <a:spLocks noGrp="1"/>
          </p:cNvSpPr>
          <p:nvPr>
            <p:ph type="body" sz="quarter" idx="11" hasCustomPrompt="1"/>
          </p:nvPr>
        </p:nvSpPr>
        <p:spPr bwMode="auto">
          <a:xfrm>
            <a:off x="820738" y="219075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289517670" name="Text Placeholder 31"/>
          <p:cNvSpPr>
            <a:spLocks noGrp="1"/>
          </p:cNvSpPr>
          <p:nvPr>
            <p:ph type="body" sz="quarter" idx="13" hasCustomPrompt="1"/>
          </p:nvPr>
        </p:nvSpPr>
        <p:spPr bwMode="auto">
          <a:xfrm>
            <a:off x="819981" y="2647949"/>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896904710" name="Text Placeholder 31"/>
          <p:cNvSpPr>
            <a:spLocks noGrp="1"/>
          </p:cNvSpPr>
          <p:nvPr>
            <p:ph type="body" sz="quarter" idx="14" hasCustomPrompt="1"/>
          </p:nvPr>
        </p:nvSpPr>
        <p:spPr bwMode="auto">
          <a:xfrm>
            <a:off x="818961" y="2870020"/>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108611458" name="Rectangle 11"/>
          <p:cNvSpPr/>
          <p:nvPr userDrawn="1"/>
        </p:nvSpPr>
        <p:spPr bwMode="auto">
          <a:xfrm>
            <a:off x="2912500" y="2876550"/>
            <a:ext cx="1909272" cy="47588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546291035" name="Picture 12"/>
          <p:cNvPicPr>
            <a:picLocks noChangeAspect="1"/>
          </p:cNvPicPr>
          <p:nvPr userDrawn="1"/>
        </p:nvPicPr>
        <p:blipFill rotWithShape="1">
          <a:blip r:embed="rId3"/>
          <a:stretch/>
        </p:blipFill>
        <p:spPr bwMode="auto">
          <a:xfrm>
            <a:off x="3327277" y="1572589"/>
            <a:ext cx="1081689" cy="627380"/>
          </a:xfrm>
          <a:prstGeom prst="rect">
            <a:avLst/>
          </a:prstGeom>
        </p:spPr>
      </p:pic>
      <p:sp>
        <p:nvSpPr>
          <p:cNvPr id="1256401295" name="Text Placeholder 31"/>
          <p:cNvSpPr>
            <a:spLocks noGrp="1"/>
          </p:cNvSpPr>
          <p:nvPr>
            <p:ph type="body" sz="quarter" idx="15" hasCustomPrompt="1"/>
          </p:nvPr>
        </p:nvSpPr>
        <p:spPr bwMode="auto">
          <a:xfrm>
            <a:off x="2914583" y="219075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82092799" name="Text Placeholder 31"/>
          <p:cNvSpPr>
            <a:spLocks noGrp="1"/>
          </p:cNvSpPr>
          <p:nvPr>
            <p:ph type="body" sz="quarter" idx="16" hasCustomPrompt="1"/>
          </p:nvPr>
        </p:nvSpPr>
        <p:spPr bwMode="auto">
          <a:xfrm>
            <a:off x="2913826" y="2647949"/>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774125529" name="Text Placeholder 31"/>
          <p:cNvSpPr>
            <a:spLocks noGrp="1"/>
          </p:cNvSpPr>
          <p:nvPr>
            <p:ph type="body" sz="quarter" idx="17" hasCustomPrompt="1"/>
          </p:nvPr>
        </p:nvSpPr>
        <p:spPr bwMode="auto">
          <a:xfrm>
            <a:off x="2910891" y="2876172"/>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361944708" name="Rectangle 17"/>
          <p:cNvSpPr/>
          <p:nvPr userDrawn="1"/>
        </p:nvSpPr>
        <p:spPr bwMode="auto">
          <a:xfrm>
            <a:off x="5009034" y="2876550"/>
            <a:ext cx="1909272" cy="47017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201175045" name="Picture 18"/>
          <p:cNvPicPr>
            <a:picLocks noChangeAspect="1"/>
          </p:cNvPicPr>
          <p:nvPr userDrawn="1"/>
        </p:nvPicPr>
        <p:blipFill rotWithShape="1">
          <a:blip r:embed="rId4"/>
          <a:stretch/>
        </p:blipFill>
        <p:spPr bwMode="auto">
          <a:xfrm>
            <a:off x="5638529" y="1481107"/>
            <a:ext cx="714531" cy="660400"/>
          </a:xfrm>
          <a:prstGeom prst="rect">
            <a:avLst/>
          </a:prstGeom>
        </p:spPr>
      </p:pic>
      <p:sp>
        <p:nvSpPr>
          <p:cNvPr id="471479184" name="Text Placeholder 31"/>
          <p:cNvSpPr>
            <a:spLocks noGrp="1"/>
          </p:cNvSpPr>
          <p:nvPr>
            <p:ph type="body" sz="quarter" idx="18" hasCustomPrompt="1"/>
          </p:nvPr>
        </p:nvSpPr>
        <p:spPr bwMode="auto">
          <a:xfrm>
            <a:off x="5008428" y="219075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566096790" name="Text Placeholder 31"/>
          <p:cNvSpPr>
            <a:spLocks noGrp="1"/>
          </p:cNvSpPr>
          <p:nvPr>
            <p:ph type="body" sz="quarter" idx="19" hasCustomPrompt="1"/>
          </p:nvPr>
        </p:nvSpPr>
        <p:spPr bwMode="auto">
          <a:xfrm>
            <a:off x="5007671" y="2647949"/>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296821570" name="Text Placeholder 31"/>
          <p:cNvSpPr>
            <a:spLocks noGrp="1"/>
          </p:cNvSpPr>
          <p:nvPr>
            <p:ph type="body" sz="quarter" idx="20" hasCustomPrompt="1"/>
          </p:nvPr>
        </p:nvSpPr>
        <p:spPr bwMode="auto">
          <a:xfrm>
            <a:off x="5008069" y="2870020"/>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158628829" name="Rectangle 23"/>
          <p:cNvSpPr/>
          <p:nvPr userDrawn="1"/>
        </p:nvSpPr>
        <p:spPr bwMode="auto">
          <a:xfrm>
            <a:off x="7100418" y="2876550"/>
            <a:ext cx="1909272" cy="47588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26404668" name="Picture 24"/>
          <p:cNvPicPr>
            <a:picLocks noChangeAspect="1"/>
          </p:cNvPicPr>
          <p:nvPr userDrawn="1"/>
        </p:nvPicPr>
        <p:blipFill rotWithShape="1">
          <a:blip r:embed="rId5"/>
          <a:stretch/>
        </p:blipFill>
        <p:spPr bwMode="auto">
          <a:xfrm>
            <a:off x="7632867" y="1544014"/>
            <a:ext cx="844528" cy="559627"/>
          </a:xfrm>
          <a:prstGeom prst="rect">
            <a:avLst/>
          </a:prstGeom>
        </p:spPr>
      </p:pic>
      <p:sp>
        <p:nvSpPr>
          <p:cNvPr id="425508009" name="Text Placeholder 31"/>
          <p:cNvSpPr>
            <a:spLocks noGrp="1"/>
          </p:cNvSpPr>
          <p:nvPr>
            <p:ph type="body" sz="quarter" idx="21" hasCustomPrompt="1"/>
          </p:nvPr>
        </p:nvSpPr>
        <p:spPr bwMode="auto">
          <a:xfrm>
            <a:off x="7102273" y="219075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2102212267" name="Text Placeholder 31"/>
          <p:cNvSpPr>
            <a:spLocks noGrp="1"/>
          </p:cNvSpPr>
          <p:nvPr>
            <p:ph type="body" sz="quarter" idx="22" hasCustomPrompt="1"/>
          </p:nvPr>
        </p:nvSpPr>
        <p:spPr bwMode="auto">
          <a:xfrm>
            <a:off x="7101516" y="2647949"/>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35507743" name="Text Placeholder 31"/>
          <p:cNvSpPr>
            <a:spLocks noGrp="1"/>
          </p:cNvSpPr>
          <p:nvPr>
            <p:ph type="body" sz="quarter" idx="23" hasCustomPrompt="1"/>
          </p:nvPr>
        </p:nvSpPr>
        <p:spPr bwMode="auto">
          <a:xfrm>
            <a:off x="7101516" y="2873375"/>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2025601674" name="Rectangle 29"/>
          <p:cNvSpPr/>
          <p:nvPr userDrawn="1"/>
        </p:nvSpPr>
        <p:spPr bwMode="auto">
          <a:xfrm>
            <a:off x="9194002" y="2863060"/>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809402508" name="Picture 30"/>
          <p:cNvPicPr>
            <a:picLocks noChangeAspect="1"/>
          </p:cNvPicPr>
          <p:nvPr userDrawn="1"/>
        </p:nvPicPr>
        <p:blipFill rotWithShape="1">
          <a:blip r:embed="rId6"/>
          <a:stretch/>
        </p:blipFill>
        <p:spPr bwMode="auto">
          <a:xfrm>
            <a:off x="9672990" y="1481241"/>
            <a:ext cx="1001607" cy="794753"/>
          </a:xfrm>
          <a:prstGeom prst="rect">
            <a:avLst/>
          </a:prstGeom>
        </p:spPr>
      </p:pic>
      <p:sp>
        <p:nvSpPr>
          <p:cNvPr id="343187356" name="Text Placeholder 31"/>
          <p:cNvSpPr>
            <a:spLocks noGrp="1"/>
          </p:cNvSpPr>
          <p:nvPr>
            <p:ph type="body" sz="quarter" idx="24" hasCustomPrompt="1"/>
          </p:nvPr>
        </p:nvSpPr>
        <p:spPr bwMode="auto">
          <a:xfrm>
            <a:off x="9196118" y="219075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246199552" name="Text Placeholder 31"/>
          <p:cNvSpPr>
            <a:spLocks noGrp="1"/>
          </p:cNvSpPr>
          <p:nvPr>
            <p:ph type="body" sz="quarter" idx="25" hasCustomPrompt="1"/>
          </p:nvPr>
        </p:nvSpPr>
        <p:spPr bwMode="auto">
          <a:xfrm>
            <a:off x="9195361" y="2647949"/>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65033775" name="Text Placeholder 31"/>
          <p:cNvSpPr>
            <a:spLocks noGrp="1"/>
          </p:cNvSpPr>
          <p:nvPr>
            <p:ph type="body" sz="quarter" idx="26" hasCustomPrompt="1"/>
          </p:nvPr>
        </p:nvSpPr>
        <p:spPr bwMode="auto">
          <a:xfrm>
            <a:off x="9196687" y="2880120"/>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866854606" name="Rectangle 35"/>
          <p:cNvSpPr/>
          <p:nvPr userDrawn="1"/>
        </p:nvSpPr>
        <p:spPr bwMode="auto">
          <a:xfrm>
            <a:off x="847964" y="5301514"/>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333124023" name="Picture 36"/>
          <p:cNvPicPr>
            <a:picLocks noChangeAspect="1"/>
          </p:cNvPicPr>
          <p:nvPr userDrawn="1"/>
        </p:nvPicPr>
        <p:blipFill rotWithShape="1">
          <a:blip r:embed="rId7"/>
          <a:stretch/>
        </p:blipFill>
        <p:spPr bwMode="auto">
          <a:xfrm>
            <a:off x="1481759" y="3875736"/>
            <a:ext cx="683370" cy="748453"/>
          </a:xfrm>
          <a:prstGeom prst="rect">
            <a:avLst/>
          </a:prstGeom>
        </p:spPr>
      </p:pic>
      <p:sp>
        <p:nvSpPr>
          <p:cNvPr id="1222575134" name="Text Placeholder 31"/>
          <p:cNvSpPr>
            <a:spLocks noGrp="1"/>
          </p:cNvSpPr>
          <p:nvPr>
            <p:ph type="body" sz="quarter" idx="27" hasCustomPrompt="1"/>
          </p:nvPr>
        </p:nvSpPr>
        <p:spPr bwMode="auto">
          <a:xfrm>
            <a:off x="848799" y="461804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266645645" name="Text Placeholder 31"/>
          <p:cNvSpPr>
            <a:spLocks noGrp="1"/>
          </p:cNvSpPr>
          <p:nvPr>
            <p:ph type="body" sz="quarter" idx="28" hasCustomPrompt="1"/>
          </p:nvPr>
        </p:nvSpPr>
        <p:spPr bwMode="auto">
          <a:xfrm>
            <a:off x="848042" y="5075240"/>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094230603" name="Text Placeholder 31"/>
          <p:cNvSpPr>
            <a:spLocks noGrp="1"/>
          </p:cNvSpPr>
          <p:nvPr>
            <p:ph type="body" sz="quarter" idx="29" hasCustomPrompt="1"/>
          </p:nvPr>
        </p:nvSpPr>
        <p:spPr bwMode="auto">
          <a:xfrm>
            <a:off x="847116" y="5303840"/>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1744988991" name="Rectangle 41"/>
          <p:cNvSpPr/>
          <p:nvPr userDrawn="1"/>
        </p:nvSpPr>
        <p:spPr bwMode="auto">
          <a:xfrm>
            <a:off x="2940031" y="5301514"/>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986698730" name="Picture 42"/>
          <p:cNvPicPr>
            <a:picLocks noChangeAspect="1"/>
          </p:cNvPicPr>
          <p:nvPr userDrawn="1"/>
        </p:nvPicPr>
        <p:blipFill rotWithShape="1">
          <a:blip r:embed="rId8"/>
          <a:stretch/>
        </p:blipFill>
        <p:spPr bwMode="auto">
          <a:xfrm>
            <a:off x="3391763" y="3791951"/>
            <a:ext cx="990600" cy="900545"/>
          </a:xfrm>
          <a:prstGeom prst="rect">
            <a:avLst/>
          </a:prstGeom>
        </p:spPr>
      </p:pic>
      <p:sp>
        <p:nvSpPr>
          <p:cNvPr id="1197394558" name="Text Placeholder 31"/>
          <p:cNvSpPr>
            <a:spLocks noGrp="1"/>
          </p:cNvSpPr>
          <p:nvPr>
            <p:ph type="body" sz="quarter" idx="30" hasCustomPrompt="1"/>
          </p:nvPr>
        </p:nvSpPr>
        <p:spPr bwMode="auto">
          <a:xfrm>
            <a:off x="2942644" y="461804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555230956" name="Text Placeholder 31"/>
          <p:cNvSpPr>
            <a:spLocks noGrp="1"/>
          </p:cNvSpPr>
          <p:nvPr>
            <p:ph type="body" sz="quarter" idx="31" hasCustomPrompt="1"/>
          </p:nvPr>
        </p:nvSpPr>
        <p:spPr bwMode="auto">
          <a:xfrm>
            <a:off x="2941887" y="5075240"/>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986290672" name="Text Placeholder 31"/>
          <p:cNvSpPr>
            <a:spLocks noGrp="1"/>
          </p:cNvSpPr>
          <p:nvPr>
            <p:ph type="body" sz="quarter" idx="32" hasCustomPrompt="1"/>
          </p:nvPr>
        </p:nvSpPr>
        <p:spPr bwMode="auto">
          <a:xfrm>
            <a:off x="2940995" y="5303840"/>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28002696" name="Rectangle 47"/>
          <p:cNvSpPr/>
          <p:nvPr userDrawn="1"/>
        </p:nvSpPr>
        <p:spPr bwMode="auto">
          <a:xfrm>
            <a:off x="5038857" y="5301514"/>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833790713" name="Picture 48"/>
          <p:cNvPicPr>
            <a:picLocks noChangeAspect="1"/>
          </p:cNvPicPr>
          <p:nvPr userDrawn="1"/>
        </p:nvPicPr>
        <p:blipFill rotWithShape="1">
          <a:blip r:embed="rId9"/>
          <a:stretch/>
        </p:blipFill>
        <p:spPr bwMode="auto">
          <a:xfrm>
            <a:off x="5606529" y="3849840"/>
            <a:ext cx="825500" cy="803486"/>
          </a:xfrm>
          <a:prstGeom prst="rect">
            <a:avLst/>
          </a:prstGeom>
        </p:spPr>
      </p:pic>
      <p:sp>
        <p:nvSpPr>
          <p:cNvPr id="1631527682" name="Text Placeholder 31"/>
          <p:cNvSpPr>
            <a:spLocks noGrp="1"/>
          </p:cNvSpPr>
          <p:nvPr>
            <p:ph type="body" sz="quarter" idx="33" hasCustomPrompt="1"/>
          </p:nvPr>
        </p:nvSpPr>
        <p:spPr bwMode="auto">
          <a:xfrm>
            <a:off x="5036489" y="461804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472814424" name="Text Placeholder 31"/>
          <p:cNvSpPr>
            <a:spLocks noGrp="1"/>
          </p:cNvSpPr>
          <p:nvPr>
            <p:ph type="body" sz="quarter" idx="34" hasCustomPrompt="1"/>
          </p:nvPr>
        </p:nvSpPr>
        <p:spPr bwMode="auto">
          <a:xfrm>
            <a:off x="5035732" y="5075240"/>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797240536" name="Text Placeholder 31"/>
          <p:cNvSpPr>
            <a:spLocks noGrp="1"/>
          </p:cNvSpPr>
          <p:nvPr>
            <p:ph type="body" sz="quarter" idx="35" hasCustomPrompt="1"/>
          </p:nvPr>
        </p:nvSpPr>
        <p:spPr bwMode="auto">
          <a:xfrm>
            <a:off x="5040712" y="5303840"/>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957565216" name="Rectangle 53"/>
          <p:cNvSpPr/>
          <p:nvPr userDrawn="1"/>
        </p:nvSpPr>
        <p:spPr bwMode="auto">
          <a:xfrm>
            <a:off x="7128479" y="5301514"/>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902560525" name="Picture 54"/>
          <p:cNvPicPr>
            <a:picLocks noChangeAspect="1"/>
          </p:cNvPicPr>
          <p:nvPr userDrawn="1"/>
        </p:nvPicPr>
        <p:blipFill rotWithShape="1">
          <a:blip r:embed="rId10"/>
          <a:stretch/>
        </p:blipFill>
        <p:spPr bwMode="auto">
          <a:xfrm>
            <a:off x="7676764" y="3875736"/>
            <a:ext cx="813535" cy="748453"/>
          </a:xfrm>
          <a:prstGeom prst="rect">
            <a:avLst/>
          </a:prstGeom>
        </p:spPr>
      </p:pic>
      <p:sp>
        <p:nvSpPr>
          <p:cNvPr id="1158748750" name="Text Placeholder 31"/>
          <p:cNvSpPr>
            <a:spLocks noGrp="1"/>
          </p:cNvSpPr>
          <p:nvPr>
            <p:ph type="body" sz="quarter" idx="36" hasCustomPrompt="1"/>
          </p:nvPr>
        </p:nvSpPr>
        <p:spPr bwMode="auto">
          <a:xfrm>
            <a:off x="7130334" y="461804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83796117" name="Text Placeholder 31"/>
          <p:cNvSpPr>
            <a:spLocks noGrp="1"/>
          </p:cNvSpPr>
          <p:nvPr>
            <p:ph type="body" sz="quarter" idx="37" hasCustomPrompt="1"/>
          </p:nvPr>
        </p:nvSpPr>
        <p:spPr bwMode="auto">
          <a:xfrm>
            <a:off x="7129577" y="5075240"/>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135634402" name="Text Placeholder 31"/>
          <p:cNvSpPr>
            <a:spLocks noGrp="1"/>
          </p:cNvSpPr>
          <p:nvPr>
            <p:ph type="body" sz="quarter" idx="38" hasCustomPrompt="1"/>
          </p:nvPr>
        </p:nvSpPr>
        <p:spPr bwMode="auto">
          <a:xfrm>
            <a:off x="7127722" y="5303840"/>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2077726363" name="Rectangle 59"/>
          <p:cNvSpPr/>
          <p:nvPr userDrawn="1"/>
        </p:nvSpPr>
        <p:spPr bwMode="auto">
          <a:xfrm>
            <a:off x="9227086" y="5301514"/>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868709645" name="Picture 60"/>
          <p:cNvPicPr>
            <a:picLocks noChangeAspect="1"/>
          </p:cNvPicPr>
          <p:nvPr userDrawn="1"/>
        </p:nvPicPr>
        <p:blipFill rotWithShape="1">
          <a:blip r:embed="rId11"/>
          <a:stretch/>
        </p:blipFill>
        <p:spPr bwMode="auto">
          <a:xfrm>
            <a:off x="9864658" y="3891398"/>
            <a:ext cx="624760" cy="776215"/>
          </a:xfrm>
          <a:prstGeom prst="rect">
            <a:avLst/>
          </a:prstGeom>
        </p:spPr>
      </p:pic>
      <p:sp>
        <p:nvSpPr>
          <p:cNvPr id="514265607" name="Text Placeholder 31"/>
          <p:cNvSpPr>
            <a:spLocks noGrp="1"/>
          </p:cNvSpPr>
          <p:nvPr>
            <p:ph type="body" sz="quarter" idx="39" hasCustomPrompt="1"/>
          </p:nvPr>
        </p:nvSpPr>
        <p:spPr bwMode="auto">
          <a:xfrm>
            <a:off x="9224179" y="4618040"/>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7233000" name="Text Placeholder 31"/>
          <p:cNvSpPr>
            <a:spLocks noGrp="1"/>
          </p:cNvSpPr>
          <p:nvPr>
            <p:ph type="body" sz="quarter" idx="40" hasCustomPrompt="1"/>
          </p:nvPr>
        </p:nvSpPr>
        <p:spPr bwMode="auto">
          <a:xfrm>
            <a:off x="9223422" y="5075240"/>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564933120" name="Text Placeholder 31"/>
          <p:cNvSpPr>
            <a:spLocks noGrp="1"/>
          </p:cNvSpPr>
          <p:nvPr>
            <p:ph type="body" sz="quarter" idx="41" hasCustomPrompt="1"/>
          </p:nvPr>
        </p:nvSpPr>
        <p:spPr bwMode="auto">
          <a:xfrm>
            <a:off x="9227634" y="5303840"/>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2_Title and Content">
    <p:spTree>
      <p:nvGrpSpPr>
        <p:cNvPr id="1" name=""/>
        <p:cNvGrpSpPr/>
        <p:nvPr/>
      </p:nvGrpSpPr>
      <p:grpSpPr bwMode="auto">
        <a:xfrm>
          <a:off x="0" y="0"/>
          <a:ext cx="0" cy="0"/>
          <a:chOff x="0" y="0"/>
          <a:chExt cx="0" cy="0"/>
        </a:xfrm>
      </p:grpSpPr>
      <p:sp>
        <p:nvSpPr>
          <p:cNvPr id="1007036515" name="Title 1"/>
          <p:cNvSpPr>
            <a:spLocks noGrp="1"/>
          </p:cNvSpPr>
          <p:nvPr>
            <p:ph type="title"/>
          </p:nvPr>
        </p:nvSpPr>
        <p:spPr bwMode="auto"/>
        <p:txBody>
          <a:bodyPr/>
          <a:lstStyle/>
          <a:p>
            <a:pPr>
              <a:defRPr/>
            </a:pPr>
            <a:r>
              <a:rPr lang="en-US"/>
              <a:t>Click to edit Master title style</a:t>
            </a:r>
          </a:p>
        </p:txBody>
      </p:sp>
      <p:sp>
        <p:nvSpPr>
          <p:cNvPr id="1880433048" name="Slide Number Placeholder 5"/>
          <p:cNvSpPr>
            <a:spLocks noGrp="1"/>
          </p:cNvSpPr>
          <p:nvPr>
            <p:ph type="sldNum" sz="quarter" idx="12"/>
          </p:nvPr>
        </p:nvSpPr>
        <p:spPr bwMode="auto"/>
        <p:txBody>
          <a:bodyPr/>
          <a:lstStyle/>
          <a:p>
            <a:pPr>
              <a:defRPr/>
            </a:pPr>
            <a:fld id="{6D9A7562-078F-0443-99CB-13A7936AC4A7}" type="slidenum">
              <a:rPr lang="en-US"/>
              <a:t>‹#›</a:t>
            </a:fld>
            <a:endParaRPr lang="en-US"/>
          </a:p>
        </p:txBody>
      </p:sp>
      <p:sp>
        <p:nvSpPr>
          <p:cNvPr id="1212093557" name="Rectangle 3"/>
          <p:cNvSpPr/>
          <p:nvPr userDrawn="1"/>
        </p:nvSpPr>
        <p:spPr bwMode="auto">
          <a:xfrm>
            <a:off x="826110" y="2858120"/>
            <a:ext cx="1909272" cy="4708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51515266" name="Text Placeholder 31"/>
          <p:cNvSpPr>
            <a:spLocks noGrp="1"/>
          </p:cNvSpPr>
          <p:nvPr>
            <p:ph type="body" sz="quarter" idx="42" hasCustomPrompt="1"/>
          </p:nvPr>
        </p:nvSpPr>
        <p:spPr bwMode="auto">
          <a:xfrm>
            <a:off x="824377" y="217232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284514560" name="Text Placeholder 31"/>
          <p:cNvSpPr>
            <a:spLocks noGrp="1"/>
          </p:cNvSpPr>
          <p:nvPr>
            <p:ph type="body" sz="quarter" idx="43" hasCustomPrompt="1"/>
          </p:nvPr>
        </p:nvSpPr>
        <p:spPr bwMode="auto">
          <a:xfrm>
            <a:off x="823620" y="262952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144716762" name="Text Placeholder 31"/>
          <p:cNvSpPr>
            <a:spLocks noGrp="1"/>
          </p:cNvSpPr>
          <p:nvPr>
            <p:ph type="body" sz="quarter" idx="44" hasCustomPrompt="1"/>
          </p:nvPr>
        </p:nvSpPr>
        <p:spPr bwMode="auto">
          <a:xfrm>
            <a:off x="822600" y="2851591"/>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812460663" name="Picture 28"/>
          <p:cNvPicPr>
            <a:picLocks noChangeAspect="1"/>
          </p:cNvPicPr>
          <p:nvPr userDrawn="1"/>
        </p:nvPicPr>
        <p:blipFill rotWithShape="1">
          <a:blip r:embed="rId2"/>
          <a:stretch/>
        </p:blipFill>
        <p:spPr bwMode="auto">
          <a:xfrm>
            <a:off x="1468195" y="1411873"/>
            <a:ext cx="662207" cy="732442"/>
          </a:xfrm>
          <a:prstGeom prst="rect">
            <a:avLst/>
          </a:prstGeom>
        </p:spPr>
      </p:pic>
      <p:sp>
        <p:nvSpPr>
          <p:cNvPr id="386549726" name="Rectangle 40"/>
          <p:cNvSpPr/>
          <p:nvPr userDrawn="1"/>
        </p:nvSpPr>
        <p:spPr bwMode="auto">
          <a:xfrm>
            <a:off x="2916139" y="2858121"/>
            <a:ext cx="1909272" cy="47588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186757837" name="Text Placeholder 31"/>
          <p:cNvSpPr>
            <a:spLocks noGrp="1"/>
          </p:cNvSpPr>
          <p:nvPr>
            <p:ph type="body" sz="quarter" idx="45" hasCustomPrompt="1"/>
          </p:nvPr>
        </p:nvSpPr>
        <p:spPr bwMode="auto">
          <a:xfrm>
            <a:off x="2918221" y="217232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825690885" name="Text Placeholder 31"/>
          <p:cNvSpPr>
            <a:spLocks noGrp="1"/>
          </p:cNvSpPr>
          <p:nvPr>
            <p:ph type="body" sz="quarter" idx="46" hasCustomPrompt="1"/>
          </p:nvPr>
        </p:nvSpPr>
        <p:spPr bwMode="auto">
          <a:xfrm>
            <a:off x="2917465" y="262952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555963659" name="Text Placeholder 31"/>
          <p:cNvSpPr>
            <a:spLocks noGrp="1"/>
          </p:cNvSpPr>
          <p:nvPr>
            <p:ph type="body" sz="quarter" idx="47" hasCustomPrompt="1"/>
          </p:nvPr>
        </p:nvSpPr>
        <p:spPr bwMode="auto">
          <a:xfrm>
            <a:off x="2914530" y="2857743"/>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488523708" name="Picture 64"/>
          <p:cNvPicPr>
            <a:picLocks noChangeAspect="1"/>
          </p:cNvPicPr>
          <p:nvPr userDrawn="1"/>
        </p:nvPicPr>
        <p:blipFill rotWithShape="1">
          <a:blip r:embed="rId3"/>
          <a:stretch/>
        </p:blipFill>
        <p:spPr bwMode="auto">
          <a:xfrm>
            <a:off x="3503427" y="1302608"/>
            <a:ext cx="711865" cy="862867"/>
          </a:xfrm>
          <a:prstGeom prst="rect">
            <a:avLst/>
          </a:prstGeom>
        </p:spPr>
      </p:pic>
      <p:sp>
        <p:nvSpPr>
          <p:cNvPr id="986436247" name="Rectangle 66"/>
          <p:cNvSpPr/>
          <p:nvPr userDrawn="1"/>
        </p:nvSpPr>
        <p:spPr bwMode="auto">
          <a:xfrm>
            <a:off x="5012673" y="2858121"/>
            <a:ext cx="1909272" cy="47017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830062276" name="Text Placeholder 31"/>
          <p:cNvSpPr>
            <a:spLocks noGrp="1"/>
          </p:cNvSpPr>
          <p:nvPr>
            <p:ph type="body" sz="quarter" idx="48" hasCustomPrompt="1"/>
          </p:nvPr>
        </p:nvSpPr>
        <p:spPr bwMode="auto">
          <a:xfrm>
            <a:off x="5012067" y="217232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044050198" name="Text Placeholder 31"/>
          <p:cNvSpPr>
            <a:spLocks noGrp="1"/>
          </p:cNvSpPr>
          <p:nvPr>
            <p:ph type="body" sz="quarter" idx="49" hasCustomPrompt="1"/>
          </p:nvPr>
        </p:nvSpPr>
        <p:spPr bwMode="auto">
          <a:xfrm>
            <a:off x="5011310" y="262952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959596719" name="Text Placeholder 31"/>
          <p:cNvSpPr>
            <a:spLocks noGrp="1"/>
          </p:cNvSpPr>
          <p:nvPr>
            <p:ph type="body" sz="quarter" idx="50" hasCustomPrompt="1"/>
          </p:nvPr>
        </p:nvSpPr>
        <p:spPr bwMode="auto">
          <a:xfrm>
            <a:off x="5011708" y="2851591"/>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493937639" name="Picture 70"/>
          <p:cNvPicPr>
            <a:picLocks noChangeAspect="1"/>
          </p:cNvPicPr>
          <p:nvPr userDrawn="1"/>
        </p:nvPicPr>
        <p:blipFill rotWithShape="1">
          <a:blip r:embed="rId4"/>
          <a:stretch/>
        </p:blipFill>
        <p:spPr bwMode="auto">
          <a:xfrm>
            <a:off x="5599659" y="1281363"/>
            <a:ext cx="720875" cy="895633"/>
          </a:xfrm>
          <a:prstGeom prst="rect">
            <a:avLst/>
          </a:prstGeom>
        </p:spPr>
      </p:pic>
      <p:sp>
        <p:nvSpPr>
          <p:cNvPr id="296888262" name="Rectangle 72"/>
          <p:cNvSpPr/>
          <p:nvPr userDrawn="1"/>
        </p:nvSpPr>
        <p:spPr bwMode="auto">
          <a:xfrm>
            <a:off x="7104057" y="2858121"/>
            <a:ext cx="1909272" cy="47588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791635814" name="Text Placeholder 31"/>
          <p:cNvSpPr>
            <a:spLocks noGrp="1"/>
          </p:cNvSpPr>
          <p:nvPr>
            <p:ph type="body" sz="quarter" idx="51" hasCustomPrompt="1"/>
          </p:nvPr>
        </p:nvSpPr>
        <p:spPr bwMode="auto">
          <a:xfrm>
            <a:off x="7105912" y="217232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539732752" name="Text Placeholder 31"/>
          <p:cNvSpPr>
            <a:spLocks noGrp="1"/>
          </p:cNvSpPr>
          <p:nvPr>
            <p:ph type="body" sz="quarter" idx="52" hasCustomPrompt="1"/>
          </p:nvPr>
        </p:nvSpPr>
        <p:spPr bwMode="auto">
          <a:xfrm>
            <a:off x="7105155" y="262952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198044348" name="Text Placeholder 31"/>
          <p:cNvSpPr>
            <a:spLocks noGrp="1"/>
          </p:cNvSpPr>
          <p:nvPr>
            <p:ph type="body" sz="quarter" idx="53" hasCustomPrompt="1"/>
          </p:nvPr>
        </p:nvSpPr>
        <p:spPr bwMode="auto">
          <a:xfrm>
            <a:off x="7105155" y="2854946"/>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399254823" name="Picture 76"/>
          <p:cNvPicPr>
            <a:picLocks noChangeAspect="1"/>
          </p:cNvPicPr>
          <p:nvPr userDrawn="1"/>
        </p:nvPicPr>
        <p:blipFill rotWithShape="1">
          <a:blip r:embed="rId5"/>
          <a:stretch/>
        </p:blipFill>
        <p:spPr bwMode="auto">
          <a:xfrm>
            <a:off x="7767023" y="1379594"/>
            <a:ext cx="595451" cy="771158"/>
          </a:xfrm>
          <a:prstGeom prst="rect">
            <a:avLst/>
          </a:prstGeom>
        </p:spPr>
      </p:pic>
      <p:sp>
        <p:nvSpPr>
          <p:cNvPr id="348366242" name="Rectangle 78"/>
          <p:cNvSpPr/>
          <p:nvPr userDrawn="1"/>
        </p:nvSpPr>
        <p:spPr bwMode="auto">
          <a:xfrm>
            <a:off x="9197641" y="2844631"/>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666937765" name="Text Placeholder 31"/>
          <p:cNvSpPr>
            <a:spLocks noGrp="1"/>
          </p:cNvSpPr>
          <p:nvPr>
            <p:ph type="body" sz="quarter" idx="54" hasCustomPrompt="1"/>
          </p:nvPr>
        </p:nvSpPr>
        <p:spPr bwMode="auto">
          <a:xfrm>
            <a:off x="9199757" y="217232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798561797" name="Text Placeholder 31"/>
          <p:cNvSpPr>
            <a:spLocks noGrp="1"/>
          </p:cNvSpPr>
          <p:nvPr>
            <p:ph type="body" sz="quarter" idx="55" hasCustomPrompt="1"/>
          </p:nvPr>
        </p:nvSpPr>
        <p:spPr bwMode="auto">
          <a:xfrm>
            <a:off x="9199000" y="262952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939062244" name="Text Placeholder 31"/>
          <p:cNvSpPr>
            <a:spLocks noGrp="1"/>
          </p:cNvSpPr>
          <p:nvPr>
            <p:ph type="body" sz="quarter" idx="56" hasCustomPrompt="1"/>
          </p:nvPr>
        </p:nvSpPr>
        <p:spPr bwMode="auto">
          <a:xfrm>
            <a:off x="9200326" y="2861691"/>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45757069" name="Picture 82"/>
          <p:cNvPicPr>
            <a:picLocks noChangeAspect="1"/>
          </p:cNvPicPr>
          <p:nvPr userDrawn="1"/>
        </p:nvPicPr>
        <p:blipFill rotWithShape="1">
          <a:blip r:embed="rId6"/>
          <a:stretch/>
        </p:blipFill>
        <p:spPr bwMode="auto">
          <a:xfrm>
            <a:off x="9856217" y="1292893"/>
            <a:ext cx="592120" cy="850499"/>
          </a:xfrm>
          <a:prstGeom prst="rect">
            <a:avLst/>
          </a:prstGeom>
        </p:spPr>
      </p:pic>
      <p:sp>
        <p:nvSpPr>
          <p:cNvPr id="2088199645" name="Rectangle 84"/>
          <p:cNvSpPr/>
          <p:nvPr userDrawn="1"/>
        </p:nvSpPr>
        <p:spPr bwMode="auto">
          <a:xfrm>
            <a:off x="851603" y="5283085"/>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863646074" name="Text Placeholder 31"/>
          <p:cNvSpPr>
            <a:spLocks noGrp="1"/>
          </p:cNvSpPr>
          <p:nvPr>
            <p:ph type="body" sz="quarter" idx="57" hasCustomPrompt="1"/>
          </p:nvPr>
        </p:nvSpPr>
        <p:spPr bwMode="auto">
          <a:xfrm>
            <a:off x="852438" y="459961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356387708" name="Text Placeholder 31"/>
          <p:cNvSpPr>
            <a:spLocks noGrp="1"/>
          </p:cNvSpPr>
          <p:nvPr>
            <p:ph type="body" sz="quarter" idx="58" hasCustomPrompt="1"/>
          </p:nvPr>
        </p:nvSpPr>
        <p:spPr bwMode="auto">
          <a:xfrm>
            <a:off x="851681" y="505681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506364219" name="Text Placeholder 31"/>
          <p:cNvSpPr>
            <a:spLocks noGrp="1"/>
          </p:cNvSpPr>
          <p:nvPr>
            <p:ph type="body" sz="quarter" idx="59" hasCustomPrompt="1"/>
          </p:nvPr>
        </p:nvSpPr>
        <p:spPr bwMode="auto">
          <a:xfrm>
            <a:off x="850755" y="5285411"/>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840839278" name="Picture 88"/>
          <p:cNvPicPr>
            <a:picLocks noChangeAspect="1"/>
          </p:cNvPicPr>
          <p:nvPr userDrawn="1"/>
        </p:nvPicPr>
        <p:blipFill rotWithShape="1">
          <a:blip r:embed="rId7"/>
          <a:stretch/>
        </p:blipFill>
        <p:spPr bwMode="auto">
          <a:xfrm>
            <a:off x="1368423" y="3929592"/>
            <a:ext cx="757510" cy="662822"/>
          </a:xfrm>
          <a:prstGeom prst="rect">
            <a:avLst/>
          </a:prstGeom>
        </p:spPr>
      </p:pic>
      <p:sp>
        <p:nvSpPr>
          <p:cNvPr id="722438199" name="Rectangle 90"/>
          <p:cNvSpPr/>
          <p:nvPr userDrawn="1"/>
        </p:nvSpPr>
        <p:spPr bwMode="auto">
          <a:xfrm>
            <a:off x="2943670" y="5283085"/>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754325939" name="Text Placeholder 31"/>
          <p:cNvSpPr>
            <a:spLocks noGrp="1"/>
          </p:cNvSpPr>
          <p:nvPr>
            <p:ph type="body" sz="quarter" idx="60" hasCustomPrompt="1"/>
          </p:nvPr>
        </p:nvSpPr>
        <p:spPr bwMode="auto">
          <a:xfrm>
            <a:off x="2946283" y="459961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380183884" name="Text Placeholder 31"/>
          <p:cNvSpPr>
            <a:spLocks noGrp="1"/>
          </p:cNvSpPr>
          <p:nvPr>
            <p:ph type="body" sz="quarter" idx="61" hasCustomPrompt="1"/>
          </p:nvPr>
        </p:nvSpPr>
        <p:spPr bwMode="auto">
          <a:xfrm>
            <a:off x="2945526" y="505681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612478379" name="Text Placeholder 31"/>
          <p:cNvSpPr>
            <a:spLocks noGrp="1"/>
          </p:cNvSpPr>
          <p:nvPr>
            <p:ph type="body" sz="quarter" idx="62" hasCustomPrompt="1"/>
          </p:nvPr>
        </p:nvSpPr>
        <p:spPr bwMode="auto">
          <a:xfrm>
            <a:off x="2944634" y="5285411"/>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776457632" name="Picture 94"/>
          <p:cNvPicPr>
            <a:picLocks noChangeAspect="1"/>
          </p:cNvPicPr>
          <p:nvPr userDrawn="1"/>
        </p:nvPicPr>
        <p:blipFill rotWithShape="1">
          <a:blip r:embed="rId8"/>
          <a:stretch/>
        </p:blipFill>
        <p:spPr bwMode="auto">
          <a:xfrm>
            <a:off x="3681724" y="3772049"/>
            <a:ext cx="434262" cy="822812"/>
          </a:xfrm>
          <a:prstGeom prst="rect">
            <a:avLst/>
          </a:prstGeom>
        </p:spPr>
      </p:pic>
      <p:sp>
        <p:nvSpPr>
          <p:cNvPr id="1720968766" name="Rectangle 96"/>
          <p:cNvSpPr/>
          <p:nvPr userDrawn="1"/>
        </p:nvSpPr>
        <p:spPr bwMode="auto">
          <a:xfrm>
            <a:off x="5042496" y="5283085"/>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452535901" name="Text Placeholder 31"/>
          <p:cNvSpPr>
            <a:spLocks noGrp="1"/>
          </p:cNvSpPr>
          <p:nvPr>
            <p:ph type="body" sz="quarter" idx="63" hasCustomPrompt="1"/>
          </p:nvPr>
        </p:nvSpPr>
        <p:spPr bwMode="auto">
          <a:xfrm>
            <a:off x="5040128" y="459961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509474439" name="Text Placeholder 31"/>
          <p:cNvSpPr>
            <a:spLocks noGrp="1"/>
          </p:cNvSpPr>
          <p:nvPr>
            <p:ph type="body" sz="quarter" idx="64" hasCustomPrompt="1"/>
          </p:nvPr>
        </p:nvSpPr>
        <p:spPr bwMode="auto">
          <a:xfrm>
            <a:off x="5039371" y="505681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830363780" name="Text Placeholder 31"/>
          <p:cNvSpPr>
            <a:spLocks noGrp="1"/>
          </p:cNvSpPr>
          <p:nvPr>
            <p:ph type="body" sz="quarter" idx="65" hasCustomPrompt="1"/>
          </p:nvPr>
        </p:nvSpPr>
        <p:spPr bwMode="auto">
          <a:xfrm>
            <a:off x="5044351" y="5285411"/>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636881656" name="Picture 100"/>
          <p:cNvPicPr>
            <a:picLocks noChangeAspect="1"/>
          </p:cNvPicPr>
          <p:nvPr userDrawn="1"/>
        </p:nvPicPr>
        <p:blipFill rotWithShape="1">
          <a:blip r:embed="rId9"/>
          <a:stretch/>
        </p:blipFill>
        <p:spPr bwMode="auto">
          <a:xfrm>
            <a:off x="5486784" y="3915347"/>
            <a:ext cx="974458" cy="645725"/>
          </a:xfrm>
          <a:prstGeom prst="rect">
            <a:avLst/>
          </a:prstGeom>
        </p:spPr>
      </p:pic>
      <p:sp>
        <p:nvSpPr>
          <p:cNvPr id="2005345547" name="Rectangle 102"/>
          <p:cNvSpPr/>
          <p:nvPr userDrawn="1"/>
        </p:nvSpPr>
        <p:spPr bwMode="auto">
          <a:xfrm>
            <a:off x="7132118" y="5283085"/>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725150207" name="Text Placeholder 31"/>
          <p:cNvSpPr>
            <a:spLocks noGrp="1"/>
          </p:cNvSpPr>
          <p:nvPr>
            <p:ph type="body" sz="quarter" idx="66" hasCustomPrompt="1"/>
          </p:nvPr>
        </p:nvSpPr>
        <p:spPr bwMode="auto">
          <a:xfrm>
            <a:off x="7133973" y="459961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293853333" name="Text Placeholder 31"/>
          <p:cNvSpPr>
            <a:spLocks noGrp="1"/>
          </p:cNvSpPr>
          <p:nvPr>
            <p:ph type="body" sz="quarter" idx="67" hasCustomPrompt="1"/>
          </p:nvPr>
        </p:nvSpPr>
        <p:spPr bwMode="auto">
          <a:xfrm>
            <a:off x="7133216" y="505681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396429865" name="Text Placeholder 31"/>
          <p:cNvSpPr>
            <a:spLocks noGrp="1"/>
          </p:cNvSpPr>
          <p:nvPr>
            <p:ph type="body" sz="quarter" idx="68" hasCustomPrompt="1"/>
          </p:nvPr>
        </p:nvSpPr>
        <p:spPr bwMode="auto">
          <a:xfrm>
            <a:off x="7131361" y="5285411"/>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545577665" name="Picture 106"/>
          <p:cNvPicPr>
            <a:picLocks noChangeAspect="1"/>
          </p:cNvPicPr>
          <p:nvPr userDrawn="1"/>
        </p:nvPicPr>
        <p:blipFill rotWithShape="1">
          <a:blip r:embed="rId10"/>
          <a:stretch/>
        </p:blipFill>
        <p:spPr bwMode="auto">
          <a:xfrm>
            <a:off x="7790716" y="3889546"/>
            <a:ext cx="656395" cy="679030"/>
          </a:xfrm>
          <a:prstGeom prst="rect">
            <a:avLst/>
          </a:prstGeom>
        </p:spPr>
      </p:pic>
      <p:sp>
        <p:nvSpPr>
          <p:cNvPr id="1560419201" name="Rectangle 108"/>
          <p:cNvSpPr/>
          <p:nvPr userDrawn="1"/>
        </p:nvSpPr>
        <p:spPr bwMode="auto">
          <a:xfrm>
            <a:off x="9230725" y="5283085"/>
            <a:ext cx="1909272"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507914450" name="Text Placeholder 31"/>
          <p:cNvSpPr>
            <a:spLocks noGrp="1"/>
          </p:cNvSpPr>
          <p:nvPr>
            <p:ph type="body" sz="quarter" idx="69" hasCustomPrompt="1"/>
          </p:nvPr>
        </p:nvSpPr>
        <p:spPr bwMode="auto">
          <a:xfrm>
            <a:off x="9227818" y="4599611"/>
            <a:ext cx="1908175"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557654143" name="Text Placeholder 31"/>
          <p:cNvSpPr>
            <a:spLocks noGrp="1"/>
          </p:cNvSpPr>
          <p:nvPr>
            <p:ph type="body" sz="quarter" idx="70" hasCustomPrompt="1"/>
          </p:nvPr>
        </p:nvSpPr>
        <p:spPr bwMode="auto">
          <a:xfrm>
            <a:off x="9227061" y="5056811"/>
            <a:ext cx="1908175"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2004547174" name="Text Placeholder 31"/>
          <p:cNvSpPr>
            <a:spLocks noGrp="1"/>
          </p:cNvSpPr>
          <p:nvPr>
            <p:ph type="body" sz="quarter" idx="71" hasCustomPrompt="1"/>
          </p:nvPr>
        </p:nvSpPr>
        <p:spPr bwMode="auto">
          <a:xfrm>
            <a:off x="9231272" y="5285411"/>
            <a:ext cx="1908175"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2121613455" name="Picture 112"/>
          <p:cNvPicPr>
            <a:picLocks noChangeAspect="1"/>
          </p:cNvPicPr>
          <p:nvPr userDrawn="1"/>
        </p:nvPicPr>
        <p:blipFill rotWithShape="1">
          <a:blip r:embed="rId11"/>
          <a:stretch/>
        </p:blipFill>
        <p:spPr bwMode="auto">
          <a:xfrm>
            <a:off x="9646890" y="3956997"/>
            <a:ext cx="1064022" cy="608012"/>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preserve="1" userDrawn="1">
  <p:cSld name="goals">
    <p:bg>
      <p:bgPr>
        <a:solidFill>
          <a:schemeClr val="bg1"/>
        </a:solidFill>
        <a:effectLst/>
      </p:bgPr>
    </p:bg>
    <p:spTree>
      <p:nvGrpSpPr>
        <p:cNvPr id="1" name=""/>
        <p:cNvGrpSpPr/>
        <p:nvPr/>
      </p:nvGrpSpPr>
      <p:grpSpPr bwMode="auto">
        <a:xfrm>
          <a:off x="0" y="0"/>
          <a:ext cx="0" cy="0"/>
          <a:chOff x="0" y="0"/>
          <a:chExt cx="0" cy="0"/>
        </a:xfrm>
      </p:grpSpPr>
      <p:sp>
        <p:nvSpPr>
          <p:cNvPr id="1157176605" name="Rectangle 4"/>
          <p:cNvSpPr/>
          <p:nvPr userDrawn="1"/>
        </p:nvSpPr>
        <p:spPr bwMode="auto">
          <a:xfrm>
            <a:off x="0" y="0"/>
            <a:ext cx="12192000" cy="683974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548887890" name="Title 1"/>
          <p:cNvSpPr>
            <a:spLocks noGrp="1"/>
          </p:cNvSpPr>
          <p:nvPr>
            <p:ph type="title"/>
          </p:nvPr>
        </p:nvSpPr>
        <p:spPr bwMode="auto">
          <a:xfrm>
            <a:off x="453276" y="400609"/>
            <a:ext cx="4425962" cy="1325563"/>
          </a:xfrm>
        </p:spPr>
        <p:txBody>
          <a:bodyPr>
            <a:normAutofit/>
          </a:bodyPr>
          <a:lstStyle>
            <a:lvl1pPr>
              <a:defRPr sz="4400">
                <a:solidFill>
                  <a:srgbClr val="FFD82D"/>
                </a:solidFill>
              </a:defRPr>
            </a:lvl1pPr>
          </a:lstStyle>
          <a:p>
            <a:pPr>
              <a:defRPr/>
            </a:pPr>
            <a:r>
              <a:rPr lang="en-US"/>
              <a:t>Click to edit Master title style</a:t>
            </a:r>
          </a:p>
        </p:txBody>
      </p:sp>
      <p:sp>
        <p:nvSpPr>
          <p:cNvPr id="1056557820" name="Text Placeholder 9"/>
          <p:cNvSpPr>
            <a:spLocks noGrp="1"/>
          </p:cNvSpPr>
          <p:nvPr>
            <p:ph type="body" sz="quarter" idx="12"/>
          </p:nvPr>
        </p:nvSpPr>
        <p:spPr bwMode="auto">
          <a:xfrm>
            <a:off x="5103530" y="378687"/>
            <a:ext cx="6926545" cy="1371390"/>
          </a:xfrm>
        </p:spPr>
        <p:txBody>
          <a:bodyPr anchor="ctr" anchorCtr="0">
            <a:normAutofit/>
          </a:bodyPr>
          <a:lstStyle>
            <a:lvl1pPr marL="0" indent="0">
              <a:buNone/>
              <a:defRPr sz="20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cxnSp>
        <p:nvCxnSpPr>
          <p:cNvPr id="1671101349" name="Straight Connector 5"/>
          <p:cNvCxnSpPr/>
          <p:nvPr userDrawn="1"/>
        </p:nvCxnSpPr>
        <p:spPr bwMode="auto">
          <a:xfrm>
            <a:off x="0" y="2083189"/>
            <a:ext cx="12510051" cy="0"/>
          </a:xfrm>
          <a:prstGeom prst="line">
            <a:avLst/>
          </a:prstGeom>
          <a:ln w="6350">
            <a:solidFill>
              <a:schemeClr val="bg1"/>
            </a:solidFill>
          </a:ln>
        </p:spPr>
        <p:style>
          <a:lnRef idx="2">
            <a:schemeClr val="accent1"/>
          </a:lnRef>
          <a:fillRef idx="0">
            <a:schemeClr val="accent1"/>
          </a:fillRef>
          <a:effectRef idx="1">
            <a:schemeClr val="accent1"/>
          </a:effectRef>
          <a:fontRef idx="minor">
            <a:schemeClr val="tx1"/>
          </a:fontRef>
        </p:style>
      </p:cxnSp>
      <p:sp>
        <p:nvSpPr>
          <p:cNvPr id="586357444" name="Content Placeholder 11"/>
          <p:cNvSpPr>
            <a:spLocks noGrp="1"/>
          </p:cNvSpPr>
          <p:nvPr>
            <p:ph sz="quarter" idx="23" hasCustomPrompt="1"/>
          </p:nvPr>
        </p:nvSpPr>
        <p:spPr bwMode="auto">
          <a:xfrm>
            <a:off x="453276" y="2439161"/>
            <a:ext cx="706559" cy="437639"/>
          </a:xfrm>
        </p:spPr>
        <p:txBody>
          <a:bodyPr>
            <a:noAutofit/>
          </a:bodyPr>
          <a:lstStyle>
            <a:lvl1pPr marL="0" indent="0" algn="l">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1</a:t>
            </a:r>
            <a:endParaRPr/>
          </a:p>
        </p:txBody>
      </p:sp>
      <p:sp>
        <p:nvSpPr>
          <p:cNvPr id="225588625" name="Content Placeholder 11"/>
          <p:cNvSpPr>
            <a:spLocks noGrp="1"/>
          </p:cNvSpPr>
          <p:nvPr>
            <p:ph sz="quarter" idx="14"/>
          </p:nvPr>
        </p:nvSpPr>
        <p:spPr bwMode="auto">
          <a:xfrm>
            <a:off x="454026" y="2961618"/>
            <a:ext cx="2100459" cy="677353"/>
          </a:xfrm>
        </p:spPr>
        <p:txBody>
          <a:bodyPr>
            <a:normAutofit/>
          </a:bodyPr>
          <a:lstStyle>
            <a:lvl1pPr marL="0" indent="0">
              <a:buNone/>
              <a:defRPr sz="2000">
                <a:solidFill>
                  <a:srgbClr val="FFD82D"/>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473176475" name="Content Placeholder 11"/>
          <p:cNvSpPr>
            <a:spLocks noGrp="1"/>
          </p:cNvSpPr>
          <p:nvPr>
            <p:ph sz="quarter" idx="13"/>
          </p:nvPr>
        </p:nvSpPr>
        <p:spPr bwMode="auto">
          <a:xfrm>
            <a:off x="454026" y="3728573"/>
            <a:ext cx="2100459" cy="1968034"/>
          </a:xfrm>
        </p:spPr>
        <p:txBody>
          <a:bodyPr>
            <a:normAutofit/>
          </a:bodyPr>
          <a:lstStyle>
            <a:lvl1pPr marL="0" indent="0">
              <a:buNone/>
              <a:defRPr sz="16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1186381269" name="Content Placeholder 11"/>
          <p:cNvSpPr>
            <a:spLocks noGrp="1"/>
          </p:cNvSpPr>
          <p:nvPr>
            <p:ph sz="quarter" idx="24" hasCustomPrompt="1"/>
          </p:nvPr>
        </p:nvSpPr>
        <p:spPr bwMode="auto">
          <a:xfrm>
            <a:off x="2764520" y="2439161"/>
            <a:ext cx="706559" cy="437639"/>
          </a:xfrm>
        </p:spPr>
        <p:txBody>
          <a:bodyPr>
            <a:noAutofit/>
          </a:bodyPr>
          <a:lstStyle>
            <a:lvl1pPr marL="0" indent="0" algn="l">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2</a:t>
            </a:r>
            <a:endParaRPr/>
          </a:p>
        </p:txBody>
      </p:sp>
      <p:sp>
        <p:nvSpPr>
          <p:cNvPr id="564894667" name="Content Placeholder 11"/>
          <p:cNvSpPr>
            <a:spLocks noGrp="1"/>
          </p:cNvSpPr>
          <p:nvPr>
            <p:ph sz="quarter" idx="16"/>
          </p:nvPr>
        </p:nvSpPr>
        <p:spPr bwMode="auto">
          <a:xfrm>
            <a:off x="2778778" y="2961618"/>
            <a:ext cx="2100459" cy="677353"/>
          </a:xfrm>
        </p:spPr>
        <p:txBody>
          <a:bodyPr>
            <a:normAutofit/>
          </a:bodyPr>
          <a:lstStyle>
            <a:lvl1pPr marL="0" indent="0">
              <a:buNone/>
              <a:defRPr sz="2000">
                <a:solidFill>
                  <a:srgbClr val="FFD82D"/>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752416901" name="Content Placeholder 11"/>
          <p:cNvSpPr>
            <a:spLocks noGrp="1"/>
          </p:cNvSpPr>
          <p:nvPr>
            <p:ph sz="quarter" idx="15"/>
          </p:nvPr>
        </p:nvSpPr>
        <p:spPr bwMode="auto">
          <a:xfrm>
            <a:off x="2778778" y="3728573"/>
            <a:ext cx="2100459" cy="1968034"/>
          </a:xfrm>
        </p:spPr>
        <p:txBody>
          <a:bodyPr>
            <a:normAutofit/>
          </a:bodyPr>
          <a:lstStyle>
            <a:lvl1pPr marL="0" indent="0">
              <a:buNone/>
              <a:defRPr sz="16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2057963225" name="Content Placeholder 11"/>
          <p:cNvSpPr>
            <a:spLocks noGrp="1"/>
          </p:cNvSpPr>
          <p:nvPr>
            <p:ph sz="quarter" idx="25" hasCustomPrompt="1"/>
          </p:nvPr>
        </p:nvSpPr>
        <p:spPr bwMode="auto">
          <a:xfrm>
            <a:off x="5086984" y="2439161"/>
            <a:ext cx="706559" cy="437639"/>
          </a:xfrm>
        </p:spPr>
        <p:txBody>
          <a:bodyPr>
            <a:noAutofit/>
          </a:bodyPr>
          <a:lstStyle>
            <a:lvl1pPr marL="0" indent="0" algn="l">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3</a:t>
            </a:r>
            <a:endParaRPr/>
          </a:p>
        </p:txBody>
      </p:sp>
      <p:sp>
        <p:nvSpPr>
          <p:cNvPr id="1287988354" name="Content Placeholder 11"/>
          <p:cNvSpPr>
            <a:spLocks noGrp="1"/>
          </p:cNvSpPr>
          <p:nvPr>
            <p:ph sz="quarter" idx="18"/>
          </p:nvPr>
        </p:nvSpPr>
        <p:spPr bwMode="auto">
          <a:xfrm>
            <a:off x="5103530" y="2961618"/>
            <a:ext cx="2100459" cy="677353"/>
          </a:xfrm>
        </p:spPr>
        <p:txBody>
          <a:bodyPr>
            <a:normAutofit/>
          </a:bodyPr>
          <a:lstStyle>
            <a:lvl1pPr marL="0" indent="0">
              <a:buNone/>
              <a:defRPr sz="2000">
                <a:solidFill>
                  <a:srgbClr val="FFD82D"/>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790338218" name="Content Placeholder 11"/>
          <p:cNvSpPr>
            <a:spLocks noGrp="1"/>
          </p:cNvSpPr>
          <p:nvPr>
            <p:ph sz="quarter" idx="17"/>
          </p:nvPr>
        </p:nvSpPr>
        <p:spPr bwMode="auto">
          <a:xfrm>
            <a:off x="5103530" y="3728573"/>
            <a:ext cx="2100459" cy="1968034"/>
          </a:xfrm>
        </p:spPr>
        <p:txBody>
          <a:bodyPr>
            <a:normAutofit/>
          </a:bodyPr>
          <a:lstStyle>
            <a:lvl1pPr marL="0" indent="0">
              <a:buNone/>
              <a:defRPr sz="16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1981356867" name="Content Placeholder 11"/>
          <p:cNvSpPr>
            <a:spLocks noGrp="1"/>
          </p:cNvSpPr>
          <p:nvPr>
            <p:ph sz="quarter" idx="26" hasCustomPrompt="1"/>
          </p:nvPr>
        </p:nvSpPr>
        <p:spPr bwMode="auto">
          <a:xfrm>
            <a:off x="7415057" y="2439161"/>
            <a:ext cx="706559" cy="437639"/>
          </a:xfrm>
        </p:spPr>
        <p:txBody>
          <a:bodyPr>
            <a:noAutofit/>
          </a:bodyPr>
          <a:lstStyle>
            <a:lvl1pPr marL="0" indent="0" algn="l">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4</a:t>
            </a:r>
            <a:endParaRPr/>
          </a:p>
        </p:txBody>
      </p:sp>
      <p:sp>
        <p:nvSpPr>
          <p:cNvPr id="136591266" name="Content Placeholder 11"/>
          <p:cNvSpPr>
            <a:spLocks noGrp="1"/>
          </p:cNvSpPr>
          <p:nvPr>
            <p:ph sz="quarter" idx="20"/>
          </p:nvPr>
        </p:nvSpPr>
        <p:spPr bwMode="auto">
          <a:xfrm>
            <a:off x="7428282" y="2961618"/>
            <a:ext cx="2100459" cy="677353"/>
          </a:xfrm>
        </p:spPr>
        <p:txBody>
          <a:bodyPr>
            <a:normAutofit/>
          </a:bodyPr>
          <a:lstStyle>
            <a:lvl1pPr marL="0" indent="0">
              <a:buNone/>
              <a:defRPr sz="2000">
                <a:solidFill>
                  <a:srgbClr val="FFD82D"/>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513772087" name="Content Placeholder 11"/>
          <p:cNvSpPr>
            <a:spLocks noGrp="1"/>
          </p:cNvSpPr>
          <p:nvPr>
            <p:ph sz="quarter" idx="19"/>
          </p:nvPr>
        </p:nvSpPr>
        <p:spPr bwMode="auto">
          <a:xfrm>
            <a:off x="7428282" y="3728573"/>
            <a:ext cx="2100459" cy="1968034"/>
          </a:xfrm>
        </p:spPr>
        <p:txBody>
          <a:bodyPr>
            <a:normAutofit/>
          </a:bodyPr>
          <a:lstStyle>
            <a:lvl1pPr marL="0" indent="0">
              <a:buNone/>
              <a:defRPr sz="16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2145052005" name="Content Placeholder 11"/>
          <p:cNvSpPr>
            <a:spLocks noGrp="1"/>
          </p:cNvSpPr>
          <p:nvPr>
            <p:ph sz="quarter" idx="27" hasCustomPrompt="1"/>
          </p:nvPr>
        </p:nvSpPr>
        <p:spPr bwMode="auto">
          <a:xfrm>
            <a:off x="9743130" y="2439161"/>
            <a:ext cx="706559" cy="437639"/>
          </a:xfrm>
        </p:spPr>
        <p:txBody>
          <a:bodyPr>
            <a:noAutofit/>
          </a:bodyPr>
          <a:lstStyle>
            <a:lvl1pPr marL="0" indent="0" algn="l">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5</a:t>
            </a:r>
            <a:endParaRPr/>
          </a:p>
        </p:txBody>
      </p:sp>
      <p:sp>
        <p:nvSpPr>
          <p:cNvPr id="387447882" name="Content Placeholder 11"/>
          <p:cNvSpPr>
            <a:spLocks noGrp="1"/>
          </p:cNvSpPr>
          <p:nvPr>
            <p:ph sz="quarter" idx="22"/>
          </p:nvPr>
        </p:nvSpPr>
        <p:spPr bwMode="auto">
          <a:xfrm>
            <a:off x="9753034" y="2961618"/>
            <a:ext cx="2100459" cy="677353"/>
          </a:xfrm>
        </p:spPr>
        <p:txBody>
          <a:bodyPr>
            <a:normAutofit/>
          </a:bodyPr>
          <a:lstStyle>
            <a:lvl1pPr marL="0" indent="0">
              <a:buNone/>
              <a:defRPr sz="2000">
                <a:solidFill>
                  <a:srgbClr val="FFD82D"/>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217060179" name="Content Placeholder 11"/>
          <p:cNvSpPr>
            <a:spLocks noGrp="1"/>
          </p:cNvSpPr>
          <p:nvPr>
            <p:ph sz="quarter" idx="21"/>
          </p:nvPr>
        </p:nvSpPr>
        <p:spPr bwMode="auto">
          <a:xfrm>
            <a:off x="9753034" y="3728573"/>
            <a:ext cx="2100459" cy="1968034"/>
          </a:xfrm>
        </p:spPr>
        <p:txBody>
          <a:bodyPr>
            <a:normAutofit/>
          </a:bodyPr>
          <a:lstStyle>
            <a:lvl1pPr marL="0" indent="0">
              <a:buNone/>
              <a:defRPr sz="16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711524100" name="Slide Number Placeholder 2"/>
          <p:cNvSpPr>
            <a:spLocks noGrp="1"/>
          </p:cNvSpPr>
          <p:nvPr>
            <p:ph type="sldNum" sz="quarter" idx="10"/>
          </p:nvPr>
        </p:nvSpPr>
        <p:spPr bwMode="auto"/>
        <p:txBody>
          <a:bodyPr/>
          <a:lstStyle>
            <a:lvl1pPr>
              <a:defRPr>
                <a:solidFill>
                  <a:schemeClr val="bg1"/>
                </a:solidFill>
              </a:defRPr>
            </a:lvl1pPr>
          </a:lstStyle>
          <a:p>
            <a:pPr>
              <a:defRPr/>
            </a:pPr>
            <a:fld id="{6D9A7562-078F-0443-99CB-13A7936AC4A7}" type="slidenum">
              <a:rPr lang="en-US"/>
              <a:t>‹#›</a:t>
            </a:fld>
            <a:endParaRPr lang="en-US"/>
          </a:p>
        </p:txBody>
      </p:sp>
      <p:pic>
        <p:nvPicPr>
          <p:cNvPr id="1632733829" name="Picture 6" descr="Laboratory for Laser Energetics University of Rochester Logo."/>
          <p:cNvPicPr>
            <a:picLocks noChangeAspect="1"/>
          </p:cNvPicPr>
          <p:nvPr userDrawn="1"/>
        </p:nvPicPr>
        <p:blipFill rotWithShape="1">
          <a:blip r:embed="rId2"/>
          <a:stretch/>
        </p:blipFill>
        <p:spPr bwMode="auto">
          <a:xfrm>
            <a:off x="548640" y="6355080"/>
            <a:ext cx="2628900" cy="365125"/>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Table of Contents">
    <p:bg>
      <p:bgPr>
        <a:solidFill>
          <a:schemeClr val="accent4"/>
        </a:solidFill>
        <a:effectLst/>
      </p:bgPr>
    </p:bg>
    <p:spTree>
      <p:nvGrpSpPr>
        <p:cNvPr id="1" name=""/>
        <p:cNvGrpSpPr/>
        <p:nvPr/>
      </p:nvGrpSpPr>
      <p:grpSpPr bwMode="auto">
        <a:xfrm>
          <a:off x="0" y="0"/>
          <a:ext cx="0" cy="0"/>
          <a:chOff x="0" y="0"/>
          <a:chExt cx="0" cy="0"/>
        </a:xfrm>
      </p:grpSpPr>
      <p:sp>
        <p:nvSpPr>
          <p:cNvPr id="401762879" name="Title 1"/>
          <p:cNvSpPr>
            <a:spLocks noGrp="1"/>
          </p:cNvSpPr>
          <p:nvPr>
            <p:ph type="title"/>
          </p:nvPr>
        </p:nvSpPr>
        <p:spPr bwMode="auto"/>
        <p:txBody>
          <a:bodyPr>
            <a:normAutofit/>
          </a:bodyPr>
          <a:lstStyle>
            <a:lvl1pPr>
              <a:defRPr sz="4000"/>
            </a:lvl1pPr>
          </a:lstStyle>
          <a:p>
            <a:pPr>
              <a:defRPr/>
            </a:pPr>
            <a:r>
              <a:rPr lang="en-US"/>
              <a:t>Click to edit Master title style</a:t>
            </a:r>
          </a:p>
        </p:txBody>
      </p:sp>
      <p:sp>
        <p:nvSpPr>
          <p:cNvPr id="1265079392" name="slide number 1"/>
          <p:cNvSpPr>
            <a:spLocks noGrp="1"/>
          </p:cNvSpPr>
          <p:nvPr>
            <p:ph idx="18" hasCustomPrompt="1"/>
          </p:nvPr>
        </p:nvSpPr>
        <p:spPr bwMode="auto">
          <a:xfrm>
            <a:off x="501041" y="1572105"/>
            <a:ext cx="1164921" cy="517639"/>
          </a:xfrm>
        </p:spPr>
        <p:txBody>
          <a:bodyPr anchor="ctr" anchorCtr="0">
            <a:normAutofit/>
          </a:bodyPr>
          <a:lstStyle>
            <a:lvl1pPr marL="0" indent="0" algn="r">
              <a:buNone/>
              <a:defRPr sz="2800">
                <a:solidFill>
                  <a:srgbClr val="001E5F"/>
                </a:solidFill>
                <a:latin typeface="Georgia"/>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a:t>
            </a:r>
            <a:endParaRPr/>
          </a:p>
        </p:txBody>
      </p:sp>
      <p:sp>
        <p:nvSpPr>
          <p:cNvPr id="1670833763" name="TOC 1"/>
          <p:cNvSpPr>
            <a:spLocks noGrp="1"/>
          </p:cNvSpPr>
          <p:nvPr>
            <p:ph idx="1" hasCustomPrompt="1"/>
          </p:nvPr>
        </p:nvSpPr>
        <p:spPr bwMode="auto">
          <a:xfrm>
            <a:off x="1941534" y="1572105"/>
            <a:ext cx="9118947" cy="517639"/>
          </a:xfrm>
        </p:spPr>
        <p:txBody>
          <a:bodyPr anchor="ctr" anchorCtr="0"/>
          <a:lstStyle>
            <a:lvl1pPr marL="0" indent="0">
              <a:buNone/>
              <a:defRPr>
                <a:solidFill>
                  <a:srgbClr val="001E5F"/>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Table of Contents</a:t>
            </a:r>
            <a:endParaRPr/>
          </a:p>
        </p:txBody>
      </p:sp>
      <p:sp>
        <p:nvSpPr>
          <p:cNvPr id="2089975593" name="slide number 2"/>
          <p:cNvSpPr>
            <a:spLocks noGrp="1"/>
          </p:cNvSpPr>
          <p:nvPr>
            <p:ph idx="19" hasCustomPrompt="1"/>
          </p:nvPr>
        </p:nvSpPr>
        <p:spPr bwMode="auto">
          <a:xfrm>
            <a:off x="501041" y="2263772"/>
            <a:ext cx="1164921" cy="517639"/>
          </a:xfrm>
        </p:spPr>
        <p:txBody>
          <a:bodyPr anchor="ctr" anchorCtr="0">
            <a:normAutofit/>
          </a:bodyPr>
          <a:lstStyle>
            <a:lvl1pPr marL="0" indent="0" algn="r">
              <a:buNone/>
              <a:defRPr sz="2800">
                <a:solidFill>
                  <a:srgbClr val="001E5F"/>
                </a:solidFill>
                <a:latin typeface="Georgia"/>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a:t>
            </a:r>
            <a:endParaRPr/>
          </a:p>
        </p:txBody>
      </p:sp>
      <p:sp>
        <p:nvSpPr>
          <p:cNvPr id="696642135" name="TOC 2"/>
          <p:cNvSpPr>
            <a:spLocks noGrp="1"/>
          </p:cNvSpPr>
          <p:nvPr>
            <p:ph idx="13" hasCustomPrompt="1"/>
          </p:nvPr>
        </p:nvSpPr>
        <p:spPr bwMode="auto">
          <a:xfrm>
            <a:off x="1941534" y="2263772"/>
            <a:ext cx="9118947" cy="517639"/>
          </a:xfrm>
        </p:spPr>
        <p:txBody>
          <a:bodyPr anchor="ctr" anchorCtr="0"/>
          <a:lstStyle>
            <a:lvl1pPr marL="0" indent="0">
              <a:buNone/>
              <a:defRPr>
                <a:solidFill>
                  <a:srgbClr val="001E5F"/>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Table of Contents</a:t>
            </a:r>
            <a:endParaRPr/>
          </a:p>
        </p:txBody>
      </p:sp>
      <p:sp>
        <p:nvSpPr>
          <p:cNvPr id="587672539" name="slide number 3"/>
          <p:cNvSpPr>
            <a:spLocks noGrp="1"/>
          </p:cNvSpPr>
          <p:nvPr>
            <p:ph idx="20" hasCustomPrompt="1"/>
          </p:nvPr>
        </p:nvSpPr>
        <p:spPr bwMode="auto">
          <a:xfrm>
            <a:off x="501041" y="2955439"/>
            <a:ext cx="1164921" cy="517639"/>
          </a:xfrm>
        </p:spPr>
        <p:txBody>
          <a:bodyPr anchor="ctr" anchorCtr="0">
            <a:normAutofit/>
          </a:bodyPr>
          <a:lstStyle>
            <a:lvl1pPr marL="0" indent="0" algn="r">
              <a:buNone/>
              <a:defRPr sz="2800">
                <a:solidFill>
                  <a:srgbClr val="001E5F"/>
                </a:solidFill>
                <a:latin typeface="Georgia"/>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a:t>
            </a:r>
            <a:endParaRPr/>
          </a:p>
        </p:txBody>
      </p:sp>
      <p:sp>
        <p:nvSpPr>
          <p:cNvPr id="2059355518" name="TOC 3"/>
          <p:cNvSpPr>
            <a:spLocks noGrp="1"/>
          </p:cNvSpPr>
          <p:nvPr>
            <p:ph idx="14" hasCustomPrompt="1"/>
          </p:nvPr>
        </p:nvSpPr>
        <p:spPr bwMode="auto">
          <a:xfrm>
            <a:off x="1941534" y="2955439"/>
            <a:ext cx="9118947" cy="517639"/>
          </a:xfrm>
        </p:spPr>
        <p:txBody>
          <a:bodyPr anchor="ctr" anchorCtr="0"/>
          <a:lstStyle>
            <a:lvl1pPr marL="0" indent="0">
              <a:buNone/>
              <a:defRPr>
                <a:solidFill>
                  <a:srgbClr val="001E5F"/>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Table of Contents</a:t>
            </a:r>
            <a:endParaRPr/>
          </a:p>
        </p:txBody>
      </p:sp>
      <p:sp>
        <p:nvSpPr>
          <p:cNvPr id="1497626979" name="slide number 4"/>
          <p:cNvSpPr>
            <a:spLocks noGrp="1"/>
          </p:cNvSpPr>
          <p:nvPr>
            <p:ph idx="21" hasCustomPrompt="1"/>
          </p:nvPr>
        </p:nvSpPr>
        <p:spPr bwMode="auto">
          <a:xfrm>
            <a:off x="501041" y="3678639"/>
            <a:ext cx="1164921" cy="517639"/>
          </a:xfrm>
        </p:spPr>
        <p:txBody>
          <a:bodyPr anchor="ctr" anchorCtr="0">
            <a:normAutofit/>
          </a:bodyPr>
          <a:lstStyle>
            <a:lvl1pPr marL="0" indent="0" algn="r">
              <a:buNone/>
              <a:defRPr sz="2800">
                <a:solidFill>
                  <a:srgbClr val="001E5F"/>
                </a:solidFill>
                <a:latin typeface="Georgia"/>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a:t>
            </a:r>
            <a:endParaRPr/>
          </a:p>
        </p:txBody>
      </p:sp>
      <p:sp>
        <p:nvSpPr>
          <p:cNvPr id="1380254070" name="TOC 4"/>
          <p:cNvSpPr>
            <a:spLocks noGrp="1"/>
          </p:cNvSpPr>
          <p:nvPr>
            <p:ph idx="15" hasCustomPrompt="1"/>
          </p:nvPr>
        </p:nvSpPr>
        <p:spPr bwMode="auto">
          <a:xfrm>
            <a:off x="1941534" y="3678639"/>
            <a:ext cx="9118947" cy="517639"/>
          </a:xfrm>
        </p:spPr>
        <p:txBody>
          <a:bodyPr anchor="ctr" anchorCtr="0"/>
          <a:lstStyle>
            <a:lvl1pPr marL="0" indent="0">
              <a:buNone/>
              <a:defRPr>
                <a:solidFill>
                  <a:srgbClr val="001E5F"/>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Table of Contents</a:t>
            </a:r>
            <a:endParaRPr/>
          </a:p>
        </p:txBody>
      </p:sp>
      <p:sp>
        <p:nvSpPr>
          <p:cNvPr id="749975232" name="slide number 5"/>
          <p:cNvSpPr>
            <a:spLocks noGrp="1"/>
          </p:cNvSpPr>
          <p:nvPr>
            <p:ph idx="22" hasCustomPrompt="1"/>
          </p:nvPr>
        </p:nvSpPr>
        <p:spPr bwMode="auto">
          <a:xfrm>
            <a:off x="501041" y="4368085"/>
            <a:ext cx="1164921" cy="517639"/>
          </a:xfrm>
        </p:spPr>
        <p:txBody>
          <a:bodyPr anchor="ctr" anchorCtr="0">
            <a:normAutofit/>
          </a:bodyPr>
          <a:lstStyle>
            <a:lvl1pPr marL="0" indent="0" algn="r">
              <a:buNone/>
              <a:defRPr sz="2800">
                <a:solidFill>
                  <a:srgbClr val="001E5F"/>
                </a:solidFill>
                <a:latin typeface="Georgia"/>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a:t>
            </a:r>
            <a:endParaRPr/>
          </a:p>
        </p:txBody>
      </p:sp>
      <p:sp>
        <p:nvSpPr>
          <p:cNvPr id="250883247" name="TOC 5"/>
          <p:cNvSpPr>
            <a:spLocks noGrp="1"/>
          </p:cNvSpPr>
          <p:nvPr>
            <p:ph idx="16" hasCustomPrompt="1"/>
          </p:nvPr>
        </p:nvSpPr>
        <p:spPr bwMode="auto">
          <a:xfrm>
            <a:off x="1941534" y="4368085"/>
            <a:ext cx="9118947" cy="517639"/>
          </a:xfrm>
        </p:spPr>
        <p:txBody>
          <a:bodyPr anchor="ctr" anchorCtr="0"/>
          <a:lstStyle>
            <a:lvl1pPr marL="0" indent="0">
              <a:buNone/>
              <a:defRPr>
                <a:solidFill>
                  <a:srgbClr val="001E5F"/>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Table of Contents</a:t>
            </a:r>
            <a:endParaRPr/>
          </a:p>
        </p:txBody>
      </p:sp>
      <p:sp>
        <p:nvSpPr>
          <p:cNvPr id="2083756008" name="slide number 6"/>
          <p:cNvSpPr>
            <a:spLocks noGrp="1"/>
          </p:cNvSpPr>
          <p:nvPr>
            <p:ph idx="23" hasCustomPrompt="1"/>
          </p:nvPr>
        </p:nvSpPr>
        <p:spPr bwMode="auto">
          <a:xfrm>
            <a:off x="501041" y="5091286"/>
            <a:ext cx="1164921" cy="517639"/>
          </a:xfrm>
        </p:spPr>
        <p:txBody>
          <a:bodyPr anchor="ctr" anchorCtr="0">
            <a:normAutofit/>
          </a:bodyPr>
          <a:lstStyle>
            <a:lvl1pPr marL="0" indent="0" algn="r">
              <a:buNone/>
              <a:defRPr sz="2800">
                <a:solidFill>
                  <a:srgbClr val="001E5F"/>
                </a:solidFill>
                <a:latin typeface="Georgia"/>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a:t>
            </a:r>
            <a:endParaRPr/>
          </a:p>
        </p:txBody>
      </p:sp>
      <p:sp>
        <p:nvSpPr>
          <p:cNvPr id="1704659037" name="TOC 6"/>
          <p:cNvSpPr>
            <a:spLocks noGrp="1"/>
          </p:cNvSpPr>
          <p:nvPr>
            <p:ph idx="17" hasCustomPrompt="1"/>
          </p:nvPr>
        </p:nvSpPr>
        <p:spPr bwMode="auto">
          <a:xfrm>
            <a:off x="1941534" y="5091286"/>
            <a:ext cx="9118947" cy="517639"/>
          </a:xfrm>
        </p:spPr>
        <p:txBody>
          <a:bodyPr anchor="ctr" anchorCtr="0"/>
          <a:lstStyle>
            <a:lvl1pPr marL="0" indent="0">
              <a:buNone/>
              <a:defRPr>
                <a:solidFill>
                  <a:srgbClr val="001E5F"/>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Table of Contents</a:t>
            </a:r>
            <a:endParaRPr/>
          </a:p>
        </p:txBody>
      </p:sp>
      <p:sp>
        <p:nvSpPr>
          <p:cNvPr id="2085349058" name="Slide Number Placeholder 5"/>
          <p:cNvSpPr>
            <a:spLocks noGrp="1"/>
          </p:cNvSpPr>
          <p:nvPr>
            <p:ph type="sldNum" sz="quarter" idx="12"/>
          </p:nvPr>
        </p:nvSpPr>
        <p:spPr bwMode="auto"/>
        <p:txBody>
          <a:bodyPr/>
          <a:lstStyle/>
          <a:p>
            <a:pPr>
              <a:defRPr/>
            </a:pPr>
            <a:fld id="{6D9A7562-078F-0443-99CB-13A7936AC4A7}" type="slidenum">
              <a:rPr lang="en-US"/>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Collaborators yellow">
    <p:bg>
      <p:bgPr>
        <a:solidFill>
          <a:schemeClr val="accent4"/>
        </a:solidFill>
        <a:effectLst/>
      </p:bgPr>
    </p:bg>
    <p:spTree>
      <p:nvGrpSpPr>
        <p:cNvPr id="1" name=""/>
        <p:cNvGrpSpPr/>
        <p:nvPr/>
      </p:nvGrpSpPr>
      <p:grpSpPr bwMode="auto">
        <a:xfrm>
          <a:off x="0" y="0"/>
          <a:ext cx="0" cy="0"/>
          <a:chOff x="0" y="0"/>
          <a:chExt cx="0" cy="0"/>
        </a:xfrm>
      </p:grpSpPr>
      <p:sp>
        <p:nvSpPr>
          <p:cNvPr id="2107810212" name="Title 1"/>
          <p:cNvSpPr>
            <a:spLocks noGrp="1"/>
          </p:cNvSpPr>
          <p:nvPr>
            <p:ph type="title" hasCustomPrompt="1"/>
          </p:nvPr>
        </p:nvSpPr>
        <p:spPr bwMode="auto">
          <a:xfrm>
            <a:off x="457200" y="54864"/>
            <a:ext cx="10991217" cy="1155699"/>
          </a:xfrm>
        </p:spPr>
        <p:txBody>
          <a:bodyPr>
            <a:normAutofit/>
          </a:bodyPr>
          <a:lstStyle>
            <a:lvl1pPr algn="ctr">
              <a:defRPr sz="4000"/>
            </a:lvl1pPr>
          </a:lstStyle>
          <a:p>
            <a:pPr>
              <a:defRPr/>
            </a:pPr>
            <a:r>
              <a:rPr lang="en-US"/>
              <a:t>Collaborators</a:t>
            </a:r>
            <a:endParaRPr/>
          </a:p>
        </p:txBody>
      </p:sp>
      <p:sp>
        <p:nvSpPr>
          <p:cNvPr id="1834716476" name="Slide Number Placeholder 5"/>
          <p:cNvSpPr>
            <a:spLocks noGrp="1"/>
          </p:cNvSpPr>
          <p:nvPr>
            <p:ph type="sldNum" sz="quarter" idx="12"/>
          </p:nvPr>
        </p:nvSpPr>
        <p:spPr bwMode="auto"/>
        <p:txBody>
          <a:bodyPr/>
          <a:lstStyle/>
          <a:p>
            <a:pPr>
              <a:defRPr/>
            </a:pPr>
            <a:fld id="{6D9A7562-078F-0443-99CB-13A7936AC4A7}" type="slidenum">
              <a:rPr lang="en-US"/>
              <a:t>‹#›</a:t>
            </a:fld>
            <a:endParaRPr lang="en-US"/>
          </a:p>
        </p:txBody>
      </p:sp>
      <p:sp>
        <p:nvSpPr>
          <p:cNvPr id="298937759" name="Name placeholder 1"/>
          <p:cNvSpPr>
            <a:spLocks noGrp="1"/>
          </p:cNvSpPr>
          <p:nvPr>
            <p:ph type="body" sz="quarter" idx="13" hasCustomPrompt="1"/>
          </p:nvPr>
        </p:nvSpPr>
        <p:spPr bwMode="auto">
          <a:xfrm>
            <a:off x="608172" y="1343023"/>
            <a:ext cx="10975658" cy="947741"/>
          </a:xfrm>
          <a:prstGeom prst="rect">
            <a:avLst/>
          </a:prstGeom>
        </p:spPr>
        <p:txBody>
          <a:bodyPr anchor="b"/>
          <a:lstStyle>
            <a:lvl1pPr marL="0" marR="0" indent="0" algn="ctr" defTabSz="914400" rtl="0">
              <a:lnSpc>
                <a:spcPct val="100000"/>
              </a:lnSpc>
              <a:spcBef>
                <a:spcPts val="1200"/>
              </a:spcBef>
              <a:spcAft>
                <a:spcPts val="0"/>
              </a:spcAft>
              <a:buClrTx/>
              <a:buSzTx/>
              <a:buFont typeface="Arial"/>
              <a:buNone/>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Name, Name, and Name</a:t>
            </a:r>
            <a:endParaRPr/>
          </a:p>
        </p:txBody>
      </p:sp>
      <p:sp>
        <p:nvSpPr>
          <p:cNvPr id="990243336" name="Institution name 2"/>
          <p:cNvSpPr>
            <a:spLocks noGrp="1"/>
          </p:cNvSpPr>
          <p:nvPr>
            <p:ph type="body" sz="quarter" idx="14" hasCustomPrompt="1"/>
          </p:nvPr>
        </p:nvSpPr>
        <p:spPr bwMode="auto">
          <a:xfrm>
            <a:off x="608170" y="2290764"/>
            <a:ext cx="10975658" cy="614363"/>
          </a:xfrm>
          <a:prstGeom prst="rect">
            <a:avLst/>
          </a:prstGeom>
        </p:spPr>
        <p:txBody>
          <a:bodyPr anchor="t">
            <a:noAutofit/>
          </a:bodyPr>
          <a:lstStyle>
            <a:lvl1pPr marL="0" marR="0" indent="0" algn="ctr" defTabSz="914400" rtl="0">
              <a:lnSpc>
                <a:spcPct val="100000"/>
              </a:lnSpc>
              <a:spcBef>
                <a:spcPts val="1200"/>
              </a:spcBef>
              <a:spcAft>
                <a:spcPts val="0"/>
              </a:spcAft>
              <a:buClrTx/>
              <a:buSzTx/>
              <a:buFont typeface="Arial"/>
              <a:buNone/>
              <a:defRPr sz="1500">
                <a:solidFill>
                  <a:schemeClr val="tx2"/>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Institution Name</a:t>
            </a:r>
            <a:endParaRPr/>
          </a:p>
        </p:txBody>
      </p:sp>
      <p:sp>
        <p:nvSpPr>
          <p:cNvPr id="83828681" name="Name placeholder 3"/>
          <p:cNvSpPr>
            <a:spLocks noGrp="1"/>
          </p:cNvSpPr>
          <p:nvPr>
            <p:ph type="body" sz="quarter" idx="15" hasCustomPrompt="1"/>
          </p:nvPr>
        </p:nvSpPr>
        <p:spPr bwMode="auto">
          <a:xfrm>
            <a:off x="615950" y="2905127"/>
            <a:ext cx="10975658" cy="614363"/>
          </a:xfrm>
          <a:prstGeom prst="rect">
            <a:avLst/>
          </a:prstGeom>
        </p:spPr>
        <p:txBody>
          <a:bodyPr anchor="b"/>
          <a:lstStyle>
            <a:lvl1pPr marL="0" marR="0" indent="0" algn="ctr" defTabSz="914400" rtl="0">
              <a:lnSpc>
                <a:spcPct val="100000"/>
              </a:lnSpc>
              <a:spcBef>
                <a:spcPts val="1200"/>
              </a:spcBef>
              <a:spcAft>
                <a:spcPts val="0"/>
              </a:spcAft>
              <a:buClrTx/>
              <a:buSzTx/>
              <a:buFont typeface="Arial"/>
              <a:buNone/>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Name, Name, and Name</a:t>
            </a:r>
            <a:endParaRPr/>
          </a:p>
        </p:txBody>
      </p:sp>
      <p:sp>
        <p:nvSpPr>
          <p:cNvPr id="185487262" name="Institution name 4"/>
          <p:cNvSpPr>
            <a:spLocks noGrp="1"/>
          </p:cNvSpPr>
          <p:nvPr>
            <p:ph type="body" sz="quarter" idx="16" hasCustomPrompt="1"/>
          </p:nvPr>
        </p:nvSpPr>
        <p:spPr bwMode="auto">
          <a:xfrm>
            <a:off x="615950" y="3519490"/>
            <a:ext cx="10975658" cy="614363"/>
          </a:xfrm>
          <a:prstGeom prst="rect">
            <a:avLst/>
          </a:prstGeom>
        </p:spPr>
        <p:txBody>
          <a:bodyPr anchor="t">
            <a:noAutofit/>
          </a:bodyPr>
          <a:lstStyle>
            <a:lvl1pPr marL="0" marR="0" indent="0" algn="ctr" defTabSz="914400" rtl="0">
              <a:lnSpc>
                <a:spcPct val="100000"/>
              </a:lnSpc>
              <a:spcBef>
                <a:spcPts val="1200"/>
              </a:spcBef>
              <a:spcAft>
                <a:spcPts val="0"/>
              </a:spcAft>
              <a:buClrTx/>
              <a:buSzTx/>
              <a:buFont typeface="Arial"/>
              <a:buNone/>
              <a:defRPr sz="1500">
                <a:solidFill>
                  <a:schemeClr val="tx2"/>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Institution Name</a:t>
            </a:r>
            <a:endParaRPr/>
          </a:p>
        </p:txBody>
      </p:sp>
      <p:sp>
        <p:nvSpPr>
          <p:cNvPr id="1439904324" name="Name placeholder 1"/>
          <p:cNvSpPr>
            <a:spLocks noGrp="1"/>
          </p:cNvSpPr>
          <p:nvPr>
            <p:ph type="body" sz="quarter" idx="17" hasCustomPrompt="1"/>
          </p:nvPr>
        </p:nvSpPr>
        <p:spPr bwMode="auto">
          <a:xfrm>
            <a:off x="623730" y="4133853"/>
            <a:ext cx="10975658" cy="614363"/>
          </a:xfrm>
          <a:prstGeom prst="rect">
            <a:avLst/>
          </a:prstGeom>
        </p:spPr>
        <p:txBody>
          <a:bodyPr anchor="b"/>
          <a:lstStyle>
            <a:lvl1pPr marL="0" marR="0" indent="0" algn="ctr" defTabSz="914400" rtl="0">
              <a:lnSpc>
                <a:spcPct val="100000"/>
              </a:lnSpc>
              <a:spcBef>
                <a:spcPts val="1200"/>
              </a:spcBef>
              <a:spcAft>
                <a:spcPts val="0"/>
              </a:spcAft>
              <a:buClrTx/>
              <a:buSzTx/>
              <a:buFont typeface="Arial"/>
              <a:buNone/>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Name, Name, and Name</a:t>
            </a:r>
            <a:endParaRPr/>
          </a:p>
        </p:txBody>
      </p:sp>
      <p:sp>
        <p:nvSpPr>
          <p:cNvPr id="1952531045" name="Institution name 5"/>
          <p:cNvSpPr>
            <a:spLocks noGrp="1"/>
          </p:cNvSpPr>
          <p:nvPr>
            <p:ph type="body" sz="quarter" idx="18" hasCustomPrompt="1"/>
          </p:nvPr>
        </p:nvSpPr>
        <p:spPr bwMode="auto">
          <a:xfrm>
            <a:off x="623729" y="4748216"/>
            <a:ext cx="10975658" cy="614363"/>
          </a:xfrm>
          <a:prstGeom prst="rect">
            <a:avLst/>
          </a:prstGeom>
        </p:spPr>
        <p:txBody>
          <a:bodyPr anchor="t">
            <a:noAutofit/>
          </a:bodyPr>
          <a:lstStyle>
            <a:lvl1pPr marL="0" marR="0" indent="0" algn="ctr" defTabSz="914400" rtl="0">
              <a:lnSpc>
                <a:spcPct val="100000"/>
              </a:lnSpc>
              <a:spcBef>
                <a:spcPts val="1200"/>
              </a:spcBef>
              <a:spcAft>
                <a:spcPts val="0"/>
              </a:spcAft>
              <a:buClrTx/>
              <a:buSzTx/>
              <a:buFont typeface="Arial"/>
              <a:buNone/>
              <a:defRPr sz="1500">
                <a:solidFill>
                  <a:schemeClr val="tx2"/>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Institution Name</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ollaborators blue">
    <p:bg>
      <p:bgRef idx="1001">
        <a:schemeClr val="bg1"/>
      </p:bgRef>
    </p:bg>
    <p:spTree>
      <p:nvGrpSpPr>
        <p:cNvPr id="1" name=""/>
        <p:cNvGrpSpPr/>
        <p:nvPr/>
      </p:nvGrpSpPr>
      <p:grpSpPr bwMode="auto">
        <a:xfrm>
          <a:off x="0" y="0"/>
          <a:ext cx="0" cy="0"/>
          <a:chOff x="0" y="0"/>
          <a:chExt cx="0" cy="0"/>
        </a:xfrm>
      </p:grpSpPr>
      <p:sp>
        <p:nvSpPr>
          <p:cNvPr id="917552660" name="Title 1"/>
          <p:cNvSpPr>
            <a:spLocks noGrp="1"/>
          </p:cNvSpPr>
          <p:nvPr>
            <p:ph type="title" hasCustomPrompt="1"/>
          </p:nvPr>
        </p:nvSpPr>
        <p:spPr bwMode="auto">
          <a:xfrm>
            <a:off x="457200" y="54864"/>
            <a:ext cx="10991217" cy="1155699"/>
          </a:xfrm>
        </p:spPr>
        <p:txBody>
          <a:bodyPr>
            <a:normAutofit/>
          </a:bodyPr>
          <a:lstStyle>
            <a:lvl1pPr algn="ctr">
              <a:defRPr sz="4000">
                <a:solidFill>
                  <a:schemeClr val="accent4"/>
                </a:solidFill>
              </a:defRPr>
            </a:lvl1pPr>
          </a:lstStyle>
          <a:p>
            <a:pPr>
              <a:defRPr/>
            </a:pPr>
            <a:r>
              <a:rPr lang="en-US"/>
              <a:t>Collaborators</a:t>
            </a:r>
            <a:endParaRPr/>
          </a:p>
        </p:txBody>
      </p:sp>
      <p:sp>
        <p:nvSpPr>
          <p:cNvPr id="1788753613" name="Slide Number Placeholder 5"/>
          <p:cNvSpPr>
            <a:spLocks noGrp="1"/>
          </p:cNvSpPr>
          <p:nvPr>
            <p:ph type="sldNum" sz="quarter" idx="12"/>
          </p:nvPr>
        </p:nvSpPr>
        <p:spPr bwMode="auto"/>
        <p:txBody>
          <a:bodyPr/>
          <a:lstStyle>
            <a:lvl1pPr>
              <a:defRPr>
                <a:solidFill>
                  <a:schemeClr val="bg1"/>
                </a:solidFill>
              </a:defRPr>
            </a:lvl1pPr>
          </a:lstStyle>
          <a:p>
            <a:pPr>
              <a:defRPr/>
            </a:pPr>
            <a:fld id="{6D9A7562-078F-0443-99CB-13A7936AC4A7}" type="slidenum">
              <a:rPr lang="en-US"/>
              <a:t>‹#›</a:t>
            </a:fld>
            <a:endParaRPr lang="en-US"/>
          </a:p>
        </p:txBody>
      </p:sp>
      <p:sp>
        <p:nvSpPr>
          <p:cNvPr id="23455628" name="Name placeholder 1"/>
          <p:cNvSpPr>
            <a:spLocks noGrp="1"/>
          </p:cNvSpPr>
          <p:nvPr>
            <p:ph type="body" sz="quarter" idx="13" hasCustomPrompt="1"/>
          </p:nvPr>
        </p:nvSpPr>
        <p:spPr bwMode="auto">
          <a:xfrm>
            <a:off x="608172" y="1343023"/>
            <a:ext cx="10975658" cy="947741"/>
          </a:xfrm>
          <a:prstGeom prst="rect">
            <a:avLst/>
          </a:prstGeom>
        </p:spPr>
        <p:txBody>
          <a:bodyPr anchor="b"/>
          <a:lstStyle>
            <a:lvl1pPr marL="0" marR="0" indent="0" algn="ctr" defTabSz="914400" rtl="0">
              <a:lnSpc>
                <a:spcPct val="100000"/>
              </a:lnSpc>
              <a:spcBef>
                <a:spcPts val="1200"/>
              </a:spcBef>
              <a:spcAft>
                <a:spcPts val="0"/>
              </a:spcAft>
              <a:buClrTx/>
              <a:buSzTx/>
              <a:buFont typeface="Arial"/>
              <a:buNone/>
              <a:defRPr>
                <a:solidFill>
                  <a:schemeClr val="bg1"/>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Name, Name, and Name</a:t>
            </a:r>
            <a:endParaRPr/>
          </a:p>
        </p:txBody>
      </p:sp>
      <p:sp>
        <p:nvSpPr>
          <p:cNvPr id="463068529" name="Institution name 2"/>
          <p:cNvSpPr>
            <a:spLocks noGrp="1"/>
          </p:cNvSpPr>
          <p:nvPr>
            <p:ph type="body" sz="quarter" idx="14" hasCustomPrompt="1"/>
          </p:nvPr>
        </p:nvSpPr>
        <p:spPr bwMode="auto">
          <a:xfrm>
            <a:off x="608170" y="2290764"/>
            <a:ext cx="10975658" cy="614363"/>
          </a:xfrm>
          <a:prstGeom prst="rect">
            <a:avLst/>
          </a:prstGeom>
        </p:spPr>
        <p:txBody>
          <a:bodyPr anchor="t">
            <a:noAutofit/>
          </a:bodyPr>
          <a:lstStyle>
            <a:lvl1pPr marL="0" marR="0" indent="0" algn="ctr" defTabSz="914400" rtl="0">
              <a:lnSpc>
                <a:spcPct val="100000"/>
              </a:lnSpc>
              <a:spcBef>
                <a:spcPts val="1200"/>
              </a:spcBef>
              <a:spcAft>
                <a:spcPts val="0"/>
              </a:spcAft>
              <a:buClrTx/>
              <a:buSzTx/>
              <a:buFont typeface="Arial"/>
              <a:buNone/>
              <a:defRPr sz="1500">
                <a:solidFill>
                  <a:schemeClr val="accent4"/>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Institution Name</a:t>
            </a:r>
            <a:endParaRPr/>
          </a:p>
        </p:txBody>
      </p:sp>
      <p:sp>
        <p:nvSpPr>
          <p:cNvPr id="651239043" name="Name placeholder 3"/>
          <p:cNvSpPr>
            <a:spLocks noGrp="1"/>
          </p:cNvSpPr>
          <p:nvPr>
            <p:ph type="body" sz="quarter" idx="15" hasCustomPrompt="1"/>
          </p:nvPr>
        </p:nvSpPr>
        <p:spPr bwMode="auto">
          <a:xfrm>
            <a:off x="615950" y="2905127"/>
            <a:ext cx="10975658" cy="614363"/>
          </a:xfrm>
          <a:prstGeom prst="rect">
            <a:avLst/>
          </a:prstGeom>
        </p:spPr>
        <p:txBody>
          <a:bodyPr anchor="b"/>
          <a:lstStyle>
            <a:lvl1pPr marL="0" marR="0" indent="0" algn="ctr" defTabSz="914400" rtl="0">
              <a:lnSpc>
                <a:spcPct val="100000"/>
              </a:lnSpc>
              <a:spcBef>
                <a:spcPts val="1200"/>
              </a:spcBef>
              <a:spcAft>
                <a:spcPts val="0"/>
              </a:spcAft>
              <a:buClrTx/>
              <a:buSzTx/>
              <a:buFont typeface="Arial"/>
              <a:buNone/>
              <a:defRPr>
                <a:solidFill>
                  <a:schemeClr val="bg1"/>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Name, Name, and Name</a:t>
            </a:r>
            <a:endParaRPr/>
          </a:p>
        </p:txBody>
      </p:sp>
      <p:sp>
        <p:nvSpPr>
          <p:cNvPr id="1598055825" name="Institution name 4"/>
          <p:cNvSpPr>
            <a:spLocks noGrp="1"/>
          </p:cNvSpPr>
          <p:nvPr>
            <p:ph type="body" sz="quarter" idx="16" hasCustomPrompt="1"/>
          </p:nvPr>
        </p:nvSpPr>
        <p:spPr bwMode="auto">
          <a:xfrm>
            <a:off x="615950" y="3519490"/>
            <a:ext cx="10975658" cy="614363"/>
          </a:xfrm>
          <a:prstGeom prst="rect">
            <a:avLst/>
          </a:prstGeom>
        </p:spPr>
        <p:txBody>
          <a:bodyPr anchor="t">
            <a:noAutofit/>
          </a:bodyPr>
          <a:lstStyle>
            <a:lvl1pPr marL="0" marR="0" indent="0" algn="ctr" defTabSz="914400" rtl="0">
              <a:lnSpc>
                <a:spcPct val="100000"/>
              </a:lnSpc>
              <a:spcBef>
                <a:spcPts val="1200"/>
              </a:spcBef>
              <a:spcAft>
                <a:spcPts val="0"/>
              </a:spcAft>
              <a:buClrTx/>
              <a:buSzTx/>
              <a:buFont typeface="Arial"/>
              <a:buNone/>
              <a:defRPr sz="1500">
                <a:solidFill>
                  <a:schemeClr val="accent4"/>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Institution Name</a:t>
            </a:r>
            <a:endParaRPr/>
          </a:p>
        </p:txBody>
      </p:sp>
      <p:sp>
        <p:nvSpPr>
          <p:cNvPr id="1110123039" name="Name placeholder 1"/>
          <p:cNvSpPr>
            <a:spLocks noGrp="1"/>
          </p:cNvSpPr>
          <p:nvPr>
            <p:ph type="body" sz="quarter" idx="17" hasCustomPrompt="1"/>
          </p:nvPr>
        </p:nvSpPr>
        <p:spPr bwMode="auto">
          <a:xfrm>
            <a:off x="623730" y="4133853"/>
            <a:ext cx="10975658" cy="614363"/>
          </a:xfrm>
          <a:prstGeom prst="rect">
            <a:avLst/>
          </a:prstGeom>
        </p:spPr>
        <p:txBody>
          <a:bodyPr anchor="b"/>
          <a:lstStyle>
            <a:lvl1pPr marL="0" marR="0" indent="0" algn="ctr" defTabSz="914400" rtl="0">
              <a:lnSpc>
                <a:spcPct val="100000"/>
              </a:lnSpc>
              <a:spcBef>
                <a:spcPts val="1200"/>
              </a:spcBef>
              <a:spcAft>
                <a:spcPts val="0"/>
              </a:spcAft>
              <a:buClrTx/>
              <a:buSzTx/>
              <a:buFont typeface="Arial"/>
              <a:buNone/>
              <a:defRPr>
                <a:solidFill>
                  <a:schemeClr val="bg1"/>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Name, Name, and Name</a:t>
            </a:r>
            <a:endParaRPr/>
          </a:p>
        </p:txBody>
      </p:sp>
      <p:sp>
        <p:nvSpPr>
          <p:cNvPr id="99757675" name="Institution name 5"/>
          <p:cNvSpPr>
            <a:spLocks noGrp="1"/>
          </p:cNvSpPr>
          <p:nvPr>
            <p:ph type="body" sz="quarter" idx="18" hasCustomPrompt="1"/>
          </p:nvPr>
        </p:nvSpPr>
        <p:spPr bwMode="auto">
          <a:xfrm>
            <a:off x="623729" y="4748216"/>
            <a:ext cx="10975658" cy="614363"/>
          </a:xfrm>
          <a:prstGeom prst="rect">
            <a:avLst/>
          </a:prstGeom>
        </p:spPr>
        <p:txBody>
          <a:bodyPr anchor="t">
            <a:noAutofit/>
          </a:bodyPr>
          <a:lstStyle>
            <a:lvl1pPr marL="0" marR="0" indent="0" algn="ctr" defTabSz="914400" rtl="0">
              <a:lnSpc>
                <a:spcPct val="100000"/>
              </a:lnSpc>
              <a:spcBef>
                <a:spcPts val="1200"/>
              </a:spcBef>
              <a:spcAft>
                <a:spcPts val="0"/>
              </a:spcAft>
              <a:buClrTx/>
              <a:buSzTx/>
              <a:buFont typeface="Arial"/>
              <a:buNone/>
              <a:defRPr sz="1500">
                <a:solidFill>
                  <a:schemeClr val="accent4"/>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Institution Name</a:t>
            </a:r>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secHead" preserve="1" userDrawn="1">
  <p:cSld name="1_Section Header">
    <p:spTree>
      <p:nvGrpSpPr>
        <p:cNvPr id="1" name=""/>
        <p:cNvGrpSpPr/>
        <p:nvPr/>
      </p:nvGrpSpPr>
      <p:grpSpPr bwMode="auto">
        <a:xfrm>
          <a:off x="0" y="0"/>
          <a:ext cx="0" cy="0"/>
          <a:chOff x="0" y="0"/>
          <a:chExt cx="0" cy="0"/>
        </a:xfrm>
      </p:grpSpPr>
      <p:pic>
        <p:nvPicPr>
          <p:cNvPr id="718246717" name="Picture 3"/>
          <p:cNvPicPr>
            <a:picLocks noChangeAspect="1"/>
          </p:cNvPicPr>
          <p:nvPr userDrawn="1"/>
        </p:nvPicPr>
        <p:blipFill rotWithShape="1">
          <a:blip r:embed="rId2"/>
          <a:srcRect l="20646" t="41559" r="20912"/>
          <a:stretch/>
        </p:blipFill>
        <p:spPr bwMode="auto">
          <a:xfrm>
            <a:off x="-1" y="0"/>
            <a:ext cx="12192001" cy="6858480"/>
          </a:xfrm>
          <a:prstGeom prst="rect">
            <a:avLst/>
          </a:prstGeom>
        </p:spPr>
      </p:pic>
      <p:sp>
        <p:nvSpPr>
          <p:cNvPr id="1475423105" name="Title 1"/>
          <p:cNvSpPr>
            <a:spLocks noGrp="1"/>
          </p:cNvSpPr>
          <p:nvPr>
            <p:ph type="title"/>
          </p:nvPr>
        </p:nvSpPr>
        <p:spPr bwMode="auto">
          <a:xfrm>
            <a:off x="831850" y="768350"/>
            <a:ext cx="10515600" cy="2852737"/>
          </a:xfrm>
        </p:spPr>
        <p:txBody>
          <a:bodyPr anchor="b"/>
          <a:lstStyle>
            <a:lvl1pPr algn="ctr">
              <a:defRPr sz="6000">
                <a:solidFill>
                  <a:schemeClr val="bg1"/>
                </a:solidFill>
              </a:defRPr>
            </a:lvl1pPr>
          </a:lstStyle>
          <a:p>
            <a:pPr>
              <a:defRPr/>
            </a:pPr>
            <a:r>
              <a:rPr lang="en-US"/>
              <a:t>Click to edit Master title style</a:t>
            </a:r>
          </a:p>
        </p:txBody>
      </p:sp>
      <p:sp>
        <p:nvSpPr>
          <p:cNvPr id="252158852" name="Text Placeholder 2"/>
          <p:cNvSpPr>
            <a:spLocks noGrp="1"/>
          </p:cNvSpPr>
          <p:nvPr>
            <p:ph type="body" idx="1"/>
          </p:nvPr>
        </p:nvSpPr>
        <p:spPr bwMode="auto">
          <a:xfrm>
            <a:off x="831850" y="3739596"/>
            <a:ext cx="10515600" cy="1500187"/>
          </a:xfrm>
        </p:spPr>
        <p:txBody>
          <a:bodyPr>
            <a:normAutofit/>
          </a:bodyPr>
          <a:lstStyle>
            <a:lvl1pPr marL="0" indent="0" algn="ctr">
              <a:buNone/>
              <a:defRPr sz="3200">
                <a:solidFill>
                  <a:schemeClr val="accent4"/>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defRPr/>
            </a:pPr>
            <a:r>
              <a:rPr lang="en-US"/>
              <a:t>Click to edit Master text styles</a:t>
            </a:r>
            <a:endParaRPr/>
          </a:p>
        </p:txBody>
      </p:sp>
      <p:sp>
        <p:nvSpPr>
          <p:cNvPr id="1397871168" name="Slide Number Placeholder 5"/>
          <p:cNvSpPr>
            <a:spLocks noGrp="1"/>
          </p:cNvSpPr>
          <p:nvPr>
            <p:ph type="sldNum" sz="quarter" idx="12"/>
          </p:nvPr>
        </p:nvSpPr>
        <p:spPr bwMode="auto"/>
        <p:txBody>
          <a:bodyPr/>
          <a:lstStyle>
            <a:lvl1pPr>
              <a:defRPr>
                <a:solidFill>
                  <a:schemeClr val="bg1"/>
                </a:solidFill>
              </a:defRPr>
            </a:lvl1pPr>
          </a:lstStyle>
          <a:p>
            <a:pPr>
              <a:defRPr/>
            </a:pPr>
            <a:fld id="{6D9A7562-078F-0443-99CB-13A7936AC4A7}" type="slidenum">
              <a:rPr lang="en-US"/>
              <a:t>‹#›</a:t>
            </a:fld>
            <a:endParaRPr lang="en-US"/>
          </a:p>
        </p:txBody>
      </p:sp>
      <p:pic>
        <p:nvPicPr>
          <p:cNvPr id="607767472" name="Picture 4" descr="Laboratory for Laser Energetics University of Rochester Logo."/>
          <p:cNvPicPr>
            <a:picLocks noChangeAspect="1"/>
          </p:cNvPicPr>
          <p:nvPr userDrawn="1"/>
        </p:nvPicPr>
        <p:blipFill rotWithShape="1">
          <a:blip r:embed="rId3"/>
          <a:stretch/>
        </p:blipFill>
        <p:spPr bwMode="auto">
          <a:xfrm>
            <a:off x="548640" y="6355080"/>
            <a:ext cx="2628900" cy="365125"/>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secHead" preserve="1" userDrawn="1">
  <p:cSld name="3_Section Header">
    <p:spTree>
      <p:nvGrpSpPr>
        <p:cNvPr id="1" name=""/>
        <p:cNvGrpSpPr/>
        <p:nvPr/>
      </p:nvGrpSpPr>
      <p:grpSpPr bwMode="auto">
        <a:xfrm>
          <a:off x="0" y="0"/>
          <a:ext cx="0" cy="0"/>
          <a:chOff x="0" y="0"/>
          <a:chExt cx="0" cy="0"/>
        </a:xfrm>
      </p:grpSpPr>
      <p:sp>
        <p:nvSpPr>
          <p:cNvPr id="1720982661" name="Rectangle 6"/>
          <p:cNvSpPr/>
          <p:nvPr userDrawn="1"/>
        </p:nvSpPr>
        <p:spPr bwMode="auto">
          <a:xfrm>
            <a:off x="0" y="0"/>
            <a:ext cx="12192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771204907" name="Picture 7"/>
          <p:cNvPicPr>
            <a:picLocks noChangeAspect="1"/>
          </p:cNvPicPr>
          <p:nvPr userDrawn="1"/>
        </p:nvPicPr>
        <p:blipFill rotWithShape="1">
          <a:blip r:embed="rId2"/>
          <a:stretch/>
        </p:blipFill>
        <p:spPr bwMode="auto">
          <a:xfrm>
            <a:off x="2552702" y="1276891"/>
            <a:ext cx="6423771" cy="5562854"/>
          </a:xfrm>
          <a:prstGeom prst="rect">
            <a:avLst/>
          </a:prstGeom>
          <a:noFill/>
        </p:spPr>
      </p:pic>
      <p:sp>
        <p:nvSpPr>
          <p:cNvPr id="1142973953" name="Title 1"/>
          <p:cNvSpPr>
            <a:spLocks noGrp="1"/>
          </p:cNvSpPr>
          <p:nvPr>
            <p:ph type="title"/>
          </p:nvPr>
        </p:nvSpPr>
        <p:spPr bwMode="auto">
          <a:xfrm>
            <a:off x="831850" y="768350"/>
            <a:ext cx="10515600" cy="2852737"/>
          </a:xfrm>
        </p:spPr>
        <p:txBody>
          <a:bodyPr anchor="b"/>
          <a:lstStyle>
            <a:lvl1pPr algn="ctr">
              <a:defRPr sz="6000">
                <a:solidFill>
                  <a:schemeClr val="bg1"/>
                </a:solidFill>
              </a:defRPr>
            </a:lvl1pPr>
          </a:lstStyle>
          <a:p>
            <a:pPr>
              <a:defRPr/>
            </a:pPr>
            <a:r>
              <a:rPr lang="en-US"/>
              <a:t>Click to edit Master title style</a:t>
            </a:r>
          </a:p>
        </p:txBody>
      </p:sp>
      <p:sp>
        <p:nvSpPr>
          <p:cNvPr id="1147624916" name="Text Placeholder 2"/>
          <p:cNvSpPr>
            <a:spLocks noGrp="1"/>
          </p:cNvSpPr>
          <p:nvPr>
            <p:ph type="body" idx="1"/>
          </p:nvPr>
        </p:nvSpPr>
        <p:spPr bwMode="auto">
          <a:xfrm>
            <a:off x="831850" y="3739596"/>
            <a:ext cx="10515600" cy="1500187"/>
          </a:xfrm>
        </p:spPr>
        <p:txBody>
          <a:bodyPr>
            <a:normAutofit/>
          </a:bodyPr>
          <a:lstStyle>
            <a:lvl1pPr marL="0" indent="0" algn="ctr">
              <a:buNone/>
              <a:defRPr sz="3200">
                <a:solidFill>
                  <a:schemeClr val="accent4"/>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defRPr/>
            </a:pPr>
            <a:r>
              <a:rPr lang="en-US"/>
              <a:t>Click to edit Master text styles</a:t>
            </a:r>
            <a:endParaRPr/>
          </a:p>
        </p:txBody>
      </p:sp>
      <p:sp>
        <p:nvSpPr>
          <p:cNvPr id="1474288691" name="Slide Number Placeholder 5"/>
          <p:cNvSpPr>
            <a:spLocks noGrp="1"/>
          </p:cNvSpPr>
          <p:nvPr>
            <p:ph type="sldNum" sz="quarter" idx="12"/>
          </p:nvPr>
        </p:nvSpPr>
        <p:spPr bwMode="auto"/>
        <p:txBody>
          <a:bodyPr/>
          <a:lstStyle>
            <a:lvl1pPr>
              <a:defRPr>
                <a:solidFill>
                  <a:schemeClr val="bg1"/>
                </a:solidFill>
              </a:defRPr>
            </a:lvl1pPr>
          </a:lstStyle>
          <a:p>
            <a:pPr>
              <a:defRPr/>
            </a:pPr>
            <a:fld id="{6D9A7562-078F-0443-99CB-13A7936AC4A7}" type="slidenum">
              <a:rPr lang="en-US"/>
              <a:t>‹#›</a:t>
            </a:fld>
            <a:endParaRPr lang="en-US"/>
          </a:p>
        </p:txBody>
      </p:sp>
      <p:pic>
        <p:nvPicPr>
          <p:cNvPr id="1531590088" name="Picture 4" descr="Laboratory for Laser Energetics University of Rochester Logo."/>
          <p:cNvPicPr>
            <a:picLocks noChangeAspect="1"/>
          </p:cNvPicPr>
          <p:nvPr userDrawn="1"/>
        </p:nvPicPr>
        <p:blipFill rotWithShape="1">
          <a:blip r:embed="rId3"/>
          <a:stretch/>
        </p:blipFill>
        <p:spPr bwMode="auto">
          <a:xfrm>
            <a:off x="548640" y="6355080"/>
            <a:ext cx="2628900" cy="365125"/>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preserve="1" userDrawn="1">
  <p:cSld name="2 featured items 2">
    <p:spTree>
      <p:nvGrpSpPr>
        <p:cNvPr id="1" name=""/>
        <p:cNvGrpSpPr/>
        <p:nvPr/>
      </p:nvGrpSpPr>
      <p:grpSpPr bwMode="auto">
        <a:xfrm>
          <a:off x="0" y="0"/>
          <a:ext cx="0" cy="0"/>
          <a:chOff x="0" y="0"/>
          <a:chExt cx="0" cy="0"/>
        </a:xfrm>
      </p:grpSpPr>
      <p:sp>
        <p:nvSpPr>
          <p:cNvPr id="1761812866" name="Title"/>
          <p:cNvSpPr>
            <a:spLocks noGrp="1"/>
          </p:cNvSpPr>
          <p:nvPr>
            <p:ph type="title"/>
          </p:nvPr>
        </p:nvSpPr>
        <p:spPr bwMode="auto">
          <a:xfrm>
            <a:off x="457200" y="57151"/>
            <a:ext cx="11201400" cy="1155699"/>
          </a:xfrm>
        </p:spPr>
        <p:txBody>
          <a:bodyPr/>
          <a:lstStyle/>
          <a:p>
            <a:pPr>
              <a:defRPr/>
            </a:pPr>
            <a:r>
              <a:rPr lang="en-US"/>
              <a:t>Click to edit Master title style</a:t>
            </a:r>
          </a:p>
        </p:txBody>
      </p:sp>
      <p:sp>
        <p:nvSpPr>
          <p:cNvPr id="2050651452" name="Text Placeholder"/>
          <p:cNvSpPr>
            <a:spLocks noGrp="1"/>
          </p:cNvSpPr>
          <p:nvPr>
            <p:ph type="body" sz="quarter" idx="11" hasCustomPrompt="1"/>
          </p:nvPr>
        </p:nvSpPr>
        <p:spPr bwMode="auto">
          <a:xfrm>
            <a:off x="1287039" y="1600200"/>
            <a:ext cx="4532835" cy="481968"/>
          </a:xfrm>
          <a:prstGeom prst="rect">
            <a:avLst/>
          </a:prstGeom>
          <a:solidFill>
            <a:schemeClr val="tx2"/>
          </a:solidFill>
        </p:spPr>
        <p:txBody>
          <a:bodyPr anchor="ctr">
            <a:normAutofit/>
          </a:bodyPr>
          <a:lstStyle>
            <a:lvl1pPr marL="0" indent="0" algn="ctr">
              <a:buNone/>
              <a:defRPr sz="24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561562735" name="Picture Placeholder"/>
          <p:cNvSpPr>
            <a:spLocks noGrp="1"/>
          </p:cNvSpPr>
          <p:nvPr>
            <p:ph type="pic" sz="quarter" idx="12" hasCustomPrompt="1"/>
          </p:nvPr>
        </p:nvSpPr>
        <p:spPr bwMode="auto">
          <a:xfrm>
            <a:off x="1287269" y="2082168"/>
            <a:ext cx="4531482" cy="2338021"/>
          </a:xfrm>
          <a:prstGeom prst="rect">
            <a:avLst/>
          </a:prstGeom>
        </p:spPr>
        <p:txBody>
          <a:bodyPr/>
          <a:lstStyle>
            <a:lvl1pPr marL="0" indent="0">
              <a:buNone/>
              <a:defRPr/>
            </a:lvl1pPr>
          </a:lstStyle>
          <a:p>
            <a:pPr>
              <a:defRPr/>
            </a:pPr>
            <a:r>
              <a:rPr lang="en-US"/>
              <a:t>Click icon to add image</a:t>
            </a:r>
            <a:endParaRPr/>
          </a:p>
        </p:txBody>
      </p:sp>
      <p:sp>
        <p:nvSpPr>
          <p:cNvPr id="1097325419" name="Text Placeholder"/>
          <p:cNvSpPr>
            <a:spLocks noGrp="1"/>
          </p:cNvSpPr>
          <p:nvPr>
            <p:ph type="body" sz="quarter" idx="15" hasCustomPrompt="1"/>
          </p:nvPr>
        </p:nvSpPr>
        <p:spPr bwMode="auto">
          <a:xfrm>
            <a:off x="1287039" y="4585431"/>
            <a:ext cx="4531481" cy="1017865"/>
          </a:xfrm>
          <a:prstGeom prst="rect">
            <a:avLst/>
          </a:prstGeom>
          <a:solidFill>
            <a:schemeClr val="bg2">
              <a:alpha val="34957"/>
            </a:schemeClr>
          </a:solidFill>
        </p:spPr>
        <p:txBody>
          <a:bodyPr lIns="274320" tIns="182880" rIns="274320" bIns="182880"/>
          <a:lstStyle>
            <a:lvl1pPr marL="285750" marR="0" indent="-285750" algn="l" defTabSz="609448" rtl="0">
              <a:lnSpc>
                <a:spcPct val="100000"/>
              </a:lnSpc>
              <a:spcBef>
                <a:spcPts val="600"/>
              </a:spcBef>
              <a:spcAft>
                <a:spcPts val="0"/>
              </a:spcAft>
              <a:buClrTx/>
              <a:buSzTx/>
              <a:buFont typeface="Arial"/>
              <a:buChar char="•"/>
              <a:defRPr sz="1600"/>
            </a:lvl1pPr>
          </a:lstStyle>
          <a:p>
            <a:pPr lvl="0">
              <a:defRPr/>
            </a:pPr>
            <a:r>
              <a:rPr lang="en-US"/>
              <a:t>Click to add text</a:t>
            </a:r>
            <a:endParaRPr/>
          </a:p>
        </p:txBody>
      </p:sp>
      <p:sp>
        <p:nvSpPr>
          <p:cNvPr id="1695368079" name="Text Placeholder"/>
          <p:cNvSpPr>
            <a:spLocks noGrp="1"/>
          </p:cNvSpPr>
          <p:nvPr>
            <p:ph type="body" sz="quarter" idx="14" hasCustomPrompt="1"/>
          </p:nvPr>
        </p:nvSpPr>
        <p:spPr bwMode="auto">
          <a:xfrm>
            <a:off x="6281242" y="1600200"/>
            <a:ext cx="4532835" cy="481968"/>
          </a:xfrm>
          <a:prstGeom prst="rect">
            <a:avLst/>
          </a:prstGeom>
          <a:solidFill>
            <a:schemeClr val="tx2"/>
          </a:solidFill>
        </p:spPr>
        <p:txBody>
          <a:bodyPr anchor="ctr">
            <a:normAutofit/>
          </a:bodyPr>
          <a:lstStyle>
            <a:lvl1pPr marL="0" indent="0" algn="ctr">
              <a:buNone/>
              <a:defRPr sz="24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797357310" name="Picture Placeholder"/>
          <p:cNvSpPr>
            <a:spLocks noGrp="1"/>
          </p:cNvSpPr>
          <p:nvPr>
            <p:ph type="pic" sz="quarter" idx="13" hasCustomPrompt="1"/>
          </p:nvPr>
        </p:nvSpPr>
        <p:spPr bwMode="auto">
          <a:xfrm>
            <a:off x="6282101" y="2082168"/>
            <a:ext cx="4527779" cy="2338021"/>
          </a:xfrm>
          <a:prstGeom prst="rect">
            <a:avLst/>
          </a:prstGeom>
        </p:spPr>
        <p:txBody>
          <a:bodyPr/>
          <a:lstStyle>
            <a:lvl1pPr marL="0" indent="0">
              <a:buNone/>
              <a:defRPr/>
            </a:lvl1pPr>
          </a:lstStyle>
          <a:p>
            <a:pPr>
              <a:defRPr/>
            </a:pPr>
            <a:r>
              <a:rPr lang="en-US"/>
              <a:t>Click icon to add image</a:t>
            </a:r>
            <a:endParaRPr/>
          </a:p>
        </p:txBody>
      </p:sp>
      <p:sp>
        <p:nvSpPr>
          <p:cNvPr id="863573300" name="Text Placeholder"/>
          <p:cNvSpPr>
            <a:spLocks noGrp="1"/>
          </p:cNvSpPr>
          <p:nvPr>
            <p:ph type="body" sz="quarter" idx="16" hasCustomPrompt="1"/>
          </p:nvPr>
        </p:nvSpPr>
        <p:spPr bwMode="auto">
          <a:xfrm>
            <a:off x="6281242" y="4585431"/>
            <a:ext cx="4531481" cy="1017865"/>
          </a:xfrm>
          <a:prstGeom prst="rect">
            <a:avLst/>
          </a:prstGeom>
          <a:solidFill>
            <a:schemeClr val="bg2">
              <a:alpha val="34957"/>
            </a:schemeClr>
          </a:solidFill>
        </p:spPr>
        <p:txBody>
          <a:bodyPr lIns="274320" tIns="182880" rIns="274320" bIns="182880"/>
          <a:lstStyle>
            <a:lvl1pPr marL="285750" marR="0" indent="-285750" algn="l" defTabSz="609448" rtl="0">
              <a:lnSpc>
                <a:spcPct val="100000"/>
              </a:lnSpc>
              <a:spcBef>
                <a:spcPts val="600"/>
              </a:spcBef>
              <a:spcAft>
                <a:spcPts val="0"/>
              </a:spcAft>
              <a:buClrTx/>
              <a:buSzTx/>
              <a:buFont typeface="Arial"/>
              <a:buChar char="•"/>
              <a:defRPr sz="1600"/>
            </a:lvl1pPr>
          </a:lstStyle>
          <a:p>
            <a:pPr lvl="0">
              <a:defRPr/>
            </a:pPr>
            <a:r>
              <a:rPr lang="en-US"/>
              <a:t>Click to add text</a:t>
            </a:r>
            <a:endParaRPr/>
          </a:p>
        </p:txBody>
      </p:sp>
      <p:sp>
        <p:nvSpPr>
          <p:cNvPr id="1708206402" name="Date Placeholder" hidden="1"/>
          <p:cNvSpPr>
            <a:spLocks noGrp="1"/>
          </p:cNvSpPr>
          <p:nvPr>
            <p:ph type="dt" sz="half" idx="17"/>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921435027" name="Footer Placeholder"/>
          <p:cNvSpPr>
            <a:spLocks noGrp="1"/>
          </p:cNvSpPr>
          <p:nvPr>
            <p:ph type="ftr" sz="quarter" idx="18"/>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
        <p:nvSpPr>
          <p:cNvPr id="829801009" name="Slide Number Placeholder"/>
          <p:cNvSpPr>
            <a:spLocks noGrp="1"/>
          </p:cNvSpPr>
          <p:nvPr>
            <p:ph type="sldNum" sz="quarter" idx="19"/>
          </p:nvPr>
        </p:nvSpPr>
        <p:spPr bwMode="auto"/>
        <p:txBody>
          <a:bodyPr/>
          <a:lstStyle/>
          <a:p>
            <a:pPr>
              <a:defRPr/>
            </a:pPr>
            <a:fld id="{311BF8DE-5F73-4E32-AA25-673E9FFCAA65}" type="slidenum">
              <a:rPr lang="en-US"/>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preserve="1" userDrawn="1">
  <p:cSld name="2 featured items with text">
    <p:spTree>
      <p:nvGrpSpPr>
        <p:cNvPr id="1" name=""/>
        <p:cNvGrpSpPr/>
        <p:nvPr/>
      </p:nvGrpSpPr>
      <p:grpSpPr bwMode="auto">
        <a:xfrm>
          <a:off x="0" y="0"/>
          <a:ext cx="0" cy="0"/>
          <a:chOff x="0" y="0"/>
          <a:chExt cx="0" cy="0"/>
        </a:xfrm>
      </p:grpSpPr>
      <p:sp>
        <p:nvSpPr>
          <p:cNvPr id="118975752" name="Title"/>
          <p:cNvSpPr>
            <a:spLocks noGrp="1"/>
          </p:cNvSpPr>
          <p:nvPr>
            <p:ph type="title"/>
          </p:nvPr>
        </p:nvSpPr>
        <p:spPr bwMode="auto">
          <a:xfrm>
            <a:off x="457200" y="57151"/>
            <a:ext cx="11201400" cy="1155699"/>
          </a:xfrm>
        </p:spPr>
        <p:txBody>
          <a:bodyPr/>
          <a:lstStyle/>
          <a:p>
            <a:pPr>
              <a:defRPr/>
            </a:pPr>
            <a:r>
              <a:rPr lang="en-US"/>
              <a:t>Click to edit Master title style</a:t>
            </a:r>
            <a:endParaRPr/>
          </a:p>
        </p:txBody>
      </p:sp>
      <p:sp>
        <p:nvSpPr>
          <p:cNvPr id="136060105" name="Picture Placeholder"/>
          <p:cNvSpPr>
            <a:spLocks noGrp="1"/>
          </p:cNvSpPr>
          <p:nvPr>
            <p:ph type="pic" sz="quarter" idx="12" hasCustomPrompt="1"/>
          </p:nvPr>
        </p:nvSpPr>
        <p:spPr bwMode="auto">
          <a:xfrm>
            <a:off x="1082876" y="1600201"/>
            <a:ext cx="4832950" cy="2520385"/>
          </a:xfrm>
          <a:prstGeom prst="rect">
            <a:avLst/>
          </a:prstGeom>
        </p:spPr>
        <p:txBody>
          <a:bodyPr/>
          <a:lstStyle>
            <a:lvl1pPr marL="0" indent="0">
              <a:buNone/>
              <a:defRPr/>
            </a:lvl1pPr>
          </a:lstStyle>
          <a:p>
            <a:pPr>
              <a:defRPr/>
            </a:pPr>
            <a:r>
              <a:rPr lang="en-US"/>
              <a:t>Click icon to add image</a:t>
            </a:r>
            <a:endParaRPr/>
          </a:p>
        </p:txBody>
      </p:sp>
      <p:sp>
        <p:nvSpPr>
          <p:cNvPr id="861140575" name="Text Placeholder" descr="Highlight."/>
          <p:cNvSpPr>
            <a:spLocks noGrp="1"/>
          </p:cNvSpPr>
          <p:nvPr>
            <p:ph type="body" sz="quarter" idx="11" hasCustomPrompt="1"/>
          </p:nvPr>
        </p:nvSpPr>
        <p:spPr bwMode="auto">
          <a:xfrm>
            <a:off x="1082384" y="4120585"/>
            <a:ext cx="4834393" cy="630986"/>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942435008" name="Picture Placeholder"/>
          <p:cNvSpPr>
            <a:spLocks noGrp="1"/>
          </p:cNvSpPr>
          <p:nvPr>
            <p:ph type="pic" sz="quarter" idx="13" hasCustomPrompt="1"/>
          </p:nvPr>
        </p:nvSpPr>
        <p:spPr bwMode="auto">
          <a:xfrm>
            <a:off x="6170052" y="1600201"/>
            <a:ext cx="4838436" cy="2520385"/>
          </a:xfrm>
          <a:prstGeom prst="rect">
            <a:avLst/>
          </a:prstGeom>
        </p:spPr>
        <p:txBody>
          <a:bodyPr/>
          <a:lstStyle>
            <a:lvl1pPr marL="0" indent="0">
              <a:buNone/>
              <a:defRPr/>
            </a:lvl1pPr>
          </a:lstStyle>
          <a:p>
            <a:pPr>
              <a:defRPr/>
            </a:pPr>
            <a:r>
              <a:rPr lang="en-US"/>
              <a:t>Click icon to add image</a:t>
            </a:r>
            <a:endParaRPr/>
          </a:p>
        </p:txBody>
      </p:sp>
      <p:sp>
        <p:nvSpPr>
          <p:cNvPr id="458071011" name="Text Placeholder" descr="Highlight."/>
          <p:cNvSpPr>
            <a:spLocks noGrp="1"/>
          </p:cNvSpPr>
          <p:nvPr>
            <p:ph type="body" sz="quarter" idx="14" hasCustomPrompt="1"/>
          </p:nvPr>
        </p:nvSpPr>
        <p:spPr bwMode="auto">
          <a:xfrm>
            <a:off x="6172073" y="4120585"/>
            <a:ext cx="4834393" cy="630986"/>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2130694165" name="Text Placeholder"/>
          <p:cNvSpPr>
            <a:spLocks noGrp="1"/>
          </p:cNvSpPr>
          <p:nvPr>
            <p:ph type="body" sz="quarter" idx="15" hasCustomPrompt="1"/>
          </p:nvPr>
        </p:nvSpPr>
        <p:spPr bwMode="auto">
          <a:xfrm>
            <a:off x="2558922" y="5017830"/>
            <a:ext cx="7074154" cy="1139825"/>
          </a:xfrm>
          <a:prstGeom prst="rect">
            <a:avLst/>
          </a:prstGeom>
        </p:spPr>
        <p:txBody>
          <a:bodyPr/>
          <a:lstStyle>
            <a:lvl1pPr marL="301752" indent="-301752">
              <a:buFont typeface="Wingdings"/>
              <a:buChar char="§"/>
              <a:defRPr/>
            </a:lvl1pPr>
            <a:lvl2pPr marL="768096" indent="-301752">
              <a:buFont typeface="Wingdings"/>
              <a:buChar char="§"/>
              <a:defRPr/>
            </a:lvl2pPr>
            <a:lvl3pPr marL="969264" indent="0">
              <a:buNone/>
              <a:defRPr/>
            </a:lvl3pPr>
          </a:lstStyle>
          <a:p>
            <a:pPr lvl="0">
              <a:defRPr/>
            </a:pPr>
            <a:r>
              <a:rPr lang="en-US"/>
              <a:t>Click to edit content</a:t>
            </a:r>
            <a:endParaRPr/>
          </a:p>
          <a:p>
            <a:pPr lvl="1">
              <a:defRPr/>
            </a:pPr>
            <a:r>
              <a:rPr lang="en-US"/>
              <a:t>Second level</a:t>
            </a:r>
            <a:endParaRPr/>
          </a:p>
        </p:txBody>
      </p:sp>
      <p:sp>
        <p:nvSpPr>
          <p:cNvPr id="2100603781" name="Date Placeholder 6" hidden="1"/>
          <p:cNvSpPr>
            <a:spLocks noGrp="1"/>
          </p:cNvSpPr>
          <p:nvPr>
            <p:ph type="dt" sz="half" idx="16"/>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1198903655" name="Footer Placeholder 7"/>
          <p:cNvSpPr>
            <a:spLocks noGrp="1"/>
          </p:cNvSpPr>
          <p:nvPr>
            <p:ph type="ftr" sz="quarter" idx="17"/>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
        <p:nvSpPr>
          <p:cNvPr id="336685445" name="Slide Number Placeholder 8"/>
          <p:cNvSpPr>
            <a:spLocks noGrp="1"/>
          </p:cNvSpPr>
          <p:nvPr>
            <p:ph type="sldNum" sz="quarter" idx="18"/>
          </p:nvPr>
        </p:nvSpPr>
        <p:spPr bwMode="auto"/>
        <p:txBody>
          <a:bodyPr/>
          <a:lstStyle/>
          <a:p>
            <a:pPr>
              <a:defRPr/>
            </a:pPr>
            <a:fld id="{311BF8DE-5F73-4E32-AA25-673E9FFCAA65}" type="slidenum">
              <a:rPr lang="en-US"/>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preserve="1" userDrawn="1">
  <p:cSld name="3 featured items">
    <p:spTree>
      <p:nvGrpSpPr>
        <p:cNvPr id="1" name=""/>
        <p:cNvGrpSpPr/>
        <p:nvPr/>
      </p:nvGrpSpPr>
      <p:grpSpPr bwMode="auto">
        <a:xfrm>
          <a:off x="0" y="0"/>
          <a:ext cx="0" cy="0"/>
          <a:chOff x="0" y="0"/>
          <a:chExt cx="0" cy="0"/>
        </a:xfrm>
      </p:grpSpPr>
      <p:sp>
        <p:nvSpPr>
          <p:cNvPr id="813633790" name="Title"/>
          <p:cNvSpPr>
            <a:spLocks noGrp="1"/>
          </p:cNvSpPr>
          <p:nvPr>
            <p:ph type="title"/>
          </p:nvPr>
        </p:nvSpPr>
        <p:spPr bwMode="auto">
          <a:xfrm>
            <a:off x="457200" y="57151"/>
            <a:ext cx="11196419" cy="1155699"/>
          </a:xfrm>
        </p:spPr>
        <p:txBody>
          <a:bodyPr/>
          <a:lstStyle/>
          <a:p>
            <a:pPr>
              <a:defRPr/>
            </a:pPr>
            <a:r>
              <a:rPr lang="en-US"/>
              <a:t>Click to edit Master title style</a:t>
            </a:r>
            <a:endParaRPr/>
          </a:p>
        </p:txBody>
      </p:sp>
      <p:sp>
        <p:nvSpPr>
          <p:cNvPr id="1267947266" name="Picture Placeholder"/>
          <p:cNvSpPr>
            <a:spLocks noGrp="1"/>
          </p:cNvSpPr>
          <p:nvPr>
            <p:ph type="pic" sz="quarter" idx="12" hasCustomPrompt="1"/>
          </p:nvPr>
        </p:nvSpPr>
        <p:spPr bwMode="auto">
          <a:xfrm>
            <a:off x="788771" y="2041994"/>
            <a:ext cx="3291714" cy="2770453"/>
          </a:xfrm>
          <a:prstGeom prst="rect">
            <a:avLst/>
          </a:prstGeom>
        </p:spPr>
        <p:txBody>
          <a:bodyPr/>
          <a:lstStyle>
            <a:lvl1pPr marL="0" indent="0">
              <a:buNone/>
              <a:defRPr/>
            </a:lvl1pPr>
          </a:lstStyle>
          <a:p>
            <a:pPr>
              <a:defRPr/>
            </a:pPr>
            <a:r>
              <a:rPr lang="en-US"/>
              <a:t>Click icon to add image</a:t>
            </a:r>
            <a:endParaRPr/>
          </a:p>
        </p:txBody>
      </p:sp>
      <p:sp>
        <p:nvSpPr>
          <p:cNvPr id="1078822668" name="Text Placeholder"/>
          <p:cNvSpPr>
            <a:spLocks noGrp="1"/>
          </p:cNvSpPr>
          <p:nvPr>
            <p:ph type="body" sz="quarter" idx="11" hasCustomPrompt="1"/>
          </p:nvPr>
        </p:nvSpPr>
        <p:spPr bwMode="auto">
          <a:xfrm>
            <a:off x="788278" y="4812447"/>
            <a:ext cx="3292697" cy="951270"/>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216259052" name="Picture Placeholder"/>
          <p:cNvSpPr>
            <a:spLocks noGrp="1"/>
          </p:cNvSpPr>
          <p:nvPr>
            <p:ph type="pic" sz="quarter" idx="13" hasCustomPrompt="1"/>
          </p:nvPr>
        </p:nvSpPr>
        <p:spPr bwMode="auto">
          <a:xfrm>
            <a:off x="4384856" y="2041994"/>
            <a:ext cx="3289024" cy="2770453"/>
          </a:xfrm>
          <a:prstGeom prst="rect">
            <a:avLst/>
          </a:prstGeom>
        </p:spPr>
        <p:txBody>
          <a:bodyPr/>
          <a:lstStyle>
            <a:lvl1pPr marL="0" indent="0">
              <a:buNone/>
              <a:defRPr/>
            </a:lvl1pPr>
          </a:lstStyle>
          <a:p>
            <a:pPr>
              <a:defRPr/>
            </a:pPr>
            <a:r>
              <a:rPr lang="en-US"/>
              <a:t>Click icon to add image</a:t>
            </a:r>
            <a:endParaRPr/>
          </a:p>
        </p:txBody>
      </p:sp>
      <p:sp>
        <p:nvSpPr>
          <p:cNvPr id="659201678" name="Text Placeholder"/>
          <p:cNvSpPr>
            <a:spLocks noGrp="1"/>
          </p:cNvSpPr>
          <p:nvPr>
            <p:ph type="body" sz="quarter" idx="14" hasCustomPrompt="1"/>
          </p:nvPr>
        </p:nvSpPr>
        <p:spPr bwMode="auto">
          <a:xfrm>
            <a:off x="4383020" y="4812447"/>
            <a:ext cx="3292697" cy="951270"/>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924947511" name="Picture Placeholder"/>
          <p:cNvSpPr>
            <a:spLocks noGrp="1"/>
          </p:cNvSpPr>
          <p:nvPr>
            <p:ph type="pic" sz="quarter" idx="15" hasCustomPrompt="1"/>
          </p:nvPr>
        </p:nvSpPr>
        <p:spPr bwMode="auto">
          <a:xfrm>
            <a:off x="7946191" y="2041994"/>
            <a:ext cx="3291714" cy="2770453"/>
          </a:xfrm>
          <a:prstGeom prst="rect">
            <a:avLst/>
          </a:prstGeom>
        </p:spPr>
        <p:txBody>
          <a:bodyPr/>
          <a:lstStyle>
            <a:lvl1pPr marL="0" indent="0">
              <a:buNone/>
              <a:defRPr/>
            </a:lvl1pPr>
          </a:lstStyle>
          <a:p>
            <a:pPr>
              <a:defRPr/>
            </a:pPr>
            <a:r>
              <a:rPr lang="en-US"/>
              <a:t>Click icon to add image</a:t>
            </a:r>
            <a:endParaRPr/>
          </a:p>
        </p:txBody>
      </p:sp>
      <p:sp>
        <p:nvSpPr>
          <p:cNvPr id="75627280" name="Text Placeholder"/>
          <p:cNvSpPr>
            <a:spLocks noGrp="1"/>
          </p:cNvSpPr>
          <p:nvPr>
            <p:ph type="body" sz="quarter" idx="16" hasCustomPrompt="1"/>
          </p:nvPr>
        </p:nvSpPr>
        <p:spPr bwMode="auto">
          <a:xfrm>
            <a:off x="7945698" y="4812447"/>
            <a:ext cx="3292697" cy="951270"/>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609369243" name="Date Placeholder" hidden="1"/>
          <p:cNvSpPr>
            <a:spLocks noGrp="1"/>
          </p:cNvSpPr>
          <p:nvPr>
            <p:ph type="dt" sz="half" idx="17"/>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852563044" name="Footer Placeholder"/>
          <p:cNvSpPr>
            <a:spLocks noGrp="1"/>
          </p:cNvSpPr>
          <p:nvPr>
            <p:ph type="ftr" sz="quarter" idx="18"/>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
        <p:nvSpPr>
          <p:cNvPr id="1959510035" name="Slide Number Placeholder"/>
          <p:cNvSpPr>
            <a:spLocks noGrp="1"/>
          </p:cNvSpPr>
          <p:nvPr>
            <p:ph type="sldNum" sz="quarter" idx="19"/>
          </p:nvPr>
        </p:nvSpPr>
        <p:spPr bwMode="auto"/>
        <p:txBody>
          <a:bodyPr/>
          <a:lstStyle/>
          <a:p>
            <a:pPr>
              <a:defRPr/>
            </a:pPr>
            <a:fld id="{311BF8DE-5F73-4E32-AA25-673E9FFCAA65}" type="slidenum">
              <a:rPr lang="en-US"/>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preserve="1" userDrawn="1">
  <p:cSld name="3 featured items_2">
    <p:spTree>
      <p:nvGrpSpPr>
        <p:cNvPr id="1" name=""/>
        <p:cNvGrpSpPr/>
        <p:nvPr/>
      </p:nvGrpSpPr>
      <p:grpSpPr bwMode="auto">
        <a:xfrm>
          <a:off x="0" y="0"/>
          <a:ext cx="0" cy="0"/>
          <a:chOff x="0" y="0"/>
          <a:chExt cx="0" cy="0"/>
        </a:xfrm>
      </p:grpSpPr>
      <p:sp>
        <p:nvSpPr>
          <p:cNvPr id="1532651844" name="Title"/>
          <p:cNvSpPr>
            <a:spLocks noGrp="1"/>
          </p:cNvSpPr>
          <p:nvPr>
            <p:ph type="title"/>
          </p:nvPr>
        </p:nvSpPr>
        <p:spPr bwMode="auto">
          <a:xfrm>
            <a:off x="457200" y="57151"/>
            <a:ext cx="11201400" cy="1155699"/>
          </a:xfrm>
        </p:spPr>
        <p:txBody>
          <a:bodyPr/>
          <a:lstStyle/>
          <a:p>
            <a:pPr>
              <a:defRPr/>
            </a:pPr>
            <a:r>
              <a:rPr lang="en-US"/>
              <a:t>Click to edit Master title style</a:t>
            </a:r>
            <a:endParaRPr/>
          </a:p>
        </p:txBody>
      </p:sp>
      <p:sp>
        <p:nvSpPr>
          <p:cNvPr id="1224319429" name="Content Placeholder 19"/>
          <p:cNvSpPr>
            <a:spLocks noGrp="1"/>
          </p:cNvSpPr>
          <p:nvPr>
            <p:ph sz="quarter" idx="14" hasCustomPrompt="1"/>
          </p:nvPr>
        </p:nvSpPr>
        <p:spPr bwMode="auto">
          <a:xfrm>
            <a:off x="902492" y="1967756"/>
            <a:ext cx="3293333" cy="2928310"/>
          </a:xfrm>
          <a:prstGeom prst="rect">
            <a:avLst/>
          </a:prstGeom>
          <a:solidFill>
            <a:schemeClr val="bg1"/>
          </a:solidFill>
          <a:effectLst>
            <a:reflection blurRad="15945" stA="53571" endPos="27408" dist="50800" dir="5400000" sy="-100000" algn="bl" rotWithShape="0"/>
          </a:effectLst>
        </p:spPr>
        <p:txBody>
          <a:bodyPr/>
          <a:lstStyle>
            <a:lvl1pPr marL="0" indent="0">
              <a:buNone/>
              <a:defRPr/>
            </a:lvl1pPr>
            <a:lvl2pPr marL="459202" indent="0">
              <a:buNone/>
              <a:defRPr/>
            </a:lvl2pPr>
            <a:lvl3pPr marL="918403" indent="0">
              <a:buNone/>
              <a:defRPr/>
            </a:lvl3pPr>
            <a:lvl4pPr marL="1369142" indent="0">
              <a:buNone/>
              <a:defRPr/>
            </a:lvl4pPr>
            <a:lvl5pPr marL="1828343" indent="0">
              <a:buNone/>
              <a:defRPr/>
            </a:lvl5pPr>
          </a:lstStyle>
          <a:p>
            <a:pPr lvl="0">
              <a:defRPr/>
            </a:pPr>
            <a:r>
              <a:rPr lang="en-US"/>
              <a:t>Click to add image</a:t>
            </a:r>
            <a:endParaRPr/>
          </a:p>
        </p:txBody>
      </p:sp>
      <p:sp>
        <p:nvSpPr>
          <p:cNvPr id="1878762477" name="Content Placeholder 19"/>
          <p:cNvSpPr>
            <a:spLocks noGrp="1"/>
          </p:cNvSpPr>
          <p:nvPr>
            <p:ph sz="quarter" idx="15" hasCustomPrompt="1"/>
          </p:nvPr>
        </p:nvSpPr>
        <p:spPr bwMode="auto">
          <a:xfrm>
            <a:off x="4574595" y="1958122"/>
            <a:ext cx="3293333" cy="2928310"/>
          </a:xfrm>
          <a:prstGeom prst="rect">
            <a:avLst/>
          </a:prstGeom>
          <a:solidFill>
            <a:schemeClr val="bg1"/>
          </a:solidFill>
          <a:effectLst>
            <a:reflection blurRad="15945" stA="53571" endPos="27408" dist="50800" dir="5400000" sy="-100000" algn="bl" rotWithShape="0"/>
          </a:effectLst>
        </p:spPr>
        <p:txBody>
          <a:bodyPr/>
          <a:lstStyle>
            <a:lvl1pPr marL="0" indent="0">
              <a:buNone/>
              <a:defRPr/>
            </a:lvl1pPr>
            <a:lvl2pPr marL="459202" indent="0">
              <a:buNone/>
              <a:defRPr/>
            </a:lvl2pPr>
            <a:lvl3pPr marL="918403" indent="0">
              <a:buNone/>
              <a:defRPr/>
            </a:lvl3pPr>
            <a:lvl4pPr marL="1369142" indent="0">
              <a:buNone/>
              <a:defRPr/>
            </a:lvl4pPr>
            <a:lvl5pPr marL="1828343" indent="0">
              <a:buNone/>
              <a:defRPr/>
            </a:lvl5pPr>
          </a:lstStyle>
          <a:p>
            <a:pPr lvl="0">
              <a:defRPr/>
            </a:pPr>
            <a:r>
              <a:rPr lang="en-US"/>
              <a:t>Click to add image</a:t>
            </a:r>
            <a:endParaRPr/>
          </a:p>
        </p:txBody>
      </p:sp>
      <p:sp>
        <p:nvSpPr>
          <p:cNvPr id="557705343" name="Content Placeholder 19"/>
          <p:cNvSpPr>
            <a:spLocks noGrp="1"/>
          </p:cNvSpPr>
          <p:nvPr>
            <p:ph sz="quarter" idx="16" hasCustomPrompt="1"/>
          </p:nvPr>
        </p:nvSpPr>
        <p:spPr bwMode="auto">
          <a:xfrm>
            <a:off x="8246698" y="1948490"/>
            <a:ext cx="3293333" cy="2928310"/>
          </a:xfrm>
          <a:prstGeom prst="rect">
            <a:avLst/>
          </a:prstGeom>
          <a:solidFill>
            <a:schemeClr val="bg1"/>
          </a:solidFill>
          <a:effectLst>
            <a:reflection blurRad="15945" stA="53571" endPos="27408" dist="50800" dir="5400000" sy="-100000" algn="bl" rotWithShape="0"/>
          </a:effectLst>
        </p:spPr>
        <p:txBody>
          <a:bodyPr/>
          <a:lstStyle>
            <a:lvl1pPr marL="0" indent="0">
              <a:buNone/>
              <a:defRPr/>
            </a:lvl1pPr>
            <a:lvl2pPr marL="459202" indent="0">
              <a:buNone/>
              <a:defRPr/>
            </a:lvl2pPr>
            <a:lvl3pPr marL="918403" indent="0">
              <a:buNone/>
              <a:defRPr/>
            </a:lvl3pPr>
            <a:lvl4pPr marL="1369142" indent="0">
              <a:buNone/>
              <a:defRPr/>
            </a:lvl4pPr>
            <a:lvl5pPr marL="1828343" indent="0">
              <a:buNone/>
              <a:defRPr/>
            </a:lvl5pPr>
          </a:lstStyle>
          <a:p>
            <a:pPr lvl="0">
              <a:defRPr/>
            </a:pPr>
            <a:r>
              <a:rPr lang="en-US"/>
              <a:t>Click to add image</a:t>
            </a:r>
            <a:endParaRPr/>
          </a:p>
        </p:txBody>
      </p:sp>
      <p:sp>
        <p:nvSpPr>
          <p:cNvPr id="545439898" name="Date Placeholder" hidden="1"/>
          <p:cNvSpPr>
            <a:spLocks noGrp="1"/>
          </p:cNvSpPr>
          <p:nvPr>
            <p:ph type="dt" sz="half" idx="18"/>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1979898134" name="Footer Placeholder"/>
          <p:cNvSpPr>
            <a:spLocks noGrp="1"/>
          </p:cNvSpPr>
          <p:nvPr>
            <p:ph type="ftr" sz="quarter" idx="19"/>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
        <p:nvSpPr>
          <p:cNvPr id="1958710093" name="Slide Number Placeholder"/>
          <p:cNvSpPr>
            <a:spLocks noGrp="1"/>
          </p:cNvSpPr>
          <p:nvPr>
            <p:ph type="sldNum" sz="quarter" idx="20"/>
          </p:nvPr>
        </p:nvSpPr>
        <p:spPr bwMode="auto"/>
        <p:txBody>
          <a:bodyPr/>
          <a:lstStyle/>
          <a:p>
            <a:pPr>
              <a:defRPr/>
            </a:pPr>
            <a:fld id="{311BF8DE-5F73-4E32-AA25-673E9FFCAA65}" type="slidenum">
              <a:rPr lang="en-US"/>
              <a:t>‹#›</a:t>
            </a:fld>
            <a:endParaRPr lang="en-US"/>
          </a:p>
        </p:txBody>
      </p:sp>
      <p:sp>
        <p:nvSpPr>
          <p:cNvPr id="296758694" name="Highlight text" descr="Highlight."/>
          <p:cNvSpPr>
            <a:spLocks noGrp="1"/>
          </p:cNvSpPr>
          <p:nvPr>
            <p:ph type="body" sz="quarter" idx="12" hasCustomPrompt="1"/>
          </p:nvPr>
        </p:nvSpPr>
        <p:spPr bwMode="auto">
          <a:xfrm>
            <a:off x="1197864" y="5276088"/>
            <a:ext cx="9805365" cy="426848"/>
          </a:xfrm>
          <a:prstGeom prst="rect">
            <a:avLst/>
          </a:prstGeom>
          <a:solidFill>
            <a:schemeClr val="tx2"/>
          </a:solidFill>
          <a:ln>
            <a:noFill/>
          </a:ln>
        </p:spPr>
        <p:txBody>
          <a:bodyPr anchor="ctr">
            <a:normAutofit/>
          </a:bodyPr>
          <a:lstStyle>
            <a:lvl1pPr marL="0" indent="0" algn="ctr">
              <a:buNone/>
              <a:defRPr sz="24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highlight text.</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preserve="1" userDrawn="1">
  <p:cSld name="1_3 featured items with big image and highlight text">
    <p:spTree>
      <p:nvGrpSpPr>
        <p:cNvPr id="1" name=""/>
        <p:cNvGrpSpPr/>
        <p:nvPr/>
      </p:nvGrpSpPr>
      <p:grpSpPr bwMode="auto">
        <a:xfrm>
          <a:off x="0" y="0"/>
          <a:ext cx="0" cy="0"/>
          <a:chOff x="0" y="0"/>
          <a:chExt cx="0" cy="0"/>
        </a:xfrm>
      </p:grpSpPr>
      <p:sp>
        <p:nvSpPr>
          <p:cNvPr id="1212361691" name="Title"/>
          <p:cNvSpPr>
            <a:spLocks noGrp="1"/>
          </p:cNvSpPr>
          <p:nvPr>
            <p:ph type="title"/>
          </p:nvPr>
        </p:nvSpPr>
        <p:spPr bwMode="auto">
          <a:xfrm>
            <a:off x="457200" y="57151"/>
            <a:ext cx="11201400" cy="1155699"/>
          </a:xfrm>
        </p:spPr>
        <p:txBody>
          <a:bodyPr/>
          <a:lstStyle/>
          <a:p>
            <a:pPr>
              <a:defRPr/>
            </a:pPr>
            <a:r>
              <a:rPr lang="en-US"/>
              <a:t>Click to edit Master title style</a:t>
            </a:r>
            <a:endParaRPr/>
          </a:p>
        </p:txBody>
      </p:sp>
      <p:sp>
        <p:nvSpPr>
          <p:cNvPr id="1413574966" name="Picture Placeholder 23"/>
          <p:cNvSpPr>
            <a:spLocks noGrp="1"/>
          </p:cNvSpPr>
          <p:nvPr>
            <p:ph type="pic" sz="quarter" idx="12" hasCustomPrompt="1"/>
          </p:nvPr>
        </p:nvSpPr>
        <p:spPr bwMode="auto">
          <a:xfrm>
            <a:off x="2953614" y="3505199"/>
            <a:ext cx="1950910" cy="1325564"/>
          </a:xfrm>
          <a:prstGeom prst="rect">
            <a:avLst/>
          </a:prstGeom>
        </p:spPr>
        <p:txBody>
          <a:bodyPr/>
          <a:lstStyle>
            <a:lvl1pPr marL="0" indent="0">
              <a:buNone/>
              <a:defRPr/>
            </a:lvl1pPr>
          </a:lstStyle>
          <a:p>
            <a:pPr>
              <a:defRPr/>
            </a:pPr>
            <a:r>
              <a:rPr lang="en-US"/>
              <a:t>Click icon to add image</a:t>
            </a:r>
            <a:endParaRPr/>
          </a:p>
        </p:txBody>
      </p:sp>
      <p:sp>
        <p:nvSpPr>
          <p:cNvPr id="846728962" name="Text Placeholder 18"/>
          <p:cNvSpPr>
            <a:spLocks noGrp="1"/>
          </p:cNvSpPr>
          <p:nvPr>
            <p:ph type="body" sz="quarter" idx="11" hasCustomPrompt="1"/>
          </p:nvPr>
        </p:nvSpPr>
        <p:spPr bwMode="auto">
          <a:xfrm>
            <a:off x="2953508" y="4787970"/>
            <a:ext cx="1951493" cy="281187"/>
          </a:xfrm>
          <a:prstGeom prst="rect">
            <a:avLst/>
          </a:prstGeom>
          <a:solidFill>
            <a:schemeClr val="accent4"/>
          </a:solidFill>
        </p:spPr>
        <p:txBody>
          <a:bodyPr tIns="91440" bIns="91440" anchor="ctr"/>
          <a:lstStyle>
            <a:lvl1pPr marL="0" indent="0" algn="ctr">
              <a:buNone/>
              <a:defRPr sz="1400">
                <a:solidFill>
                  <a:schemeClr val="tx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203534209" name="Picture Placeholder 23"/>
          <p:cNvSpPr>
            <a:spLocks noGrp="1"/>
          </p:cNvSpPr>
          <p:nvPr>
            <p:ph type="pic" sz="quarter" idx="13" hasCustomPrompt="1"/>
          </p:nvPr>
        </p:nvSpPr>
        <p:spPr bwMode="auto">
          <a:xfrm>
            <a:off x="5096552" y="3505199"/>
            <a:ext cx="1949316" cy="1325564"/>
          </a:xfrm>
          <a:prstGeom prst="rect">
            <a:avLst/>
          </a:prstGeom>
        </p:spPr>
        <p:txBody>
          <a:bodyPr/>
          <a:lstStyle>
            <a:lvl1pPr marL="0" indent="0">
              <a:buNone/>
              <a:defRPr/>
            </a:lvl1pPr>
          </a:lstStyle>
          <a:p>
            <a:pPr>
              <a:defRPr/>
            </a:pPr>
            <a:r>
              <a:rPr lang="en-US"/>
              <a:t>Click icon to add image</a:t>
            </a:r>
            <a:endParaRPr/>
          </a:p>
        </p:txBody>
      </p:sp>
      <p:sp>
        <p:nvSpPr>
          <p:cNvPr id="1396980913" name="Text Placeholder 18"/>
          <p:cNvSpPr>
            <a:spLocks noGrp="1"/>
          </p:cNvSpPr>
          <p:nvPr>
            <p:ph type="body" sz="quarter" idx="14" hasCustomPrompt="1"/>
          </p:nvPr>
        </p:nvSpPr>
        <p:spPr bwMode="auto">
          <a:xfrm>
            <a:off x="5095436" y="4787970"/>
            <a:ext cx="1951493" cy="281187"/>
          </a:xfrm>
          <a:prstGeom prst="rect">
            <a:avLst/>
          </a:prstGeom>
          <a:solidFill>
            <a:schemeClr val="accent4"/>
          </a:solidFill>
        </p:spPr>
        <p:txBody>
          <a:bodyPr tIns="91440" bIns="91440" anchor="ctr"/>
          <a:lstStyle>
            <a:lvl1pPr marL="0" indent="0" algn="ctr">
              <a:buNone/>
              <a:defRPr sz="1400">
                <a:solidFill>
                  <a:schemeClr val="tx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267183801" name="Picture Placeholder 23"/>
          <p:cNvSpPr>
            <a:spLocks noGrp="1"/>
          </p:cNvSpPr>
          <p:nvPr>
            <p:ph type="pic" sz="quarter" idx="15" hasCustomPrompt="1"/>
          </p:nvPr>
        </p:nvSpPr>
        <p:spPr bwMode="auto">
          <a:xfrm>
            <a:off x="7237364" y="3505199"/>
            <a:ext cx="1950910" cy="1325564"/>
          </a:xfrm>
          <a:prstGeom prst="rect">
            <a:avLst/>
          </a:prstGeom>
        </p:spPr>
        <p:txBody>
          <a:bodyPr/>
          <a:lstStyle>
            <a:lvl1pPr marL="0" indent="0">
              <a:buNone/>
              <a:defRPr/>
            </a:lvl1pPr>
          </a:lstStyle>
          <a:p>
            <a:pPr>
              <a:defRPr/>
            </a:pPr>
            <a:r>
              <a:rPr lang="en-US"/>
              <a:t>Click icon to add image</a:t>
            </a:r>
            <a:endParaRPr/>
          </a:p>
        </p:txBody>
      </p:sp>
      <p:sp>
        <p:nvSpPr>
          <p:cNvPr id="1298559792" name="Text Placeholder 18"/>
          <p:cNvSpPr>
            <a:spLocks noGrp="1"/>
          </p:cNvSpPr>
          <p:nvPr>
            <p:ph type="body" sz="quarter" idx="16" hasCustomPrompt="1"/>
          </p:nvPr>
        </p:nvSpPr>
        <p:spPr bwMode="auto">
          <a:xfrm>
            <a:off x="7237257" y="4787970"/>
            <a:ext cx="1951493" cy="281187"/>
          </a:xfrm>
          <a:prstGeom prst="rect">
            <a:avLst/>
          </a:prstGeom>
          <a:solidFill>
            <a:schemeClr val="accent4"/>
          </a:solidFill>
        </p:spPr>
        <p:txBody>
          <a:bodyPr tIns="91440" bIns="91440" anchor="ctr"/>
          <a:lstStyle>
            <a:lvl1pPr marL="0" indent="0" algn="ctr">
              <a:buNone/>
              <a:defRPr sz="1400">
                <a:solidFill>
                  <a:schemeClr val="tx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839644461" name="Date Placeholder 5" hidden="1"/>
          <p:cNvSpPr>
            <a:spLocks noGrp="1"/>
          </p:cNvSpPr>
          <p:nvPr>
            <p:ph type="dt" sz="half" idx="18"/>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1176948995" name="Footer Placeholder 6"/>
          <p:cNvSpPr>
            <a:spLocks noGrp="1"/>
          </p:cNvSpPr>
          <p:nvPr>
            <p:ph type="ftr" sz="quarter" idx="19"/>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
        <p:nvSpPr>
          <p:cNvPr id="1234009521" name="Slide Number Placeholder 7"/>
          <p:cNvSpPr>
            <a:spLocks noGrp="1"/>
          </p:cNvSpPr>
          <p:nvPr>
            <p:ph type="sldNum" sz="quarter" idx="20"/>
          </p:nvPr>
        </p:nvSpPr>
        <p:spPr bwMode="auto"/>
        <p:txBody>
          <a:bodyPr/>
          <a:lstStyle/>
          <a:p>
            <a:pPr>
              <a:defRPr/>
            </a:pPr>
            <a:fld id="{311BF8DE-5F73-4E32-AA25-673E9FFCAA65}" type="slidenum">
              <a:rPr lang="en-US"/>
              <a:t>‹#›</a:t>
            </a:fld>
            <a:endParaRPr lang="en-US"/>
          </a:p>
        </p:txBody>
      </p:sp>
      <p:sp>
        <p:nvSpPr>
          <p:cNvPr id="1075181556" name="Highlight text" descr="Highlight."/>
          <p:cNvSpPr>
            <a:spLocks noGrp="1"/>
          </p:cNvSpPr>
          <p:nvPr>
            <p:ph type="body" sz="quarter" idx="21" hasCustomPrompt="1"/>
          </p:nvPr>
        </p:nvSpPr>
        <p:spPr bwMode="auto">
          <a:xfrm>
            <a:off x="1193317" y="5277233"/>
            <a:ext cx="9805365" cy="429768"/>
          </a:xfrm>
          <a:prstGeom prst="rect">
            <a:avLst/>
          </a:prstGeom>
          <a:solidFill>
            <a:schemeClr val="tx2"/>
          </a:solidFill>
          <a:ln>
            <a:noFill/>
          </a:ln>
        </p:spPr>
        <p:txBody>
          <a:bodyPr anchor="ctr" anchorCtr="0">
            <a:normAutofit/>
          </a:bodyPr>
          <a:lstStyle>
            <a:lvl1pPr marL="0" indent="0" algn="ctr">
              <a:buNone/>
              <a:defRPr sz="24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highlight text.</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preserve="1" userDrawn="1">
  <p:cSld name="6 featured items">
    <p:spTree>
      <p:nvGrpSpPr>
        <p:cNvPr id="1" name=""/>
        <p:cNvGrpSpPr/>
        <p:nvPr/>
      </p:nvGrpSpPr>
      <p:grpSpPr bwMode="auto">
        <a:xfrm>
          <a:off x="0" y="0"/>
          <a:ext cx="0" cy="0"/>
          <a:chOff x="0" y="0"/>
          <a:chExt cx="0" cy="0"/>
        </a:xfrm>
      </p:grpSpPr>
      <p:sp>
        <p:nvSpPr>
          <p:cNvPr id="1478618000" name="Title"/>
          <p:cNvSpPr>
            <a:spLocks noGrp="1"/>
          </p:cNvSpPr>
          <p:nvPr>
            <p:ph type="title"/>
          </p:nvPr>
        </p:nvSpPr>
        <p:spPr bwMode="auto">
          <a:xfrm>
            <a:off x="457200" y="57151"/>
            <a:ext cx="11201400" cy="1155699"/>
          </a:xfrm>
        </p:spPr>
        <p:txBody>
          <a:bodyPr/>
          <a:lstStyle/>
          <a:p>
            <a:pPr>
              <a:defRPr/>
            </a:pPr>
            <a:r>
              <a:rPr lang="en-US"/>
              <a:t>Click to edit Master title style</a:t>
            </a:r>
          </a:p>
        </p:txBody>
      </p:sp>
      <p:sp>
        <p:nvSpPr>
          <p:cNvPr id="300855111" name="Picture Placeholder 23"/>
          <p:cNvSpPr>
            <a:spLocks noGrp="1"/>
          </p:cNvSpPr>
          <p:nvPr>
            <p:ph type="pic" sz="quarter" idx="12" hasCustomPrompt="1"/>
          </p:nvPr>
        </p:nvSpPr>
        <p:spPr bwMode="auto">
          <a:xfrm>
            <a:off x="788771" y="1676401"/>
            <a:ext cx="3291714" cy="1364809"/>
          </a:xfrm>
          <a:prstGeom prst="rect">
            <a:avLst/>
          </a:prstGeom>
        </p:spPr>
        <p:txBody>
          <a:bodyPr/>
          <a:lstStyle>
            <a:lvl1pPr marL="0" indent="0">
              <a:buNone/>
              <a:defRPr/>
            </a:lvl1pPr>
          </a:lstStyle>
          <a:p>
            <a:pPr>
              <a:defRPr/>
            </a:pPr>
            <a:r>
              <a:rPr lang="en-US"/>
              <a:t>Click icon to add image</a:t>
            </a:r>
            <a:endParaRPr/>
          </a:p>
        </p:txBody>
      </p:sp>
      <p:sp>
        <p:nvSpPr>
          <p:cNvPr id="581340448" name="Text Placeholder 18"/>
          <p:cNvSpPr>
            <a:spLocks noGrp="1"/>
          </p:cNvSpPr>
          <p:nvPr>
            <p:ph type="body" sz="quarter" idx="11" hasCustomPrompt="1"/>
          </p:nvPr>
        </p:nvSpPr>
        <p:spPr bwMode="auto">
          <a:xfrm>
            <a:off x="788278" y="3015292"/>
            <a:ext cx="3292697" cy="489616"/>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570994023" name="Picture Placeholder 23"/>
          <p:cNvSpPr>
            <a:spLocks noGrp="1"/>
          </p:cNvSpPr>
          <p:nvPr>
            <p:ph type="pic" sz="quarter" idx="13" hasCustomPrompt="1"/>
          </p:nvPr>
        </p:nvSpPr>
        <p:spPr bwMode="auto">
          <a:xfrm>
            <a:off x="4384856" y="1676401"/>
            <a:ext cx="3289024" cy="1364809"/>
          </a:xfrm>
          <a:prstGeom prst="rect">
            <a:avLst/>
          </a:prstGeom>
        </p:spPr>
        <p:txBody>
          <a:bodyPr/>
          <a:lstStyle>
            <a:lvl1pPr marL="0" indent="0">
              <a:buNone/>
              <a:defRPr/>
            </a:lvl1pPr>
          </a:lstStyle>
          <a:p>
            <a:pPr>
              <a:defRPr/>
            </a:pPr>
            <a:r>
              <a:rPr lang="en-US"/>
              <a:t>Click icon to add image</a:t>
            </a:r>
            <a:endParaRPr/>
          </a:p>
        </p:txBody>
      </p:sp>
      <p:sp>
        <p:nvSpPr>
          <p:cNvPr id="1466034559" name="Text Placeholder 18"/>
          <p:cNvSpPr>
            <a:spLocks noGrp="1"/>
          </p:cNvSpPr>
          <p:nvPr>
            <p:ph type="body" sz="quarter" idx="14" hasCustomPrompt="1"/>
          </p:nvPr>
        </p:nvSpPr>
        <p:spPr bwMode="auto">
          <a:xfrm>
            <a:off x="4383020" y="3015292"/>
            <a:ext cx="3292697" cy="489616"/>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508861898" name="Picture Placeholder 23"/>
          <p:cNvSpPr>
            <a:spLocks noGrp="1"/>
          </p:cNvSpPr>
          <p:nvPr>
            <p:ph type="pic" sz="quarter" idx="15" hasCustomPrompt="1"/>
          </p:nvPr>
        </p:nvSpPr>
        <p:spPr bwMode="auto">
          <a:xfrm>
            <a:off x="7946191" y="1676401"/>
            <a:ext cx="3291714" cy="1364809"/>
          </a:xfrm>
          <a:prstGeom prst="rect">
            <a:avLst/>
          </a:prstGeom>
        </p:spPr>
        <p:txBody>
          <a:bodyPr/>
          <a:lstStyle>
            <a:lvl1pPr marL="0" indent="0">
              <a:buNone/>
              <a:defRPr/>
            </a:lvl1pPr>
          </a:lstStyle>
          <a:p>
            <a:pPr>
              <a:defRPr/>
            </a:pPr>
            <a:r>
              <a:rPr lang="en-US"/>
              <a:t>Click icon to add image</a:t>
            </a:r>
            <a:endParaRPr/>
          </a:p>
        </p:txBody>
      </p:sp>
      <p:sp>
        <p:nvSpPr>
          <p:cNvPr id="1097062288" name="Text Placeholder 18"/>
          <p:cNvSpPr>
            <a:spLocks noGrp="1"/>
          </p:cNvSpPr>
          <p:nvPr>
            <p:ph type="body" sz="quarter" idx="16" hasCustomPrompt="1"/>
          </p:nvPr>
        </p:nvSpPr>
        <p:spPr bwMode="auto">
          <a:xfrm>
            <a:off x="7945698" y="3015292"/>
            <a:ext cx="3292697" cy="489616"/>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168167569" name="Picture Placeholder 23"/>
          <p:cNvSpPr>
            <a:spLocks noGrp="1"/>
          </p:cNvSpPr>
          <p:nvPr>
            <p:ph type="pic" sz="quarter" idx="17" hasCustomPrompt="1"/>
          </p:nvPr>
        </p:nvSpPr>
        <p:spPr bwMode="auto">
          <a:xfrm>
            <a:off x="788771" y="3941135"/>
            <a:ext cx="3291714" cy="1364809"/>
          </a:xfrm>
          <a:prstGeom prst="rect">
            <a:avLst/>
          </a:prstGeom>
        </p:spPr>
        <p:txBody>
          <a:bodyPr/>
          <a:lstStyle>
            <a:lvl1pPr marL="0" indent="0">
              <a:buNone/>
              <a:defRPr/>
            </a:lvl1pPr>
          </a:lstStyle>
          <a:p>
            <a:pPr>
              <a:defRPr/>
            </a:pPr>
            <a:r>
              <a:rPr lang="en-US"/>
              <a:t>Click icon to add image</a:t>
            </a:r>
            <a:endParaRPr/>
          </a:p>
        </p:txBody>
      </p:sp>
      <p:sp>
        <p:nvSpPr>
          <p:cNvPr id="1707626643" name="Text Placeholder 18"/>
          <p:cNvSpPr>
            <a:spLocks noGrp="1"/>
          </p:cNvSpPr>
          <p:nvPr>
            <p:ph type="body" sz="quarter" idx="18" hasCustomPrompt="1"/>
          </p:nvPr>
        </p:nvSpPr>
        <p:spPr bwMode="auto">
          <a:xfrm>
            <a:off x="790115" y="5280027"/>
            <a:ext cx="3289024" cy="489616"/>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53792434" name="Picture Placeholder 23"/>
          <p:cNvSpPr>
            <a:spLocks noGrp="1"/>
          </p:cNvSpPr>
          <p:nvPr>
            <p:ph type="pic" sz="quarter" idx="19" hasCustomPrompt="1"/>
          </p:nvPr>
        </p:nvSpPr>
        <p:spPr bwMode="auto">
          <a:xfrm>
            <a:off x="4383512" y="3941135"/>
            <a:ext cx="3291714" cy="1364809"/>
          </a:xfrm>
          <a:prstGeom prst="rect">
            <a:avLst/>
          </a:prstGeom>
        </p:spPr>
        <p:txBody>
          <a:bodyPr/>
          <a:lstStyle>
            <a:lvl1pPr marL="0" indent="0">
              <a:buNone/>
              <a:defRPr/>
            </a:lvl1pPr>
          </a:lstStyle>
          <a:p>
            <a:pPr>
              <a:defRPr/>
            </a:pPr>
            <a:r>
              <a:rPr lang="en-US"/>
              <a:t>Click icon to add image</a:t>
            </a:r>
            <a:endParaRPr/>
          </a:p>
        </p:txBody>
      </p:sp>
      <p:sp>
        <p:nvSpPr>
          <p:cNvPr id="601786164" name="Text Placeholder 18"/>
          <p:cNvSpPr>
            <a:spLocks noGrp="1"/>
          </p:cNvSpPr>
          <p:nvPr>
            <p:ph type="body" sz="quarter" idx="20" hasCustomPrompt="1"/>
          </p:nvPr>
        </p:nvSpPr>
        <p:spPr bwMode="auto">
          <a:xfrm>
            <a:off x="4384856" y="5280027"/>
            <a:ext cx="3289024" cy="489616"/>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1164324971" name="Picture Placeholder 23"/>
          <p:cNvSpPr>
            <a:spLocks noGrp="1"/>
          </p:cNvSpPr>
          <p:nvPr>
            <p:ph type="pic" sz="quarter" idx="21" hasCustomPrompt="1"/>
          </p:nvPr>
        </p:nvSpPr>
        <p:spPr bwMode="auto">
          <a:xfrm>
            <a:off x="7946191" y="3941135"/>
            <a:ext cx="3291714" cy="1364809"/>
          </a:xfrm>
          <a:prstGeom prst="rect">
            <a:avLst/>
          </a:prstGeom>
        </p:spPr>
        <p:txBody>
          <a:bodyPr/>
          <a:lstStyle>
            <a:lvl1pPr marL="0" indent="0">
              <a:buNone/>
              <a:defRPr/>
            </a:lvl1pPr>
          </a:lstStyle>
          <a:p>
            <a:pPr>
              <a:defRPr/>
            </a:pPr>
            <a:r>
              <a:rPr lang="en-US"/>
              <a:t>Click icon to add image</a:t>
            </a:r>
            <a:endParaRPr/>
          </a:p>
        </p:txBody>
      </p:sp>
      <p:sp>
        <p:nvSpPr>
          <p:cNvPr id="989278492" name="Text Placeholder 18"/>
          <p:cNvSpPr>
            <a:spLocks noGrp="1"/>
          </p:cNvSpPr>
          <p:nvPr>
            <p:ph type="body" sz="quarter" idx="22" hasCustomPrompt="1"/>
          </p:nvPr>
        </p:nvSpPr>
        <p:spPr bwMode="auto">
          <a:xfrm>
            <a:off x="7947534" y="5280027"/>
            <a:ext cx="3289024" cy="489616"/>
          </a:xfrm>
          <a:prstGeom prst="rect">
            <a:avLst/>
          </a:prstGeom>
          <a:solidFill>
            <a:schemeClr val="tx2"/>
          </a:solidFill>
        </p:spPr>
        <p:txBody>
          <a:bodyPr anchor="ctr">
            <a:normAutofit/>
          </a:bodyPr>
          <a:lstStyle>
            <a:lvl1pPr marL="0" indent="0" algn="ctr">
              <a:buNone/>
              <a:defRPr sz="20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text</a:t>
            </a:r>
            <a:endParaRPr/>
          </a:p>
        </p:txBody>
      </p:sp>
      <p:sp>
        <p:nvSpPr>
          <p:cNvPr id="561863603" name="Date Placeholder 5" hidden="1"/>
          <p:cNvSpPr>
            <a:spLocks noGrp="1"/>
          </p:cNvSpPr>
          <p:nvPr>
            <p:ph type="dt" sz="half" idx="23"/>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1245724081" name="Footer Placeholder 6"/>
          <p:cNvSpPr>
            <a:spLocks noGrp="1"/>
          </p:cNvSpPr>
          <p:nvPr>
            <p:ph type="ftr" sz="quarter" idx="24"/>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
        <p:nvSpPr>
          <p:cNvPr id="116435323" name="Slide Number Placeholder 7"/>
          <p:cNvSpPr>
            <a:spLocks noGrp="1"/>
          </p:cNvSpPr>
          <p:nvPr>
            <p:ph type="sldNum" sz="quarter" idx="25"/>
          </p:nvPr>
        </p:nvSpPr>
        <p:spPr bwMode="auto"/>
        <p:txBody>
          <a:bodyPr/>
          <a:lstStyle/>
          <a:p>
            <a:pPr>
              <a:defRPr/>
            </a:pPr>
            <a:fld id="{311BF8DE-5F73-4E32-AA25-673E9FFCAA65}" type="slidenum">
              <a:rPr lang="en-US"/>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preserve="1" userDrawn="1">
  <p:cSld name="LLE by the numbers 1">
    <p:spTree>
      <p:nvGrpSpPr>
        <p:cNvPr id="1" name=""/>
        <p:cNvGrpSpPr/>
        <p:nvPr/>
      </p:nvGrpSpPr>
      <p:grpSpPr bwMode="auto">
        <a:xfrm>
          <a:off x="0" y="0"/>
          <a:ext cx="0" cy="0"/>
          <a:chOff x="0" y="0"/>
          <a:chExt cx="0" cy="0"/>
        </a:xfrm>
      </p:grpSpPr>
      <p:sp>
        <p:nvSpPr>
          <p:cNvPr id="850415972" name="Title 1"/>
          <p:cNvSpPr>
            <a:spLocks noGrp="1"/>
          </p:cNvSpPr>
          <p:nvPr>
            <p:ph type="title"/>
          </p:nvPr>
        </p:nvSpPr>
        <p:spPr bwMode="auto">
          <a:xfrm>
            <a:off x="460418" y="58088"/>
            <a:ext cx="11196419" cy="1155699"/>
          </a:xfrm>
        </p:spPr>
        <p:txBody>
          <a:bodyPr/>
          <a:lstStyle/>
          <a:p>
            <a:pPr>
              <a:defRPr/>
            </a:pPr>
            <a:r>
              <a:rPr lang="en-US"/>
              <a:t>Click to edit Master title style</a:t>
            </a:r>
          </a:p>
        </p:txBody>
      </p:sp>
      <p:sp>
        <p:nvSpPr>
          <p:cNvPr id="788722534" name="Rectangle 63"/>
          <p:cNvSpPr/>
          <p:nvPr userDrawn="1"/>
        </p:nvSpPr>
        <p:spPr bwMode="auto">
          <a:xfrm>
            <a:off x="822686" y="3076166"/>
            <a:ext cx="1909770" cy="4708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1362147077" name="Picture 10"/>
          <p:cNvPicPr>
            <a:picLocks noChangeAspect="1"/>
          </p:cNvPicPr>
          <p:nvPr userDrawn="1"/>
        </p:nvPicPr>
        <p:blipFill rotWithShape="1">
          <a:blip r:embed="rId2"/>
          <a:stretch/>
        </p:blipFill>
        <p:spPr bwMode="auto">
          <a:xfrm>
            <a:off x="1467174" y="1825139"/>
            <a:ext cx="656680" cy="574446"/>
          </a:xfrm>
          <a:prstGeom prst="rect">
            <a:avLst/>
          </a:prstGeom>
        </p:spPr>
      </p:pic>
      <p:sp>
        <p:nvSpPr>
          <p:cNvPr id="1009429657" name="Text Placeholder 31"/>
          <p:cNvSpPr>
            <a:spLocks noGrp="1"/>
          </p:cNvSpPr>
          <p:nvPr>
            <p:ph type="body" sz="quarter" idx="11" hasCustomPrompt="1"/>
          </p:nvPr>
        </p:nvSpPr>
        <p:spPr bwMode="auto">
          <a:xfrm>
            <a:off x="820952" y="2390365"/>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3168519" name="Text Placeholder 31"/>
          <p:cNvSpPr>
            <a:spLocks noGrp="1"/>
          </p:cNvSpPr>
          <p:nvPr>
            <p:ph type="body" sz="quarter" idx="12" hasCustomPrompt="1"/>
          </p:nvPr>
        </p:nvSpPr>
        <p:spPr bwMode="auto">
          <a:xfrm>
            <a:off x="820195" y="2847566"/>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30208659" name="Text Placeholder 31"/>
          <p:cNvSpPr>
            <a:spLocks noGrp="1"/>
          </p:cNvSpPr>
          <p:nvPr>
            <p:ph type="body" sz="quarter" idx="13" hasCustomPrompt="1"/>
          </p:nvPr>
        </p:nvSpPr>
        <p:spPr bwMode="auto">
          <a:xfrm>
            <a:off x="819175" y="3069636"/>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2085176397" name="Rectangle 64"/>
          <p:cNvSpPr/>
          <p:nvPr userDrawn="1"/>
        </p:nvSpPr>
        <p:spPr bwMode="auto">
          <a:xfrm>
            <a:off x="2913259" y="3076166"/>
            <a:ext cx="1909770" cy="47588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906776451" name="Picture 11"/>
          <p:cNvPicPr>
            <a:picLocks noChangeAspect="1"/>
          </p:cNvPicPr>
          <p:nvPr userDrawn="1"/>
        </p:nvPicPr>
        <p:blipFill rotWithShape="1">
          <a:blip r:embed="rId3"/>
          <a:stretch/>
        </p:blipFill>
        <p:spPr bwMode="auto">
          <a:xfrm>
            <a:off x="3328144" y="1772205"/>
            <a:ext cx="1081971" cy="627380"/>
          </a:xfrm>
          <a:prstGeom prst="rect">
            <a:avLst/>
          </a:prstGeom>
        </p:spPr>
      </p:pic>
      <p:sp>
        <p:nvSpPr>
          <p:cNvPr id="1115855048" name="Text Placeholder 31"/>
          <p:cNvSpPr>
            <a:spLocks noGrp="1"/>
          </p:cNvSpPr>
          <p:nvPr>
            <p:ph type="body" sz="quarter" idx="14" hasCustomPrompt="1"/>
          </p:nvPr>
        </p:nvSpPr>
        <p:spPr bwMode="auto">
          <a:xfrm>
            <a:off x="2915343" y="2390365"/>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654646173" name="Text Placeholder 31"/>
          <p:cNvSpPr>
            <a:spLocks noGrp="1"/>
          </p:cNvSpPr>
          <p:nvPr>
            <p:ph type="body" sz="quarter" idx="15" hasCustomPrompt="1"/>
          </p:nvPr>
        </p:nvSpPr>
        <p:spPr bwMode="auto">
          <a:xfrm>
            <a:off x="2914586" y="2847566"/>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228179398" name="Text Placeholder 31"/>
          <p:cNvSpPr>
            <a:spLocks noGrp="1"/>
          </p:cNvSpPr>
          <p:nvPr>
            <p:ph type="body" sz="quarter" idx="16" hasCustomPrompt="1"/>
          </p:nvPr>
        </p:nvSpPr>
        <p:spPr bwMode="auto">
          <a:xfrm>
            <a:off x="2911650" y="3075788"/>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1433300680" name="Rectangle 65"/>
          <p:cNvSpPr/>
          <p:nvPr userDrawn="1"/>
        </p:nvSpPr>
        <p:spPr bwMode="auto">
          <a:xfrm>
            <a:off x="5010339" y="3076166"/>
            <a:ext cx="1909770" cy="47017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1692671154" name="Picture 12"/>
          <p:cNvPicPr>
            <a:picLocks noChangeAspect="1"/>
          </p:cNvPicPr>
          <p:nvPr userDrawn="1"/>
        </p:nvPicPr>
        <p:blipFill rotWithShape="1">
          <a:blip r:embed="rId4"/>
          <a:stretch/>
        </p:blipFill>
        <p:spPr bwMode="auto">
          <a:xfrm>
            <a:off x="5639998" y="1680723"/>
            <a:ext cx="714717" cy="660400"/>
          </a:xfrm>
          <a:prstGeom prst="rect">
            <a:avLst/>
          </a:prstGeom>
        </p:spPr>
      </p:pic>
      <p:sp>
        <p:nvSpPr>
          <p:cNvPr id="1575627556" name="Text Placeholder 31"/>
          <p:cNvSpPr>
            <a:spLocks noGrp="1"/>
          </p:cNvSpPr>
          <p:nvPr>
            <p:ph type="body" sz="quarter" idx="17" hasCustomPrompt="1"/>
          </p:nvPr>
        </p:nvSpPr>
        <p:spPr bwMode="auto">
          <a:xfrm>
            <a:off x="5009732" y="2390365"/>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433128392" name="Text Placeholder 31"/>
          <p:cNvSpPr>
            <a:spLocks noGrp="1"/>
          </p:cNvSpPr>
          <p:nvPr>
            <p:ph type="body" sz="quarter" idx="18" hasCustomPrompt="1"/>
          </p:nvPr>
        </p:nvSpPr>
        <p:spPr bwMode="auto">
          <a:xfrm>
            <a:off x="5008976" y="2847566"/>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480493672" name="Text Placeholder 31"/>
          <p:cNvSpPr>
            <a:spLocks noGrp="1"/>
          </p:cNvSpPr>
          <p:nvPr>
            <p:ph type="body" sz="quarter" idx="19" hasCustomPrompt="1"/>
          </p:nvPr>
        </p:nvSpPr>
        <p:spPr bwMode="auto">
          <a:xfrm>
            <a:off x="5009374" y="3069636"/>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1155746737" name="Rectangle 66"/>
          <p:cNvSpPr/>
          <p:nvPr userDrawn="1"/>
        </p:nvSpPr>
        <p:spPr bwMode="auto">
          <a:xfrm>
            <a:off x="7102268" y="3076166"/>
            <a:ext cx="1909770" cy="47588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869940480" name="Picture 13"/>
          <p:cNvPicPr>
            <a:picLocks noChangeAspect="1"/>
          </p:cNvPicPr>
          <p:nvPr userDrawn="1"/>
        </p:nvPicPr>
        <p:blipFill rotWithShape="1">
          <a:blip r:embed="rId5"/>
          <a:stretch/>
        </p:blipFill>
        <p:spPr bwMode="auto">
          <a:xfrm>
            <a:off x="7634856" y="1743630"/>
            <a:ext cx="844749" cy="559627"/>
          </a:xfrm>
          <a:prstGeom prst="rect">
            <a:avLst/>
          </a:prstGeom>
        </p:spPr>
      </p:pic>
      <p:sp>
        <p:nvSpPr>
          <p:cNvPr id="30111665" name="Text Placeholder 31"/>
          <p:cNvSpPr>
            <a:spLocks noGrp="1"/>
          </p:cNvSpPr>
          <p:nvPr>
            <p:ph type="body" sz="quarter" idx="20" hasCustomPrompt="1"/>
          </p:nvPr>
        </p:nvSpPr>
        <p:spPr bwMode="auto">
          <a:xfrm>
            <a:off x="7104124" y="2390365"/>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081887221" name="Text Placeholder 31"/>
          <p:cNvSpPr>
            <a:spLocks noGrp="1"/>
          </p:cNvSpPr>
          <p:nvPr>
            <p:ph type="body" sz="quarter" idx="21" hasCustomPrompt="1"/>
          </p:nvPr>
        </p:nvSpPr>
        <p:spPr bwMode="auto">
          <a:xfrm>
            <a:off x="7103366" y="2847566"/>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016163043" name="Text Placeholder 31"/>
          <p:cNvSpPr>
            <a:spLocks noGrp="1"/>
          </p:cNvSpPr>
          <p:nvPr>
            <p:ph type="body" sz="quarter" idx="22" hasCustomPrompt="1"/>
          </p:nvPr>
        </p:nvSpPr>
        <p:spPr bwMode="auto">
          <a:xfrm>
            <a:off x="7103366" y="307299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1042088823" name="Rectangle 67"/>
          <p:cNvSpPr/>
          <p:nvPr userDrawn="1"/>
        </p:nvSpPr>
        <p:spPr bwMode="auto">
          <a:xfrm>
            <a:off x="9196398" y="3062676"/>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491818732" name="Picture 14"/>
          <p:cNvPicPr>
            <a:picLocks noChangeAspect="1"/>
          </p:cNvPicPr>
          <p:nvPr userDrawn="1"/>
        </p:nvPicPr>
        <p:blipFill rotWithShape="1">
          <a:blip r:embed="rId6"/>
          <a:stretch/>
        </p:blipFill>
        <p:spPr bwMode="auto">
          <a:xfrm>
            <a:off x="9675510" y="1680858"/>
            <a:ext cx="1001868" cy="794753"/>
          </a:xfrm>
          <a:prstGeom prst="rect">
            <a:avLst/>
          </a:prstGeom>
        </p:spPr>
      </p:pic>
      <p:sp>
        <p:nvSpPr>
          <p:cNvPr id="1522571937" name="Text Placeholder 31"/>
          <p:cNvSpPr>
            <a:spLocks noGrp="1"/>
          </p:cNvSpPr>
          <p:nvPr>
            <p:ph type="body" sz="quarter" idx="23" hasCustomPrompt="1"/>
          </p:nvPr>
        </p:nvSpPr>
        <p:spPr bwMode="auto">
          <a:xfrm>
            <a:off x="9198514" y="2390365"/>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574670893" name="Text Placeholder 31"/>
          <p:cNvSpPr>
            <a:spLocks noGrp="1"/>
          </p:cNvSpPr>
          <p:nvPr>
            <p:ph type="body" sz="quarter" idx="24" hasCustomPrompt="1"/>
          </p:nvPr>
        </p:nvSpPr>
        <p:spPr bwMode="auto">
          <a:xfrm>
            <a:off x="9197757" y="2847566"/>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170200810" name="Text Placeholder 31"/>
          <p:cNvSpPr>
            <a:spLocks noGrp="1"/>
          </p:cNvSpPr>
          <p:nvPr>
            <p:ph type="body" sz="quarter" idx="25" hasCustomPrompt="1"/>
          </p:nvPr>
        </p:nvSpPr>
        <p:spPr bwMode="auto">
          <a:xfrm>
            <a:off x="9199083" y="3079736"/>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913500271" name="Rectangle 68"/>
          <p:cNvSpPr/>
          <p:nvPr userDrawn="1"/>
        </p:nvSpPr>
        <p:spPr bwMode="auto">
          <a:xfrm>
            <a:off x="848186" y="5319975"/>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383448849" name="Picture 15"/>
          <p:cNvPicPr>
            <a:picLocks noChangeAspect="1"/>
          </p:cNvPicPr>
          <p:nvPr userDrawn="1"/>
        </p:nvPicPr>
        <p:blipFill rotWithShape="1">
          <a:blip r:embed="rId7"/>
          <a:stretch/>
        </p:blipFill>
        <p:spPr bwMode="auto">
          <a:xfrm>
            <a:off x="1482145" y="3894198"/>
            <a:ext cx="683548" cy="748453"/>
          </a:xfrm>
          <a:prstGeom prst="rect">
            <a:avLst/>
          </a:prstGeom>
        </p:spPr>
      </p:pic>
      <p:sp>
        <p:nvSpPr>
          <p:cNvPr id="1827710813" name="Text Placeholder 31"/>
          <p:cNvSpPr>
            <a:spLocks noGrp="1"/>
          </p:cNvSpPr>
          <p:nvPr>
            <p:ph type="body" sz="quarter" idx="26" hasCustomPrompt="1"/>
          </p:nvPr>
        </p:nvSpPr>
        <p:spPr bwMode="auto">
          <a:xfrm>
            <a:off x="849021" y="4636500"/>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759120496" name="Text Placeholder 31"/>
          <p:cNvSpPr>
            <a:spLocks noGrp="1"/>
          </p:cNvSpPr>
          <p:nvPr>
            <p:ph type="body" sz="quarter" idx="27" hasCustomPrompt="1"/>
          </p:nvPr>
        </p:nvSpPr>
        <p:spPr bwMode="auto">
          <a:xfrm>
            <a:off x="848263" y="5093701"/>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667769196" name="Text Placeholder 31"/>
          <p:cNvSpPr>
            <a:spLocks noGrp="1"/>
          </p:cNvSpPr>
          <p:nvPr>
            <p:ph type="body" sz="quarter" idx="28" hasCustomPrompt="1"/>
          </p:nvPr>
        </p:nvSpPr>
        <p:spPr bwMode="auto">
          <a:xfrm>
            <a:off x="847337" y="532230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1241843232" name="Rectangle 69"/>
          <p:cNvSpPr/>
          <p:nvPr userDrawn="1"/>
        </p:nvSpPr>
        <p:spPr bwMode="auto">
          <a:xfrm>
            <a:off x="2940798" y="5319975"/>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211102352" name="Picture 16"/>
          <p:cNvPicPr>
            <a:picLocks noChangeAspect="1"/>
          </p:cNvPicPr>
          <p:nvPr userDrawn="1"/>
        </p:nvPicPr>
        <p:blipFill rotWithShape="1">
          <a:blip r:embed="rId8"/>
          <a:stretch/>
        </p:blipFill>
        <p:spPr bwMode="auto">
          <a:xfrm>
            <a:off x="3392647" y="3810412"/>
            <a:ext cx="990858" cy="900545"/>
          </a:xfrm>
          <a:prstGeom prst="rect">
            <a:avLst/>
          </a:prstGeom>
        </p:spPr>
      </p:pic>
      <p:sp>
        <p:nvSpPr>
          <p:cNvPr id="291038570" name="Text Placeholder 31"/>
          <p:cNvSpPr>
            <a:spLocks noGrp="1"/>
          </p:cNvSpPr>
          <p:nvPr>
            <p:ph type="body" sz="quarter" idx="29" hasCustomPrompt="1"/>
          </p:nvPr>
        </p:nvSpPr>
        <p:spPr bwMode="auto">
          <a:xfrm>
            <a:off x="2943411" y="4636500"/>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829344642" name="Text Placeholder 31"/>
          <p:cNvSpPr>
            <a:spLocks noGrp="1"/>
          </p:cNvSpPr>
          <p:nvPr>
            <p:ph type="body" sz="quarter" idx="30" hasCustomPrompt="1"/>
          </p:nvPr>
        </p:nvSpPr>
        <p:spPr bwMode="auto">
          <a:xfrm>
            <a:off x="2942654" y="5093701"/>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283759237" name="Text Placeholder 31"/>
          <p:cNvSpPr>
            <a:spLocks noGrp="1"/>
          </p:cNvSpPr>
          <p:nvPr>
            <p:ph type="body" sz="quarter" idx="31" hasCustomPrompt="1"/>
          </p:nvPr>
        </p:nvSpPr>
        <p:spPr bwMode="auto">
          <a:xfrm>
            <a:off x="2941762" y="532230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1365676022" name="Rectangle 70"/>
          <p:cNvSpPr/>
          <p:nvPr userDrawn="1"/>
        </p:nvSpPr>
        <p:spPr bwMode="auto">
          <a:xfrm>
            <a:off x="5040170" y="5319975"/>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794441827" name="Picture 17"/>
          <p:cNvPicPr>
            <a:picLocks noChangeAspect="1"/>
          </p:cNvPicPr>
          <p:nvPr userDrawn="1"/>
        </p:nvPicPr>
        <p:blipFill rotWithShape="1">
          <a:blip r:embed="rId9"/>
          <a:stretch/>
        </p:blipFill>
        <p:spPr bwMode="auto">
          <a:xfrm>
            <a:off x="5607989" y="3868301"/>
            <a:ext cx="825715" cy="803486"/>
          </a:xfrm>
          <a:prstGeom prst="rect">
            <a:avLst/>
          </a:prstGeom>
        </p:spPr>
      </p:pic>
      <p:sp>
        <p:nvSpPr>
          <p:cNvPr id="1480839567" name="Text Placeholder 31"/>
          <p:cNvSpPr>
            <a:spLocks noGrp="1"/>
          </p:cNvSpPr>
          <p:nvPr>
            <p:ph type="body" sz="quarter" idx="32" hasCustomPrompt="1"/>
          </p:nvPr>
        </p:nvSpPr>
        <p:spPr bwMode="auto">
          <a:xfrm>
            <a:off x="5037801" y="4636500"/>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769755470" name="Text Placeholder 31"/>
          <p:cNvSpPr>
            <a:spLocks noGrp="1"/>
          </p:cNvSpPr>
          <p:nvPr>
            <p:ph type="body" sz="quarter" idx="33" hasCustomPrompt="1"/>
          </p:nvPr>
        </p:nvSpPr>
        <p:spPr bwMode="auto">
          <a:xfrm>
            <a:off x="5037044" y="5093701"/>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33396050" name="Text Placeholder 31"/>
          <p:cNvSpPr>
            <a:spLocks noGrp="1"/>
          </p:cNvSpPr>
          <p:nvPr>
            <p:ph type="body" sz="quarter" idx="34" hasCustomPrompt="1"/>
          </p:nvPr>
        </p:nvSpPr>
        <p:spPr bwMode="auto">
          <a:xfrm>
            <a:off x="5042026" y="532230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407158153" name="Rectangle 71"/>
          <p:cNvSpPr/>
          <p:nvPr userDrawn="1"/>
        </p:nvSpPr>
        <p:spPr bwMode="auto">
          <a:xfrm>
            <a:off x="7130337" y="5319975"/>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562450088" name="Picture 18"/>
          <p:cNvPicPr>
            <a:picLocks noChangeAspect="1"/>
          </p:cNvPicPr>
          <p:nvPr userDrawn="1"/>
        </p:nvPicPr>
        <p:blipFill rotWithShape="1">
          <a:blip r:embed="rId10"/>
          <a:stretch/>
        </p:blipFill>
        <p:spPr bwMode="auto">
          <a:xfrm>
            <a:off x="7678764" y="3894198"/>
            <a:ext cx="813747" cy="748453"/>
          </a:xfrm>
          <a:prstGeom prst="rect">
            <a:avLst/>
          </a:prstGeom>
        </p:spPr>
      </p:pic>
      <p:sp>
        <p:nvSpPr>
          <p:cNvPr id="7818585" name="Text Placeholder 31"/>
          <p:cNvSpPr>
            <a:spLocks noGrp="1"/>
          </p:cNvSpPr>
          <p:nvPr>
            <p:ph type="body" sz="quarter" idx="35" hasCustomPrompt="1"/>
          </p:nvPr>
        </p:nvSpPr>
        <p:spPr bwMode="auto">
          <a:xfrm>
            <a:off x="7132192" y="4636500"/>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548175611" name="Text Placeholder 31"/>
          <p:cNvSpPr>
            <a:spLocks noGrp="1"/>
          </p:cNvSpPr>
          <p:nvPr>
            <p:ph type="body" sz="quarter" idx="36" hasCustomPrompt="1"/>
          </p:nvPr>
        </p:nvSpPr>
        <p:spPr bwMode="auto">
          <a:xfrm>
            <a:off x="7131435" y="5093701"/>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153011847" name="Text Placeholder 31"/>
          <p:cNvSpPr>
            <a:spLocks noGrp="1"/>
          </p:cNvSpPr>
          <p:nvPr>
            <p:ph type="body" sz="quarter" idx="37" hasCustomPrompt="1"/>
          </p:nvPr>
        </p:nvSpPr>
        <p:spPr bwMode="auto">
          <a:xfrm>
            <a:off x="7129579" y="532230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113708456" name="Rectangle 72"/>
          <p:cNvSpPr/>
          <p:nvPr userDrawn="1"/>
        </p:nvSpPr>
        <p:spPr bwMode="auto">
          <a:xfrm>
            <a:off x="9229490" y="5319975"/>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pic>
        <p:nvPicPr>
          <p:cNvPr id="1676541618" name="Picture 19"/>
          <p:cNvPicPr>
            <a:picLocks noChangeAspect="1"/>
          </p:cNvPicPr>
          <p:nvPr userDrawn="1"/>
        </p:nvPicPr>
        <p:blipFill rotWithShape="1">
          <a:blip r:embed="rId11"/>
          <a:stretch/>
        </p:blipFill>
        <p:spPr bwMode="auto">
          <a:xfrm>
            <a:off x="9867227" y="3909859"/>
            <a:ext cx="624923" cy="776215"/>
          </a:xfrm>
          <a:prstGeom prst="rect">
            <a:avLst/>
          </a:prstGeom>
        </p:spPr>
      </p:pic>
      <p:sp>
        <p:nvSpPr>
          <p:cNvPr id="2041065663" name="Text Placeholder 31"/>
          <p:cNvSpPr>
            <a:spLocks noGrp="1"/>
          </p:cNvSpPr>
          <p:nvPr>
            <p:ph type="body" sz="quarter" idx="38" hasCustomPrompt="1"/>
          </p:nvPr>
        </p:nvSpPr>
        <p:spPr bwMode="auto">
          <a:xfrm>
            <a:off x="9226582" y="4636500"/>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964378130" name="Text Placeholder 31"/>
          <p:cNvSpPr>
            <a:spLocks noGrp="1"/>
          </p:cNvSpPr>
          <p:nvPr>
            <p:ph type="body" sz="quarter" idx="39" hasCustomPrompt="1"/>
          </p:nvPr>
        </p:nvSpPr>
        <p:spPr bwMode="auto">
          <a:xfrm>
            <a:off x="9225825" y="5093701"/>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706920914" name="Text Placeholder 31"/>
          <p:cNvSpPr>
            <a:spLocks noGrp="1"/>
          </p:cNvSpPr>
          <p:nvPr>
            <p:ph type="body" sz="quarter" idx="40" hasCustomPrompt="1"/>
          </p:nvPr>
        </p:nvSpPr>
        <p:spPr bwMode="auto">
          <a:xfrm>
            <a:off x="9230038" y="532230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sp>
        <p:nvSpPr>
          <p:cNvPr id="50918358" name="Date Placeholder 5" hidden="1"/>
          <p:cNvSpPr>
            <a:spLocks noGrp="1"/>
          </p:cNvSpPr>
          <p:nvPr>
            <p:ph type="dt" sz="half" idx="41"/>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1680844144" name="Footer Placeholder 6" hidden="1"/>
          <p:cNvSpPr>
            <a:spLocks noGrp="1"/>
          </p:cNvSpPr>
          <p:nvPr>
            <p:ph type="ftr" sz="quarter" idx="42"/>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
        <p:nvSpPr>
          <p:cNvPr id="1306972621" name="Slide Number Placeholder 7"/>
          <p:cNvSpPr>
            <a:spLocks noGrp="1"/>
          </p:cNvSpPr>
          <p:nvPr>
            <p:ph type="sldNum" sz="quarter" idx="43"/>
          </p:nvPr>
        </p:nvSpPr>
        <p:spPr bwMode="auto"/>
        <p:txBody>
          <a:bodyPr/>
          <a:lstStyle/>
          <a:p>
            <a:pPr>
              <a:defRPr/>
            </a:pPr>
            <a:fld id="{311BF8DE-5F73-4E32-AA25-673E9FFCAA65}" type="slidenum">
              <a:rPr lang="en-US"/>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preserve="1" userDrawn="1">
  <p:cSld name="LLE by the numbers 2">
    <p:spTree>
      <p:nvGrpSpPr>
        <p:cNvPr id="1" name=""/>
        <p:cNvGrpSpPr/>
        <p:nvPr/>
      </p:nvGrpSpPr>
      <p:grpSpPr bwMode="auto">
        <a:xfrm>
          <a:off x="0" y="0"/>
          <a:ext cx="0" cy="0"/>
          <a:chOff x="0" y="0"/>
          <a:chExt cx="0" cy="0"/>
        </a:xfrm>
      </p:grpSpPr>
      <p:sp>
        <p:nvSpPr>
          <p:cNvPr id="309111198" name="Title 1"/>
          <p:cNvSpPr>
            <a:spLocks noGrp="1"/>
          </p:cNvSpPr>
          <p:nvPr>
            <p:ph type="title"/>
          </p:nvPr>
        </p:nvSpPr>
        <p:spPr bwMode="auto">
          <a:xfrm>
            <a:off x="460418" y="58088"/>
            <a:ext cx="11196419" cy="1155699"/>
          </a:xfrm>
        </p:spPr>
        <p:txBody>
          <a:bodyPr/>
          <a:lstStyle/>
          <a:p>
            <a:pPr>
              <a:defRPr/>
            </a:pPr>
            <a:r>
              <a:rPr lang="en-US"/>
              <a:t>Click to edit Master title style</a:t>
            </a:r>
            <a:endParaRPr/>
          </a:p>
        </p:txBody>
      </p:sp>
      <p:sp>
        <p:nvSpPr>
          <p:cNvPr id="335773833" name="Rectangle 63"/>
          <p:cNvSpPr/>
          <p:nvPr userDrawn="1"/>
        </p:nvSpPr>
        <p:spPr bwMode="auto">
          <a:xfrm>
            <a:off x="822686" y="3075896"/>
            <a:ext cx="1909770" cy="4708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939040479" name="Text Placeholder 31"/>
          <p:cNvSpPr>
            <a:spLocks noGrp="1"/>
          </p:cNvSpPr>
          <p:nvPr>
            <p:ph type="body" sz="quarter" idx="11" hasCustomPrompt="1"/>
          </p:nvPr>
        </p:nvSpPr>
        <p:spPr bwMode="auto">
          <a:xfrm>
            <a:off x="820952" y="2390097"/>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351347472" name="Text Placeholder 31"/>
          <p:cNvSpPr>
            <a:spLocks noGrp="1"/>
          </p:cNvSpPr>
          <p:nvPr>
            <p:ph type="body" sz="quarter" idx="12" hasCustomPrompt="1"/>
          </p:nvPr>
        </p:nvSpPr>
        <p:spPr bwMode="auto">
          <a:xfrm>
            <a:off x="820195" y="2847297"/>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823807792" name="Text Placeholder 31"/>
          <p:cNvSpPr>
            <a:spLocks noGrp="1"/>
          </p:cNvSpPr>
          <p:nvPr>
            <p:ph type="body" sz="quarter" idx="13" hasCustomPrompt="1"/>
          </p:nvPr>
        </p:nvSpPr>
        <p:spPr bwMode="auto">
          <a:xfrm>
            <a:off x="819175" y="3069367"/>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361385200" name="Picture 3"/>
          <p:cNvPicPr>
            <a:picLocks noChangeAspect="1"/>
          </p:cNvPicPr>
          <p:nvPr userDrawn="1"/>
        </p:nvPicPr>
        <p:blipFill rotWithShape="1">
          <a:blip r:embed="rId2"/>
          <a:stretch/>
        </p:blipFill>
        <p:spPr bwMode="auto">
          <a:xfrm>
            <a:off x="1464938" y="1629649"/>
            <a:ext cx="662379" cy="732442"/>
          </a:xfrm>
          <a:prstGeom prst="rect">
            <a:avLst/>
          </a:prstGeom>
        </p:spPr>
      </p:pic>
      <p:sp>
        <p:nvSpPr>
          <p:cNvPr id="1682177429" name="Rectangle 64"/>
          <p:cNvSpPr/>
          <p:nvPr userDrawn="1"/>
        </p:nvSpPr>
        <p:spPr bwMode="auto">
          <a:xfrm>
            <a:off x="2913259" y="3075896"/>
            <a:ext cx="1909770" cy="47588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707729767" name="Text Placeholder 31"/>
          <p:cNvSpPr>
            <a:spLocks noGrp="1"/>
          </p:cNvSpPr>
          <p:nvPr>
            <p:ph type="body" sz="quarter" idx="14" hasCustomPrompt="1"/>
          </p:nvPr>
        </p:nvSpPr>
        <p:spPr bwMode="auto">
          <a:xfrm>
            <a:off x="2915343" y="2390097"/>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942373327" name="Text Placeholder 31"/>
          <p:cNvSpPr>
            <a:spLocks noGrp="1"/>
          </p:cNvSpPr>
          <p:nvPr>
            <p:ph type="body" sz="quarter" idx="15" hasCustomPrompt="1"/>
          </p:nvPr>
        </p:nvSpPr>
        <p:spPr bwMode="auto">
          <a:xfrm>
            <a:off x="2914586" y="2847297"/>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621568789" name="Text Placeholder 31"/>
          <p:cNvSpPr>
            <a:spLocks noGrp="1"/>
          </p:cNvSpPr>
          <p:nvPr>
            <p:ph type="body" sz="quarter" idx="16" hasCustomPrompt="1"/>
          </p:nvPr>
        </p:nvSpPr>
        <p:spPr bwMode="auto">
          <a:xfrm>
            <a:off x="2911650" y="3075519"/>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899384512" name="Picture 4"/>
          <p:cNvPicPr>
            <a:picLocks noChangeAspect="1"/>
          </p:cNvPicPr>
          <p:nvPr userDrawn="1"/>
        </p:nvPicPr>
        <p:blipFill rotWithShape="1">
          <a:blip r:embed="rId3"/>
          <a:stretch/>
        </p:blipFill>
        <p:spPr bwMode="auto">
          <a:xfrm>
            <a:off x="3500699" y="1520384"/>
            <a:ext cx="712049" cy="862867"/>
          </a:xfrm>
          <a:prstGeom prst="rect">
            <a:avLst/>
          </a:prstGeom>
        </p:spPr>
      </p:pic>
      <p:sp>
        <p:nvSpPr>
          <p:cNvPr id="1942598746" name="Rectangle 65"/>
          <p:cNvSpPr/>
          <p:nvPr userDrawn="1"/>
        </p:nvSpPr>
        <p:spPr bwMode="auto">
          <a:xfrm>
            <a:off x="5010339" y="3075896"/>
            <a:ext cx="1909770" cy="47017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446236795" name="Text Placeholder 31"/>
          <p:cNvSpPr>
            <a:spLocks noGrp="1"/>
          </p:cNvSpPr>
          <p:nvPr>
            <p:ph type="body" sz="quarter" idx="17" hasCustomPrompt="1"/>
          </p:nvPr>
        </p:nvSpPr>
        <p:spPr bwMode="auto">
          <a:xfrm>
            <a:off x="5009732" y="2390097"/>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671182432" name="Text Placeholder 31"/>
          <p:cNvSpPr>
            <a:spLocks noGrp="1"/>
          </p:cNvSpPr>
          <p:nvPr>
            <p:ph type="body" sz="quarter" idx="18" hasCustomPrompt="1"/>
          </p:nvPr>
        </p:nvSpPr>
        <p:spPr bwMode="auto">
          <a:xfrm>
            <a:off x="5008976" y="2847297"/>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656574937" name="Text Placeholder 31"/>
          <p:cNvSpPr>
            <a:spLocks noGrp="1"/>
          </p:cNvSpPr>
          <p:nvPr>
            <p:ph type="body" sz="quarter" idx="19" hasCustomPrompt="1"/>
          </p:nvPr>
        </p:nvSpPr>
        <p:spPr bwMode="auto">
          <a:xfrm>
            <a:off x="5009374" y="3069367"/>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802919527" name="Picture 5"/>
          <p:cNvPicPr>
            <a:picLocks noChangeAspect="1"/>
          </p:cNvPicPr>
          <p:nvPr userDrawn="1"/>
        </p:nvPicPr>
        <p:blipFill rotWithShape="1">
          <a:blip r:embed="rId4"/>
          <a:stretch/>
        </p:blipFill>
        <p:spPr bwMode="auto">
          <a:xfrm>
            <a:off x="5597478" y="1499140"/>
            <a:ext cx="721063" cy="895633"/>
          </a:xfrm>
          <a:prstGeom prst="rect">
            <a:avLst/>
          </a:prstGeom>
        </p:spPr>
      </p:pic>
      <p:sp>
        <p:nvSpPr>
          <p:cNvPr id="1355118064" name="Rectangle 66"/>
          <p:cNvSpPr/>
          <p:nvPr userDrawn="1"/>
        </p:nvSpPr>
        <p:spPr bwMode="auto">
          <a:xfrm>
            <a:off x="7102268" y="3075896"/>
            <a:ext cx="1909770" cy="47588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348318582" name="Text Placeholder 31"/>
          <p:cNvSpPr>
            <a:spLocks noGrp="1"/>
          </p:cNvSpPr>
          <p:nvPr>
            <p:ph type="body" sz="quarter" idx="20" hasCustomPrompt="1"/>
          </p:nvPr>
        </p:nvSpPr>
        <p:spPr bwMode="auto">
          <a:xfrm>
            <a:off x="7104124" y="2390097"/>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2141782648" name="Text Placeholder 31"/>
          <p:cNvSpPr>
            <a:spLocks noGrp="1"/>
          </p:cNvSpPr>
          <p:nvPr>
            <p:ph type="body" sz="quarter" idx="21" hasCustomPrompt="1"/>
          </p:nvPr>
        </p:nvSpPr>
        <p:spPr bwMode="auto">
          <a:xfrm>
            <a:off x="7103366" y="2847297"/>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685072572" name="Text Placeholder 31"/>
          <p:cNvSpPr>
            <a:spLocks noGrp="1"/>
          </p:cNvSpPr>
          <p:nvPr>
            <p:ph type="body" sz="quarter" idx="22" hasCustomPrompt="1"/>
          </p:nvPr>
        </p:nvSpPr>
        <p:spPr bwMode="auto">
          <a:xfrm>
            <a:off x="7103366" y="3072722"/>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385352422" name="Picture 6"/>
          <p:cNvPicPr>
            <a:picLocks noChangeAspect="1"/>
          </p:cNvPicPr>
          <p:nvPr userDrawn="1"/>
        </p:nvPicPr>
        <p:blipFill rotWithShape="1">
          <a:blip r:embed="rId5"/>
          <a:stretch/>
        </p:blipFill>
        <p:spPr bwMode="auto">
          <a:xfrm>
            <a:off x="7765407" y="1597370"/>
            <a:ext cx="595605" cy="771158"/>
          </a:xfrm>
          <a:prstGeom prst="rect">
            <a:avLst/>
          </a:prstGeom>
        </p:spPr>
      </p:pic>
      <p:sp>
        <p:nvSpPr>
          <p:cNvPr id="2088963983" name="Rectangle 67"/>
          <p:cNvSpPr/>
          <p:nvPr userDrawn="1"/>
        </p:nvSpPr>
        <p:spPr bwMode="auto">
          <a:xfrm>
            <a:off x="9196398" y="3062407"/>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857814959" name="Text Placeholder 31"/>
          <p:cNvSpPr>
            <a:spLocks noGrp="1"/>
          </p:cNvSpPr>
          <p:nvPr>
            <p:ph type="body" sz="quarter" idx="23" hasCustomPrompt="1"/>
          </p:nvPr>
        </p:nvSpPr>
        <p:spPr bwMode="auto">
          <a:xfrm>
            <a:off x="9198514" y="2390097"/>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59244389" name="Text Placeholder 31"/>
          <p:cNvSpPr>
            <a:spLocks noGrp="1"/>
          </p:cNvSpPr>
          <p:nvPr>
            <p:ph type="body" sz="quarter" idx="24" hasCustomPrompt="1"/>
          </p:nvPr>
        </p:nvSpPr>
        <p:spPr bwMode="auto">
          <a:xfrm>
            <a:off x="9197757" y="2847297"/>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36759451" name="Text Placeholder 31"/>
          <p:cNvSpPr>
            <a:spLocks noGrp="1"/>
          </p:cNvSpPr>
          <p:nvPr>
            <p:ph type="body" sz="quarter" idx="25" hasCustomPrompt="1"/>
          </p:nvPr>
        </p:nvSpPr>
        <p:spPr bwMode="auto">
          <a:xfrm>
            <a:off x="9199083" y="3079467"/>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952818496" name="Picture 7"/>
          <p:cNvPicPr>
            <a:picLocks noChangeAspect="1"/>
          </p:cNvPicPr>
          <p:nvPr userDrawn="1"/>
        </p:nvPicPr>
        <p:blipFill rotWithShape="1">
          <a:blip r:embed="rId6"/>
          <a:stretch/>
        </p:blipFill>
        <p:spPr bwMode="auto">
          <a:xfrm>
            <a:off x="9855145" y="1510670"/>
            <a:ext cx="592274" cy="850499"/>
          </a:xfrm>
          <a:prstGeom prst="rect">
            <a:avLst/>
          </a:prstGeom>
        </p:spPr>
      </p:pic>
      <p:sp>
        <p:nvSpPr>
          <p:cNvPr id="660323942" name="Rectangle 68"/>
          <p:cNvSpPr/>
          <p:nvPr userDrawn="1"/>
        </p:nvSpPr>
        <p:spPr bwMode="auto">
          <a:xfrm>
            <a:off x="848186" y="5321036"/>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097656663" name="Text Placeholder 31"/>
          <p:cNvSpPr>
            <a:spLocks noGrp="1"/>
          </p:cNvSpPr>
          <p:nvPr>
            <p:ph type="body" sz="quarter" idx="26" hasCustomPrompt="1"/>
          </p:nvPr>
        </p:nvSpPr>
        <p:spPr bwMode="auto">
          <a:xfrm>
            <a:off x="849021" y="4637562"/>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035238903" name="Text Placeholder 31"/>
          <p:cNvSpPr>
            <a:spLocks noGrp="1"/>
          </p:cNvSpPr>
          <p:nvPr>
            <p:ph type="body" sz="quarter" idx="27" hasCustomPrompt="1"/>
          </p:nvPr>
        </p:nvSpPr>
        <p:spPr bwMode="auto">
          <a:xfrm>
            <a:off x="848263" y="5094762"/>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662403563" name="Text Placeholder 31"/>
          <p:cNvSpPr>
            <a:spLocks noGrp="1"/>
          </p:cNvSpPr>
          <p:nvPr>
            <p:ph type="body" sz="quarter" idx="28" hasCustomPrompt="1"/>
          </p:nvPr>
        </p:nvSpPr>
        <p:spPr bwMode="auto">
          <a:xfrm>
            <a:off x="847337" y="532336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57110277" name="Picture 8"/>
          <p:cNvPicPr>
            <a:picLocks noChangeAspect="1"/>
          </p:cNvPicPr>
          <p:nvPr userDrawn="1"/>
        </p:nvPicPr>
        <p:blipFill rotWithShape="1">
          <a:blip r:embed="rId7"/>
          <a:stretch/>
        </p:blipFill>
        <p:spPr bwMode="auto">
          <a:xfrm>
            <a:off x="1365139" y="3967543"/>
            <a:ext cx="757707" cy="662822"/>
          </a:xfrm>
          <a:prstGeom prst="rect">
            <a:avLst/>
          </a:prstGeom>
        </p:spPr>
      </p:pic>
      <p:sp>
        <p:nvSpPr>
          <p:cNvPr id="1359354206" name="Rectangle 69"/>
          <p:cNvSpPr/>
          <p:nvPr userDrawn="1"/>
        </p:nvSpPr>
        <p:spPr bwMode="auto">
          <a:xfrm>
            <a:off x="2940798" y="5321036"/>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596688113" name="Text Placeholder 31"/>
          <p:cNvSpPr>
            <a:spLocks noGrp="1"/>
          </p:cNvSpPr>
          <p:nvPr>
            <p:ph type="body" sz="quarter" idx="29" hasCustomPrompt="1"/>
          </p:nvPr>
        </p:nvSpPr>
        <p:spPr bwMode="auto">
          <a:xfrm>
            <a:off x="2943411" y="4637562"/>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760203639" name="Text Placeholder 31"/>
          <p:cNvSpPr>
            <a:spLocks noGrp="1"/>
          </p:cNvSpPr>
          <p:nvPr>
            <p:ph type="body" sz="quarter" idx="30" hasCustomPrompt="1"/>
          </p:nvPr>
        </p:nvSpPr>
        <p:spPr bwMode="auto">
          <a:xfrm>
            <a:off x="2942654" y="5094762"/>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915408383" name="Text Placeholder 31"/>
          <p:cNvSpPr>
            <a:spLocks noGrp="1"/>
          </p:cNvSpPr>
          <p:nvPr>
            <p:ph type="body" sz="quarter" idx="31" hasCustomPrompt="1"/>
          </p:nvPr>
        </p:nvSpPr>
        <p:spPr bwMode="auto">
          <a:xfrm>
            <a:off x="2941762" y="532336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657378519" name="Picture 9"/>
          <p:cNvPicPr>
            <a:picLocks noChangeAspect="1"/>
          </p:cNvPicPr>
          <p:nvPr userDrawn="1"/>
        </p:nvPicPr>
        <p:blipFill rotWithShape="1">
          <a:blip r:embed="rId8"/>
          <a:stretch/>
        </p:blipFill>
        <p:spPr bwMode="auto">
          <a:xfrm>
            <a:off x="3679043" y="3810000"/>
            <a:ext cx="434375" cy="822812"/>
          </a:xfrm>
          <a:prstGeom prst="rect">
            <a:avLst/>
          </a:prstGeom>
        </p:spPr>
      </p:pic>
      <p:sp>
        <p:nvSpPr>
          <p:cNvPr id="1108920921" name="Rectangle 70"/>
          <p:cNvSpPr/>
          <p:nvPr userDrawn="1"/>
        </p:nvSpPr>
        <p:spPr bwMode="auto">
          <a:xfrm>
            <a:off x="5040170" y="5321036"/>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507399981" name="Text Placeholder 31"/>
          <p:cNvSpPr>
            <a:spLocks noGrp="1"/>
          </p:cNvSpPr>
          <p:nvPr>
            <p:ph type="body" sz="quarter" idx="32" hasCustomPrompt="1"/>
          </p:nvPr>
        </p:nvSpPr>
        <p:spPr bwMode="auto">
          <a:xfrm>
            <a:off x="5037801" y="4637562"/>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1490922781" name="Text Placeholder 31"/>
          <p:cNvSpPr>
            <a:spLocks noGrp="1"/>
          </p:cNvSpPr>
          <p:nvPr>
            <p:ph type="body" sz="quarter" idx="33" hasCustomPrompt="1"/>
          </p:nvPr>
        </p:nvSpPr>
        <p:spPr bwMode="auto">
          <a:xfrm>
            <a:off x="5037044" y="5094762"/>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73005996" name="Text Placeholder 31"/>
          <p:cNvSpPr>
            <a:spLocks noGrp="1"/>
          </p:cNvSpPr>
          <p:nvPr>
            <p:ph type="body" sz="quarter" idx="34" hasCustomPrompt="1"/>
          </p:nvPr>
        </p:nvSpPr>
        <p:spPr bwMode="auto">
          <a:xfrm>
            <a:off x="5042026" y="532336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881377670" name="Picture 30"/>
          <p:cNvPicPr>
            <a:picLocks noChangeAspect="1"/>
          </p:cNvPicPr>
          <p:nvPr userDrawn="1"/>
        </p:nvPicPr>
        <p:blipFill rotWithShape="1">
          <a:blip r:embed="rId9"/>
          <a:stretch/>
        </p:blipFill>
        <p:spPr bwMode="auto">
          <a:xfrm>
            <a:off x="5484573" y="3953299"/>
            <a:ext cx="974712" cy="645725"/>
          </a:xfrm>
          <a:prstGeom prst="rect">
            <a:avLst/>
          </a:prstGeom>
        </p:spPr>
      </p:pic>
      <p:sp>
        <p:nvSpPr>
          <p:cNvPr id="2092005590" name="Rectangle 71"/>
          <p:cNvSpPr/>
          <p:nvPr userDrawn="1"/>
        </p:nvSpPr>
        <p:spPr bwMode="auto">
          <a:xfrm>
            <a:off x="7130337" y="5321036"/>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89555455" name="Text Placeholder 31"/>
          <p:cNvSpPr>
            <a:spLocks noGrp="1"/>
          </p:cNvSpPr>
          <p:nvPr>
            <p:ph type="body" sz="quarter" idx="35" hasCustomPrompt="1"/>
          </p:nvPr>
        </p:nvSpPr>
        <p:spPr bwMode="auto">
          <a:xfrm>
            <a:off x="7132192" y="4637562"/>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397659154" name="Text Placeholder 31"/>
          <p:cNvSpPr>
            <a:spLocks noGrp="1"/>
          </p:cNvSpPr>
          <p:nvPr>
            <p:ph type="body" sz="quarter" idx="36" hasCustomPrompt="1"/>
          </p:nvPr>
        </p:nvSpPr>
        <p:spPr bwMode="auto">
          <a:xfrm>
            <a:off x="7131435" y="5094762"/>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314484141" name="Text Placeholder 31"/>
          <p:cNvSpPr>
            <a:spLocks noGrp="1"/>
          </p:cNvSpPr>
          <p:nvPr>
            <p:ph type="body" sz="quarter" idx="37" hasCustomPrompt="1"/>
          </p:nvPr>
        </p:nvSpPr>
        <p:spPr bwMode="auto">
          <a:xfrm>
            <a:off x="7129579" y="532336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532688153" name="Picture 61"/>
          <p:cNvPicPr>
            <a:picLocks noChangeAspect="1"/>
          </p:cNvPicPr>
          <p:nvPr userDrawn="1"/>
        </p:nvPicPr>
        <p:blipFill rotWithShape="1">
          <a:blip r:embed="rId10"/>
          <a:stretch/>
        </p:blipFill>
        <p:spPr bwMode="auto">
          <a:xfrm>
            <a:off x="7789106" y="3927497"/>
            <a:ext cx="656566" cy="679030"/>
          </a:xfrm>
          <a:prstGeom prst="rect">
            <a:avLst/>
          </a:prstGeom>
        </p:spPr>
      </p:pic>
      <p:sp>
        <p:nvSpPr>
          <p:cNvPr id="1424479098" name="Rectangle 72"/>
          <p:cNvSpPr/>
          <p:nvPr userDrawn="1"/>
        </p:nvSpPr>
        <p:spPr bwMode="auto">
          <a:xfrm>
            <a:off x="9229490" y="5321036"/>
            <a:ext cx="1909770" cy="49689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600"/>
          </a:p>
        </p:txBody>
      </p:sp>
      <p:sp>
        <p:nvSpPr>
          <p:cNvPr id="1823615020" name="Slide Number Placeholder 2"/>
          <p:cNvSpPr>
            <a:spLocks noGrp="1"/>
          </p:cNvSpPr>
          <p:nvPr>
            <p:ph type="sldNum" sz="quarter" idx="10"/>
          </p:nvPr>
        </p:nvSpPr>
        <p:spPr bwMode="auto"/>
        <p:txBody>
          <a:bodyPr/>
          <a:lstStyle/>
          <a:p>
            <a:pPr>
              <a:defRPr/>
            </a:pPr>
            <a:fld id="{DFF9F9B1-DF3D-E341-B963-25B9C0291482}" type="slidenum">
              <a:rPr lang="en-US"/>
              <a:t>‹#›</a:t>
            </a:fld>
            <a:endParaRPr lang="en-US"/>
          </a:p>
        </p:txBody>
      </p:sp>
      <p:sp>
        <p:nvSpPr>
          <p:cNvPr id="387677731" name="Text Placeholder 31"/>
          <p:cNvSpPr>
            <a:spLocks noGrp="1"/>
          </p:cNvSpPr>
          <p:nvPr>
            <p:ph type="body" sz="quarter" idx="38" hasCustomPrompt="1"/>
          </p:nvPr>
        </p:nvSpPr>
        <p:spPr bwMode="auto">
          <a:xfrm>
            <a:off x="9226582" y="4637562"/>
            <a:ext cx="1908672" cy="457200"/>
          </a:xfrm>
          <a:prstGeom prst="rect">
            <a:avLst/>
          </a:prstGeom>
        </p:spPr>
        <p:txBody>
          <a:bodyPr anchor="ctr" anchorCtr="0"/>
          <a:lstStyle>
            <a:lvl1pPr marL="0" indent="0" algn="ctr">
              <a:buNone/>
              <a:defRPr sz="32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a:t>
            </a:r>
            <a:endParaRPr/>
          </a:p>
        </p:txBody>
      </p:sp>
      <p:sp>
        <p:nvSpPr>
          <p:cNvPr id="211600142" name="Text Placeholder 31"/>
          <p:cNvSpPr>
            <a:spLocks noGrp="1"/>
          </p:cNvSpPr>
          <p:nvPr>
            <p:ph type="body" sz="quarter" idx="39" hasCustomPrompt="1"/>
          </p:nvPr>
        </p:nvSpPr>
        <p:spPr bwMode="auto">
          <a:xfrm>
            <a:off x="9225825" y="5094762"/>
            <a:ext cx="1908672" cy="228600"/>
          </a:xfrm>
          <a:prstGeom prst="rect">
            <a:avLst/>
          </a:prstGeom>
        </p:spPr>
        <p:txBody>
          <a:bodyPr anchor="ctr" anchorCtr="0"/>
          <a:lstStyle>
            <a:lvl1pPr marL="0" indent="0" algn="ctr">
              <a:buNone/>
              <a:defRPr sz="1400">
                <a:solidFill>
                  <a:schemeClr val="tx2"/>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OPTIONAL TEXT</a:t>
            </a:r>
            <a:endParaRPr/>
          </a:p>
        </p:txBody>
      </p:sp>
      <p:sp>
        <p:nvSpPr>
          <p:cNvPr id="1961903547" name="Text Placeholder 31"/>
          <p:cNvSpPr>
            <a:spLocks noGrp="1"/>
          </p:cNvSpPr>
          <p:nvPr>
            <p:ph type="body" sz="quarter" idx="40" hasCustomPrompt="1"/>
          </p:nvPr>
        </p:nvSpPr>
        <p:spPr bwMode="auto">
          <a:xfrm>
            <a:off x="9230038" y="5323361"/>
            <a:ext cx="1908672" cy="476266"/>
          </a:xfrm>
          <a:prstGeom prst="rect">
            <a:avLst/>
          </a:prstGeom>
          <a:noFill/>
        </p:spPr>
        <p:txBody>
          <a:bodyPr anchor="ctr" anchorCtr="0"/>
          <a:lstStyle>
            <a:lvl1pPr marL="0" indent="0" algn="ctr">
              <a:buNone/>
              <a:defRPr sz="950" b="0">
                <a:solidFill>
                  <a:schemeClr val="bg1"/>
                </a:solidFill>
              </a:defRPr>
            </a:lvl1pPr>
            <a:lvl2pPr marL="459202" indent="0" algn="ctr">
              <a:buNone/>
              <a:defRPr sz="3200">
                <a:solidFill>
                  <a:schemeClr val="accent1"/>
                </a:solidFill>
              </a:defRPr>
            </a:lvl2pPr>
            <a:lvl3pPr marL="918403" indent="0" algn="ctr">
              <a:buNone/>
              <a:defRPr sz="3200">
                <a:solidFill>
                  <a:schemeClr val="accent1"/>
                </a:solidFill>
              </a:defRPr>
            </a:lvl3pPr>
            <a:lvl4pPr marL="1369142" indent="0" algn="ctr">
              <a:buNone/>
              <a:defRPr sz="3200">
                <a:solidFill>
                  <a:schemeClr val="accent1"/>
                </a:solidFill>
              </a:defRPr>
            </a:lvl4pPr>
            <a:lvl5pPr marL="1828343" indent="0" algn="ctr">
              <a:buNone/>
              <a:defRPr sz="3200">
                <a:solidFill>
                  <a:schemeClr val="accent1"/>
                </a:solidFill>
              </a:defRPr>
            </a:lvl5pPr>
          </a:lstStyle>
          <a:p>
            <a:pPr lvl="0">
              <a:defRPr/>
            </a:pPr>
            <a:r>
              <a:rPr lang="en-US"/>
              <a:t>CLICK TO ENTER TEXT</a:t>
            </a:r>
            <a:endParaRPr/>
          </a:p>
        </p:txBody>
      </p:sp>
      <p:pic>
        <p:nvPicPr>
          <p:cNvPr id="1699157043" name="Picture 62"/>
          <p:cNvPicPr>
            <a:picLocks noChangeAspect="1"/>
          </p:cNvPicPr>
          <p:nvPr userDrawn="1"/>
        </p:nvPicPr>
        <p:blipFill rotWithShape="1">
          <a:blip r:embed="rId11"/>
          <a:stretch/>
        </p:blipFill>
        <p:spPr bwMode="auto">
          <a:xfrm>
            <a:off x="9645763" y="3994948"/>
            <a:ext cx="1064299" cy="608012"/>
          </a:xfrm>
          <a:prstGeom prst="rect">
            <a:avLst/>
          </a:prstGeom>
        </p:spPr>
      </p:pic>
      <p:sp>
        <p:nvSpPr>
          <p:cNvPr id="279272477" name="Date Placeholder 11" hidden="1"/>
          <p:cNvSpPr>
            <a:spLocks noGrp="1"/>
          </p:cNvSpPr>
          <p:nvPr>
            <p:ph type="dt" sz="half" idx="41"/>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64077389" name="Footer Placeholder 12"/>
          <p:cNvSpPr>
            <a:spLocks noGrp="1"/>
          </p:cNvSpPr>
          <p:nvPr>
            <p:ph type="ftr" sz="quarter" idx="42"/>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preserve="1" userDrawn="1">
  <p:cSld name="1_1/3 image">
    <p:spTree>
      <p:nvGrpSpPr>
        <p:cNvPr id="1" name=""/>
        <p:cNvGrpSpPr/>
        <p:nvPr/>
      </p:nvGrpSpPr>
      <p:grpSpPr bwMode="auto">
        <a:xfrm>
          <a:off x="0" y="0"/>
          <a:ext cx="0" cy="0"/>
          <a:chOff x="0" y="0"/>
          <a:chExt cx="0" cy="0"/>
        </a:xfrm>
      </p:grpSpPr>
      <p:sp>
        <p:nvSpPr>
          <p:cNvPr id="1148895529" name="Title 1"/>
          <p:cNvSpPr>
            <a:spLocks noGrp="1"/>
          </p:cNvSpPr>
          <p:nvPr>
            <p:ph type="title" hasCustomPrompt="1"/>
          </p:nvPr>
        </p:nvSpPr>
        <p:spPr bwMode="auto">
          <a:xfrm>
            <a:off x="457200" y="68094"/>
            <a:ext cx="6867726" cy="1137232"/>
          </a:xfrm>
        </p:spPr>
        <p:txBody>
          <a:bodyPr/>
          <a:lstStyle>
            <a:lvl1pPr>
              <a:defRPr/>
            </a:lvl1pPr>
          </a:lstStyle>
          <a:p>
            <a:pPr>
              <a:defRPr/>
            </a:pPr>
            <a:r>
              <a:rPr lang="en-US"/>
              <a:t>Click to edit Master title style</a:t>
            </a:r>
            <a:endParaRPr/>
          </a:p>
        </p:txBody>
      </p:sp>
      <p:sp>
        <p:nvSpPr>
          <p:cNvPr id="794928865" name="Text Placeholder"/>
          <p:cNvSpPr>
            <a:spLocks noGrp="1"/>
          </p:cNvSpPr>
          <p:nvPr>
            <p:ph type="body" sz="quarter" idx="10" hasCustomPrompt="1"/>
          </p:nvPr>
        </p:nvSpPr>
        <p:spPr bwMode="auto">
          <a:xfrm>
            <a:off x="994034" y="1371601"/>
            <a:ext cx="6481863" cy="3201501"/>
          </a:xfrm>
          <a:prstGeom prst="rect">
            <a:avLst/>
          </a:prstGeom>
        </p:spPr>
        <p:txBody>
          <a:bodyPr/>
          <a:lstStyle/>
          <a:p>
            <a:pPr lvl="0">
              <a:defRPr/>
            </a:pPr>
            <a:r>
              <a:rPr lang="en-US"/>
              <a:t>Click to edit content</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pic>
        <p:nvPicPr>
          <p:cNvPr id="268781160" name="LLE photograph"/>
          <p:cNvPicPr>
            <a:picLocks noChangeAspect="1"/>
          </p:cNvPicPr>
          <p:nvPr userDrawn="1"/>
        </p:nvPicPr>
        <p:blipFill rotWithShape="1">
          <a:blip r:embed="rId2"/>
          <a:srcRect l="66261" t="12252" r="-3" b="7105"/>
          <a:stretch/>
        </p:blipFill>
        <p:spPr bwMode="auto">
          <a:xfrm>
            <a:off x="8115827" y="-54735"/>
            <a:ext cx="4191267" cy="7068993"/>
          </a:xfrm>
          <a:prstGeom prst="rect">
            <a:avLst/>
          </a:prstGeom>
        </p:spPr>
      </p:pic>
      <p:sp>
        <p:nvSpPr>
          <p:cNvPr id="668148414" name="Slide Number Placeholder 3"/>
          <p:cNvSpPr>
            <a:spLocks noGrp="1"/>
          </p:cNvSpPr>
          <p:nvPr>
            <p:ph type="sldNum" sz="quarter" idx="12"/>
          </p:nvPr>
        </p:nvSpPr>
        <p:spPr bwMode="auto"/>
        <p:txBody>
          <a:bodyPr/>
          <a:lstStyle>
            <a:lvl1pPr>
              <a:defRPr>
                <a:solidFill>
                  <a:schemeClr val="bg1"/>
                </a:solidFill>
              </a:defRPr>
            </a:lvl1pPr>
          </a:lstStyle>
          <a:p>
            <a:pPr>
              <a:defRPr/>
            </a:pPr>
            <a:fld id="{DFF9F9B1-DF3D-E341-B963-25B9C0291482}" type="slidenum">
              <a:rPr lang="en-US"/>
              <a:t>‹#›</a:t>
            </a:fld>
            <a:endParaRPr lang="en-US">
              <a:solidFill>
                <a:schemeClr val="bg1"/>
              </a:solidFill>
            </a:endParaRPr>
          </a:p>
        </p:txBody>
      </p:sp>
      <p:sp>
        <p:nvSpPr>
          <p:cNvPr id="505338556" name="Date Placeholder 2" hidden="1"/>
          <p:cNvSpPr>
            <a:spLocks noGrp="1"/>
          </p:cNvSpPr>
          <p:nvPr>
            <p:ph type="dt" sz="half" idx="13"/>
          </p:nvPr>
        </p:nvSpPr>
        <p:spPr bwMode="auto">
          <a:xfrm>
            <a:off x="8846978" y="6492875"/>
            <a:ext cx="2741613" cy="365125"/>
          </a:xfrm>
          <a:prstGeom prst="rect">
            <a:avLst/>
          </a:prstGeom>
        </p:spPr>
        <p:txBody>
          <a:bodyPr vert="horz" lIns="91440" tIns="45720" rIns="91440" bIns="45720" rtlCol="0" anchor="ctr"/>
          <a:lstStyle>
            <a:defPPr>
              <a:defRPr lang="en-US"/>
            </a:defPPr>
            <a:lvl1pPr marL="0" algn="r" defTabSz="609493" rtl="0">
              <a:defRPr sz="800" b="1">
                <a:solidFill>
                  <a:schemeClr val="bg1">
                    <a:lumMod val="50000"/>
                  </a:schemeClr>
                </a:solidFill>
                <a:latin typeface="+mn-lt"/>
                <a:ea typeface="+mn-ea"/>
                <a:cs typeface="+mn-cs"/>
              </a:defRPr>
            </a:lvl1pPr>
            <a:lvl2pPr marL="609493" algn="l" defTabSz="609493" rtl="0">
              <a:defRPr sz="2400">
                <a:solidFill>
                  <a:schemeClr val="tx1"/>
                </a:solidFill>
                <a:latin typeface="+mn-lt"/>
                <a:ea typeface="+mn-ea"/>
                <a:cs typeface="+mn-cs"/>
              </a:defRPr>
            </a:lvl2pPr>
            <a:lvl3pPr marL="1218987" algn="l" defTabSz="609493" rtl="0">
              <a:defRPr sz="2400">
                <a:solidFill>
                  <a:schemeClr val="tx1"/>
                </a:solidFill>
                <a:latin typeface="+mn-lt"/>
                <a:ea typeface="+mn-ea"/>
                <a:cs typeface="+mn-cs"/>
              </a:defRPr>
            </a:lvl3pPr>
            <a:lvl4pPr marL="1828480" algn="l" defTabSz="609493" rtl="0">
              <a:defRPr sz="2400">
                <a:solidFill>
                  <a:schemeClr val="tx1"/>
                </a:solidFill>
                <a:latin typeface="+mn-lt"/>
                <a:ea typeface="+mn-ea"/>
                <a:cs typeface="+mn-cs"/>
              </a:defRPr>
            </a:lvl4pPr>
            <a:lvl5pPr marL="2437973" algn="l" defTabSz="609493" rtl="0">
              <a:defRPr sz="2400">
                <a:solidFill>
                  <a:schemeClr val="tx1"/>
                </a:solidFill>
                <a:latin typeface="+mn-lt"/>
                <a:ea typeface="+mn-ea"/>
                <a:cs typeface="+mn-cs"/>
              </a:defRPr>
            </a:lvl5pPr>
            <a:lvl6pPr marL="3047467" algn="l" defTabSz="609493" rtl="0">
              <a:defRPr sz="2400">
                <a:solidFill>
                  <a:schemeClr val="tx1"/>
                </a:solidFill>
                <a:latin typeface="+mn-lt"/>
                <a:ea typeface="+mn-ea"/>
                <a:cs typeface="+mn-cs"/>
              </a:defRPr>
            </a:lvl6pPr>
            <a:lvl7pPr marL="3656960" algn="l" defTabSz="609493" rtl="0">
              <a:defRPr sz="2400">
                <a:solidFill>
                  <a:schemeClr val="tx1"/>
                </a:solidFill>
                <a:latin typeface="+mn-lt"/>
                <a:ea typeface="+mn-ea"/>
                <a:cs typeface="+mn-cs"/>
              </a:defRPr>
            </a:lvl7pPr>
            <a:lvl8pPr marL="4266453" algn="l" defTabSz="609493" rtl="0">
              <a:defRPr sz="2400">
                <a:solidFill>
                  <a:schemeClr val="tx1"/>
                </a:solidFill>
                <a:latin typeface="+mn-lt"/>
                <a:ea typeface="+mn-ea"/>
                <a:cs typeface="+mn-cs"/>
              </a:defRPr>
            </a:lvl8pPr>
            <a:lvl9pPr marL="4875947" algn="l" defTabSz="609493" rtl="0">
              <a:defRPr sz="2400">
                <a:solidFill>
                  <a:schemeClr val="tx1"/>
                </a:solidFill>
                <a:latin typeface="+mn-lt"/>
                <a:ea typeface="+mn-ea"/>
                <a:cs typeface="+mn-cs"/>
              </a:defRPr>
            </a:lvl9pPr>
          </a:lstStyle>
          <a:p>
            <a:pPr>
              <a:defRPr/>
            </a:pPr>
            <a:fld id="{73561656-9088-48DD-B7B3-4CEA40CCCD61}" type="datetime3">
              <a:rPr lang="en-US"/>
              <a:t>30 July 2026</a:t>
            </a:fld>
            <a:endParaRPr lang="en-US"/>
          </a:p>
        </p:txBody>
      </p:sp>
      <p:sp>
        <p:nvSpPr>
          <p:cNvPr id="438066061" name="Footer Placeholder 5"/>
          <p:cNvSpPr>
            <a:spLocks noGrp="1"/>
          </p:cNvSpPr>
          <p:nvPr>
            <p:ph type="ftr" sz="quarter" idx="14"/>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p>
        </p:txBody>
      </p:sp>
      <p:sp>
        <p:nvSpPr>
          <p:cNvPr id="710472292" name="Highlight text" descr="Highlight."/>
          <p:cNvSpPr>
            <a:spLocks noGrp="1"/>
          </p:cNvSpPr>
          <p:nvPr>
            <p:ph type="body" sz="quarter" idx="16" hasCustomPrompt="1"/>
          </p:nvPr>
        </p:nvSpPr>
        <p:spPr bwMode="auto">
          <a:xfrm>
            <a:off x="994034" y="5140357"/>
            <a:ext cx="6481863" cy="426848"/>
          </a:xfrm>
          <a:prstGeom prst="rect">
            <a:avLst/>
          </a:prstGeom>
          <a:solidFill>
            <a:schemeClr val="tx2"/>
          </a:solidFill>
          <a:ln>
            <a:noFill/>
          </a:ln>
        </p:spPr>
        <p:txBody>
          <a:bodyPr anchor="b" anchorCtr="0">
            <a:spAutoFit/>
          </a:bodyPr>
          <a:lstStyle>
            <a:lvl1pPr marL="0" indent="0" algn="ctr">
              <a:buNone/>
              <a:defRPr sz="2400">
                <a:solidFill>
                  <a:schemeClr val="bg1"/>
                </a:solidFill>
              </a:defRPr>
            </a:lvl1pPr>
            <a:lvl2pPr marL="459202" indent="0" algn="ctr">
              <a:buNone/>
              <a:defRPr>
                <a:solidFill>
                  <a:schemeClr val="bg1"/>
                </a:solidFill>
              </a:defRPr>
            </a:lvl2pPr>
            <a:lvl3pPr marL="918403" indent="0" algn="ctr">
              <a:buNone/>
              <a:defRPr>
                <a:solidFill>
                  <a:schemeClr val="bg1"/>
                </a:solidFill>
              </a:defRPr>
            </a:lvl3pPr>
            <a:lvl4pPr marL="1369142" indent="0" algn="ctr">
              <a:buNone/>
              <a:defRPr>
                <a:solidFill>
                  <a:schemeClr val="bg1"/>
                </a:solidFill>
              </a:defRPr>
            </a:lvl4pPr>
            <a:lvl5pPr marL="1828343" indent="0" algn="ctr">
              <a:buNone/>
              <a:defRPr>
                <a:solidFill>
                  <a:schemeClr val="bg1"/>
                </a:solidFill>
              </a:defRPr>
            </a:lvl5pPr>
          </a:lstStyle>
          <a:p>
            <a:pPr lvl="0">
              <a:defRPr/>
            </a:pPr>
            <a:r>
              <a:rPr lang="en-US"/>
              <a:t>Click to add highlight text</a:t>
            </a: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1415396388" name="Title 1"/>
          <p:cNvSpPr>
            <a:spLocks noGrp="1"/>
          </p:cNvSpPr>
          <p:nvPr>
            <p:ph type="title"/>
          </p:nvPr>
        </p:nvSpPr>
        <p:spPr bwMode="auto"/>
        <p:txBody>
          <a:bodyPr/>
          <a:lstStyle/>
          <a:p>
            <a:pPr>
              <a:defRPr/>
            </a:pPr>
            <a:r>
              <a:rPr lang="en-US"/>
              <a:t>Click to edit Master title style</a:t>
            </a:r>
            <a:endParaRPr/>
          </a:p>
        </p:txBody>
      </p:sp>
      <p:sp>
        <p:nvSpPr>
          <p:cNvPr id="361500402" name="Content Placeholder 2"/>
          <p:cNvSpPr>
            <a:spLocks noGrp="1"/>
          </p:cNvSpPr>
          <p:nvPr>
            <p:ph sz="half" idx="1"/>
          </p:nvPr>
        </p:nvSpPr>
        <p:spPr bwMode="auto">
          <a:xfrm>
            <a:off x="453275" y="1676341"/>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1043524485" name="Content Placeholder 3"/>
          <p:cNvSpPr>
            <a:spLocks noGrp="1"/>
          </p:cNvSpPr>
          <p:nvPr>
            <p:ph sz="half" idx="2"/>
          </p:nvPr>
        </p:nvSpPr>
        <p:spPr bwMode="auto">
          <a:xfrm>
            <a:off x="5787275" y="1676341"/>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2049185687" name="Slide Number Placeholder 6"/>
          <p:cNvSpPr>
            <a:spLocks noGrp="1"/>
          </p:cNvSpPr>
          <p:nvPr>
            <p:ph type="sldNum" sz="quarter" idx="12"/>
          </p:nvPr>
        </p:nvSpPr>
        <p:spPr bwMode="auto"/>
        <p:txBody>
          <a:bodyPr/>
          <a:lstStyle/>
          <a:p>
            <a:pPr>
              <a:defRPr/>
            </a:pPr>
            <a:fld id="{6D9A7562-078F-0443-99CB-13A7936AC4A7}" type="slidenum">
              <a:rPr lang="en-US"/>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PhAnim="0" type="twoObj" preserve="1" userDrawn="1">
  <p:cSld name="2_Two Content">
    <p:spTree>
      <p:nvGrpSpPr>
        <p:cNvPr id="1" name=""/>
        <p:cNvGrpSpPr/>
        <p:nvPr/>
      </p:nvGrpSpPr>
      <p:grpSpPr bwMode="auto">
        <a:xfrm>
          <a:off x="0" y="0"/>
          <a:ext cx="0" cy="0"/>
          <a:chOff x="0" y="0"/>
          <a:chExt cx="0" cy="0"/>
        </a:xfrm>
      </p:grpSpPr>
      <p:sp>
        <p:nvSpPr>
          <p:cNvPr id="56957704" name="Title 1"/>
          <p:cNvSpPr>
            <a:spLocks noGrp="1"/>
          </p:cNvSpPr>
          <p:nvPr>
            <p:ph type="title"/>
          </p:nvPr>
        </p:nvSpPr>
        <p:spPr bwMode="auto"/>
        <p:txBody>
          <a:bodyPr/>
          <a:lstStyle/>
          <a:p>
            <a:pPr>
              <a:defRPr/>
            </a:pPr>
            <a:r>
              <a:rPr lang="en-US"/>
              <a:t>Click to edit Master title style</a:t>
            </a:r>
          </a:p>
        </p:txBody>
      </p:sp>
      <p:sp>
        <p:nvSpPr>
          <p:cNvPr id="391155629" name="Rectangle 4"/>
          <p:cNvSpPr/>
          <p:nvPr userDrawn="1"/>
        </p:nvSpPr>
        <p:spPr bwMode="auto">
          <a:xfrm>
            <a:off x="0" y="1163782"/>
            <a:ext cx="4197927" cy="5694218"/>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50366625" name="Content Placeholder 2"/>
          <p:cNvSpPr>
            <a:spLocks noGrp="1"/>
          </p:cNvSpPr>
          <p:nvPr>
            <p:ph sz="half" idx="1"/>
          </p:nvPr>
        </p:nvSpPr>
        <p:spPr bwMode="auto">
          <a:xfrm>
            <a:off x="453275" y="1676341"/>
            <a:ext cx="3279140" cy="4351338"/>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1023705632" name="Content Placeholder 3"/>
          <p:cNvSpPr>
            <a:spLocks noGrp="1"/>
          </p:cNvSpPr>
          <p:nvPr>
            <p:ph sz="half" idx="2"/>
          </p:nvPr>
        </p:nvSpPr>
        <p:spPr bwMode="auto">
          <a:xfrm>
            <a:off x="4663440" y="1676341"/>
            <a:ext cx="6305434"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76309706" name="Slide Number Placeholder 6"/>
          <p:cNvSpPr>
            <a:spLocks noGrp="1"/>
          </p:cNvSpPr>
          <p:nvPr>
            <p:ph type="sldNum" sz="quarter" idx="12"/>
          </p:nvPr>
        </p:nvSpPr>
        <p:spPr bwMode="auto"/>
        <p:txBody>
          <a:bodyPr/>
          <a:lstStyle/>
          <a:p>
            <a:pPr>
              <a:defRPr/>
            </a:pPr>
            <a:fld id="{6D9A7562-078F-0443-99CB-13A7936AC4A7}" type="slidenum">
              <a:rPr lang="en-US"/>
              <a:t>‹#›</a:t>
            </a:fld>
            <a:endParaRPr lang="en-US"/>
          </a:p>
        </p:txBody>
      </p:sp>
      <p:pic>
        <p:nvPicPr>
          <p:cNvPr id="996183904" name="Picture 5" descr="Laboratory for Laser Energetics University of Rochester Logo."/>
          <p:cNvPicPr>
            <a:picLocks noChangeAspect="1"/>
          </p:cNvPicPr>
          <p:nvPr userDrawn="1"/>
        </p:nvPicPr>
        <p:blipFill rotWithShape="1">
          <a:blip r:embed="rId2"/>
          <a:stretch/>
        </p:blipFill>
        <p:spPr bwMode="auto">
          <a:xfrm>
            <a:off x="548640" y="6355080"/>
            <a:ext cx="2628909" cy="365125"/>
          </a:xfrm>
          <a:prstGeom prst="rect">
            <a:avLst/>
          </a:prstGeom>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PhAnim="0" preserve="1" userDrawn="1">
  <p:cSld name="6_Two Content Yellow Quote">
    <p:spTree>
      <p:nvGrpSpPr>
        <p:cNvPr id="1" name=""/>
        <p:cNvGrpSpPr/>
        <p:nvPr/>
      </p:nvGrpSpPr>
      <p:grpSpPr bwMode="auto">
        <a:xfrm>
          <a:off x="0" y="0"/>
          <a:ext cx="0" cy="0"/>
          <a:chOff x="0" y="0"/>
          <a:chExt cx="0" cy="0"/>
        </a:xfrm>
      </p:grpSpPr>
      <p:sp>
        <p:nvSpPr>
          <p:cNvPr id="239940970" name="Title 1"/>
          <p:cNvSpPr>
            <a:spLocks noGrp="1"/>
          </p:cNvSpPr>
          <p:nvPr>
            <p:ph type="title"/>
          </p:nvPr>
        </p:nvSpPr>
        <p:spPr bwMode="auto"/>
        <p:txBody>
          <a:bodyPr/>
          <a:lstStyle/>
          <a:p>
            <a:pPr>
              <a:defRPr/>
            </a:pPr>
            <a:r>
              <a:rPr lang="en-US"/>
              <a:t>Click to edit Master title style</a:t>
            </a:r>
          </a:p>
        </p:txBody>
      </p:sp>
      <p:sp>
        <p:nvSpPr>
          <p:cNvPr id="372326137" name="Rectangle 4"/>
          <p:cNvSpPr/>
          <p:nvPr userDrawn="1"/>
        </p:nvSpPr>
        <p:spPr bwMode="auto">
          <a:xfrm>
            <a:off x="0" y="1163782"/>
            <a:ext cx="4197927" cy="5694218"/>
          </a:xfrm>
          <a:prstGeom prst="rect">
            <a:avLst/>
          </a:prstGeom>
          <a:solidFill>
            <a:srgbClr val="FFD82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745594559" name="Content Placeholder 3"/>
          <p:cNvSpPr>
            <a:spLocks noGrp="1"/>
          </p:cNvSpPr>
          <p:nvPr>
            <p:ph sz="half" idx="2"/>
          </p:nvPr>
        </p:nvSpPr>
        <p:spPr bwMode="auto">
          <a:xfrm>
            <a:off x="4663440" y="1676341"/>
            <a:ext cx="6305434"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2052153383" name="Slide Number Placeholder 6"/>
          <p:cNvSpPr>
            <a:spLocks noGrp="1"/>
          </p:cNvSpPr>
          <p:nvPr>
            <p:ph type="sldNum" sz="quarter" idx="12"/>
          </p:nvPr>
        </p:nvSpPr>
        <p:spPr bwMode="auto"/>
        <p:txBody>
          <a:bodyPr/>
          <a:lstStyle/>
          <a:p>
            <a:pPr>
              <a:defRPr/>
            </a:pPr>
            <a:fld id="{6D9A7562-078F-0443-99CB-13A7936AC4A7}" type="slidenum">
              <a:rPr lang="en-US"/>
              <a:t>‹#›</a:t>
            </a:fld>
            <a:endParaRPr lang="en-US"/>
          </a:p>
        </p:txBody>
      </p:sp>
      <p:pic>
        <p:nvPicPr>
          <p:cNvPr id="1984484142" name="Picture 5" descr="Laboratory for Laser Energetics University of Rochester Logo."/>
          <p:cNvPicPr>
            <a:picLocks noChangeAspect="1"/>
          </p:cNvPicPr>
          <p:nvPr userDrawn="1"/>
        </p:nvPicPr>
        <p:blipFill rotWithShape="1">
          <a:blip r:embed="rId2"/>
          <a:stretch/>
        </p:blipFill>
        <p:spPr bwMode="auto">
          <a:xfrm>
            <a:off x="548640" y="6355080"/>
            <a:ext cx="2628909" cy="365125"/>
          </a:xfrm>
          <a:prstGeom prst="rect">
            <a:avLst/>
          </a:prstGeom>
        </p:spPr>
      </p:pic>
      <p:sp>
        <p:nvSpPr>
          <p:cNvPr id="328298685" name="Title 1"/>
          <p:cNvSpPr txBox="1"/>
          <p:nvPr userDrawn="1"/>
        </p:nvSpPr>
        <p:spPr bwMode="auto">
          <a:xfrm>
            <a:off x="453275" y="1676400"/>
            <a:ext cx="3931674" cy="3505199"/>
          </a:xfrm>
          <a:prstGeom prst="rect">
            <a:avLst/>
          </a:prstGeom>
        </p:spPr>
        <p:txBody>
          <a:bodyPr vert="horz" lIns="91440" tIns="45720" rIns="91440" bIns="45720" rtlCol="0" anchor="t">
            <a:normAutofit/>
          </a:bodyPr>
          <a:lstStyle>
            <a:lvl1pPr algn="l" defTabSz="914400" rtl="0">
              <a:lnSpc>
                <a:spcPct val="90000"/>
              </a:lnSpc>
              <a:spcBef>
                <a:spcPts val="0"/>
              </a:spcBef>
              <a:buNone/>
              <a:defRPr sz="2200" b="0" i="1">
                <a:solidFill>
                  <a:srgbClr val="001E5F"/>
                </a:solidFill>
                <a:latin typeface="Aptos Display"/>
                <a:ea typeface="+mj-ea"/>
                <a:cs typeface="+mj-cs"/>
              </a:defRPr>
            </a:lvl1pPr>
          </a:lstStyle>
          <a:p>
            <a:pPr>
              <a:defRPr/>
            </a:pPr>
            <a:r>
              <a:rPr lang="en-US"/>
              <a:t>“Insert quote text”</a:t>
            </a:r>
            <a:endParaRPr/>
          </a:p>
        </p:txBody>
      </p:sp>
      <p:sp>
        <p:nvSpPr>
          <p:cNvPr id="1014549572" name="Text Placeholder 3"/>
          <p:cNvSpPr>
            <a:spLocks noGrp="1"/>
          </p:cNvSpPr>
          <p:nvPr>
            <p:ph type="body" sz="half" idx="13" hasCustomPrompt="1"/>
          </p:nvPr>
        </p:nvSpPr>
        <p:spPr bwMode="auto">
          <a:xfrm>
            <a:off x="453275" y="5334000"/>
            <a:ext cx="3931674" cy="534988"/>
          </a:xfrm>
        </p:spPr>
        <p:txBody>
          <a:bodyPr/>
          <a:lstStyle>
            <a:lvl1pPr marL="0" indent="0">
              <a:buNone/>
              <a:defRPr sz="1600" i="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—Name of person quoted</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PhAnim="0" preserve="1" userDrawn="1">
  <p:cSld name="6_Two Content Blue Quote">
    <p:spTree>
      <p:nvGrpSpPr>
        <p:cNvPr id="1" name=""/>
        <p:cNvGrpSpPr/>
        <p:nvPr/>
      </p:nvGrpSpPr>
      <p:grpSpPr bwMode="auto">
        <a:xfrm>
          <a:off x="0" y="0"/>
          <a:ext cx="0" cy="0"/>
          <a:chOff x="0" y="0"/>
          <a:chExt cx="0" cy="0"/>
        </a:xfrm>
      </p:grpSpPr>
      <p:sp>
        <p:nvSpPr>
          <p:cNvPr id="1763637953" name="Title 1"/>
          <p:cNvSpPr>
            <a:spLocks noGrp="1"/>
          </p:cNvSpPr>
          <p:nvPr>
            <p:ph type="title"/>
          </p:nvPr>
        </p:nvSpPr>
        <p:spPr bwMode="auto"/>
        <p:txBody>
          <a:bodyPr/>
          <a:lstStyle/>
          <a:p>
            <a:pPr>
              <a:defRPr/>
            </a:pPr>
            <a:r>
              <a:rPr lang="en-US"/>
              <a:t>Click to edit Master title style</a:t>
            </a:r>
          </a:p>
        </p:txBody>
      </p:sp>
      <p:sp>
        <p:nvSpPr>
          <p:cNvPr id="799460490" name="Rectangle 4"/>
          <p:cNvSpPr/>
          <p:nvPr userDrawn="1"/>
        </p:nvSpPr>
        <p:spPr bwMode="auto">
          <a:xfrm>
            <a:off x="0" y="1163782"/>
            <a:ext cx="4197927" cy="5694218"/>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54412090" name="Content Placeholder 3"/>
          <p:cNvSpPr>
            <a:spLocks noGrp="1"/>
          </p:cNvSpPr>
          <p:nvPr>
            <p:ph sz="half" idx="2"/>
          </p:nvPr>
        </p:nvSpPr>
        <p:spPr bwMode="auto">
          <a:xfrm>
            <a:off x="4663440" y="1676341"/>
            <a:ext cx="6305434"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1122189163" name="Slide Number Placeholder 6"/>
          <p:cNvSpPr>
            <a:spLocks noGrp="1"/>
          </p:cNvSpPr>
          <p:nvPr>
            <p:ph type="sldNum" sz="quarter" idx="12"/>
          </p:nvPr>
        </p:nvSpPr>
        <p:spPr bwMode="auto"/>
        <p:txBody>
          <a:bodyPr/>
          <a:lstStyle/>
          <a:p>
            <a:pPr>
              <a:defRPr/>
            </a:pPr>
            <a:fld id="{6D9A7562-078F-0443-99CB-13A7936AC4A7}" type="slidenum">
              <a:rPr lang="en-US"/>
              <a:t>‹#›</a:t>
            </a:fld>
            <a:endParaRPr lang="en-US"/>
          </a:p>
        </p:txBody>
      </p:sp>
      <p:pic>
        <p:nvPicPr>
          <p:cNvPr id="7030731" name="Picture 5" descr="Laboratory for Laser Energetics University of Rochester Logo."/>
          <p:cNvPicPr>
            <a:picLocks noChangeAspect="1"/>
          </p:cNvPicPr>
          <p:nvPr userDrawn="1"/>
        </p:nvPicPr>
        <p:blipFill rotWithShape="1">
          <a:blip r:embed="rId2"/>
          <a:stretch/>
        </p:blipFill>
        <p:spPr bwMode="auto">
          <a:xfrm>
            <a:off x="548640" y="6355080"/>
            <a:ext cx="2628900" cy="365125"/>
          </a:xfrm>
          <a:prstGeom prst="rect">
            <a:avLst/>
          </a:prstGeom>
        </p:spPr>
      </p:pic>
      <p:sp>
        <p:nvSpPr>
          <p:cNvPr id="194649490" name="Title 1"/>
          <p:cNvSpPr txBox="1"/>
          <p:nvPr userDrawn="1"/>
        </p:nvSpPr>
        <p:spPr bwMode="auto">
          <a:xfrm>
            <a:off x="453275" y="1676400"/>
            <a:ext cx="3931674" cy="3505199"/>
          </a:xfrm>
          <a:prstGeom prst="rect">
            <a:avLst/>
          </a:prstGeom>
        </p:spPr>
        <p:txBody>
          <a:bodyPr vert="horz" lIns="91440" tIns="45720" rIns="91440" bIns="45720" rtlCol="0" anchor="t">
            <a:normAutofit/>
          </a:bodyPr>
          <a:lstStyle>
            <a:lvl1pPr algn="l" defTabSz="914400" rtl="0">
              <a:lnSpc>
                <a:spcPct val="90000"/>
              </a:lnSpc>
              <a:spcBef>
                <a:spcPts val="0"/>
              </a:spcBef>
              <a:buNone/>
              <a:defRPr sz="2200" b="0" i="1">
                <a:solidFill>
                  <a:srgbClr val="001E5F"/>
                </a:solidFill>
                <a:latin typeface="Aptos Display"/>
                <a:ea typeface="+mj-ea"/>
                <a:cs typeface="+mj-cs"/>
              </a:defRPr>
            </a:lvl1pPr>
          </a:lstStyle>
          <a:p>
            <a:pPr>
              <a:defRPr/>
            </a:pPr>
            <a:r>
              <a:rPr lang="en-US">
                <a:solidFill>
                  <a:schemeClr val="bg1"/>
                </a:solidFill>
              </a:rPr>
              <a:t>“Insert quote text”</a:t>
            </a:r>
            <a:endParaRPr/>
          </a:p>
        </p:txBody>
      </p:sp>
      <p:sp>
        <p:nvSpPr>
          <p:cNvPr id="1017562389" name="Text Placeholder 3"/>
          <p:cNvSpPr>
            <a:spLocks noGrp="1"/>
          </p:cNvSpPr>
          <p:nvPr>
            <p:ph type="body" sz="half" idx="13" hasCustomPrompt="1"/>
          </p:nvPr>
        </p:nvSpPr>
        <p:spPr bwMode="auto">
          <a:xfrm>
            <a:off x="453275" y="5334000"/>
            <a:ext cx="3931674" cy="534988"/>
          </a:xfrm>
        </p:spPr>
        <p:txBody>
          <a:bodyPr/>
          <a:lstStyle>
            <a:lvl1pPr marL="0" indent="0">
              <a:buNone/>
              <a:defRPr sz="1600" i="1">
                <a:solidFill>
                  <a:schemeClr val="accent4"/>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—Name of person quoted</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PhAnim="0" type="twoObj" preserve="1" userDrawn="1">
  <p:cSld name="4_Two Content_blue">
    <p:bg>
      <p:bgPr>
        <a:blipFill rotWithShape="1">
          <a:blip r:embed="rId2">
            <a:lum/>
          </a:blip>
          <a:stretch>
            <a:fillRect t="-1000" b="-1000"/>
          </a:stretch>
        </a:blipFill>
        <a:effectLst/>
      </p:bgPr>
    </p:bg>
    <p:spTree>
      <p:nvGrpSpPr>
        <p:cNvPr id="1" name=""/>
        <p:cNvGrpSpPr/>
        <p:nvPr/>
      </p:nvGrpSpPr>
      <p:grpSpPr bwMode="auto">
        <a:xfrm>
          <a:off x="0" y="0"/>
          <a:ext cx="0" cy="0"/>
          <a:chOff x="0" y="0"/>
          <a:chExt cx="0" cy="0"/>
        </a:xfrm>
      </p:grpSpPr>
      <p:sp>
        <p:nvSpPr>
          <p:cNvPr id="773445189" name="Title 1"/>
          <p:cNvSpPr>
            <a:spLocks noGrp="1"/>
          </p:cNvSpPr>
          <p:nvPr>
            <p:ph type="title"/>
          </p:nvPr>
        </p:nvSpPr>
        <p:spPr bwMode="auto"/>
        <p:txBody>
          <a:bodyPr/>
          <a:lstStyle>
            <a:lvl1pPr>
              <a:defRPr>
                <a:solidFill>
                  <a:schemeClr val="bg1"/>
                </a:solidFill>
              </a:defRPr>
            </a:lvl1pPr>
          </a:lstStyle>
          <a:p>
            <a:pPr>
              <a:defRPr/>
            </a:pPr>
            <a:r>
              <a:rPr lang="en-US"/>
              <a:t>Click to edit Master title style</a:t>
            </a:r>
          </a:p>
        </p:txBody>
      </p:sp>
      <p:sp>
        <p:nvSpPr>
          <p:cNvPr id="190258108" name="Rectangle 4"/>
          <p:cNvSpPr/>
          <p:nvPr userDrawn="1"/>
        </p:nvSpPr>
        <p:spPr bwMode="auto">
          <a:xfrm>
            <a:off x="0" y="1163782"/>
            <a:ext cx="4197927" cy="569421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299628874" name="Content Placeholder 2"/>
          <p:cNvSpPr>
            <a:spLocks noGrp="1"/>
          </p:cNvSpPr>
          <p:nvPr>
            <p:ph sz="half" idx="1"/>
          </p:nvPr>
        </p:nvSpPr>
        <p:spPr bwMode="auto">
          <a:xfrm>
            <a:off x="453275" y="1676341"/>
            <a:ext cx="3279140" cy="4351338"/>
          </a:xfrm>
        </p:spPr>
        <p:txBody>
          <a:bodyPr/>
          <a:lstStyle>
            <a:lvl1pPr marL="0" indent="0">
              <a:buNone/>
              <a:defRPr>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659226597" name="Content Placeholder 3"/>
          <p:cNvSpPr>
            <a:spLocks noGrp="1"/>
          </p:cNvSpPr>
          <p:nvPr>
            <p:ph sz="half" idx="2"/>
          </p:nvPr>
        </p:nvSpPr>
        <p:spPr bwMode="auto">
          <a:xfrm>
            <a:off x="4663440" y="1676341"/>
            <a:ext cx="6305434" cy="4351338"/>
          </a:xfrm>
        </p:spPr>
        <p:txBody>
          <a:bodyPr/>
          <a:lstStyle>
            <a:lvl1pPr>
              <a:buClr>
                <a:schemeClr val="accent4"/>
              </a:buClr>
              <a:defRPr>
                <a:solidFill>
                  <a:schemeClr val="bg1"/>
                </a:solidFill>
              </a:defRPr>
            </a:lvl1pPr>
            <a:lvl2pPr>
              <a:buClr>
                <a:schemeClr val="accent4"/>
              </a:buClr>
              <a:defRPr>
                <a:solidFill>
                  <a:schemeClr val="bg1"/>
                </a:solidFill>
              </a:defRPr>
            </a:lvl2pPr>
            <a:lvl3pPr>
              <a:buClr>
                <a:schemeClr val="accent4"/>
              </a:buClr>
              <a:defRPr>
                <a:solidFill>
                  <a:schemeClr val="bg1"/>
                </a:solidFill>
              </a:defRPr>
            </a:lvl3pPr>
            <a:lvl4pPr>
              <a:buClr>
                <a:schemeClr val="accent4"/>
              </a:buClr>
              <a:defRPr>
                <a:solidFill>
                  <a:schemeClr val="bg1"/>
                </a:solidFill>
              </a:defRPr>
            </a:lvl4pPr>
            <a:lvl5pPr>
              <a:buClr>
                <a:schemeClr val="accent4"/>
              </a:buClr>
              <a:defRPr>
                <a:solidFill>
                  <a:schemeClr val="bg1"/>
                </a:solidFill>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1702157508" name="Slide Number Placeholder 6"/>
          <p:cNvSpPr>
            <a:spLocks noGrp="1"/>
          </p:cNvSpPr>
          <p:nvPr>
            <p:ph type="sldNum" sz="quarter" idx="12"/>
          </p:nvPr>
        </p:nvSpPr>
        <p:spPr bwMode="auto"/>
        <p:txBody>
          <a:bodyPr/>
          <a:lstStyle>
            <a:lvl1pPr>
              <a:defRPr>
                <a:solidFill>
                  <a:schemeClr val="bg1"/>
                </a:solidFill>
              </a:defRPr>
            </a:lvl1pPr>
          </a:lstStyle>
          <a:p>
            <a:pPr>
              <a:defRPr/>
            </a:pPr>
            <a:fld id="{6D9A7562-078F-0443-99CB-13A7936AC4A7}" type="slidenum">
              <a:rPr lang="en-US"/>
              <a:t>‹#›</a:t>
            </a:fld>
            <a:endParaRPr lang="en-US"/>
          </a:p>
        </p:txBody>
      </p:sp>
      <p:pic>
        <p:nvPicPr>
          <p:cNvPr id="114939360" name="Picture 5" descr="Laboratory for Laser Energetics University of Rochester Logo."/>
          <p:cNvPicPr>
            <a:picLocks noChangeAspect="1"/>
          </p:cNvPicPr>
          <p:nvPr userDrawn="1"/>
        </p:nvPicPr>
        <p:blipFill rotWithShape="1">
          <a:blip r:embed="rId3"/>
          <a:stretch/>
        </p:blipFill>
        <p:spPr bwMode="auto">
          <a:xfrm>
            <a:off x="548640" y="6355080"/>
            <a:ext cx="2628900" cy="365125"/>
          </a:xfrm>
          <a:prstGeom prst="rect">
            <a:avLst/>
          </a:prstGeom>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PhAnim="0" preserve="1" userDrawn="1">
  <p:cSld name="5_Two Content_blue">
    <p:bg>
      <p:bgPr>
        <a:blipFill rotWithShape="1">
          <a:blip r:embed="rId2">
            <a:lum/>
          </a:blip>
          <a:stretch>
            <a:fillRect t="-1000" b="-1000"/>
          </a:stretch>
        </a:blipFill>
        <a:effectLst/>
      </p:bgPr>
    </p:bg>
    <p:spTree>
      <p:nvGrpSpPr>
        <p:cNvPr id="1" name=""/>
        <p:cNvGrpSpPr/>
        <p:nvPr/>
      </p:nvGrpSpPr>
      <p:grpSpPr bwMode="auto">
        <a:xfrm>
          <a:off x="0" y="0"/>
          <a:ext cx="0" cy="0"/>
          <a:chOff x="0" y="0"/>
          <a:chExt cx="0" cy="0"/>
        </a:xfrm>
      </p:grpSpPr>
      <p:sp>
        <p:nvSpPr>
          <p:cNvPr id="547154418" name="Slide Number Placeholder 6"/>
          <p:cNvSpPr>
            <a:spLocks noGrp="1"/>
          </p:cNvSpPr>
          <p:nvPr>
            <p:ph type="sldNum" sz="quarter" idx="12"/>
          </p:nvPr>
        </p:nvSpPr>
        <p:spPr bwMode="auto"/>
        <p:txBody>
          <a:bodyPr/>
          <a:lstStyle>
            <a:lvl1pPr>
              <a:defRPr>
                <a:solidFill>
                  <a:schemeClr val="bg1"/>
                </a:solidFill>
              </a:defRPr>
            </a:lvl1pPr>
          </a:lstStyle>
          <a:p>
            <a:pPr>
              <a:defRPr/>
            </a:pPr>
            <a:fld id="{6D9A7562-078F-0443-99CB-13A7936AC4A7}" type="slidenum">
              <a:rPr lang="en-US"/>
              <a:t>‹#›</a:t>
            </a:fld>
            <a:endParaRPr lang="en-US"/>
          </a:p>
        </p:txBody>
      </p:sp>
      <p:sp>
        <p:nvSpPr>
          <p:cNvPr id="1738685007" name="Rectangle 11"/>
          <p:cNvSpPr/>
          <p:nvPr userDrawn="1"/>
        </p:nvSpPr>
        <p:spPr bwMode="auto">
          <a:xfrm>
            <a:off x="1" y="1"/>
            <a:ext cx="6220965" cy="6858000"/>
          </a:xfrm>
          <a:prstGeom prst="rect">
            <a:avLst/>
          </a:prstGeom>
          <a:solidFill>
            <a:schemeClr val="bg2">
              <a:lumMod val="10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sz="1800"/>
          </a:p>
        </p:txBody>
      </p:sp>
      <p:sp>
        <p:nvSpPr>
          <p:cNvPr id="1895229302" name="Title 1"/>
          <p:cNvSpPr>
            <a:spLocks noGrp="1"/>
          </p:cNvSpPr>
          <p:nvPr>
            <p:ph type="title" hasCustomPrompt="1"/>
          </p:nvPr>
        </p:nvSpPr>
        <p:spPr bwMode="auto">
          <a:xfrm>
            <a:off x="840007" y="1676400"/>
            <a:ext cx="3931674" cy="3505199"/>
          </a:xfrm>
        </p:spPr>
        <p:txBody>
          <a:bodyPr anchor="t"/>
          <a:lstStyle>
            <a:lvl1pPr>
              <a:defRPr sz="2200" i="1">
                <a:solidFill>
                  <a:schemeClr val="bg1"/>
                </a:solidFill>
              </a:defRPr>
            </a:lvl1pPr>
          </a:lstStyle>
          <a:p>
            <a:pPr>
              <a:defRPr/>
            </a:pPr>
            <a:r>
              <a:rPr lang="en-US"/>
              <a:t>“Insert quote text”</a:t>
            </a:r>
            <a:endParaRPr/>
          </a:p>
        </p:txBody>
      </p:sp>
      <p:sp>
        <p:nvSpPr>
          <p:cNvPr id="1365062349" name="Text Placeholder 3"/>
          <p:cNvSpPr>
            <a:spLocks noGrp="1"/>
          </p:cNvSpPr>
          <p:nvPr>
            <p:ph type="body" sz="half" idx="2" hasCustomPrompt="1"/>
          </p:nvPr>
        </p:nvSpPr>
        <p:spPr bwMode="auto">
          <a:xfrm>
            <a:off x="840007" y="5334000"/>
            <a:ext cx="3931674" cy="534988"/>
          </a:xfrm>
        </p:spPr>
        <p:txBody>
          <a:bodyPr/>
          <a:lstStyle>
            <a:lvl1pPr marL="0" indent="0">
              <a:buNone/>
              <a:defRPr sz="1600" i="1">
                <a:solidFill>
                  <a:schemeClr val="accent4"/>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—Name of person quoted</a:t>
            </a:r>
            <a:endParaRPr/>
          </a:p>
        </p:txBody>
      </p:sp>
      <p:pic>
        <p:nvPicPr>
          <p:cNvPr id="1847455256" name="Picture 15" descr="Laboratory for Laser Energetics University of Rochester Logo."/>
          <p:cNvPicPr>
            <a:picLocks noChangeAspect="1"/>
          </p:cNvPicPr>
          <p:nvPr userDrawn="1"/>
        </p:nvPicPr>
        <p:blipFill rotWithShape="1">
          <a:blip r:embed="rId3"/>
          <a:stretch/>
        </p:blipFill>
        <p:spPr bwMode="auto">
          <a:xfrm>
            <a:off x="548640" y="6355080"/>
            <a:ext cx="2628901" cy="365124"/>
          </a:xfrm>
          <a:prstGeom prst="rect">
            <a:avLst/>
          </a:prstGeom>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PhAnim="0" preserve="1" userDrawn="1">
  <p:cSld name="1_Two Content">
    <p:spTree>
      <p:nvGrpSpPr>
        <p:cNvPr id="1" name=""/>
        <p:cNvGrpSpPr/>
        <p:nvPr/>
      </p:nvGrpSpPr>
      <p:grpSpPr bwMode="auto">
        <a:xfrm>
          <a:off x="0" y="0"/>
          <a:ext cx="0" cy="0"/>
          <a:chOff x="0" y="0"/>
          <a:chExt cx="0" cy="0"/>
        </a:xfrm>
      </p:grpSpPr>
      <p:sp>
        <p:nvSpPr>
          <p:cNvPr id="886758111" name="Title 1"/>
          <p:cNvSpPr>
            <a:spLocks noGrp="1"/>
          </p:cNvSpPr>
          <p:nvPr>
            <p:ph type="title"/>
          </p:nvPr>
        </p:nvSpPr>
        <p:spPr bwMode="auto"/>
        <p:txBody>
          <a:bodyPr/>
          <a:lstStyle/>
          <a:p>
            <a:pPr>
              <a:defRPr/>
            </a:pPr>
            <a:r>
              <a:rPr lang="en-US"/>
              <a:t>Click to edit Master title style</a:t>
            </a:r>
          </a:p>
        </p:txBody>
      </p:sp>
      <p:sp>
        <p:nvSpPr>
          <p:cNvPr id="641213764" name="Content Placeholder 2"/>
          <p:cNvSpPr>
            <a:spLocks noGrp="1"/>
          </p:cNvSpPr>
          <p:nvPr>
            <p:ph sz="half" idx="1"/>
          </p:nvPr>
        </p:nvSpPr>
        <p:spPr bwMode="auto">
          <a:xfrm>
            <a:off x="453275" y="1676341"/>
            <a:ext cx="5181600" cy="3925673"/>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1503289681" name="Picture Placeholder 6"/>
          <p:cNvSpPr>
            <a:spLocks noGrp="1"/>
          </p:cNvSpPr>
          <p:nvPr>
            <p:ph type="pic" sz="quarter" idx="13"/>
          </p:nvPr>
        </p:nvSpPr>
        <p:spPr bwMode="auto">
          <a:xfrm>
            <a:off x="6096000" y="1155468"/>
            <a:ext cx="6096000" cy="5702530"/>
          </a:xfrm>
        </p:spPr>
        <p:txBody>
          <a:bodyPr/>
          <a:lstStyle/>
          <a:p>
            <a:pPr>
              <a:defRPr/>
            </a:pPr>
            <a:r>
              <a:rPr lang="en-US"/>
              <a:t>Click icon to add picture</a:t>
            </a:r>
            <a:endParaRPr/>
          </a:p>
        </p:txBody>
      </p:sp>
      <p:sp>
        <p:nvSpPr>
          <p:cNvPr id="1405421583" name="Slide Number Placeholder 6"/>
          <p:cNvSpPr>
            <a:spLocks noGrp="1"/>
          </p:cNvSpPr>
          <p:nvPr>
            <p:ph type="sldNum" sz="quarter" idx="12"/>
          </p:nvPr>
        </p:nvSpPr>
        <p:spPr bwMode="auto"/>
        <p:txBody>
          <a:bodyPr/>
          <a:lstStyle/>
          <a:p>
            <a:pPr>
              <a:defRPr/>
            </a:pPr>
            <a:fld id="{6D9A7562-078F-0443-99CB-13A7936AC4A7}" type="slidenum">
              <a:rPr lang="en-US"/>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PhAnim="0" preserve="1" userDrawn="1">
  <p:cSld name="3_Two Content">
    <p:bg>
      <p:bgPr>
        <a:solidFill>
          <a:schemeClr val="bg1"/>
        </a:solidFill>
        <a:effectLst/>
      </p:bgPr>
    </p:bg>
    <p:spTree>
      <p:nvGrpSpPr>
        <p:cNvPr id="1" name=""/>
        <p:cNvGrpSpPr/>
        <p:nvPr/>
      </p:nvGrpSpPr>
      <p:grpSpPr bwMode="auto">
        <a:xfrm>
          <a:off x="0" y="0"/>
          <a:ext cx="0" cy="0"/>
          <a:chOff x="0" y="0"/>
          <a:chExt cx="0" cy="0"/>
        </a:xfrm>
      </p:grpSpPr>
      <p:sp>
        <p:nvSpPr>
          <p:cNvPr id="455540927" name="Rectangle 11"/>
          <p:cNvSpPr/>
          <p:nvPr userDrawn="1"/>
        </p:nvSpPr>
        <p:spPr bwMode="auto">
          <a:xfrm>
            <a:off x="0" y="18255"/>
            <a:ext cx="12192000" cy="60579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34306516" name="Title 1"/>
          <p:cNvSpPr>
            <a:spLocks noGrp="1"/>
          </p:cNvSpPr>
          <p:nvPr>
            <p:ph sz="half" idx="17"/>
          </p:nvPr>
        </p:nvSpPr>
        <p:spPr bwMode="auto">
          <a:xfrm>
            <a:off x="453275" y="348456"/>
            <a:ext cx="4499725" cy="1454944"/>
          </a:xfrm>
        </p:spPr>
        <p:txBody>
          <a:bodyPr anchor="ctr" anchorCtr="0">
            <a:noAutofit/>
          </a:bodyPr>
          <a:lstStyle>
            <a:lvl1pPr marL="0" indent="0">
              <a:lnSpc>
                <a:spcPct val="80000"/>
              </a:lnSpc>
              <a:buNone/>
              <a:defRPr sz="4000">
                <a:solidFill>
                  <a:srgbClr val="001E5F"/>
                </a:solidFill>
                <a:latin typeface="Aptos Display"/>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767996587" name="body 1"/>
          <p:cNvSpPr>
            <a:spLocks noGrp="1"/>
          </p:cNvSpPr>
          <p:nvPr>
            <p:ph sz="half" idx="13"/>
          </p:nvPr>
        </p:nvSpPr>
        <p:spPr bwMode="auto">
          <a:xfrm>
            <a:off x="453275" y="1845440"/>
            <a:ext cx="4499725" cy="1168459"/>
          </a:xfrm>
        </p:spPr>
        <p:txBody>
          <a:bodyPr>
            <a:normAutofit/>
          </a:bodyPr>
          <a:lstStyle>
            <a:lvl1pPr marL="0" indent="0">
              <a:buNone/>
              <a:defRPr sz="2000"/>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cxnSp>
        <p:nvCxnSpPr>
          <p:cNvPr id="454514726" name="Straight Connector 2"/>
          <p:cNvCxnSpPr/>
          <p:nvPr userDrawn="1"/>
        </p:nvCxnSpPr>
        <p:spPr bwMode="auto">
          <a:xfrm flipH="1">
            <a:off x="-114300" y="3103974"/>
            <a:ext cx="5422900" cy="18255"/>
          </a:xfrm>
          <a:prstGeom prst="line">
            <a:avLst/>
          </a:prstGeom>
          <a:ln w="6350">
            <a:solidFill>
              <a:schemeClr val="bg1">
                <a:lumMod val="50000"/>
              </a:schemeClr>
            </a:solidFill>
          </a:ln>
        </p:spPr>
        <p:style>
          <a:lnRef idx="2">
            <a:schemeClr val="accent1"/>
          </a:lnRef>
          <a:fillRef idx="0">
            <a:schemeClr val="accent1"/>
          </a:fillRef>
          <a:effectRef idx="1">
            <a:schemeClr val="accent1"/>
          </a:effectRef>
          <a:fontRef idx="minor">
            <a:schemeClr val="tx1"/>
          </a:fontRef>
        </p:style>
      </p:cxnSp>
      <p:sp>
        <p:nvSpPr>
          <p:cNvPr id="491326863" name="Title 2"/>
          <p:cNvSpPr>
            <a:spLocks noGrp="1"/>
          </p:cNvSpPr>
          <p:nvPr>
            <p:ph sz="half" idx="19"/>
          </p:nvPr>
        </p:nvSpPr>
        <p:spPr bwMode="auto">
          <a:xfrm>
            <a:off x="453275" y="3212305"/>
            <a:ext cx="4499725" cy="1454944"/>
          </a:xfrm>
        </p:spPr>
        <p:txBody>
          <a:bodyPr anchor="ctr" anchorCtr="0">
            <a:noAutofit/>
          </a:bodyPr>
          <a:lstStyle>
            <a:lvl1pPr marL="0" indent="0">
              <a:lnSpc>
                <a:spcPct val="80000"/>
              </a:lnSpc>
              <a:buNone/>
              <a:defRPr sz="4000">
                <a:solidFill>
                  <a:srgbClr val="001E5F"/>
                </a:solidFill>
                <a:latin typeface="Aptos Display"/>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55886431" name="body 2"/>
          <p:cNvSpPr>
            <a:spLocks noGrp="1"/>
          </p:cNvSpPr>
          <p:nvPr>
            <p:ph sz="half" idx="18"/>
          </p:nvPr>
        </p:nvSpPr>
        <p:spPr bwMode="auto">
          <a:xfrm>
            <a:off x="453275" y="4719799"/>
            <a:ext cx="4499725" cy="1168459"/>
          </a:xfrm>
        </p:spPr>
        <p:txBody>
          <a:bodyPr>
            <a:normAutofit/>
          </a:bodyPr>
          <a:lstStyle>
            <a:lvl1pPr marL="0" indent="0">
              <a:buNone/>
              <a:defRPr sz="2000"/>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cxnSp>
        <p:nvCxnSpPr>
          <p:cNvPr id="343104139" name="Straight Connector 1"/>
          <p:cNvCxnSpPr/>
          <p:nvPr userDrawn="1"/>
        </p:nvCxnSpPr>
        <p:spPr bwMode="auto">
          <a:xfrm>
            <a:off x="5308600" y="-88900"/>
            <a:ext cx="0" cy="7112000"/>
          </a:xfrm>
          <a:prstGeom prst="line">
            <a:avLst/>
          </a:prstGeom>
          <a:ln w="6350">
            <a:solidFill>
              <a:schemeClr val="bg1">
                <a:lumMod val="50000"/>
              </a:schemeClr>
            </a:solidFill>
          </a:ln>
        </p:spPr>
        <p:style>
          <a:lnRef idx="2">
            <a:schemeClr val="accent1"/>
          </a:lnRef>
          <a:fillRef idx="0">
            <a:schemeClr val="accent1"/>
          </a:fillRef>
          <a:effectRef idx="1">
            <a:schemeClr val="accent1"/>
          </a:effectRef>
          <a:fontRef idx="minor">
            <a:schemeClr val="tx1"/>
          </a:fontRef>
        </p:style>
      </p:cxnSp>
      <p:sp>
        <p:nvSpPr>
          <p:cNvPr id="1489583579" name="Content Placeholder 2"/>
          <p:cNvSpPr>
            <a:spLocks noGrp="1"/>
          </p:cNvSpPr>
          <p:nvPr>
            <p:ph sz="half" idx="15"/>
          </p:nvPr>
        </p:nvSpPr>
        <p:spPr bwMode="auto">
          <a:xfrm>
            <a:off x="5717424" y="348853"/>
            <a:ext cx="6021300" cy="5539406"/>
          </a:xfrm>
        </p:spPr>
        <p:txBody>
          <a:bodyPr>
            <a:normAutofit/>
          </a:bodyPr>
          <a:lstStyle>
            <a:lvl1pPr marL="0" indent="0">
              <a:buNone/>
              <a:defRPr sz="2000"/>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2051261070" name="Slide Number Placeholder 6"/>
          <p:cNvSpPr>
            <a:spLocks noGrp="1"/>
          </p:cNvSpPr>
          <p:nvPr>
            <p:ph type="sldNum" sz="quarter" idx="12"/>
          </p:nvPr>
        </p:nvSpPr>
        <p:spPr bwMode="auto"/>
        <p:txBody>
          <a:bodyPr/>
          <a:lstStyle/>
          <a:p>
            <a:pPr>
              <a:defRPr/>
            </a:pPr>
            <a:fld id="{6D9A7562-078F-0443-99CB-13A7936AC4A7}" type="slidenum">
              <a:rPr lang="en-US"/>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PhAnim="0" preserve="1" userDrawn="1">
  <p:cSld name="Title Only">
    <p:spTree>
      <p:nvGrpSpPr>
        <p:cNvPr id="1" name=""/>
        <p:cNvGrpSpPr/>
        <p:nvPr/>
      </p:nvGrpSpPr>
      <p:grpSpPr bwMode="auto">
        <a:xfrm>
          <a:off x="0" y="0"/>
          <a:ext cx="0" cy="0"/>
          <a:chOff x="0" y="0"/>
          <a:chExt cx="0" cy="0"/>
        </a:xfrm>
      </p:grpSpPr>
      <p:sp>
        <p:nvSpPr>
          <p:cNvPr id="1520040330" name="Title 1"/>
          <p:cNvSpPr>
            <a:spLocks noGrp="1"/>
          </p:cNvSpPr>
          <p:nvPr>
            <p:ph type="title"/>
          </p:nvPr>
        </p:nvSpPr>
        <p:spPr bwMode="auto"/>
        <p:txBody>
          <a:bodyPr/>
          <a:lstStyle/>
          <a:p>
            <a:pPr>
              <a:defRPr/>
            </a:pPr>
            <a:r>
              <a:rPr lang="en-US"/>
              <a:t>Click to edit Master title style</a:t>
            </a:r>
          </a:p>
        </p:txBody>
      </p:sp>
      <p:sp>
        <p:nvSpPr>
          <p:cNvPr id="1327974817" name="Picture Placeholder 6"/>
          <p:cNvSpPr>
            <a:spLocks noGrp="1"/>
          </p:cNvSpPr>
          <p:nvPr>
            <p:ph type="pic" sz="quarter" idx="13"/>
          </p:nvPr>
        </p:nvSpPr>
        <p:spPr bwMode="auto">
          <a:xfrm>
            <a:off x="6096000" y="1155468"/>
            <a:ext cx="6096000" cy="5702531"/>
          </a:xfrm>
        </p:spPr>
        <p:txBody>
          <a:bodyPr/>
          <a:lstStyle/>
          <a:p>
            <a:pPr>
              <a:defRPr/>
            </a:pPr>
            <a:r>
              <a:rPr lang="en-US"/>
              <a:t>Click icon to add picture</a:t>
            </a:r>
            <a:endParaRPr/>
          </a:p>
        </p:txBody>
      </p:sp>
      <p:sp>
        <p:nvSpPr>
          <p:cNvPr id="1651318107" name="Slide Number Placeholder 4"/>
          <p:cNvSpPr>
            <a:spLocks noGrp="1"/>
          </p:cNvSpPr>
          <p:nvPr>
            <p:ph type="sldNum" sz="quarter" idx="12"/>
          </p:nvPr>
        </p:nvSpPr>
        <p:spPr bwMode="auto"/>
        <p:txBody>
          <a:bodyPr/>
          <a:lstStyle/>
          <a:p>
            <a:pPr>
              <a:defRPr/>
            </a:pPr>
            <a:fld id="{6D9A7562-078F-0443-99CB-13A7936AC4A7}" type="slidenum">
              <a:rPr lang="en-US"/>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1091758008" name="Slide Number Placeholder 3"/>
          <p:cNvSpPr>
            <a:spLocks noGrp="1"/>
          </p:cNvSpPr>
          <p:nvPr>
            <p:ph type="sldNum" sz="quarter" idx="12"/>
          </p:nvPr>
        </p:nvSpPr>
        <p:spPr bwMode="auto"/>
        <p:txBody>
          <a:bodyPr/>
          <a:lstStyle/>
          <a:p>
            <a:pPr>
              <a:defRPr/>
            </a:pPr>
            <a:fld id="{6D9A7562-078F-0443-99CB-13A7936AC4A7}" type="slidenum">
              <a:rPr lang="en-US"/>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PhAnim="0" preserve="1" userDrawn="1">
  <p:cSld name="Custom Layout">
    <p:spTree>
      <p:nvGrpSpPr>
        <p:cNvPr id="1" name=""/>
        <p:cNvGrpSpPr/>
        <p:nvPr/>
      </p:nvGrpSpPr>
      <p:grpSpPr bwMode="auto">
        <a:xfrm>
          <a:off x="0" y="0"/>
          <a:ext cx="0" cy="0"/>
          <a:chOff x="0" y="0"/>
          <a:chExt cx="0" cy="0"/>
        </a:xfrm>
      </p:grpSpPr>
      <p:sp>
        <p:nvSpPr>
          <p:cNvPr id="1962205735" name="Rectangle 11"/>
          <p:cNvSpPr>
            <a:spLocks noGrp="1" noRot="1" noMove="1" noResize="1" noEditPoints="1" noAdjustHandles="1" noChangeArrowheads="1" noChangeShapeType="1"/>
          </p:cNvSpPr>
          <p:nvPr userDrawn="1"/>
        </p:nvSpPr>
        <p:spPr bwMode="auto">
          <a:xfrm>
            <a:off x="0" y="18255"/>
            <a:ext cx="12192000" cy="60579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73627197" name="title"/>
          <p:cNvSpPr>
            <a:spLocks noGrp="1"/>
          </p:cNvSpPr>
          <p:nvPr>
            <p:ph sz="half" idx="17"/>
          </p:nvPr>
        </p:nvSpPr>
        <p:spPr bwMode="auto">
          <a:xfrm>
            <a:off x="453275" y="348456"/>
            <a:ext cx="4499725" cy="1454944"/>
          </a:xfrm>
        </p:spPr>
        <p:txBody>
          <a:bodyPr anchor="ctr" anchorCtr="0">
            <a:noAutofit/>
          </a:bodyPr>
          <a:lstStyle>
            <a:lvl1pPr marL="0" indent="0">
              <a:lnSpc>
                <a:spcPct val="80000"/>
              </a:lnSpc>
              <a:buNone/>
              <a:defRPr sz="4000">
                <a:solidFill>
                  <a:srgbClr val="001E5F"/>
                </a:solidFill>
                <a:latin typeface="Aptos Display"/>
              </a:defRPr>
            </a:lvl1pPr>
            <a:lvl2pPr marL="457200" indent="0">
              <a:buNone/>
              <a:defRPr/>
            </a:lvl2pPr>
            <a:lvl3pPr marL="914400" indent="0">
              <a:buNone/>
              <a:defRPr/>
            </a:lvl3pPr>
            <a:lvl4pPr marL="1371600" indent="0">
              <a:buNone/>
              <a:defRPr/>
            </a:lvl4pPr>
            <a:lvl5pPr marL="1828800" indent="0">
              <a:buNone/>
              <a:defRPr/>
            </a:lvl5pPr>
          </a:lstStyle>
          <a:p>
            <a:pPr lvl="0">
              <a:defRPr/>
            </a:pPr>
            <a:r>
              <a:rPr lang="en-US"/>
              <a:t>Click to edit Master text styles</a:t>
            </a:r>
            <a:endParaRPr/>
          </a:p>
        </p:txBody>
      </p:sp>
      <p:sp>
        <p:nvSpPr>
          <p:cNvPr id="184730832" name="Table Placeholder 9"/>
          <p:cNvSpPr>
            <a:spLocks noGrp="1"/>
          </p:cNvSpPr>
          <p:nvPr>
            <p:ph type="tbl" sz="quarter" idx="15"/>
          </p:nvPr>
        </p:nvSpPr>
        <p:spPr bwMode="auto">
          <a:xfrm>
            <a:off x="5483226" y="348456"/>
            <a:ext cx="5921373" cy="2039932"/>
          </a:xfrm>
        </p:spPr>
        <p:txBody>
          <a:bodyPr/>
          <a:lstStyle/>
          <a:p>
            <a:pPr>
              <a:defRPr/>
            </a:pPr>
            <a:r>
              <a:rPr lang="en-US"/>
              <a:t>Click icon to add table</a:t>
            </a:r>
            <a:endParaRPr/>
          </a:p>
        </p:txBody>
      </p:sp>
      <p:sp>
        <p:nvSpPr>
          <p:cNvPr id="1822547904" name="Chart Placeholder 5"/>
          <p:cNvSpPr>
            <a:spLocks noGrp="1"/>
          </p:cNvSpPr>
          <p:nvPr>
            <p:ph type="chart" sz="quarter" idx="12"/>
          </p:nvPr>
        </p:nvSpPr>
        <p:spPr bwMode="auto">
          <a:xfrm>
            <a:off x="5483227" y="2691604"/>
            <a:ext cx="2794000" cy="3479800"/>
          </a:xfrm>
        </p:spPr>
        <p:txBody>
          <a:bodyPr/>
          <a:lstStyle/>
          <a:p>
            <a:pPr>
              <a:defRPr/>
            </a:pPr>
            <a:r>
              <a:rPr lang="en-US"/>
              <a:t>Click icon to add chart</a:t>
            </a:r>
            <a:endParaRPr/>
          </a:p>
        </p:txBody>
      </p:sp>
      <p:sp>
        <p:nvSpPr>
          <p:cNvPr id="1657482750" name="Chart Placeholder 5"/>
          <p:cNvSpPr>
            <a:spLocks noGrp="1"/>
          </p:cNvSpPr>
          <p:nvPr>
            <p:ph type="chart" sz="quarter" idx="18"/>
          </p:nvPr>
        </p:nvSpPr>
        <p:spPr bwMode="auto">
          <a:xfrm>
            <a:off x="8610600" y="2691604"/>
            <a:ext cx="2794000" cy="3479800"/>
          </a:xfrm>
        </p:spPr>
        <p:txBody>
          <a:bodyPr/>
          <a:lstStyle/>
          <a:p>
            <a:pPr>
              <a:defRPr/>
            </a:pPr>
            <a:r>
              <a:rPr lang="en-US"/>
              <a:t>Click icon to add chart</a:t>
            </a:r>
            <a:endParaRPr/>
          </a:p>
        </p:txBody>
      </p:sp>
      <p:sp>
        <p:nvSpPr>
          <p:cNvPr id="1608224877" name="Slide Number Placeholder 2"/>
          <p:cNvSpPr>
            <a:spLocks noGrp="1"/>
          </p:cNvSpPr>
          <p:nvPr>
            <p:ph type="sldNum" sz="quarter" idx="10"/>
          </p:nvPr>
        </p:nvSpPr>
        <p:spPr bwMode="auto"/>
        <p:txBody>
          <a:bodyPr/>
          <a:lstStyle/>
          <a:p>
            <a:pPr>
              <a:defRPr/>
            </a:pPr>
            <a:fld id="{6D9A7562-078F-0443-99CB-13A7936AC4A7}" type="slidenum">
              <a:rPr lang="en-US"/>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PhAnim="0" preserve="1" userDrawn="1">
  <p:cSld name="3_Title Slide">
    <p:spTree>
      <p:nvGrpSpPr>
        <p:cNvPr id="1" name=""/>
        <p:cNvGrpSpPr/>
        <p:nvPr/>
      </p:nvGrpSpPr>
      <p:grpSpPr bwMode="auto">
        <a:xfrm>
          <a:off x="0" y="0"/>
          <a:ext cx="0" cy="0"/>
          <a:chOff x="0" y="0"/>
          <a:chExt cx="0" cy="0"/>
        </a:xfrm>
      </p:grpSpPr>
      <p:sp>
        <p:nvSpPr>
          <p:cNvPr id="2124137765" name="University of Rochester Laboratory for Laser Energetics"/>
          <p:cNvSpPr txBox="1"/>
          <p:nvPr userDrawn="1"/>
        </p:nvSpPr>
        <p:spPr bwMode="auto">
          <a:xfrm>
            <a:off x="612935" y="5587936"/>
            <a:ext cx="3113843" cy="492443"/>
          </a:xfrm>
          <a:prstGeom prst="rect">
            <a:avLst/>
          </a:prstGeom>
          <a:noFill/>
        </p:spPr>
        <p:txBody>
          <a:bodyPr wrap="square" lIns="0" tIns="0" rIns="0" bIns="0" rtlCol="0">
            <a:noAutofit/>
          </a:bodyPr>
          <a:lstStyle/>
          <a:p>
            <a:pPr>
              <a:defRPr/>
            </a:pPr>
            <a:r>
              <a:rPr lang="en-US" sz="1800" b="0">
                <a:solidFill>
                  <a:schemeClr val="tx1"/>
                </a:solidFill>
                <a:latin typeface="Aptos"/>
                <a:cs typeface="Arial"/>
              </a:rPr>
              <a:t>University of Rochester</a:t>
            </a:r>
            <a:endParaRPr/>
          </a:p>
          <a:p>
            <a:pPr>
              <a:defRPr/>
            </a:pPr>
            <a:r>
              <a:rPr lang="en-US" sz="1800" b="0">
                <a:solidFill>
                  <a:schemeClr val="tx1"/>
                </a:solidFill>
                <a:latin typeface="Aptos"/>
                <a:cs typeface="Arial"/>
              </a:rPr>
              <a:t>Laboratory for Laser Energetics</a:t>
            </a:r>
            <a:endParaRPr/>
          </a:p>
        </p:txBody>
      </p:sp>
      <p:sp>
        <p:nvSpPr>
          <p:cNvPr id="1429356948" name="Subtitle 2"/>
          <p:cNvSpPr>
            <a:spLocks noGrp="1"/>
          </p:cNvSpPr>
          <p:nvPr>
            <p:ph type="subTitle" idx="1" hasCustomPrompt="1"/>
          </p:nvPr>
        </p:nvSpPr>
        <p:spPr bwMode="auto">
          <a:xfrm>
            <a:off x="612935" y="5341173"/>
            <a:ext cx="4492207" cy="246762"/>
          </a:xfrm>
        </p:spPr>
        <p:txBody>
          <a:bodyPr lIns="0" tIns="0" rIns="0" bIns="0" anchor="b">
            <a:noAutofit/>
          </a:bodyPr>
          <a:lstStyle>
            <a:lvl1pPr marL="0" indent="0" algn="l">
              <a:buNone/>
              <a:defRPr sz="2000" b="0">
                <a:latin typeface="Apto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defRPr/>
            </a:pPr>
            <a:r>
              <a:rPr lang="en-US"/>
              <a:t>Click to edit presenter name</a:t>
            </a:r>
            <a:endParaRPr/>
          </a:p>
        </p:txBody>
      </p:sp>
      <p:sp>
        <p:nvSpPr>
          <p:cNvPr id="392994714" name="Date Placeholder 3" hidden="1"/>
          <p:cNvSpPr>
            <a:spLocks noGrp="1"/>
          </p:cNvSpPr>
          <p:nvPr>
            <p:ph type="dt" sz="half" idx="10"/>
          </p:nvPr>
        </p:nvSpPr>
        <p:spPr bwMode="auto">
          <a:xfrm>
            <a:off x="608172" y="6356351"/>
            <a:ext cx="2742327" cy="365125"/>
          </a:xfrm>
          <a:prstGeom prst="rect">
            <a:avLst/>
          </a:prstGeom>
        </p:spPr>
        <p:txBody>
          <a:bodyPr/>
          <a:lstStyle/>
          <a:p>
            <a:pPr>
              <a:defRPr/>
            </a:pPr>
            <a:fld id="{C7A9487E-9E79-4538-A150-CA52C9F4F91F}" type="datetime1">
              <a:rPr lang="en-US"/>
              <a:t>7/30/2026</a:t>
            </a:fld>
            <a:endParaRPr lang="en-US"/>
          </a:p>
        </p:txBody>
      </p:sp>
      <p:sp>
        <p:nvSpPr>
          <p:cNvPr id="1003940275" name="Footer Placeholder 4" hidden="1"/>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1790557125" name="Slide Number Placeholder 5" hidden="1"/>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2001265202" name="Presentation purpose"/>
          <p:cNvSpPr>
            <a:spLocks noGrp="1"/>
          </p:cNvSpPr>
          <p:nvPr>
            <p:ph type="body" sz="quarter" idx="21" hasCustomPrompt="1"/>
          </p:nvPr>
        </p:nvSpPr>
        <p:spPr bwMode="auto">
          <a:xfrm>
            <a:off x="7234534" y="5341174"/>
            <a:ext cx="4344531" cy="492443"/>
          </a:xfrm>
          <a:prstGeom prst="rect">
            <a:avLst/>
          </a:prstGeom>
        </p:spPr>
        <p:txBody>
          <a:bodyPr lIns="0" tIns="0" rIns="0" bIns="0" anchor="b" anchorCtr="0">
            <a:normAutofit/>
          </a:bodyPr>
          <a:lstStyle>
            <a:lvl1pPr marL="0" indent="0" algn="r">
              <a:buNone/>
              <a:defRPr sz="2000" b="0">
                <a:latin typeface="Aptos"/>
              </a:defRPr>
            </a:lvl1pPr>
            <a:lvl2pPr marL="459202" indent="0" algn="r">
              <a:buNone/>
              <a:defRPr/>
            </a:lvl2pPr>
            <a:lvl3pPr marL="918403" indent="0" algn="r">
              <a:buNone/>
              <a:defRPr/>
            </a:lvl3pPr>
            <a:lvl4pPr marL="1369142" indent="0" algn="r">
              <a:buNone/>
              <a:defRPr/>
            </a:lvl4pPr>
            <a:lvl5pPr marL="1828343" indent="0" algn="r">
              <a:buNone/>
              <a:defRPr/>
            </a:lvl5pPr>
          </a:lstStyle>
          <a:p>
            <a:pPr lvl="0">
              <a:defRPr/>
            </a:pPr>
            <a:r>
              <a:rPr lang="en-US"/>
              <a:t>Click to edit presentation purpose </a:t>
            </a:r>
            <a:br>
              <a:rPr lang="en-US"/>
            </a:br>
            <a:r>
              <a:rPr lang="en-US"/>
              <a:t>and edit location</a:t>
            </a:r>
            <a:endParaRPr/>
          </a:p>
        </p:txBody>
      </p:sp>
      <p:sp>
        <p:nvSpPr>
          <p:cNvPr id="1671740571" name="Text Placeholder 15"/>
          <p:cNvSpPr>
            <a:spLocks noGrp="1"/>
          </p:cNvSpPr>
          <p:nvPr>
            <p:ph type="body" sz="quarter" idx="22" hasCustomPrompt="1"/>
          </p:nvPr>
        </p:nvSpPr>
        <p:spPr bwMode="auto">
          <a:xfrm>
            <a:off x="7234534" y="5833617"/>
            <a:ext cx="4344531" cy="307205"/>
          </a:xfrm>
          <a:prstGeom prst="rect">
            <a:avLst/>
          </a:prstGeom>
        </p:spPr>
        <p:txBody>
          <a:bodyPr lIns="0" tIns="0" rIns="0" bIns="0">
            <a:normAutofit/>
          </a:bodyPr>
          <a:lstStyle>
            <a:lvl1pPr marL="0" indent="0" algn="r">
              <a:buNone/>
              <a:defRPr sz="2000" b="0">
                <a:latin typeface="Aptos"/>
              </a:defRPr>
            </a:lvl1pPr>
            <a:lvl2pPr algn="r">
              <a:defRPr b="0"/>
            </a:lvl2pPr>
            <a:lvl3pPr algn="r">
              <a:defRPr b="0"/>
            </a:lvl3pPr>
            <a:lvl4pPr algn="r">
              <a:defRPr b="0"/>
            </a:lvl4pPr>
            <a:lvl5pPr algn="r">
              <a:defRPr b="0"/>
            </a:lvl5pPr>
          </a:lstStyle>
          <a:p>
            <a:pPr lvl="0">
              <a:defRPr/>
            </a:pPr>
            <a:r>
              <a:rPr lang="en-US"/>
              <a:t>Click to edit date</a:t>
            </a:r>
            <a:endParaRPr/>
          </a:p>
        </p:txBody>
      </p:sp>
      <p:sp>
        <p:nvSpPr>
          <p:cNvPr id="1941224185" name="Title Placeholder 1"/>
          <p:cNvSpPr>
            <a:spLocks noGrp="1"/>
          </p:cNvSpPr>
          <p:nvPr>
            <p:ph type="title"/>
          </p:nvPr>
        </p:nvSpPr>
        <p:spPr bwMode="auto">
          <a:xfrm>
            <a:off x="457199" y="54864"/>
            <a:ext cx="11201400" cy="1152144"/>
          </a:xfrm>
          <a:prstGeom prst="rect">
            <a:avLst/>
          </a:prstGeom>
        </p:spPr>
        <p:txBody>
          <a:bodyPr vert="horz" lIns="0" tIns="45720" rIns="0" bIns="45720" rtlCol="0" anchor="b">
            <a:normAutofit/>
          </a:bodyPr>
          <a:lstStyle>
            <a:lvl1pPr algn="ctr">
              <a:defRPr/>
            </a:lvl1pPr>
          </a:lstStyle>
          <a:p>
            <a:pPr>
              <a:defRPr/>
            </a:pPr>
            <a:r>
              <a:rPr lang="en-US"/>
              <a:t>Click to edit Master title style</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PhAnim="0" preserve="1" userDrawn="1">
  <p:cSld name="Summary">
    <p:spTree>
      <p:nvGrpSpPr>
        <p:cNvPr id="1" name=""/>
        <p:cNvGrpSpPr/>
        <p:nvPr/>
      </p:nvGrpSpPr>
      <p:grpSpPr bwMode="auto">
        <a:xfrm>
          <a:off x="0" y="0"/>
          <a:ext cx="0" cy="0"/>
          <a:chOff x="0" y="0"/>
          <a:chExt cx="0" cy="0"/>
        </a:xfrm>
      </p:grpSpPr>
      <p:sp>
        <p:nvSpPr>
          <p:cNvPr id="675684378" name="Summary Heading"/>
          <p:cNvSpPr txBox="1"/>
          <p:nvPr userDrawn="1"/>
        </p:nvSpPr>
        <p:spPr bwMode="auto">
          <a:xfrm>
            <a:off x="612647" y="82295"/>
            <a:ext cx="1293280" cy="301752"/>
          </a:xfrm>
          <a:prstGeom prst="roundRect">
            <a:avLst>
              <a:gd name="adj" fmla="val 16667"/>
            </a:avLst>
          </a:prstGeom>
          <a:solidFill>
            <a:schemeClr val="tx2"/>
          </a:solidFill>
          <a:ln>
            <a:solidFill>
              <a:schemeClr val="tx1"/>
            </a:solidFill>
          </a:ln>
        </p:spPr>
        <p:txBody>
          <a:bodyPr vert="horz" lIns="91440" tIns="45720" rIns="91440" bIns="45720" rtlCol="0" anchor="ctr">
            <a:noAutofit/>
          </a:bodyPr>
          <a:lstStyle>
            <a:lvl1pPr algn="l" defTabSz="914400" rtl="0">
              <a:lnSpc>
                <a:spcPct val="90000"/>
              </a:lnSpc>
              <a:spcBef>
                <a:spcPts val="0"/>
              </a:spcBef>
              <a:buNone/>
              <a:defRPr sz="2200" b="1">
                <a:solidFill>
                  <a:schemeClr val="tx2"/>
                </a:solidFill>
                <a:latin typeface="+mj-lt"/>
                <a:ea typeface="+mj-ea"/>
                <a:cs typeface="+mj-cs"/>
              </a:defRPr>
            </a:lvl1pPr>
          </a:lstStyle>
          <a:p>
            <a:pPr algn="ctr">
              <a:defRPr/>
            </a:pPr>
            <a:r>
              <a:rPr lang="en-US" sz="1800" b="0">
                <a:solidFill>
                  <a:schemeClr val="bg1"/>
                </a:solidFill>
                <a:latin typeface="Aptos"/>
              </a:rPr>
              <a:t>Summary</a:t>
            </a:r>
            <a:endParaRPr/>
          </a:p>
        </p:txBody>
      </p:sp>
      <p:sp>
        <p:nvSpPr>
          <p:cNvPr id="1161948186" name="Content Placeholder 2"/>
          <p:cNvSpPr>
            <a:spLocks noGrp="1"/>
          </p:cNvSpPr>
          <p:nvPr>
            <p:ph idx="1"/>
          </p:nvPr>
        </p:nvSpPr>
        <p:spPr bwMode="auto">
          <a:xfrm>
            <a:off x="608172" y="1676400"/>
            <a:ext cx="10975657" cy="3122238"/>
          </a:xfrm>
        </p:spPr>
        <p:txBody>
          <a:bodyPr/>
          <a:lstStyle>
            <a:lvl1pPr marL="301752" indent="-301752">
              <a:buClr>
                <a:srgbClr val="013DFF"/>
              </a:buClr>
              <a:buFont typeface="Wingdings"/>
              <a:buChar char="§"/>
              <a:defRPr/>
            </a:lvl1pPr>
            <a:lvl2pPr marL="768096" indent="-301752">
              <a:buClr>
                <a:srgbClr val="013DFF"/>
              </a:buClr>
              <a:buFont typeface="Wingdings"/>
              <a:buChar char="§"/>
              <a:defRPr/>
            </a:lvl2pPr>
            <a:lvl3pPr marL="1216151" indent="-246888">
              <a:buClr>
                <a:srgbClr val="013DFF"/>
              </a:buClr>
              <a:buFont typeface="Wingdings"/>
              <a:buChar char="§"/>
              <a:defRPr/>
            </a:lvl3pPr>
            <a:lvl4pPr marL="1682496" indent="-310896">
              <a:buClr>
                <a:srgbClr val="013DFF"/>
              </a:buClr>
              <a:buFont typeface="Wingdings"/>
              <a:buChar char="§"/>
              <a:defRPr/>
            </a:lvl4pPr>
            <a:lvl5pPr marL="2139696" indent="-310896">
              <a:buClr>
                <a:srgbClr val="013DFF"/>
              </a:buClr>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668417139" name="Highlight box"/>
          <p:cNvSpPr>
            <a:spLocks noGrp="1"/>
          </p:cNvSpPr>
          <p:nvPr>
            <p:ph type="body" sz="quarter" idx="13" hasCustomPrompt="1"/>
          </p:nvPr>
        </p:nvSpPr>
        <p:spPr bwMode="auto">
          <a:xfrm>
            <a:off x="1197864" y="5276088"/>
            <a:ext cx="9802368" cy="426848"/>
          </a:xfrm>
          <a:prstGeom prst="rect">
            <a:avLst/>
          </a:prstGeom>
          <a:solidFill>
            <a:schemeClr val="tx2"/>
          </a:solidFill>
          <a:ln>
            <a:solidFill>
              <a:schemeClr val="tx1"/>
            </a:solidFill>
          </a:ln>
        </p:spPr>
        <p:txBody>
          <a:bodyPr anchor="b" anchorCtr="0">
            <a:spAutoFit/>
          </a:bodyPr>
          <a:lstStyle>
            <a:lvl1pPr marL="0" indent="0" algn="ctr">
              <a:buNone/>
              <a:defRPr sz="2400">
                <a:solidFill>
                  <a:schemeClr val="bg1"/>
                </a:solidFill>
              </a:defRPr>
            </a:lvl1pPr>
            <a:lvl2pPr marL="466344" indent="0" algn="ctr">
              <a:buNone/>
              <a:defRPr>
                <a:solidFill>
                  <a:schemeClr val="bg1"/>
                </a:solidFill>
              </a:defRPr>
            </a:lvl2pPr>
            <a:lvl3pPr marL="969264" indent="0" algn="ctr">
              <a:buNone/>
              <a:defRPr>
                <a:solidFill>
                  <a:schemeClr val="bg1"/>
                </a:solidFill>
              </a:defRPr>
            </a:lvl3pPr>
            <a:lvl4pPr marL="1371600" indent="0" algn="ctr">
              <a:buNone/>
              <a:defRPr>
                <a:solidFill>
                  <a:schemeClr val="bg1"/>
                </a:solidFill>
              </a:defRPr>
            </a:lvl4pPr>
            <a:lvl5pPr marL="1828800" indent="0" algn="ctr">
              <a:buNone/>
              <a:defRPr>
                <a:solidFill>
                  <a:schemeClr val="bg1"/>
                </a:solidFill>
              </a:defRPr>
            </a:lvl5pPr>
          </a:lstStyle>
          <a:p>
            <a:pPr lvl="0">
              <a:defRPr/>
            </a:pPr>
            <a:r>
              <a:rPr lang="en-US"/>
              <a:t>Click to add highlight text.</a:t>
            </a:r>
            <a:endParaRPr/>
          </a:p>
        </p:txBody>
      </p:sp>
      <p:sp>
        <p:nvSpPr>
          <p:cNvPr id="1298450502" name="Footer Placeholder 4"/>
          <p:cNvSpPr>
            <a:spLocks noGrp="1"/>
          </p:cNvSpPr>
          <p:nvPr>
            <p:ph type="ftr" sz="quarter" idx="11"/>
          </p:nvPr>
        </p:nvSpPr>
        <p:spPr bwMode="auto">
          <a:xfrm>
            <a:off x="4700749" y="6042819"/>
            <a:ext cx="3476940" cy="614363"/>
          </a:xfrm>
        </p:spPr>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1530528741" name="Date Placeholder 3" hidden="1"/>
          <p:cNvSpPr>
            <a:spLocks noGrp="1"/>
          </p:cNvSpPr>
          <p:nvPr>
            <p:ph type="dt" sz="half" idx="10"/>
          </p:nvPr>
        </p:nvSpPr>
        <p:spPr bwMode="auto">
          <a:xfrm>
            <a:off x="608172" y="6356351"/>
            <a:ext cx="2742327" cy="365125"/>
          </a:xfrm>
          <a:prstGeom prst="rect">
            <a:avLst/>
          </a:prstGeom>
        </p:spPr>
        <p:txBody>
          <a:bodyPr/>
          <a:lstStyle/>
          <a:p>
            <a:pPr>
              <a:defRPr/>
            </a:pPr>
            <a:fld id="{5C38FE81-7596-4992-B52D-253FC7BA728F}" type="datetime1">
              <a:rPr lang="en-US"/>
              <a:t>7/30/2026</a:t>
            </a:fld>
            <a:endParaRPr lang="en-US"/>
          </a:p>
        </p:txBody>
      </p:sp>
      <p:sp>
        <p:nvSpPr>
          <p:cNvPr id="1220931204" name="Slide Number Placeholder 5"/>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1143850039" name="Title"/>
          <p:cNvSpPr>
            <a:spLocks noGrp="1"/>
          </p:cNvSpPr>
          <p:nvPr>
            <p:ph type="title"/>
          </p:nvPr>
        </p:nvSpPr>
        <p:spPr bwMode="auto">
          <a:xfrm>
            <a:off x="514043" y="57151"/>
            <a:ext cx="11050428" cy="1155699"/>
          </a:xfrm>
        </p:spPr>
        <p:txBody>
          <a:bodyPr/>
          <a:lstStyle/>
          <a:p>
            <a:pPr>
              <a:defRPr/>
            </a:pPr>
            <a:r>
              <a:rPr lang="en-US"/>
              <a:t>Click to edit Master title style</a:t>
            </a: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PhAnim="0" preserve="1" userDrawn="1">
  <p:cSld name="Collaborators">
    <p:spTree>
      <p:nvGrpSpPr>
        <p:cNvPr id="1" name=""/>
        <p:cNvGrpSpPr/>
        <p:nvPr/>
      </p:nvGrpSpPr>
      <p:grpSpPr bwMode="auto">
        <a:xfrm>
          <a:off x="0" y="0"/>
          <a:ext cx="0" cy="0"/>
          <a:chOff x="0" y="0"/>
          <a:chExt cx="0" cy="0"/>
        </a:xfrm>
      </p:grpSpPr>
      <p:sp>
        <p:nvSpPr>
          <p:cNvPr id="222088599" name="Title 4" hidden="1"/>
          <p:cNvSpPr>
            <a:spLocks noGrp="1"/>
          </p:cNvSpPr>
          <p:nvPr>
            <p:ph type="title" hasCustomPrompt="1"/>
          </p:nvPr>
        </p:nvSpPr>
        <p:spPr bwMode="auto">
          <a:xfrm>
            <a:off x="608172" y="-1295400"/>
            <a:ext cx="10975657" cy="777875"/>
          </a:xfrm>
        </p:spPr>
        <p:txBody>
          <a:bodyPr/>
          <a:lstStyle>
            <a:lvl1pPr>
              <a:defRPr/>
            </a:lvl1pPr>
          </a:lstStyle>
          <a:p>
            <a:pPr>
              <a:defRPr/>
            </a:pPr>
            <a:r>
              <a:rPr lang="en-US"/>
              <a:t>Collaborators</a:t>
            </a:r>
            <a:endParaRPr/>
          </a:p>
        </p:txBody>
      </p:sp>
      <p:sp>
        <p:nvSpPr>
          <p:cNvPr id="1551860982" name="Date Placeholder 1" hidden="1"/>
          <p:cNvSpPr>
            <a:spLocks noGrp="1"/>
          </p:cNvSpPr>
          <p:nvPr>
            <p:ph type="dt" sz="half" idx="10"/>
          </p:nvPr>
        </p:nvSpPr>
        <p:spPr bwMode="auto">
          <a:xfrm>
            <a:off x="608172" y="6356351"/>
            <a:ext cx="2742327" cy="365125"/>
          </a:xfrm>
          <a:prstGeom prst="rect">
            <a:avLst/>
          </a:prstGeom>
        </p:spPr>
        <p:txBody>
          <a:bodyPr/>
          <a:lstStyle/>
          <a:p>
            <a:pPr>
              <a:defRPr/>
            </a:pPr>
            <a:fld id="{0E36FD74-743A-48EF-A667-B0ED95B8F76C}" type="datetime1">
              <a:rPr lang="en-US"/>
              <a:t>7/30/2026</a:t>
            </a:fld>
            <a:endParaRPr lang="en-US"/>
          </a:p>
        </p:txBody>
      </p:sp>
      <p:sp>
        <p:nvSpPr>
          <p:cNvPr id="1441522305" name="Footer Placeholder 2"/>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1508999089" name="Slide Number Placeholder 3"/>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1918934895" name="Name placeholder 1"/>
          <p:cNvSpPr>
            <a:spLocks noGrp="1"/>
          </p:cNvSpPr>
          <p:nvPr>
            <p:ph type="body" sz="quarter" idx="13" hasCustomPrompt="1"/>
          </p:nvPr>
        </p:nvSpPr>
        <p:spPr bwMode="auto">
          <a:xfrm>
            <a:off x="608172" y="1676401"/>
            <a:ext cx="10975658" cy="614363"/>
          </a:xfrm>
        </p:spPr>
        <p:txBody>
          <a:bodyPr anchor="b"/>
          <a:lstStyle>
            <a:lvl1pPr marL="0" marR="0" indent="0" algn="ctr" defTabSz="914400" rtl="0">
              <a:lnSpc>
                <a:spcPct val="100000"/>
              </a:lnSpc>
              <a:spcBef>
                <a:spcPts val="1200"/>
              </a:spcBef>
              <a:spcAft>
                <a:spcPts val="0"/>
              </a:spcAft>
              <a:buClrTx/>
              <a:buSzTx/>
              <a:buFont typeface="Arial"/>
              <a:buNone/>
              <a:defRPr b="0"/>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Name, Name, and Name</a:t>
            </a:r>
            <a:endParaRPr/>
          </a:p>
        </p:txBody>
      </p:sp>
      <p:sp>
        <p:nvSpPr>
          <p:cNvPr id="1825715250" name="Institution name 2"/>
          <p:cNvSpPr>
            <a:spLocks noGrp="1"/>
          </p:cNvSpPr>
          <p:nvPr>
            <p:ph type="body" sz="quarter" idx="14" hasCustomPrompt="1"/>
          </p:nvPr>
        </p:nvSpPr>
        <p:spPr bwMode="auto">
          <a:xfrm>
            <a:off x="608170" y="2290764"/>
            <a:ext cx="10975658" cy="614363"/>
          </a:xfrm>
        </p:spPr>
        <p:txBody>
          <a:bodyPr anchor="t">
            <a:normAutofit/>
          </a:bodyPr>
          <a:lstStyle>
            <a:lvl1pPr marL="0" marR="0" indent="0" algn="ctr" defTabSz="914400" rtl="0">
              <a:lnSpc>
                <a:spcPct val="100000"/>
              </a:lnSpc>
              <a:spcBef>
                <a:spcPts val="1200"/>
              </a:spcBef>
              <a:spcAft>
                <a:spcPts val="0"/>
              </a:spcAft>
              <a:buClrTx/>
              <a:buSzTx/>
              <a:buFont typeface="Arial"/>
              <a:buNone/>
              <a:defRPr sz="1500">
                <a:solidFill>
                  <a:schemeClr val="tx2"/>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Institution Name</a:t>
            </a:r>
            <a:endParaRPr/>
          </a:p>
        </p:txBody>
      </p:sp>
      <p:sp>
        <p:nvSpPr>
          <p:cNvPr id="1351076820" name="Name placeholder 3"/>
          <p:cNvSpPr>
            <a:spLocks noGrp="1"/>
          </p:cNvSpPr>
          <p:nvPr>
            <p:ph type="body" sz="quarter" idx="15" hasCustomPrompt="1"/>
          </p:nvPr>
        </p:nvSpPr>
        <p:spPr bwMode="auto">
          <a:xfrm>
            <a:off x="615950" y="2905127"/>
            <a:ext cx="10975658" cy="614363"/>
          </a:xfrm>
        </p:spPr>
        <p:txBody>
          <a:bodyPr anchor="b"/>
          <a:lstStyle>
            <a:lvl1pPr marL="0" marR="0" indent="0" algn="ctr" defTabSz="914400" rtl="0">
              <a:lnSpc>
                <a:spcPct val="100000"/>
              </a:lnSpc>
              <a:spcBef>
                <a:spcPts val="1200"/>
              </a:spcBef>
              <a:spcAft>
                <a:spcPts val="0"/>
              </a:spcAft>
              <a:buClrTx/>
              <a:buSzTx/>
              <a:buFont typeface="Arial"/>
              <a:buNone/>
              <a:defRPr b="0"/>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Name, Name, and Name</a:t>
            </a:r>
            <a:endParaRPr/>
          </a:p>
        </p:txBody>
      </p:sp>
      <p:sp>
        <p:nvSpPr>
          <p:cNvPr id="229894590" name="Institution name 4"/>
          <p:cNvSpPr>
            <a:spLocks noGrp="1"/>
          </p:cNvSpPr>
          <p:nvPr>
            <p:ph type="body" sz="quarter" idx="16" hasCustomPrompt="1"/>
          </p:nvPr>
        </p:nvSpPr>
        <p:spPr bwMode="auto">
          <a:xfrm>
            <a:off x="615950" y="3519490"/>
            <a:ext cx="10975658" cy="614363"/>
          </a:xfrm>
        </p:spPr>
        <p:txBody>
          <a:bodyPr anchor="t">
            <a:normAutofit/>
          </a:bodyPr>
          <a:lstStyle>
            <a:lvl1pPr marL="0" marR="0" indent="0" algn="ctr" defTabSz="914400" rtl="0">
              <a:lnSpc>
                <a:spcPct val="100000"/>
              </a:lnSpc>
              <a:spcBef>
                <a:spcPts val="1200"/>
              </a:spcBef>
              <a:spcAft>
                <a:spcPts val="0"/>
              </a:spcAft>
              <a:buClrTx/>
              <a:buSzTx/>
              <a:buFont typeface="Arial"/>
              <a:buNone/>
              <a:defRPr sz="1500">
                <a:solidFill>
                  <a:schemeClr val="tx2"/>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Institution Name</a:t>
            </a:r>
            <a:endParaRPr/>
          </a:p>
        </p:txBody>
      </p:sp>
      <p:sp>
        <p:nvSpPr>
          <p:cNvPr id="1333929842" name="Name placeholder 1"/>
          <p:cNvSpPr>
            <a:spLocks noGrp="1"/>
          </p:cNvSpPr>
          <p:nvPr>
            <p:ph type="body" sz="quarter" idx="17" hasCustomPrompt="1"/>
          </p:nvPr>
        </p:nvSpPr>
        <p:spPr bwMode="auto">
          <a:xfrm>
            <a:off x="623730" y="4133853"/>
            <a:ext cx="10975658" cy="614363"/>
          </a:xfrm>
        </p:spPr>
        <p:txBody>
          <a:bodyPr anchor="b"/>
          <a:lstStyle>
            <a:lvl1pPr marL="0" marR="0" indent="0" algn="ctr" defTabSz="914400" rtl="0">
              <a:lnSpc>
                <a:spcPct val="100000"/>
              </a:lnSpc>
              <a:spcBef>
                <a:spcPts val="1200"/>
              </a:spcBef>
              <a:spcAft>
                <a:spcPts val="0"/>
              </a:spcAft>
              <a:buClrTx/>
              <a:buSzTx/>
              <a:buFont typeface="Arial"/>
              <a:buNone/>
              <a:defRPr b="0"/>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Name, Name, and Name</a:t>
            </a:r>
            <a:endParaRPr/>
          </a:p>
        </p:txBody>
      </p:sp>
      <p:sp>
        <p:nvSpPr>
          <p:cNvPr id="1679645046" name="Institution name 5"/>
          <p:cNvSpPr>
            <a:spLocks noGrp="1"/>
          </p:cNvSpPr>
          <p:nvPr>
            <p:ph type="body" sz="quarter" idx="18" hasCustomPrompt="1"/>
          </p:nvPr>
        </p:nvSpPr>
        <p:spPr bwMode="auto">
          <a:xfrm>
            <a:off x="623729" y="4748216"/>
            <a:ext cx="10975658" cy="614363"/>
          </a:xfrm>
        </p:spPr>
        <p:txBody>
          <a:bodyPr anchor="t">
            <a:normAutofit/>
          </a:bodyPr>
          <a:lstStyle>
            <a:lvl1pPr marL="0" marR="0" indent="0" algn="ctr" defTabSz="914400" rtl="0">
              <a:lnSpc>
                <a:spcPct val="100000"/>
              </a:lnSpc>
              <a:spcBef>
                <a:spcPts val="1200"/>
              </a:spcBef>
              <a:spcAft>
                <a:spcPts val="0"/>
              </a:spcAft>
              <a:buClrTx/>
              <a:buSzTx/>
              <a:buFont typeface="Arial"/>
              <a:buNone/>
              <a:defRPr sz="1500">
                <a:solidFill>
                  <a:schemeClr val="tx2"/>
                </a:solidFill>
              </a:defRPr>
            </a:lvl1pPr>
            <a:lvl2pPr marL="466344" indent="0" algn="ctr">
              <a:buNone/>
              <a:defRPr/>
            </a:lvl2pPr>
            <a:lvl3pPr marL="969264" indent="0" algn="ctr">
              <a:buNone/>
              <a:defRPr/>
            </a:lvl3pPr>
            <a:lvl4pPr marL="1371600" indent="0" algn="ctr">
              <a:buNone/>
              <a:defRPr/>
            </a:lvl4pPr>
            <a:lvl5pPr marL="1828800" indent="0" algn="ctr">
              <a:buNone/>
              <a:defRPr/>
            </a:lvl5pPr>
          </a:lstStyle>
          <a:p>
            <a:pPr marL="0" marR="0" lvl="0" indent="0" algn="ctr" defTabSz="914400" rtl="0">
              <a:lnSpc>
                <a:spcPct val="100000"/>
              </a:lnSpc>
              <a:spcBef>
                <a:spcPts val="1200"/>
              </a:spcBef>
              <a:spcAft>
                <a:spcPts val="0"/>
              </a:spcAft>
              <a:buClrTx/>
              <a:buSzTx/>
              <a:buFont typeface="Arial"/>
              <a:buNone/>
              <a:defRPr/>
            </a:pPr>
            <a:r>
              <a:rPr lang="en-US"/>
              <a:t>Institution Name</a:t>
            </a:r>
            <a:endParaRPr/>
          </a:p>
        </p:txBody>
      </p:sp>
      <p:sp>
        <p:nvSpPr>
          <p:cNvPr id="928291580" name="Title Placeholder 1"/>
          <p:cNvSpPr txBox="1"/>
          <p:nvPr userDrawn="1"/>
        </p:nvSpPr>
        <p:spPr bwMode="auto">
          <a:xfrm>
            <a:off x="608172" y="365126"/>
            <a:ext cx="10975657" cy="777875"/>
          </a:xfrm>
          <a:prstGeom prst="rect">
            <a:avLst/>
          </a:prstGeom>
        </p:spPr>
        <p:txBody>
          <a:bodyPr vert="horz" lIns="0" tIns="45720" rIns="0" bIns="45720" rtlCol="0" anchor="ctr">
            <a:normAutofit/>
          </a:bodyPr>
          <a:lstStyle>
            <a:lvl1pPr algn="ctr" defTabSz="914400" rtl="0">
              <a:lnSpc>
                <a:spcPct val="90000"/>
              </a:lnSpc>
              <a:spcBef>
                <a:spcPts val="0"/>
              </a:spcBef>
              <a:buNone/>
              <a:defRPr sz="3200" b="0">
                <a:solidFill>
                  <a:schemeClr val="tx1"/>
                </a:solidFill>
                <a:latin typeface="Aptos"/>
                <a:ea typeface="+mj-ea"/>
                <a:cs typeface="+mj-cs"/>
              </a:defRPr>
            </a:lvl1pPr>
          </a:lstStyle>
          <a:p>
            <a:pPr>
              <a:defRPr/>
            </a:pPr>
            <a:r>
              <a:rPr lang="en-US" sz="3200"/>
              <a:t>Collaborators</a:t>
            </a:r>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PhAnim="0" preserve="1" userDrawn="1">
  <p:cSld name="Basic Slide">
    <p:spTree>
      <p:nvGrpSpPr>
        <p:cNvPr id="1" name=""/>
        <p:cNvGrpSpPr/>
        <p:nvPr/>
      </p:nvGrpSpPr>
      <p:grpSpPr bwMode="auto">
        <a:xfrm>
          <a:off x="0" y="0"/>
          <a:ext cx="0" cy="0"/>
          <a:chOff x="0" y="0"/>
          <a:chExt cx="0" cy="0"/>
        </a:xfrm>
      </p:grpSpPr>
      <p:sp>
        <p:nvSpPr>
          <p:cNvPr id="966546995" name="Title 1"/>
          <p:cNvSpPr>
            <a:spLocks noGrp="1"/>
          </p:cNvSpPr>
          <p:nvPr>
            <p:ph type="title"/>
          </p:nvPr>
        </p:nvSpPr>
        <p:spPr bwMode="auto">
          <a:xfrm>
            <a:off x="608172" y="18255"/>
            <a:ext cx="10975657" cy="1188425"/>
          </a:xfrm>
        </p:spPr>
        <p:txBody>
          <a:bodyPr lIns="0"/>
          <a:lstStyle/>
          <a:p>
            <a:pPr>
              <a:defRPr/>
            </a:pPr>
            <a:r>
              <a:rPr lang="en-US"/>
              <a:t>Click to edit Master title style</a:t>
            </a:r>
          </a:p>
        </p:txBody>
      </p:sp>
      <p:sp>
        <p:nvSpPr>
          <p:cNvPr id="1954289452" name="Content Placeholder 2"/>
          <p:cNvSpPr>
            <a:spLocks noGrp="1"/>
          </p:cNvSpPr>
          <p:nvPr>
            <p:ph idx="1"/>
          </p:nvPr>
        </p:nvSpPr>
        <p:spPr bwMode="auto">
          <a:xfrm>
            <a:off x="608172" y="1371600"/>
            <a:ext cx="10975657" cy="3122238"/>
          </a:xfrm>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742098446" name="Date Placeholder 3" hidden="1"/>
          <p:cNvSpPr>
            <a:spLocks noGrp="1"/>
          </p:cNvSpPr>
          <p:nvPr>
            <p:ph type="dt" sz="half" idx="10"/>
          </p:nvPr>
        </p:nvSpPr>
        <p:spPr bwMode="auto">
          <a:xfrm>
            <a:off x="608172" y="6356351"/>
            <a:ext cx="2742327" cy="365125"/>
          </a:xfrm>
          <a:prstGeom prst="rect">
            <a:avLst/>
          </a:prstGeom>
        </p:spPr>
        <p:txBody>
          <a:bodyPr/>
          <a:lstStyle/>
          <a:p>
            <a:pPr>
              <a:defRPr/>
            </a:pPr>
            <a:fld id="{7F372C0F-C863-4784-B324-181ADF0D6E26}" type="datetime1">
              <a:rPr lang="en-US"/>
              <a:t>7/30/2026</a:t>
            </a:fld>
            <a:endParaRPr lang="en-US"/>
          </a:p>
        </p:txBody>
      </p:sp>
      <p:sp>
        <p:nvSpPr>
          <p:cNvPr id="1202373668" name="Footer Placeholder 4"/>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2068346934" name="Slide Number Placeholder 5"/>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846715972" name="Text Placeholder 7"/>
          <p:cNvSpPr>
            <a:spLocks noGrp="1"/>
          </p:cNvSpPr>
          <p:nvPr>
            <p:ph type="body" sz="quarter" idx="13" hasCustomPrompt="1"/>
          </p:nvPr>
        </p:nvSpPr>
        <p:spPr bwMode="auto">
          <a:xfrm>
            <a:off x="1197864" y="5276088"/>
            <a:ext cx="9802368" cy="426848"/>
          </a:xfrm>
          <a:prstGeom prst="rect">
            <a:avLst/>
          </a:prstGeom>
          <a:solidFill>
            <a:schemeClr val="tx2"/>
          </a:solidFill>
          <a:ln>
            <a:solidFill>
              <a:schemeClr val="tx1"/>
            </a:solidFill>
          </a:ln>
        </p:spPr>
        <p:txBody>
          <a:bodyPr anchor="b" anchorCtr="1">
            <a:spAutoFit/>
          </a:bodyPr>
          <a:lstStyle>
            <a:lvl1pPr marL="0" indent="0" algn="ctr">
              <a:buNone/>
              <a:defRPr sz="2400">
                <a:solidFill>
                  <a:schemeClr val="bg1"/>
                </a:solidFill>
              </a:defRPr>
            </a:lvl1pPr>
            <a:lvl2pPr marL="466344" indent="0" algn="ctr">
              <a:buNone/>
              <a:defRPr>
                <a:solidFill>
                  <a:schemeClr val="bg1"/>
                </a:solidFill>
              </a:defRPr>
            </a:lvl2pPr>
            <a:lvl3pPr marL="969264" indent="0" algn="ctr">
              <a:buNone/>
              <a:defRPr>
                <a:solidFill>
                  <a:schemeClr val="bg1"/>
                </a:solidFill>
              </a:defRPr>
            </a:lvl3pPr>
            <a:lvl4pPr marL="1371600" indent="0" algn="ctr">
              <a:buNone/>
              <a:defRPr>
                <a:solidFill>
                  <a:schemeClr val="bg1"/>
                </a:solidFill>
              </a:defRPr>
            </a:lvl4pPr>
            <a:lvl5pPr marL="1828800" indent="0" algn="ctr">
              <a:buNone/>
              <a:defRPr>
                <a:solidFill>
                  <a:schemeClr val="bg1"/>
                </a:solidFill>
              </a:defRPr>
            </a:lvl5pPr>
          </a:lstStyle>
          <a:p>
            <a:pPr lvl="0">
              <a:defRPr/>
            </a:pPr>
            <a:r>
              <a:rPr lang="en-US"/>
              <a:t>Click to add highlight text.</a:t>
            </a:r>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PhAnim="0" preserve="1" userDrawn="1">
  <p:cSld name="Summary/Conclusions">
    <p:spTree>
      <p:nvGrpSpPr>
        <p:cNvPr id="1" name=""/>
        <p:cNvGrpSpPr/>
        <p:nvPr/>
      </p:nvGrpSpPr>
      <p:grpSpPr bwMode="auto">
        <a:xfrm>
          <a:off x="0" y="0"/>
          <a:ext cx="0" cy="0"/>
          <a:chOff x="0" y="0"/>
          <a:chExt cx="0" cy="0"/>
        </a:xfrm>
      </p:grpSpPr>
      <p:sp>
        <p:nvSpPr>
          <p:cNvPr id="1484085377" name="Conclusions Heading" descr="Summary/Conclusions Heading"/>
          <p:cNvSpPr txBox="1"/>
          <p:nvPr userDrawn="1"/>
        </p:nvSpPr>
        <p:spPr bwMode="auto">
          <a:xfrm>
            <a:off x="612648" y="82296"/>
            <a:ext cx="2465786" cy="301752"/>
          </a:xfrm>
          <a:prstGeom prst="rect">
            <a:avLst/>
          </a:prstGeom>
          <a:solidFill>
            <a:schemeClr val="accent1"/>
          </a:solidFill>
          <a:ln>
            <a:solidFill>
              <a:schemeClr val="tx1"/>
            </a:solidFill>
          </a:ln>
        </p:spPr>
        <p:txBody>
          <a:bodyPr vert="horz" lIns="91440" tIns="45720" rIns="91440" bIns="45720" rtlCol="0" anchor="ctr">
            <a:noAutofit/>
          </a:bodyPr>
          <a:lstStyle>
            <a:lvl1pPr algn="l" defTabSz="914400" rtl="0">
              <a:lnSpc>
                <a:spcPct val="90000"/>
              </a:lnSpc>
              <a:spcBef>
                <a:spcPts val="0"/>
              </a:spcBef>
              <a:buNone/>
              <a:defRPr sz="2200" b="1">
                <a:solidFill>
                  <a:schemeClr val="tx2"/>
                </a:solidFill>
                <a:latin typeface="+mj-lt"/>
                <a:ea typeface="+mj-ea"/>
                <a:cs typeface="+mj-cs"/>
              </a:defRPr>
            </a:lvl1pPr>
          </a:lstStyle>
          <a:p>
            <a:pPr algn="ctr">
              <a:defRPr/>
            </a:pPr>
            <a:r>
              <a:rPr lang="en-US" sz="1800" b="0">
                <a:solidFill>
                  <a:schemeClr val="bg1"/>
                </a:solidFill>
                <a:latin typeface="Aptos"/>
              </a:rPr>
              <a:t>Summary/Conclusions</a:t>
            </a:r>
            <a:endParaRPr/>
          </a:p>
        </p:txBody>
      </p:sp>
      <p:sp>
        <p:nvSpPr>
          <p:cNvPr id="1992678461" name="Content Placeholder 2"/>
          <p:cNvSpPr>
            <a:spLocks noGrp="1"/>
          </p:cNvSpPr>
          <p:nvPr>
            <p:ph idx="1"/>
          </p:nvPr>
        </p:nvSpPr>
        <p:spPr bwMode="auto">
          <a:xfrm>
            <a:off x="608172" y="1371600"/>
            <a:ext cx="10975657" cy="3122238"/>
          </a:xfrm>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1674264716" name="Highlight box"/>
          <p:cNvSpPr>
            <a:spLocks noGrp="1"/>
          </p:cNvSpPr>
          <p:nvPr>
            <p:ph type="body" sz="quarter" idx="13" hasCustomPrompt="1"/>
          </p:nvPr>
        </p:nvSpPr>
        <p:spPr bwMode="auto">
          <a:xfrm>
            <a:off x="1197864" y="5276088"/>
            <a:ext cx="9802368" cy="426848"/>
          </a:xfrm>
          <a:prstGeom prst="rect">
            <a:avLst/>
          </a:prstGeom>
          <a:solidFill>
            <a:schemeClr val="tx2"/>
          </a:solidFill>
          <a:ln>
            <a:solidFill>
              <a:schemeClr val="tx1"/>
            </a:solidFill>
          </a:ln>
        </p:spPr>
        <p:txBody>
          <a:bodyPr anchor="b" anchorCtr="1">
            <a:spAutoFit/>
          </a:bodyPr>
          <a:lstStyle>
            <a:lvl1pPr marL="0" indent="0" algn="ctr">
              <a:buNone/>
              <a:defRPr sz="2400">
                <a:solidFill>
                  <a:schemeClr val="bg1"/>
                </a:solidFill>
              </a:defRPr>
            </a:lvl1pPr>
            <a:lvl2pPr marL="466344" indent="0" algn="ctr">
              <a:buNone/>
              <a:defRPr>
                <a:solidFill>
                  <a:schemeClr val="bg1"/>
                </a:solidFill>
              </a:defRPr>
            </a:lvl2pPr>
            <a:lvl3pPr marL="969264" indent="0" algn="ctr">
              <a:buNone/>
              <a:defRPr>
                <a:solidFill>
                  <a:schemeClr val="bg1"/>
                </a:solidFill>
              </a:defRPr>
            </a:lvl3pPr>
            <a:lvl4pPr marL="1371600" indent="0" algn="ctr">
              <a:buNone/>
              <a:defRPr>
                <a:solidFill>
                  <a:schemeClr val="bg1"/>
                </a:solidFill>
              </a:defRPr>
            </a:lvl4pPr>
            <a:lvl5pPr marL="1828800" indent="0" algn="ctr">
              <a:buNone/>
              <a:defRPr>
                <a:solidFill>
                  <a:schemeClr val="bg1"/>
                </a:solidFill>
              </a:defRPr>
            </a:lvl5pPr>
          </a:lstStyle>
          <a:p>
            <a:pPr lvl="0">
              <a:defRPr/>
            </a:pPr>
            <a:r>
              <a:rPr lang="en-US"/>
              <a:t>Click to add highlight text.</a:t>
            </a:r>
            <a:endParaRPr/>
          </a:p>
        </p:txBody>
      </p:sp>
      <p:sp>
        <p:nvSpPr>
          <p:cNvPr id="1757910199" name="Footer Placeholder 4"/>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1866212876" name="Date Placeholder 3" hidden="1"/>
          <p:cNvSpPr>
            <a:spLocks noGrp="1"/>
          </p:cNvSpPr>
          <p:nvPr>
            <p:ph type="dt" sz="half" idx="10"/>
          </p:nvPr>
        </p:nvSpPr>
        <p:spPr bwMode="auto">
          <a:xfrm>
            <a:off x="608172" y="6356351"/>
            <a:ext cx="2742327" cy="365125"/>
          </a:xfrm>
          <a:prstGeom prst="rect">
            <a:avLst/>
          </a:prstGeom>
        </p:spPr>
        <p:txBody>
          <a:bodyPr/>
          <a:lstStyle/>
          <a:p>
            <a:pPr>
              <a:defRPr/>
            </a:pPr>
            <a:fld id="{92B02CF0-3F0E-4C47-B30C-24892558D879}" type="datetime1">
              <a:rPr lang="en-US"/>
              <a:t>7/30/2026</a:t>
            </a:fld>
            <a:endParaRPr lang="en-US"/>
          </a:p>
        </p:txBody>
      </p:sp>
      <p:sp>
        <p:nvSpPr>
          <p:cNvPr id="1102764121" name="Slide Number Placeholder 5"/>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1193990048" name="Title 1"/>
          <p:cNvSpPr>
            <a:spLocks noGrp="1"/>
          </p:cNvSpPr>
          <p:nvPr>
            <p:ph type="title"/>
          </p:nvPr>
        </p:nvSpPr>
        <p:spPr bwMode="auto">
          <a:xfrm>
            <a:off x="608172" y="18255"/>
            <a:ext cx="10975657" cy="1188425"/>
          </a:xfrm>
        </p:spPr>
        <p:txBody>
          <a:bodyPr lIns="0"/>
          <a:lstStyle/>
          <a:p>
            <a:pPr>
              <a:defRPr/>
            </a:pPr>
            <a:r>
              <a:rPr lang="en-US"/>
              <a:t>Click to edit Master title style</a:t>
            </a: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PhAnim="0" preserve="1" userDrawn="1">
  <p:cSld name="Section Break">
    <p:spTree>
      <p:nvGrpSpPr>
        <p:cNvPr id="1" name=""/>
        <p:cNvGrpSpPr/>
        <p:nvPr/>
      </p:nvGrpSpPr>
      <p:grpSpPr bwMode="auto">
        <a:xfrm>
          <a:off x="0" y="0"/>
          <a:ext cx="0" cy="0"/>
          <a:chOff x="0" y="0"/>
          <a:chExt cx="0" cy="0"/>
        </a:xfrm>
      </p:grpSpPr>
      <p:sp>
        <p:nvSpPr>
          <p:cNvPr id="1810305571" name="Title 1"/>
          <p:cNvSpPr>
            <a:spLocks noGrp="1"/>
          </p:cNvSpPr>
          <p:nvPr>
            <p:ph type="title" hasCustomPrompt="1"/>
          </p:nvPr>
        </p:nvSpPr>
        <p:spPr bwMode="auto">
          <a:xfrm>
            <a:off x="832067" y="2362201"/>
            <a:ext cx="10515163" cy="2200275"/>
          </a:xfrm>
        </p:spPr>
        <p:txBody>
          <a:bodyPr anchor="ctr"/>
          <a:lstStyle>
            <a:lvl1pPr algn="ctr">
              <a:defRPr sz="3600"/>
            </a:lvl1pPr>
          </a:lstStyle>
          <a:p>
            <a:pPr>
              <a:defRPr/>
            </a:pPr>
            <a:r>
              <a:rPr lang="en-US"/>
              <a:t>Click to edit Section break title style</a:t>
            </a:r>
            <a:endParaRPr/>
          </a:p>
        </p:txBody>
      </p:sp>
      <p:sp>
        <p:nvSpPr>
          <p:cNvPr id="120289029" name="Text Placeholder 2" hidden="1"/>
          <p:cNvSpPr>
            <a:spLocks noGrp="1"/>
          </p:cNvSpPr>
          <p:nvPr>
            <p:ph type="body" idx="1"/>
          </p:nvPr>
        </p:nvSpPr>
        <p:spPr bwMode="auto">
          <a:xfrm>
            <a:off x="832067" y="4589464"/>
            <a:ext cx="10515163"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1926971532" name="Date Placeholder 3" hidden="1"/>
          <p:cNvSpPr>
            <a:spLocks noGrp="1"/>
          </p:cNvSpPr>
          <p:nvPr>
            <p:ph type="dt" sz="half" idx="10"/>
          </p:nvPr>
        </p:nvSpPr>
        <p:spPr bwMode="auto">
          <a:xfrm>
            <a:off x="608172" y="6356351"/>
            <a:ext cx="2742327" cy="365125"/>
          </a:xfrm>
          <a:prstGeom prst="rect">
            <a:avLst/>
          </a:prstGeom>
        </p:spPr>
        <p:txBody>
          <a:bodyPr/>
          <a:lstStyle/>
          <a:p>
            <a:pPr>
              <a:defRPr/>
            </a:pPr>
            <a:fld id="{DE8BC85E-49CC-467D-B87C-4A8B7183C945}" type="datetime1">
              <a:rPr lang="en-US"/>
              <a:t>7/30/2026</a:t>
            </a:fld>
            <a:endParaRPr lang="en-US"/>
          </a:p>
        </p:txBody>
      </p:sp>
      <p:sp>
        <p:nvSpPr>
          <p:cNvPr id="973930850" name="Footer Placeholder 4" hidden="1"/>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1221467953" name="Slide Number Placeholder 5"/>
          <p:cNvSpPr>
            <a:spLocks noGrp="1"/>
          </p:cNvSpPr>
          <p:nvPr>
            <p:ph type="sldNum" sz="quarter" idx="12"/>
          </p:nvPr>
        </p:nvSpPr>
        <p:spPr bwMode="auto"/>
        <p:txBody>
          <a:bodyPr/>
          <a:lstStyle/>
          <a:p>
            <a:pPr>
              <a:defRPr/>
            </a:pPr>
            <a:fld id="{311BF8DE-5F73-4E32-AA25-673E9FFCAA65}" type="slidenum">
              <a:rPr lang="en-US"/>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PhAnim="0" preserve="1" userDrawn="1">
  <p:cSld name="2 Comparison Bullets">
    <p:spTree>
      <p:nvGrpSpPr>
        <p:cNvPr id="1" name=""/>
        <p:cNvGrpSpPr/>
        <p:nvPr/>
      </p:nvGrpSpPr>
      <p:grpSpPr bwMode="auto">
        <a:xfrm>
          <a:off x="0" y="0"/>
          <a:ext cx="0" cy="0"/>
          <a:chOff x="0" y="0"/>
          <a:chExt cx="0" cy="0"/>
        </a:xfrm>
      </p:grpSpPr>
      <p:sp>
        <p:nvSpPr>
          <p:cNvPr id="313951562" name="Title 1"/>
          <p:cNvSpPr>
            <a:spLocks noGrp="1"/>
          </p:cNvSpPr>
          <p:nvPr>
            <p:ph type="title"/>
          </p:nvPr>
        </p:nvSpPr>
        <p:spPr bwMode="auto">
          <a:xfrm>
            <a:off x="453275" y="68581"/>
            <a:ext cx="11130554" cy="1155699"/>
          </a:xfrm>
        </p:spPr>
        <p:txBody>
          <a:bodyPr/>
          <a:lstStyle/>
          <a:p>
            <a:pPr>
              <a:defRPr/>
            </a:pPr>
            <a:r>
              <a:rPr lang="en-US"/>
              <a:t>Click to edit Master title style</a:t>
            </a:r>
          </a:p>
        </p:txBody>
      </p:sp>
      <p:sp>
        <p:nvSpPr>
          <p:cNvPr id="2047096242" name="Content Placeholder 2"/>
          <p:cNvSpPr>
            <a:spLocks noGrp="1"/>
          </p:cNvSpPr>
          <p:nvPr>
            <p:ph sz="half" idx="1"/>
          </p:nvPr>
        </p:nvSpPr>
        <p:spPr bwMode="auto">
          <a:xfrm>
            <a:off x="600552" y="1371600"/>
            <a:ext cx="5343007" cy="3115651"/>
          </a:xfrm>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1430917220" name="Content Placeholder 3"/>
          <p:cNvSpPr>
            <a:spLocks noGrp="1"/>
          </p:cNvSpPr>
          <p:nvPr>
            <p:ph sz="half" idx="2"/>
          </p:nvPr>
        </p:nvSpPr>
        <p:spPr bwMode="auto">
          <a:xfrm>
            <a:off x="6096000" y="1371600"/>
            <a:ext cx="5487829" cy="3115651"/>
          </a:xfrm>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343310874" name="Date Placeholder 4" hidden="1"/>
          <p:cNvSpPr>
            <a:spLocks noGrp="1"/>
          </p:cNvSpPr>
          <p:nvPr>
            <p:ph type="dt" sz="half" idx="10"/>
          </p:nvPr>
        </p:nvSpPr>
        <p:spPr bwMode="auto">
          <a:xfrm>
            <a:off x="608172" y="6356351"/>
            <a:ext cx="2742327" cy="365125"/>
          </a:xfrm>
          <a:prstGeom prst="rect">
            <a:avLst/>
          </a:prstGeom>
        </p:spPr>
        <p:txBody>
          <a:bodyPr/>
          <a:lstStyle/>
          <a:p>
            <a:pPr>
              <a:defRPr/>
            </a:pPr>
            <a:fld id="{8C351A69-0F85-4CF5-80FE-762E9FA38694}" type="datetime1">
              <a:rPr lang="en-US"/>
              <a:t>7/30/2026</a:t>
            </a:fld>
            <a:endParaRPr lang="en-US"/>
          </a:p>
        </p:txBody>
      </p:sp>
      <p:sp>
        <p:nvSpPr>
          <p:cNvPr id="1691155621" name="Footer Placeholder 5"/>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531658814" name="Slide Number Placeholder 6"/>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946312494" name="Text Placeholder 7"/>
          <p:cNvSpPr>
            <a:spLocks noGrp="1"/>
          </p:cNvSpPr>
          <p:nvPr>
            <p:ph type="body" sz="quarter" idx="13" hasCustomPrompt="1"/>
          </p:nvPr>
        </p:nvSpPr>
        <p:spPr bwMode="auto">
          <a:xfrm>
            <a:off x="1197864" y="5279008"/>
            <a:ext cx="9802368" cy="426848"/>
          </a:xfrm>
          <a:prstGeom prst="rect">
            <a:avLst/>
          </a:prstGeom>
          <a:solidFill>
            <a:schemeClr val="tx2"/>
          </a:solidFill>
          <a:ln>
            <a:solidFill>
              <a:schemeClr val="tx1"/>
            </a:solidFill>
          </a:ln>
        </p:spPr>
        <p:txBody>
          <a:bodyPr anchor="b" anchorCtr="1">
            <a:spAutoFit/>
          </a:bodyPr>
          <a:lstStyle>
            <a:lvl1pPr marL="0" indent="0" algn="ctr">
              <a:buNone/>
              <a:defRPr sz="2400">
                <a:solidFill>
                  <a:schemeClr val="bg1"/>
                </a:solidFill>
              </a:defRPr>
            </a:lvl1pPr>
            <a:lvl2pPr marL="466344" indent="0" algn="ctr">
              <a:buNone/>
              <a:defRPr>
                <a:solidFill>
                  <a:schemeClr val="bg1"/>
                </a:solidFill>
              </a:defRPr>
            </a:lvl2pPr>
            <a:lvl3pPr marL="969264" indent="0" algn="ctr">
              <a:buNone/>
              <a:defRPr>
                <a:solidFill>
                  <a:schemeClr val="bg1"/>
                </a:solidFill>
              </a:defRPr>
            </a:lvl3pPr>
            <a:lvl4pPr marL="1371600" indent="0" algn="ctr">
              <a:buNone/>
              <a:defRPr>
                <a:solidFill>
                  <a:schemeClr val="bg1"/>
                </a:solidFill>
              </a:defRPr>
            </a:lvl4pPr>
            <a:lvl5pPr marL="1828800" indent="0" algn="ctr">
              <a:buNone/>
              <a:defRPr>
                <a:solidFill>
                  <a:schemeClr val="bg1"/>
                </a:solidFill>
              </a:defRPr>
            </a:lvl5pPr>
          </a:lstStyle>
          <a:p>
            <a:pPr lvl="0">
              <a:defRPr/>
            </a:pPr>
            <a:r>
              <a:rPr lang="en-US"/>
              <a:t>Click to add highlight text.</a:t>
            </a:r>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PhAnim="0" preserve="1" userDrawn="1">
  <p:cSld name="2_Comparison">
    <p:spTree>
      <p:nvGrpSpPr>
        <p:cNvPr id="1" name=""/>
        <p:cNvGrpSpPr/>
        <p:nvPr/>
      </p:nvGrpSpPr>
      <p:grpSpPr bwMode="auto">
        <a:xfrm>
          <a:off x="0" y="0"/>
          <a:ext cx="0" cy="0"/>
          <a:chOff x="0" y="0"/>
          <a:chExt cx="0" cy="0"/>
        </a:xfrm>
      </p:grpSpPr>
      <p:sp>
        <p:nvSpPr>
          <p:cNvPr id="1527610244" name="Title 1"/>
          <p:cNvSpPr>
            <a:spLocks noGrp="1"/>
          </p:cNvSpPr>
          <p:nvPr>
            <p:ph type="title"/>
          </p:nvPr>
        </p:nvSpPr>
        <p:spPr bwMode="auto">
          <a:xfrm>
            <a:off x="608172" y="433706"/>
            <a:ext cx="10746999" cy="777875"/>
          </a:xfrm>
        </p:spPr>
        <p:txBody>
          <a:bodyPr/>
          <a:lstStyle/>
          <a:p>
            <a:pPr>
              <a:defRPr/>
            </a:pPr>
            <a:r>
              <a:rPr lang="en-US"/>
              <a:t>Click to edit Master title style</a:t>
            </a:r>
            <a:endParaRPr/>
          </a:p>
        </p:txBody>
      </p:sp>
      <p:sp>
        <p:nvSpPr>
          <p:cNvPr id="1203765215" name="Text Placeholder 2"/>
          <p:cNvSpPr>
            <a:spLocks noGrp="1"/>
          </p:cNvSpPr>
          <p:nvPr>
            <p:ph type="body" idx="1" hasCustomPrompt="1"/>
          </p:nvPr>
        </p:nvSpPr>
        <p:spPr bwMode="auto">
          <a:xfrm>
            <a:off x="840007" y="1681163"/>
            <a:ext cx="5157543" cy="365760"/>
          </a:xfrm>
          <a:prstGeom prst="rect">
            <a:avLst/>
          </a:prstGeom>
          <a:solidFill>
            <a:schemeClr val="accent1"/>
          </a:solidFill>
        </p:spPr>
        <p:txBody>
          <a:bodyPr anchor="ctr">
            <a:normAutofit/>
          </a:bodyPr>
          <a:lstStyle>
            <a:lvl1pPr marL="0" indent="0" algn="ctr">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Heading</a:t>
            </a:r>
            <a:endParaRPr/>
          </a:p>
        </p:txBody>
      </p:sp>
      <p:sp>
        <p:nvSpPr>
          <p:cNvPr id="810441048" name="Content Placeholder 3"/>
          <p:cNvSpPr>
            <a:spLocks noGrp="1"/>
          </p:cNvSpPr>
          <p:nvPr>
            <p:ph sz="half" idx="2"/>
          </p:nvPr>
        </p:nvSpPr>
        <p:spPr bwMode="auto">
          <a:xfrm>
            <a:off x="840007" y="2133600"/>
            <a:ext cx="5157543" cy="2677478"/>
          </a:xfrm>
          <a:prstGeom prst="rect">
            <a:avLst/>
          </a:prstGeom>
          <a:ln>
            <a:solidFill>
              <a:schemeClr val="accent1">
                <a:shade val="50000"/>
              </a:schemeClr>
            </a:solidFill>
          </a:ln>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70146076" name="Text Placeholder 4"/>
          <p:cNvSpPr>
            <a:spLocks noGrp="1"/>
          </p:cNvSpPr>
          <p:nvPr>
            <p:ph type="body" sz="quarter" idx="3" hasCustomPrompt="1"/>
          </p:nvPr>
        </p:nvSpPr>
        <p:spPr bwMode="auto">
          <a:xfrm>
            <a:off x="6172220" y="1681163"/>
            <a:ext cx="5182950" cy="365760"/>
          </a:xfrm>
          <a:prstGeom prst="rect">
            <a:avLst/>
          </a:prstGeom>
          <a:solidFill>
            <a:schemeClr val="accent1"/>
          </a:solidFill>
        </p:spPr>
        <p:txBody>
          <a:bodyPr anchor="ctr">
            <a:normAutofit/>
          </a:bodyPr>
          <a:lstStyle>
            <a:lvl1pPr marL="0" indent="0" algn="ctr">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Heading</a:t>
            </a:r>
            <a:endParaRPr/>
          </a:p>
        </p:txBody>
      </p:sp>
      <p:sp>
        <p:nvSpPr>
          <p:cNvPr id="637107536" name="Content Placeholder 5"/>
          <p:cNvSpPr>
            <a:spLocks noGrp="1"/>
          </p:cNvSpPr>
          <p:nvPr>
            <p:ph sz="quarter" idx="4"/>
          </p:nvPr>
        </p:nvSpPr>
        <p:spPr bwMode="auto">
          <a:xfrm>
            <a:off x="6172220" y="2133600"/>
            <a:ext cx="5182950" cy="2677478"/>
          </a:xfrm>
          <a:prstGeom prst="rect">
            <a:avLst/>
          </a:prstGeom>
          <a:ln>
            <a:solidFill>
              <a:schemeClr val="accent1">
                <a:shade val="50000"/>
              </a:schemeClr>
            </a:solidFill>
          </a:ln>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05263264" name="Date Placeholder 6" hidden="1"/>
          <p:cNvSpPr>
            <a:spLocks noGrp="1"/>
          </p:cNvSpPr>
          <p:nvPr>
            <p:ph type="dt" sz="half" idx="10"/>
          </p:nvPr>
        </p:nvSpPr>
        <p:spPr bwMode="auto">
          <a:xfrm>
            <a:off x="608172" y="6356351"/>
            <a:ext cx="2742327" cy="365125"/>
          </a:xfrm>
          <a:prstGeom prst="rect">
            <a:avLst/>
          </a:prstGeom>
        </p:spPr>
        <p:txBody>
          <a:bodyPr/>
          <a:lstStyle/>
          <a:p>
            <a:pPr>
              <a:defRPr/>
            </a:pPr>
            <a:fld id="{26FDED12-F24A-4519-AAB1-0359B74FE949}" type="datetime1">
              <a:rPr lang="en-US"/>
              <a:t>7/30/2026</a:t>
            </a:fld>
            <a:endParaRPr lang="en-US"/>
          </a:p>
        </p:txBody>
      </p:sp>
      <p:sp>
        <p:nvSpPr>
          <p:cNvPr id="257102787" name="Footer Placeholder 7"/>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754854838" name="Slide Number Placeholder 8"/>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1894014956" name="Text Placeholder 7"/>
          <p:cNvSpPr>
            <a:spLocks noGrp="1"/>
          </p:cNvSpPr>
          <p:nvPr>
            <p:ph type="body" sz="quarter" idx="13" hasCustomPrompt="1"/>
          </p:nvPr>
        </p:nvSpPr>
        <p:spPr bwMode="auto">
          <a:xfrm>
            <a:off x="1197864" y="5279008"/>
            <a:ext cx="9802368" cy="426848"/>
          </a:xfrm>
          <a:prstGeom prst="rect">
            <a:avLst/>
          </a:prstGeom>
          <a:solidFill>
            <a:schemeClr val="tx2"/>
          </a:solidFill>
          <a:ln>
            <a:solidFill>
              <a:schemeClr val="tx1"/>
            </a:solidFill>
          </a:ln>
        </p:spPr>
        <p:txBody>
          <a:bodyPr anchor="b" anchorCtr="1">
            <a:spAutoFit/>
          </a:bodyPr>
          <a:lstStyle>
            <a:lvl1pPr marL="0" indent="0" algn="ctr">
              <a:buNone/>
              <a:defRPr sz="2400">
                <a:solidFill>
                  <a:schemeClr val="bg1"/>
                </a:solidFill>
              </a:defRPr>
            </a:lvl1pPr>
            <a:lvl2pPr marL="466344" indent="0" algn="ctr">
              <a:buNone/>
              <a:defRPr>
                <a:solidFill>
                  <a:schemeClr val="bg1"/>
                </a:solidFill>
              </a:defRPr>
            </a:lvl2pPr>
            <a:lvl3pPr marL="969264" indent="0" algn="ctr">
              <a:buNone/>
              <a:defRPr>
                <a:solidFill>
                  <a:schemeClr val="bg1"/>
                </a:solidFill>
              </a:defRPr>
            </a:lvl3pPr>
            <a:lvl4pPr marL="1371600" indent="0" algn="ctr">
              <a:buNone/>
              <a:defRPr>
                <a:solidFill>
                  <a:schemeClr val="bg1"/>
                </a:solidFill>
              </a:defRPr>
            </a:lvl4pPr>
            <a:lvl5pPr marL="1828800" indent="0" algn="ctr">
              <a:buNone/>
              <a:defRPr>
                <a:solidFill>
                  <a:schemeClr val="bg1"/>
                </a:solidFill>
              </a:defRPr>
            </a:lvl5pPr>
          </a:lstStyle>
          <a:p>
            <a:pPr lvl="0">
              <a:defRPr/>
            </a:pPr>
            <a:r>
              <a:rPr lang="en-US"/>
              <a:t>Click to add highlight text.</a:t>
            </a:r>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PhAnim="0" preserve="1" userDrawn="1">
  <p:cSld name="3_Comparison">
    <p:spTree>
      <p:nvGrpSpPr>
        <p:cNvPr id="1" name=""/>
        <p:cNvGrpSpPr/>
        <p:nvPr/>
      </p:nvGrpSpPr>
      <p:grpSpPr bwMode="auto">
        <a:xfrm>
          <a:off x="0" y="0"/>
          <a:ext cx="0" cy="0"/>
          <a:chOff x="0" y="0"/>
          <a:chExt cx="0" cy="0"/>
        </a:xfrm>
      </p:grpSpPr>
      <p:sp>
        <p:nvSpPr>
          <p:cNvPr id="559510997" name="Title 1"/>
          <p:cNvSpPr>
            <a:spLocks noGrp="1"/>
          </p:cNvSpPr>
          <p:nvPr>
            <p:ph type="title"/>
          </p:nvPr>
        </p:nvSpPr>
        <p:spPr bwMode="auto">
          <a:xfrm>
            <a:off x="608172" y="433706"/>
            <a:ext cx="10746999" cy="777875"/>
          </a:xfrm>
        </p:spPr>
        <p:txBody>
          <a:bodyPr/>
          <a:lstStyle/>
          <a:p>
            <a:pPr>
              <a:defRPr/>
            </a:pPr>
            <a:r>
              <a:rPr lang="en-US"/>
              <a:t>Click to edit Master title style</a:t>
            </a:r>
            <a:endParaRPr/>
          </a:p>
        </p:txBody>
      </p:sp>
      <p:sp>
        <p:nvSpPr>
          <p:cNvPr id="1184625283" name="Text Placeholder 2"/>
          <p:cNvSpPr>
            <a:spLocks noGrp="1"/>
          </p:cNvSpPr>
          <p:nvPr>
            <p:ph type="body" idx="1" hasCustomPrompt="1"/>
          </p:nvPr>
        </p:nvSpPr>
        <p:spPr bwMode="auto">
          <a:xfrm>
            <a:off x="608171" y="1681163"/>
            <a:ext cx="3539650" cy="365760"/>
          </a:xfrm>
          <a:prstGeom prst="rect">
            <a:avLst/>
          </a:prstGeom>
          <a:solidFill>
            <a:schemeClr val="accent1"/>
          </a:solidFill>
        </p:spPr>
        <p:txBody>
          <a:bodyPr anchor="ctr">
            <a:normAutofit/>
          </a:bodyPr>
          <a:lstStyle>
            <a:lvl1pPr marL="0" indent="0" algn="ctr">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Heading</a:t>
            </a:r>
            <a:endParaRPr/>
          </a:p>
        </p:txBody>
      </p:sp>
      <p:sp>
        <p:nvSpPr>
          <p:cNvPr id="973143138" name="Content Placeholder 3"/>
          <p:cNvSpPr>
            <a:spLocks noGrp="1"/>
          </p:cNvSpPr>
          <p:nvPr>
            <p:ph sz="half" idx="2"/>
          </p:nvPr>
        </p:nvSpPr>
        <p:spPr bwMode="auto">
          <a:xfrm>
            <a:off x="608171" y="2133600"/>
            <a:ext cx="3539650" cy="2677478"/>
          </a:xfrm>
          <a:prstGeom prst="rect">
            <a:avLst/>
          </a:prstGeom>
          <a:ln>
            <a:solidFill>
              <a:schemeClr val="accent1">
                <a:shade val="50000"/>
              </a:schemeClr>
            </a:solidFill>
          </a:ln>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1320518796" name="Text Placeholder 4"/>
          <p:cNvSpPr>
            <a:spLocks noGrp="1"/>
          </p:cNvSpPr>
          <p:nvPr>
            <p:ph type="body" sz="quarter" idx="3" hasCustomPrompt="1"/>
          </p:nvPr>
        </p:nvSpPr>
        <p:spPr bwMode="auto">
          <a:xfrm>
            <a:off x="4326174" y="1681163"/>
            <a:ext cx="3539650" cy="365760"/>
          </a:xfrm>
          <a:prstGeom prst="rect">
            <a:avLst/>
          </a:prstGeom>
          <a:solidFill>
            <a:schemeClr val="accent1"/>
          </a:solidFill>
        </p:spPr>
        <p:txBody>
          <a:bodyPr anchor="ctr">
            <a:normAutofit/>
          </a:bodyPr>
          <a:lstStyle>
            <a:lvl1pPr marL="0" indent="0" algn="ctr">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Heading</a:t>
            </a:r>
            <a:endParaRPr/>
          </a:p>
        </p:txBody>
      </p:sp>
      <p:sp>
        <p:nvSpPr>
          <p:cNvPr id="1735805107" name="Content Placeholder 5"/>
          <p:cNvSpPr>
            <a:spLocks noGrp="1"/>
          </p:cNvSpPr>
          <p:nvPr>
            <p:ph sz="quarter" idx="4"/>
          </p:nvPr>
        </p:nvSpPr>
        <p:spPr bwMode="auto">
          <a:xfrm>
            <a:off x="4326174" y="2133600"/>
            <a:ext cx="3539650" cy="2677478"/>
          </a:xfrm>
          <a:prstGeom prst="rect">
            <a:avLst/>
          </a:prstGeom>
          <a:ln>
            <a:solidFill>
              <a:schemeClr val="accent1">
                <a:shade val="50000"/>
              </a:schemeClr>
            </a:solidFill>
          </a:ln>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41157274" name="Date Placeholder 6" hidden="1"/>
          <p:cNvSpPr>
            <a:spLocks noGrp="1"/>
          </p:cNvSpPr>
          <p:nvPr>
            <p:ph type="dt" sz="half" idx="10"/>
          </p:nvPr>
        </p:nvSpPr>
        <p:spPr bwMode="auto">
          <a:xfrm>
            <a:off x="608172" y="6356351"/>
            <a:ext cx="2742327" cy="365125"/>
          </a:xfrm>
          <a:prstGeom prst="rect">
            <a:avLst/>
          </a:prstGeom>
        </p:spPr>
        <p:txBody>
          <a:bodyPr/>
          <a:lstStyle/>
          <a:p>
            <a:pPr>
              <a:defRPr/>
            </a:pPr>
            <a:fld id="{35AB1B7E-60F7-4CE1-B600-B1CAD79FA4B9}" type="datetime1">
              <a:rPr lang="en-US"/>
              <a:t>7/30/2026</a:t>
            </a:fld>
            <a:endParaRPr lang="en-US"/>
          </a:p>
        </p:txBody>
      </p:sp>
      <p:sp>
        <p:nvSpPr>
          <p:cNvPr id="730451860" name="Footer Placeholder 7"/>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1020366552" name="Slide Number Placeholder 8"/>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1248562876" name="Text Placeholder 4"/>
          <p:cNvSpPr>
            <a:spLocks noGrp="1"/>
          </p:cNvSpPr>
          <p:nvPr>
            <p:ph type="body" sz="quarter" idx="13" hasCustomPrompt="1"/>
          </p:nvPr>
        </p:nvSpPr>
        <p:spPr bwMode="auto">
          <a:xfrm>
            <a:off x="8044178" y="1676400"/>
            <a:ext cx="3539650" cy="365760"/>
          </a:xfrm>
          <a:prstGeom prst="rect">
            <a:avLst/>
          </a:prstGeom>
          <a:solidFill>
            <a:schemeClr val="accent1"/>
          </a:solidFill>
        </p:spPr>
        <p:txBody>
          <a:bodyPr anchor="ctr">
            <a:normAutofit/>
          </a:bodyPr>
          <a:lstStyle>
            <a:lvl1pPr marL="0" indent="0" algn="ctr">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Heading</a:t>
            </a:r>
            <a:endParaRPr/>
          </a:p>
        </p:txBody>
      </p:sp>
      <p:sp>
        <p:nvSpPr>
          <p:cNvPr id="1632076743" name="Content Placeholder 5"/>
          <p:cNvSpPr>
            <a:spLocks noGrp="1"/>
          </p:cNvSpPr>
          <p:nvPr>
            <p:ph sz="quarter" idx="14"/>
          </p:nvPr>
        </p:nvSpPr>
        <p:spPr bwMode="auto">
          <a:xfrm>
            <a:off x="8044178" y="2136197"/>
            <a:ext cx="3539650" cy="2677478"/>
          </a:xfrm>
          <a:prstGeom prst="rect">
            <a:avLst/>
          </a:prstGeom>
          <a:ln>
            <a:solidFill>
              <a:schemeClr val="accent1">
                <a:shade val="50000"/>
              </a:schemeClr>
            </a:solidFill>
          </a:ln>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732899888" name="Text Placeholder 7"/>
          <p:cNvSpPr>
            <a:spLocks noGrp="1"/>
          </p:cNvSpPr>
          <p:nvPr>
            <p:ph type="body" sz="quarter" idx="15" hasCustomPrompt="1"/>
          </p:nvPr>
        </p:nvSpPr>
        <p:spPr bwMode="auto">
          <a:xfrm>
            <a:off x="1197864" y="5279008"/>
            <a:ext cx="9802368" cy="426848"/>
          </a:xfrm>
          <a:prstGeom prst="rect">
            <a:avLst/>
          </a:prstGeom>
          <a:solidFill>
            <a:schemeClr val="tx2"/>
          </a:solidFill>
          <a:ln>
            <a:solidFill>
              <a:schemeClr val="tx1"/>
            </a:solidFill>
          </a:ln>
        </p:spPr>
        <p:txBody>
          <a:bodyPr anchor="b" anchorCtr="1">
            <a:spAutoFit/>
          </a:bodyPr>
          <a:lstStyle>
            <a:lvl1pPr marL="0" indent="0" algn="ctr">
              <a:buNone/>
              <a:defRPr sz="2400" b="0">
                <a:solidFill>
                  <a:schemeClr val="bg1"/>
                </a:solidFill>
              </a:defRPr>
            </a:lvl1pPr>
            <a:lvl2pPr marL="466344" indent="0" algn="ctr">
              <a:buNone/>
              <a:defRPr>
                <a:solidFill>
                  <a:schemeClr val="bg1"/>
                </a:solidFill>
              </a:defRPr>
            </a:lvl2pPr>
            <a:lvl3pPr marL="969264" indent="0" algn="ctr">
              <a:buNone/>
              <a:defRPr>
                <a:solidFill>
                  <a:schemeClr val="bg1"/>
                </a:solidFill>
              </a:defRPr>
            </a:lvl3pPr>
            <a:lvl4pPr marL="1371600" indent="0" algn="ctr">
              <a:buNone/>
              <a:defRPr>
                <a:solidFill>
                  <a:schemeClr val="bg1"/>
                </a:solidFill>
              </a:defRPr>
            </a:lvl4pPr>
            <a:lvl5pPr marL="1828800" indent="0" algn="ctr">
              <a:buNone/>
              <a:defRPr>
                <a:solidFill>
                  <a:schemeClr val="bg1"/>
                </a:solidFill>
              </a:defRPr>
            </a:lvl5pPr>
          </a:lstStyle>
          <a:p>
            <a:pPr lvl="0">
              <a:defRPr/>
            </a:pPr>
            <a:r>
              <a:rPr lang="en-US"/>
              <a:t>Click to add highlight text.</a:t>
            </a:r>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PhAnim="0" preserve="1" userDrawn="1">
  <p:cSld name="Slide with heading">
    <p:spTree>
      <p:nvGrpSpPr>
        <p:cNvPr id="1" name=""/>
        <p:cNvGrpSpPr/>
        <p:nvPr/>
      </p:nvGrpSpPr>
      <p:grpSpPr bwMode="auto">
        <a:xfrm>
          <a:off x="0" y="0"/>
          <a:ext cx="0" cy="0"/>
          <a:chOff x="0" y="0"/>
          <a:chExt cx="0" cy="0"/>
        </a:xfrm>
      </p:grpSpPr>
      <p:sp>
        <p:nvSpPr>
          <p:cNvPr id="1340607710" name="Content Placeholder 2"/>
          <p:cNvSpPr>
            <a:spLocks noGrp="1"/>
          </p:cNvSpPr>
          <p:nvPr>
            <p:ph idx="1"/>
          </p:nvPr>
        </p:nvSpPr>
        <p:spPr bwMode="auto">
          <a:xfrm>
            <a:off x="608172" y="1371600"/>
            <a:ext cx="10975657" cy="3122238"/>
          </a:xfrm>
        </p:spPr>
        <p:txBody>
          <a:bodyPr/>
          <a:lstStyle>
            <a:lvl1pPr marL="301752" indent="-301752">
              <a:buFont typeface="Wingdings"/>
              <a:buChar char="§"/>
              <a:defRPr/>
            </a:lvl1pPr>
            <a:lvl2pPr marL="768096" indent="-301752">
              <a:buFont typeface="Wingdings"/>
              <a:buChar char="§"/>
              <a:defRPr/>
            </a:lvl2pPr>
            <a:lvl3pPr marL="1216151" indent="-246888">
              <a:buFont typeface="Wingdings"/>
              <a:buChar char="§"/>
              <a:defRPr/>
            </a:lvl3pPr>
            <a:lvl4pPr marL="1682496" indent="-310896">
              <a:buFont typeface="Wingdings"/>
              <a:buChar char="§"/>
              <a:defRPr/>
            </a:lvl4pPr>
            <a:lvl5pPr marL="2139696" indent="-310896">
              <a:buFont typeface="Wingdings"/>
              <a:buChar char="§"/>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98218700" name="Highlight box"/>
          <p:cNvSpPr>
            <a:spLocks noGrp="1"/>
          </p:cNvSpPr>
          <p:nvPr>
            <p:ph type="body" sz="quarter" idx="13" hasCustomPrompt="1"/>
          </p:nvPr>
        </p:nvSpPr>
        <p:spPr bwMode="auto">
          <a:xfrm>
            <a:off x="1197864" y="5279008"/>
            <a:ext cx="9802368" cy="426848"/>
          </a:xfrm>
          <a:prstGeom prst="rect">
            <a:avLst/>
          </a:prstGeom>
          <a:solidFill>
            <a:schemeClr val="tx2"/>
          </a:solidFill>
          <a:ln>
            <a:solidFill>
              <a:schemeClr val="tx1"/>
            </a:solidFill>
          </a:ln>
        </p:spPr>
        <p:txBody>
          <a:bodyPr anchor="b" anchorCtr="1">
            <a:spAutoFit/>
          </a:bodyPr>
          <a:lstStyle>
            <a:lvl1pPr marL="0" indent="0" algn="ctr">
              <a:buNone/>
              <a:defRPr sz="2400" b="0">
                <a:solidFill>
                  <a:schemeClr val="bg1"/>
                </a:solidFill>
              </a:defRPr>
            </a:lvl1pPr>
            <a:lvl2pPr marL="466344" indent="0" algn="ctr">
              <a:buNone/>
              <a:defRPr>
                <a:solidFill>
                  <a:schemeClr val="bg1"/>
                </a:solidFill>
              </a:defRPr>
            </a:lvl2pPr>
            <a:lvl3pPr marL="969264" indent="0" algn="ctr">
              <a:buNone/>
              <a:defRPr>
                <a:solidFill>
                  <a:schemeClr val="bg1"/>
                </a:solidFill>
              </a:defRPr>
            </a:lvl3pPr>
            <a:lvl4pPr marL="1371600" indent="0" algn="ctr">
              <a:buNone/>
              <a:defRPr>
                <a:solidFill>
                  <a:schemeClr val="bg1"/>
                </a:solidFill>
              </a:defRPr>
            </a:lvl4pPr>
            <a:lvl5pPr marL="1828800" indent="0" algn="ctr">
              <a:buNone/>
              <a:defRPr>
                <a:solidFill>
                  <a:schemeClr val="bg1"/>
                </a:solidFill>
              </a:defRPr>
            </a:lvl5pPr>
          </a:lstStyle>
          <a:p>
            <a:pPr lvl="0">
              <a:defRPr/>
            </a:pPr>
            <a:r>
              <a:rPr lang="en-US"/>
              <a:t>Click to add highlight text.</a:t>
            </a:r>
            <a:endParaRPr/>
          </a:p>
        </p:txBody>
      </p:sp>
      <p:sp>
        <p:nvSpPr>
          <p:cNvPr id="1029344164" name="Footer Placeholder 4"/>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127865913" name="Date Placeholder 3" hidden="1"/>
          <p:cNvSpPr>
            <a:spLocks noGrp="1"/>
          </p:cNvSpPr>
          <p:nvPr>
            <p:ph type="dt" sz="half" idx="10"/>
          </p:nvPr>
        </p:nvSpPr>
        <p:spPr bwMode="auto">
          <a:xfrm>
            <a:off x="608172" y="6356351"/>
            <a:ext cx="2742327" cy="365125"/>
          </a:xfrm>
          <a:prstGeom prst="rect">
            <a:avLst/>
          </a:prstGeom>
        </p:spPr>
        <p:txBody>
          <a:bodyPr/>
          <a:lstStyle/>
          <a:p>
            <a:pPr>
              <a:defRPr/>
            </a:pPr>
            <a:fld id="{2E2E4D79-29BC-4CD8-8612-BA90A6E9F634}" type="datetime1">
              <a:rPr lang="en-US"/>
              <a:t>7/30/2026</a:t>
            </a:fld>
            <a:endParaRPr lang="en-US"/>
          </a:p>
        </p:txBody>
      </p:sp>
      <p:sp>
        <p:nvSpPr>
          <p:cNvPr id="1196332568" name="Slide Number Placeholder 5"/>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119086179" name="Text Placeholder 15"/>
          <p:cNvSpPr>
            <a:spLocks noGrp="1"/>
          </p:cNvSpPr>
          <p:nvPr>
            <p:ph type="body" sz="quarter" idx="16" hasCustomPrompt="1"/>
          </p:nvPr>
        </p:nvSpPr>
        <p:spPr bwMode="auto">
          <a:xfrm>
            <a:off x="608172" y="79404"/>
            <a:ext cx="3695814" cy="299215"/>
          </a:xfrm>
          <a:prstGeom prst="rect">
            <a:avLst/>
          </a:prstGeom>
          <a:solidFill>
            <a:schemeClr val="tx2"/>
          </a:solidFill>
        </p:spPr>
        <p:txBody>
          <a:bodyPr anchor="ctr" anchorCtr="0">
            <a:noAutofit/>
          </a:bodyPr>
          <a:lstStyle>
            <a:lvl1pPr algn="l">
              <a:buNone/>
              <a:defRPr sz="1800">
                <a:solidFill>
                  <a:schemeClr val="bg1"/>
                </a:solidFill>
              </a:defRPr>
            </a:lvl1pPr>
            <a:lvl2pPr algn="l">
              <a:buNone/>
              <a:defRPr sz="1800"/>
            </a:lvl2pPr>
            <a:lvl3pPr algn="l">
              <a:buNone/>
              <a:defRPr sz="1800"/>
            </a:lvl3pPr>
            <a:lvl4pPr algn="l">
              <a:buNone/>
              <a:defRPr sz="1800"/>
            </a:lvl4pPr>
            <a:lvl5pPr algn="l">
              <a:buNone/>
              <a:defRPr sz="1800"/>
            </a:lvl5pPr>
          </a:lstStyle>
          <a:p>
            <a:pPr lvl="0">
              <a:defRPr/>
            </a:pPr>
            <a:r>
              <a:rPr lang="en-US"/>
              <a:t>Slide Heading (Use Title Case Here)</a:t>
            </a:r>
            <a:endParaRPr/>
          </a:p>
        </p:txBody>
      </p:sp>
      <p:sp>
        <p:nvSpPr>
          <p:cNvPr id="1048983200" name="Title 1"/>
          <p:cNvSpPr>
            <a:spLocks noGrp="1"/>
          </p:cNvSpPr>
          <p:nvPr>
            <p:ph type="title"/>
          </p:nvPr>
        </p:nvSpPr>
        <p:spPr bwMode="auto">
          <a:xfrm>
            <a:off x="608172" y="18255"/>
            <a:ext cx="10975657" cy="1188425"/>
          </a:xfrm>
        </p:spPr>
        <p:txBody>
          <a:bodyPr lIns="0"/>
          <a:lstStyle/>
          <a:p>
            <a:pPr>
              <a:defRPr/>
            </a:pPr>
            <a:r>
              <a:rPr lang="en-US"/>
              <a:t>Click to edit Master title style</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PhAnim="0" preserve="1" userDrawn="1">
  <p:cSld name="1_Title Only">
    <p:spTree>
      <p:nvGrpSpPr>
        <p:cNvPr id="1" name=""/>
        <p:cNvGrpSpPr/>
        <p:nvPr/>
      </p:nvGrpSpPr>
      <p:grpSpPr bwMode="auto">
        <a:xfrm>
          <a:off x="0" y="0"/>
          <a:ext cx="0" cy="0"/>
          <a:chOff x="0" y="0"/>
          <a:chExt cx="0" cy="0"/>
        </a:xfrm>
      </p:grpSpPr>
      <p:sp>
        <p:nvSpPr>
          <p:cNvPr id="1056649827" name="Title 1"/>
          <p:cNvSpPr>
            <a:spLocks noGrp="1"/>
          </p:cNvSpPr>
          <p:nvPr>
            <p:ph type="title"/>
          </p:nvPr>
        </p:nvSpPr>
        <p:spPr bwMode="auto"/>
        <p:txBody>
          <a:bodyPr/>
          <a:lstStyle/>
          <a:p>
            <a:pPr>
              <a:defRPr/>
            </a:pPr>
            <a:r>
              <a:rPr lang="en-US"/>
              <a:t>Click to edit Master title style</a:t>
            </a:r>
          </a:p>
        </p:txBody>
      </p:sp>
      <p:sp>
        <p:nvSpPr>
          <p:cNvPr id="11717093" name="Date Placeholder 2" hidden="1"/>
          <p:cNvSpPr>
            <a:spLocks noGrp="1"/>
          </p:cNvSpPr>
          <p:nvPr>
            <p:ph type="dt" sz="half" idx="10"/>
          </p:nvPr>
        </p:nvSpPr>
        <p:spPr bwMode="auto">
          <a:xfrm>
            <a:off x="608172" y="6356351"/>
            <a:ext cx="2742327" cy="365125"/>
          </a:xfrm>
          <a:prstGeom prst="rect">
            <a:avLst/>
          </a:prstGeom>
        </p:spPr>
        <p:txBody>
          <a:bodyPr/>
          <a:lstStyle/>
          <a:p>
            <a:pPr>
              <a:defRPr/>
            </a:pPr>
            <a:fld id="{6A64BE15-94F3-4659-96B5-860E6962F99F}" type="datetime1">
              <a:rPr lang="en-US"/>
              <a:t>7/30/2026</a:t>
            </a:fld>
            <a:endParaRPr lang="en-US"/>
          </a:p>
        </p:txBody>
      </p:sp>
      <p:sp>
        <p:nvSpPr>
          <p:cNvPr id="250809048" name="Footer Placeholder 3"/>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1261912687" name="Slide Number Placeholder 4"/>
          <p:cNvSpPr>
            <a:spLocks noGrp="1"/>
          </p:cNvSpPr>
          <p:nvPr>
            <p:ph type="sldNum" sz="quarter" idx="12"/>
          </p:nvPr>
        </p:nvSpPr>
        <p:spPr bwMode="auto"/>
        <p:txBody>
          <a:bodyPr/>
          <a:lstStyle/>
          <a:p>
            <a:pPr>
              <a:defRPr/>
            </a:pPr>
            <a:fld id="{311BF8DE-5F73-4E32-AA25-673E9FFCAA65}" type="slidenum">
              <a:rPr lang="en-US"/>
              <a:t>‹#›</a:t>
            </a:fld>
            <a:endParaRPr lang="en-US"/>
          </a:p>
        </p:txBody>
      </p:sp>
      <p:sp>
        <p:nvSpPr>
          <p:cNvPr id="1115132353" name="Text Placeholder 7"/>
          <p:cNvSpPr>
            <a:spLocks noGrp="1"/>
          </p:cNvSpPr>
          <p:nvPr>
            <p:ph type="body" sz="quarter" idx="13" hasCustomPrompt="1"/>
          </p:nvPr>
        </p:nvSpPr>
        <p:spPr bwMode="auto">
          <a:xfrm>
            <a:off x="1197864" y="5277530"/>
            <a:ext cx="9802368" cy="426848"/>
          </a:xfrm>
          <a:prstGeom prst="rect">
            <a:avLst/>
          </a:prstGeom>
          <a:solidFill>
            <a:schemeClr val="tx2"/>
          </a:solidFill>
          <a:ln>
            <a:solidFill>
              <a:schemeClr val="tx1"/>
            </a:solidFill>
          </a:ln>
        </p:spPr>
        <p:txBody>
          <a:bodyPr anchor="b" anchorCtr="1">
            <a:spAutoFit/>
          </a:bodyPr>
          <a:lstStyle>
            <a:lvl1pPr marL="0" indent="0" algn="ctr">
              <a:buNone/>
              <a:defRPr sz="2400" b="0">
                <a:solidFill>
                  <a:schemeClr val="bg1"/>
                </a:solidFill>
              </a:defRPr>
            </a:lvl1pPr>
            <a:lvl2pPr marL="466344" indent="0" algn="ctr">
              <a:buNone/>
              <a:defRPr>
                <a:solidFill>
                  <a:schemeClr val="bg1"/>
                </a:solidFill>
              </a:defRPr>
            </a:lvl2pPr>
            <a:lvl3pPr marL="969264" indent="0" algn="ctr">
              <a:buNone/>
              <a:defRPr>
                <a:solidFill>
                  <a:schemeClr val="bg1"/>
                </a:solidFill>
              </a:defRPr>
            </a:lvl3pPr>
            <a:lvl4pPr marL="1371600" indent="0" algn="ctr">
              <a:buNone/>
              <a:defRPr>
                <a:solidFill>
                  <a:schemeClr val="bg1"/>
                </a:solidFill>
              </a:defRPr>
            </a:lvl4pPr>
            <a:lvl5pPr marL="1828800" indent="0" algn="ctr">
              <a:buNone/>
              <a:defRPr>
                <a:solidFill>
                  <a:schemeClr val="bg1"/>
                </a:solidFill>
              </a:defRPr>
            </a:lvl5pPr>
          </a:lstStyle>
          <a:p>
            <a:pPr lvl="0">
              <a:defRPr/>
            </a:pPr>
            <a:r>
              <a:rPr lang="en-US"/>
              <a:t>Click to add highlight text.</a:t>
            </a:r>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PhAnim="0" preserve="1" userDrawn="1">
  <p:cSld name="2_Title Only">
    <p:spTree>
      <p:nvGrpSpPr>
        <p:cNvPr id="1" name=""/>
        <p:cNvGrpSpPr/>
        <p:nvPr/>
      </p:nvGrpSpPr>
      <p:grpSpPr bwMode="auto">
        <a:xfrm>
          <a:off x="0" y="0"/>
          <a:ext cx="0" cy="0"/>
          <a:chOff x="0" y="0"/>
          <a:chExt cx="0" cy="0"/>
        </a:xfrm>
      </p:grpSpPr>
      <p:sp>
        <p:nvSpPr>
          <p:cNvPr id="220473357" name="Title 1"/>
          <p:cNvSpPr>
            <a:spLocks noGrp="1"/>
          </p:cNvSpPr>
          <p:nvPr>
            <p:ph type="title"/>
          </p:nvPr>
        </p:nvSpPr>
        <p:spPr bwMode="auto"/>
        <p:txBody>
          <a:bodyPr/>
          <a:lstStyle/>
          <a:p>
            <a:pPr>
              <a:defRPr/>
            </a:pPr>
            <a:r>
              <a:rPr lang="en-US"/>
              <a:t>Click to edit Master title style</a:t>
            </a:r>
          </a:p>
        </p:txBody>
      </p:sp>
      <p:sp>
        <p:nvSpPr>
          <p:cNvPr id="1220333639" name="Date Placeholder 2" hidden="1"/>
          <p:cNvSpPr>
            <a:spLocks noGrp="1"/>
          </p:cNvSpPr>
          <p:nvPr>
            <p:ph type="dt" sz="half" idx="10"/>
          </p:nvPr>
        </p:nvSpPr>
        <p:spPr bwMode="auto">
          <a:xfrm>
            <a:off x="608172" y="6356351"/>
            <a:ext cx="2742327" cy="365125"/>
          </a:xfrm>
          <a:prstGeom prst="rect">
            <a:avLst/>
          </a:prstGeom>
        </p:spPr>
        <p:txBody>
          <a:bodyPr/>
          <a:lstStyle/>
          <a:p>
            <a:pPr>
              <a:defRPr/>
            </a:pPr>
            <a:fld id="{6A64BE15-94F3-4659-96B5-860E6962F99F}" type="datetime1">
              <a:rPr lang="en-US"/>
              <a:t>7/30/2026</a:t>
            </a:fld>
            <a:endParaRPr lang="en-US"/>
          </a:p>
        </p:txBody>
      </p:sp>
      <p:sp>
        <p:nvSpPr>
          <p:cNvPr id="1393924841" name="Footer Placeholder 3"/>
          <p:cNvSpPr>
            <a:spLocks noGrp="1"/>
          </p:cNvSpPr>
          <p:nvPr>
            <p:ph type="ftr" sz="quarter" idx="11"/>
          </p:nvPr>
        </p:nvSpPr>
        <p:spPr bwMode="auto"/>
        <p:txBody>
          <a:body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
        <p:nvSpPr>
          <p:cNvPr id="1034938653" name="Slide Number Placeholder 4"/>
          <p:cNvSpPr>
            <a:spLocks noGrp="1"/>
          </p:cNvSpPr>
          <p:nvPr>
            <p:ph type="sldNum" sz="quarter" idx="12"/>
          </p:nvPr>
        </p:nvSpPr>
        <p:spPr bwMode="auto"/>
        <p:txBody>
          <a:bodyPr/>
          <a:lstStyle/>
          <a:p>
            <a:pPr>
              <a:defRPr/>
            </a:pPr>
            <a:fld id="{311BF8DE-5F73-4E32-AA25-673E9FFCAA65}" type="slidenum">
              <a:rPr lang="en-US"/>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18076979" name="Title Placeholder 1"/>
          <p:cNvSpPr>
            <a:spLocks noGrp="1"/>
          </p:cNvSpPr>
          <p:nvPr>
            <p:ph type="title"/>
          </p:nvPr>
        </p:nvSpPr>
        <p:spPr bwMode="auto">
          <a:xfrm>
            <a:off x="453274" y="50944"/>
            <a:ext cx="11196419" cy="1155699"/>
          </a:xfrm>
          <a:prstGeom prst="rect">
            <a:avLst/>
          </a:prstGeom>
        </p:spPr>
        <p:txBody>
          <a:bodyPr vert="horz" lIns="91440" tIns="45720" rIns="91440" bIns="45720" rtlCol="0" anchor="b">
            <a:normAutofit/>
          </a:bodyPr>
          <a:lstStyle/>
          <a:p>
            <a:pPr>
              <a:defRPr/>
            </a:pPr>
            <a:r>
              <a:rPr lang="en-US"/>
              <a:t>Click to edit Master title</a:t>
            </a:r>
            <a:endParaRPr/>
          </a:p>
        </p:txBody>
      </p:sp>
      <p:sp>
        <p:nvSpPr>
          <p:cNvPr id="418129563" name="Text Placeholder 2"/>
          <p:cNvSpPr>
            <a:spLocks noGrp="1"/>
          </p:cNvSpPr>
          <p:nvPr>
            <p:ph type="body" idx="1"/>
          </p:nvPr>
        </p:nvSpPr>
        <p:spPr bwMode="auto">
          <a:xfrm>
            <a:off x="453275" y="1674415"/>
            <a:ext cx="11196418" cy="3841802"/>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872463601" name="Slide Number Placeholder 5"/>
          <p:cNvSpPr>
            <a:spLocks noGrp="1"/>
          </p:cNvSpPr>
          <p:nvPr>
            <p:ph type="sldNum" sz="quarter" idx="4"/>
          </p:nvPr>
        </p:nvSpPr>
        <p:spPr bwMode="auto">
          <a:xfrm>
            <a:off x="9448799" y="6474620"/>
            <a:ext cx="2743200" cy="365125"/>
          </a:xfrm>
          <a:prstGeom prst="rect">
            <a:avLst/>
          </a:prstGeom>
        </p:spPr>
        <p:txBody>
          <a:bodyPr vert="horz" lIns="91440" tIns="45720" rIns="91440" bIns="45720" rtlCol="0" anchor="ctr"/>
          <a:lstStyle>
            <a:lvl1pPr algn="r">
              <a:defRPr sz="1400">
                <a:solidFill>
                  <a:srgbClr val="001E5F"/>
                </a:solidFill>
              </a:defRPr>
            </a:lvl1pPr>
          </a:lstStyle>
          <a:p>
            <a:pPr>
              <a:defRPr/>
            </a:pPr>
            <a:fld id="{6D9A7562-078F-0443-99CB-13A7936AC4A7}" type="slidenum">
              <a:rPr lang="en-US"/>
              <a:t>‹#›</a:t>
            </a:fld>
            <a:endParaRPr lang="en-US" sz="1400"/>
          </a:p>
        </p:txBody>
      </p:sp>
      <p:sp>
        <p:nvSpPr>
          <p:cNvPr id="692250488" name="Footer Placeholder 4"/>
          <p:cNvSpPr>
            <a:spLocks noGrp="1"/>
          </p:cNvSpPr>
          <p:nvPr>
            <p:ph type="ftr" sz="quarter" idx="3"/>
          </p:nvPr>
        </p:nvSpPr>
        <p:spPr bwMode="auto">
          <a:xfrm>
            <a:off x="4038600" y="5865070"/>
            <a:ext cx="4114800" cy="856406"/>
          </a:xfrm>
          <a:prstGeom prst="rect">
            <a:avLst/>
          </a:prstGeom>
        </p:spPr>
        <p:txBody>
          <a:bodyPr vert="horz" lIns="91440" tIns="45720" rIns="91440" bIns="45720" rtlCol="0" anchor="ctr"/>
          <a:lstStyle>
            <a:lvl1pPr algn="l">
              <a:defRPr sz="1200">
                <a:solidFill>
                  <a:schemeClr val="tx1">
                    <a:tint val="82000"/>
                  </a:schemeClr>
                </a:solidFill>
              </a:defRPr>
            </a:lvl1pPr>
          </a:lstStyle>
          <a:p>
            <a:pPr>
              <a:defRPr/>
            </a:pPr>
            <a:r>
              <a:rPr lang="en-US"/>
              <a:t>____________</a:t>
            </a:r>
            <a:br>
              <a:rPr lang="en-US"/>
            </a:br>
            <a:r>
              <a:rPr lang="en-US"/>
              <a:t>   * First reference</a:t>
            </a:r>
            <a:br>
              <a:rPr lang="en-US"/>
            </a:br>
            <a:r>
              <a:rPr lang="en-US"/>
              <a:t>  ** Second reference</a:t>
            </a:r>
            <a:br>
              <a:rPr lang="en-US"/>
            </a:br>
            <a:r>
              <a:rPr lang="en-US"/>
              <a:t>   † Third reference</a:t>
            </a:r>
            <a:br>
              <a:rPr lang="en-US"/>
            </a:br>
            <a:r>
              <a:rPr lang="en-US"/>
              <a:t>   ‡ Fourth reference </a:t>
            </a:r>
            <a:endParaRPr/>
          </a:p>
          <a:p>
            <a:pPr>
              <a:defRPr/>
            </a:pP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Lst>
  <p:hf hdr="0" ftr="0" dt="0"/>
  <p:txStyles>
    <p:titleStyle>
      <a:lvl1pPr algn="l" defTabSz="914400" rtl="0">
        <a:lnSpc>
          <a:spcPct val="90000"/>
        </a:lnSpc>
        <a:spcBef>
          <a:spcPts val="0"/>
        </a:spcBef>
        <a:buNone/>
        <a:defRPr sz="2800" b="0" i="0">
          <a:solidFill>
            <a:schemeClr val="tx2"/>
          </a:solidFill>
          <a:latin typeface="Aptos Display"/>
          <a:ea typeface="+mj-ea"/>
          <a:cs typeface="+mj-cs"/>
        </a:defRPr>
      </a:lvl1pPr>
    </p:titleStyle>
    <p:bodyStyle>
      <a:lvl1pPr marL="228600" indent="-228600" algn="l" defTabSz="914400" rtl="0">
        <a:lnSpc>
          <a:spcPct val="90000"/>
        </a:lnSpc>
        <a:spcBef>
          <a:spcPts val="1000"/>
        </a:spcBef>
        <a:buClr>
          <a:schemeClr val="accent2"/>
        </a:buClr>
        <a:buSzPct val="80000"/>
        <a:buFont typeface="Wingdings"/>
        <a:buChar char="§"/>
        <a:defRPr sz="2400" b="0" i="0">
          <a:solidFill>
            <a:schemeClr val="tx1"/>
          </a:solidFill>
          <a:latin typeface="Aptos"/>
          <a:ea typeface="+mn-ea"/>
          <a:cs typeface="+mn-cs"/>
        </a:defRPr>
      </a:lvl1pPr>
      <a:lvl2pPr marL="685800" indent="-228600" algn="l" defTabSz="914400" rtl="0">
        <a:lnSpc>
          <a:spcPct val="90000"/>
        </a:lnSpc>
        <a:spcBef>
          <a:spcPts val="500"/>
        </a:spcBef>
        <a:buClr>
          <a:schemeClr val="accent2"/>
        </a:buClr>
        <a:buSzPct val="80000"/>
        <a:buFont typeface="Wingdings"/>
        <a:buChar char="§"/>
        <a:defRPr sz="2000" b="0" i="0">
          <a:solidFill>
            <a:schemeClr val="tx1"/>
          </a:solidFill>
          <a:latin typeface="Aptos"/>
          <a:ea typeface="+mn-ea"/>
          <a:cs typeface="+mn-cs"/>
        </a:defRPr>
      </a:lvl2pPr>
      <a:lvl3pPr marL="1143000" indent="-228600" algn="l" defTabSz="914400" rtl="0">
        <a:lnSpc>
          <a:spcPct val="90000"/>
        </a:lnSpc>
        <a:spcBef>
          <a:spcPts val="500"/>
        </a:spcBef>
        <a:buClr>
          <a:schemeClr val="accent2"/>
        </a:buClr>
        <a:buSzPct val="80000"/>
        <a:buFont typeface="Wingdings"/>
        <a:buChar char="§"/>
        <a:defRPr sz="1800" b="0" i="0">
          <a:solidFill>
            <a:schemeClr val="tx1"/>
          </a:solidFill>
          <a:latin typeface="Aptos"/>
          <a:ea typeface="+mn-ea"/>
          <a:cs typeface="+mn-cs"/>
        </a:defRPr>
      </a:lvl3pPr>
      <a:lvl4pPr marL="1600200" indent="-228600" algn="l" defTabSz="914400" rtl="0">
        <a:lnSpc>
          <a:spcPct val="90000"/>
        </a:lnSpc>
        <a:spcBef>
          <a:spcPts val="500"/>
        </a:spcBef>
        <a:buClr>
          <a:schemeClr val="accent2"/>
        </a:buClr>
        <a:buSzPct val="80000"/>
        <a:buFont typeface="Wingdings"/>
        <a:buChar char="§"/>
        <a:defRPr sz="1600" b="0" i="0">
          <a:solidFill>
            <a:schemeClr val="tx1"/>
          </a:solidFill>
          <a:latin typeface="Aptos"/>
          <a:ea typeface="+mn-ea"/>
          <a:cs typeface="+mn-cs"/>
        </a:defRPr>
      </a:lvl4pPr>
      <a:lvl5pPr marL="2057400" indent="-228600" algn="l" defTabSz="914400" rtl="0">
        <a:lnSpc>
          <a:spcPct val="90000"/>
        </a:lnSpc>
        <a:spcBef>
          <a:spcPts val="500"/>
        </a:spcBef>
        <a:buClr>
          <a:schemeClr val="accent2"/>
        </a:buClr>
        <a:buSzPct val="80000"/>
        <a:buFont typeface="Wingdings"/>
        <a:buChar char="§"/>
        <a:defRPr sz="1600" b="0" i="0">
          <a:solidFill>
            <a:schemeClr val="tx1"/>
          </a:solidFill>
          <a:latin typeface="Aptos"/>
          <a:ea typeface="+mn-ea"/>
          <a:cs typeface="+mn-cs"/>
        </a:defRPr>
      </a:lvl5pPr>
      <a:lvl6pPr marL="2514600" indent="-228600" algn="l" defTabSz="914400" rtl="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rtl="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rtl="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rtl="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rtl="0">
        <a:defRPr sz="1800">
          <a:solidFill>
            <a:schemeClr val="tx1"/>
          </a:solidFill>
          <a:latin typeface="+mn-lt"/>
          <a:ea typeface="+mn-ea"/>
          <a:cs typeface="+mn-cs"/>
        </a:defRPr>
      </a:lvl1pPr>
      <a:lvl2pPr marL="457200" algn="l" defTabSz="914400" rtl="0">
        <a:defRPr sz="1800">
          <a:solidFill>
            <a:schemeClr val="tx1"/>
          </a:solidFill>
          <a:latin typeface="+mn-lt"/>
          <a:ea typeface="+mn-ea"/>
          <a:cs typeface="+mn-cs"/>
        </a:defRPr>
      </a:lvl2pPr>
      <a:lvl3pPr marL="914400" algn="l" defTabSz="914400" rtl="0">
        <a:defRPr sz="1800">
          <a:solidFill>
            <a:schemeClr val="tx1"/>
          </a:solidFill>
          <a:latin typeface="+mn-lt"/>
          <a:ea typeface="+mn-ea"/>
          <a:cs typeface="+mn-cs"/>
        </a:defRPr>
      </a:lvl3pPr>
      <a:lvl4pPr marL="1371600" algn="l" defTabSz="914400" rtl="0">
        <a:defRPr sz="1800">
          <a:solidFill>
            <a:schemeClr val="tx1"/>
          </a:solidFill>
          <a:latin typeface="+mn-lt"/>
          <a:ea typeface="+mn-ea"/>
          <a:cs typeface="+mn-cs"/>
        </a:defRPr>
      </a:lvl4pPr>
      <a:lvl5pPr marL="1828800" algn="l" defTabSz="914400" rtl="0">
        <a:defRPr sz="1800">
          <a:solidFill>
            <a:schemeClr val="tx1"/>
          </a:solidFill>
          <a:latin typeface="+mn-lt"/>
          <a:ea typeface="+mn-ea"/>
          <a:cs typeface="+mn-cs"/>
        </a:defRPr>
      </a:lvl5pPr>
      <a:lvl6pPr marL="2286000" algn="l" defTabSz="914400" rtl="0">
        <a:defRPr sz="1800">
          <a:solidFill>
            <a:schemeClr val="tx1"/>
          </a:solidFill>
          <a:latin typeface="+mn-lt"/>
          <a:ea typeface="+mn-ea"/>
          <a:cs typeface="+mn-cs"/>
        </a:defRPr>
      </a:lvl6pPr>
      <a:lvl7pPr marL="2743200" algn="l" defTabSz="914400" rtl="0">
        <a:defRPr sz="1800">
          <a:solidFill>
            <a:schemeClr val="tx1"/>
          </a:solidFill>
          <a:latin typeface="+mn-lt"/>
          <a:ea typeface="+mn-ea"/>
          <a:cs typeface="+mn-cs"/>
        </a:defRPr>
      </a:lvl7pPr>
      <a:lvl8pPr marL="3200400" algn="l" defTabSz="914400" rtl="0">
        <a:defRPr sz="1800">
          <a:solidFill>
            <a:schemeClr val="tx1"/>
          </a:solidFill>
          <a:latin typeface="+mn-lt"/>
          <a:ea typeface="+mn-ea"/>
          <a:cs typeface="+mn-cs"/>
        </a:defRPr>
      </a:lvl8pPr>
      <a:lvl9pPr marL="3657600" algn="l" defTabSz="914400" rtl="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22.png"/><Relationship Id="rId4" Type="http://schemas.openxmlformats.org/officeDocument/2006/relationships/image" Target="../media/image28.png"/></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22.png"/><Relationship Id="rId4" Type="http://schemas.openxmlformats.org/officeDocument/2006/relationships/image" Target="../media/image30.png"/></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0.png"/><Relationship Id="rId4" Type="http://schemas.openxmlformats.org/officeDocument/2006/relationships/image" Target="../media/image31.png"/></Relationships>
</file>

<file path=ppt/slides/_rels/slide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7.xml"/><Relationship Id="rId1" Type="http://schemas.openxmlformats.org/officeDocument/2006/relationships/slideLayout" Target="../slideLayouts/slideLayout36.xml"/><Relationship Id="rId6" Type="http://schemas.openxmlformats.org/officeDocument/2006/relationships/image" Target="../media/image22.png"/><Relationship Id="rId5" Type="http://schemas.openxmlformats.org/officeDocument/2006/relationships/image" Target="../media/image35.png"/><Relationship Id="rId4" Type="http://schemas.openxmlformats.org/officeDocument/2006/relationships/image" Target="../media/image34.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36.xml"/><Relationship Id="rId5" Type="http://schemas.openxmlformats.org/officeDocument/2006/relationships/image" Target="../media/image22.png"/><Relationship Id="rId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0.xml"/><Relationship Id="rId1" Type="http://schemas.openxmlformats.org/officeDocument/2006/relationships/slideLayout" Target="../slideLayouts/slideLayout36.xml"/><Relationship Id="rId5" Type="http://schemas.openxmlformats.org/officeDocument/2006/relationships/image" Target="../media/image22.png"/><Relationship Id="rId4" Type="http://schemas.openxmlformats.org/officeDocument/2006/relationships/image" Target="../media/image36.png"/></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7" Type="http://schemas.openxmlformats.org/officeDocument/2006/relationships/image" Target="../media/image370.png"/><Relationship Id="rId2" Type="http://schemas.openxmlformats.org/officeDocument/2006/relationships/notesSlide" Target="../notesSlides/notesSlide11.xml"/><Relationship Id="rId1" Type="http://schemas.openxmlformats.org/officeDocument/2006/relationships/slideLayout" Target="../slideLayouts/slideLayout36.xml"/><Relationship Id="rId9" Type="http://schemas.openxmlformats.org/officeDocument/2006/relationships/image" Target="../media/image38.png"/></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7" Type="http://schemas.openxmlformats.org/officeDocument/2006/relationships/image" Target="../media/image370.png"/><Relationship Id="rId12"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36.xml"/><Relationship Id="rId11" Type="http://schemas.openxmlformats.org/officeDocument/2006/relationships/image" Target="../media/image41.png"/><Relationship Id="rId10" Type="http://schemas.openxmlformats.org/officeDocument/2006/relationships/image" Target="../media/image40.png"/><Relationship Id="rId9" Type="http://schemas.openxmlformats.org/officeDocument/2006/relationships/image" Target="../media/image39.png"/></Relationships>
</file>

<file path=ppt/slides/_rels/slide13.xml.rels><?xml version="1.0" encoding="UTF-8" standalone="yes"?>
<Relationships xmlns="http://schemas.openxmlformats.org/package/2006/relationships"><Relationship Id="rId8" Type="http://schemas.openxmlformats.org/officeDocument/2006/relationships/image" Target="../media/image22.png"/><Relationship Id="rId7" Type="http://schemas.openxmlformats.org/officeDocument/2006/relationships/image" Target="../media/image370.png"/><Relationship Id="rId12"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36.xml"/><Relationship Id="rId11" Type="http://schemas.openxmlformats.org/officeDocument/2006/relationships/image" Target="../media/image43.png"/><Relationship Id="rId10" Type="http://schemas.openxmlformats.org/officeDocument/2006/relationships/image" Target="../media/image41.png"/><Relationship Id="rId9" Type="http://schemas.openxmlformats.org/officeDocument/2006/relationships/image" Target="../media/image42.png"/></Relationships>
</file>

<file path=ppt/slides/_rels/slide1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4.png"/><Relationship Id="rId7"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36.xml"/><Relationship Id="rId6" Type="http://schemas.openxmlformats.org/officeDocument/2006/relationships/image" Target="../media/image46.png"/><Relationship Id="rId5" Type="http://schemas.openxmlformats.org/officeDocument/2006/relationships/image" Target="../media/image22.png"/><Relationship Id="rId4" Type="http://schemas.openxmlformats.org/officeDocument/2006/relationships/image" Target="../media/image45.png"/><Relationship Id="rId9"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5.xml"/><Relationship Id="rId1" Type="http://schemas.openxmlformats.org/officeDocument/2006/relationships/slideLayout" Target="../slideLayouts/slideLayout36.xml"/><Relationship Id="rId6" Type="http://schemas.openxmlformats.org/officeDocument/2006/relationships/image" Target="../media/image22.png"/><Relationship Id="rId5" Type="http://schemas.openxmlformats.org/officeDocument/2006/relationships/image" Target="../media/image48.png"/><Relationship Id="rId4" Type="http://schemas.openxmlformats.org/officeDocument/2006/relationships/image" Target="../media/image53.png"/></Relationships>
</file>

<file path=ppt/slides/_rels/slide1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6.xml"/><Relationship Id="rId1" Type="http://schemas.openxmlformats.org/officeDocument/2006/relationships/slideLayout" Target="../slideLayouts/slideLayout36.xml"/><Relationship Id="rId6" Type="http://schemas.openxmlformats.org/officeDocument/2006/relationships/image" Target="../media/image53.png"/><Relationship Id="rId5" Type="http://schemas.openxmlformats.org/officeDocument/2006/relationships/image" Target="../media/image22.png"/><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36.xml"/><Relationship Id="rId4" Type="http://schemas.openxmlformats.org/officeDocument/2006/relationships/image" Target="../media/image56.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36.xml"/><Relationship Id="rId4" Type="http://schemas.openxmlformats.org/officeDocument/2006/relationships/image" Target="../media/image56.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36.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36.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36.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3.xml"/><Relationship Id="rId1" Type="http://schemas.openxmlformats.org/officeDocument/2006/relationships/slideLayout" Target="../slideLayouts/slideLayout36.xml"/><Relationship Id="rId6" Type="http://schemas.openxmlformats.org/officeDocument/2006/relationships/image" Target="../media/image22.png"/><Relationship Id="rId5" Type="http://schemas.openxmlformats.org/officeDocument/2006/relationships/image" Target="../media/image62.png"/><Relationship Id="rId4" Type="http://schemas.openxmlformats.org/officeDocument/2006/relationships/image" Target="../media/image61.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36.xml"/><Relationship Id="rId5" Type="http://schemas.openxmlformats.org/officeDocument/2006/relationships/image" Target="../media/image64.png"/><Relationship Id="rId4" Type="http://schemas.openxmlformats.org/officeDocument/2006/relationships/image" Target="../media/image63.png"/></Relationships>
</file>

<file path=ppt/slides/_rels/slide2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5.xml"/><Relationship Id="rId1" Type="http://schemas.openxmlformats.org/officeDocument/2006/relationships/slideLayout" Target="../slideLayouts/slideLayout36.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67.png"/><Relationship Id="rId2" Type="http://schemas.openxmlformats.org/officeDocument/2006/relationships/notesSlide" Target="../notesSlides/notesSlide26.xml"/><Relationship Id="rId1" Type="http://schemas.openxmlformats.org/officeDocument/2006/relationships/slideLayout" Target="../slideLayouts/slideLayout36.xml"/><Relationship Id="rId6" Type="http://schemas.openxmlformats.org/officeDocument/2006/relationships/image" Target="../media/image66.png"/><Relationship Id="rId5" Type="http://schemas.openxmlformats.org/officeDocument/2006/relationships/image" Target="../media/image64.png"/><Relationship Id="rId4" Type="http://schemas.openxmlformats.org/officeDocument/2006/relationships/image" Target="../media/image63.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34.xml"/></Relationships>
</file>

<file path=ppt/slides/_rels/slide28.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slideLayout" Target="../slideLayouts/slideLayout36.xml"/><Relationship Id="rId7" Type="http://schemas.openxmlformats.org/officeDocument/2006/relationships/image" Target="../media/image2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9.png"/><Relationship Id="rId5" Type="http://schemas.openxmlformats.org/officeDocument/2006/relationships/image" Target="../media/image49.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slideLayout" Target="../slideLayouts/slideLayout36.xml"/><Relationship Id="rId7" Type="http://schemas.openxmlformats.org/officeDocument/2006/relationships/image" Target="../media/image22.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9.png"/><Relationship Id="rId5" Type="http://schemas.openxmlformats.org/officeDocument/2006/relationships/image" Target="../media/image50.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36.xml"/><Relationship Id="rId7" Type="http://schemas.openxmlformats.org/officeDocument/2006/relationships/image" Target="../media/image22.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69.png"/><Relationship Id="rId5" Type="http://schemas.openxmlformats.org/officeDocument/2006/relationships/image" Target="../media/image51.pn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slideLayout" Target="../slideLayouts/slideLayout36.xml"/><Relationship Id="rId7" Type="http://schemas.openxmlformats.org/officeDocument/2006/relationships/image" Target="../media/image22.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69.png"/><Relationship Id="rId5" Type="http://schemas.openxmlformats.org/officeDocument/2006/relationships/image" Target="../media/image54.png"/><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slideLayout" Target="../slideLayouts/slideLayout36.xml"/><Relationship Id="rId7" Type="http://schemas.openxmlformats.org/officeDocument/2006/relationships/image" Target="../media/image22.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3.xml"/><Relationship Id="rId1" Type="http://schemas.openxmlformats.org/officeDocument/2006/relationships/slideLayout" Target="../slideLayouts/slideLayout36.xml"/><Relationship Id="rId5" Type="http://schemas.openxmlformats.org/officeDocument/2006/relationships/image" Target="../media/image22.png"/><Relationship Id="rId4" Type="http://schemas.openxmlformats.org/officeDocument/2006/relationships/image" Target="../media/image73.png"/></Relationships>
</file>

<file path=ppt/slides/_rels/slide34.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4.xml"/><Relationship Id="rId1" Type="http://schemas.openxmlformats.org/officeDocument/2006/relationships/slideLayout" Target="../slideLayouts/slideLayout36.xml"/><Relationship Id="rId6" Type="http://schemas.openxmlformats.org/officeDocument/2006/relationships/image" Target="../media/image22.png"/><Relationship Id="rId5" Type="http://schemas.openxmlformats.org/officeDocument/2006/relationships/image" Target="../media/image92.png"/><Relationship Id="rId4" Type="http://schemas.openxmlformats.org/officeDocument/2006/relationships/image" Target="../media/image74.png"/></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5.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2278330" name="Title 1"/>
          <p:cNvSpPr>
            <a:spLocks noGrp="1"/>
          </p:cNvSpPr>
          <p:nvPr>
            <p:ph type="ctrTitle"/>
          </p:nvPr>
        </p:nvSpPr>
        <p:spPr bwMode="auto">
          <a:xfrm>
            <a:off x="801218" y="2660744"/>
            <a:ext cx="10589563" cy="2387600"/>
          </a:xfrm>
        </p:spPr>
        <p:txBody>
          <a:bodyPr>
            <a:noAutofit/>
          </a:bodyPr>
          <a:lstStyle/>
          <a:p>
            <a:pPr>
              <a:defRPr/>
            </a:pPr>
            <a:r>
              <a:rPr lang="en-US" sz="3600">
                <a:solidFill>
                  <a:schemeClr val="tx2"/>
                </a:solidFill>
              </a:rPr>
              <a:t>Nonlinear Propagation of Spatiotemporal Optical Vortex Pulses in Plasma</a:t>
            </a:r>
            <a:endParaRPr/>
          </a:p>
        </p:txBody>
      </p:sp>
      <p:sp>
        <p:nvSpPr>
          <p:cNvPr id="1545087342" name="Text Placeholder 3"/>
          <p:cNvSpPr>
            <a:spLocks noGrp="1"/>
          </p:cNvSpPr>
          <p:nvPr>
            <p:ph type="body" sz="quarter" idx="21"/>
          </p:nvPr>
        </p:nvSpPr>
        <p:spPr bwMode="auto"/>
        <p:txBody>
          <a:bodyPr/>
          <a:lstStyle/>
          <a:p>
            <a:pPr>
              <a:defRPr/>
            </a:pPr>
            <a:r>
              <a:rPr lang="en-US">
                <a:solidFill>
                  <a:schemeClr val="tx2"/>
                </a:solidFill>
              </a:rPr>
              <a:t>Abram Konzel</a:t>
            </a:r>
            <a:endParaRPr/>
          </a:p>
        </p:txBody>
      </p:sp>
      <p:sp>
        <p:nvSpPr>
          <p:cNvPr id="844808931" name="Text Placeholder 4"/>
          <p:cNvSpPr>
            <a:spLocks noGrp="1"/>
          </p:cNvSpPr>
          <p:nvPr>
            <p:ph type="body" sz="quarter" idx="22"/>
          </p:nvPr>
        </p:nvSpPr>
        <p:spPr bwMode="auto"/>
        <p:txBody>
          <a:bodyPr/>
          <a:lstStyle/>
          <a:p>
            <a:pPr>
              <a:defRPr/>
            </a:pPr>
            <a:r>
              <a:rPr lang="en-US">
                <a:solidFill>
                  <a:schemeClr val="tx2"/>
                </a:solidFill>
              </a:rPr>
              <a:t>Advanced Accelerator Concepts 2026</a:t>
            </a:r>
            <a:endParaRPr/>
          </a:p>
        </p:txBody>
      </p:sp>
      <p:pic>
        <p:nvPicPr>
          <p:cNvPr id="264544017" name="Picture 2" descr="Laboratory for Laser Energetics University of Rochester Logo."/>
          <p:cNvPicPr>
            <a:picLocks noChangeAspect="1"/>
          </p:cNvPicPr>
          <p:nvPr/>
        </p:nvPicPr>
        <p:blipFill rotWithShape="1">
          <a:blip r:embed="rId3"/>
          <a:stretch/>
        </p:blipFill>
        <p:spPr bwMode="auto">
          <a:xfrm>
            <a:off x="546792" y="6355080"/>
            <a:ext cx="2628909" cy="365125"/>
          </a:xfrm>
          <a:prstGeom prst="rect">
            <a:avLst/>
          </a:prstGeom>
        </p:spPr>
      </p:pic>
      <p:pic>
        <p:nvPicPr>
          <p:cNvPr id="1769297087" name="Picture 1769297086"/>
          <p:cNvPicPr>
            <a:picLocks noChangeAspect="1"/>
          </p:cNvPicPr>
          <p:nvPr/>
        </p:nvPicPr>
        <p:blipFill rotWithShape="1">
          <a:blip r:embed="rId4"/>
          <a:srcRect l="31239" t="17522" r="6978" b="32326"/>
          <a:stretch/>
        </p:blipFill>
        <p:spPr bwMode="auto">
          <a:xfrm>
            <a:off x="744522" y="741232"/>
            <a:ext cx="3701598" cy="3004753"/>
          </a:xfrm>
          <a:prstGeom prst="rect">
            <a:avLst/>
          </a:prstGeom>
        </p:spPr>
      </p:pic>
      <p:pic>
        <p:nvPicPr>
          <p:cNvPr id="1862425952" name="Picture 1862425951"/>
          <p:cNvPicPr>
            <a:picLocks noChangeAspect="1"/>
          </p:cNvPicPr>
          <p:nvPr/>
        </p:nvPicPr>
        <p:blipFill rotWithShape="1">
          <a:blip r:embed="rId5"/>
          <a:srcRect l="31370" t="19955" r="9083" b="34227"/>
          <a:stretch/>
        </p:blipFill>
        <p:spPr bwMode="auto">
          <a:xfrm>
            <a:off x="4502071" y="886810"/>
            <a:ext cx="3578876" cy="2753719"/>
          </a:xfrm>
          <a:prstGeom prst="rect">
            <a:avLst/>
          </a:prstGeom>
        </p:spPr>
      </p:pic>
      <p:pic>
        <p:nvPicPr>
          <p:cNvPr id="1795070808" name="Picture 1795070807"/>
          <p:cNvPicPr>
            <a:picLocks noChangeAspect="1"/>
          </p:cNvPicPr>
          <p:nvPr/>
        </p:nvPicPr>
        <p:blipFill rotWithShape="1">
          <a:blip r:embed="rId6"/>
          <a:srcRect l="29933" t="18678" r="8125" b="33908"/>
          <a:stretch/>
        </p:blipFill>
        <p:spPr bwMode="auto">
          <a:xfrm>
            <a:off x="8192475" y="818865"/>
            <a:ext cx="3709421" cy="2839428"/>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02556302" name="Title 1"/>
          <p:cNvSpPr>
            <a:spLocks noGrp="1"/>
          </p:cNvSpPr>
          <p:nvPr>
            <p:ph type="title"/>
          </p:nvPr>
        </p:nvSpPr>
        <p:spPr bwMode="auto"/>
        <p:txBody>
          <a:bodyPr/>
          <a:lstStyle/>
          <a:p>
            <a:pPr>
              <a:defRPr/>
            </a:pPr>
            <a:r>
              <a:rPr lang="en-US">
                <a:solidFill>
                  <a:schemeClr val="tx2"/>
                </a:solidFill>
              </a:rPr>
              <a:t>Collaborators</a:t>
            </a:r>
            <a:endParaRPr/>
          </a:p>
        </p:txBody>
      </p:sp>
      <p:sp>
        <p:nvSpPr>
          <p:cNvPr id="195720795" name="Slide Number Placeholder 2"/>
          <p:cNvSpPr>
            <a:spLocks noGrp="1"/>
          </p:cNvSpPr>
          <p:nvPr>
            <p:ph type="sldNum" sz="quarter" idx="12"/>
          </p:nvPr>
        </p:nvSpPr>
        <p:spPr bwMode="auto"/>
        <p:txBody>
          <a:bodyPr/>
          <a:lstStyle/>
          <a:p>
            <a:pPr>
              <a:defRPr/>
            </a:pPr>
            <a:fld id="{6D9A7562-078F-0443-99CB-13A7936AC4A7}" type="slidenum">
              <a:rPr lang="en-US"/>
              <a:t>2</a:t>
            </a:fld>
            <a:endParaRPr lang="en-US"/>
          </a:p>
        </p:txBody>
      </p:sp>
      <p:sp>
        <p:nvSpPr>
          <p:cNvPr id="294888078" name="Text Placeholder 3"/>
          <p:cNvSpPr>
            <a:spLocks noGrp="1"/>
          </p:cNvSpPr>
          <p:nvPr>
            <p:ph type="body" sz="quarter" idx="13"/>
          </p:nvPr>
        </p:nvSpPr>
        <p:spPr bwMode="auto"/>
        <p:txBody>
          <a:bodyPr/>
          <a:lstStyle/>
          <a:p>
            <a:pPr>
              <a:defRPr/>
            </a:pPr>
            <a:r>
              <a:rPr lang="en-US">
                <a:solidFill>
                  <a:schemeClr val="tx2"/>
                </a:solidFill>
              </a:rPr>
              <a:t>J.P. Palastro and D. Ramsey</a:t>
            </a:r>
            <a:endParaRPr/>
          </a:p>
        </p:txBody>
      </p:sp>
      <p:sp>
        <p:nvSpPr>
          <p:cNvPr id="551294874" name="Text Placeholder 4"/>
          <p:cNvSpPr>
            <a:spLocks noGrp="1"/>
          </p:cNvSpPr>
          <p:nvPr>
            <p:ph type="body" sz="quarter" idx="14"/>
          </p:nvPr>
        </p:nvSpPr>
        <p:spPr bwMode="auto"/>
        <p:txBody>
          <a:bodyPr/>
          <a:lstStyle/>
          <a:p>
            <a:pPr>
              <a:defRPr/>
            </a:pPr>
            <a:r>
              <a:rPr lang="en-US" sz="1600">
                <a:solidFill>
                  <a:schemeClr val="tx2"/>
                </a:solidFill>
              </a:rPr>
              <a:t>University of Rochester Laboratory for Laser Energetics</a:t>
            </a:r>
            <a:endParaRPr/>
          </a:p>
        </p:txBody>
      </p:sp>
      <p:sp>
        <p:nvSpPr>
          <p:cNvPr id="206917110" name="Text Placeholder 5"/>
          <p:cNvSpPr>
            <a:spLocks noGrp="1"/>
          </p:cNvSpPr>
          <p:nvPr>
            <p:ph type="body" sz="quarter" idx="15"/>
          </p:nvPr>
        </p:nvSpPr>
        <p:spPr bwMode="auto"/>
        <p:txBody>
          <a:bodyPr/>
          <a:lstStyle/>
          <a:p>
            <a:pPr>
              <a:defRPr/>
            </a:pPr>
            <a:r>
              <a:rPr lang="en-US">
                <a:solidFill>
                  <a:schemeClr val="tx2"/>
                </a:solidFill>
              </a:rPr>
              <a:t>R.R. Almeida and J. Vieira</a:t>
            </a:r>
            <a:endParaRPr/>
          </a:p>
        </p:txBody>
      </p:sp>
      <p:sp>
        <p:nvSpPr>
          <p:cNvPr id="1488490519" name="Text Placeholder 6"/>
          <p:cNvSpPr>
            <a:spLocks noGrp="1"/>
          </p:cNvSpPr>
          <p:nvPr>
            <p:ph type="body" sz="quarter" idx="16"/>
          </p:nvPr>
        </p:nvSpPr>
        <p:spPr bwMode="auto"/>
        <p:txBody>
          <a:bodyPr/>
          <a:lstStyle/>
          <a:p>
            <a:pPr>
              <a:defRPr/>
            </a:pPr>
            <a:r>
              <a:rPr lang="pt-BR" sz="1600">
                <a:solidFill>
                  <a:schemeClr val="tx2"/>
                </a:solidFill>
              </a:rPr>
              <a:t>Instituto Superior Técnico, Universidade de Lisboa</a:t>
            </a:r>
            <a:endParaRPr lang="en-US" sz="1600">
              <a:solidFill>
                <a:schemeClr val="tx2"/>
              </a:solidFill>
            </a:endParaRPr>
          </a:p>
        </p:txBody>
      </p:sp>
      <p:pic>
        <p:nvPicPr>
          <p:cNvPr id="1363444860" name="Picture 10"/>
          <p:cNvPicPr>
            <a:picLocks noChangeAspect="1"/>
          </p:cNvPicPr>
          <p:nvPr/>
        </p:nvPicPr>
        <p:blipFill rotWithShape="1">
          <a:blip r:embed="rId3"/>
          <a:stretch/>
        </p:blipFill>
        <p:spPr bwMode="auto">
          <a:xfrm>
            <a:off x="9448799" y="3179261"/>
            <a:ext cx="1293301" cy="551594"/>
          </a:xfrm>
          <a:prstGeom prst="rect">
            <a:avLst/>
          </a:prstGeom>
        </p:spPr>
      </p:pic>
      <p:pic>
        <p:nvPicPr>
          <p:cNvPr id="1956559384" name="Picture 11" descr="Laboratory for Laser Energetics logo."/>
          <p:cNvPicPr>
            <a:picLocks noChangeAspect="1"/>
          </p:cNvPicPr>
          <p:nvPr/>
        </p:nvPicPr>
        <p:blipFill rotWithShape="1">
          <a:blip r:embed="rId4"/>
          <a:stretch/>
        </p:blipFill>
        <p:spPr bwMode="auto">
          <a:xfrm>
            <a:off x="9448799" y="2062164"/>
            <a:ext cx="1116106" cy="457200"/>
          </a:xfrm>
          <a:prstGeom prst="rect">
            <a:avLst/>
          </a:prstGeom>
        </p:spPr>
      </p:pic>
      <p:sp>
        <p:nvSpPr>
          <p:cNvPr id="498009726" name="TextBox 8"/>
          <p:cNvSpPr txBox="1"/>
          <p:nvPr/>
        </p:nvSpPr>
        <p:spPr bwMode="auto">
          <a:xfrm>
            <a:off x="608170" y="5490925"/>
            <a:ext cx="10832466" cy="738664"/>
          </a:xfrm>
          <a:prstGeom prst="rect">
            <a:avLst/>
          </a:prstGeom>
          <a:noFill/>
        </p:spPr>
        <p:txBody>
          <a:bodyPr wrap="square">
            <a:spAutoFit/>
          </a:bodyPr>
          <a:lstStyle/>
          <a:p>
            <a:pPr marL="0" indent="0">
              <a:buNone/>
              <a:defRPr/>
            </a:pPr>
            <a:r>
              <a:rPr lang="en-US" sz="1400"/>
              <a:t>This work is supported by the Office of Fusion Energy Sciences under Award Numbers DE-SC0021057, the Department of Energy National Nuclear Security Administration under Award Number DE-NA0004144, the University of Rochester, and the New York State Energy Research and Development Authority.</a:t>
            </a:r>
            <a:endParaRPr/>
          </a:p>
        </p:txBody>
      </p:sp>
      <p:pic>
        <p:nvPicPr>
          <p:cNvPr id="1149134386" name="Picture 9" descr="Laboratory for Laser Energetics University of Rochester Logo."/>
          <p:cNvPicPr>
            <a:picLocks noChangeAspect="1"/>
          </p:cNvPicPr>
          <p:nvPr/>
        </p:nvPicPr>
        <p:blipFill rotWithShape="1">
          <a:blip r:embed="rId5"/>
          <a:stretch/>
        </p:blipFill>
        <p:spPr bwMode="auto">
          <a:xfrm>
            <a:off x="546792" y="6355080"/>
            <a:ext cx="2628909" cy="3651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93809640" name="Content Placeholder 1"/>
          <p:cNvSpPr>
            <a:spLocks noGrp="1"/>
          </p:cNvSpPr>
          <p:nvPr>
            <p:ph idx="1"/>
          </p:nvPr>
        </p:nvSpPr>
        <p:spPr bwMode="auto">
          <a:xfrm>
            <a:off x="608172" y="1676400"/>
            <a:ext cx="10975657" cy="3224373"/>
          </a:xfrm>
        </p:spPr>
        <p:txBody>
          <a:bodyPr>
            <a:normAutofit/>
          </a:bodyPr>
          <a:lstStyle/>
          <a:p>
            <a:pPr>
              <a:lnSpc>
                <a:spcPct val="100000"/>
              </a:lnSpc>
              <a:defRPr/>
            </a:pPr>
            <a:r>
              <a:rPr lang="en-US" sz="2000"/>
              <a:t>Spatiotemporal optical vortices (STOVs) are spatiotemporally structured pulses that carry orbital angular momentum (OAM) transverse to the propagation direction</a:t>
            </a:r>
            <a:endParaRPr/>
          </a:p>
          <a:p>
            <a:pPr>
              <a:lnSpc>
                <a:spcPct val="100000"/>
              </a:lnSpc>
              <a:defRPr/>
            </a:pPr>
            <a:endParaRPr lang="en-US" sz="2000"/>
          </a:p>
          <a:p>
            <a:pPr>
              <a:lnSpc>
                <a:spcPct val="100000"/>
              </a:lnSpc>
              <a:defRPr/>
            </a:pPr>
            <a:r>
              <a:rPr lang="en-US" sz="2000"/>
              <a:t>The standard two-dimensional STOV structure can be extended to a full three-dimensional structure with generalized spatiotemporal OAM</a:t>
            </a:r>
            <a:endParaRPr/>
          </a:p>
          <a:p>
            <a:pPr>
              <a:lnSpc>
                <a:spcPct val="100000"/>
              </a:lnSpc>
              <a:defRPr/>
            </a:pPr>
            <a:endParaRPr lang="en-US" sz="2000"/>
          </a:p>
          <a:p>
            <a:pPr>
              <a:lnSpc>
                <a:spcPct val="100000"/>
              </a:lnSpc>
              <a:defRPr/>
            </a:pPr>
            <a:r>
              <a:rPr lang="en-US" sz="2000"/>
              <a:t>Plasma waveguides with moving density depressions allow guiding of STOV pulses and protect against self-focusing collapse</a:t>
            </a:r>
            <a:endParaRPr/>
          </a:p>
        </p:txBody>
      </p:sp>
      <p:sp>
        <p:nvSpPr>
          <p:cNvPr id="428341143" name="Text Placeholder 2"/>
          <p:cNvSpPr>
            <a:spLocks noGrp="1"/>
          </p:cNvSpPr>
          <p:nvPr>
            <p:ph type="body" sz="quarter" idx="13"/>
          </p:nvPr>
        </p:nvSpPr>
        <p:spPr bwMode="auto">
          <a:xfrm>
            <a:off x="1194815" y="5185558"/>
            <a:ext cx="9806327" cy="717076"/>
          </a:xfrm>
          <a:prstGeom prst="roundRect">
            <a:avLst>
              <a:gd name="adj" fmla="val 16667"/>
            </a:avLst>
          </a:prstGeom>
        </p:spPr>
        <p:txBody>
          <a:bodyPr/>
          <a:lstStyle/>
          <a:p>
            <a:pPr>
              <a:defRPr/>
            </a:pPr>
            <a:r>
              <a:rPr lang="en-US" sz="2000" dirty="0"/>
              <a:t>The novel topology of STOVs present new opportunities to revisit established laser-plasma interactions</a:t>
            </a:r>
            <a:endParaRPr dirty="0"/>
          </a:p>
        </p:txBody>
      </p:sp>
      <p:sp>
        <p:nvSpPr>
          <p:cNvPr id="1821163394" name="Slide Number Placeholder 3"/>
          <p:cNvSpPr>
            <a:spLocks noGrp="1"/>
          </p:cNvSpPr>
          <p:nvPr>
            <p:ph type="sldNum" sz="quarter" idx="12"/>
          </p:nvPr>
        </p:nvSpPr>
        <p:spPr bwMode="auto"/>
        <p:txBody>
          <a:bodyPr/>
          <a:lstStyle/>
          <a:p>
            <a:pPr>
              <a:defRPr/>
            </a:pPr>
            <a:fld id="{311BF8DE-5F73-4E32-AA25-673E9FFCAA65}" type="slidenum">
              <a:rPr lang="en-US"/>
              <a:t>3</a:t>
            </a:fld>
            <a:endParaRPr lang="en-US"/>
          </a:p>
        </p:txBody>
      </p:sp>
      <p:sp>
        <p:nvSpPr>
          <p:cNvPr id="341422446" name="Title 4"/>
          <p:cNvSpPr>
            <a:spLocks noGrp="1"/>
          </p:cNvSpPr>
          <p:nvPr>
            <p:ph type="title"/>
          </p:nvPr>
        </p:nvSpPr>
        <p:spPr bwMode="auto"/>
        <p:txBody>
          <a:bodyPr/>
          <a:lstStyle/>
          <a:p>
            <a:pPr>
              <a:defRPr/>
            </a:pPr>
            <a:r>
              <a:rPr lang="en-US"/>
              <a:t>The nonlinear optical response of plasma modifies the propagation of STOVs</a:t>
            </a:r>
            <a:endParaRPr/>
          </a:p>
        </p:txBody>
      </p:sp>
      <p:pic>
        <p:nvPicPr>
          <p:cNvPr id="332117266" name="Picture 5" descr="Laboratory for Laser Energetics University of Rochester Logo."/>
          <p:cNvPicPr>
            <a:picLocks noChangeAspect="1"/>
          </p:cNvPicPr>
          <p:nvPr/>
        </p:nvPicPr>
        <p:blipFill rotWithShape="1">
          <a:blip r:embed="rId3"/>
          <a:stretch/>
        </p:blipFill>
        <p:spPr bwMode="auto">
          <a:xfrm>
            <a:off x="546792" y="6355080"/>
            <a:ext cx="2628909" cy="3651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47434678" name="Rectangle 147434677"/>
          <p:cNvSpPr/>
          <p:nvPr/>
        </p:nvSpPr>
        <p:spPr bwMode="auto">
          <a:xfrm>
            <a:off x="500315" y="18495"/>
            <a:ext cx="1590582" cy="406892"/>
          </a:xfrm>
          <a:prstGeom prst="rect">
            <a:avLst/>
          </a:prstGeom>
          <a:solidFill>
            <a:schemeClr val="bg1"/>
          </a:solidFill>
          <a:ln w="1905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132057285" name="Content Placeholder 1"/>
          <p:cNvSpPr>
            <a:spLocks noGrp="1"/>
          </p:cNvSpPr>
          <p:nvPr>
            <p:ph idx="1"/>
          </p:nvPr>
        </p:nvSpPr>
        <p:spPr bwMode="auto">
          <a:xfrm>
            <a:off x="608171" y="1050586"/>
            <a:ext cx="10975657" cy="5424033"/>
          </a:xfrm>
        </p:spPr>
        <p:txBody>
          <a:bodyPr>
            <a:normAutofit/>
          </a:bodyPr>
          <a:lstStyle/>
          <a:p>
            <a:pPr>
              <a:lnSpc>
                <a:spcPct val="200000"/>
              </a:lnSpc>
              <a:defRPr/>
            </a:pPr>
            <a:r>
              <a:rPr lang="en-US" sz="2200" dirty="0"/>
              <a:t>Background and motivation</a:t>
            </a:r>
            <a:endParaRPr dirty="0"/>
          </a:p>
          <a:p>
            <a:pPr>
              <a:lnSpc>
                <a:spcPct val="200000"/>
              </a:lnSpc>
              <a:defRPr/>
            </a:pPr>
            <a:r>
              <a:rPr lang="en-US" sz="2200" dirty="0"/>
              <a:t>Linear propagation of STOVs</a:t>
            </a:r>
            <a:endParaRPr dirty="0"/>
          </a:p>
          <a:p>
            <a:pPr>
              <a:lnSpc>
                <a:spcPct val="200000"/>
              </a:lnSpc>
              <a:defRPr/>
            </a:pPr>
            <a:r>
              <a:rPr lang="en-US" sz="2200" dirty="0"/>
              <a:t>Nonlinear propagation model</a:t>
            </a:r>
            <a:endParaRPr dirty="0"/>
          </a:p>
          <a:p>
            <a:pPr>
              <a:lnSpc>
                <a:spcPct val="200000"/>
              </a:lnSpc>
              <a:defRPr/>
            </a:pPr>
            <a:r>
              <a:rPr lang="en-US" sz="2200" dirty="0"/>
              <a:t>Nonlinear stability analysis of structurally invariant STOVs</a:t>
            </a:r>
            <a:endParaRPr dirty="0"/>
          </a:p>
        </p:txBody>
      </p:sp>
      <p:sp>
        <p:nvSpPr>
          <p:cNvPr id="1023437803" name="Slide Number Placeholder 3"/>
          <p:cNvSpPr>
            <a:spLocks noGrp="1"/>
          </p:cNvSpPr>
          <p:nvPr>
            <p:ph type="sldNum" sz="quarter" idx="12"/>
          </p:nvPr>
        </p:nvSpPr>
        <p:spPr bwMode="auto"/>
        <p:txBody>
          <a:bodyPr/>
          <a:lstStyle/>
          <a:p>
            <a:pPr>
              <a:defRPr/>
            </a:pPr>
            <a:fld id="{311BF8DE-5F73-4E32-AA25-673E9FFCAA65}" type="slidenum">
              <a:rPr lang="en-US"/>
              <a:t>4</a:t>
            </a:fld>
            <a:endParaRPr lang="en-US"/>
          </a:p>
        </p:txBody>
      </p:sp>
      <p:sp>
        <p:nvSpPr>
          <p:cNvPr id="1574259193" name="Rectangle: Rounded Corners 5"/>
          <p:cNvSpPr/>
          <p:nvPr/>
        </p:nvSpPr>
        <p:spPr bwMode="auto">
          <a:xfrm>
            <a:off x="608170" y="68018"/>
            <a:ext cx="1173003" cy="307847"/>
          </a:xfrm>
          <a:prstGeom prst="roundRect">
            <a:avLst>
              <a:gd name="adj" fmla="val 1666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a:t>Outline</a:t>
            </a:r>
            <a:endParaRPr/>
          </a:p>
        </p:txBody>
      </p:sp>
      <p:sp>
        <p:nvSpPr>
          <p:cNvPr id="1344400541" name="Rectangle 6"/>
          <p:cNvSpPr/>
          <p:nvPr/>
        </p:nvSpPr>
        <p:spPr bwMode="auto">
          <a:xfrm>
            <a:off x="325436" y="1789889"/>
            <a:ext cx="11069784" cy="3451645"/>
          </a:xfrm>
          <a:prstGeom prst="rect">
            <a:avLst/>
          </a:prstGeom>
          <a:solidFill>
            <a:srgbClr val="FFFF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1118359040" name="Picture 4" descr="Laboratory for Laser Energetics University of Rochester Logo."/>
          <p:cNvPicPr>
            <a:picLocks noChangeAspect="1"/>
          </p:cNvPicPr>
          <p:nvPr/>
        </p:nvPicPr>
        <p:blipFill rotWithShape="1">
          <a:blip r:embed="rId3"/>
          <a:stretch/>
        </p:blipFill>
        <p:spPr bwMode="auto">
          <a:xfrm>
            <a:off x="546792" y="6355080"/>
            <a:ext cx="2628909" cy="3651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088518247" name="Title 1"/>
          <p:cNvSpPr>
            <a:spLocks noGrp="1"/>
          </p:cNvSpPr>
          <p:nvPr>
            <p:ph type="title"/>
          </p:nvPr>
        </p:nvSpPr>
        <p:spPr bwMode="auto"/>
        <p:txBody>
          <a:bodyPr vertOverflow="overflow" horzOverflow="overflow" vert="horz" wrap="square" lIns="91440" tIns="45720" rIns="91440" bIns="45720" numCol="1" spcCol="0" rtlCol="0" fromWordArt="0" anchor="b" anchorCtr="0" forceAA="0" compatLnSpc="0">
            <a:normAutofit/>
          </a:bodyPr>
          <a:lstStyle/>
          <a:p>
            <a:pPr>
              <a:defRPr/>
            </a:pPr>
            <a:r>
              <a:rPr lang="en-US" sz="2800" b="0" i="0" u="none" strike="noStrike" cap="none" spc="0">
                <a:solidFill>
                  <a:schemeClr val="tx2"/>
                </a:solidFill>
                <a:latin typeface="Aptos Display"/>
                <a:ea typeface="+mj-ea"/>
                <a:cs typeface="+mj-cs"/>
              </a:rPr>
              <a:t>Spatiotemporal control of </a:t>
            </a:r>
            <a:r>
              <a:rPr lang="en-US" sz="2800" b="0" i="0" u="none" strike="noStrike" cap="none" spc="0">
                <a:solidFill>
                  <a:schemeClr val="tx2"/>
                </a:solidFill>
                <a:latin typeface="Aptos Display"/>
                <a:ea typeface="Arial"/>
                <a:cs typeface="Arial"/>
              </a:rPr>
              <a:t>laser pulse </a:t>
            </a:r>
            <a:r>
              <a:rPr lang="en-US" sz="2800" b="0" i="0" u="none" strike="noStrike" cap="none" spc="0">
                <a:solidFill>
                  <a:schemeClr val="tx2"/>
                </a:solidFill>
                <a:latin typeface="Aptos Display"/>
                <a:ea typeface="+mj-ea"/>
                <a:cs typeface="+mj-cs"/>
              </a:rPr>
              <a:t>amplitude and phase can produce non-trivial electromagnetic topologies</a:t>
            </a:r>
            <a:endParaRPr sz="2800"/>
          </a:p>
        </p:txBody>
      </p:sp>
      <p:sp>
        <p:nvSpPr>
          <p:cNvPr id="747671400" name="Slide Number Placeholder 3"/>
          <p:cNvSpPr>
            <a:spLocks noGrp="1"/>
          </p:cNvSpPr>
          <p:nvPr>
            <p:ph type="sldNum" sz="quarter" idx="12"/>
          </p:nvPr>
        </p:nvSpPr>
        <p:spPr bwMode="auto"/>
        <p:txBody>
          <a:bodyPr/>
          <a:lstStyle/>
          <a:p>
            <a:pPr>
              <a:defRPr/>
            </a:pPr>
            <a:fld id="{6D9A7562-078F-0443-99CB-13A7936AC4A7}" type="slidenum">
              <a:rPr lang="en-US"/>
              <a:t>5</a:t>
            </a:fld>
            <a:endParaRPr lang="en-US"/>
          </a:p>
        </p:txBody>
      </p:sp>
      <p:pic>
        <p:nvPicPr>
          <p:cNvPr id="582600698" name="Content Placeholder 9"/>
          <p:cNvPicPr>
            <a:picLocks noGrp="1" noChangeAspect="1"/>
          </p:cNvPicPr>
          <p:nvPr>
            <p:ph idx="1"/>
          </p:nvPr>
        </p:nvPicPr>
        <p:blipFill rotWithShape="1">
          <a:blip r:embed="rId3"/>
          <a:srcRect l="31074" t="18884" r="8429" b="32025"/>
          <a:stretch/>
        </p:blipFill>
        <p:spPr bwMode="auto">
          <a:xfrm>
            <a:off x="871711" y="1536062"/>
            <a:ext cx="4665422" cy="3785875"/>
          </a:xfrm>
          <a:prstGeom prst="rect">
            <a:avLst/>
          </a:prstGeom>
        </p:spPr>
      </p:pic>
      <p:pic>
        <p:nvPicPr>
          <p:cNvPr id="1758353517" name="Picture 17"/>
          <p:cNvPicPr>
            <a:picLocks noChangeAspect="1"/>
          </p:cNvPicPr>
          <p:nvPr/>
        </p:nvPicPr>
        <p:blipFill rotWithShape="1">
          <a:blip r:embed="rId4"/>
          <a:stretch/>
        </p:blipFill>
        <p:spPr bwMode="auto">
          <a:xfrm>
            <a:off x="3939216" y="1536062"/>
            <a:ext cx="1597917" cy="2146558"/>
          </a:xfrm>
          <a:prstGeom prst="rect">
            <a:avLst/>
          </a:prstGeom>
        </p:spPr>
      </p:pic>
      <p:sp>
        <p:nvSpPr>
          <p:cNvPr id="867440298" name="Rectangle: Rounded Corners 22"/>
          <p:cNvSpPr/>
          <p:nvPr/>
        </p:nvSpPr>
        <p:spPr bwMode="auto">
          <a:xfrm>
            <a:off x="665270" y="5398137"/>
            <a:ext cx="5031632" cy="640713"/>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Longitudinal OAM (spatial structure)</a:t>
            </a:r>
            <a:endParaRPr/>
          </a:p>
        </p:txBody>
      </p:sp>
      <p:pic>
        <p:nvPicPr>
          <p:cNvPr id="1293805625" name="Picture 4" descr="Laboratory for Laser Energetics University of Rochester Logo."/>
          <p:cNvPicPr>
            <a:picLocks noChangeAspect="1"/>
          </p:cNvPicPr>
          <p:nvPr/>
        </p:nvPicPr>
        <p:blipFill rotWithShape="1">
          <a:blip r:embed="rId5"/>
          <a:stretch/>
        </p:blipFill>
        <p:spPr bwMode="auto">
          <a:xfrm>
            <a:off x="546792" y="6355080"/>
            <a:ext cx="2628909" cy="3651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121937729" name="Title 1"/>
          <p:cNvSpPr>
            <a:spLocks noGrp="1"/>
          </p:cNvSpPr>
          <p:nvPr>
            <p:ph type="title"/>
          </p:nvPr>
        </p:nvSpPr>
        <p:spPr bwMode="auto"/>
        <p:txBody>
          <a:bodyPr>
            <a:normAutofit/>
          </a:bodyPr>
          <a:lstStyle/>
          <a:p>
            <a:pPr>
              <a:defRPr/>
            </a:pPr>
            <a:r>
              <a:rPr lang="en-US"/>
              <a:t>Spatiotemporal control of </a:t>
            </a:r>
            <a:r>
              <a:rPr lang="en-US" sz="2800" b="0" i="0" u="none" strike="noStrike" cap="none" spc="0">
                <a:solidFill>
                  <a:schemeClr val="tx2"/>
                </a:solidFill>
                <a:latin typeface="Aptos Display"/>
                <a:ea typeface="+mj-ea"/>
                <a:cs typeface="+mj-cs"/>
              </a:rPr>
              <a:t>laser pulse </a:t>
            </a:r>
            <a:r>
              <a:rPr lang="en-US"/>
              <a:t>amplitude and phase can produce non-trivial electromagnetic topologies</a:t>
            </a:r>
            <a:endParaRPr/>
          </a:p>
        </p:txBody>
      </p:sp>
      <p:sp>
        <p:nvSpPr>
          <p:cNvPr id="1856999309" name="Slide Number Placeholder 3"/>
          <p:cNvSpPr>
            <a:spLocks noGrp="1"/>
          </p:cNvSpPr>
          <p:nvPr>
            <p:ph type="sldNum" sz="quarter" idx="12"/>
          </p:nvPr>
        </p:nvSpPr>
        <p:spPr bwMode="auto"/>
        <p:txBody>
          <a:bodyPr/>
          <a:lstStyle/>
          <a:p>
            <a:pPr>
              <a:defRPr/>
            </a:pPr>
            <a:fld id="{6D9A7562-078F-0443-99CB-13A7936AC4A7}" type="slidenum">
              <a:rPr lang="en-US"/>
              <a:t>6</a:t>
            </a:fld>
            <a:endParaRPr lang="en-US"/>
          </a:p>
        </p:txBody>
      </p:sp>
      <p:pic>
        <p:nvPicPr>
          <p:cNvPr id="1726469219" name="Content Placeholder 9"/>
          <p:cNvPicPr>
            <a:picLocks noGrp="1" noChangeAspect="1"/>
          </p:cNvPicPr>
          <p:nvPr>
            <p:ph idx="1"/>
          </p:nvPr>
        </p:nvPicPr>
        <p:blipFill rotWithShape="1">
          <a:blip r:embed="rId3"/>
          <a:srcRect l="31074" t="18884" r="8429" b="32025"/>
          <a:stretch/>
        </p:blipFill>
        <p:spPr bwMode="auto">
          <a:xfrm>
            <a:off x="871711" y="1536062"/>
            <a:ext cx="4665422" cy="3785875"/>
          </a:xfrm>
          <a:prstGeom prst="rect">
            <a:avLst/>
          </a:prstGeom>
        </p:spPr>
      </p:pic>
      <p:pic>
        <p:nvPicPr>
          <p:cNvPr id="639155100" name="Picture 11"/>
          <p:cNvPicPr>
            <a:picLocks noChangeAspect="1"/>
          </p:cNvPicPr>
          <p:nvPr/>
        </p:nvPicPr>
        <p:blipFill rotWithShape="1">
          <a:blip r:embed="rId4"/>
          <a:srcRect l="28674" t="19652" r="6938" b="32570"/>
          <a:stretch/>
        </p:blipFill>
        <p:spPr bwMode="auto">
          <a:xfrm>
            <a:off x="6446520" y="1664208"/>
            <a:ext cx="4873752" cy="3611880"/>
          </a:xfrm>
          <a:prstGeom prst="rect">
            <a:avLst/>
          </a:prstGeom>
        </p:spPr>
      </p:pic>
      <p:pic>
        <p:nvPicPr>
          <p:cNvPr id="356115146" name="Picture 17"/>
          <p:cNvPicPr>
            <a:picLocks noChangeAspect="1"/>
          </p:cNvPicPr>
          <p:nvPr/>
        </p:nvPicPr>
        <p:blipFill rotWithShape="1">
          <a:blip r:embed="rId5"/>
          <a:stretch/>
        </p:blipFill>
        <p:spPr bwMode="auto">
          <a:xfrm>
            <a:off x="3939216" y="1536062"/>
            <a:ext cx="1597917" cy="2146558"/>
          </a:xfrm>
          <a:prstGeom prst="rect">
            <a:avLst/>
          </a:prstGeom>
        </p:spPr>
      </p:pic>
      <p:pic>
        <p:nvPicPr>
          <p:cNvPr id="761214596" name="Picture 19"/>
          <p:cNvPicPr>
            <a:picLocks noChangeAspect="1"/>
          </p:cNvPicPr>
          <p:nvPr/>
        </p:nvPicPr>
        <p:blipFill rotWithShape="1">
          <a:blip r:embed="rId6"/>
          <a:stretch/>
        </p:blipFill>
        <p:spPr bwMode="auto">
          <a:xfrm>
            <a:off x="9722372" y="1536062"/>
            <a:ext cx="1597917" cy="2146558"/>
          </a:xfrm>
          <a:prstGeom prst="rect">
            <a:avLst/>
          </a:prstGeom>
        </p:spPr>
      </p:pic>
      <p:sp>
        <p:nvSpPr>
          <p:cNvPr id="118336334" name="Rectangle: Rounded Corners 22"/>
          <p:cNvSpPr/>
          <p:nvPr/>
        </p:nvSpPr>
        <p:spPr bwMode="auto">
          <a:xfrm>
            <a:off x="665270" y="5398137"/>
            <a:ext cx="5031632" cy="640713"/>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Longitudinal OAM (spatial structure)</a:t>
            </a:r>
            <a:endParaRPr/>
          </a:p>
        </p:txBody>
      </p:sp>
      <p:sp>
        <p:nvSpPr>
          <p:cNvPr id="1766562800" name="Rectangle: Rounded Corners 24"/>
          <p:cNvSpPr/>
          <p:nvPr/>
        </p:nvSpPr>
        <p:spPr bwMode="auto">
          <a:xfrm>
            <a:off x="6288657" y="5398137"/>
            <a:ext cx="5031632" cy="640713"/>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Transverse OAM (spatiotemporal structure)</a:t>
            </a:r>
            <a:endParaRPr/>
          </a:p>
        </p:txBody>
      </p:sp>
      <p:pic>
        <p:nvPicPr>
          <p:cNvPr id="2001305479" name="Picture 4" descr="Laboratory for Laser Energetics University of Rochester Logo."/>
          <p:cNvPicPr>
            <a:picLocks noChangeAspect="1"/>
          </p:cNvPicPr>
          <p:nvPr/>
        </p:nvPicPr>
        <p:blipFill rotWithShape="1">
          <a:blip r:embed="rId7"/>
          <a:stretch/>
        </p:blipFill>
        <p:spPr bwMode="auto">
          <a:xfrm>
            <a:off x="546792" y="6355080"/>
            <a:ext cx="2628909" cy="3651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063973945" name="Title 1"/>
          <p:cNvSpPr>
            <a:spLocks noGrp="1"/>
          </p:cNvSpPr>
          <p:nvPr>
            <p:ph type="title"/>
          </p:nvPr>
        </p:nvSpPr>
        <p:spPr bwMode="auto"/>
        <p:txBody>
          <a:bodyPr/>
          <a:lstStyle/>
          <a:p>
            <a:pPr>
              <a:defRPr/>
            </a:pPr>
            <a:r>
              <a:rPr lang="en-US"/>
              <a:t>STOV structures can be generalized to three dimensions</a:t>
            </a:r>
            <a:endParaRPr/>
          </a:p>
        </p:txBody>
      </p:sp>
      <p:sp>
        <p:nvSpPr>
          <p:cNvPr id="198644047" name="Slide Number Placeholder 3"/>
          <p:cNvSpPr>
            <a:spLocks noGrp="1"/>
          </p:cNvSpPr>
          <p:nvPr>
            <p:ph type="sldNum" sz="quarter" idx="12"/>
          </p:nvPr>
        </p:nvSpPr>
        <p:spPr bwMode="auto"/>
        <p:txBody>
          <a:bodyPr/>
          <a:lstStyle/>
          <a:p>
            <a:pPr>
              <a:defRPr/>
            </a:pPr>
            <a:fld id="{311BF8DE-5F73-4E32-AA25-673E9FFCAA65}" type="slidenum">
              <a:rPr lang="en-US"/>
              <a:t>7</a:t>
            </a:fld>
            <a:endParaRPr lang="en-US"/>
          </a:p>
        </p:txBody>
      </p:sp>
      <p:sp>
        <p:nvSpPr>
          <p:cNvPr id="600520481" name="Text Placeholder 4"/>
          <p:cNvSpPr>
            <a:spLocks noGrp="1"/>
          </p:cNvSpPr>
          <p:nvPr>
            <p:ph type="body" sz="quarter" idx="13"/>
          </p:nvPr>
        </p:nvSpPr>
        <p:spPr bwMode="auto">
          <a:xfrm>
            <a:off x="1194816" y="5263621"/>
            <a:ext cx="9802368" cy="717076"/>
          </a:xfrm>
          <a:prstGeom prst="roundRect">
            <a:avLst>
              <a:gd name="adj" fmla="val 16667"/>
            </a:avLst>
          </a:prstGeom>
        </p:spPr>
        <p:txBody>
          <a:bodyPr/>
          <a:lstStyle/>
          <a:p>
            <a:pPr>
              <a:defRPr/>
            </a:pPr>
            <a:r>
              <a:rPr lang="en-US" sz="2000"/>
              <a:t>Full three-dimensional structuring provides additional flexibility for tailoring laser pulses for applications </a:t>
            </a:r>
            <a:endParaRPr/>
          </a:p>
        </p:txBody>
      </p:sp>
      <p:pic>
        <p:nvPicPr>
          <p:cNvPr id="333840902" name="Picture 12"/>
          <p:cNvPicPr>
            <a:picLocks noChangeAspect="1"/>
          </p:cNvPicPr>
          <p:nvPr/>
        </p:nvPicPr>
        <p:blipFill rotWithShape="1">
          <a:blip r:embed="rId3"/>
          <a:stretch/>
        </p:blipFill>
        <p:spPr bwMode="auto">
          <a:xfrm>
            <a:off x="608171" y="1808759"/>
            <a:ext cx="3580587" cy="2852781"/>
          </a:xfrm>
          <a:prstGeom prst="rect">
            <a:avLst/>
          </a:prstGeom>
        </p:spPr>
      </p:pic>
      <p:pic>
        <p:nvPicPr>
          <p:cNvPr id="151861672" name="Picture 14"/>
          <p:cNvPicPr>
            <a:picLocks noChangeAspect="1"/>
          </p:cNvPicPr>
          <p:nvPr/>
        </p:nvPicPr>
        <p:blipFill rotWithShape="1">
          <a:blip r:embed="rId4"/>
          <a:stretch/>
        </p:blipFill>
        <p:spPr bwMode="auto">
          <a:xfrm>
            <a:off x="4266433" y="1808759"/>
            <a:ext cx="3659133" cy="2849550"/>
          </a:xfrm>
          <a:prstGeom prst="rect">
            <a:avLst/>
          </a:prstGeom>
        </p:spPr>
      </p:pic>
      <p:pic>
        <p:nvPicPr>
          <p:cNvPr id="186877140" name="Picture 16"/>
          <p:cNvPicPr>
            <a:picLocks noChangeAspect="1"/>
          </p:cNvPicPr>
          <p:nvPr/>
        </p:nvPicPr>
        <p:blipFill rotWithShape="1">
          <a:blip r:embed="rId5"/>
          <a:stretch/>
        </p:blipFill>
        <p:spPr bwMode="auto">
          <a:xfrm>
            <a:off x="8003241" y="1808759"/>
            <a:ext cx="3727609" cy="2849550"/>
          </a:xfrm>
          <a:prstGeom prst="rect">
            <a:avLst/>
          </a:prstGeom>
        </p:spPr>
      </p:pic>
      <p:pic>
        <p:nvPicPr>
          <p:cNvPr id="719235160" name="Picture 5" descr="Laboratory for Laser Energetics University of Rochester Logo."/>
          <p:cNvPicPr>
            <a:picLocks noChangeAspect="1"/>
          </p:cNvPicPr>
          <p:nvPr/>
        </p:nvPicPr>
        <p:blipFill rotWithShape="1">
          <a:blip r:embed="rId6"/>
          <a:stretch/>
        </p:blipFill>
        <p:spPr bwMode="auto">
          <a:xfrm>
            <a:off x="546792" y="6355080"/>
            <a:ext cx="2628909" cy="3651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138613431" name="Rectangle 2138613430"/>
          <p:cNvSpPr/>
          <p:nvPr/>
        </p:nvSpPr>
        <p:spPr bwMode="auto">
          <a:xfrm>
            <a:off x="500314" y="18495"/>
            <a:ext cx="1590581" cy="406892"/>
          </a:xfrm>
          <a:prstGeom prst="rect">
            <a:avLst/>
          </a:prstGeom>
          <a:solidFill>
            <a:schemeClr val="bg1"/>
          </a:solidFill>
          <a:ln w="1905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20661731" name="Content Placeholder 1"/>
          <p:cNvSpPr>
            <a:spLocks noGrp="1"/>
          </p:cNvSpPr>
          <p:nvPr>
            <p:ph idx="1"/>
          </p:nvPr>
        </p:nvSpPr>
        <p:spPr bwMode="auto">
          <a:xfrm>
            <a:off x="608170" y="1050585"/>
            <a:ext cx="10975656" cy="5424032"/>
          </a:xfrm>
        </p:spPr>
        <p:txBody>
          <a:bodyPr>
            <a:normAutofit/>
          </a:bodyPr>
          <a:lstStyle/>
          <a:p>
            <a:pPr>
              <a:lnSpc>
                <a:spcPct val="200000"/>
              </a:lnSpc>
              <a:defRPr/>
            </a:pPr>
            <a:r>
              <a:rPr lang="en-US" sz="2200"/>
              <a:t>Background and motivation</a:t>
            </a:r>
            <a:endParaRPr/>
          </a:p>
          <a:p>
            <a:pPr>
              <a:lnSpc>
                <a:spcPct val="200000"/>
              </a:lnSpc>
              <a:defRPr/>
            </a:pPr>
            <a:r>
              <a:rPr lang="en-US" sz="2200"/>
              <a:t>Linear propagation of STOVs</a:t>
            </a:r>
            <a:endParaRPr/>
          </a:p>
          <a:p>
            <a:pPr>
              <a:lnSpc>
                <a:spcPct val="200000"/>
              </a:lnSpc>
              <a:defRPr/>
            </a:pPr>
            <a:r>
              <a:rPr lang="en-US" sz="2200"/>
              <a:t>Nonlinear propagation model</a:t>
            </a:r>
            <a:endParaRPr/>
          </a:p>
          <a:p>
            <a:pPr>
              <a:lnSpc>
                <a:spcPct val="200000"/>
              </a:lnSpc>
              <a:defRPr/>
            </a:pPr>
            <a:r>
              <a:rPr lang="en-US" sz="2200"/>
              <a:t>Nonlinear stability analysis of structurally invariant STOVs</a:t>
            </a:r>
            <a:endParaRPr/>
          </a:p>
        </p:txBody>
      </p:sp>
      <p:sp>
        <p:nvSpPr>
          <p:cNvPr id="748118484" name="Slide Number Placeholder 3"/>
          <p:cNvSpPr>
            <a:spLocks noGrp="1"/>
          </p:cNvSpPr>
          <p:nvPr>
            <p:ph type="sldNum" sz="quarter" idx="12"/>
          </p:nvPr>
        </p:nvSpPr>
        <p:spPr bwMode="auto"/>
        <p:txBody>
          <a:bodyPr/>
          <a:lstStyle/>
          <a:p>
            <a:pPr>
              <a:defRPr/>
            </a:pPr>
            <a:fld id="{F5BCBFCA-4EA4-DED9-26B9-F49451468C6B}" type="slidenum">
              <a:rPr lang="en-US"/>
              <a:t>8</a:t>
            </a:fld>
            <a:endParaRPr lang="en-US"/>
          </a:p>
        </p:txBody>
      </p:sp>
      <p:sp>
        <p:nvSpPr>
          <p:cNvPr id="355386452" name="Rectangle: Rounded Corners 5"/>
          <p:cNvSpPr/>
          <p:nvPr/>
        </p:nvSpPr>
        <p:spPr bwMode="auto">
          <a:xfrm>
            <a:off x="608170" y="68017"/>
            <a:ext cx="1173002" cy="307846"/>
          </a:xfrm>
          <a:prstGeom prst="roundRect">
            <a:avLst>
              <a:gd name="adj" fmla="val 1666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a:t>Outline</a:t>
            </a:r>
            <a:endParaRPr/>
          </a:p>
        </p:txBody>
      </p:sp>
      <p:sp>
        <p:nvSpPr>
          <p:cNvPr id="67352595" name="Rectangle 6"/>
          <p:cNvSpPr/>
          <p:nvPr/>
        </p:nvSpPr>
        <p:spPr bwMode="auto">
          <a:xfrm>
            <a:off x="325435" y="2552329"/>
            <a:ext cx="11069785" cy="2689203"/>
          </a:xfrm>
          <a:prstGeom prst="rect">
            <a:avLst/>
          </a:prstGeom>
          <a:solidFill>
            <a:srgbClr val="FFFF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970157218" name="Picture 4" descr="Laboratory for Laser Energetics University of Rochester Logo."/>
          <p:cNvPicPr>
            <a:picLocks noChangeAspect="1"/>
          </p:cNvPicPr>
          <p:nvPr/>
        </p:nvPicPr>
        <p:blipFill rotWithShape="1">
          <a:blip r:embed="rId3"/>
          <a:stretch/>
        </p:blipFill>
        <p:spPr bwMode="auto">
          <a:xfrm>
            <a:off x="546791" y="6355080"/>
            <a:ext cx="2628909" cy="365124"/>
          </a:xfrm>
          <a:prstGeom prst="rect">
            <a:avLst/>
          </a:prstGeom>
        </p:spPr>
      </p:pic>
      <p:sp>
        <p:nvSpPr>
          <p:cNvPr id="309793016" name="Rectangle 6"/>
          <p:cNvSpPr/>
          <p:nvPr/>
        </p:nvSpPr>
        <p:spPr bwMode="auto">
          <a:xfrm>
            <a:off x="376112" y="633273"/>
            <a:ext cx="11069784" cy="1068279"/>
          </a:xfrm>
          <a:prstGeom prst="rect">
            <a:avLst/>
          </a:prstGeom>
          <a:solidFill>
            <a:srgbClr val="FFFF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017955381" name="Title 1"/>
          <p:cNvSpPr>
            <a:spLocks noGrp="1"/>
          </p:cNvSpPr>
          <p:nvPr>
            <p:ph type="title"/>
          </p:nvPr>
        </p:nvSpPr>
        <p:spPr bwMode="auto"/>
        <p:txBody>
          <a:bodyPr/>
          <a:lstStyle/>
          <a:p>
            <a:pPr>
              <a:defRPr/>
            </a:pPr>
            <a:r>
              <a:rPr lang="en-US"/>
              <a:t>STOV structure is not generally preserved throughout propagation</a:t>
            </a:r>
            <a:endParaRPr/>
          </a:p>
        </p:txBody>
      </p:sp>
      <p:sp>
        <p:nvSpPr>
          <p:cNvPr id="2042845975" name="Slide Number Placeholder 3"/>
          <p:cNvSpPr>
            <a:spLocks noGrp="1"/>
          </p:cNvSpPr>
          <p:nvPr>
            <p:ph type="sldNum" sz="quarter" idx="12"/>
          </p:nvPr>
        </p:nvSpPr>
        <p:spPr bwMode="auto"/>
        <p:txBody>
          <a:bodyPr/>
          <a:lstStyle/>
          <a:p>
            <a:pPr>
              <a:defRPr/>
            </a:pPr>
            <a:fld id="{311BF8DE-5F73-4E32-AA25-673E9FFCAA65}" type="slidenum">
              <a:rPr lang="en-US"/>
              <a:t>9</a:t>
            </a:fld>
            <a:endParaRPr lang="en-US"/>
          </a:p>
        </p:txBody>
      </p:sp>
      <mc:AlternateContent xmlns:mc="http://schemas.openxmlformats.org/markup-compatibility/2006" xmlns:a14="http://schemas.microsoft.com/office/drawing/2010/main">
        <mc:Choice Requires="a14">
          <p:sp>
            <p:nvSpPr>
              <p:cNvPr id="594863635" name="Content Placeholder 2"/>
              <p:cNvSpPr>
                <a:spLocks noGrp="1"/>
              </p:cNvSpPr>
              <p:nvPr>
                <p:ph idx="1"/>
              </p:nvPr>
            </p:nvSpPr>
            <p:spPr bwMode="auto">
              <a:xfrm>
                <a:off x="608172" y="4210258"/>
                <a:ext cx="10975657" cy="1188424"/>
              </a:xfrm>
            </p:spPr>
            <p:txBody>
              <a:bodyPr>
                <a:normAutofit/>
              </a:bodyPr>
              <a:lstStyle/>
              <a:p>
                <a:pPr>
                  <a:defRPr/>
                </a:pPr>
                <a14:m>
                  <m:oMath xmlns:m="http://schemas.openxmlformats.org/officeDocument/2006/math">
                    <m:r>
                      <a:rPr lang="en-US" sz="2000" b="0" i="1">
                        <a:latin typeface="Cambria Math"/>
                      </a:rPr>
                      <m:t>𝜉</m:t>
                    </m:r>
                    <m:r>
                      <a:rPr lang="en-US" sz="2000" b="0" i="1">
                        <a:latin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rPr>
                          <m:t>𝑣</m:t>
                        </m:r>
                      </m:e>
                      <m:sub>
                        <m:r>
                          <a:rPr lang="en-US" sz="2000" b="0" i="1">
                            <a:latin typeface="Cambria Math"/>
                          </a:rPr>
                          <m:t>𝑔</m:t>
                        </m:r>
                      </m:sub>
                    </m:sSub>
                    <m:r>
                      <a:rPr lang="en-US" sz="2000" b="0" i="1">
                        <a:latin typeface="Cambria Math"/>
                      </a:rPr>
                      <m:t>𝑡</m:t>
                    </m:r>
                    <m:r>
                      <a:rPr lang="en-US" sz="2000" b="0" i="1">
                        <a:latin typeface="Cambria Math"/>
                      </a:rPr>
                      <m:t>−</m:t>
                    </m:r>
                    <m:r>
                      <a:rPr lang="en-US" sz="2000" b="0" i="1">
                        <a:latin typeface="Cambria Math"/>
                      </a:rPr>
                      <m:t>𝑧</m:t>
                    </m:r>
                  </m:oMath>
                </a14:m>
                <a:r>
                  <a:rPr lang="en-US" sz="2000"/>
                  <a:t> is the longitudinal (temporal) coordinate in the pulse frame</a:t>
                </a:r>
                <a:endParaRPr/>
              </a:p>
              <a:p>
                <a:pPr>
                  <a:defRPr/>
                </a:pPr>
                <a14:m>
                  <m:oMath xmlns:m="http://schemas.openxmlformats.org/officeDocument/2006/math">
                    <m:sSub>
                      <m:sSubPr>
                        <m:ctrlPr>
                          <a:rPr lang="en-US" sz="2000" b="0" i="1">
                            <a:latin typeface="Cambria Math" panose="02040503050406030204" pitchFamily="18" charset="0"/>
                            <a:ea typeface="Cambria Math"/>
                            <a:cs typeface="Cambria Math"/>
                          </a:rPr>
                        </m:ctrlPr>
                      </m:sSubPr>
                      <m:e>
                        <m:r>
                          <a:rPr lang="en-US" sz="2000" b="0" i="1">
                            <a:latin typeface="Cambria Math"/>
                          </a:rPr>
                          <m:t>𝛽</m:t>
                        </m:r>
                      </m:e>
                      <m:sub>
                        <m:r>
                          <a:rPr lang="en-US" sz="2000" b="0" i="1">
                            <a:latin typeface="Cambria Math"/>
                          </a:rPr>
                          <m:t>2</m:t>
                        </m:r>
                      </m:sub>
                    </m:sSub>
                    <m:r>
                      <a:rPr lang="en-US" sz="2000" b="0" i="1">
                        <a:latin typeface="Cambria Math"/>
                      </a:rPr>
                      <m:t>≡ </m:t>
                    </m:r>
                    <m:sSub>
                      <m:sSubPr>
                        <m:ctrlPr>
                          <a:rPr lang="en-US" sz="2000" b="0" i="1">
                            <a:latin typeface="Cambria Math" panose="02040503050406030204" pitchFamily="18" charset="0"/>
                            <a:ea typeface="Cambria Math"/>
                            <a:cs typeface="Cambria Math"/>
                          </a:rPr>
                        </m:ctrlPr>
                      </m:sSubPr>
                      <m:e>
                        <m:r>
                          <a:rPr lang="en-US" sz="2000" b="0" i="1">
                            <a:latin typeface="Cambria Math"/>
                          </a:rPr>
                          <m:t>𝑘</m:t>
                        </m:r>
                      </m:e>
                      <m:sub>
                        <m:r>
                          <a:rPr lang="en-US" sz="2000" b="0" i="1">
                            <a:latin typeface="Cambria Math"/>
                          </a:rPr>
                          <m:t>0</m:t>
                        </m:r>
                      </m:sub>
                    </m:sSub>
                    <m:sSubSup>
                      <m:sSubSupPr>
                        <m:ctrlPr>
                          <a:rPr lang="en-US" sz="2000" b="0" i="1">
                            <a:latin typeface="Cambria Math" panose="02040503050406030204" pitchFamily="18" charset="0"/>
                            <a:ea typeface="Cambria Math"/>
                            <a:cs typeface="Cambria Math"/>
                          </a:rPr>
                        </m:ctrlPr>
                      </m:sSubSupPr>
                      <m:e>
                        <m:r>
                          <a:rPr lang="en-US" sz="2000" b="0" i="1">
                            <a:latin typeface="Cambria Math"/>
                          </a:rPr>
                          <m:t>𝑣</m:t>
                        </m:r>
                      </m:e>
                      <m:sub>
                        <m:r>
                          <a:rPr lang="en-US" sz="2000" b="0" i="1">
                            <a:latin typeface="Cambria Math"/>
                          </a:rPr>
                          <m:t>𝑔</m:t>
                        </m:r>
                      </m:sub>
                      <m:sup>
                        <m:r>
                          <a:rPr lang="en-US" sz="2000" b="0" i="1">
                            <a:latin typeface="Cambria Math"/>
                          </a:rPr>
                          <m:t>2</m:t>
                        </m:r>
                      </m:sup>
                    </m:sSubSup>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m:t>
                        </m:r>
                      </m:sup>
                    </m:sSubSup>
                  </m:oMath>
                </a14:m>
                <a:r>
                  <a:rPr lang="en-US" sz="2000"/>
                  <a:t> is the dimensionless group velocity dispersion (GVD) of the medium </a:t>
                </a:r>
                <a:endParaRPr/>
              </a:p>
            </p:txBody>
          </p:sp>
        </mc:Choice>
        <mc:Fallback xmlns="">
          <p:sp>
            <p:nvSpPr>
              <p:cNvPr id="594863635" name="Content Placeholder 2"/>
              <p:cNvSpPr>
                <a:spLocks noGrp="1" noRot="1" noChangeAspect="1" noMove="1" noResize="1" noEditPoints="1" noAdjustHandles="1" noChangeArrowheads="1" noChangeShapeType="1" noTextEdit="1"/>
              </p:cNvSpPr>
              <p:nvPr>
                <p:ph idx="1"/>
              </p:nvPr>
            </p:nvSpPr>
            <p:spPr bwMode="auto">
              <a:xfrm>
                <a:off x="608172" y="4210258"/>
                <a:ext cx="10975657" cy="1188424"/>
              </a:xfrm>
              <a:blipFill>
                <a:blip r:embed="rId3"/>
                <a:stretch>
                  <a:fillRect l="-222" t="-4103"/>
                </a:stretch>
              </a:blipFill>
            </p:spPr>
            <p:txBody>
              <a:bodyPr/>
              <a:lstStyle/>
              <a:p>
                <a:r>
                  <a:rPr lang="en-US">
                    <a:noFill/>
                  </a:rPr>
                  <a:t> </a:t>
                </a:r>
              </a:p>
            </p:txBody>
          </p:sp>
        </mc:Fallback>
      </mc:AlternateContent>
      <p:grpSp>
        <p:nvGrpSpPr>
          <p:cNvPr id="1647915231" name="Group 19"/>
          <p:cNvGrpSpPr/>
          <p:nvPr/>
        </p:nvGrpSpPr>
        <p:grpSpPr bwMode="auto">
          <a:xfrm>
            <a:off x="3952415" y="1489154"/>
            <a:ext cx="4287168" cy="2435415"/>
            <a:chOff x="0" y="0"/>
            <a:chExt cx="4287168" cy="2435415"/>
          </a:xfrm>
        </p:grpSpPr>
        <p:grpSp>
          <p:nvGrpSpPr>
            <p:cNvPr id="21" name="Group 20"/>
            <p:cNvGrpSpPr/>
            <p:nvPr/>
          </p:nvGrpSpPr>
          <p:grpSpPr bwMode="auto">
            <a:xfrm>
              <a:off x="403561" y="561789"/>
              <a:ext cx="3722710" cy="1873625"/>
              <a:chOff x="0" y="0"/>
              <a:chExt cx="3722710" cy="1873625"/>
            </a:xfrm>
          </p:grpSpPr>
          <mc:AlternateContent xmlns:mc="http://schemas.openxmlformats.org/markup-compatibility/2006" xmlns:a14="http://schemas.microsoft.com/office/drawing/2010/main">
            <mc:Choice Requires="a14">
              <p:sp>
                <p:nvSpPr>
                  <p:cNvPr id="23" name="TextBox 22"/>
                  <p:cNvSpPr txBox="1"/>
                  <p:nvPr/>
                </p:nvSpPr>
                <p:spPr bwMode="auto">
                  <a:xfrm>
                    <a:off x="0" y="579029"/>
                    <a:ext cx="3480764" cy="662508"/>
                  </a:xfrm>
                  <a:prstGeom prst="rect">
                    <a:avLst/>
                  </a:prstGeom>
                  <a:noFill/>
                </p:spPr>
                <p:txBody>
                  <a:bodyPr wrap="squar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b="0" i="1">
                              <a:latin typeface="Cambria Math"/>
                            </a:rPr>
                            <m:t>𝑖</m:t>
                          </m:r>
                          <m:f>
                            <m:fPr>
                              <m:ctrlPr>
                                <a:rPr lang="en-US" sz="2000" b="0" i="1">
                                  <a:latin typeface="Cambria Math" panose="02040503050406030204" pitchFamily="18" charset="0"/>
                                  <a:ea typeface="Cambria Math"/>
                                  <a:cs typeface="Cambria Math"/>
                                </a:rPr>
                              </m:ctrlPr>
                            </m:fPr>
                            <m:num>
                              <m:r>
                                <a:rPr lang="en-US" sz="2000" b="0" i="1">
                                  <a:latin typeface="Cambria Math"/>
                                </a:rPr>
                                <m:t>𝜕</m:t>
                              </m:r>
                              <m:r>
                                <a:rPr lang="en-US" sz="2000" b="0" i="1">
                                  <a:latin typeface="Cambria Math"/>
                                </a:rPr>
                                <m:t>𝑎</m:t>
                              </m:r>
                            </m:num>
                            <m:den>
                              <m:r>
                                <a:rPr lang="en-US" sz="2000" b="0" i="1">
                                  <a:latin typeface="Cambria Math"/>
                                </a:rPr>
                                <m:t>𝜕</m:t>
                              </m:r>
                              <m:r>
                                <a:rPr lang="en-US" sz="2000" b="0" i="1">
                                  <a:latin typeface="Cambria Math"/>
                                </a:rPr>
                                <m:t>𝑧</m:t>
                              </m:r>
                            </m:den>
                          </m:f>
                          <m:r>
                            <a:rPr lang="en-US" sz="2000" b="0" i="1">
                              <a:latin typeface="Cambria Math"/>
                            </a:rPr>
                            <m:t>=</m:t>
                          </m:r>
                          <m:r>
                            <a:rPr lang="en-US" sz="2000" b="0" i="1">
                              <a:latin typeface="Cambria Math"/>
                              <a:ea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1</m:t>
                              </m:r>
                            </m:num>
                            <m:den>
                              <m:r>
                                <a:rPr lang="en-US" sz="2000" b="0" i="1">
                                  <a:latin typeface="Cambria Math"/>
                                </a:rPr>
                                <m:t>2</m:t>
                              </m:r>
                              <m:sSub>
                                <m:sSubPr>
                                  <m:ctrlPr>
                                    <a:rPr lang="en-US" sz="2000" b="0" i="1">
                                      <a:latin typeface="Cambria Math" panose="02040503050406030204" pitchFamily="18" charset="0"/>
                                      <a:ea typeface="Cambria Math"/>
                                      <a:cs typeface="Cambria Math"/>
                                    </a:rPr>
                                  </m:ctrlPr>
                                </m:sSubPr>
                                <m:e>
                                  <m:r>
                                    <a:rPr lang="en-US" sz="2000" b="0" i="1">
                                      <a:latin typeface="Cambria Math"/>
                                    </a:rPr>
                                    <m:t>𝑘</m:t>
                                  </m:r>
                                </m:e>
                                <m:sub>
                                  <m:r>
                                    <a:rPr lang="en-US" sz="2000" b="0" i="1">
                                      <a:latin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sSubSup>
                                <m:sSubSupPr>
                                  <m:ctrlPr>
                                    <a:rPr lang="en-US" sz="2000" i="1">
                                      <a:solidFill>
                                        <a:schemeClr val="tx1"/>
                                      </a:solidFill>
                                      <a:latin typeface="Cambria Math" panose="02040503050406030204" pitchFamily="18" charset="0"/>
                                      <a:ea typeface="Cambria Math"/>
                                      <a:cs typeface="Cambria Math"/>
                                    </a:rPr>
                                  </m:ctrlPr>
                                </m:sSubSupPr>
                                <m:e>
                                  <m:r>
                                    <m:rPr>
                                      <m:sty m:val="p"/>
                                    </m:rPr>
                                    <a:rPr lang="en-US" sz="2000" b="0" i="0">
                                      <a:solidFill>
                                        <a:schemeClr val="tx1"/>
                                      </a:solidFill>
                                      <a:latin typeface="Cambria Math"/>
                                    </a:rPr>
                                    <m:t>∇</m:t>
                                  </m:r>
                                </m:e>
                                <m:sub>
                                  <m:r>
                                    <a:rPr lang="en-US" sz="2000" b="0" i="1">
                                      <a:solidFill>
                                        <a:schemeClr val="tx1"/>
                                      </a:solidFill>
                                      <a:latin typeface="Cambria Math"/>
                                    </a:rPr>
                                    <m:t>⊥</m:t>
                                  </m:r>
                                </m:sub>
                                <m:sup>
                                  <m:r>
                                    <a:rPr lang="en-US" sz="2000" b="0" i="1">
                                      <a:solidFill>
                                        <a:schemeClr val="tx1"/>
                                      </a:solidFill>
                                      <a:latin typeface="Cambria Math"/>
                                    </a:rPr>
                                    <m:t>2</m:t>
                                  </m:r>
                                </m:sup>
                              </m:sSubSup>
                              <m:r>
                                <a:rPr lang="en-US" sz="2000" b="0" i="1">
                                  <a:solidFill>
                                    <a:schemeClr val="tx1"/>
                                  </a:solidFill>
                                  <a:latin typeface="Cambria Math"/>
                                  <a:ea typeface="Cambria Math"/>
                                </a:rPr>
                                <m:t>−</m:t>
                              </m:r>
                              <m:sSub>
                                <m:sSubPr>
                                  <m:ctrlPr>
                                    <a:rPr lang="en-US" sz="200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ea typeface="Cambria Math"/>
                                    </a:rPr>
                                    <m:t>𝛽</m:t>
                                  </m:r>
                                </m:e>
                                <m:sub>
                                  <m:r>
                                    <a:rPr lang="en-US" sz="2000" b="0" i="1">
                                      <a:solidFill>
                                        <a:schemeClr val="tx1"/>
                                      </a:solidFill>
                                      <a:latin typeface="Cambria Math"/>
                                      <a:ea typeface="Cambria Math"/>
                                    </a:rPr>
                                    <m:t>2</m:t>
                                  </m:r>
                                </m:sub>
                              </m:sSub>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m:t>
                                      </m:r>
                                    </m:e>
                                    <m:sup>
                                      <m:r>
                                        <a:rPr lang="en-US" sz="2000" b="0" i="1">
                                          <a:solidFill>
                                            <a:schemeClr val="tx1"/>
                                          </a:solidFill>
                                          <a:latin typeface="Cambria Math"/>
                                          <a:ea typeface="Cambria Math"/>
                                        </a:rPr>
                                        <m:t>2</m:t>
                                      </m:r>
                                    </m:sup>
                                  </m:sSup>
                                </m:num>
                                <m:den>
                                  <m:r>
                                    <a:rPr lang="en-US" sz="2000" b="0" i="1">
                                      <a:solidFill>
                                        <a:schemeClr val="tx1"/>
                                      </a:solidFill>
                                      <a:latin typeface="Cambria Math"/>
                                      <a:ea typeface="Cambria Math"/>
                                    </a:rPr>
                                    <m:t>𝜕</m:t>
                                  </m:r>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den>
                              </m:f>
                            </m:e>
                          </m:d>
                          <m:r>
                            <a:rPr lang="en-US" sz="2000" b="0" i="1">
                              <a:solidFill>
                                <a:schemeClr val="tx1"/>
                              </a:solidFill>
                              <a:latin typeface="Cambria Math"/>
                              <a:ea typeface="Cambria Math"/>
                            </a:rPr>
                            <m:t>𝑎</m:t>
                          </m:r>
                        </m:oMath>
                      </m:oMathPara>
                    </a14:m>
                    <a:endParaRPr lang="en-US" sz="2000" dirty="0"/>
                  </a:p>
                </p:txBody>
              </p:sp>
            </mc:Choice>
            <mc:Fallback xmlns="">
              <p:sp>
                <p:nvSpPr>
                  <p:cNvPr id="23" name="TextBox 22"/>
                  <p:cNvSpPr txBox="1">
                    <a:spLocks noRot="1" noChangeAspect="1" noMove="1" noResize="1" noEditPoints="1" noAdjustHandles="1" noChangeArrowheads="1" noChangeShapeType="1" noTextEdit="1"/>
                  </p:cNvSpPr>
                  <p:nvPr/>
                </p:nvSpPr>
                <p:spPr bwMode="auto">
                  <a:xfrm>
                    <a:off x="0" y="579029"/>
                    <a:ext cx="3480764" cy="662508"/>
                  </a:xfrm>
                  <a:prstGeom prst="rect">
                    <a:avLst/>
                  </a:prstGeom>
                  <a:blipFill>
                    <a:blip r:embed="rId4"/>
                    <a:stretch>
                      <a:fillRect b="-3670"/>
                    </a:stretch>
                  </a:blipFill>
                </p:spPr>
                <p:txBody>
                  <a:bodyPr/>
                  <a:lstStyle/>
                  <a:p>
                    <a:r>
                      <a:rPr lang="en-US">
                        <a:noFill/>
                      </a:rPr>
                      <a:t> </a:t>
                    </a:r>
                  </a:p>
                </p:txBody>
              </p:sp>
            </mc:Fallback>
          </mc:AlternateContent>
          <p:sp>
            <p:nvSpPr>
              <p:cNvPr id="24" name="Left Brace 23"/>
              <p:cNvSpPr/>
              <p:nvPr/>
            </p:nvSpPr>
            <p:spPr bwMode="auto">
              <a:xfrm rot="5400000">
                <a:off x="1727163" y="270893"/>
                <a:ext cx="192408" cy="423863"/>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25" name="TextBox 24"/>
              <p:cNvSpPr txBox="1"/>
              <p:nvPr/>
            </p:nvSpPr>
            <p:spPr bwMode="auto">
              <a:xfrm>
                <a:off x="675576" y="0"/>
                <a:ext cx="2289217" cy="369332"/>
              </a:xfrm>
              <a:prstGeom prst="rect">
                <a:avLst/>
              </a:prstGeom>
              <a:noFill/>
            </p:spPr>
            <p:txBody>
              <a:bodyPr wrap="none" rtlCol="0">
                <a:spAutoFit/>
              </a:bodyPr>
              <a:lstStyle/>
              <a:p>
                <a:pPr algn="ctr">
                  <a:defRPr/>
                </a:pPr>
                <a:r>
                  <a:rPr lang="en-US"/>
                  <a:t>transverse diffraction</a:t>
                </a:r>
                <a:endParaRPr/>
              </a:p>
            </p:txBody>
          </p:sp>
          <p:sp>
            <p:nvSpPr>
              <p:cNvPr id="26" name="Left Brace 25"/>
              <p:cNvSpPr/>
              <p:nvPr/>
            </p:nvSpPr>
            <p:spPr bwMode="auto">
              <a:xfrm rot="16199999">
                <a:off x="2537343" y="1077897"/>
                <a:ext cx="192408" cy="70596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27" name="TextBox 26"/>
              <p:cNvSpPr txBox="1"/>
              <p:nvPr/>
            </p:nvSpPr>
            <p:spPr bwMode="auto">
              <a:xfrm>
                <a:off x="1544228" y="1507505"/>
                <a:ext cx="2178482" cy="366119"/>
              </a:xfrm>
              <a:prstGeom prst="rect">
                <a:avLst/>
              </a:prstGeom>
              <a:noFill/>
            </p:spPr>
            <p:txBody>
              <a:bodyPr wrap="none" rtlCol="0">
                <a:spAutoFit/>
              </a:bodyPr>
              <a:lstStyle/>
              <a:p>
                <a:pPr algn="ctr">
                  <a:defRPr/>
                </a:pPr>
                <a:r>
                  <a:rPr lang="en-US"/>
                  <a:t>temporal dispersion</a:t>
                </a:r>
                <a:endParaRPr/>
              </a:p>
            </p:txBody>
          </p:sp>
        </p:grpSp>
        <p:sp>
          <p:nvSpPr>
            <p:cNvPr id="22" name="Rectangle: Rounded Corners 21"/>
            <p:cNvSpPr/>
            <p:nvPr/>
          </p:nvSpPr>
          <p:spPr bwMode="auto">
            <a:xfrm>
              <a:off x="0" y="0"/>
              <a:ext cx="4287168" cy="520734"/>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Dispersive paraxial wave equation</a:t>
              </a:r>
              <a:endParaRPr/>
            </a:p>
          </p:txBody>
        </p:sp>
      </p:grpSp>
      <p:pic>
        <p:nvPicPr>
          <p:cNvPr id="1915054197" name="Picture 4" descr="Laboratory for Laser Energetics University of Rochester Logo."/>
          <p:cNvPicPr>
            <a:picLocks noChangeAspect="1"/>
          </p:cNvPicPr>
          <p:nvPr/>
        </p:nvPicPr>
        <p:blipFill rotWithShape="1">
          <a:blip r:embed="rId5"/>
          <a:stretch/>
        </p:blipFill>
        <p:spPr bwMode="auto">
          <a:xfrm>
            <a:off x="546792" y="6355080"/>
            <a:ext cx="2628909" cy="365125"/>
          </a:xfrm>
          <a:prstGeom prst="rect">
            <a:avLst/>
          </a:prstGeom>
        </p:spPr>
      </p:pic>
      <p:sp>
        <p:nvSpPr>
          <p:cNvPr id="2" name="TextBox 1">
            <a:extLst>
              <a:ext uri="{FF2B5EF4-FFF2-40B4-BE49-F238E27FC236}">
                <a16:creationId xmlns:a16="http://schemas.microsoft.com/office/drawing/2014/main" id="{A8E9F3F5-7575-42BF-A1B3-335262F7E060}"/>
              </a:ext>
            </a:extLst>
          </p:cNvPr>
          <p:cNvSpPr txBox="1"/>
          <p:nvPr/>
        </p:nvSpPr>
        <p:spPr>
          <a:xfrm>
            <a:off x="4144756" y="6318628"/>
            <a:ext cx="7867859" cy="338554"/>
          </a:xfrm>
          <a:prstGeom prst="rect">
            <a:avLst/>
          </a:prstGeom>
          <a:noFill/>
        </p:spPr>
        <p:txBody>
          <a:bodyPr wrap="none" rtlCol="0">
            <a:spAutoFit/>
          </a:bodyPr>
          <a:lstStyle/>
          <a:p>
            <a:r>
              <a:rPr lang="en-US" sz="1600" dirty="0"/>
              <a:t>S. W. Hancock, S. </a:t>
            </a:r>
            <a:r>
              <a:rPr lang="en-US" sz="1600" dirty="0" err="1"/>
              <a:t>Zahedpour</a:t>
            </a:r>
            <a:r>
              <a:rPr lang="en-US" sz="1600" dirty="0"/>
              <a:t>, and H. M. </a:t>
            </a:r>
            <a:r>
              <a:rPr lang="en-US" sz="1600" dirty="0" err="1"/>
              <a:t>Milchberg</a:t>
            </a:r>
            <a:r>
              <a:rPr lang="en-US" sz="1600" dirty="0"/>
              <a:t>, </a:t>
            </a:r>
            <a:r>
              <a:rPr lang="en-US" sz="1600" i="1" dirty="0"/>
              <a:t>Phys. Rev. Lett.</a:t>
            </a:r>
            <a:r>
              <a:rPr lang="en-US" sz="1600" dirty="0"/>
              <a:t>, 127, 193901 (2021)</a:t>
            </a:r>
          </a:p>
        </p:txBody>
      </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00955787" name="Title 1"/>
          <p:cNvSpPr>
            <a:spLocks noGrp="1"/>
          </p:cNvSpPr>
          <p:nvPr>
            <p:ph type="title"/>
          </p:nvPr>
        </p:nvSpPr>
        <p:spPr bwMode="auto"/>
        <p:txBody>
          <a:bodyPr/>
          <a:lstStyle/>
          <a:p>
            <a:pPr>
              <a:defRPr/>
            </a:pPr>
            <a:r>
              <a:rPr lang="en-US"/>
              <a:t>STOV structure is not generally preserved throughout propagation</a:t>
            </a:r>
            <a:endParaRPr/>
          </a:p>
        </p:txBody>
      </p:sp>
      <p:sp>
        <p:nvSpPr>
          <p:cNvPr id="591490652" name="Slide Number Placeholder 3"/>
          <p:cNvSpPr>
            <a:spLocks noGrp="1"/>
          </p:cNvSpPr>
          <p:nvPr>
            <p:ph type="sldNum" sz="quarter" idx="12"/>
          </p:nvPr>
        </p:nvSpPr>
        <p:spPr bwMode="auto"/>
        <p:txBody>
          <a:bodyPr/>
          <a:lstStyle/>
          <a:p>
            <a:pPr>
              <a:defRPr/>
            </a:pPr>
            <a:fld id="{311BF8DE-5F73-4E32-AA25-673E9FFCAA65}" type="slidenum">
              <a:rPr lang="en-US"/>
              <a:t>10</a:t>
            </a:fld>
            <a:endParaRPr lang="en-US"/>
          </a:p>
        </p:txBody>
      </p:sp>
      <p:sp>
        <p:nvSpPr>
          <p:cNvPr id="2014315124" name="Text Placeholder 4"/>
          <p:cNvSpPr>
            <a:spLocks noGrp="1"/>
          </p:cNvSpPr>
          <p:nvPr>
            <p:ph type="body" sz="quarter" idx="13"/>
          </p:nvPr>
        </p:nvSpPr>
        <p:spPr bwMode="auto">
          <a:xfrm>
            <a:off x="1023151" y="5531501"/>
            <a:ext cx="10145697" cy="405689"/>
          </a:xfrm>
          <a:prstGeom prst="roundRect">
            <a:avLst>
              <a:gd name="adj" fmla="val 16667"/>
            </a:avLst>
          </a:prstGeom>
        </p:spPr>
        <p:txBody>
          <a:bodyPr anchor="ctr"/>
          <a:lstStyle/>
          <a:p>
            <a:pPr>
              <a:defRPr/>
            </a:pPr>
            <a:r>
              <a:rPr lang="en-US" sz="2000"/>
              <a:t>Preservation of STOV structure requires matching the rate of diffraction and dispersion</a:t>
            </a:r>
            <a:endParaRPr/>
          </a:p>
        </p:txBody>
      </p:sp>
      <p:grpSp>
        <p:nvGrpSpPr>
          <p:cNvPr id="15364202" name="Group 5"/>
          <p:cNvGrpSpPr/>
          <p:nvPr/>
        </p:nvGrpSpPr>
        <p:grpSpPr bwMode="auto">
          <a:xfrm>
            <a:off x="3952415" y="1489154"/>
            <a:ext cx="4287168" cy="2435415"/>
            <a:chOff x="0" y="0"/>
            <a:chExt cx="4287168" cy="2435415"/>
          </a:xfrm>
        </p:grpSpPr>
        <p:grpSp>
          <p:nvGrpSpPr>
            <p:cNvPr id="7" name="Group 6"/>
            <p:cNvGrpSpPr/>
            <p:nvPr/>
          </p:nvGrpSpPr>
          <p:grpSpPr bwMode="auto">
            <a:xfrm>
              <a:off x="403561" y="561789"/>
              <a:ext cx="3724690" cy="1873625"/>
              <a:chOff x="0" y="0"/>
              <a:chExt cx="3724690" cy="1873625"/>
            </a:xfrm>
          </p:grpSpPr>
          <mc:AlternateContent xmlns:mc="http://schemas.openxmlformats.org/markup-compatibility/2006" xmlns:a14="http://schemas.microsoft.com/office/drawing/2010/main">
            <mc:Choice Requires="a14">
              <p:sp>
                <p:nvSpPr>
                  <p:cNvPr id="9" name="TextBox 8"/>
                  <p:cNvSpPr txBox="1"/>
                  <p:nvPr/>
                </p:nvSpPr>
                <p:spPr bwMode="auto">
                  <a:xfrm>
                    <a:off x="0" y="579029"/>
                    <a:ext cx="3480764" cy="662508"/>
                  </a:xfrm>
                  <a:prstGeom prst="rect">
                    <a:avLst/>
                  </a:prstGeom>
                  <a:noFill/>
                </p:spPr>
                <p:txBody>
                  <a:bodyPr wrap="squar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b="0" i="1">
                              <a:latin typeface="Cambria Math"/>
                            </a:rPr>
                            <m:t>𝑖</m:t>
                          </m:r>
                          <m:f>
                            <m:fPr>
                              <m:ctrlPr>
                                <a:rPr lang="en-US" sz="2000" b="0" i="1">
                                  <a:latin typeface="Cambria Math" panose="02040503050406030204" pitchFamily="18" charset="0"/>
                                  <a:ea typeface="Cambria Math"/>
                                  <a:cs typeface="Cambria Math"/>
                                </a:rPr>
                              </m:ctrlPr>
                            </m:fPr>
                            <m:num>
                              <m:r>
                                <a:rPr lang="en-US" sz="2000" b="0" i="1">
                                  <a:latin typeface="Cambria Math"/>
                                </a:rPr>
                                <m:t>𝜕</m:t>
                              </m:r>
                              <m:r>
                                <a:rPr lang="en-US" sz="2000" b="0" i="1">
                                  <a:latin typeface="Cambria Math"/>
                                </a:rPr>
                                <m:t>𝑎</m:t>
                              </m:r>
                            </m:num>
                            <m:den>
                              <m:r>
                                <a:rPr lang="en-US" sz="2000" b="0" i="1">
                                  <a:latin typeface="Cambria Math"/>
                                </a:rPr>
                                <m:t>𝜕</m:t>
                              </m:r>
                              <m:r>
                                <a:rPr lang="en-US" sz="2000" b="0" i="1">
                                  <a:latin typeface="Cambria Math"/>
                                </a:rPr>
                                <m:t>𝑧</m:t>
                              </m:r>
                            </m:den>
                          </m:f>
                          <m:r>
                            <a:rPr lang="en-US" sz="2000" b="0" i="1">
                              <a:latin typeface="Cambria Math"/>
                            </a:rPr>
                            <m:t>=</m:t>
                          </m:r>
                          <m:r>
                            <a:rPr lang="en-US" sz="2000" b="0" i="1">
                              <a:latin typeface="Cambria Math"/>
                              <a:ea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1</m:t>
                              </m:r>
                            </m:num>
                            <m:den>
                              <m:r>
                                <a:rPr lang="en-US" sz="2000" b="0" i="1">
                                  <a:latin typeface="Cambria Math"/>
                                </a:rPr>
                                <m:t>2</m:t>
                              </m:r>
                              <m:sSub>
                                <m:sSubPr>
                                  <m:ctrlPr>
                                    <a:rPr lang="en-US" sz="2000" b="0" i="1">
                                      <a:latin typeface="Cambria Math" panose="02040503050406030204" pitchFamily="18" charset="0"/>
                                      <a:ea typeface="Cambria Math"/>
                                      <a:cs typeface="Cambria Math"/>
                                    </a:rPr>
                                  </m:ctrlPr>
                                </m:sSubPr>
                                <m:e>
                                  <m:r>
                                    <a:rPr lang="en-US" sz="2000" b="0" i="1">
                                      <a:latin typeface="Cambria Math"/>
                                    </a:rPr>
                                    <m:t>𝑘</m:t>
                                  </m:r>
                                </m:e>
                                <m:sub>
                                  <m:r>
                                    <a:rPr lang="en-US" sz="2000" b="0" i="1">
                                      <a:latin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sSubSup>
                                <m:sSubSupPr>
                                  <m:ctrlPr>
                                    <a:rPr lang="en-US" sz="2000" i="1">
                                      <a:solidFill>
                                        <a:schemeClr val="tx1"/>
                                      </a:solidFill>
                                      <a:latin typeface="Cambria Math" panose="02040503050406030204" pitchFamily="18" charset="0"/>
                                      <a:ea typeface="Cambria Math"/>
                                      <a:cs typeface="Cambria Math"/>
                                    </a:rPr>
                                  </m:ctrlPr>
                                </m:sSubSupPr>
                                <m:e>
                                  <m:r>
                                    <m:rPr>
                                      <m:sty m:val="p"/>
                                    </m:rPr>
                                    <a:rPr lang="en-US" sz="2000" b="0" i="0">
                                      <a:solidFill>
                                        <a:schemeClr val="tx1"/>
                                      </a:solidFill>
                                      <a:latin typeface="Cambria Math"/>
                                    </a:rPr>
                                    <m:t>∇</m:t>
                                  </m:r>
                                </m:e>
                                <m:sub>
                                  <m:r>
                                    <a:rPr lang="en-US" sz="2000" b="0" i="1">
                                      <a:solidFill>
                                        <a:schemeClr val="tx1"/>
                                      </a:solidFill>
                                      <a:latin typeface="Cambria Math"/>
                                    </a:rPr>
                                    <m:t>⊥</m:t>
                                  </m:r>
                                </m:sub>
                                <m:sup>
                                  <m:r>
                                    <a:rPr lang="en-US" sz="2000" b="0" i="1">
                                      <a:solidFill>
                                        <a:schemeClr val="tx1"/>
                                      </a:solidFill>
                                      <a:latin typeface="Cambria Math"/>
                                    </a:rPr>
                                    <m:t>2</m:t>
                                  </m:r>
                                </m:sup>
                              </m:sSubSup>
                              <m:r>
                                <a:rPr lang="en-US" sz="2000" b="0" i="1">
                                  <a:solidFill>
                                    <a:schemeClr val="tx1"/>
                                  </a:solidFill>
                                  <a:latin typeface="Cambria Math"/>
                                  <a:ea typeface="Cambria Math"/>
                                </a:rPr>
                                <m:t>−</m:t>
                              </m:r>
                              <m:sSub>
                                <m:sSubPr>
                                  <m:ctrlPr>
                                    <a:rPr lang="en-US" sz="200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ea typeface="Cambria Math"/>
                                    </a:rPr>
                                    <m:t>𝛽</m:t>
                                  </m:r>
                                </m:e>
                                <m:sub>
                                  <m:r>
                                    <a:rPr lang="en-US" sz="2000" b="0" i="1">
                                      <a:solidFill>
                                        <a:schemeClr val="tx1"/>
                                      </a:solidFill>
                                      <a:latin typeface="Cambria Math"/>
                                      <a:ea typeface="Cambria Math"/>
                                    </a:rPr>
                                    <m:t>2</m:t>
                                  </m:r>
                                </m:sub>
                              </m:sSub>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m:t>
                                      </m:r>
                                    </m:e>
                                    <m:sup>
                                      <m:r>
                                        <a:rPr lang="en-US" sz="2000" b="0" i="1">
                                          <a:solidFill>
                                            <a:schemeClr val="tx1"/>
                                          </a:solidFill>
                                          <a:latin typeface="Cambria Math"/>
                                          <a:ea typeface="Cambria Math"/>
                                        </a:rPr>
                                        <m:t>2</m:t>
                                      </m:r>
                                    </m:sup>
                                  </m:sSup>
                                </m:num>
                                <m:den>
                                  <m:r>
                                    <a:rPr lang="en-US" sz="2000" b="0" i="1">
                                      <a:solidFill>
                                        <a:schemeClr val="tx1"/>
                                      </a:solidFill>
                                      <a:latin typeface="Cambria Math"/>
                                      <a:ea typeface="Cambria Math"/>
                                    </a:rPr>
                                    <m:t>𝜕</m:t>
                                  </m:r>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den>
                              </m:f>
                            </m:e>
                          </m:d>
                          <m:r>
                            <a:rPr lang="en-US" sz="2000" b="0" i="1">
                              <a:solidFill>
                                <a:schemeClr val="tx1"/>
                              </a:solidFill>
                              <a:latin typeface="Cambria Math"/>
                              <a:ea typeface="Cambria Math"/>
                            </a:rPr>
                            <m:t>𝑎</m:t>
                          </m:r>
                        </m:oMath>
                      </m:oMathPara>
                    </a14:m>
                    <a:endParaRPr lang="en-US" sz="2000"/>
                  </a:p>
                </p:txBody>
              </p:sp>
            </mc:Choice>
            <mc:Fallback xmlns="">
              <p:sp>
                <p:nvSpPr>
                  <p:cNvPr id="9" name="TextBox 8"/>
                  <p:cNvSpPr txBox="1">
                    <a:spLocks noRot="1" noChangeAspect="1" noMove="1" noResize="1" noEditPoints="1" noAdjustHandles="1" noChangeArrowheads="1" noChangeShapeType="1" noTextEdit="1"/>
                  </p:cNvSpPr>
                  <p:nvPr/>
                </p:nvSpPr>
                <p:spPr bwMode="auto">
                  <a:xfrm>
                    <a:off x="0" y="579029"/>
                    <a:ext cx="3480764" cy="662508"/>
                  </a:xfrm>
                  <a:prstGeom prst="rect">
                    <a:avLst/>
                  </a:prstGeom>
                  <a:blipFill>
                    <a:blip r:embed="rId3"/>
                    <a:stretch>
                      <a:fillRect b="-3670"/>
                    </a:stretch>
                  </a:blipFill>
                </p:spPr>
                <p:txBody>
                  <a:bodyPr/>
                  <a:lstStyle/>
                  <a:p>
                    <a:r>
                      <a:rPr lang="en-US">
                        <a:noFill/>
                      </a:rPr>
                      <a:t> </a:t>
                    </a:r>
                  </a:p>
                </p:txBody>
              </p:sp>
            </mc:Fallback>
          </mc:AlternateContent>
          <p:sp>
            <p:nvSpPr>
              <p:cNvPr id="10" name="Left Brace 9"/>
              <p:cNvSpPr/>
              <p:nvPr/>
            </p:nvSpPr>
            <p:spPr bwMode="auto">
              <a:xfrm rot="5400000">
                <a:off x="1727163" y="270893"/>
                <a:ext cx="192408" cy="423863"/>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1" name="TextBox 10"/>
              <p:cNvSpPr txBox="1"/>
              <p:nvPr/>
            </p:nvSpPr>
            <p:spPr bwMode="auto">
              <a:xfrm>
                <a:off x="675576" y="0"/>
                <a:ext cx="2289217" cy="369332"/>
              </a:xfrm>
              <a:prstGeom prst="rect">
                <a:avLst/>
              </a:prstGeom>
              <a:noFill/>
            </p:spPr>
            <p:txBody>
              <a:bodyPr wrap="none" rtlCol="0">
                <a:spAutoFit/>
              </a:bodyPr>
              <a:lstStyle/>
              <a:p>
                <a:pPr algn="ctr">
                  <a:defRPr/>
                </a:pPr>
                <a:r>
                  <a:rPr lang="en-US"/>
                  <a:t>transverse diffraction</a:t>
                </a:r>
                <a:endParaRPr/>
              </a:p>
            </p:txBody>
          </p:sp>
          <p:sp>
            <p:nvSpPr>
              <p:cNvPr id="12" name="Left Brace 11"/>
              <p:cNvSpPr/>
              <p:nvPr/>
            </p:nvSpPr>
            <p:spPr bwMode="auto">
              <a:xfrm rot="16199999">
                <a:off x="2537343" y="1077897"/>
                <a:ext cx="192408" cy="70596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3" name="TextBox 12"/>
              <p:cNvSpPr txBox="1"/>
              <p:nvPr/>
            </p:nvSpPr>
            <p:spPr bwMode="auto">
              <a:xfrm>
                <a:off x="1546208" y="1507505"/>
                <a:ext cx="2178482" cy="366119"/>
              </a:xfrm>
              <a:prstGeom prst="rect">
                <a:avLst/>
              </a:prstGeom>
              <a:noFill/>
            </p:spPr>
            <p:txBody>
              <a:bodyPr wrap="none" rtlCol="0">
                <a:spAutoFit/>
              </a:bodyPr>
              <a:lstStyle/>
              <a:p>
                <a:pPr algn="ctr">
                  <a:defRPr/>
                </a:pPr>
                <a:r>
                  <a:rPr lang="en-US"/>
                  <a:t>temporal dispersion</a:t>
                </a:r>
                <a:endParaRPr/>
              </a:p>
            </p:txBody>
          </p:sp>
        </p:grpSp>
        <p:sp>
          <p:nvSpPr>
            <p:cNvPr id="8" name="Rectangle: Rounded Corners 7"/>
            <p:cNvSpPr/>
            <p:nvPr/>
          </p:nvSpPr>
          <p:spPr bwMode="auto">
            <a:xfrm>
              <a:off x="0" y="0"/>
              <a:ext cx="4287168" cy="520734"/>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Dispersive paraxial wave equation</a:t>
              </a:r>
              <a:endParaRPr/>
            </a:p>
          </p:txBody>
        </p:sp>
      </p:grpSp>
      <mc:AlternateContent xmlns:mc="http://schemas.openxmlformats.org/markup-compatibility/2006" xmlns:a14="http://schemas.microsoft.com/office/drawing/2010/main">
        <mc:Choice Requires="a14">
          <p:sp>
            <p:nvSpPr>
              <p:cNvPr id="2033722871" name="Content Placeholder 2"/>
              <p:cNvSpPr>
                <a:spLocks noGrp="1"/>
              </p:cNvSpPr>
              <p:nvPr>
                <p:ph idx="1"/>
              </p:nvPr>
            </p:nvSpPr>
            <p:spPr bwMode="auto">
              <a:xfrm>
                <a:off x="608172" y="4210258"/>
                <a:ext cx="10975657" cy="1188424"/>
              </a:xfrm>
            </p:spPr>
            <p:txBody>
              <a:bodyPr>
                <a:normAutofit/>
              </a:bodyPr>
              <a:lstStyle/>
              <a:p>
                <a:pPr>
                  <a:defRPr/>
                </a:pPr>
                <a14:m>
                  <m:oMath xmlns:m="http://schemas.openxmlformats.org/officeDocument/2006/math">
                    <m:r>
                      <a:rPr lang="en-US" sz="2000" b="0" i="1">
                        <a:latin typeface="Cambria Math"/>
                      </a:rPr>
                      <m:t>𝜉</m:t>
                    </m:r>
                    <m:r>
                      <a:rPr lang="en-US" sz="2000" b="0" i="1">
                        <a:latin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rPr>
                          <m:t>𝑣</m:t>
                        </m:r>
                      </m:e>
                      <m:sub>
                        <m:r>
                          <a:rPr lang="en-US" sz="2000" b="0" i="1">
                            <a:latin typeface="Cambria Math"/>
                          </a:rPr>
                          <m:t>𝑔</m:t>
                        </m:r>
                      </m:sub>
                    </m:sSub>
                    <m:r>
                      <a:rPr lang="en-US" sz="2000" b="0" i="1">
                        <a:latin typeface="Cambria Math"/>
                      </a:rPr>
                      <m:t>𝑡</m:t>
                    </m:r>
                    <m:r>
                      <a:rPr lang="en-US" sz="2000" b="0" i="1">
                        <a:latin typeface="Cambria Math"/>
                      </a:rPr>
                      <m:t>−</m:t>
                    </m:r>
                    <m:r>
                      <a:rPr lang="en-US" sz="2000" b="0" i="1">
                        <a:latin typeface="Cambria Math"/>
                      </a:rPr>
                      <m:t>𝑧</m:t>
                    </m:r>
                  </m:oMath>
                </a14:m>
                <a:r>
                  <a:rPr lang="en-US" sz="2000"/>
                  <a:t> is the longitudinal (temporal) coordinate in the pulse frame</a:t>
                </a:r>
                <a:endParaRPr/>
              </a:p>
              <a:p>
                <a:pPr>
                  <a:defRPr/>
                </a:pPr>
                <a14:m>
                  <m:oMath xmlns:m="http://schemas.openxmlformats.org/officeDocument/2006/math">
                    <m:sSub>
                      <m:sSubPr>
                        <m:ctrlPr>
                          <a:rPr lang="en-US" sz="2000" b="0" i="1">
                            <a:latin typeface="Cambria Math" panose="02040503050406030204" pitchFamily="18" charset="0"/>
                            <a:ea typeface="Cambria Math"/>
                            <a:cs typeface="Cambria Math"/>
                          </a:rPr>
                        </m:ctrlPr>
                      </m:sSubPr>
                      <m:e>
                        <m:r>
                          <a:rPr lang="en-US" sz="2000" b="0" i="1">
                            <a:latin typeface="Cambria Math"/>
                          </a:rPr>
                          <m:t>𝛽</m:t>
                        </m:r>
                      </m:e>
                      <m:sub>
                        <m:r>
                          <a:rPr lang="en-US" sz="2000" b="0" i="1">
                            <a:latin typeface="Cambria Math"/>
                          </a:rPr>
                          <m:t>2</m:t>
                        </m:r>
                      </m:sub>
                    </m:sSub>
                    <m:r>
                      <a:rPr lang="en-US" sz="2000" b="0" i="1">
                        <a:latin typeface="Cambria Math"/>
                      </a:rPr>
                      <m:t>≡ </m:t>
                    </m:r>
                    <m:sSub>
                      <m:sSubPr>
                        <m:ctrlPr>
                          <a:rPr lang="en-US" sz="2000" b="0" i="1">
                            <a:latin typeface="Cambria Math" panose="02040503050406030204" pitchFamily="18" charset="0"/>
                            <a:ea typeface="Cambria Math"/>
                            <a:cs typeface="Cambria Math"/>
                          </a:rPr>
                        </m:ctrlPr>
                      </m:sSubPr>
                      <m:e>
                        <m:r>
                          <a:rPr lang="en-US" sz="2000" b="0" i="1">
                            <a:latin typeface="Cambria Math"/>
                          </a:rPr>
                          <m:t>𝑘</m:t>
                        </m:r>
                      </m:e>
                      <m:sub>
                        <m:r>
                          <a:rPr lang="en-US" sz="2000" b="0" i="1">
                            <a:latin typeface="Cambria Math"/>
                          </a:rPr>
                          <m:t>0</m:t>
                        </m:r>
                      </m:sub>
                    </m:sSub>
                    <m:sSubSup>
                      <m:sSubSupPr>
                        <m:ctrlPr>
                          <a:rPr lang="en-US" sz="2000" b="0" i="1">
                            <a:latin typeface="Cambria Math" panose="02040503050406030204" pitchFamily="18" charset="0"/>
                            <a:ea typeface="Cambria Math"/>
                            <a:cs typeface="Cambria Math"/>
                          </a:rPr>
                        </m:ctrlPr>
                      </m:sSubSupPr>
                      <m:e>
                        <m:r>
                          <a:rPr lang="en-US" sz="2000" b="0" i="1">
                            <a:latin typeface="Cambria Math"/>
                          </a:rPr>
                          <m:t>𝑣</m:t>
                        </m:r>
                      </m:e>
                      <m:sub>
                        <m:r>
                          <a:rPr lang="en-US" sz="2000" b="0" i="1">
                            <a:latin typeface="Cambria Math"/>
                          </a:rPr>
                          <m:t>𝑔</m:t>
                        </m:r>
                      </m:sub>
                      <m:sup>
                        <m:r>
                          <a:rPr lang="en-US" sz="2000" b="0" i="1">
                            <a:latin typeface="Cambria Math"/>
                          </a:rPr>
                          <m:t>2</m:t>
                        </m:r>
                      </m:sup>
                    </m:sSubSup>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m:t>
                        </m:r>
                      </m:sup>
                    </m:sSubSup>
                  </m:oMath>
                </a14:m>
                <a:r>
                  <a:rPr lang="en-US" sz="2000"/>
                  <a:t> is the dimensionless group velocity dispersion (GVD) of the medium </a:t>
                </a:r>
                <a:endParaRPr/>
              </a:p>
            </p:txBody>
          </p:sp>
        </mc:Choice>
        <mc:Fallback xmlns="">
          <p:sp>
            <p:nvSpPr>
              <p:cNvPr id="2033722871" name="Content Placeholder 2"/>
              <p:cNvSpPr>
                <a:spLocks noGrp="1" noRot="1" noChangeAspect="1" noMove="1" noResize="1" noEditPoints="1" noAdjustHandles="1" noChangeArrowheads="1" noChangeShapeType="1" noTextEdit="1"/>
              </p:cNvSpPr>
              <p:nvPr>
                <p:ph idx="1"/>
              </p:nvPr>
            </p:nvSpPr>
            <p:spPr bwMode="auto">
              <a:xfrm>
                <a:off x="608172" y="4210258"/>
                <a:ext cx="10975657" cy="1188424"/>
              </a:xfrm>
              <a:blipFill>
                <a:blip r:embed="rId4"/>
                <a:stretch>
                  <a:fillRect l="-222" t="-4103"/>
                </a:stretch>
              </a:blipFill>
            </p:spPr>
            <p:txBody>
              <a:bodyPr/>
              <a:lstStyle/>
              <a:p>
                <a:r>
                  <a:rPr lang="en-US">
                    <a:noFill/>
                  </a:rPr>
                  <a:t> </a:t>
                </a:r>
              </a:p>
            </p:txBody>
          </p:sp>
        </mc:Fallback>
      </mc:AlternateContent>
      <p:pic>
        <p:nvPicPr>
          <p:cNvPr id="390968404" name="Picture 14" descr="Laboratory for Laser Energetics University of Rochester Logo."/>
          <p:cNvPicPr>
            <a:picLocks noChangeAspect="1"/>
          </p:cNvPicPr>
          <p:nvPr/>
        </p:nvPicPr>
        <p:blipFill rotWithShape="1">
          <a:blip r:embed="rId5"/>
          <a:stretch/>
        </p:blipFill>
        <p:spPr bwMode="auto">
          <a:xfrm>
            <a:off x="546792" y="6355080"/>
            <a:ext cx="2628909" cy="365125"/>
          </a:xfrm>
          <a:prstGeom prst="rect">
            <a:avLst/>
          </a:prstGeom>
        </p:spPr>
      </p:pic>
      <p:sp>
        <p:nvSpPr>
          <p:cNvPr id="3" name="TextBox 2">
            <a:extLst>
              <a:ext uri="{FF2B5EF4-FFF2-40B4-BE49-F238E27FC236}">
                <a16:creationId xmlns:a16="http://schemas.microsoft.com/office/drawing/2014/main" id="{42C26845-3329-AD74-AE39-05DF5B62AD96}"/>
              </a:ext>
            </a:extLst>
          </p:cNvPr>
          <p:cNvSpPr txBox="1"/>
          <p:nvPr/>
        </p:nvSpPr>
        <p:spPr bwMode="auto">
          <a:xfrm>
            <a:off x="4144756" y="6318628"/>
            <a:ext cx="7867859" cy="338554"/>
          </a:xfrm>
          <a:prstGeom prst="rect">
            <a:avLst/>
          </a:prstGeom>
          <a:noFill/>
        </p:spPr>
        <p:txBody>
          <a:bodyPr wrap="none" rtlCol="0">
            <a:spAutoFit/>
          </a:bodyPr>
          <a:lstStyle/>
          <a:p>
            <a:r>
              <a:rPr lang="en-US" sz="1600" dirty="0"/>
              <a:t>S. W. Hancock, S. </a:t>
            </a:r>
            <a:r>
              <a:rPr lang="en-US" sz="1600" dirty="0" err="1"/>
              <a:t>Zahedpour</a:t>
            </a:r>
            <a:r>
              <a:rPr lang="en-US" sz="1600" dirty="0"/>
              <a:t>, and H. M. </a:t>
            </a:r>
            <a:r>
              <a:rPr lang="en-US" sz="1600" dirty="0" err="1"/>
              <a:t>Milchberg</a:t>
            </a:r>
            <a:r>
              <a:rPr lang="en-US" sz="1600" dirty="0"/>
              <a:t>, </a:t>
            </a:r>
            <a:r>
              <a:rPr lang="en-US" sz="1600" i="1" dirty="0"/>
              <a:t>Phys. Rev. Lett.</a:t>
            </a:r>
            <a:r>
              <a:rPr lang="en-US" sz="1600" dirty="0"/>
              <a:t>, 127, 193901 (2021)</a:t>
            </a:r>
          </a:p>
        </p:txBody>
      </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C347D-3FD5-F4E8-6321-98BED06089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8E045B-A464-6C01-920B-99F3487A6D8F}"/>
              </a:ext>
            </a:extLst>
          </p:cNvPr>
          <p:cNvSpPr>
            <a:spLocks noGrp="1"/>
          </p:cNvSpPr>
          <p:nvPr>
            <p:ph type="title"/>
          </p:nvPr>
        </p:nvSpPr>
        <p:spPr/>
        <p:txBody>
          <a:bodyPr/>
          <a:lstStyle/>
          <a:p>
            <a:r>
              <a:rPr lang="en-US" dirty="0"/>
              <a:t>Preservation of STOV structure requires balancing the rates of diffraction and dispersion</a:t>
            </a:r>
          </a:p>
        </p:txBody>
      </p:sp>
      <p:sp>
        <p:nvSpPr>
          <p:cNvPr id="4" name="Slide Number Placeholder 3">
            <a:extLst>
              <a:ext uri="{FF2B5EF4-FFF2-40B4-BE49-F238E27FC236}">
                <a16:creationId xmlns:a16="http://schemas.microsoft.com/office/drawing/2014/main" id="{8AECB851-2D19-62CA-3B8E-A39DB200BE55}"/>
              </a:ext>
            </a:extLst>
          </p:cNvPr>
          <p:cNvSpPr>
            <a:spLocks noGrp="1"/>
          </p:cNvSpPr>
          <p:nvPr>
            <p:ph type="sldNum" sz="quarter" idx="12"/>
          </p:nvPr>
        </p:nvSpPr>
        <p:spPr/>
        <p:txBody>
          <a:bodyPr/>
          <a:lstStyle/>
          <a:p>
            <a:fld id="{311BF8DE-5F73-4E32-AA25-673E9FFCAA65}" type="slidenum">
              <a:rPr lang="en-US" smtClean="0"/>
              <a:t>11</a:t>
            </a:fld>
            <a:endParaRPr lang="en-US"/>
          </a:p>
        </p:txBody>
      </p:sp>
      <p:grpSp>
        <p:nvGrpSpPr>
          <p:cNvPr id="29" name="Group 28">
            <a:extLst>
              <a:ext uri="{FF2B5EF4-FFF2-40B4-BE49-F238E27FC236}">
                <a16:creationId xmlns:a16="http://schemas.microsoft.com/office/drawing/2014/main" id="{559B4083-A50E-0D18-8282-4D8DE8232E64}"/>
              </a:ext>
            </a:extLst>
          </p:cNvPr>
          <p:cNvGrpSpPr/>
          <p:nvPr/>
        </p:nvGrpSpPr>
        <p:grpSpPr>
          <a:xfrm>
            <a:off x="608171" y="3710134"/>
            <a:ext cx="4287168" cy="2438628"/>
            <a:chOff x="3411987" y="1006915"/>
            <a:chExt cx="4287168" cy="2438628"/>
          </a:xfrm>
        </p:grpSpPr>
        <p:grpSp>
          <p:nvGrpSpPr>
            <p:cNvPr id="30" name="Group 29">
              <a:extLst>
                <a:ext uri="{FF2B5EF4-FFF2-40B4-BE49-F238E27FC236}">
                  <a16:creationId xmlns:a16="http://schemas.microsoft.com/office/drawing/2014/main" id="{1F97A0B4-A5AC-5D1A-0F72-5CAE47252E5C}"/>
                </a:ext>
              </a:extLst>
            </p:cNvPr>
            <p:cNvGrpSpPr/>
            <p:nvPr/>
          </p:nvGrpSpPr>
          <p:grpSpPr>
            <a:xfrm>
              <a:off x="3815549" y="1568705"/>
              <a:ext cx="3480045" cy="1876838"/>
              <a:chOff x="4355977" y="2497181"/>
              <a:chExt cx="3480045" cy="1876838"/>
            </a:xfrm>
          </p:grpSpPr>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D67A07FB-0DBB-577E-8602-13F693792A21}"/>
                      </a:ext>
                    </a:extLst>
                  </p:cNvPr>
                  <p:cNvSpPr txBox="1"/>
                  <p:nvPr/>
                </p:nvSpPr>
                <p:spPr>
                  <a:xfrm>
                    <a:off x="4355977" y="3076211"/>
                    <a:ext cx="3480045" cy="70557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𝑖</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m:t>
                              </m:r>
                              <m:r>
                                <a:rPr lang="en-US" sz="2000" b="0" i="1" smtClean="0">
                                  <a:latin typeface="Cambria Math" panose="02040503050406030204" pitchFamily="18" charset="0"/>
                                </a:rPr>
                                <m:t>𝑎</m:t>
                              </m:r>
                            </m:num>
                            <m:den>
                              <m:r>
                                <a:rPr lang="en-US" sz="2000" b="0" i="1" smtClean="0">
                                  <a:latin typeface="Cambria Math" panose="02040503050406030204" pitchFamily="18" charset="0"/>
                                </a:rPr>
                                <m:t>𝜕</m:t>
                              </m:r>
                              <m:r>
                                <a:rPr lang="en-US" sz="2000" b="0" i="1" smtClean="0">
                                  <a:latin typeface="Cambria Math" panose="02040503050406030204" pitchFamily="18" charset="0"/>
                                </a:rPr>
                                <m:t>𝑧</m:t>
                              </m:r>
                            </m:den>
                          </m:f>
                          <m:r>
                            <a:rPr lang="en-US" sz="2000" b="0" i="1" smtClean="0">
                              <a:latin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2</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𝑘</m:t>
                                  </m:r>
                                </m:e>
                                <m:sub>
                                  <m:r>
                                    <a:rPr lang="en-US" sz="2000" b="0" i="1" smtClean="0">
                                      <a:latin typeface="Cambria Math" panose="02040503050406030204" pitchFamily="18" charset="0"/>
                                    </a:rPr>
                                    <m:t>0</m:t>
                                  </m:r>
                                </m:sub>
                              </m:sSub>
                            </m:den>
                          </m:f>
                          <m:d>
                            <m:dPr>
                              <m:ctrlPr>
                                <a:rPr lang="en-US" sz="2000" i="1" smtClean="0">
                                  <a:solidFill>
                                    <a:schemeClr val="tx1"/>
                                  </a:solidFill>
                                  <a:latin typeface="Cambria Math" panose="02040503050406030204" pitchFamily="18" charset="0"/>
                                </a:rPr>
                              </m:ctrlPr>
                            </m:dPr>
                            <m:e>
                              <m:sSubSup>
                                <m:sSubSupPr>
                                  <m:ctrlPr>
                                    <a:rPr lang="en-US" sz="2000" i="1" smtClean="0">
                                      <a:solidFill>
                                        <a:schemeClr val="tx1"/>
                                      </a:solidFill>
                                      <a:latin typeface="Cambria Math" panose="02040503050406030204" pitchFamily="18" charset="0"/>
                                    </a:rPr>
                                  </m:ctrlPr>
                                </m:sSubSupPr>
                                <m:e>
                                  <m:r>
                                    <m:rPr>
                                      <m:sty m:val="p"/>
                                    </m:rPr>
                                    <a:rPr lang="en-US" sz="2000" b="0" i="0" smtClean="0">
                                      <a:solidFill>
                                        <a:schemeClr val="tx1"/>
                                      </a:solidFill>
                                      <a:latin typeface="Cambria Math" panose="02040503050406030204" pitchFamily="18" charset="0"/>
                                    </a:rPr>
                                    <m:t>∇</m:t>
                                  </m:r>
                                </m:e>
                                <m:sub>
                                  <m:r>
                                    <a:rPr lang="en-US" sz="2000" b="0" i="1" smtClean="0">
                                      <a:solidFill>
                                        <a:schemeClr val="tx1"/>
                                      </a:solidFill>
                                      <a:latin typeface="Cambria Math" panose="02040503050406030204" pitchFamily="18" charset="0"/>
                                    </a:rPr>
                                    <m:t>⊥</m:t>
                                  </m:r>
                                </m:sub>
                                <m:sup>
                                  <m:r>
                                    <a:rPr lang="en-US" sz="2000" b="0" i="1" smtClean="0">
                                      <a:solidFill>
                                        <a:schemeClr val="tx1"/>
                                      </a:solidFill>
                                      <a:latin typeface="Cambria Math" panose="02040503050406030204" pitchFamily="18" charset="0"/>
                                    </a:rPr>
                                    <m:t>2</m:t>
                                  </m:r>
                                </m:sup>
                              </m:sSubSup>
                              <m:r>
                                <a:rPr lang="en-US" sz="2000" b="0" i="1" smtClean="0">
                                  <a:solidFill>
                                    <a:schemeClr val="tx1"/>
                                  </a:solidFill>
                                  <a:latin typeface="Cambria Math" panose="02040503050406030204" pitchFamily="18" charset="0"/>
                                  <a:ea typeface="Cambria Math" panose="02040503050406030204" pitchFamily="18" charset="0"/>
                                </a:rPr>
                                <m:t>−</m:t>
                              </m:r>
                              <m:sSub>
                                <m:sSubPr>
                                  <m:ctrlPr>
                                    <a:rPr lang="en-US" sz="2000" i="1" smtClean="0">
                                      <a:solidFill>
                                        <a:schemeClr val="tx1"/>
                                      </a:solidFill>
                                      <a:latin typeface="Cambria Math" panose="02040503050406030204" pitchFamily="18" charset="0"/>
                                      <a:ea typeface="Cambria Math" panose="02040503050406030204" pitchFamily="18" charset="0"/>
                                    </a:rPr>
                                  </m:ctrlPr>
                                </m:sSubPr>
                                <m:e>
                                  <m:r>
                                    <a:rPr lang="en-US" sz="2000" b="0" i="1" smtClean="0">
                                      <a:solidFill>
                                        <a:schemeClr val="tx1"/>
                                      </a:solidFill>
                                      <a:latin typeface="Cambria Math" panose="02040503050406030204" pitchFamily="18" charset="0"/>
                                      <a:ea typeface="Cambria Math" panose="02040503050406030204" pitchFamily="18" charset="0"/>
                                    </a:rPr>
                                    <m:t>𝛽</m:t>
                                  </m:r>
                                </m:e>
                                <m:sub>
                                  <m:r>
                                    <a:rPr lang="en-US" sz="2000" b="0" i="1" smtClean="0">
                                      <a:solidFill>
                                        <a:schemeClr val="tx1"/>
                                      </a:solidFill>
                                      <a:latin typeface="Cambria Math" panose="02040503050406030204" pitchFamily="18" charset="0"/>
                                      <a:ea typeface="Cambria Math" panose="02040503050406030204" pitchFamily="18" charset="0"/>
                                    </a:rPr>
                                    <m:t>2</m:t>
                                  </m:r>
                                </m:sub>
                              </m:sSub>
                              <m:f>
                                <m:fPr>
                                  <m:ctrlPr>
                                    <a:rPr lang="en-US" sz="2000" i="1" smtClean="0">
                                      <a:solidFill>
                                        <a:schemeClr val="tx1"/>
                                      </a:solidFill>
                                      <a:latin typeface="Cambria Math" panose="02040503050406030204" pitchFamily="18" charset="0"/>
                                      <a:ea typeface="Cambria Math" panose="02040503050406030204" pitchFamily="18" charset="0"/>
                                    </a:rPr>
                                  </m:ctrlPr>
                                </m:fPr>
                                <m:num>
                                  <m:sSup>
                                    <m:sSupPr>
                                      <m:ctrlPr>
                                        <a:rPr lang="en-US" sz="2000" i="1" smtClean="0">
                                          <a:solidFill>
                                            <a:schemeClr val="tx1"/>
                                          </a:solidFill>
                                          <a:latin typeface="Cambria Math" panose="02040503050406030204" pitchFamily="18" charset="0"/>
                                          <a:ea typeface="Cambria Math" panose="02040503050406030204" pitchFamily="18" charset="0"/>
                                        </a:rPr>
                                      </m:ctrlPr>
                                    </m:sSupPr>
                                    <m:e>
                                      <m:r>
                                        <a:rPr lang="en-US" sz="2000" b="0" i="1" smtClean="0">
                                          <a:solidFill>
                                            <a:schemeClr val="tx1"/>
                                          </a:solidFill>
                                          <a:latin typeface="Cambria Math" panose="02040503050406030204" pitchFamily="18" charset="0"/>
                                          <a:ea typeface="Cambria Math" panose="02040503050406030204" pitchFamily="18" charset="0"/>
                                        </a:rPr>
                                        <m:t>𝜕</m:t>
                                      </m:r>
                                    </m:e>
                                    <m:sup>
                                      <m:r>
                                        <a:rPr lang="en-US" sz="2000" b="0" i="1" smtClean="0">
                                          <a:solidFill>
                                            <a:schemeClr val="tx1"/>
                                          </a:solidFill>
                                          <a:latin typeface="Cambria Math" panose="02040503050406030204" pitchFamily="18" charset="0"/>
                                          <a:ea typeface="Cambria Math" panose="02040503050406030204" pitchFamily="18" charset="0"/>
                                        </a:rPr>
                                        <m:t>2</m:t>
                                      </m:r>
                                    </m:sup>
                                  </m:sSup>
                                </m:num>
                                <m:den>
                                  <m:r>
                                    <a:rPr lang="en-US" sz="2000" b="0" i="1" smtClean="0">
                                      <a:solidFill>
                                        <a:schemeClr val="tx1"/>
                                      </a:solidFill>
                                      <a:latin typeface="Cambria Math" panose="02040503050406030204" pitchFamily="18" charset="0"/>
                                      <a:ea typeface="Cambria Math" panose="02040503050406030204" pitchFamily="18" charset="0"/>
                                    </a:rPr>
                                    <m:t>𝜕</m:t>
                                  </m:r>
                                  <m:sSup>
                                    <m:sSupPr>
                                      <m:ctrlPr>
                                        <a:rPr lang="en-US" sz="2000" i="1" smtClean="0">
                                          <a:solidFill>
                                            <a:schemeClr val="tx1"/>
                                          </a:solidFill>
                                          <a:latin typeface="Cambria Math" panose="02040503050406030204" pitchFamily="18" charset="0"/>
                                          <a:ea typeface="Cambria Math" panose="02040503050406030204" pitchFamily="18" charset="0"/>
                                        </a:rPr>
                                      </m:ctrlPr>
                                    </m:sSupPr>
                                    <m:e>
                                      <m:r>
                                        <a:rPr lang="en-US" sz="2000" b="0" i="1" smtClean="0">
                                          <a:solidFill>
                                            <a:schemeClr val="tx1"/>
                                          </a:solidFill>
                                          <a:latin typeface="Cambria Math" panose="02040503050406030204" pitchFamily="18" charset="0"/>
                                          <a:ea typeface="Cambria Math" panose="02040503050406030204" pitchFamily="18" charset="0"/>
                                        </a:rPr>
                                        <m:t>𝜉</m:t>
                                      </m:r>
                                    </m:e>
                                    <m:sup>
                                      <m:r>
                                        <a:rPr lang="en-US" sz="2000" b="0" i="1" smtClean="0">
                                          <a:solidFill>
                                            <a:schemeClr val="tx1"/>
                                          </a:solidFill>
                                          <a:latin typeface="Cambria Math" panose="02040503050406030204" pitchFamily="18" charset="0"/>
                                          <a:ea typeface="Cambria Math" panose="02040503050406030204" pitchFamily="18" charset="0"/>
                                        </a:rPr>
                                        <m:t>2</m:t>
                                      </m:r>
                                    </m:sup>
                                  </m:sSup>
                                </m:den>
                              </m:f>
                            </m:e>
                          </m:d>
                          <m:r>
                            <a:rPr lang="en-US" sz="2000" b="0" i="1" smtClean="0">
                              <a:solidFill>
                                <a:schemeClr val="tx1"/>
                              </a:solidFill>
                              <a:latin typeface="Cambria Math" panose="02040503050406030204" pitchFamily="18" charset="0"/>
                              <a:ea typeface="Cambria Math" panose="02040503050406030204" pitchFamily="18" charset="0"/>
                            </a:rPr>
                            <m:t>𝑎</m:t>
                          </m:r>
                        </m:oMath>
                      </m:oMathPara>
                    </a14:m>
                    <a:endParaRPr lang="en-US" sz="2000" dirty="0"/>
                  </a:p>
                </p:txBody>
              </p:sp>
            </mc:Choice>
            <mc:Fallback xmlns="">
              <p:sp>
                <p:nvSpPr>
                  <p:cNvPr id="32" name="TextBox 31">
                    <a:extLst>
                      <a:ext uri="{FF2B5EF4-FFF2-40B4-BE49-F238E27FC236}">
                        <a16:creationId xmlns:a16="http://schemas.microsoft.com/office/drawing/2014/main" id="{A6664390-6A9C-4B3E-64DA-98A0BB2108D6}"/>
                      </a:ext>
                    </a:extLst>
                  </p:cNvPr>
                  <p:cNvSpPr txBox="1">
                    <a:spLocks noRot="1" noChangeAspect="1" noMove="1" noResize="1" noEditPoints="1" noAdjustHandles="1" noChangeArrowheads="1" noChangeShapeType="1" noTextEdit="1"/>
                  </p:cNvSpPr>
                  <p:nvPr/>
                </p:nvSpPr>
                <p:spPr>
                  <a:xfrm>
                    <a:off x="4355977" y="3076211"/>
                    <a:ext cx="3480045" cy="705578"/>
                  </a:xfrm>
                  <a:prstGeom prst="rect">
                    <a:avLst/>
                  </a:prstGeom>
                  <a:blipFill>
                    <a:blip r:embed="rId7"/>
                    <a:stretch>
                      <a:fillRect/>
                    </a:stretch>
                  </a:blipFill>
                </p:spPr>
                <p:txBody>
                  <a:bodyPr/>
                  <a:lstStyle/>
                  <a:p>
                    <a:r>
                      <a:rPr lang="en-US">
                        <a:noFill/>
                      </a:rPr>
                      <a:t> </a:t>
                    </a:r>
                  </a:p>
                </p:txBody>
              </p:sp>
            </mc:Fallback>
          </mc:AlternateContent>
          <p:sp>
            <p:nvSpPr>
              <p:cNvPr id="33" name="Left Brace 32">
                <a:extLst>
                  <a:ext uri="{FF2B5EF4-FFF2-40B4-BE49-F238E27FC236}">
                    <a16:creationId xmlns:a16="http://schemas.microsoft.com/office/drawing/2014/main" id="{73AB01AC-52DD-991B-0191-C4EB68622D2A}"/>
                  </a:ext>
                </a:extLst>
              </p:cNvPr>
              <p:cNvSpPr/>
              <p:nvPr/>
            </p:nvSpPr>
            <p:spPr>
              <a:xfrm rot="5400000">
                <a:off x="6083140" y="2768075"/>
                <a:ext cx="192408" cy="423863"/>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4" name="TextBox 33">
                <a:extLst>
                  <a:ext uri="{FF2B5EF4-FFF2-40B4-BE49-F238E27FC236}">
                    <a16:creationId xmlns:a16="http://schemas.microsoft.com/office/drawing/2014/main" id="{304E301C-D185-EF11-C777-B4E1A32689F1}"/>
                  </a:ext>
                </a:extLst>
              </p:cNvPr>
              <p:cNvSpPr txBox="1"/>
              <p:nvPr/>
            </p:nvSpPr>
            <p:spPr>
              <a:xfrm>
                <a:off x="5573494" y="2497181"/>
                <a:ext cx="1205330" cy="369332"/>
              </a:xfrm>
              <a:prstGeom prst="rect">
                <a:avLst/>
              </a:prstGeom>
              <a:noFill/>
            </p:spPr>
            <p:txBody>
              <a:bodyPr wrap="none" rtlCol="0">
                <a:spAutoFit/>
              </a:bodyPr>
              <a:lstStyle/>
              <a:p>
                <a:r>
                  <a:rPr lang="en-US" dirty="0"/>
                  <a:t>diffraction</a:t>
                </a:r>
              </a:p>
            </p:txBody>
          </p:sp>
          <p:sp>
            <p:nvSpPr>
              <p:cNvPr id="35" name="Left Brace 34">
                <a:extLst>
                  <a:ext uri="{FF2B5EF4-FFF2-40B4-BE49-F238E27FC236}">
                    <a16:creationId xmlns:a16="http://schemas.microsoft.com/office/drawing/2014/main" id="{C0DD6620-B6D4-6AD0-7478-04C7528C5173}"/>
                  </a:ext>
                </a:extLst>
              </p:cNvPr>
              <p:cNvSpPr/>
              <p:nvPr/>
            </p:nvSpPr>
            <p:spPr>
              <a:xfrm rot="16200000">
                <a:off x="6893320" y="3575079"/>
                <a:ext cx="192408" cy="70596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6" name="TextBox 35">
                <a:extLst>
                  <a:ext uri="{FF2B5EF4-FFF2-40B4-BE49-F238E27FC236}">
                    <a16:creationId xmlns:a16="http://schemas.microsoft.com/office/drawing/2014/main" id="{1D28A68E-C359-6ADA-0A66-CE6788373F60}"/>
                  </a:ext>
                </a:extLst>
              </p:cNvPr>
              <p:cNvSpPr txBox="1"/>
              <p:nvPr/>
            </p:nvSpPr>
            <p:spPr>
              <a:xfrm>
                <a:off x="6374033" y="4004687"/>
                <a:ext cx="1227580" cy="369332"/>
              </a:xfrm>
              <a:prstGeom prst="rect">
                <a:avLst/>
              </a:prstGeom>
              <a:noFill/>
            </p:spPr>
            <p:txBody>
              <a:bodyPr wrap="none" rtlCol="0">
                <a:spAutoFit/>
              </a:bodyPr>
              <a:lstStyle/>
              <a:p>
                <a:r>
                  <a:rPr lang="en-US" dirty="0"/>
                  <a:t>dispersion</a:t>
                </a:r>
              </a:p>
            </p:txBody>
          </p:sp>
        </p:grpSp>
        <p:sp>
          <p:nvSpPr>
            <p:cNvPr id="31" name="Rectangle: Rounded Corners 30">
              <a:extLst>
                <a:ext uri="{FF2B5EF4-FFF2-40B4-BE49-F238E27FC236}">
                  <a16:creationId xmlns:a16="http://schemas.microsoft.com/office/drawing/2014/main" id="{F321E8B8-B344-19EF-2D4F-DEA5F3F7E6CE}"/>
                </a:ext>
              </a:extLst>
            </p:cNvPr>
            <p:cNvSpPr/>
            <p:nvPr/>
          </p:nvSpPr>
          <p:spPr>
            <a:xfrm>
              <a:off x="3411987" y="1006915"/>
              <a:ext cx="4287168"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Dispersive paraxial wave equation</a:t>
              </a:r>
            </a:p>
          </p:txBody>
        </p:sp>
      </p:grpSp>
      <p:pic>
        <p:nvPicPr>
          <p:cNvPr id="5" name="Picture 4" descr="Laboratory for Laser Energetics University of Rochester Logo.">
            <a:extLst>
              <a:ext uri="{FF2B5EF4-FFF2-40B4-BE49-F238E27FC236}">
                <a16:creationId xmlns:a16="http://schemas.microsoft.com/office/drawing/2014/main" id="{2C877640-C529-5598-E27B-29E5BB9915B4}"/>
              </a:ext>
            </a:extLst>
          </p:cNvPr>
          <p:cNvPicPr>
            <a:picLocks noChangeAspect="1"/>
          </p:cNvPicPr>
          <p:nvPr/>
        </p:nvPicPr>
        <p:blipFill>
          <a:blip r:embed="rId8"/>
          <a:srcRect/>
          <a:stretch/>
        </p:blipFill>
        <p:spPr>
          <a:xfrm>
            <a:off x="546792" y="6355080"/>
            <a:ext cx="2628909" cy="365125"/>
          </a:xfrm>
          <a:prstGeom prst="rect">
            <a:avLst/>
          </a:prstGeom>
        </p:spPr>
      </p:pic>
      <p:grpSp>
        <p:nvGrpSpPr>
          <p:cNvPr id="3" name="Group 2">
            <a:extLst>
              <a:ext uri="{FF2B5EF4-FFF2-40B4-BE49-F238E27FC236}">
                <a16:creationId xmlns:a16="http://schemas.microsoft.com/office/drawing/2014/main" id="{6458927C-8E7A-B519-A2E6-85A9A2D077AF}"/>
              </a:ext>
            </a:extLst>
          </p:cNvPr>
          <p:cNvGrpSpPr/>
          <p:nvPr/>
        </p:nvGrpSpPr>
        <p:grpSpPr>
          <a:xfrm>
            <a:off x="608171" y="1788558"/>
            <a:ext cx="4287168" cy="1417214"/>
            <a:chOff x="608171" y="3520519"/>
            <a:chExt cx="4287168" cy="1417214"/>
          </a:xfrm>
        </p:grpSpPr>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21535531-7B7B-C348-8353-122FCCE424AA}"/>
                    </a:ext>
                  </a:extLst>
                </p:cNvPr>
                <p:cNvSpPr txBox="1"/>
                <p:nvPr/>
              </p:nvSpPr>
              <p:spPr>
                <a:xfrm>
                  <a:off x="797502" y="4264151"/>
                  <a:ext cx="3908506" cy="6735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𝑎</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𝑥</m:t>
                            </m:r>
                            <m:r>
                              <a:rPr lang="en-US" sz="2000" b="0" i="1" smtClean="0">
                                <a:latin typeface="Cambria Math" panose="02040503050406030204" pitchFamily="18" charset="0"/>
                              </a:rPr>
                              <m:t>,</m:t>
                            </m:r>
                            <m:r>
                              <a:rPr lang="en-US" sz="2000" b="0" i="1" smtClean="0">
                                <a:latin typeface="Cambria Math" panose="02040503050406030204" pitchFamily="18" charset="0"/>
                              </a:rPr>
                              <m:t>𝜉</m:t>
                            </m:r>
                            <m:r>
                              <a:rPr lang="en-US" sz="2000" b="0" i="1" smtClean="0">
                                <a:latin typeface="Cambria Math" panose="02040503050406030204" pitchFamily="18" charset="0"/>
                              </a:rPr>
                              <m:t>,</m:t>
                            </m:r>
                            <m:r>
                              <a:rPr lang="en-US" sz="2000" b="0" i="1" smtClean="0">
                                <a:latin typeface="Cambria Math" panose="02040503050406030204" pitchFamily="18" charset="0"/>
                              </a:rPr>
                              <m:t>𝑧</m:t>
                            </m:r>
                          </m:e>
                        </m:d>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𝑥</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𝑤</m:t>
                                </m:r>
                              </m:e>
                              <m:sub>
                                <m:r>
                                  <a:rPr lang="en-US" sz="2000" b="0" i="1" smtClean="0">
                                    <a:latin typeface="Cambria Math" panose="02040503050406030204" pitchFamily="18" charset="0"/>
                                  </a:rPr>
                                  <m:t>𝑥</m:t>
                                </m:r>
                              </m:sub>
                            </m:sSub>
                          </m:den>
                        </m:f>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𝑖</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1</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sup>
                        </m:sSup>
                        <m:r>
                          <a:rPr lang="en-US" sz="2000" b="0" i="1" smtClean="0">
                            <a:latin typeface="Cambria Math" panose="02040503050406030204" pitchFamily="18" charset="0"/>
                          </a:rPr>
                          <m:t>±</m:t>
                        </m:r>
                        <m:r>
                          <a:rPr lang="en-US" sz="2000" b="0" i="1" smtClean="0">
                            <a:latin typeface="Cambria Math" panose="02040503050406030204" pitchFamily="18" charset="0"/>
                          </a:rPr>
                          <m:t>𝑖</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𝜉</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𝑤</m:t>
                                </m:r>
                              </m:e>
                              <m:sub>
                                <m:r>
                                  <a:rPr lang="en-US" sz="2000" b="0" i="1" smtClean="0">
                                    <a:latin typeface="Cambria Math" panose="02040503050406030204" pitchFamily="18" charset="0"/>
                                  </a:rPr>
                                  <m:t>𝜉</m:t>
                                </m:r>
                              </m:sub>
                            </m:sSub>
                          </m:den>
                        </m:f>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𝑖</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2</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sup>
                        </m:sSup>
                      </m:oMath>
                    </m:oMathPara>
                  </a14:m>
                  <a:endParaRPr lang="en-US" sz="2000" dirty="0"/>
                </a:p>
              </p:txBody>
            </p:sp>
          </mc:Choice>
          <mc:Fallback xmlns="">
            <p:sp>
              <p:nvSpPr>
                <p:cNvPr id="6" name="TextBox 5">
                  <a:extLst>
                    <a:ext uri="{FF2B5EF4-FFF2-40B4-BE49-F238E27FC236}">
                      <a16:creationId xmlns:a16="http://schemas.microsoft.com/office/drawing/2014/main" id="{21535531-7B7B-C348-8353-122FCCE424AA}"/>
                    </a:ext>
                  </a:extLst>
                </p:cNvPr>
                <p:cNvSpPr txBox="1">
                  <a:spLocks noRot="1" noChangeAspect="1" noMove="1" noResize="1" noEditPoints="1" noAdjustHandles="1" noChangeArrowheads="1" noChangeShapeType="1" noTextEdit="1"/>
                </p:cNvSpPr>
                <p:nvPr/>
              </p:nvSpPr>
              <p:spPr>
                <a:xfrm>
                  <a:off x="797502" y="4264151"/>
                  <a:ext cx="3908506" cy="673582"/>
                </a:xfrm>
                <a:prstGeom prst="rect">
                  <a:avLst/>
                </a:prstGeom>
                <a:blipFill>
                  <a:blip r:embed="rId9"/>
                  <a:stretch>
                    <a:fillRect/>
                  </a:stretch>
                </a:blipFill>
              </p:spPr>
              <p:txBody>
                <a:bodyPr/>
                <a:lstStyle/>
                <a:p>
                  <a:r>
                    <a:rPr lang="en-US">
                      <a:noFill/>
                    </a:rPr>
                    <a:t> </a:t>
                  </a:r>
                </a:p>
              </p:txBody>
            </p:sp>
          </mc:Fallback>
        </mc:AlternateContent>
        <p:sp>
          <p:nvSpPr>
            <p:cNvPr id="7" name="Rectangle: Rounded Corners 6">
              <a:extLst>
                <a:ext uri="{FF2B5EF4-FFF2-40B4-BE49-F238E27FC236}">
                  <a16:creationId xmlns:a16="http://schemas.microsoft.com/office/drawing/2014/main" id="{071AD9C4-C1F9-8312-25B1-2478AB42BC51}"/>
                </a:ext>
              </a:extLst>
            </p:cNvPr>
            <p:cNvSpPr/>
            <p:nvPr/>
          </p:nvSpPr>
          <p:spPr>
            <a:xfrm>
              <a:off x="608171" y="3520519"/>
              <a:ext cx="4287168"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Example STOV pulse</a:t>
              </a:r>
            </a:p>
          </p:txBody>
        </p:sp>
      </p:grpSp>
      <p:sp>
        <p:nvSpPr>
          <p:cNvPr id="9" name="TextBox 8">
            <a:extLst>
              <a:ext uri="{FF2B5EF4-FFF2-40B4-BE49-F238E27FC236}">
                <a16:creationId xmlns:a16="http://schemas.microsoft.com/office/drawing/2014/main" id="{1E83A5A4-611C-012E-265D-613F8C4378F7}"/>
              </a:ext>
            </a:extLst>
          </p:cNvPr>
          <p:cNvSpPr txBox="1"/>
          <p:nvPr/>
        </p:nvSpPr>
        <p:spPr bwMode="auto">
          <a:xfrm>
            <a:off x="4144756" y="6318628"/>
            <a:ext cx="7867859" cy="338554"/>
          </a:xfrm>
          <a:prstGeom prst="rect">
            <a:avLst/>
          </a:prstGeom>
          <a:noFill/>
        </p:spPr>
        <p:txBody>
          <a:bodyPr wrap="none" rtlCol="0">
            <a:spAutoFit/>
          </a:bodyPr>
          <a:lstStyle/>
          <a:p>
            <a:r>
              <a:rPr lang="en-US" sz="1600" dirty="0"/>
              <a:t>S. W. Hancock, S. </a:t>
            </a:r>
            <a:r>
              <a:rPr lang="en-US" sz="1600" dirty="0" err="1"/>
              <a:t>Zahedpour</a:t>
            </a:r>
            <a:r>
              <a:rPr lang="en-US" sz="1600" dirty="0"/>
              <a:t>, and H. M. </a:t>
            </a:r>
            <a:r>
              <a:rPr lang="en-US" sz="1600" dirty="0" err="1"/>
              <a:t>Milchberg</a:t>
            </a:r>
            <a:r>
              <a:rPr lang="en-US" sz="1600" dirty="0"/>
              <a:t>, </a:t>
            </a:r>
            <a:r>
              <a:rPr lang="en-US" sz="1600" i="1" dirty="0"/>
              <a:t>Phys. Rev. Lett.</a:t>
            </a:r>
            <a:r>
              <a:rPr lang="en-US" sz="1600" dirty="0"/>
              <a:t>, 127, 193901 (2021)</a:t>
            </a:r>
          </a:p>
        </p:txBody>
      </p:sp>
    </p:spTree>
    <p:extLst>
      <p:ext uri="{BB962C8B-B14F-4D97-AF65-F5344CB8AC3E}">
        <p14:creationId xmlns:p14="http://schemas.microsoft.com/office/powerpoint/2010/main" val="3002484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2A49E-DC14-E60D-134B-E554AB26A2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ABF008-544C-BE64-0B52-5CEAED2ECAD9}"/>
              </a:ext>
            </a:extLst>
          </p:cNvPr>
          <p:cNvSpPr>
            <a:spLocks noGrp="1"/>
          </p:cNvSpPr>
          <p:nvPr>
            <p:ph type="title"/>
          </p:nvPr>
        </p:nvSpPr>
        <p:spPr/>
        <p:txBody>
          <a:bodyPr/>
          <a:lstStyle/>
          <a:p>
            <a:r>
              <a:rPr lang="en-US" dirty="0"/>
              <a:t>Preservation of STOV structure requires balancing the rates of diffraction and dispersion</a:t>
            </a:r>
          </a:p>
        </p:txBody>
      </p:sp>
      <p:sp>
        <p:nvSpPr>
          <p:cNvPr id="4" name="Slide Number Placeholder 3">
            <a:extLst>
              <a:ext uri="{FF2B5EF4-FFF2-40B4-BE49-F238E27FC236}">
                <a16:creationId xmlns:a16="http://schemas.microsoft.com/office/drawing/2014/main" id="{6348A97B-B0F4-F857-1123-A13C419F7D34}"/>
              </a:ext>
            </a:extLst>
          </p:cNvPr>
          <p:cNvSpPr>
            <a:spLocks noGrp="1"/>
          </p:cNvSpPr>
          <p:nvPr>
            <p:ph type="sldNum" sz="quarter" idx="12"/>
          </p:nvPr>
        </p:nvSpPr>
        <p:spPr/>
        <p:txBody>
          <a:bodyPr/>
          <a:lstStyle/>
          <a:p>
            <a:fld id="{311BF8DE-5F73-4E32-AA25-673E9FFCAA65}" type="slidenum">
              <a:rPr lang="en-US" smtClean="0"/>
              <a:t>12</a:t>
            </a:fld>
            <a:endParaRPr lang="en-US"/>
          </a:p>
        </p:txBody>
      </p:sp>
      <p:grpSp>
        <p:nvGrpSpPr>
          <p:cNvPr id="29" name="Group 28">
            <a:extLst>
              <a:ext uri="{FF2B5EF4-FFF2-40B4-BE49-F238E27FC236}">
                <a16:creationId xmlns:a16="http://schemas.microsoft.com/office/drawing/2014/main" id="{C987F43D-0115-49CF-B5B0-AB6032136E92}"/>
              </a:ext>
            </a:extLst>
          </p:cNvPr>
          <p:cNvGrpSpPr/>
          <p:nvPr/>
        </p:nvGrpSpPr>
        <p:grpSpPr>
          <a:xfrm>
            <a:off x="608171" y="3710134"/>
            <a:ext cx="4287168" cy="2438628"/>
            <a:chOff x="3411987" y="1006915"/>
            <a:chExt cx="4287168" cy="2438628"/>
          </a:xfrm>
        </p:grpSpPr>
        <p:grpSp>
          <p:nvGrpSpPr>
            <p:cNvPr id="30" name="Group 29">
              <a:extLst>
                <a:ext uri="{FF2B5EF4-FFF2-40B4-BE49-F238E27FC236}">
                  <a16:creationId xmlns:a16="http://schemas.microsoft.com/office/drawing/2014/main" id="{5AE10C95-054F-2215-F1D2-4C2198510E3F}"/>
                </a:ext>
              </a:extLst>
            </p:cNvPr>
            <p:cNvGrpSpPr/>
            <p:nvPr/>
          </p:nvGrpSpPr>
          <p:grpSpPr>
            <a:xfrm>
              <a:off x="3815549" y="1568705"/>
              <a:ext cx="3480045" cy="1876838"/>
              <a:chOff x="4355977" y="2497181"/>
              <a:chExt cx="3480045" cy="1876838"/>
            </a:xfrm>
          </p:grpSpPr>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71F5A062-B132-9EAA-1EA3-815CE9AC8FCE}"/>
                      </a:ext>
                    </a:extLst>
                  </p:cNvPr>
                  <p:cNvSpPr txBox="1"/>
                  <p:nvPr/>
                </p:nvSpPr>
                <p:spPr>
                  <a:xfrm>
                    <a:off x="4355977" y="3076211"/>
                    <a:ext cx="3480045" cy="70557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𝑖</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m:t>
                              </m:r>
                              <m:r>
                                <a:rPr lang="en-US" sz="2000" b="0" i="1" smtClean="0">
                                  <a:latin typeface="Cambria Math" panose="02040503050406030204" pitchFamily="18" charset="0"/>
                                </a:rPr>
                                <m:t>𝑎</m:t>
                              </m:r>
                            </m:num>
                            <m:den>
                              <m:r>
                                <a:rPr lang="en-US" sz="2000" b="0" i="1" smtClean="0">
                                  <a:latin typeface="Cambria Math" panose="02040503050406030204" pitchFamily="18" charset="0"/>
                                </a:rPr>
                                <m:t>𝜕</m:t>
                              </m:r>
                              <m:r>
                                <a:rPr lang="en-US" sz="2000" b="0" i="1" smtClean="0">
                                  <a:latin typeface="Cambria Math" panose="02040503050406030204" pitchFamily="18" charset="0"/>
                                </a:rPr>
                                <m:t>𝑧</m:t>
                              </m:r>
                            </m:den>
                          </m:f>
                          <m:r>
                            <a:rPr lang="en-US" sz="2000" b="0" i="1" smtClean="0">
                              <a:latin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2</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𝑘</m:t>
                                  </m:r>
                                </m:e>
                                <m:sub>
                                  <m:r>
                                    <a:rPr lang="en-US" sz="2000" b="0" i="1" smtClean="0">
                                      <a:latin typeface="Cambria Math" panose="02040503050406030204" pitchFamily="18" charset="0"/>
                                    </a:rPr>
                                    <m:t>0</m:t>
                                  </m:r>
                                </m:sub>
                              </m:sSub>
                            </m:den>
                          </m:f>
                          <m:d>
                            <m:dPr>
                              <m:ctrlPr>
                                <a:rPr lang="en-US" sz="2000" i="1" smtClean="0">
                                  <a:solidFill>
                                    <a:schemeClr val="tx1"/>
                                  </a:solidFill>
                                  <a:latin typeface="Cambria Math" panose="02040503050406030204" pitchFamily="18" charset="0"/>
                                </a:rPr>
                              </m:ctrlPr>
                            </m:dPr>
                            <m:e>
                              <m:sSubSup>
                                <m:sSubSupPr>
                                  <m:ctrlPr>
                                    <a:rPr lang="en-US" sz="2000" i="1" smtClean="0">
                                      <a:solidFill>
                                        <a:schemeClr val="tx1"/>
                                      </a:solidFill>
                                      <a:latin typeface="Cambria Math" panose="02040503050406030204" pitchFamily="18" charset="0"/>
                                    </a:rPr>
                                  </m:ctrlPr>
                                </m:sSubSupPr>
                                <m:e>
                                  <m:r>
                                    <m:rPr>
                                      <m:sty m:val="p"/>
                                    </m:rPr>
                                    <a:rPr lang="en-US" sz="2000" b="0" i="0" smtClean="0">
                                      <a:solidFill>
                                        <a:schemeClr val="tx1"/>
                                      </a:solidFill>
                                      <a:latin typeface="Cambria Math" panose="02040503050406030204" pitchFamily="18" charset="0"/>
                                    </a:rPr>
                                    <m:t>∇</m:t>
                                  </m:r>
                                </m:e>
                                <m:sub>
                                  <m:r>
                                    <a:rPr lang="en-US" sz="2000" b="0" i="1" smtClean="0">
                                      <a:solidFill>
                                        <a:schemeClr val="tx1"/>
                                      </a:solidFill>
                                      <a:latin typeface="Cambria Math" panose="02040503050406030204" pitchFamily="18" charset="0"/>
                                    </a:rPr>
                                    <m:t>⊥</m:t>
                                  </m:r>
                                </m:sub>
                                <m:sup>
                                  <m:r>
                                    <a:rPr lang="en-US" sz="2000" b="0" i="1" smtClean="0">
                                      <a:solidFill>
                                        <a:schemeClr val="tx1"/>
                                      </a:solidFill>
                                      <a:latin typeface="Cambria Math" panose="02040503050406030204" pitchFamily="18" charset="0"/>
                                    </a:rPr>
                                    <m:t>2</m:t>
                                  </m:r>
                                </m:sup>
                              </m:sSubSup>
                              <m:r>
                                <a:rPr lang="en-US" sz="2000" b="0" i="1" smtClean="0">
                                  <a:solidFill>
                                    <a:schemeClr val="tx1"/>
                                  </a:solidFill>
                                  <a:latin typeface="Cambria Math" panose="02040503050406030204" pitchFamily="18" charset="0"/>
                                  <a:ea typeface="Cambria Math" panose="02040503050406030204" pitchFamily="18" charset="0"/>
                                </a:rPr>
                                <m:t>−</m:t>
                              </m:r>
                              <m:sSub>
                                <m:sSubPr>
                                  <m:ctrlPr>
                                    <a:rPr lang="en-US" sz="2000" i="1" smtClean="0">
                                      <a:solidFill>
                                        <a:schemeClr val="tx1"/>
                                      </a:solidFill>
                                      <a:latin typeface="Cambria Math" panose="02040503050406030204" pitchFamily="18" charset="0"/>
                                      <a:ea typeface="Cambria Math" panose="02040503050406030204" pitchFamily="18" charset="0"/>
                                    </a:rPr>
                                  </m:ctrlPr>
                                </m:sSubPr>
                                <m:e>
                                  <m:r>
                                    <a:rPr lang="en-US" sz="2000" b="0" i="1" smtClean="0">
                                      <a:solidFill>
                                        <a:schemeClr val="tx1"/>
                                      </a:solidFill>
                                      <a:latin typeface="Cambria Math" panose="02040503050406030204" pitchFamily="18" charset="0"/>
                                      <a:ea typeface="Cambria Math" panose="02040503050406030204" pitchFamily="18" charset="0"/>
                                    </a:rPr>
                                    <m:t>𝛽</m:t>
                                  </m:r>
                                </m:e>
                                <m:sub>
                                  <m:r>
                                    <a:rPr lang="en-US" sz="2000" b="0" i="1" smtClean="0">
                                      <a:solidFill>
                                        <a:schemeClr val="tx1"/>
                                      </a:solidFill>
                                      <a:latin typeface="Cambria Math" panose="02040503050406030204" pitchFamily="18" charset="0"/>
                                      <a:ea typeface="Cambria Math" panose="02040503050406030204" pitchFamily="18" charset="0"/>
                                    </a:rPr>
                                    <m:t>2</m:t>
                                  </m:r>
                                </m:sub>
                              </m:sSub>
                              <m:f>
                                <m:fPr>
                                  <m:ctrlPr>
                                    <a:rPr lang="en-US" sz="2000" i="1" smtClean="0">
                                      <a:solidFill>
                                        <a:schemeClr val="tx1"/>
                                      </a:solidFill>
                                      <a:latin typeface="Cambria Math" panose="02040503050406030204" pitchFamily="18" charset="0"/>
                                      <a:ea typeface="Cambria Math" panose="02040503050406030204" pitchFamily="18" charset="0"/>
                                    </a:rPr>
                                  </m:ctrlPr>
                                </m:fPr>
                                <m:num>
                                  <m:sSup>
                                    <m:sSupPr>
                                      <m:ctrlPr>
                                        <a:rPr lang="en-US" sz="2000" i="1" smtClean="0">
                                          <a:solidFill>
                                            <a:schemeClr val="tx1"/>
                                          </a:solidFill>
                                          <a:latin typeface="Cambria Math" panose="02040503050406030204" pitchFamily="18" charset="0"/>
                                          <a:ea typeface="Cambria Math" panose="02040503050406030204" pitchFamily="18" charset="0"/>
                                        </a:rPr>
                                      </m:ctrlPr>
                                    </m:sSupPr>
                                    <m:e>
                                      <m:r>
                                        <a:rPr lang="en-US" sz="2000" b="0" i="1" smtClean="0">
                                          <a:solidFill>
                                            <a:schemeClr val="tx1"/>
                                          </a:solidFill>
                                          <a:latin typeface="Cambria Math" panose="02040503050406030204" pitchFamily="18" charset="0"/>
                                          <a:ea typeface="Cambria Math" panose="02040503050406030204" pitchFamily="18" charset="0"/>
                                        </a:rPr>
                                        <m:t>𝜕</m:t>
                                      </m:r>
                                    </m:e>
                                    <m:sup>
                                      <m:r>
                                        <a:rPr lang="en-US" sz="2000" b="0" i="1" smtClean="0">
                                          <a:solidFill>
                                            <a:schemeClr val="tx1"/>
                                          </a:solidFill>
                                          <a:latin typeface="Cambria Math" panose="02040503050406030204" pitchFamily="18" charset="0"/>
                                          <a:ea typeface="Cambria Math" panose="02040503050406030204" pitchFamily="18" charset="0"/>
                                        </a:rPr>
                                        <m:t>2</m:t>
                                      </m:r>
                                    </m:sup>
                                  </m:sSup>
                                </m:num>
                                <m:den>
                                  <m:r>
                                    <a:rPr lang="en-US" sz="2000" b="0" i="1" smtClean="0">
                                      <a:solidFill>
                                        <a:schemeClr val="tx1"/>
                                      </a:solidFill>
                                      <a:latin typeface="Cambria Math" panose="02040503050406030204" pitchFamily="18" charset="0"/>
                                      <a:ea typeface="Cambria Math" panose="02040503050406030204" pitchFamily="18" charset="0"/>
                                    </a:rPr>
                                    <m:t>𝜕</m:t>
                                  </m:r>
                                  <m:sSup>
                                    <m:sSupPr>
                                      <m:ctrlPr>
                                        <a:rPr lang="en-US" sz="2000" i="1" smtClean="0">
                                          <a:solidFill>
                                            <a:schemeClr val="tx1"/>
                                          </a:solidFill>
                                          <a:latin typeface="Cambria Math" panose="02040503050406030204" pitchFamily="18" charset="0"/>
                                          <a:ea typeface="Cambria Math" panose="02040503050406030204" pitchFamily="18" charset="0"/>
                                        </a:rPr>
                                      </m:ctrlPr>
                                    </m:sSupPr>
                                    <m:e>
                                      <m:r>
                                        <a:rPr lang="en-US" sz="2000" b="0" i="1" smtClean="0">
                                          <a:solidFill>
                                            <a:schemeClr val="tx1"/>
                                          </a:solidFill>
                                          <a:latin typeface="Cambria Math" panose="02040503050406030204" pitchFamily="18" charset="0"/>
                                          <a:ea typeface="Cambria Math" panose="02040503050406030204" pitchFamily="18" charset="0"/>
                                        </a:rPr>
                                        <m:t>𝜉</m:t>
                                      </m:r>
                                    </m:e>
                                    <m:sup>
                                      <m:r>
                                        <a:rPr lang="en-US" sz="2000" b="0" i="1" smtClean="0">
                                          <a:solidFill>
                                            <a:schemeClr val="tx1"/>
                                          </a:solidFill>
                                          <a:latin typeface="Cambria Math" panose="02040503050406030204" pitchFamily="18" charset="0"/>
                                          <a:ea typeface="Cambria Math" panose="02040503050406030204" pitchFamily="18" charset="0"/>
                                        </a:rPr>
                                        <m:t>2</m:t>
                                      </m:r>
                                    </m:sup>
                                  </m:sSup>
                                </m:den>
                              </m:f>
                            </m:e>
                          </m:d>
                          <m:r>
                            <a:rPr lang="en-US" sz="2000" b="0" i="1" smtClean="0">
                              <a:solidFill>
                                <a:schemeClr val="tx1"/>
                              </a:solidFill>
                              <a:latin typeface="Cambria Math" panose="02040503050406030204" pitchFamily="18" charset="0"/>
                              <a:ea typeface="Cambria Math" panose="02040503050406030204" pitchFamily="18" charset="0"/>
                            </a:rPr>
                            <m:t>𝑎</m:t>
                          </m:r>
                        </m:oMath>
                      </m:oMathPara>
                    </a14:m>
                    <a:endParaRPr lang="en-US" sz="2000" dirty="0"/>
                  </a:p>
                </p:txBody>
              </p:sp>
            </mc:Choice>
            <mc:Fallback xmlns="">
              <p:sp>
                <p:nvSpPr>
                  <p:cNvPr id="32" name="TextBox 31">
                    <a:extLst>
                      <a:ext uri="{FF2B5EF4-FFF2-40B4-BE49-F238E27FC236}">
                        <a16:creationId xmlns:a16="http://schemas.microsoft.com/office/drawing/2014/main" id="{A6664390-6A9C-4B3E-64DA-98A0BB2108D6}"/>
                      </a:ext>
                    </a:extLst>
                  </p:cNvPr>
                  <p:cNvSpPr txBox="1">
                    <a:spLocks noRot="1" noChangeAspect="1" noMove="1" noResize="1" noEditPoints="1" noAdjustHandles="1" noChangeArrowheads="1" noChangeShapeType="1" noTextEdit="1"/>
                  </p:cNvSpPr>
                  <p:nvPr/>
                </p:nvSpPr>
                <p:spPr>
                  <a:xfrm>
                    <a:off x="4355977" y="3076211"/>
                    <a:ext cx="3480045" cy="705578"/>
                  </a:xfrm>
                  <a:prstGeom prst="rect">
                    <a:avLst/>
                  </a:prstGeom>
                  <a:blipFill>
                    <a:blip r:embed="rId7"/>
                    <a:stretch>
                      <a:fillRect/>
                    </a:stretch>
                  </a:blipFill>
                </p:spPr>
                <p:txBody>
                  <a:bodyPr/>
                  <a:lstStyle/>
                  <a:p>
                    <a:r>
                      <a:rPr lang="en-US">
                        <a:noFill/>
                      </a:rPr>
                      <a:t> </a:t>
                    </a:r>
                  </a:p>
                </p:txBody>
              </p:sp>
            </mc:Fallback>
          </mc:AlternateContent>
          <p:sp>
            <p:nvSpPr>
              <p:cNvPr id="33" name="Left Brace 32">
                <a:extLst>
                  <a:ext uri="{FF2B5EF4-FFF2-40B4-BE49-F238E27FC236}">
                    <a16:creationId xmlns:a16="http://schemas.microsoft.com/office/drawing/2014/main" id="{82EB750B-4C9D-1258-9F1D-52584B8AF6E4}"/>
                  </a:ext>
                </a:extLst>
              </p:cNvPr>
              <p:cNvSpPr/>
              <p:nvPr/>
            </p:nvSpPr>
            <p:spPr>
              <a:xfrm rot="5400000">
                <a:off x="6083140" y="2768075"/>
                <a:ext cx="192408" cy="423863"/>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4" name="TextBox 33">
                <a:extLst>
                  <a:ext uri="{FF2B5EF4-FFF2-40B4-BE49-F238E27FC236}">
                    <a16:creationId xmlns:a16="http://schemas.microsoft.com/office/drawing/2014/main" id="{A9B386CB-37C8-B9D4-4C4A-56A0A8FD2D41}"/>
                  </a:ext>
                </a:extLst>
              </p:cNvPr>
              <p:cNvSpPr txBox="1"/>
              <p:nvPr/>
            </p:nvSpPr>
            <p:spPr>
              <a:xfrm>
                <a:off x="5573494" y="2497181"/>
                <a:ext cx="1205330" cy="369332"/>
              </a:xfrm>
              <a:prstGeom prst="rect">
                <a:avLst/>
              </a:prstGeom>
              <a:noFill/>
            </p:spPr>
            <p:txBody>
              <a:bodyPr wrap="none" rtlCol="0">
                <a:spAutoFit/>
              </a:bodyPr>
              <a:lstStyle/>
              <a:p>
                <a:r>
                  <a:rPr lang="en-US" dirty="0"/>
                  <a:t>diffraction</a:t>
                </a:r>
              </a:p>
            </p:txBody>
          </p:sp>
          <p:sp>
            <p:nvSpPr>
              <p:cNvPr id="35" name="Left Brace 34">
                <a:extLst>
                  <a:ext uri="{FF2B5EF4-FFF2-40B4-BE49-F238E27FC236}">
                    <a16:creationId xmlns:a16="http://schemas.microsoft.com/office/drawing/2014/main" id="{4B0E45EC-374C-2D88-8E1C-564AFF900ABB}"/>
                  </a:ext>
                </a:extLst>
              </p:cNvPr>
              <p:cNvSpPr/>
              <p:nvPr/>
            </p:nvSpPr>
            <p:spPr>
              <a:xfrm rot="16200000">
                <a:off x="6893320" y="3575079"/>
                <a:ext cx="192408" cy="70596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6" name="TextBox 35">
                <a:extLst>
                  <a:ext uri="{FF2B5EF4-FFF2-40B4-BE49-F238E27FC236}">
                    <a16:creationId xmlns:a16="http://schemas.microsoft.com/office/drawing/2014/main" id="{437EAF79-0002-7501-1749-6C8A9AAB1AFD}"/>
                  </a:ext>
                </a:extLst>
              </p:cNvPr>
              <p:cNvSpPr txBox="1"/>
              <p:nvPr/>
            </p:nvSpPr>
            <p:spPr>
              <a:xfrm>
                <a:off x="6374033" y="4004687"/>
                <a:ext cx="1227580" cy="369332"/>
              </a:xfrm>
              <a:prstGeom prst="rect">
                <a:avLst/>
              </a:prstGeom>
              <a:noFill/>
            </p:spPr>
            <p:txBody>
              <a:bodyPr wrap="none" rtlCol="0">
                <a:spAutoFit/>
              </a:bodyPr>
              <a:lstStyle/>
              <a:p>
                <a:r>
                  <a:rPr lang="en-US" dirty="0"/>
                  <a:t>dispersion</a:t>
                </a:r>
              </a:p>
            </p:txBody>
          </p:sp>
        </p:grpSp>
        <p:sp>
          <p:nvSpPr>
            <p:cNvPr id="31" name="Rectangle: Rounded Corners 30">
              <a:extLst>
                <a:ext uri="{FF2B5EF4-FFF2-40B4-BE49-F238E27FC236}">
                  <a16:creationId xmlns:a16="http://schemas.microsoft.com/office/drawing/2014/main" id="{D1A3D0A0-39F9-C485-5F76-68EAF99068BB}"/>
                </a:ext>
              </a:extLst>
            </p:cNvPr>
            <p:cNvSpPr/>
            <p:nvPr/>
          </p:nvSpPr>
          <p:spPr>
            <a:xfrm>
              <a:off x="3411987" y="1006915"/>
              <a:ext cx="4287168"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Dispersive paraxial wave equation</a:t>
              </a:r>
            </a:p>
          </p:txBody>
        </p:sp>
      </p:grpSp>
      <p:pic>
        <p:nvPicPr>
          <p:cNvPr id="5" name="Picture 4" descr="Laboratory for Laser Energetics University of Rochester Logo.">
            <a:extLst>
              <a:ext uri="{FF2B5EF4-FFF2-40B4-BE49-F238E27FC236}">
                <a16:creationId xmlns:a16="http://schemas.microsoft.com/office/drawing/2014/main" id="{B38B06E8-8310-F3D8-B827-D294C0D8CCB7}"/>
              </a:ext>
            </a:extLst>
          </p:cNvPr>
          <p:cNvPicPr>
            <a:picLocks noChangeAspect="1"/>
          </p:cNvPicPr>
          <p:nvPr/>
        </p:nvPicPr>
        <p:blipFill>
          <a:blip r:embed="rId8"/>
          <a:srcRect/>
          <a:stretch/>
        </p:blipFill>
        <p:spPr>
          <a:xfrm>
            <a:off x="546792" y="6355080"/>
            <a:ext cx="2628909" cy="365125"/>
          </a:xfrm>
          <a:prstGeom prst="rect">
            <a:avLst/>
          </a:prstGeom>
        </p:spPr>
      </p:pic>
      <p:pic>
        <p:nvPicPr>
          <p:cNvPr id="6" name="Picture 5">
            <a:extLst>
              <a:ext uri="{FF2B5EF4-FFF2-40B4-BE49-F238E27FC236}">
                <a16:creationId xmlns:a16="http://schemas.microsoft.com/office/drawing/2014/main" id="{9229C71D-9962-F008-AF40-751FCBDF6D2E}"/>
              </a:ext>
            </a:extLst>
          </p:cNvPr>
          <p:cNvPicPr>
            <a:picLocks noChangeAspect="1"/>
          </p:cNvPicPr>
          <p:nvPr/>
        </p:nvPicPr>
        <p:blipFill>
          <a:blip r:embed="rId9"/>
          <a:srcRect/>
          <a:stretch/>
        </p:blipFill>
        <p:spPr>
          <a:xfrm>
            <a:off x="5009780" y="2233067"/>
            <a:ext cx="6574047" cy="2913051"/>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7305A352-16E3-AFD6-631D-617B3D9C1218}"/>
                  </a:ext>
                </a:extLst>
              </p:cNvPr>
              <p:cNvSpPr txBox="1"/>
              <p:nvPr/>
            </p:nvSpPr>
            <p:spPr>
              <a:xfrm>
                <a:off x="7285224" y="1792866"/>
                <a:ext cx="2944396" cy="307777"/>
              </a:xfrm>
              <a:prstGeom prst="rect">
                <a:avLst/>
              </a:prstGeom>
              <a:noFill/>
            </p:spPr>
            <p:txBody>
              <a:bodyPr wrap="none" lIns="0" tIns="0" rIns="0" bIns="0" rtlCol="0">
                <a:spAutoFit/>
              </a:bodyPr>
              <a:lstStyle/>
              <a:p>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𝛽</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&gt;</m:t>
                    </m:r>
                    <m:r>
                      <a:rPr lang="en-US" sz="2000" b="0" i="1" smtClean="0">
                        <a:latin typeface="Cambria Math" panose="02040503050406030204" pitchFamily="18" charset="0"/>
                      </a:rPr>
                      <m:t>0</m:t>
                    </m:r>
                  </m:oMath>
                </a14:m>
                <a:r>
                  <a:rPr lang="en-US" sz="2000" dirty="0"/>
                  <a:t> (normal dispersion)</a:t>
                </a:r>
              </a:p>
            </p:txBody>
          </p:sp>
        </mc:Choice>
        <mc:Fallback xmlns="">
          <p:sp>
            <p:nvSpPr>
              <p:cNvPr id="8" name="TextBox 7">
                <a:extLst>
                  <a:ext uri="{FF2B5EF4-FFF2-40B4-BE49-F238E27FC236}">
                    <a16:creationId xmlns:a16="http://schemas.microsoft.com/office/drawing/2014/main" id="{7305A352-16E3-AFD6-631D-617B3D9C1218}"/>
                  </a:ext>
                </a:extLst>
              </p:cNvPr>
              <p:cNvSpPr txBox="1">
                <a:spLocks noRot="1" noChangeAspect="1" noMove="1" noResize="1" noEditPoints="1" noAdjustHandles="1" noChangeArrowheads="1" noChangeShapeType="1" noTextEdit="1"/>
              </p:cNvSpPr>
              <p:nvPr/>
            </p:nvSpPr>
            <p:spPr>
              <a:xfrm>
                <a:off x="7285224" y="1792866"/>
                <a:ext cx="2944396" cy="307777"/>
              </a:xfrm>
              <a:prstGeom prst="rect">
                <a:avLst/>
              </a:prstGeom>
              <a:blipFill>
                <a:blip r:embed="rId10"/>
                <a:stretch>
                  <a:fillRect l="-3934" t="-23529" r="-4762" b="-5098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Rounded Corners 9">
                <a:extLst>
                  <a:ext uri="{FF2B5EF4-FFF2-40B4-BE49-F238E27FC236}">
                    <a16:creationId xmlns:a16="http://schemas.microsoft.com/office/drawing/2014/main" id="{78F04732-2275-065B-BF9B-B4205B2C3649}"/>
                  </a:ext>
                </a:extLst>
              </p:cNvPr>
              <p:cNvSpPr/>
              <p:nvPr/>
            </p:nvSpPr>
            <p:spPr>
              <a:xfrm>
                <a:off x="6515244" y="5254495"/>
                <a:ext cx="4800456"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1</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2</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oMath>
                  </m:oMathPara>
                </a14:m>
                <a:endParaRPr lang="en-US" sz="2000" dirty="0"/>
              </a:p>
            </p:txBody>
          </p:sp>
        </mc:Choice>
        <mc:Fallback xmlns="">
          <p:sp>
            <p:nvSpPr>
              <p:cNvPr id="10" name="Rectangle: Rounded Corners 9">
                <a:extLst>
                  <a:ext uri="{FF2B5EF4-FFF2-40B4-BE49-F238E27FC236}">
                    <a16:creationId xmlns:a16="http://schemas.microsoft.com/office/drawing/2014/main" id="{78F04732-2275-065B-BF9B-B4205B2C3649}"/>
                  </a:ext>
                </a:extLst>
              </p:cNvPr>
              <p:cNvSpPr>
                <a:spLocks noRot="1" noChangeAspect="1" noMove="1" noResize="1" noEditPoints="1" noAdjustHandles="1" noChangeArrowheads="1" noChangeShapeType="1" noTextEdit="1"/>
              </p:cNvSpPr>
              <p:nvPr/>
            </p:nvSpPr>
            <p:spPr>
              <a:xfrm>
                <a:off x="6515244" y="5254495"/>
                <a:ext cx="4800456" cy="520734"/>
              </a:xfrm>
              <a:prstGeom prst="roundRect">
                <a:avLst/>
              </a:prstGeom>
              <a:blipFill>
                <a:blip r:embed="rId11"/>
                <a:stretch>
                  <a:fillRect/>
                </a:stretch>
              </a:blipFill>
            </p:spPr>
            <p:txBody>
              <a:bodyPr/>
              <a:lstStyle/>
              <a:p>
                <a:r>
                  <a:rPr lang="en-US">
                    <a:noFill/>
                  </a:rPr>
                  <a:t> </a:t>
                </a:r>
              </a:p>
            </p:txBody>
          </p:sp>
        </mc:Fallback>
      </mc:AlternateContent>
      <p:sp>
        <p:nvSpPr>
          <p:cNvPr id="12" name="TextBox 11">
            <a:extLst>
              <a:ext uri="{FF2B5EF4-FFF2-40B4-BE49-F238E27FC236}">
                <a16:creationId xmlns:a16="http://schemas.microsoft.com/office/drawing/2014/main" id="{8CDE42D3-DA67-3DEA-691C-23AF4FFD2E41}"/>
              </a:ext>
            </a:extLst>
          </p:cNvPr>
          <p:cNvSpPr txBox="1"/>
          <p:nvPr/>
        </p:nvSpPr>
        <p:spPr bwMode="auto">
          <a:xfrm>
            <a:off x="4144756" y="6318628"/>
            <a:ext cx="7867859" cy="338554"/>
          </a:xfrm>
          <a:prstGeom prst="rect">
            <a:avLst/>
          </a:prstGeom>
          <a:noFill/>
        </p:spPr>
        <p:txBody>
          <a:bodyPr wrap="none" rtlCol="0">
            <a:spAutoFit/>
          </a:bodyPr>
          <a:lstStyle/>
          <a:p>
            <a:r>
              <a:rPr lang="en-US" sz="1600" dirty="0"/>
              <a:t>S. W. Hancock, S. </a:t>
            </a:r>
            <a:r>
              <a:rPr lang="en-US" sz="1600" dirty="0" err="1"/>
              <a:t>Zahedpour</a:t>
            </a:r>
            <a:r>
              <a:rPr lang="en-US" sz="1600" dirty="0"/>
              <a:t>, and H. M. </a:t>
            </a:r>
            <a:r>
              <a:rPr lang="en-US" sz="1600" dirty="0" err="1"/>
              <a:t>Milchberg</a:t>
            </a:r>
            <a:r>
              <a:rPr lang="en-US" sz="1600" dirty="0"/>
              <a:t>, </a:t>
            </a:r>
            <a:r>
              <a:rPr lang="en-US" sz="1600" i="1" dirty="0"/>
              <a:t>Phys. Rev. Lett.</a:t>
            </a:r>
            <a:r>
              <a:rPr lang="en-US" sz="1600" dirty="0"/>
              <a:t>, 127, 193901 (2021)</a:t>
            </a:r>
          </a:p>
        </p:txBody>
      </p:sp>
      <p:grpSp>
        <p:nvGrpSpPr>
          <p:cNvPr id="13" name="Group 12">
            <a:extLst>
              <a:ext uri="{FF2B5EF4-FFF2-40B4-BE49-F238E27FC236}">
                <a16:creationId xmlns:a16="http://schemas.microsoft.com/office/drawing/2014/main" id="{16CAD0A9-9B6C-E4B1-8079-AE0276F5B1F3}"/>
              </a:ext>
            </a:extLst>
          </p:cNvPr>
          <p:cNvGrpSpPr/>
          <p:nvPr/>
        </p:nvGrpSpPr>
        <p:grpSpPr>
          <a:xfrm>
            <a:off x="608171" y="1788558"/>
            <a:ext cx="4287168" cy="1417214"/>
            <a:chOff x="608171" y="3520519"/>
            <a:chExt cx="4287168" cy="1417214"/>
          </a:xfrm>
        </p:grpSpPr>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26D484F5-131E-89B4-4381-41046BA097BB}"/>
                    </a:ext>
                  </a:extLst>
                </p:cNvPr>
                <p:cNvSpPr txBox="1"/>
                <p:nvPr/>
              </p:nvSpPr>
              <p:spPr>
                <a:xfrm>
                  <a:off x="797502" y="4264151"/>
                  <a:ext cx="3908506" cy="6735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𝑎</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𝑥</m:t>
                            </m:r>
                            <m:r>
                              <a:rPr lang="en-US" sz="2000" b="0" i="1" smtClean="0">
                                <a:latin typeface="Cambria Math" panose="02040503050406030204" pitchFamily="18" charset="0"/>
                              </a:rPr>
                              <m:t>,</m:t>
                            </m:r>
                            <m:r>
                              <a:rPr lang="en-US" sz="2000" b="0" i="1" smtClean="0">
                                <a:latin typeface="Cambria Math" panose="02040503050406030204" pitchFamily="18" charset="0"/>
                              </a:rPr>
                              <m:t>𝜉</m:t>
                            </m:r>
                            <m:r>
                              <a:rPr lang="en-US" sz="2000" b="0" i="1" smtClean="0">
                                <a:latin typeface="Cambria Math" panose="02040503050406030204" pitchFamily="18" charset="0"/>
                              </a:rPr>
                              <m:t>,</m:t>
                            </m:r>
                            <m:r>
                              <a:rPr lang="en-US" sz="2000" b="0" i="1" smtClean="0">
                                <a:latin typeface="Cambria Math" panose="02040503050406030204" pitchFamily="18" charset="0"/>
                              </a:rPr>
                              <m:t>𝑧</m:t>
                            </m:r>
                          </m:e>
                        </m:d>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𝑥</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𝑤</m:t>
                                </m:r>
                              </m:e>
                              <m:sub>
                                <m:r>
                                  <a:rPr lang="en-US" sz="2000" b="0" i="1" smtClean="0">
                                    <a:latin typeface="Cambria Math" panose="02040503050406030204" pitchFamily="18" charset="0"/>
                                  </a:rPr>
                                  <m:t>𝑥</m:t>
                                </m:r>
                              </m:sub>
                            </m:sSub>
                          </m:den>
                        </m:f>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𝑖</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1</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sup>
                        </m:sSup>
                        <m:r>
                          <a:rPr lang="en-US" sz="2000" b="0" i="1" smtClean="0">
                            <a:latin typeface="Cambria Math" panose="02040503050406030204" pitchFamily="18" charset="0"/>
                          </a:rPr>
                          <m:t>±</m:t>
                        </m:r>
                        <m:r>
                          <a:rPr lang="en-US" sz="2000" b="0" i="1" smtClean="0">
                            <a:latin typeface="Cambria Math" panose="02040503050406030204" pitchFamily="18" charset="0"/>
                          </a:rPr>
                          <m:t>𝑖</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𝜉</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𝑤</m:t>
                                </m:r>
                              </m:e>
                              <m:sub>
                                <m:r>
                                  <a:rPr lang="en-US" sz="2000" b="0" i="1" smtClean="0">
                                    <a:latin typeface="Cambria Math" panose="02040503050406030204" pitchFamily="18" charset="0"/>
                                  </a:rPr>
                                  <m:t>𝜉</m:t>
                                </m:r>
                              </m:sub>
                            </m:sSub>
                          </m:den>
                        </m:f>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𝑖</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2</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sup>
                        </m:sSup>
                      </m:oMath>
                    </m:oMathPara>
                  </a14:m>
                  <a:endParaRPr lang="en-US" sz="2000" dirty="0"/>
                </a:p>
              </p:txBody>
            </p:sp>
          </mc:Choice>
          <mc:Fallback xmlns="">
            <p:sp>
              <p:nvSpPr>
                <p:cNvPr id="14" name="TextBox 13">
                  <a:extLst>
                    <a:ext uri="{FF2B5EF4-FFF2-40B4-BE49-F238E27FC236}">
                      <a16:creationId xmlns:a16="http://schemas.microsoft.com/office/drawing/2014/main" id="{26D484F5-131E-89B4-4381-41046BA097BB}"/>
                    </a:ext>
                  </a:extLst>
                </p:cNvPr>
                <p:cNvSpPr txBox="1">
                  <a:spLocks noRot="1" noChangeAspect="1" noMove="1" noResize="1" noEditPoints="1" noAdjustHandles="1" noChangeArrowheads="1" noChangeShapeType="1" noTextEdit="1"/>
                </p:cNvSpPr>
                <p:nvPr/>
              </p:nvSpPr>
              <p:spPr>
                <a:xfrm>
                  <a:off x="797502" y="4264151"/>
                  <a:ext cx="3908506" cy="673582"/>
                </a:xfrm>
                <a:prstGeom prst="rect">
                  <a:avLst/>
                </a:prstGeom>
                <a:blipFill>
                  <a:blip r:embed="rId12"/>
                  <a:stretch>
                    <a:fillRect/>
                  </a:stretch>
                </a:blipFill>
              </p:spPr>
              <p:txBody>
                <a:bodyPr/>
                <a:lstStyle/>
                <a:p>
                  <a:r>
                    <a:rPr lang="en-US">
                      <a:noFill/>
                    </a:rPr>
                    <a:t> </a:t>
                  </a:r>
                </a:p>
              </p:txBody>
            </p:sp>
          </mc:Fallback>
        </mc:AlternateContent>
        <p:sp>
          <p:nvSpPr>
            <p:cNvPr id="18" name="Rectangle: Rounded Corners 17">
              <a:extLst>
                <a:ext uri="{FF2B5EF4-FFF2-40B4-BE49-F238E27FC236}">
                  <a16:creationId xmlns:a16="http://schemas.microsoft.com/office/drawing/2014/main" id="{BE796608-5ADF-374A-C277-299BB238F8D8}"/>
                </a:ext>
              </a:extLst>
            </p:cNvPr>
            <p:cNvSpPr/>
            <p:nvPr/>
          </p:nvSpPr>
          <p:spPr>
            <a:xfrm>
              <a:off x="608171" y="3520519"/>
              <a:ext cx="4287168"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Example STOV pulse</a:t>
              </a:r>
            </a:p>
          </p:txBody>
        </p:sp>
      </p:grpSp>
    </p:spTree>
    <p:extLst>
      <p:ext uri="{BB962C8B-B14F-4D97-AF65-F5344CB8AC3E}">
        <p14:creationId xmlns:p14="http://schemas.microsoft.com/office/powerpoint/2010/main" val="3268307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ECDB4-1DC7-711D-1F92-E7E6BD2766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52197C-2057-0AC9-E043-A6B1D6461E5C}"/>
              </a:ext>
            </a:extLst>
          </p:cNvPr>
          <p:cNvSpPr>
            <a:spLocks noGrp="1"/>
          </p:cNvSpPr>
          <p:nvPr>
            <p:ph type="title"/>
          </p:nvPr>
        </p:nvSpPr>
        <p:spPr/>
        <p:txBody>
          <a:bodyPr/>
          <a:lstStyle/>
          <a:p>
            <a:r>
              <a:rPr lang="en-US" dirty="0"/>
              <a:t>Preservation of STOV structure requires balancing the rates of diffraction and dispersion</a:t>
            </a:r>
          </a:p>
        </p:txBody>
      </p:sp>
      <p:sp>
        <p:nvSpPr>
          <p:cNvPr id="4" name="Slide Number Placeholder 3">
            <a:extLst>
              <a:ext uri="{FF2B5EF4-FFF2-40B4-BE49-F238E27FC236}">
                <a16:creationId xmlns:a16="http://schemas.microsoft.com/office/drawing/2014/main" id="{52E37914-CF25-F506-19CC-DC5530238C9E}"/>
              </a:ext>
            </a:extLst>
          </p:cNvPr>
          <p:cNvSpPr>
            <a:spLocks noGrp="1"/>
          </p:cNvSpPr>
          <p:nvPr>
            <p:ph type="sldNum" sz="quarter" idx="12"/>
          </p:nvPr>
        </p:nvSpPr>
        <p:spPr/>
        <p:txBody>
          <a:bodyPr/>
          <a:lstStyle/>
          <a:p>
            <a:fld id="{311BF8DE-5F73-4E32-AA25-673E9FFCAA65}" type="slidenum">
              <a:rPr lang="en-US" smtClean="0"/>
              <a:t>13</a:t>
            </a:fld>
            <a:endParaRPr lang="en-US"/>
          </a:p>
        </p:txBody>
      </p:sp>
      <p:grpSp>
        <p:nvGrpSpPr>
          <p:cNvPr id="29" name="Group 28">
            <a:extLst>
              <a:ext uri="{FF2B5EF4-FFF2-40B4-BE49-F238E27FC236}">
                <a16:creationId xmlns:a16="http://schemas.microsoft.com/office/drawing/2014/main" id="{4E43D899-1E19-5CCF-1CBA-7EAB5DC0AD50}"/>
              </a:ext>
            </a:extLst>
          </p:cNvPr>
          <p:cNvGrpSpPr/>
          <p:nvPr/>
        </p:nvGrpSpPr>
        <p:grpSpPr>
          <a:xfrm>
            <a:off x="608171" y="3710134"/>
            <a:ext cx="4287168" cy="2438628"/>
            <a:chOff x="3411987" y="1006915"/>
            <a:chExt cx="4287168" cy="2438628"/>
          </a:xfrm>
        </p:grpSpPr>
        <p:grpSp>
          <p:nvGrpSpPr>
            <p:cNvPr id="30" name="Group 29">
              <a:extLst>
                <a:ext uri="{FF2B5EF4-FFF2-40B4-BE49-F238E27FC236}">
                  <a16:creationId xmlns:a16="http://schemas.microsoft.com/office/drawing/2014/main" id="{8DB12E35-8054-7462-B1BE-0FB5A86CFB08}"/>
                </a:ext>
              </a:extLst>
            </p:cNvPr>
            <p:cNvGrpSpPr/>
            <p:nvPr/>
          </p:nvGrpSpPr>
          <p:grpSpPr>
            <a:xfrm>
              <a:off x="3815549" y="1568705"/>
              <a:ext cx="3480045" cy="1876838"/>
              <a:chOff x="4355977" y="2497181"/>
              <a:chExt cx="3480045" cy="1876838"/>
            </a:xfrm>
          </p:grpSpPr>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3C7D925D-3711-5213-55CF-8C14992807D4}"/>
                      </a:ext>
                    </a:extLst>
                  </p:cNvPr>
                  <p:cNvSpPr txBox="1"/>
                  <p:nvPr/>
                </p:nvSpPr>
                <p:spPr>
                  <a:xfrm>
                    <a:off x="4355977" y="3076211"/>
                    <a:ext cx="3480045" cy="70557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𝑖</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m:t>
                              </m:r>
                              <m:r>
                                <a:rPr lang="en-US" sz="2000" b="0" i="1" smtClean="0">
                                  <a:latin typeface="Cambria Math" panose="02040503050406030204" pitchFamily="18" charset="0"/>
                                </a:rPr>
                                <m:t>𝑎</m:t>
                              </m:r>
                            </m:num>
                            <m:den>
                              <m:r>
                                <a:rPr lang="en-US" sz="2000" b="0" i="1" smtClean="0">
                                  <a:latin typeface="Cambria Math" panose="02040503050406030204" pitchFamily="18" charset="0"/>
                                </a:rPr>
                                <m:t>𝜕</m:t>
                              </m:r>
                              <m:r>
                                <a:rPr lang="en-US" sz="2000" b="0" i="1" smtClean="0">
                                  <a:latin typeface="Cambria Math" panose="02040503050406030204" pitchFamily="18" charset="0"/>
                                </a:rPr>
                                <m:t>𝑧</m:t>
                              </m:r>
                            </m:den>
                          </m:f>
                          <m:r>
                            <a:rPr lang="en-US" sz="2000" b="0" i="1" smtClean="0">
                              <a:latin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2</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𝑘</m:t>
                                  </m:r>
                                </m:e>
                                <m:sub>
                                  <m:r>
                                    <a:rPr lang="en-US" sz="2000" b="0" i="1" smtClean="0">
                                      <a:latin typeface="Cambria Math" panose="02040503050406030204" pitchFamily="18" charset="0"/>
                                    </a:rPr>
                                    <m:t>0</m:t>
                                  </m:r>
                                </m:sub>
                              </m:sSub>
                            </m:den>
                          </m:f>
                          <m:d>
                            <m:dPr>
                              <m:ctrlPr>
                                <a:rPr lang="en-US" sz="2000" i="1" smtClean="0">
                                  <a:solidFill>
                                    <a:schemeClr val="tx1"/>
                                  </a:solidFill>
                                  <a:latin typeface="Cambria Math" panose="02040503050406030204" pitchFamily="18" charset="0"/>
                                </a:rPr>
                              </m:ctrlPr>
                            </m:dPr>
                            <m:e>
                              <m:sSubSup>
                                <m:sSubSupPr>
                                  <m:ctrlPr>
                                    <a:rPr lang="en-US" sz="2000" i="1" smtClean="0">
                                      <a:solidFill>
                                        <a:schemeClr val="tx1"/>
                                      </a:solidFill>
                                      <a:latin typeface="Cambria Math" panose="02040503050406030204" pitchFamily="18" charset="0"/>
                                    </a:rPr>
                                  </m:ctrlPr>
                                </m:sSubSupPr>
                                <m:e>
                                  <m:r>
                                    <m:rPr>
                                      <m:sty m:val="p"/>
                                    </m:rPr>
                                    <a:rPr lang="en-US" sz="2000" b="0" i="0" smtClean="0">
                                      <a:solidFill>
                                        <a:schemeClr val="tx1"/>
                                      </a:solidFill>
                                      <a:latin typeface="Cambria Math" panose="02040503050406030204" pitchFamily="18" charset="0"/>
                                    </a:rPr>
                                    <m:t>∇</m:t>
                                  </m:r>
                                </m:e>
                                <m:sub>
                                  <m:r>
                                    <a:rPr lang="en-US" sz="2000" b="0" i="1" smtClean="0">
                                      <a:solidFill>
                                        <a:schemeClr val="tx1"/>
                                      </a:solidFill>
                                      <a:latin typeface="Cambria Math" panose="02040503050406030204" pitchFamily="18" charset="0"/>
                                    </a:rPr>
                                    <m:t>⊥</m:t>
                                  </m:r>
                                </m:sub>
                                <m:sup>
                                  <m:r>
                                    <a:rPr lang="en-US" sz="2000" b="0" i="1" smtClean="0">
                                      <a:solidFill>
                                        <a:schemeClr val="tx1"/>
                                      </a:solidFill>
                                      <a:latin typeface="Cambria Math" panose="02040503050406030204" pitchFamily="18" charset="0"/>
                                    </a:rPr>
                                    <m:t>2</m:t>
                                  </m:r>
                                </m:sup>
                              </m:sSubSup>
                              <m:r>
                                <a:rPr lang="en-US" sz="2000" b="0" i="1" smtClean="0">
                                  <a:solidFill>
                                    <a:schemeClr val="tx1"/>
                                  </a:solidFill>
                                  <a:latin typeface="Cambria Math" panose="02040503050406030204" pitchFamily="18" charset="0"/>
                                  <a:ea typeface="Cambria Math" panose="02040503050406030204" pitchFamily="18" charset="0"/>
                                </a:rPr>
                                <m:t>−</m:t>
                              </m:r>
                              <m:sSub>
                                <m:sSubPr>
                                  <m:ctrlPr>
                                    <a:rPr lang="en-US" sz="2000" i="1" smtClean="0">
                                      <a:solidFill>
                                        <a:schemeClr val="tx1"/>
                                      </a:solidFill>
                                      <a:latin typeface="Cambria Math" panose="02040503050406030204" pitchFamily="18" charset="0"/>
                                      <a:ea typeface="Cambria Math" panose="02040503050406030204" pitchFamily="18" charset="0"/>
                                    </a:rPr>
                                  </m:ctrlPr>
                                </m:sSubPr>
                                <m:e>
                                  <m:r>
                                    <a:rPr lang="en-US" sz="2000" b="0" i="1" smtClean="0">
                                      <a:solidFill>
                                        <a:schemeClr val="tx1"/>
                                      </a:solidFill>
                                      <a:latin typeface="Cambria Math" panose="02040503050406030204" pitchFamily="18" charset="0"/>
                                      <a:ea typeface="Cambria Math" panose="02040503050406030204" pitchFamily="18" charset="0"/>
                                    </a:rPr>
                                    <m:t>𝛽</m:t>
                                  </m:r>
                                </m:e>
                                <m:sub>
                                  <m:r>
                                    <a:rPr lang="en-US" sz="2000" b="0" i="1" smtClean="0">
                                      <a:solidFill>
                                        <a:schemeClr val="tx1"/>
                                      </a:solidFill>
                                      <a:latin typeface="Cambria Math" panose="02040503050406030204" pitchFamily="18" charset="0"/>
                                      <a:ea typeface="Cambria Math" panose="02040503050406030204" pitchFamily="18" charset="0"/>
                                    </a:rPr>
                                    <m:t>2</m:t>
                                  </m:r>
                                </m:sub>
                              </m:sSub>
                              <m:f>
                                <m:fPr>
                                  <m:ctrlPr>
                                    <a:rPr lang="en-US" sz="2000" i="1" smtClean="0">
                                      <a:solidFill>
                                        <a:schemeClr val="tx1"/>
                                      </a:solidFill>
                                      <a:latin typeface="Cambria Math" panose="02040503050406030204" pitchFamily="18" charset="0"/>
                                      <a:ea typeface="Cambria Math" panose="02040503050406030204" pitchFamily="18" charset="0"/>
                                    </a:rPr>
                                  </m:ctrlPr>
                                </m:fPr>
                                <m:num>
                                  <m:sSup>
                                    <m:sSupPr>
                                      <m:ctrlPr>
                                        <a:rPr lang="en-US" sz="2000" i="1" smtClean="0">
                                          <a:solidFill>
                                            <a:schemeClr val="tx1"/>
                                          </a:solidFill>
                                          <a:latin typeface="Cambria Math" panose="02040503050406030204" pitchFamily="18" charset="0"/>
                                          <a:ea typeface="Cambria Math" panose="02040503050406030204" pitchFamily="18" charset="0"/>
                                        </a:rPr>
                                      </m:ctrlPr>
                                    </m:sSupPr>
                                    <m:e>
                                      <m:r>
                                        <a:rPr lang="en-US" sz="2000" b="0" i="1" smtClean="0">
                                          <a:solidFill>
                                            <a:schemeClr val="tx1"/>
                                          </a:solidFill>
                                          <a:latin typeface="Cambria Math" panose="02040503050406030204" pitchFamily="18" charset="0"/>
                                          <a:ea typeface="Cambria Math" panose="02040503050406030204" pitchFamily="18" charset="0"/>
                                        </a:rPr>
                                        <m:t>𝜕</m:t>
                                      </m:r>
                                    </m:e>
                                    <m:sup>
                                      <m:r>
                                        <a:rPr lang="en-US" sz="2000" b="0" i="1" smtClean="0">
                                          <a:solidFill>
                                            <a:schemeClr val="tx1"/>
                                          </a:solidFill>
                                          <a:latin typeface="Cambria Math" panose="02040503050406030204" pitchFamily="18" charset="0"/>
                                          <a:ea typeface="Cambria Math" panose="02040503050406030204" pitchFamily="18" charset="0"/>
                                        </a:rPr>
                                        <m:t>2</m:t>
                                      </m:r>
                                    </m:sup>
                                  </m:sSup>
                                </m:num>
                                <m:den>
                                  <m:r>
                                    <a:rPr lang="en-US" sz="2000" b="0" i="1" smtClean="0">
                                      <a:solidFill>
                                        <a:schemeClr val="tx1"/>
                                      </a:solidFill>
                                      <a:latin typeface="Cambria Math" panose="02040503050406030204" pitchFamily="18" charset="0"/>
                                      <a:ea typeface="Cambria Math" panose="02040503050406030204" pitchFamily="18" charset="0"/>
                                    </a:rPr>
                                    <m:t>𝜕</m:t>
                                  </m:r>
                                  <m:sSup>
                                    <m:sSupPr>
                                      <m:ctrlPr>
                                        <a:rPr lang="en-US" sz="2000" i="1" smtClean="0">
                                          <a:solidFill>
                                            <a:schemeClr val="tx1"/>
                                          </a:solidFill>
                                          <a:latin typeface="Cambria Math" panose="02040503050406030204" pitchFamily="18" charset="0"/>
                                          <a:ea typeface="Cambria Math" panose="02040503050406030204" pitchFamily="18" charset="0"/>
                                        </a:rPr>
                                      </m:ctrlPr>
                                    </m:sSupPr>
                                    <m:e>
                                      <m:r>
                                        <a:rPr lang="en-US" sz="2000" b="0" i="1" smtClean="0">
                                          <a:solidFill>
                                            <a:schemeClr val="tx1"/>
                                          </a:solidFill>
                                          <a:latin typeface="Cambria Math" panose="02040503050406030204" pitchFamily="18" charset="0"/>
                                          <a:ea typeface="Cambria Math" panose="02040503050406030204" pitchFamily="18" charset="0"/>
                                        </a:rPr>
                                        <m:t>𝜉</m:t>
                                      </m:r>
                                    </m:e>
                                    <m:sup>
                                      <m:r>
                                        <a:rPr lang="en-US" sz="2000" b="0" i="1" smtClean="0">
                                          <a:solidFill>
                                            <a:schemeClr val="tx1"/>
                                          </a:solidFill>
                                          <a:latin typeface="Cambria Math" panose="02040503050406030204" pitchFamily="18" charset="0"/>
                                          <a:ea typeface="Cambria Math" panose="02040503050406030204" pitchFamily="18" charset="0"/>
                                        </a:rPr>
                                        <m:t>2</m:t>
                                      </m:r>
                                    </m:sup>
                                  </m:sSup>
                                </m:den>
                              </m:f>
                            </m:e>
                          </m:d>
                          <m:r>
                            <a:rPr lang="en-US" sz="2000" b="0" i="1" smtClean="0">
                              <a:solidFill>
                                <a:schemeClr val="tx1"/>
                              </a:solidFill>
                              <a:latin typeface="Cambria Math" panose="02040503050406030204" pitchFamily="18" charset="0"/>
                              <a:ea typeface="Cambria Math" panose="02040503050406030204" pitchFamily="18" charset="0"/>
                            </a:rPr>
                            <m:t>𝑎</m:t>
                          </m:r>
                        </m:oMath>
                      </m:oMathPara>
                    </a14:m>
                    <a:endParaRPr lang="en-US" sz="2000" dirty="0"/>
                  </a:p>
                </p:txBody>
              </p:sp>
            </mc:Choice>
            <mc:Fallback xmlns="">
              <p:sp>
                <p:nvSpPr>
                  <p:cNvPr id="32" name="TextBox 31">
                    <a:extLst>
                      <a:ext uri="{FF2B5EF4-FFF2-40B4-BE49-F238E27FC236}">
                        <a16:creationId xmlns:a16="http://schemas.microsoft.com/office/drawing/2014/main" id="{A6664390-6A9C-4B3E-64DA-98A0BB2108D6}"/>
                      </a:ext>
                    </a:extLst>
                  </p:cNvPr>
                  <p:cNvSpPr txBox="1">
                    <a:spLocks noRot="1" noChangeAspect="1" noMove="1" noResize="1" noEditPoints="1" noAdjustHandles="1" noChangeArrowheads="1" noChangeShapeType="1" noTextEdit="1"/>
                  </p:cNvSpPr>
                  <p:nvPr/>
                </p:nvSpPr>
                <p:spPr>
                  <a:xfrm>
                    <a:off x="4355977" y="3076211"/>
                    <a:ext cx="3480045" cy="705578"/>
                  </a:xfrm>
                  <a:prstGeom prst="rect">
                    <a:avLst/>
                  </a:prstGeom>
                  <a:blipFill>
                    <a:blip r:embed="rId7"/>
                    <a:stretch>
                      <a:fillRect/>
                    </a:stretch>
                  </a:blipFill>
                </p:spPr>
                <p:txBody>
                  <a:bodyPr/>
                  <a:lstStyle/>
                  <a:p>
                    <a:r>
                      <a:rPr lang="en-US">
                        <a:noFill/>
                      </a:rPr>
                      <a:t> </a:t>
                    </a:r>
                  </a:p>
                </p:txBody>
              </p:sp>
            </mc:Fallback>
          </mc:AlternateContent>
          <p:sp>
            <p:nvSpPr>
              <p:cNvPr id="33" name="Left Brace 32">
                <a:extLst>
                  <a:ext uri="{FF2B5EF4-FFF2-40B4-BE49-F238E27FC236}">
                    <a16:creationId xmlns:a16="http://schemas.microsoft.com/office/drawing/2014/main" id="{966CAAB9-79AA-9B14-C283-2D6C2BD534F3}"/>
                  </a:ext>
                </a:extLst>
              </p:cNvPr>
              <p:cNvSpPr/>
              <p:nvPr/>
            </p:nvSpPr>
            <p:spPr>
              <a:xfrm rot="5400000">
                <a:off x="6083140" y="2768075"/>
                <a:ext cx="192408" cy="423863"/>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4" name="TextBox 33">
                <a:extLst>
                  <a:ext uri="{FF2B5EF4-FFF2-40B4-BE49-F238E27FC236}">
                    <a16:creationId xmlns:a16="http://schemas.microsoft.com/office/drawing/2014/main" id="{C90DE8AB-54C3-65C0-0D0D-257EB2DC85CC}"/>
                  </a:ext>
                </a:extLst>
              </p:cNvPr>
              <p:cNvSpPr txBox="1"/>
              <p:nvPr/>
            </p:nvSpPr>
            <p:spPr>
              <a:xfrm>
                <a:off x="5573494" y="2497181"/>
                <a:ext cx="1205330" cy="369332"/>
              </a:xfrm>
              <a:prstGeom prst="rect">
                <a:avLst/>
              </a:prstGeom>
              <a:noFill/>
            </p:spPr>
            <p:txBody>
              <a:bodyPr wrap="none" rtlCol="0">
                <a:spAutoFit/>
              </a:bodyPr>
              <a:lstStyle/>
              <a:p>
                <a:r>
                  <a:rPr lang="en-US" dirty="0"/>
                  <a:t>diffraction</a:t>
                </a:r>
              </a:p>
            </p:txBody>
          </p:sp>
          <p:sp>
            <p:nvSpPr>
              <p:cNvPr id="35" name="Left Brace 34">
                <a:extLst>
                  <a:ext uri="{FF2B5EF4-FFF2-40B4-BE49-F238E27FC236}">
                    <a16:creationId xmlns:a16="http://schemas.microsoft.com/office/drawing/2014/main" id="{162E8491-15E3-1FD7-C6FA-81B0E7048BBD}"/>
                  </a:ext>
                </a:extLst>
              </p:cNvPr>
              <p:cNvSpPr/>
              <p:nvPr/>
            </p:nvSpPr>
            <p:spPr>
              <a:xfrm rot="16200000">
                <a:off x="6893320" y="3575079"/>
                <a:ext cx="192408" cy="70596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6" name="TextBox 35">
                <a:extLst>
                  <a:ext uri="{FF2B5EF4-FFF2-40B4-BE49-F238E27FC236}">
                    <a16:creationId xmlns:a16="http://schemas.microsoft.com/office/drawing/2014/main" id="{40F28462-41AF-314C-0240-C60EAE3726EC}"/>
                  </a:ext>
                </a:extLst>
              </p:cNvPr>
              <p:cNvSpPr txBox="1"/>
              <p:nvPr/>
            </p:nvSpPr>
            <p:spPr>
              <a:xfrm>
                <a:off x="6374033" y="4004687"/>
                <a:ext cx="1227580" cy="369332"/>
              </a:xfrm>
              <a:prstGeom prst="rect">
                <a:avLst/>
              </a:prstGeom>
              <a:noFill/>
            </p:spPr>
            <p:txBody>
              <a:bodyPr wrap="none" rtlCol="0">
                <a:spAutoFit/>
              </a:bodyPr>
              <a:lstStyle/>
              <a:p>
                <a:r>
                  <a:rPr lang="en-US" dirty="0"/>
                  <a:t>dispersion</a:t>
                </a:r>
              </a:p>
            </p:txBody>
          </p:sp>
        </p:grpSp>
        <p:sp>
          <p:nvSpPr>
            <p:cNvPr id="31" name="Rectangle: Rounded Corners 30">
              <a:extLst>
                <a:ext uri="{FF2B5EF4-FFF2-40B4-BE49-F238E27FC236}">
                  <a16:creationId xmlns:a16="http://schemas.microsoft.com/office/drawing/2014/main" id="{C7A81DC0-3FFA-FE59-D5CF-038AF07DC51B}"/>
                </a:ext>
              </a:extLst>
            </p:cNvPr>
            <p:cNvSpPr/>
            <p:nvPr/>
          </p:nvSpPr>
          <p:spPr>
            <a:xfrm>
              <a:off x="3411987" y="1006915"/>
              <a:ext cx="4287168"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Dispersive paraxial wave equation</a:t>
              </a:r>
            </a:p>
          </p:txBody>
        </p:sp>
      </p:grpSp>
      <p:pic>
        <p:nvPicPr>
          <p:cNvPr id="5" name="Picture 4" descr="Laboratory for Laser Energetics University of Rochester Logo.">
            <a:extLst>
              <a:ext uri="{FF2B5EF4-FFF2-40B4-BE49-F238E27FC236}">
                <a16:creationId xmlns:a16="http://schemas.microsoft.com/office/drawing/2014/main" id="{4F9FB02C-F7C4-8397-ED30-B8A97B75D76D}"/>
              </a:ext>
            </a:extLst>
          </p:cNvPr>
          <p:cNvPicPr>
            <a:picLocks noChangeAspect="1"/>
          </p:cNvPicPr>
          <p:nvPr/>
        </p:nvPicPr>
        <p:blipFill>
          <a:blip r:embed="rId8"/>
          <a:srcRect/>
          <a:stretch/>
        </p:blipFill>
        <p:spPr>
          <a:xfrm>
            <a:off x="546792" y="6355080"/>
            <a:ext cx="2628909" cy="365125"/>
          </a:xfrm>
          <a:prstGeom prst="rect">
            <a:avLst/>
          </a:prstGeom>
        </p:spPr>
      </p:pic>
      <p:pic>
        <p:nvPicPr>
          <p:cNvPr id="6" name="Picture 5">
            <a:extLst>
              <a:ext uri="{FF2B5EF4-FFF2-40B4-BE49-F238E27FC236}">
                <a16:creationId xmlns:a16="http://schemas.microsoft.com/office/drawing/2014/main" id="{26AD788A-616B-195B-6AD7-BB1F3D799498}"/>
              </a:ext>
            </a:extLst>
          </p:cNvPr>
          <p:cNvPicPr>
            <a:picLocks noChangeAspect="1"/>
          </p:cNvPicPr>
          <p:nvPr/>
        </p:nvPicPr>
        <p:blipFill>
          <a:blip r:embed="rId9"/>
          <a:srcRect/>
          <a:stretch/>
        </p:blipFill>
        <p:spPr>
          <a:xfrm>
            <a:off x="5012004" y="2233067"/>
            <a:ext cx="6569599" cy="2913051"/>
          </a:xfrm>
          <a:prstGeom prst="rect">
            <a:avLst/>
          </a:prstGeom>
        </p:spPr>
      </p:pic>
      <mc:AlternateContent xmlns:mc="http://schemas.openxmlformats.org/markup-compatibility/2006" xmlns:a14="http://schemas.microsoft.com/office/drawing/2010/main">
        <mc:Choice Requires="a14">
          <p:sp>
            <p:nvSpPr>
              <p:cNvPr id="10" name="Rectangle: Rounded Corners 9">
                <a:extLst>
                  <a:ext uri="{FF2B5EF4-FFF2-40B4-BE49-F238E27FC236}">
                    <a16:creationId xmlns:a16="http://schemas.microsoft.com/office/drawing/2014/main" id="{21C67811-6D83-E51D-E660-6A4FC70D66D7}"/>
                  </a:ext>
                </a:extLst>
              </p:cNvPr>
              <p:cNvSpPr/>
              <p:nvPr/>
            </p:nvSpPr>
            <p:spPr>
              <a:xfrm>
                <a:off x="6515244" y="5254495"/>
                <a:ext cx="4800456"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1</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2</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oMath>
                  </m:oMathPara>
                </a14:m>
                <a:endParaRPr lang="en-US" sz="2000" dirty="0"/>
              </a:p>
            </p:txBody>
          </p:sp>
        </mc:Choice>
        <mc:Fallback xmlns="">
          <p:sp>
            <p:nvSpPr>
              <p:cNvPr id="10" name="Rectangle: Rounded Corners 9">
                <a:extLst>
                  <a:ext uri="{FF2B5EF4-FFF2-40B4-BE49-F238E27FC236}">
                    <a16:creationId xmlns:a16="http://schemas.microsoft.com/office/drawing/2014/main" id="{21C67811-6D83-E51D-E660-6A4FC70D66D7}"/>
                  </a:ext>
                </a:extLst>
              </p:cNvPr>
              <p:cNvSpPr>
                <a:spLocks noRot="1" noChangeAspect="1" noMove="1" noResize="1" noEditPoints="1" noAdjustHandles="1" noChangeArrowheads="1" noChangeShapeType="1" noTextEdit="1"/>
              </p:cNvSpPr>
              <p:nvPr/>
            </p:nvSpPr>
            <p:spPr>
              <a:xfrm>
                <a:off x="6515244" y="5254495"/>
                <a:ext cx="4800456" cy="520734"/>
              </a:xfrm>
              <a:prstGeom prst="roundRect">
                <a:avLst/>
              </a:prstGeom>
              <a:blipFill>
                <a:blip r:embed="rId10"/>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E8ABC500-A403-E6F6-7F5D-4FEBBC23C23B}"/>
                  </a:ext>
                </a:extLst>
              </p:cNvPr>
              <p:cNvSpPr txBox="1"/>
              <p:nvPr/>
            </p:nvSpPr>
            <p:spPr>
              <a:xfrm>
                <a:off x="7123299" y="1791745"/>
                <a:ext cx="3402213" cy="307777"/>
              </a:xfrm>
              <a:prstGeom prst="rect">
                <a:avLst/>
              </a:prstGeom>
              <a:noFill/>
            </p:spPr>
            <p:txBody>
              <a:bodyPr wrap="none" lIns="0" tIns="0" rIns="0" bIns="0" rtlCol="0">
                <a:spAutoFit/>
              </a:bodyPr>
              <a:lstStyle/>
              <a:p>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𝛽</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&lt;</m:t>
                    </m:r>
                    <m:r>
                      <a:rPr lang="en-US" sz="2000" b="0" i="1" smtClean="0">
                        <a:latin typeface="Cambria Math" panose="02040503050406030204" pitchFamily="18" charset="0"/>
                      </a:rPr>
                      <m:t>0</m:t>
                    </m:r>
                  </m:oMath>
                </a14:m>
                <a:r>
                  <a:rPr lang="en-US" sz="2000" dirty="0"/>
                  <a:t> (anomalous dispersion)</a:t>
                </a:r>
              </a:p>
            </p:txBody>
          </p:sp>
        </mc:Choice>
        <mc:Fallback xmlns="">
          <p:sp>
            <p:nvSpPr>
              <p:cNvPr id="7" name="TextBox 6">
                <a:extLst>
                  <a:ext uri="{FF2B5EF4-FFF2-40B4-BE49-F238E27FC236}">
                    <a16:creationId xmlns:a16="http://schemas.microsoft.com/office/drawing/2014/main" id="{E8ABC500-A403-E6F6-7F5D-4FEBBC23C23B}"/>
                  </a:ext>
                </a:extLst>
              </p:cNvPr>
              <p:cNvSpPr txBox="1">
                <a:spLocks noRot="1" noChangeAspect="1" noMove="1" noResize="1" noEditPoints="1" noAdjustHandles="1" noChangeArrowheads="1" noChangeShapeType="1" noTextEdit="1"/>
              </p:cNvSpPr>
              <p:nvPr/>
            </p:nvSpPr>
            <p:spPr>
              <a:xfrm>
                <a:off x="7123299" y="1791745"/>
                <a:ext cx="3402213" cy="307777"/>
              </a:xfrm>
              <a:prstGeom prst="rect">
                <a:avLst/>
              </a:prstGeom>
              <a:blipFill>
                <a:blip r:embed="rId11"/>
                <a:stretch>
                  <a:fillRect l="-3584" t="-24000" r="-3763" b="-52000"/>
                </a:stretch>
              </a:blipFill>
            </p:spPr>
            <p:txBody>
              <a:bodyPr/>
              <a:lstStyle/>
              <a:p>
                <a:r>
                  <a:rPr lang="en-US">
                    <a:noFill/>
                  </a:rPr>
                  <a:t> </a:t>
                </a:r>
              </a:p>
            </p:txBody>
          </p:sp>
        </mc:Fallback>
      </mc:AlternateContent>
      <p:sp>
        <p:nvSpPr>
          <p:cNvPr id="11" name="TextBox 10">
            <a:extLst>
              <a:ext uri="{FF2B5EF4-FFF2-40B4-BE49-F238E27FC236}">
                <a16:creationId xmlns:a16="http://schemas.microsoft.com/office/drawing/2014/main" id="{82B46FE1-C34A-3F58-273E-1E01BEA06A07}"/>
              </a:ext>
            </a:extLst>
          </p:cNvPr>
          <p:cNvSpPr txBox="1"/>
          <p:nvPr/>
        </p:nvSpPr>
        <p:spPr bwMode="auto">
          <a:xfrm>
            <a:off x="4144756" y="6318628"/>
            <a:ext cx="7867859" cy="338554"/>
          </a:xfrm>
          <a:prstGeom prst="rect">
            <a:avLst/>
          </a:prstGeom>
          <a:noFill/>
        </p:spPr>
        <p:txBody>
          <a:bodyPr wrap="none" rtlCol="0">
            <a:spAutoFit/>
          </a:bodyPr>
          <a:lstStyle/>
          <a:p>
            <a:r>
              <a:rPr lang="en-US" sz="1600" dirty="0"/>
              <a:t>S. W. Hancock, S. </a:t>
            </a:r>
            <a:r>
              <a:rPr lang="en-US" sz="1600" dirty="0" err="1"/>
              <a:t>Zahedpour</a:t>
            </a:r>
            <a:r>
              <a:rPr lang="en-US" sz="1600" dirty="0"/>
              <a:t>, and H. M. </a:t>
            </a:r>
            <a:r>
              <a:rPr lang="en-US" sz="1600" dirty="0" err="1"/>
              <a:t>Milchberg</a:t>
            </a:r>
            <a:r>
              <a:rPr lang="en-US" sz="1600" dirty="0"/>
              <a:t>, </a:t>
            </a:r>
            <a:r>
              <a:rPr lang="en-US" sz="1600" i="1" dirty="0"/>
              <a:t>Phys. Rev. Lett.</a:t>
            </a:r>
            <a:r>
              <a:rPr lang="en-US" sz="1600" dirty="0"/>
              <a:t>, 127, 193901 (2021)</a:t>
            </a:r>
          </a:p>
        </p:txBody>
      </p:sp>
      <p:grpSp>
        <p:nvGrpSpPr>
          <p:cNvPr id="12" name="Group 11">
            <a:extLst>
              <a:ext uri="{FF2B5EF4-FFF2-40B4-BE49-F238E27FC236}">
                <a16:creationId xmlns:a16="http://schemas.microsoft.com/office/drawing/2014/main" id="{5C657AAA-ABF0-6A93-4201-320E4E7975B2}"/>
              </a:ext>
            </a:extLst>
          </p:cNvPr>
          <p:cNvGrpSpPr/>
          <p:nvPr/>
        </p:nvGrpSpPr>
        <p:grpSpPr>
          <a:xfrm>
            <a:off x="608171" y="1788558"/>
            <a:ext cx="4287168" cy="1417214"/>
            <a:chOff x="608171" y="3520519"/>
            <a:chExt cx="4287168" cy="1417214"/>
          </a:xfrm>
        </p:grpSpPr>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54D2B85F-8312-44E2-412A-0642908C6AD5}"/>
                    </a:ext>
                  </a:extLst>
                </p:cNvPr>
                <p:cNvSpPr txBox="1"/>
                <p:nvPr/>
              </p:nvSpPr>
              <p:spPr>
                <a:xfrm>
                  <a:off x="797502" y="4264151"/>
                  <a:ext cx="3908506" cy="6735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𝑎</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𝑥</m:t>
                            </m:r>
                            <m:r>
                              <a:rPr lang="en-US" sz="2000" b="0" i="1" smtClean="0">
                                <a:latin typeface="Cambria Math" panose="02040503050406030204" pitchFamily="18" charset="0"/>
                              </a:rPr>
                              <m:t>,</m:t>
                            </m:r>
                            <m:r>
                              <a:rPr lang="en-US" sz="2000" b="0" i="1" smtClean="0">
                                <a:latin typeface="Cambria Math" panose="02040503050406030204" pitchFamily="18" charset="0"/>
                              </a:rPr>
                              <m:t>𝜉</m:t>
                            </m:r>
                            <m:r>
                              <a:rPr lang="en-US" sz="2000" b="0" i="1" smtClean="0">
                                <a:latin typeface="Cambria Math" panose="02040503050406030204" pitchFamily="18" charset="0"/>
                              </a:rPr>
                              <m:t>,</m:t>
                            </m:r>
                            <m:r>
                              <a:rPr lang="en-US" sz="2000" b="0" i="1" smtClean="0">
                                <a:latin typeface="Cambria Math" panose="02040503050406030204" pitchFamily="18" charset="0"/>
                              </a:rPr>
                              <m:t>𝑧</m:t>
                            </m:r>
                          </m:e>
                        </m:d>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𝑥</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𝑤</m:t>
                                </m:r>
                              </m:e>
                              <m:sub>
                                <m:r>
                                  <a:rPr lang="en-US" sz="2000" b="0" i="1" smtClean="0">
                                    <a:latin typeface="Cambria Math" panose="02040503050406030204" pitchFamily="18" charset="0"/>
                                  </a:rPr>
                                  <m:t>𝑥</m:t>
                                </m:r>
                              </m:sub>
                            </m:sSub>
                          </m:den>
                        </m:f>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𝑖</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1</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sup>
                        </m:sSup>
                        <m:r>
                          <a:rPr lang="en-US" sz="2000" b="0" i="1" smtClean="0">
                            <a:latin typeface="Cambria Math" panose="02040503050406030204" pitchFamily="18" charset="0"/>
                          </a:rPr>
                          <m:t>±</m:t>
                        </m:r>
                        <m:r>
                          <a:rPr lang="en-US" sz="2000" b="0" i="1" smtClean="0">
                            <a:latin typeface="Cambria Math" panose="02040503050406030204" pitchFamily="18" charset="0"/>
                          </a:rPr>
                          <m:t>𝑖</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𝜉</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𝑤</m:t>
                                </m:r>
                              </m:e>
                              <m:sub>
                                <m:r>
                                  <a:rPr lang="en-US" sz="2000" b="0" i="1" smtClean="0">
                                    <a:latin typeface="Cambria Math" panose="02040503050406030204" pitchFamily="18" charset="0"/>
                                  </a:rPr>
                                  <m:t>𝜉</m:t>
                                </m:r>
                              </m:sub>
                            </m:sSub>
                          </m:den>
                        </m:f>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𝑖</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2</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sup>
                        </m:sSup>
                      </m:oMath>
                    </m:oMathPara>
                  </a14:m>
                  <a:endParaRPr lang="en-US" sz="2000" dirty="0"/>
                </a:p>
              </p:txBody>
            </p:sp>
          </mc:Choice>
          <mc:Fallback xmlns="">
            <p:sp>
              <p:nvSpPr>
                <p:cNvPr id="13" name="TextBox 12">
                  <a:extLst>
                    <a:ext uri="{FF2B5EF4-FFF2-40B4-BE49-F238E27FC236}">
                      <a16:creationId xmlns:a16="http://schemas.microsoft.com/office/drawing/2014/main" id="{54D2B85F-8312-44E2-412A-0642908C6AD5}"/>
                    </a:ext>
                  </a:extLst>
                </p:cNvPr>
                <p:cNvSpPr txBox="1">
                  <a:spLocks noRot="1" noChangeAspect="1" noMove="1" noResize="1" noEditPoints="1" noAdjustHandles="1" noChangeArrowheads="1" noChangeShapeType="1" noTextEdit="1"/>
                </p:cNvSpPr>
                <p:nvPr/>
              </p:nvSpPr>
              <p:spPr>
                <a:xfrm>
                  <a:off x="797502" y="4264151"/>
                  <a:ext cx="3908506" cy="673582"/>
                </a:xfrm>
                <a:prstGeom prst="rect">
                  <a:avLst/>
                </a:prstGeom>
                <a:blipFill>
                  <a:blip r:embed="rId12"/>
                  <a:stretch>
                    <a:fillRect/>
                  </a:stretch>
                </a:blipFill>
              </p:spPr>
              <p:txBody>
                <a:bodyPr/>
                <a:lstStyle/>
                <a:p>
                  <a:r>
                    <a:rPr lang="en-US">
                      <a:noFill/>
                    </a:rPr>
                    <a:t> </a:t>
                  </a:r>
                </a:p>
              </p:txBody>
            </p:sp>
          </mc:Fallback>
        </mc:AlternateContent>
        <p:sp>
          <p:nvSpPr>
            <p:cNvPr id="14" name="Rectangle: Rounded Corners 13">
              <a:extLst>
                <a:ext uri="{FF2B5EF4-FFF2-40B4-BE49-F238E27FC236}">
                  <a16:creationId xmlns:a16="http://schemas.microsoft.com/office/drawing/2014/main" id="{24B3FEC5-D9BB-FE39-0E3F-6E4AC5FD3D7D}"/>
                </a:ext>
              </a:extLst>
            </p:cNvPr>
            <p:cNvSpPr/>
            <p:nvPr/>
          </p:nvSpPr>
          <p:spPr>
            <a:xfrm>
              <a:off x="608171" y="3520519"/>
              <a:ext cx="4287168"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Example STOV pulse</a:t>
              </a:r>
            </a:p>
          </p:txBody>
        </p:sp>
      </p:grpSp>
    </p:spTree>
    <p:extLst>
      <p:ext uri="{BB962C8B-B14F-4D97-AF65-F5344CB8AC3E}">
        <p14:creationId xmlns:p14="http://schemas.microsoft.com/office/powerpoint/2010/main" val="3772516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E7F28-165B-93B5-AA64-7D2412E6586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89E31420-8205-6DEC-85B8-0787A18A9318}"/>
                  </a:ext>
                </a:extLst>
              </p:cNvPr>
              <p:cNvSpPr>
                <a:spLocks noGrp="1"/>
              </p:cNvSpPr>
              <p:nvPr>
                <p:ph type="title"/>
              </p:nvPr>
            </p:nvSpPr>
            <p:spPr/>
            <p:txBody>
              <a:bodyPr/>
              <a:lstStyle/>
              <a:p>
                <a:r>
                  <a:rPr lang="en-US" dirty="0"/>
                  <a:t>Structurally invariant propagation occurs for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𝑤</m:t>
                        </m:r>
                      </m:e>
                      <m:sub>
                        <m:r>
                          <a:rPr lang="en-US" b="0" i="1" smtClean="0">
                            <a:latin typeface="Cambria Math" panose="02040503050406030204" pitchFamily="18" charset="0"/>
                          </a:rPr>
                          <m:t>𝜉</m:t>
                        </m:r>
                      </m:sub>
                    </m:sSub>
                    <m:r>
                      <m:rPr>
                        <m:lit/>
                      </m:rP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𝑤</m:t>
                        </m:r>
                      </m:e>
                      <m:sub>
                        <m:r>
                          <a:rPr lang="en-US" b="0" i="1" smtClean="0">
                            <a:latin typeface="Cambria Math" panose="02040503050406030204" pitchFamily="18" charset="0"/>
                          </a:rPr>
                          <m:t>⊥</m:t>
                        </m:r>
                      </m:sub>
                    </m:sSub>
                    <m:r>
                      <a:rPr lang="en-US" b="0" i="1" smtClean="0">
                        <a:latin typeface="Cambria Math" panose="02040503050406030204" pitchFamily="18" charset="0"/>
                      </a:rPr>
                      <m:t>=</m:t>
                    </m:r>
                    <m:rad>
                      <m:radPr>
                        <m:degHide m:val="on"/>
                        <m:ctrlPr>
                          <a:rPr lang="en-US" b="0" i="1" smtClean="0">
                            <a:latin typeface="Cambria Math" panose="02040503050406030204" pitchFamily="18" charset="0"/>
                          </a:rPr>
                        </m:ctrlPr>
                      </m:radPr>
                      <m:deg/>
                      <m:e>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𝛽</m:t>
                            </m:r>
                          </m:e>
                          <m:sub>
                            <m:r>
                              <a:rPr lang="en-US" b="0" i="1" smtClean="0">
                                <a:latin typeface="Cambria Math" panose="02040503050406030204" pitchFamily="18" charset="0"/>
                              </a:rPr>
                              <m:t>2</m:t>
                            </m:r>
                          </m:sub>
                        </m:sSub>
                      </m:e>
                    </m:rad>
                  </m:oMath>
                </a14:m>
                <a:endParaRPr lang="en-US" dirty="0"/>
              </a:p>
            </p:txBody>
          </p:sp>
        </mc:Choice>
        <mc:Fallback xmlns="">
          <p:sp>
            <p:nvSpPr>
              <p:cNvPr id="2" name="Title 1">
                <a:extLst>
                  <a:ext uri="{FF2B5EF4-FFF2-40B4-BE49-F238E27FC236}">
                    <a16:creationId xmlns:a16="http://schemas.microsoft.com/office/drawing/2014/main" id="{89E31420-8205-6DEC-85B8-0787A18A9318}"/>
                  </a:ext>
                </a:extLst>
              </p:cNvPr>
              <p:cNvSpPr>
                <a:spLocks noGrp="1" noRot="1" noChangeAspect="1" noMove="1" noResize="1" noEditPoints="1" noAdjustHandles="1" noChangeArrowheads="1" noChangeShapeType="1" noTextEdit="1"/>
              </p:cNvSpPr>
              <p:nvPr>
                <p:ph type="title"/>
              </p:nvPr>
            </p:nvSpPr>
            <p:spPr>
              <a:blipFill>
                <a:blip r:embed="rId3"/>
                <a:stretch>
                  <a:fillRect l="-2000" b="-11795"/>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A089BB1B-0D65-D1E5-94DB-266D7570A940}"/>
              </a:ext>
            </a:extLst>
          </p:cNvPr>
          <p:cNvSpPr>
            <a:spLocks noGrp="1"/>
          </p:cNvSpPr>
          <p:nvPr>
            <p:ph type="sldNum" sz="quarter" idx="12"/>
          </p:nvPr>
        </p:nvSpPr>
        <p:spPr/>
        <p:txBody>
          <a:bodyPr/>
          <a:lstStyle/>
          <a:p>
            <a:fld id="{311BF8DE-5F73-4E32-AA25-673E9FFCAA65}" type="slidenum">
              <a:rPr lang="en-US" smtClean="0"/>
              <a:t>14</a:t>
            </a:fld>
            <a:endParaRPr lang="en-US"/>
          </a:p>
        </p:txBody>
      </p:sp>
      <p:grpSp>
        <p:nvGrpSpPr>
          <p:cNvPr id="29" name="Group 28">
            <a:extLst>
              <a:ext uri="{FF2B5EF4-FFF2-40B4-BE49-F238E27FC236}">
                <a16:creationId xmlns:a16="http://schemas.microsoft.com/office/drawing/2014/main" id="{E893DAB1-68CC-45FC-812D-9D8B2AAEB4A5}"/>
              </a:ext>
            </a:extLst>
          </p:cNvPr>
          <p:cNvGrpSpPr/>
          <p:nvPr/>
        </p:nvGrpSpPr>
        <p:grpSpPr>
          <a:xfrm>
            <a:off x="608171" y="3710134"/>
            <a:ext cx="4287168" cy="2438628"/>
            <a:chOff x="3411987" y="1006915"/>
            <a:chExt cx="4287168" cy="2438628"/>
          </a:xfrm>
        </p:grpSpPr>
        <p:grpSp>
          <p:nvGrpSpPr>
            <p:cNvPr id="30" name="Group 29">
              <a:extLst>
                <a:ext uri="{FF2B5EF4-FFF2-40B4-BE49-F238E27FC236}">
                  <a16:creationId xmlns:a16="http://schemas.microsoft.com/office/drawing/2014/main" id="{14BC5E1C-E0E2-266A-06E5-CCBDD0E111DD}"/>
                </a:ext>
              </a:extLst>
            </p:cNvPr>
            <p:cNvGrpSpPr/>
            <p:nvPr/>
          </p:nvGrpSpPr>
          <p:grpSpPr>
            <a:xfrm>
              <a:off x="3815549" y="1568705"/>
              <a:ext cx="3480045" cy="1876838"/>
              <a:chOff x="4355977" y="2497181"/>
              <a:chExt cx="3480045" cy="1876838"/>
            </a:xfrm>
          </p:grpSpPr>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D7733E92-6B28-475F-03A5-59111C13EC30}"/>
                      </a:ext>
                    </a:extLst>
                  </p:cNvPr>
                  <p:cNvSpPr txBox="1"/>
                  <p:nvPr/>
                </p:nvSpPr>
                <p:spPr>
                  <a:xfrm>
                    <a:off x="4355977" y="3076211"/>
                    <a:ext cx="3480045" cy="70557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𝑖</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m:t>
                              </m:r>
                              <m:r>
                                <a:rPr lang="en-US" sz="2000" b="0" i="1" smtClean="0">
                                  <a:latin typeface="Cambria Math" panose="02040503050406030204" pitchFamily="18" charset="0"/>
                                </a:rPr>
                                <m:t>𝑎</m:t>
                              </m:r>
                            </m:num>
                            <m:den>
                              <m:r>
                                <a:rPr lang="en-US" sz="2000" b="0" i="1" smtClean="0">
                                  <a:latin typeface="Cambria Math" panose="02040503050406030204" pitchFamily="18" charset="0"/>
                                </a:rPr>
                                <m:t>𝜕</m:t>
                              </m:r>
                              <m:r>
                                <a:rPr lang="en-US" sz="2000" b="0" i="1" smtClean="0">
                                  <a:latin typeface="Cambria Math" panose="02040503050406030204" pitchFamily="18" charset="0"/>
                                </a:rPr>
                                <m:t>𝑧</m:t>
                              </m:r>
                            </m:den>
                          </m:f>
                          <m:r>
                            <a:rPr lang="en-US" sz="2000" b="0" i="1" smtClean="0">
                              <a:latin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2</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𝑘</m:t>
                                  </m:r>
                                </m:e>
                                <m:sub>
                                  <m:r>
                                    <a:rPr lang="en-US" sz="2000" b="0" i="1" smtClean="0">
                                      <a:latin typeface="Cambria Math" panose="02040503050406030204" pitchFamily="18" charset="0"/>
                                    </a:rPr>
                                    <m:t>0</m:t>
                                  </m:r>
                                </m:sub>
                              </m:sSub>
                            </m:den>
                          </m:f>
                          <m:d>
                            <m:dPr>
                              <m:ctrlPr>
                                <a:rPr lang="en-US" sz="2000" i="1" smtClean="0">
                                  <a:solidFill>
                                    <a:schemeClr val="tx1"/>
                                  </a:solidFill>
                                  <a:latin typeface="Cambria Math" panose="02040503050406030204" pitchFamily="18" charset="0"/>
                                </a:rPr>
                              </m:ctrlPr>
                            </m:dPr>
                            <m:e>
                              <m:sSubSup>
                                <m:sSubSupPr>
                                  <m:ctrlPr>
                                    <a:rPr lang="en-US" sz="2000" i="1" smtClean="0">
                                      <a:solidFill>
                                        <a:schemeClr val="tx1"/>
                                      </a:solidFill>
                                      <a:latin typeface="Cambria Math" panose="02040503050406030204" pitchFamily="18" charset="0"/>
                                    </a:rPr>
                                  </m:ctrlPr>
                                </m:sSubSupPr>
                                <m:e>
                                  <m:r>
                                    <m:rPr>
                                      <m:sty m:val="p"/>
                                    </m:rPr>
                                    <a:rPr lang="en-US" sz="2000" b="0" i="0" smtClean="0">
                                      <a:solidFill>
                                        <a:schemeClr val="tx1"/>
                                      </a:solidFill>
                                      <a:latin typeface="Cambria Math" panose="02040503050406030204" pitchFamily="18" charset="0"/>
                                    </a:rPr>
                                    <m:t>∇</m:t>
                                  </m:r>
                                </m:e>
                                <m:sub>
                                  <m:r>
                                    <a:rPr lang="en-US" sz="2000" b="0" i="1" smtClean="0">
                                      <a:solidFill>
                                        <a:schemeClr val="tx1"/>
                                      </a:solidFill>
                                      <a:latin typeface="Cambria Math" panose="02040503050406030204" pitchFamily="18" charset="0"/>
                                    </a:rPr>
                                    <m:t>⊥</m:t>
                                  </m:r>
                                </m:sub>
                                <m:sup>
                                  <m:r>
                                    <a:rPr lang="en-US" sz="2000" b="0" i="1" smtClean="0">
                                      <a:solidFill>
                                        <a:schemeClr val="tx1"/>
                                      </a:solidFill>
                                      <a:latin typeface="Cambria Math" panose="02040503050406030204" pitchFamily="18" charset="0"/>
                                    </a:rPr>
                                    <m:t>2</m:t>
                                  </m:r>
                                </m:sup>
                              </m:sSubSup>
                              <m:r>
                                <a:rPr lang="en-US" sz="2000" b="0" i="1" smtClean="0">
                                  <a:solidFill>
                                    <a:schemeClr val="tx1"/>
                                  </a:solidFill>
                                  <a:latin typeface="Cambria Math" panose="02040503050406030204" pitchFamily="18" charset="0"/>
                                  <a:ea typeface="Cambria Math" panose="02040503050406030204" pitchFamily="18" charset="0"/>
                                </a:rPr>
                                <m:t>−</m:t>
                              </m:r>
                              <m:sSub>
                                <m:sSubPr>
                                  <m:ctrlPr>
                                    <a:rPr lang="en-US" sz="2000" i="1" smtClean="0">
                                      <a:solidFill>
                                        <a:schemeClr val="tx1"/>
                                      </a:solidFill>
                                      <a:latin typeface="Cambria Math" panose="02040503050406030204" pitchFamily="18" charset="0"/>
                                      <a:ea typeface="Cambria Math" panose="02040503050406030204" pitchFamily="18" charset="0"/>
                                    </a:rPr>
                                  </m:ctrlPr>
                                </m:sSubPr>
                                <m:e>
                                  <m:r>
                                    <a:rPr lang="en-US" sz="2000" b="0" i="1" smtClean="0">
                                      <a:solidFill>
                                        <a:schemeClr val="tx1"/>
                                      </a:solidFill>
                                      <a:latin typeface="Cambria Math" panose="02040503050406030204" pitchFamily="18" charset="0"/>
                                      <a:ea typeface="Cambria Math" panose="02040503050406030204" pitchFamily="18" charset="0"/>
                                    </a:rPr>
                                    <m:t>𝛽</m:t>
                                  </m:r>
                                </m:e>
                                <m:sub>
                                  <m:r>
                                    <a:rPr lang="en-US" sz="2000" b="0" i="1" smtClean="0">
                                      <a:solidFill>
                                        <a:schemeClr val="tx1"/>
                                      </a:solidFill>
                                      <a:latin typeface="Cambria Math" panose="02040503050406030204" pitchFamily="18" charset="0"/>
                                      <a:ea typeface="Cambria Math" panose="02040503050406030204" pitchFamily="18" charset="0"/>
                                    </a:rPr>
                                    <m:t>2</m:t>
                                  </m:r>
                                </m:sub>
                              </m:sSub>
                              <m:f>
                                <m:fPr>
                                  <m:ctrlPr>
                                    <a:rPr lang="en-US" sz="2000" i="1" smtClean="0">
                                      <a:solidFill>
                                        <a:schemeClr val="tx1"/>
                                      </a:solidFill>
                                      <a:latin typeface="Cambria Math" panose="02040503050406030204" pitchFamily="18" charset="0"/>
                                      <a:ea typeface="Cambria Math" panose="02040503050406030204" pitchFamily="18" charset="0"/>
                                    </a:rPr>
                                  </m:ctrlPr>
                                </m:fPr>
                                <m:num>
                                  <m:sSup>
                                    <m:sSupPr>
                                      <m:ctrlPr>
                                        <a:rPr lang="en-US" sz="2000" i="1" smtClean="0">
                                          <a:solidFill>
                                            <a:schemeClr val="tx1"/>
                                          </a:solidFill>
                                          <a:latin typeface="Cambria Math" panose="02040503050406030204" pitchFamily="18" charset="0"/>
                                          <a:ea typeface="Cambria Math" panose="02040503050406030204" pitchFamily="18" charset="0"/>
                                        </a:rPr>
                                      </m:ctrlPr>
                                    </m:sSupPr>
                                    <m:e>
                                      <m:r>
                                        <a:rPr lang="en-US" sz="2000" b="0" i="1" smtClean="0">
                                          <a:solidFill>
                                            <a:schemeClr val="tx1"/>
                                          </a:solidFill>
                                          <a:latin typeface="Cambria Math" panose="02040503050406030204" pitchFamily="18" charset="0"/>
                                          <a:ea typeface="Cambria Math" panose="02040503050406030204" pitchFamily="18" charset="0"/>
                                        </a:rPr>
                                        <m:t>𝜕</m:t>
                                      </m:r>
                                    </m:e>
                                    <m:sup>
                                      <m:r>
                                        <a:rPr lang="en-US" sz="2000" b="0" i="1" smtClean="0">
                                          <a:solidFill>
                                            <a:schemeClr val="tx1"/>
                                          </a:solidFill>
                                          <a:latin typeface="Cambria Math" panose="02040503050406030204" pitchFamily="18" charset="0"/>
                                          <a:ea typeface="Cambria Math" panose="02040503050406030204" pitchFamily="18" charset="0"/>
                                        </a:rPr>
                                        <m:t>2</m:t>
                                      </m:r>
                                    </m:sup>
                                  </m:sSup>
                                </m:num>
                                <m:den>
                                  <m:r>
                                    <a:rPr lang="en-US" sz="2000" b="0" i="1" smtClean="0">
                                      <a:solidFill>
                                        <a:schemeClr val="tx1"/>
                                      </a:solidFill>
                                      <a:latin typeface="Cambria Math" panose="02040503050406030204" pitchFamily="18" charset="0"/>
                                      <a:ea typeface="Cambria Math" panose="02040503050406030204" pitchFamily="18" charset="0"/>
                                    </a:rPr>
                                    <m:t>𝜕</m:t>
                                  </m:r>
                                  <m:sSup>
                                    <m:sSupPr>
                                      <m:ctrlPr>
                                        <a:rPr lang="en-US" sz="2000" i="1" smtClean="0">
                                          <a:solidFill>
                                            <a:schemeClr val="tx1"/>
                                          </a:solidFill>
                                          <a:latin typeface="Cambria Math" panose="02040503050406030204" pitchFamily="18" charset="0"/>
                                          <a:ea typeface="Cambria Math" panose="02040503050406030204" pitchFamily="18" charset="0"/>
                                        </a:rPr>
                                      </m:ctrlPr>
                                    </m:sSupPr>
                                    <m:e>
                                      <m:r>
                                        <a:rPr lang="en-US" sz="2000" b="0" i="1" smtClean="0">
                                          <a:solidFill>
                                            <a:schemeClr val="tx1"/>
                                          </a:solidFill>
                                          <a:latin typeface="Cambria Math" panose="02040503050406030204" pitchFamily="18" charset="0"/>
                                          <a:ea typeface="Cambria Math" panose="02040503050406030204" pitchFamily="18" charset="0"/>
                                        </a:rPr>
                                        <m:t>𝜉</m:t>
                                      </m:r>
                                    </m:e>
                                    <m:sup>
                                      <m:r>
                                        <a:rPr lang="en-US" sz="2000" b="0" i="1" smtClean="0">
                                          <a:solidFill>
                                            <a:schemeClr val="tx1"/>
                                          </a:solidFill>
                                          <a:latin typeface="Cambria Math" panose="02040503050406030204" pitchFamily="18" charset="0"/>
                                          <a:ea typeface="Cambria Math" panose="02040503050406030204" pitchFamily="18" charset="0"/>
                                        </a:rPr>
                                        <m:t>2</m:t>
                                      </m:r>
                                    </m:sup>
                                  </m:sSup>
                                </m:den>
                              </m:f>
                            </m:e>
                          </m:d>
                          <m:r>
                            <a:rPr lang="en-US" sz="2000" b="0" i="1" smtClean="0">
                              <a:solidFill>
                                <a:schemeClr val="tx1"/>
                              </a:solidFill>
                              <a:latin typeface="Cambria Math" panose="02040503050406030204" pitchFamily="18" charset="0"/>
                              <a:ea typeface="Cambria Math" panose="02040503050406030204" pitchFamily="18" charset="0"/>
                            </a:rPr>
                            <m:t>𝑎</m:t>
                          </m:r>
                        </m:oMath>
                      </m:oMathPara>
                    </a14:m>
                    <a:endParaRPr lang="en-US" sz="2000" dirty="0"/>
                  </a:p>
                </p:txBody>
              </p:sp>
            </mc:Choice>
            <mc:Fallback xmlns="">
              <p:sp>
                <p:nvSpPr>
                  <p:cNvPr id="32" name="TextBox 31">
                    <a:extLst>
                      <a:ext uri="{FF2B5EF4-FFF2-40B4-BE49-F238E27FC236}">
                        <a16:creationId xmlns:a16="http://schemas.microsoft.com/office/drawing/2014/main" id="{D7733E92-6B28-475F-03A5-59111C13EC30}"/>
                      </a:ext>
                    </a:extLst>
                  </p:cNvPr>
                  <p:cNvSpPr txBox="1">
                    <a:spLocks noRot="1" noChangeAspect="1" noMove="1" noResize="1" noEditPoints="1" noAdjustHandles="1" noChangeArrowheads="1" noChangeShapeType="1" noTextEdit="1"/>
                  </p:cNvSpPr>
                  <p:nvPr/>
                </p:nvSpPr>
                <p:spPr>
                  <a:xfrm>
                    <a:off x="4355977" y="3076211"/>
                    <a:ext cx="3480045" cy="705578"/>
                  </a:xfrm>
                  <a:prstGeom prst="rect">
                    <a:avLst/>
                  </a:prstGeom>
                  <a:blipFill>
                    <a:blip r:embed="rId4"/>
                    <a:stretch>
                      <a:fillRect/>
                    </a:stretch>
                  </a:blipFill>
                </p:spPr>
                <p:txBody>
                  <a:bodyPr/>
                  <a:lstStyle/>
                  <a:p>
                    <a:r>
                      <a:rPr lang="en-US">
                        <a:noFill/>
                      </a:rPr>
                      <a:t> </a:t>
                    </a:r>
                  </a:p>
                </p:txBody>
              </p:sp>
            </mc:Fallback>
          </mc:AlternateContent>
          <p:sp>
            <p:nvSpPr>
              <p:cNvPr id="33" name="Left Brace 32">
                <a:extLst>
                  <a:ext uri="{FF2B5EF4-FFF2-40B4-BE49-F238E27FC236}">
                    <a16:creationId xmlns:a16="http://schemas.microsoft.com/office/drawing/2014/main" id="{7EFFECD5-E725-981A-E702-F023A02669BE}"/>
                  </a:ext>
                </a:extLst>
              </p:cNvPr>
              <p:cNvSpPr/>
              <p:nvPr/>
            </p:nvSpPr>
            <p:spPr>
              <a:xfrm rot="5400000">
                <a:off x="6083140" y="2768075"/>
                <a:ext cx="192408" cy="423863"/>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4" name="TextBox 33">
                <a:extLst>
                  <a:ext uri="{FF2B5EF4-FFF2-40B4-BE49-F238E27FC236}">
                    <a16:creationId xmlns:a16="http://schemas.microsoft.com/office/drawing/2014/main" id="{F969411E-26A2-E081-598B-DF8FF526C5EC}"/>
                  </a:ext>
                </a:extLst>
              </p:cNvPr>
              <p:cNvSpPr txBox="1"/>
              <p:nvPr/>
            </p:nvSpPr>
            <p:spPr>
              <a:xfrm>
                <a:off x="5573494" y="2497181"/>
                <a:ext cx="1205330" cy="369332"/>
              </a:xfrm>
              <a:prstGeom prst="rect">
                <a:avLst/>
              </a:prstGeom>
              <a:noFill/>
            </p:spPr>
            <p:txBody>
              <a:bodyPr wrap="none" rtlCol="0">
                <a:spAutoFit/>
              </a:bodyPr>
              <a:lstStyle/>
              <a:p>
                <a:r>
                  <a:rPr lang="en-US" dirty="0"/>
                  <a:t>diffraction</a:t>
                </a:r>
              </a:p>
            </p:txBody>
          </p:sp>
          <p:sp>
            <p:nvSpPr>
              <p:cNvPr id="35" name="Left Brace 34">
                <a:extLst>
                  <a:ext uri="{FF2B5EF4-FFF2-40B4-BE49-F238E27FC236}">
                    <a16:creationId xmlns:a16="http://schemas.microsoft.com/office/drawing/2014/main" id="{2C7B35FA-5D56-FE89-AE2F-4A18E3467409}"/>
                  </a:ext>
                </a:extLst>
              </p:cNvPr>
              <p:cNvSpPr/>
              <p:nvPr/>
            </p:nvSpPr>
            <p:spPr>
              <a:xfrm rot="16200000">
                <a:off x="6893320" y="3575079"/>
                <a:ext cx="192408" cy="70596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6" name="TextBox 35">
                <a:extLst>
                  <a:ext uri="{FF2B5EF4-FFF2-40B4-BE49-F238E27FC236}">
                    <a16:creationId xmlns:a16="http://schemas.microsoft.com/office/drawing/2014/main" id="{BF2D46B5-DB85-92D8-36D2-C4B4BF2BE354}"/>
                  </a:ext>
                </a:extLst>
              </p:cNvPr>
              <p:cNvSpPr txBox="1"/>
              <p:nvPr/>
            </p:nvSpPr>
            <p:spPr>
              <a:xfrm>
                <a:off x="6374033" y="4004687"/>
                <a:ext cx="1227580" cy="369332"/>
              </a:xfrm>
              <a:prstGeom prst="rect">
                <a:avLst/>
              </a:prstGeom>
              <a:noFill/>
            </p:spPr>
            <p:txBody>
              <a:bodyPr wrap="none" rtlCol="0">
                <a:spAutoFit/>
              </a:bodyPr>
              <a:lstStyle/>
              <a:p>
                <a:r>
                  <a:rPr lang="en-US" dirty="0"/>
                  <a:t>dispersion</a:t>
                </a:r>
              </a:p>
            </p:txBody>
          </p:sp>
        </p:grpSp>
        <p:sp>
          <p:nvSpPr>
            <p:cNvPr id="31" name="Rectangle: Rounded Corners 30">
              <a:extLst>
                <a:ext uri="{FF2B5EF4-FFF2-40B4-BE49-F238E27FC236}">
                  <a16:creationId xmlns:a16="http://schemas.microsoft.com/office/drawing/2014/main" id="{A3F8EBBA-3E90-43C5-44BC-3A74E92E8E3D}"/>
                </a:ext>
              </a:extLst>
            </p:cNvPr>
            <p:cNvSpPr/>
            <p:nvPr/>
          </p:nvSpPr>
          <p:spPr>
            <a:xfrm>
              <a:off x="3411987" y="1006915"/>
              <a:ext cx="4287168"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Dispersive paraxial wave equation</a:t>
              </a:r>
            </a:p>
          </p:txBody>
        </p:sp>
      </p:grpSp>
      <p:pic>
        <p:nvPicPr>
          <p:cNvPr id="5" name="Picture 4" descr="Laboratory for Laser Energetics University of Rochester Logo.">
            <a:extLst>
              <a:ext uri="{FF2B5EF4-FFF2-40B4-BE49-F238E27FC236}">
                <a16:creationId xmlns:a16="http://schemas.microsoft.com/office/drawing/2014/main" id="{0FC6B86D-DAEE-864B-D4B0-5C545D7C2F18}"/>
              </a:ext>
            </a:extLst>
          </p:cNvPr>
          <p:cNvPicPr>
            <a:picLocks noChangeAspect="1"/>
          </p:cNvPicPr>
          <p:nvPr/>
        </p:nvPicPr>
        <p:blipFill>
          <a:blip r:embed="rId5"/>
          <a:srcRect/>
          <a:stretch/>
        </p:blipFill>
        <p:spPr>
          <a:xfrm>
            <a:off x="546792" y="6355080"/>
            <a:ext cx="2628909" cy="365125"/>
          </a:xfrm>
          <a:prstGeom prst="rect">
            <a:avLst/>
          </a:prstGeom>
        </p:spPr>
      </p:pic>
      <p:pic>
        <p:nvPicPr>
          <p:cNvPr id="6" name="Picture 5">
            <a:extLst>
              <a:ext uri="{FF2B5EF4-FFF2-40B4-BE49-F238E27FC236}">
                <a16:creationId xmlns:a16="http://schemas.microsoft.com/office/drawing/2014/main" id="{2FF50BEC-2A82-F605-DDBD-F58E3FB3B98F}"/>
              </a:ext>
            </a:extLst>
          </p:cNvPr>
          <p:cNvPicPr>
            <a:picLocks noChangeAspect="1"/>
          </p:cNvPicPr>
          <p:nvPr/>
        </p:nvPicPr>
        <p:blipFill>
          <a:blip r:embed="rId6"/>
          <a:srcRect/>
          <a:stretch/>
        </p:blipFill>
        <p:spPr>
          <a:xfrm>
            <a:off x="5012004" y="2233067"/>
            <a:ext cx="6569599" cy="2913050"/>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67AD2511-6E6E-A8B8-86A1-547E997165B9}"/>
                  </a:ext>
                </a:extLst>
              </p:cNvPr>
              <p:cNvSpPr txBox="1"/>
              <p:nvPr/>
            </p:nvSpPr>
            <p:spPr>
              <a:xfrm>
                <a:off x="7123299" y="1791745"/>
                <a:ext cx="3402213" cy="307777"/>
              </a:xfrm>
              <a:prstGeom prst="rect">
                <a:avLst/>
              </a:prstGeom>
              <a:noFill/>
            </p:spPr>
            <p:txBody>
              <a:bodyPr wrap="none" lIns="0" tIns="0" rIns="0" bIns="0" rtlCol="0">
                <a:spAutoFit/>
              </a:bodyPr>
              <a:lstStyle/>
              <a:p>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𝛽</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&lt;</m:t>
                    </m:r>
                    <m:r>
                      <a:rPr lang="en-US" sz="2000" b="0" i="1" smtClean="0">
                        <a:latin typeface="Cambria Math" panose="02040503050406030204" pitchFamily="18" charset="0"/>
                      </a:rPr>
                      <m:t>0</m:t>
                    </m:r>
                  </m:oMath>
                </a14:m>
                <a:r>
                  <a:rPr lang="en-US" sz="2000" dirty="0"/>
                  <a:t> (anomalous dispersion)</a:t>
                </a:r>
              </a:p>
            </p:txBody>
          </p:sp>
        </mc:Choice>
        <mc:Fallback xmlns="">
          <p:sp>
            <p:nvSpPr>
              <p:cNvPr id="7" name="TextBox 6">
                <a:extLst>
                  <a:ext uri="{FF2B5EF4-FFF2-40B4-BE49-F238E27FC236}">
                    <a16:creationId xmlns:a16="http://schemas.microsoft.com/office/drawing/2014/main" id="{67AD2511-6E6E-A8B8-86A1-547E997165B9}"/>
                  </a:ext>
                </a:extLst>
              </p:cNvPr>
              <p:cNvSpPr txBox="1">
                <a:spLocks noRot="1" noChangeAspect="1" noMove="1" noResize="1" noEditPoints="1" noAdjustHandles="1" noChangeArrowheads="1" noChangeShapeType="1" noTextEdit="1"/>
              </p:cNvSpPr>
              <p:nvPr/>
            </p:nvSpPr>
            <p:spPr>
              <a:xfrm>
                <a:off x="7123299" y="1791745"/>
                <a:ext cx="3402213" cy="307777"/>
              </a:xfrm>
              <a:prstGeom prst="rect">
                <a:avLst/>
              </a:prstGeom>
              <a:blipFill>
                <a:blip r:embed="rId7"/>
                <a:stretch>
                  <a:fillRect l="-3584" t="-24000" r="-3763" b="-52000"/>
                </a:stretch>
              </a:blipFill>
            </p:spPr>
            <p:txBody>
              <a:bodyPr/>
              <a:lstStyle/>
              <a:p>
                <a:r>
                  <a:rPr lang="en-US">
                    <a:noFill/>
                  </a:rPr>
                  <a:t> </a:t>
                </a:r>
              </a:p>
            </p:txBody>
          </p:sp>
        </mc:Fallback>
      </mc:AlternateContent>
      <p:sp>
        <p:nvSpPr>
          <p:cNvPr id="11" name="TextBox 10">
            <a:extLst>
              <a:ext uri="{FF2B5EF4-FFF2-40B4-BE49-F238E27FC236}">
                <a16:creationId xmlns:a16="http://schemas.microsoft.com/office/drawing/2014/main" id="{9A7DDD5A-6E65-6F13-F170-95CF30AB28A2}"/>
              </a:ext>
            </a:extLst>
          </p:cNvPr>
          <p:cNvSpPr txBox="1"/>
          <p:nvPr/>
        </p:nvSpPr>
        <p:spPr bwMode="auto">
          <a:xfrm>
            <a:off x="4144756" y="6318628"/>
            <a:ext cx="7867859" cy="338554"/>
          </a:xfrm>
          <a:prstGeom prst="rect">
            <a:avLst/>
          </a:prstGeom>
          <a:noFill/>
        </p:spPr>
        <p:txBody>
          <a:bodyPr wrap="none" rtlCol="0">
            <a:spAutoFit/>
          </a:bodyPr>
          <a:lstStyle/>
          <a:p>
            <a:r>
              <a:rPr lang="en-US" sz="1600" dirty="0"/>
              <a:t>S. W. Hancock, S. </a:t>
            </a:r>
            <a:r>
              <a:rPr lang="en-US" sz="1600" dirty="0" err="1"/>
              <a:t>Zahedpour</a:t>
            </a:r>
            <a:r>
              <a:rPr lang="en-US" sz="1600" dirty="0"/>
              <a:t>, and H. M. </a:t>
            </a:r>
            <a:r>
              <a:rPr lang="en-US" sz="1600" dirty="0" err="1"/>
              <a:t>Milchberg</a:t>
            </a:r>
            <a:r>
              <a:rPr lang="en-US" sz="1600" dirty="0"/>
              <a:t>, </a:t>
            </a:r>
            <a:r>
              <a:rPr lang="en-US" sz="1600" i="1" dirty="0"/>
              <a:t>Phys. Rev. Lett.</a:t>
            </a:r>
            <a:r>
              <a:rPr lang="en-US" sz="1600" dirty="0"/>
              <a:t>, 127, 193901 (2021)</a:t>
            </a:r>
          </a:p>
        </p:txBody>
      </p:sp>
      <mc:AlternateContent xmlns:mc="http://schemas.openxmlformats.org/markup-compatibility/2006" xmlns:a14="http://schemas.microsoft.com/office/drawing/2010/main">
        <mc:Choice Requires="a14">
          <p:sp>
            <p:nvSpPr>
              <p:cNvPr id="8" name="Rectangle: Rounded Corners 7">
                <a:extLst>
                  <a:ext uri="{FF2B5EF4-FFF2-40B4-BE49-F238E27FC236}">
                    <a16:creationId xmlns:a16="http://schemas.microsoft.com/office/drawing/2014/main" id="{1E0C13DA-5243-3081-BD27-2F83125861BF}"/>
                  </a:ext>
                </a:extLst>
              </p:cNvPr>
              <p:cNvSpPr/>
              <p:nvPr/>
            </p:nvSpPr>
            <p:spPr>
              <a:xfrm>
                <a:off x="6515244" y="5254495"/>
                <a:ext cx="4800456"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𝑤</m:t>
                          </m:r>
                        </m:e>
                        <m:sub>
                          <m:r>
                            <a:rPr lang="en-US" sz="2000" i="1">
                              <a:latin typeface="Cambria Math" panose="02040503050406030204" pitchFamily="18" charset="0"/>
                            </a:rPr>
                            <m:t>𝜉</m:t>
                          </m:r>
                        </m:sub>
                      </m:sSub>
                      <m:r>
                        <m:rPr>
                          <m:lit/>
                        </m:rP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𝑤</m:t>
                          </m:r>
                        </m:e>
                        <m:sub>
                          <m:r>
                            <a:rPr lang="en-US" sz="2000" i="1">
                              <a:latin typeface="Cambria Math" panose="02040503050406030204" pitchFamily="18" charset="0"/>
                            </a:rPr>
                            <m:t>⊥</m:t>
                          </m:r>
                        </m:sub>
                      </m:sSub>
                      <m:r>
                        <a:rPr lang="en-US" sz="2000" i="1">
                          <a:latin typeface="Cambria Math" panose="02040503050406030204" pitchFamily="18" charset="0"/>
                        </a:rPr>
                        <m:t>=</m:t>
                      </m:r>
                      <m:rad>
                        <m:radPr>
                          <m:degHide m:val="on"/>
                          <m:ctrlPr>
                            <a:rPr lang="en-US" sz="2000" i="1">
                              <a:latin typeface="Cambria Math" panose="02040503050406030204" pitchFamily="18" charset="0"/>
                            </a:rPr>
                          </m:ctrlPr>
                        </m:radPr>
                        <m:deg/>
                        <m:e>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𝛽</m:t>
                              </m:r>
                            </m:e>
                            <m:sub>
                              <m:r>
                                <a:rPr lang="en-US" sz="2000" i="1">
                                  <a:latin typeface="Cambria Math" panose="02040503050406030204" pitchFamily="18" charset="0"/>
                                </a:rPr>
                                <m:t>2</m:t>
                              </m:r>
                            </m:sub>
                          </m:sSub>
                        </m:e>
                      </m:rad>
                      <m:r>
                        <a:rPr lang="en-US" sz="2000" i="1">
                          <a:latin typeface="Cambria Math" panose="02040503050406030204" pitchFamily="18" charset="0"/>
                        </a:rPr>
                        <m:t>    ⇒    </m:t>
                      </m:r>
                      <m:sSub>
                        <m:sSubPr>
                          <m:ctrlPr>
                            <a:rPr lang="en-US" sz="2000" i="1">
                              <a:latin typeface="Cambria Math" panose="02040503050406030204" pitchFamily="18" charset="0"/>
                            </a:rPr>
                          </m:ctrlPr>
                        </m:sSubPr>
                        <m:e>
                          <m:r>
                            <a:rPr lang="en-US" sz="2000" i="1">
                              <a:latin typeface="Cambria Math" panose="02040503050406030204" pitchFamily="18" charset="0"/>
                            </a:rPr>
                            <m:t>𝜙</m:t>
                          </m:r>
                        </m:e>
                        <m:sub>
                          <m:r>
                            <a:rPr lang="en-US" sz="2000" i="1">
                              <a:latin typeface="Cambria Math" panose="02040503050406030204" pitchFamily="18" charset="0"/>
                            </a:rPr>
                            <m:t>1</m:t>
                          </m:r>
                        </m:sub>
                      </m:sSub>
                      <m:d>
                        <m:dPr>
                          <m:ctrlPr>
                            <a:rPr lang="en-US" sz="2000" i="1">
                              <a:latin typeface="Cambria Math" panose="02040503050406030204" pitchFamily="18" charset="0"/>
                            </a:rPr>
                          </m:ctrlPr>
                        </m:dPr>
                        <m:e>
                          <m:r>
                            <a:rPr lang="en-US" sz="2000" i="1">
                              <a:latin typeface="Cambria Math" panose="02040503050406030204" pitchFamily="18" charset="0"/>
                            </a:rPr>
                            <m:t>𝑧</m:t>
                          </m:r>
                        </m:e>
                      </m:d>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𝜙</m:t>
                          </m:r>
                        </m:e>
                        <m:sub>
                          <m:r>
                            <a:rPr lang="en-US" sz="2000" b="0" i="1" smtClean="0">
                              <a:latin typeface="Cambria Math" panose="02040503050406030204" pitchFamily="18" charset="0"/>
                            </a:rPr>
                            <m:t>2</m:t>
                          </m:r>
                        </m:sub>
                      </m:sSub>
                      <m:d>
                        <m:dPr>
                          <m:ctrlPr>
                            <a:rPr lang="en-US" sz="2000" i="1">
                              <a:latin typeface="Cambria Math" panose="02040503050406030204" pitchFamily="18" charset="0"/>
                            </a:rPr>
                          </m:ctrlPr>
                        </m:dPr>
                        <m:e>
                          <m:r>
                            <a:rPr lang="en-US" sz="2000" i="1">
                              <a:latin typeface="Cambria Math" panose="02040503050406030204" pitchFamily="18" charset="0"/>
                            </a:rPr>
                            <m:t>𝑧</m:t>
                          </m:r>
                        </m:e>
                      </m:d>
                    </m:oMath>
                  </m:oMathPara>
                </a14:m>
                <a:endParaRPr lang="en-US" sz="2000" dirty="0"/>
              </a:p>
            </p:txBody>
          </p:sp>
        </mc:Choice>
        <mc:Fallback xmlns="">
          <p:sp>
            <p:nvSpPr>
              <p:cNvPr id="8" name="Rectangle: Rounded Corners 7">
                <a:extLst>
                  <a:ext uri="{FF2B5EF4-FFF2-40B4-BE49-F238E27FC236}">
                    <a16:creationId xmlns:a16="http://schemas.microsoft.com/office/drawing/2014/main" id="{1E0C13DA-5243-3081-BD27-2F83125861BF}"/>
                  </a:ext>
                </a:extLst>
              </p:cNvPr>
              <p:cNvSpPr>
                <a:spLocks noRot="1" noChangeAspect="1" noMove="1" noResize="1" noEditPoints="1" noAdjustHandles="1" noChangeArrowheads="1" noChangeShapeType="1" noTextEdit="1"/>
              </p:cNvSpPr>
              <p:nvPr/>
            </p:nvSpPr>
            <p:spPr>
              <a:xfrm>
                <a:off x="6515244" y="5254495"/>
                <a:ext cx="4800456" cy="520734"/>
              </a:xfrm>
              <a:prstGeom prst="roundRect">
                <a:avLst/>
              </a:prstGeom>
              <a:blipFill>
                <a:blip r:embed="rId8"/>
                <a:stretch>
                  <a:fillRect b="-2273"/>
                </a:stretch>
              </a:blipFill>
            </p:spPr>
            <p:txBody>
              <a:bodyPr/>
              <a:lstStyle/>
              <a:p>
                <a:r>
                  <a:rPr lang="en-US">
                    <a:noFill/>
                  </a:rPr>
                  <a:t> </a:t>
                </a:r>
              </a:p>
            </p:txBody>
          </p:sp>
        </mc:Fallback>
      </mc:AlternateContent>
      <p:grpSp>
        <p:nvGrpSpPr>
          <p:cNvPr id="9" name="Group 8">
            <a:extLst>
              <a:ext uri="{FF2B5EF4-FFF2-40B4-BE49-F238E27FC236}">
                <a16:creationId xmlns:a16="http://schemas.microsoft.com/office/drawing/2014/main" id="{4048FD70-9F51-2931-6630-A668116B58C2}"/>
              </a:ext>
            </a:extLst>
          </p:cNvPr>
          <p:cNvGrpSpPr/>
          <p:nvPr/>
        </p:nvGrpSpPr>
        <p:grpSpPr>
          <a:xfrm>
            <a:off x="608171" y="1788558"/>
            <a:ext cx="4287168" cy="1417214"/>
            <a:chOff x="608171" y="3520519"/>
            <a:chExt cx="4287168" cy="1417214"/>
          </a:xfrm>
        </p:grpSpPr>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EF63F07C-F63C-D1F4-1B79-F72399EC04AE}"/>
                    </a:ext>
                  </a:extLst>
                </p:cNvPr>
                <p:cNvSpPr txBox="1"/>
                <p:nvPr/>
              </p:nvSpPr>
              <p:spPr>
                <a:xfrm>
                  <a:off x="797502" y="4264151"/>
                  <a:ext cx="3908506" cy="6735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𝑎</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𝑥</m:t>
                            </m:r>
                            <m:r>
                              <a:rPr lang="en-US" sz="2000" b="0" i="1" smtClean="0">
                                <a:latin typeface="Cambria Math" panose="02040503050406030204" pitchFamily="18" charset="0"/>
                              </a:rPr>
                              <m:t>,</m:t>
                            </m:r>
                            <m:r>
                              <a:rPr lang="en-US" sz="2000" b="0" i="1" smtClean="0">
                                <a:latin typeface="Cambria Math" panose="02040503050406030204" pitchFamily="18" charset="0"/>
                              </a:rPr>
                              <m:t>𝜉</m:t>
                            </m:r>
                            <m:r>
                              <a:rPr lang="en-US" sz="2000" b="0" i="1" smtClean="0">
                                <a:latin typeface="Cambria Math" panose="02040503050406030204" pitchFamily="18" charset="0"/>
                              </a:rPr>
                              <m:t>,</m:t>
                            </m:r>
                            <m:r>
                              <a:rPr lang="en-US" sz="2000" b="0" i="1" smtClean="0">
                                <a:latin typeface="Cambria Math" panose="02040503050406030204" pitchFamily="18" charset="0"/>
                              </a:rPr>
                              <m:t>𝑧</m:t>
                            </m:r>
                          </m:e>
                        </m:d>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𝑥</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𝑤</m:t>
                                </m:r>
                              </m:e>
                              <m:sub>
                                <m:r>
                                  <a:rPr lang="en-US" sz="2000" b="0" i="1" smtClean="0">
                                    <a:latin typeface="Cambria Math" panose="02040503050406030204" pitchFamily="18" charset="0"/>
                                  </a:rPr>
                                  <m:t>𝑥</m:t>
                                </m:r>
                              </m:sub>
                            </m:sSub>
                          </m:den>
                        </m:f>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𝑖</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1</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sup>
                        </m:sSup>
                        <m:r>
                          <a:rPr lang="en-US" sz="2000" b="0" i="1" smtClean="0">
                            <a:latin typeface="Cambria Math" panose="02040503050406030204" pitchFamily="18" charset="0"/>
                          </a:rPr>
                          <m:t>±</m:t>
                        </m:r>
                        <m:r>
                          <a:rPr lang="en-US" sz="2000" b="0" i="1" smtClean="0">
                            <a:latin typeface="Cambria Math" panose="02040503050406030204" pitchFamily="18" charset="0"/>
                          </a:rPr>
                          <m:t>𝑖</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𝜉</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𝑤</m:t>
                                </m:r>
                              </m:e>
                              <m:sub>
                                <m:r>
                                  <a:rPr lang="en-US" sz="2000" b="0" i="1" smtClean="0">
                                    <a:latin typeface="Cambria Math" panose="02040503050406030204" pitchFamily="18" charset="0"/>
                                  </a:rPr>
                                  <m:t>𝜉</m:t>
                                </m:r>
                              </m:sub>
                            </m:sSub>
                          </m:den>
                        </m:f>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𝑖</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𝜙</m:t>
                                </m:r>
                              </m:e>
                              <m:sub>
                                <m:r>
                                  <a:rPr lang="en-US" sz="2000" b="0" i="1" smtClean="0">
                                    <a:latin typeface="Cambria Math" panose="02040503050406030204" pitchFamily="18" charset="0"/>
                                  </a:rPr>
                                  <m:t>2</m:t>
                                </m:r>
                              </m:sub>
                            </m:sSub>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𝑧</m:t>
                                </m:r>
                              </m:e>
                            </m:d>
                          </m:sup>
                        </m:sSup>
                      </m:oMath>
                    </m:oMathPara>
                  </a14:m>
                  <a:endParaRPr lang="en-US" sz="2000" dirty="0"/>
                </a:p>
              </p:txBody>
            </p:sp>
          </mc:Choice>
          <mc:Fallback xmlns="">
            <p:sp>
              <p:nvSpPr>
                <p:cNvPr id="12" name="TextBox 11">
                  <a:extLst>
                    <a:ext uri="{FF2B5EF4-FFF2-40B4-BE49-F238E27FC236}">
                      <a16:creationId xmlns:a16="http://schemas.microsoft.com/office/drawing/2014/main" id="{EF63F07C-F63C-D1F4-1B79-F72399EC04AE}"/>
                    </a:ext>
                  </a:extLst>
                </p:cNvPr>
                <p:cNvSpPr txBox="1">
                  <a:spLocks noRot="1" noChangeAspect="1" noMove="1" noResize="1" noEditPoints="1" noAdjustHandles="1" noChangeArrowheads="1" noChangeShapeType="1" noTextEdit="1"/>
                </p:cNvSpPr>
                <p:nvPr/>
              </p:nvSpPr>
              <p:spPr>
                <a:xfrm>
                  <a:off x="797502" y="4264151"/>
                  <a:ext cx="3908506" cy="673582"/>
                </a:xfrm>
                <a:prstGeom prst="rect">
                  <a:avLst/>
                </a:prstGeom>
                <a:blipFill>
                  <a:blip r:embed="rId9"/>
                  <a:stretch>
                    <a:fillRect/>
                  </a:stretch>
                </a:blipFill>
              </p:spPr>
              <p:txBody>
                <a:bodyPr/>
                <a:lstStyle/>
                <a:p>
                  <a:r>
                    <a:rPr lang="en-US">
                      <a:noFill/>
                    </a:rPr>
                    <a:t> </a:t>
                  </a:r>
                </a:p>
              </p:txBody>
            </p:sp>
          </mc:Fallback>
        </mc:AlternateContent>
        <p:sp>
          <p:nvSpPr>
            <p:cNvPr id="13" name="Rectangle: Rounded Corners 12">
              <a:extLst>
                <a:ext uri="{FF2B5EF4-FFF2-40B4-BE49-F238E27FC236}">
                  <a16:creationId xmlns:a16="http://schemas.microsoft.com/office/drawing/2014/main" id="{1CB58291-515A-ADBB-65F5-23A8BAC3E0C8}"/>
                </a:ext>
              </a:extLst>
            </p:cNvPr>
            <p:cNvSpPr/>
            <p:nvPr/>
          </p:nvSpPr>
          <p:spPr>
            <a:xfrm>
              <a:off x="608171" y="3520519"/>
              <a:ext cx="4287168" cy="5207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Example STOV pulse</a:t>
              </a:r>
            </a:p>
          </p:txBody>
        </p:sp>
      </p:grpSp>
    </p:spTree>
    <p:extLst>
      <p:ext uri="{BB962C8B-B14F-4D97-AF65-F5344CB8AC3E}">
        <p14:creationId xmlns:p14="http://schemas.microsoft.com/office/powerpoint/2010/main" val="42846242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09602957" name="Title 1"/>
          <p:cNvSpPr>
            <a:spLocks noGrp="1"/>
          </p:cNvSpPr>
          <p:nvPr>
            <p:ph type="title"/>
          </p:nvPr>
        </p:nvSpPr>
        <p:spPr bwMode="auto"/>
        <p:txBody>
          <a:bodyPr/>
          <a:lstStyle/>
          <a:p>
            <a:pPr>
              <a:defRPr/>
            </a:pPr>
            <a:r>
              <a:rPr lang="en-US" dirty="0"/>
              <a:t>Plasma guiding structures allow control of diffraction and dispersion </a:t>
            </a:r>
            <a:endParaRPr dirty="0"/>
          </a:p>
        </p:txBody>
      </p:sp>
      <mc:AlternateContent xmlns:mc="http://schemas.openxmlformats.org/markup-compatibility/2006" xmlns:a14="http://schemas.microsoft.com/office/drawing/2010/main">
        <mc:Choice Requires="a14">
          <p:sp>
            <p:nvSpPr>
              <p:cNvPr id="1661666614" name="Content Placeholder 2"/>
              <p:cNvSpPr>
                <a:spLocks noGrp="1"/>
              </p:cNvSpPr>
              <p:nvPr>
                <p:ph idx="1"/>
              </p:nvPr>
            </p:nvSpPr>
            <p:spPr bwMode="auto">
              <a:xfrm>
                <a:off x="608172" y="4232389"/>
                <a:ext cx="10975657" cy="1815981"/>
              </a:xfrm>
            </p:spPr>
            <p:txBody>
              <a:bodyPr>
                <a:normAutofit/>
              </a:bodyPr>
              <a:lstStyle/>
              <a:p>
                <a:pPr>
                  <a:defRPr/>
                </a:pPr>
                <a14:m>
                  <m:oMath xmlns:m="http://schemas.openxmlformats.org/officeDocument/2006/math">
                    <m:sSub>
                      <m:sSubPr>
                        <m:ctrlPr>
                          <a:rPr lang="ar-AE" sz="2000" i="1">
                            <a:latin typeface="Cambria Math" panose="02040503050406030204" pitchFamily="18" charset="0"/>
                            <a:ea typeface="Cambria Math"/>
                            <a:cs typeface="Cambria Math"/>
                          </a:rPr>
                        </m:ctrlPr>
                      </m:sSubPr>
                      <m:e>
                        <m:r>
                          <a:rPr lang="ar-AE" sz="2000" i="1">
                            <a:latin typeface="Cambria Math"/>
                          </a:rPr>
                          <m:t>𝑤</m:t>
                        </m:r>
                      </m:e>
                      <m:sub>
                        <m:r>
                          <a:rPr lang="ar-AE" sz="2000" i="1">
                            <a:latin typeface="Cambria Math"/>
                          </a:rPr>
                          <m:t>𝜉</m:t>
                        </m:r>
                      </m:sub>
                    </m:sSub>
                    <m:r>
                      <m:rPr>
                        <m:lit/>
                      </m:rPr>
                      <a:rPr lang="ar-AE" sz="2000" i="1">
                        <a:latin typeface="Cambria Math"/>
                      </a:rPr>
                      <m:t>/</m:t>
                    </m:r>
                    <m:sSub>
                      <m:sSubPr>
                        <m:ctrlPr>
                          <a:rPr lang="ar-AE" sz="2000" i="1">
                            <a:latin typeface="Cambria Math" panose="02040503050406030204" pitchFamily="18" charset="0"/>
                            <a:ea typeface="Cambria Math"/>
                            <a:cs typeface="Cambria Math"/>
                          </a:rPr>
                        </m:ctrlPr>
                      </m:sSubPr>
                      <m:e>
                        <m:r>
                          <a:rPr lang="ar-AE" sz="2000" i="1">
                            <a:latin typeface="Cambria Math"/>
                          </a:rPr>
                          <m:t>𝑤</m:t>
                        </m:r>
                      </m:e>
                      <m:sub>
                        <m:r>
                          <a:rPr lang="ar-AE" sz="2000" i="1">
                            <a:latin typeface="Cambria Math"/>
                          </a:rPr>
                          <m:t>⊥</m:t>
                        </m:r>
                      </m:sub>
                    </m:sSub>
                    <m:r>
                      <a:rPr lang="ar-AE" sz="2000" i="1">
                        <a:latin typeface="Cambria Math"/>
                      </a:rPr>
                      <m:t>=</m:t>
                    </m:r>
                    <m:rad>
                      <m:radPr>
                        <m:degHide m:val="on"/>
                        <m:ctrlPr>
                          <a:rPr lang="en-US" sz="2000" b="0" i="1">
                            <a:latin typeface="Cambria Math" panose="02040503050406030204" pitchFamily="18" charset="0"/>
                            <a:ea typeface="Cambria Math"/>
                            <a:cs typeface="Cambria Math"/>
                          </a:rPr>
                        </m:ctrlPr>
                      </m:radPr>
                      <m:deg/>
                      <m:e>
                        <m:r>
                          <a:rPr lang="en-US" sz="2000" b="0" i="1">
                            <a:latin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rPr>
                              <m:t>𝛽</m:t>
                            </m:r>
                          </m:e>
                          <m:sub>
                            <m:r>
                              <a:rPr lang="en-US" sz="2000" b="0" i="1">
                                <a:latin typeface="Cambria Math"/>
                              </a:rPr>
                              <m:t>2</m:t>
                            </m:r>
                          </m:sub>
                        </m:sSub>
                      </m:e>
                    </m:rad>
                  </m:oMath>
                </a14:m>
                <a:r>
                  <a:rPr lang="ar-AE" sz="2000"/>
                  <a:t> </a:t>
                </a:r>
                <a:r>
                  <a:rPr lang="en-US" sz="2000"/>
                  <a:t>requires a longitudinal channel with </a:t>
                </a:r>
                <a14:m>
                  <m:oMath xmlns:m="http://schemas.openxmlformats.org/officeDocument/2006/math">
                    <m:sSub>
                      <m:sSubPr>
                        <m:ctrlPr>
                          <a:rPr lang="en-US" sz="2000" b="0" i="1">
                            <a:latin typeface="Cambria Math" panose="02040503050406030204" pitchFamily="18" charset="0"/>
                            <a:ea typeface="Cambria Math"/>
                            <a:cs typeface="Cambria Math"/>
                          </a:rPr>
                        </m:ctrlPr>
                      </m:sSubPr>
                      <m:e>
                        <m:r>
                          <a:rPr lang="en-US" sz="2000" b="0" i="0">
                            <a:latin typeface="Cambria Math"/>
                          </a:rPr>
                          <m:t>𝑤</m:t>
                        </m:r>
                      </m:e>
                      <m:sub>
                        <m:r>
                          <m:rPr>
                            <m:sty m:val="p"/>
                          </m:rPr>
                          <a:rPr lang="en-US" sz="2000" b="0" i="0">
                            <a:latin typeface="Cambria Math"/>
                          </a:rPr>
                          <m:t>m</m:t>
                        </m:r>
                        <m:r>
                          <a:rPr lang="en-US" sz="2000" b="0" i="0">
                            <a:latin typeface="Cambria Math"/>
                          </a:rPr>
                          <m:t>𝜉</m:t>
                        </m:r>
                      </m:sub>
                    </m:sSub>
                    <m:r>
                      <m:rPr>
                        <m:lit/>
                      </m:rPr>
                      <a:rPr lang="en-US" sz="2000" b="0" i="0">
                        <a:latin typeface="Cambria Math"/>
                      </a:rPr>
                      <m:t>/</m:t>
                    </m:r>
                    <m:sSub>
                      <m:sSubPr>
                        <m:ctrlPr>
                          <a:rPr lang="en-US" sz="2000" b="0" i="1">
                            <a:latin typeface="Cambria Math" panose="02040503050406030204" pitchFamily="18" charset="0"/>
                            <a:ea typeface="Cambria Math"/>
                            <a:cs typeface="Cambria Math"/>
                          </a:rPr>
                        </m:ctrlPr>
                      </m:sSubPr>
                      <m:e>
                        <m:r>
                          <a:rPr lang="en-US" sz="2000" b="0" i="0">
                            <a:latin typeface="Cambria Math"/>
                          </a:rPr>
                          <m:t>𝑤</m:t>
                        </m:r>
                      </m:e>
                      <m:sub>
                        <m:r>
                          <m:rPr>
                            <m:sty m:val="p"/>
                          </m:rPr>
                          <a:rPr lang="en-US" sz="2000" b="0" i="0">
                            <a:latin typeface="Cambria Math"/>
                          </a:rPr>
                          <m:t>m</m:t>
                        </m:r>
                        <m:r>
                          <a:rPr lang="en-US" sz="2000" b="0" i="0">
                            <a:latin typeface="Cambria Math"/>
                          </a:rPr>
                          <m:t>⊥</m:t>
                        </m:r>
                      </m:sub>
                    </m:sSub>
                    <m:r>
                      <a:rPr lang="en-US" sz="2000" i="1">
                        <a:latin typeface="Cambria Math"/>
                      </a:rPr>
                      <m:t>=</m:t>
                    </m:r>
                    <m:rad>
                      <m:radPr>
                        <m:degHide m:val="on"/>
                        <m:ctrlPr>
                          <a:rPr lang="en-US" sz="2000" b="0" i="1">
                            <a:latin typeface="Cambria Math" panose="02040503050406030204" pitchFamily="18" charset="0"/>
                            <a:ea typeface="Cambria Math"/>
                            <a:cs typeface="Cambria Math"/>
                          </a:rPr>
                        </m:ctrlPr>
                      </m:radPr>
                      <m:deg/>
                      <m:e>
                        <m:r>
                          <a:rPr lang="en-US" sz="2000" b="0" i="1">
                            <a:latin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rPr>
                              <m:t>𝛽</m:t>
                            </m:r>
                          </m:e>
                          <m:sub>
                            <m:r>
                              <a:rPr lang="en-US" sz="2000" b="0" i="1">
                                <a:latin typeface="Cambria Math"/>
                              </a:rPr>
                              <m:t>2</m:t>
                            </m:r>
                          </m:sub>
                        </m:sSub>
                      </m:e>
                    </m:rad>
                  </m:oMath>
                </a14:m>
                <a:r>
                  <a:rPr lang="en-US" sz="2000"/>
                  <a:t> that tracks the pulse</a:t>
                </a:r>
                <a:endParaRPr/>
              </a:p>
              <a:p>
                <a:pPr>
                  <a:defRPr/>
                </a:pPr>
                <a:endParaRPr lang="en-US" sz="2000"/>
              </a:p>
            </p:txBody>
          </p:sp>
        </mc:Choice>
        <mc:Fallback xmlns="">
          <p:sp>
            <p:nvSpPr>
              <p:cNvPr id="1661666614" name="Content Placeholder 2"/>
              <p:cNvSpPr>
                <a:spLocks noGrp="1" noRot="1" noChangeAspect="1" noMove="1" noResize="1" noEditPoints="1" noAdjustHandles="1" noChangeArrowheads="1" noChangeShapeType="1" noTextEdit="1"/>
              </p:cNvSpPr>
              <p:nvPr>
                <p:ph idx="1"/>
              </p:nvPr>
            </p:nvSpPr>
            <p:spPr bwMode="auto">
              <a:xfrm>
                <a:off x="608172" y="4232389"/>
                <a:ext cx="10975657" cy="1815981"/>
              </a:xfrm>
              <a:blipFill>
                <a:blip r:embed="rId3"/>
                <a:stretch>
                  <a:fillRect l="-222" t="-1007"/>
                </a:stretch>
              </a:blipFill>
            </p:spPr>
            <p:txBody>
              <a:bodyPr/>
              <a:lstStyle/>
              <a:p>
                <a:r>
                  <a:rPr lang="en-US">
                    <a:noFill/>
                  </a:rPr>
                  <a:t> </a:t>
                </a:r>
              </a:p>
            </p:txBody>
          </p:sp>
        </mc:Fallback>
      </mc:AlternateContent>
      <p:sp>
        <p:nvSpPr>
          <p:cNvPr id="1073534026" name="Slide Number Placeholder 3"/>
          <p:cNvSpPr>
            <a:spLocks noGrp="1"/>
          </p:cNvSpPr>
          <p:nvPr>
            <p:ph type="sldNum" sz="quarter" idx="12"/>
          </p:nvPr>
        </p:nvSpPr>
        <p:spPr bwMode="auto"/>
        <p:txBody>
          <a:bodyPr/>
          <a:lstStyle/>
          <a:p>
            <a:pPr>
              <a:defRPr/>
            </a:pPr>
            <a:fld id="{311BF8DE-5F73-4E32-AA25-673E9FFCAA65}" type="slidenum">
              <a:rPr lang="en-US"/>
              <a:t>15</a:t>
            </a:fld>
            <a:endParaRPr lang="en-US"/>
          </a:p>
        </p:txBody>
      </p:sp>
      <p:grpSp>
        <p:nvGrpSpPr>
          <p:cNvPr id="1365575081" name="Group 5"/>
          <p:cNvGrpSpPr/>
          <p:nvPr/>
        </p:nvGrpSpPr>
        <p:grpSpPr bwMode="auto">
          <a:xfrm>
            <a:off x="608171" y="1565389"/>
            <a:ext cx="3846502" cy="2096011"/>
            <a:chOff x="0" y="0"/>
            <a:chExt cx="3846502" cy="2096011"/>
          </a:xfrm>
        </p:grpSpPr>
        <mc:AlternateContent xmlns:mc="http://schemas.openxmlformats.org/markup-compatibility/2006" xmlns:a14="http://schemas.microsoft.com/office/drawing/2010/main">
          <mc:Choice Requires="a14">
            <p:sp>
              <p:nvSpPr>
                <p:cNvPr id="7" name="TextBox 6"/>
                <p:cNvSpPr txBox="1"/>
                <p:nvPr/>
              </p:nvSpPr>
              <p:spPr bwMode="auto">
                <a:xfrm>
                  <a:off x="195867" y="0"/>
                  <a:ext cx="2948670" cy="1472373"/>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i="1">
                            <a:solidFill>
                              <a:schemeClr val="tx1"/>
                            </a:solidFill>
                            <a:latin typeface="Cambria Math"/>
                          </a:rPr>
                          <m:t>𝑖</m:t>
                        </m:r>
                        <m:f>
                          <m:fPr>
                            <m:ctrlPr>
                              <a:rPr lang="en-US" sz="2000" i="1">
                                <a:solidFill>
                                  <a:schemeClr val="tx1"/>
                                </a:solidFill>
                                <a:latin typeface="Cambria Math" panose="02040503050406030204" pitchFamily="18" charset="0"/>
                                <a:ea typeface="Cambria Math"/>
                                <a:cs typeface="Cambria Math"/>
                              </a:rPr>
                            </m:ctrlPr>
                          </m:fPr>
                          <m:num>
                            <m:r>
                              <a:rPr lang="en-US" sz="2000" i="1">
                                <a:solidFill>
                                  <a:schemeClr val="tx1"/>
                                </a:solidFill>
                                <a:latin typeface="Cambria Math"/>
                              </a:rPr>
                              <m:t>𝜕</m:t>
                            </m:r>
                            <m:r>
                              <a:rPr lang="en-US" sz="2000" b="0" i="1">
                                <a:solidFill>
                                  <a:schemeClr val="tx1"/>
                                </a:solidFill>
                                <a:latin typeface="Cambria Math"/>
                              </a:rPr>
                              <m:t>𝑎</m:t>
                            </m:r>
                          </m:num>
                          <m:den>
                            <m:r>
                              <a:rPr lang="en-US" sz="2000" i="1">
                                <a:solidFill>
                                  <a:schemeClr val="tx1"/>
                                </a:solidFill>
                                <a:latin typeface="Cambria Math"/>
                              </a:rPr>
                              <m:t>𝜕</m:t>
                            </m:r>
                            <m:r>
                              <a:rPr lang="en-US" sz="2000" i="1">
                                <a:solidFill>
                                  <a:schemeClr val="tx1"/>
                                </a:solidFill>
                                <a:latin typeface="Cambria Math"/>
                              </a:rPr>
                              <m:t>𝑧</m:t>
                            </m:r>
                          </m:den>
                        </m:f>
                        <m:r>
                          <a:rPr lang="en-US" sz="2000" i="1">
                            <a:solidFill>
                              <a:schemeClr val="tx1"/>
                            </a:solidFill>
                            <a:latin typeface="Cambria Math"/>
                          </a:rPr>
                          <m:t>=</m:t>
                        </m:r>
                        <m:r>
                          <a:rPr lang="en-US" sz="200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r>
                              <a:rPr lang="en-US" sz="2000" i="1">
                                <a:solidFill>
                                  <a:schemeClr val="tx1"/>
                                </a:solidFill>
                                <a:latin typeface="Cambria Math"/>
                              </a:rPr>
                              <m:t>1</m:t>
                            </m:r>
                          </m:num>
                          <m:den>
                            <m:r>
                              <a:rPr lang="en-US" sz="2000" i="1">
                                <a:solidFill>
                                  <a:schemeClr val="tx1"/>
                                </a:solidFill>
                                <a:latin typeface="Cambria Math"/>
                              </a:rPr>
                              <m:t>2</m:t>
                            </m:r>
                            <m:sSub>
                              <m:sSubPr>
                                <m:ctrlPr>
                                  <a:rPr lang="en-US" sz="2000" i="1">
                                    <a:solidFill>
                                      <a:schemeClr val="tx1"/>
                                    </a:solidFill>
                                    <a:latin typeface="Cambria Math" panose="02040503050406030204" pitchFamily="18" charset="0"/>
                                    <a:ea typeface="Cambria Math"/>
                                    <a:cs typeface="Cambria Math"/>
                                  </a:rPr>
                                </m:ctrlPr>
                              </m:sSubPr>
                              <m:e>
                                <m:r>
                                  <a:rPr lang="en-US" sz="2000" i="1">
                                    <a:solidFill>
                                      <a:schemeClr val="tx1"/>
                                    </a:solidFill>
                                    <a:latin typeface="Cambria Math"/>
                                  </a:rPr>
                                  <m:t>𝑘</m:t>
                                </m:r>
                              </m:e>
                              <m:sub>
                                <m:r>
                                  <a:rPr lang="en-US" sz="2000" i="1">
                                    <a:solidFill>
                                      <a:schemeClr val="tx1"/>
                                    </a:solidFill>
                                    <a:latin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rPr>
                                  <m:t>𝛻</m:t>
                                </m:r>
                              </m:e>
                              <m:sub>
                                <m:r>
                                  <a:rPr lang="en-US" sz="2000" b="0" i="1">
                                    <a:solidFill>
                                      <a:schemeClr val="tx1"/>
                                    </a:solidFill>
                                    <a:latin typeface="Cambria Math"/>
                                  </a:rPr>
                                  <m:t>⊥</m:t>
                                </m:r>
                              </m:sub>
                              <m:sup>
                                <m:r>
                                  <a:rPr lang="en-US" sz="2000" b="0" i="1">
                                    <a:solidFill>
                                      <a:schemeClr val="tx1"/>
                                    </a:solidFill>
                                    <a:latin typeface="Cambria Math"/>
                                  </a:rPr>
                                  <m:t>2</m:t>
                                </m:r>
                              </m:sup>
                            </m:sSubSup>
                            <m:r>
                              <a:rPr lang="en-US" sz="2000" i="1">
                                <a:latin typeface="Cambria Math"/>
                                <a:ea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ea typeface="Cambria Math"/>
                                  </a:rPr>
                                  <m:t>𝛽</m:t>
                                </m:r>
                              </m:e>
                              <m:sub>
                                <m:r>
                                  <a:rPr lang="en-US" sz="2000" b="0" i="1">
                                    <a:latin typeface="Cambria Math"/>
                                    <a:ea typeface="Cambria Math"/>
                                  </a:rPr>
                                  <m:t>2</m:t>
                                </m:r>
                              </m:sub>
                            </m:sSub>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m:t>
                                    </m:r>
                                  </m:e>
                                  <m:sup>
                                    <m:r>
                                      <a:rPr lang="en-US" sz="2000" b="0" i="1">
                                        <a:solidFill>
                                          <a:schemeClr val="tx1"/>
                                        </a:solidFill>
                                        <a:latin typeface="Cambria Math"/>
                                        <a:ea typeface="Cambria Math"/>
                                      </a:rPr>
                                      <m:t>2</m:t>
                                    </m:r>
                                  </m:sup>
                                </m:sSup>
                              </m:num>
                              <m:den>
                                <m:r>
                                  <a:rPr lang="en-US" sz="2000" b="0" i="1">
                                    <a:solidFill>
                                      <a:schemeClr val="tx1"/>
                                    </a:solidFill>
                                    <a:latin typeface="Cambria Math"/>
                                    <a:ea typeface="Cambria Math"/>
                                  </a:rPr>
                                  <m:t>𝜕</m:t>
                                </m:r>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den>
                            </m:f>
                          </m:e>
                        </m:d>
                        <m:r>
                          <a:rPr lang="en-US" sz="2000" b="0" i="1">
                            <a:solidFill>
                              <a:schemeClr val="tx1"/>
                            </a:solidFill>
                            <a:latin typeface="Cambria Math"/>
                            <a:ea typeface="Cambria Math"/>
                          </a:rPr>
                          <m:t>𝑎</m:t>
                        </m:r>
                      </m:oMath>
                    </m:oMathPara>
                  </a14:m>
                  <a:endParaRPr lang="en-US" sz="2000" b="0" i="1">
                    <a:solidFill>
                      <a:schemeClr val="tx1"/>
                    </a:solidFill>
                    <a:latin typeface="Cambria Math"/>
                    <a:ea typeface="Cambria Math"/>
                  </a:endParaRPr>
                </a:p>
                <a:p>
                  <a:pPr>
                    <a:defRPr/>
                  </a:pPr>
                  <a14:m>
                    <m:oMathPara xmlns:m="http://schemas.openxmlformats.org/officeDocument/2006/math">
                      <m:oMathParaPr>
                        <m:jc m:val="centerGroup"/>
                      </m:oMathParaPr>
                      <m:oMath xmlns:m="http://schemas.openxmlformats.org/officeDocument/2006/math">
                        <m:r>
                          <a:rPr lang="en-US" sz="2000" b="0" i="1">
                            <a:solidFill>
                              <a:schemeClr val="tx1"/>
                            </a:solidFill>
                            <a:latin typeface="Cambria Math"/>
                            <a:ea typeface="Cambria Math"/>
                          </a:rPr>
                          <m:t>   +</m:t>
                        </m:r>
                        <m:f>
                          <m:fPr>
                            <m:ctrlPr>
                              <a:rPr lang="en-US" sz="2000" i="1">
                                <a:solidFill>
                                  <a:schemeClr val="tx1"/>
                                </a:solidFill>
                                <a:latin typeface="Cambria Math" panose="02040503050406030204" pitchFamily="18" charset="0"/>
                                <a:ea typeface="Cambria Math"/>
                                <a:cs typeface="Cambria Math"/>
                              </a:rPr>
                            </m:ctrlPr>
                          </m:fPr>
                          <m:num>
                            <m:r>
                              <a:rPr lang="en-US" sz="2000" b="0" i="1">
                                <a:solidFill>
                                  <a:schemeClr val="tx1"/>
                                </a:solidFill>
                                <a:latin typeface="Cambria Math"/>
                                <a:ea typeface="Cambria Math"/>
                              </a:rPr>
                              <m:t>2</m:t>
                            </m:r>
                          </m:num>
                          <m:den>
                            <m:sSub>
                              <m:sSubPr>
                                <m:ctrlPr>
                                  <a:rPr lang="en-US" sz="200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ea typeface="Cambria Math"/>
                                  </a:rPr>
                                  <m:t>𝑘</m:t>
                                </m:r>
                              </m:e>
                              <m:sub>
                                <m:r>
                                  <a:rPr lang="en-US" sz="2000" b="0" i="1">
                                    <a:solidFill>
                                      <a:schemeClr val="tx1"/>
                                    </a:solidFill>
                                    <a:latin typeface="Cambria Math"/>
                                    <a:ea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f>
                              <m:fPr>
                                <m:ctrlPr>
                                  <a:rPr lang="en-US" sz="2000" i="1">
                                    <a:solidFill>
                                      <a:schemeClr val="tx1"/>
                                    </a:solidFill>
                                    <a:latin typeface="Cambria Math" panose="02040503050406030204" pitchFamily="18" charset="0"/>
                                    <a:ea typeface="Cambria Math"/>
                                    <a:cs typeface="Cambria Math"/>
                                  </a:rPr>
                                </m:ctrlPr>
                              </m:fPr>
                              <m:num>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𝑟</m:t>
                                    </m:r>
                                  </m:e>
                                  <m:sub>
                                    <m:r>
                                      <a:rPr lang="en-US" sz="2000" b="0" i="1">
                                        <a:solidFill>
                                          <a:schemeClr val="tx1"/>
                                        </a:solidFill>
                                        <a:latin typeface="Cambria Math"/>
                                        <a:ea typeface="Cambria Math"/>
                                      </a:rPr>
                                      <m:t>⊥</m:t>
                                    </m:r>
                                  </m:sub>
                                  <m:sup>
                                    <m:r>
                                      <a:rPr lang="en-US" sz="2000" b="0" i="1">
                                        <a:solidFill>
                                          <a:schemeClr val="tx1"/>
                                        </a:solidFill>
                                        <a:latin typeface="Cambria Math"/>
                                        <a:ea typeface="Cambria Math"/>
                                      </a:rPr>
                                      <m:t>2</m:t>
                                    </m:r>
                                  </m:sup>
                                </m:sSubSup>
                              </m:num>
                              <m:den>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𝑤</m:t>
                                    </m:r>
                                  </m:e>
                                  <m:sub>
                                    <m:r>
                                      <m:rPr>
                                        <m:sty m:val="p"/>
                                      </m:rPr>
                                      <a:rPr lang="en-US" sz="2000" b="0" i="1">
                                        <a:solidFill>
                                          <a:schemeClr val="tx1"/>
                                        </a:solidFill>
                                        <a:latin typeface="Cambria Math"/>
                                        <a:ea typeface="Cambria Math"/>
                                      </a:rPr>
                                      <m:t>m</m:t>
                                    </m:r>
                                    <m:r>
                                      <a:rPr lang="en-US" sz="2000" b="0" i="1">
                                        <a:solidFill>
                                          <a:schemeClr val="tx1"/>
                                        </a:solidFill>
                                        <a:latin typeface="Cambria Math"/>
                                        <a:ea typeface="Cambria Math"/>
                                      </a:rPr>
                                      <m:t>⊥</m:t>
                                    </m:r>
                                  </m:sub>
                                  <m:sup>
                                    <m:r>
                                      <a:rPr lang="en-US" sz="2000" b="0" i="1">
                                        <a:solidFill>
                                          <a:schemeClr val="tx1"/>
                                        </a:solidFill>
                                        <a:latin typeface="Cambria Math"/>
                                        <a:ea typeface="Cambria Math"/>
                                      </a:rPr>
                                      <m:t>4</m:t>
                                    </m:r>
                                  </m:sup>
                                </m:sSubSup>
                              </m:den>
                            </m:f>
                            <m:r>
                              <a:rPr lang="en-US" sz="2000" b="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num>
                              <m:den>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𝑤</m:t>
                                    </m:r>
                                  </m:e>
                                  <m:sub>
                                    <m:r>
                                      <m:rPr>
                                        <m:sty m:val="p"/>
                                      </m:rPr>
                                      <a:rPr lang="en-US" sz="2000" b="0" i="1">
                                        <a:solidFill>
                                          <a:schemeClr val="tx1"/>
                                        </a:solidFill>
                                        <a:latin typeface="Cambria Math"/>
                                        <a:ea typeface="Cambria Math"/>
                                      </a:rPr>
                                      <m:t>m</m:t>
                                    </m:r>
                                    <m:r>
                                      <a:rPr lang="en-US" sz="2000" b="0" i="1">
                                        <a:solidFill>
                                          <a:schemeClr val="tx1"/>
                                        </a:solidFill>
                                        <a:latin typeface="Cambria Math"/>
                                        <a:ea typeface="Cambria Math"/>
                                      </a:rPr>
                                      <m:t>𝜉</m:t>
                                    </m:r>
                                  </m:sub>
                                  <m:sup>
                                    <m:r>
                                      <a:rPr lang="en-US" sz="2000" b="0" i="1">
                                        <a:solidFill>
                                          <a:schemeClr val="tx1"/>
                                        </a:solidFill>
                                        <a:latin typeface="Cambria Math"/>
                                        <a:ea typeface="Cambria Math"/>
                                      </a:rPr>
                                      <m:t>4</m:t>
                                    </m:r>
                                  </m:sup>
                                </m:sSubSup>
                              </m:den>
                            </m:f>
                          </m:e>
                        </m:d>
                        <m:r>
                          <a:rPr lang="en-US" sz="2000" b="0" i="1">
                            <a:solidFill>
                              <a:schemeClr val="tx1"/>
                            </a:solidFill>
                            <a:latin typeface="Cambria Math"/>
                            <a:ea typeface="Cambria Math"/>
                          </a:rPr>
                          <m:t>𝑎</m:t>
                        </m:r>
                      </m:oMath>
                    </m:oMathPara>
                  </a14:m>
                  <a:endParaRPr lang="en-US" sz="2000" i="1"/>
                </a:p>
              </p:txBody>
            </p:sp>
          </mc:Choice>
          <mc:Fallback xmlns="">
            <p:sp>
              <p:nvSpPr>
                <p:cNvPr id="7" name="TextBox 6"/>
                <p:cNvSpPr txBox="1">
                  <a:spLocks noRot="1" noChangeAspect="1" noMove="1" noResize="1" noEditPoints="1" noAdjustHandles="1" noChangeArrowheads="1" noChangeShapeType="1" noTextEdit="1"/>
                </p:cNvSpPr>
                <p:nvPr/>
              </p:nvSpPr>
              <p:spPr bwMode="auto">
                <a:xfrm>
                  <a:off x="195867" y="0"/>
                  <a:ext cx="2948670" cy="1472373"/>
                </a:xfrm>
                <a:prstGeom prst="rect">
                  <a:avLst/>
                </a:prstGeom>
                <a:blipFill>
                  <a:blip r:embed="rId4"/>
                  <a:stretch>
                    <a:fillRect r="-8058" b="-415"/>
                  </a:stretch>
                </a:blipFill>
              </p:spPr>
              <p:txBody>
                <a:bodyPr/>
                <a:lstStyle/>
                <a:p>
                  <a:r>
                    <a:rPr lang="en-US">
                      <a:noFill/>
                    </a:rPr>
                    <a:t> </a:t>
                  </a:r>
                </a:p>
              </p:txBody>
            </p:sp>
          </mc:Fallback>
        </mc:AlternateContent>
        <p:sp>
          <p:nvSpPr>
            <p:cNvPr id="10" name="Left Brace 9"/>
            <p:cNvSpPr/>
            <p:nvPr/>
          </p:nvSpPr>
          <p:spPr bwMode="auto">
            <a:xfrm rot="16199999">
              <a:off x="1499124" y="1328485"/>
              <a:ext cx="192408" cy="588010"/>
            </a:xfrm>
            <a:prstGeom prst="leftBrace">
              <a:avLst>
                <a:gd name="adj1" fmla="val 44636"/>
                <a:gd name="adj2" fmla="val 31372"/>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1" name="Left Brace 10"/>
            <p:cNvSpPr/>
            <p:nvPr/>
          </p:nvSpPr>
          <p:spPr bwMode="auto">
            <a:xfrm rot="16199999">
              <a:off x="2294462" y="1326702"/>
              <a:ext cx="192408" cy="588010"/>
            </a:xfrm>
            <a:prstGeom prst="leftBrace">
              <a:avLst>
                <a:gd name="adj1" fmla="val 44636"/>
                <a:gd name="adj2" fmla="val 72678"/>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5" name="TextBox 14"/>
            <p:cNvSpPr txBox="1"/>
            <p:nvPr/>
          </p:nvSpPr>
          <p:spPr bwMode="auto">
            <a:xfrm>
              <a:off x="0" y="1726679"/>
              <a:ext cx="1986698" cy="369332"/>
            </a:xfrm>
            <a:prstGeom prst="rect">
              <a:avLst/>
            </a:prstGeom>
            <a:noFill/>
          </p:spPr>
          <p:txBody>
            <a:bodyPr wrap="none" rtlCol="0">
              <a:spAutoFit/>
            </a:bodyPr>
            <a:lstStyle/>
            <a:p>
              <a:pPr>
                <a:defRPr/>
              </a:pPr>
              <a:r>
                <a:rPr lang="en-US"/>
                <a:t>transverse guiding</a:t>
              </a:r>
              <a:endParaRPr/>
            </a:p>
          </p:txBody>
        </p:sp>
        <p:sp>
          <p:nvSpPr>
            <p:cNvPr id="16" name="TextBox 15"/>
            <p:cNvSpPr txBox="1"/>
            <p:nvPr/>
          </p:nvSpPr>
          <p:spPr bwMode="auto">
            <a:xfrm>
              <a:off x="1986697" y="1723113"/>
              <a:ext cx="1859805" cy="369332"/>
            </a:xfrm>
            <a:prstGeom prst="rect">
              <a:avLst/>
            </a:prstGeom>
            <a:noFill/>
          </p:spPr>
          <p:txBody>
            <a:bodyPr wrap="none" rtlCol="0">
              <a:spAutoFit/>
            </a:bodyPr>
            <a:lstStyle/>
            <a:p>
              <a:pPr>
                <a:defRPr/>
              </a:pPr>
              <a:r>
                <a:rPr lang="en-US" dirty="0"/>
                <a:t>temporal guiding</a:t>
              </a:r>
              <a:endParaRPr dirty="0"/>
            </a:p>
          </p:txBody>
        </p:sp>
      </p:grpSp>
      <p:pic>
        <p:nvPicPr>
          <p:cNvPr id="99165646" name="Picture 20"/>
          <p:cNvPicPr>
            <a:picLocks noChangeAspect="1"/>
          </p:cNvPicPr>
          <p:nvPr/>
        </p:nvPicPr>
        <p:blipFill rotWithShape="1">
          <a:blip r:embed="rId5"/>
          <a:stretch/>
        </p:blipFill>
        <p:spPr bwMode="auto">
          <a:xfrm>
            <a:off x="5014231" y="1206680"/>
            <a:ext cx="6569597" cy="2911079"/>
          </a:xfrm>
          <a:prstGeom prst="rect">
            <a:avLst/>
          </a:prstGeom>
        </p:spPr>
      </p:pic>
      <p:pic>
        <p:nvPicPr>
          <p:cNvPr id="1463014903" name="Picture 7" descr="Laboratory for Laser Energetics University of Rochester Logo."/>
          <p:cNvPicPr>
            <a:picLocks noChangeAspect="1"/>
          </p:cNvPicPr>
          <p:nvPr/>
        </p:nvPicPr>
        <p:blipFill rotWithShape="1">
          <a:blip r:embed="rId6"/>
          <a:stretch/>
        </p:blipFill>
        <p:spPr bwMode="auto">
          <a:xfrm>
            <a:off x="546792" y="6355080"/>
            <a:ext cx="2628909" cy="3651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50581069" name="Title 1"/>
          <p:cNvSpPr>
            <a:spLocks noGrp="1"/>
          </p:cNvSpPr>
          <p:nvPr>
            <p:ph type="title"/>
          </p:nvPr>
        </p:nvSpPr>
        <p:spPr bwMode="auto"/>
        <p:txBody>
          <a:bodyPr/>
          <a:lstStyle/>
          <a:p>
            <a:pPr>
              <a:defRPr/>
            </a:pPr>
            <a:r>
              <a:rPr lang="en-US" sz="2800" b="0" i="0" u="none" strike="noStrike" cap="none" spc="0">
                <a:solidFill>
                  <a:schemeClr val="tx2"/>
                </a:solidFill>
                <a:latin typeface="Aptos Display"/>
                <a:ea typeface="+mj-ea"/>
                <a:cs typeface="+mj-cs"/>
              </a:rPr>
              <a:t>Plasma guiding structures allow control of diffraction and dispersion </a:t>
            </a:r>
            <a:endParaRPr sz="2800"/>
          </a:p>
        </p:txBody>
      </p:sp>
      <mc:AlternateContent xmlns:mc="http://schemas.openxmlformats.org/markup-compatibility/2006" xmlns:a14="http://schemas.microsoft.com/office/drawing/2010/main">
        <mc:Choice Requires="a14">
          <p:sp>
            <p:nvSpPr>
              <p:cNvPr id="1959822333" name="Content Placeholder 2"/>
              <p:cNvSpPr>
                <a:spLocks noGrp="1"/>
              </p:cNvSpPr>
              <p:nvPr>
                <p:ph idx="1"/>
              </p:nvPr>
            </p:nvSpPr>
            <p:spPr bwMode="auto">
              <a:xfrm>
                <a:off x="608172" y="4232389"/>
                <a:ext cx="10975657" cy="1815981"/>
              </a:xfrm>
            </p:spPr>
            <p:txBody>
              <a:bodyPr>
                <a:normAutofit/>
              </a:bodyPr>
              <a:lstStyle/>
              <a:p>
                <a:pPr>
                  <a:defRPr/>
                </a:pPr>
                <a14:m>
                  <m:oMath xmlns:m="http://schemas.openxmlformats.org/officeDocument/2006/math">
                    <m:sSub>
                      <m:sSubPr>
                        <m:ctrlPr>
                          <a:rPr lang="ar-AE" sz="2000" i="1">
                            <a:latin typeface="Cambria Math" panose="02040503050406030204" pitchFamily="18" charset="0"/>
                            <a:ea typeface="Cambria Math"/>
                            <a:cs typeface="Cambria Math"/>
                          </a:rPr>
                        </m:ctrlPr>
                      </m:sSubPr>
                      <m:e>
                        <m:r>
                          <a:rPr lang="ar-AE" sz="2000" i="1">
                            <a:latin typeface="Cambria Math"/>
                          </a:rPr>
                          <m:t>𝑤</m:t>
                        </m:r>
                      </m:e>
                      <m:sub>
                        <m:r>
                          <a:rPr lang="ar-AE" sz="2000" i="1">
                            <a:latin typeface="Cambria Math"/>
                          </a:rPr>
                          <m:t>𝜉</m:t>
                        </m:r>
                      </m:sub>
                    </m:sSub>
                    <m:r>
                      <m:rPr>
                        <m:lit/>
                      </m:rPr>
                      <a:rPr lang="ar-AE" sz="2000" i="1">
                        <a:latin typeface="Cambria Math"/>
                      </a:rPr>
                      <m:t>/</m:t>
                    </m:r>
                    <m:sSub>
                      <m:sSubPr>
                        <m:ctrlPr>
                          <a:rPr lang="ar-AE" sz="2000" i="1">
                            <a:latin typeface="Cambria Math" panose="02040503050406030204" pitchFamily="18" charset="0"/>
                            <a:ea typeface="Cambria Math"/>
                            <a:cs typeface="Cambria Math"/>
                          </a:rPr>
                        </m:ctrlPr>
                      </m:sSubPr>
                      <m:e>
                        <m:r>
                          <a:rPr lang="ar-AE" sz="2000" i="1">
                            <a:latin typeface="Cambria Math"/>
                          </a:rPr>
                          <m:t>𝑤</m:t>
                        </m:r>
                      </m:e>
                      <m:sub>
                        <m:r>
                          <a:rPr lang="ar-AE" sz="2000" i="1">
                            <a:latin typeface="Cambria Math"/>
                          </a:rPr>
                          <m:t>⊥</m:t>
                        </m:r>
                      </m:sub>
                    </m:sSub>
                    <m:r>
                      <a:rPr lang="ar-AE" sz="2000" i="1">
                        <a:latin typeface="Cambria Math"/>
                      </a:rPr>
                      <m:t>=</m:t>
                    </m:r>
                    <m:rad>
                      <m:radPr>
                        <m:degHide m:val="on"/>
                        <m:ctrlPr>
                          <a:rPr lang="en-US" sz="2000" b="0" i="1">
                            <a:latin typeface="Cambria Math" panose="02040503050406030204" pitchFamily="18" charset="0"/>
                            <a:ea typeface="Cambria Math"/>
                            <a:cs typeface="Cambria Math"/>
                          </a:rPr>
                        </m:ctrlPr>
                      </m:radPr>
                      <m:deg/>
                      <m:e>
                        <m:r>
                          <a:rPr lang="en-US" sz="2000" b="0" i="1">
                            <a:latin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rPr>
                              <m:t>𝛽</m:t>
                            </m:r>
                          </m:e>
                          <m:sub>
                            <m:r>
                              <a:rPr lang="en-US" sz="2000" b="0" i="1">
                                <a:latin typeface="Cambria Math"/>
                              </a:rPr>
                              <m:t>2</m:t>
                            </m:r>
                          </m:sub>
                        </m:sSub>
                      </m:e>
                    </m:rad>
                  </m:oMath>
                </a14:m>
                <a:r>
                  <a:rPr lang="ar-AE" sz="2000"/>
                  <a:t> </a:t>
                </a:r>
                <a:r>
                  <a:rPr lang="en-US" sz="2000"/>
                  <a:t>requires a longitudinal channel with </a:t>
                </a:r>
                <a14:m>
                  <m:oMath xmlns:m="http://schemas.openxmlformats.org/officeDocument/2006/math">
                    <m:sSub>
                      <m:sSubPr>
                        <m:ctrlPr>
                          <a:rPr lang="en-US" sz="2000" i="1">
                            <a:latin typeface="Cambria Math" panose="02040503050406030204" pitchFamily="18" charset="0"/>
                            <a:ea typeface="Cambria Math"/>
                            <a:cs typeface="Cambria Math"/>
                          </a:rPr>
                        </m:ctrlPr>
                      </m:sSubPr>
                      <m:e>
                        <m:r>
                          <a:rPr lang="en-US" sz="2000">
                            <a:latin typeface="Cambria Math"/>
                          </a:rPr>
                          <m:t>𝑤</m:t>
                        </m:r>
                      </m:e>
                      <m:sub>
                        <m:r>
                          <m:rPr>
                            <m:sty m:val="p"/>
                          </m:rPr>
                          <a:rPr lang="en-US" sz="2000">
                            <a:latin typeface="Cambria Math"/>
                          </a:rPr>
                          <m:t>m</m:t>
                        </m:r>
                        <m:r>
                          <a:rPr lang="en-US" sz="2000">
                            <a:latin typeface="Cambria Math"/>
                          </a:rPr>
                          <m:t>𝜉</m:t>
                        </m:r>
                      </m:sub>
                    </m:sSub>
                    <m:r>
                      <m:rPr>
                        <m:lit/>
                      </m:rPr>
                      <a:rPr lang="en-US" sz="2000">
                        <a:latin typeface="Cambria Math"/>
                      </a:rPr>
                      <m:t>/</m:t>
                    </m:r>
                    <m:sSub>
                      <m:sSubPr>
                        <m:ctrlPr>
                          <a:rPr lang="en-US" sz="2000" i="1">
                            <a:latin typeface="Cambria Math" panose="02040503050406030204" pitchFamily="18" charset="0"/>
                            <a:ea typeface="Cambria Math"/>
                            <a:cs typeface="Cambria Math"/>
                          </a:rPr>
                        </m:ctrlPr>
                      </m:sSubPr>
                      <m:e>
                        <m:r>
                          <a:rPr lang="en-US" sz="2000">
                            <a:latin typeface="Cambria Math"/>
                          </a:rPr>
                          <m:t>𝑤</m:t>
                        </m:r>
                      </m:e>
                      <m:sub>
                        <m:r>
                          <m:rPr>
                            <m:sty m:val="p"/>
                          </m:rPr>
                          <a:rPr lang="en-US" sz="2000">
                            <a:latin typeface="Cambria Math"/>
                          </a:rPr>
                          <m:t>m</m:t>
                        </m:r>
                        <m:r>
                          <a:rPr lang="en-US" sz="2000">
                            <a:latin typeface="Cambria Math"/>
                          </a:rPr>
                          <m:t>⊥</m:t>
                        </m:r>
                      </m:sub>
                    </m:sSub>
                    <m:r>
                      <a:rPr lang="en-US" sz="2000" i="1">
                        <a:latin typeface="Cambria Math"/>
                      </a:rPr>
                      <m:t>=</m:t>
                    </m:r>
                    <m:rad>
                      <m:radPr>
                        <m:degHide m:val="on"/>
                        <m:ctrlPr>
                          <a:rPr lang="en-US" sz="2000" i="1">
                            <a:latin typeface="Cambria Math" panose="02040503050406030204" pitchFamily="18" charset="0"/>
                            <a:ea typeface="Cambria Math"/>
                            <a:cs typeface="Cambria Math"/>
                          </a:rPr>
                        </m:ctrlPr>
                      </m:radPr>
                      <m:deg/>
                      <m:e>
                        <m:r>
                          <a:rPr lang="en-US" sz="2000" i="1">
                            <a:latin typeface="Cambria Math"/>
                          </a:rPr>
                          <m:t>−</m:t>
                        </m:r>
                        <m:sSub>
                          <m:sSubPr>
                            <m:ctrlPr>
                              <a:rPr lang="en-US" sz="2000" i="1">
                                <a:latin typeface="Cambria Math" panose="02040503050406030204" pitchFamily="18" charset="0"/>
                                <a:ea typeface="Cambria Math"/>
                                <a:cs typeface="Cambria Math"/>
                              </a:rPr>
                            </m:ctrlPr>
                          </m:sSubPr>
                          <m:e>
                            <m:r>
                              <a:rPr lang="en-US" sz="2000" i="1">
                                <a:latin typeface="Cambria Math"/>
                              </a:rPr>
                              <m:t>𝛽</m:t>
                            </m:r>
                          </m:e>
                          <m:sub>
                            <m:r>
                              <a:rPr lang="en-US" sz="2000" i="1">
                                <a:latin typeface="Cambria Math"/>
                              </a:rPr>
                              <m:t>2</m:t>
                            </m:r>
                          </m:sub>
                        </m:sSub>
                      </m:e>
                    </m:rad>
                  </m:oMath>
                </a14:m>
                <a:r>
                  <a:rPr lang="en-US" sz="2000"/>
                  <a:t> that tracks the pulse</a:t>
                </a:r>
                <a:endParaRPr/>
              </a:p>
              <a:p>
                <a:pPr>
                  <a:defRPr/>
                </a:pPr>
                <a:r>
                  <a:rPr lang="en-US" sz="2000"/>
                  <a:t>Plasma has anomalous GVD </a:t>
                </a:r>
                <a14:m>
                  <m:oMath xmlns:m="http://schemas.openxmlformats.org/officeDocument/2006/math">
                    <m:sSub>
                      <m:sSubPr>
                        <m:ctrlPr>
                          <a:rPr lang="en-US" sz="2000" i="1">
                            <a:latin typeface="Cambria Math" panose="02040503050406030204" pitchFamily="18" charset="0"/>
                            <a:ea typeface="Cambria Math"/>
                            <a:cs typeface="Cambria Math"/>
                          </a:rPr>
                        </m:ctrlPr>
                      </m:sSubPr>
                      <m:e>
                        <m:r>
                          <a:rPr lang="en-US" sz="2000" i="1">
                            <a:latin typeface="Cambria Math"/>
                          </a:rPr>
                          <m:t>𝛽</m:t>
                        </m:r>
                      </m:e>
                      <m:sub>
                        <m:r>
                          <a:rPr lang="en-US" sz="2000" i="1">
                            <a:latin typeface="Cambria Math"/>
                          </a:rPr>
                          <m:t>2</m:t>
                        </m:r>
                      </m:sub>
                    </m:sSub>
                    <m:r>
                      <a:rPr lang="en-US" sz="2000" i="1">
                        <a:latin typeface="Cambria Math"/>
                      </a:rPr>
                      <m:t>=−</m:t>
                    </m:r>
                    <m:sSubSup>
                      <m:sSubSupPr>
                        <m:ctrlPr>
                          <a:rPr lang="en-US" sz="2000" i="1">
                            <a:latin typeface="Cambria Math" panose="02040503050406030204" pitchFamily="18" charset="0"/>
                            <a:ea typeface="Cambria Math"/>
                            <a:cs typeface="Cambria Math"/>
                          </a:rPr>
                        </m:ctrlPr>
                      </m:sSubSupPr>
                      <m:e>
                        <m:r>
                          <a:rPr lang="en-US" sz="2000" i="1">
                            <a:latin typeface="Cambria Math"/>
                          </a:rPr>
                          <m:t>𝑘</m:t>
                        </m:r>
                      </m:e>
                      <m:sub>
                        <m:r>
                          <a:rPr lang="en-US" sz="2000" i="1">
                            <a:latin typeface="Cambria Math"/>
                          </a:rPr>
                          <m:t>0</m:t>
                        </m:r>
                      </m:sub>
                      <m:sup>
                        <m:r>
                          <a:rPr lang="en-US" sz="2000" i="1">
                            <a:latin typeface="Cambria Math"/>
                          </a:rPr>
                          <m:t>2</m:t>
                        </m:r>
                      </m:sup>
                    </m:sSubSup>
                    <m:r>
                      <m:rPr>
                        <m:lit/>
                      </m:rPr>
                      <a:rPr lang="en-US" sz="2000" i="1">
                        <a:latin typeface="Cambria Math"/>
                      </a:rPr>
                      <m:t>/</m:t>
                    </m:r>
                    <m:sSubSup>
                      <m:sSubSupPr>
                        <m:ctrlPr>
                          <a:rPr lang="en-US" sz="2000" i="1">
                            <a:latin typeface="Cambria Math" panose="02040503050406030204" pitchFamily="18" charset="0"/>
                            <a:ea typeface="Cambria Math"/>
                            <a:cs typeface="Cambria Math"/>
                          </a:rPr>
                        </m:ctrlPr>
                      </m:sSubSupPr>
                      <m:e>
                        <m:r>
                          <a:rPr lang="en-US" sz="2000" i="1">
                            <a:latin typeface="Cambria Math"/>
                          </a:rPr>
                          <m:t>𝑘</m:t>
                        </m:r>
                      </m:e>
                      <m:sub>
                        <m:r>
                          <m:rPr>
                            <m:sty m:val="p"/>
                          </m:rPr>
                          <a:rPr lang="en-US" sz="2000" i="1">
                            <a:latin typeface="Cambria Math"/>
                          </a:rPr>
                          <m:t>p</m:t>
                        </m:r>
                      </m:sub>
                      <m:sup>
                        <m:r>
                          <a:rPr lang="en-US" sz="2000" i="1">
                            <a:latin typeface="Cambria Math"/>
                          </a:rPr>
                          <m:t>2</m:t>
                        </m:r>
                      </m:sup>
                    </m:sSubSup>
                    <m:r>
                      <a:rPr lang="en-US" sz="2000" i="1">
                        <a:latin typeface="Cambria Math"/>
                      </a:rPr>
                      <m:t>&lt;</m:t>
                    </m:r>
                    <m:r>
                      <a:rPr lang="en-US" sz="2000" i="1">
                        <a:latin typeface="Cambria Math"/>
                      </a:rPr>
                      <m:t>0</m:t>
                    </m:r>
                  </m:oMath>
                </a14:m>
                <a:endParaRPr lang="en-US" sz="2000" i="1">
                  <a:latin typeface="Cambria Math"/>
                  <a:ea typeface="Cambria Math"/>
                  <a:cs typeface="Cambria Math"/>
                </a:endParaRPr>
              </a:p>
              <a:p>
                <a:pPr>
                  <a:defRPr/>
                </a:pPr>
                <a:r>
                  <a:rPr lang="en-US" sz="2000"/>
                  <a:t>A traveling temporal guiding structure is possible in plasma</a:t>
                </a:r>
                <a:endParaRPr lang="en-US" sz="2000" b="1">
                  <a:solidFill>
                    <a:srgbClr val="00B050"/>
                  </a:solidFill>
                </a:endParaRPr>
              </a:p>
              <a:p>
                <a:pPr>
                  <a:defRPr/>
                </a:pPr>
                <a:endParaRPr lang="en-US" sz="2000"/>
              </a:p>
            </p:txBody>
          </p:sp>
        </mc:Choice>
        <mc:Fallback xmlns="">
          <p:sp>
            <p:nvSpPr>
              <p:cNvPr id="1959822333" name="Content Placeholder 2"/>
              <p:cNvSpPr>
                <a:spLocks noGrp="1" noRot="1" noChangeAspect="1" noMove="1" noResize="1" noEditPoints="1" noAdjustHandles="1" noChangeArrowheads="1" noChangeShapeType="1" noTextEdit="1"/>
              </p:cNvSpPr>
              <p:nvPr>
                <p:ph idx="1"/>
              </p:nvPr>
            </p:nvSpPr>
            <p:spPr bwMode="auto">
              <a:xfrm>
                <a:off x="608172" y="4232389"/>
                <a:ext cx="10975657" cy="1815981"/>
              </a:xfrm>
              <a:blipFill>
                <a:blip r:embed="rId3"/>
                <a:stretch>
                  <a:fillRect l="-222" t="-1007"/>
                </a:stretch>
              </a:blipFill>
            </p:spPr>
            <p:txBody>
              <a:bodyPr/>
              <a:lstStyle/>
              <a:p>
                <a:r>
                  <a:rPr lang="en-US">
                    <a:noFill/>
                  </a:rPr>
                  <a:t> </a:t>
                </a:r>
              </a:p>
            </p:txBody>
          </p:sp>
        </mc:Fallback>
      </mc:AlternateContent>
      <p:sp>
        <p:nvSpPr>
          <p:cNvPr id="1842238191" name="Slide Number Placeholder 3"/>
          <p:cNvSpPr>
            <a:spLocks noGrp="1"/>
          </p:cNvSpPr>
          <p:nvPr>
            <p:ph type="sldNum" sz="quarter" idx="12"/>
          </p:nvPr>
        </p:nvSpPr>
        <p:spPr bwMode="auto"/>
        <p:txBody>
          <a:bodyPr/>
          <a:lstStyle/>
          <a:p>
            <a:pPr>
              <a:defRPr/>
            </a:pPr>
            <a:fld id="{311BF8DE-5F73-4E32-AA25-673E9FFCAA65}" type="slidenum">
              <a:rPr lang="en-US"/>
              <a:t>16</a:t>
            </a:fld>
            <a:endParaRPr lang="en-US"/>
          </a:p>
        </p:txBody>
      </p:sp>
      <p:sp>
        <p:nvSpPr>
          <p:cNvPr id="1206119278" name="Text Placeholder 4"/>
          <p:cNvSpPr>
            <a:spLocks noGrp="1"/>
          </p:cNvSpPr>
          <p:nvPr>
            <p:ph type="body" sz="quarter" idx="13"/>
          </p:nvPr>
        </p:nvSpPr>
        <p:spPr bwMode="auto">
          <a:xfrm>
            <a:off x="1194816" y="5663404"/>
            <a:ext cx="9802368" cy="478551"/>
          </a:xfrm>
          <a:prstGeom prst="roundRect">
            <a:avLst>
              <a:gd name="adj" fmla="val 16667"/>
            </a:avLst>
          </a:prstGeom>
        </p:spPr>
        <p:txBody>
          <a:bodyPr anchor="ctr"/>
          <a:lstStyle/>
          <a:p>
            <a:pPr>
              <a:defRPr/>
            </a:pPr>
            <a:r>
              <a:rPr lang="en-US" sz="2000"/>
              <a:t>Plasma is an ideal medium for structure and scale invariant STOV propagation</a:t>
            </a:r>
            <a:endParaRPr/>
          </a:p>
        </p:txBody>
      </p:sp>
      <p:pic>
        <p:nvPicPr>
          <p:cNvPr id="1355339762" name="Picture 20"/>
          <p:cNvPicPr>
            <a:picLocks noChangeAspect="1"/>
          </p:cNvPicPr>
          <p:nvPr/>
        </p:nvPicPr>
        <p:blipFill rotWithShape="1">
          <a:blip r:embed="rId4"/>
          <a:stretch/>
        </p:blipFill>
        <p:spPr bwMode="auto">
          <a:xfrm>
            <a:off x="5014231" y="1206680"/>
            <a:ext cx="6569597" cy="2911079"/>
          </a:xfrm>
          <a:prstGeom prst="rect">
            <a:avLst/>
          </a:prstGeom>
        </p:spPr>
      </p:pic>
      <p:pic>
        <p:nvPicPr>
          <p:cNvPr id="1285406718" name="Picture 8" descr="Laboratory for Laser Energetics University of Rochester Logo."/>
          <p:cNvPicPr>
            <a:picLocks noChangeAspect="1"/>
          </p:cNvPicPr>
          <p:nvPr/>
        </p:nvPicPr>
        <p:blipFill rotWithShape="1">
          <a:blip r:embed="rId5"/>
          <a:stretch/>
        </p:blipFill>
        <p:spPr bwMode="auto">
          <a:xfrm>
            <a:off x="546792" y="6355080"/>
            <a:ext cx="2628909" cy="365125"/>
          </a:xfrm>
          <a:prstGeom prst="rect">
            <a:avLst/>
          </a:prstGeom>
        </p:spPr>
      </p:pic>
      <p:grpSp>
        <p:nvGrpSpPr>
          <p:cNvPr id="335657519" name="Group 5"/>
          <p:cNvGrpSpPr/>
          <p:nvPr/>
        </p:nvGrpSpPr>
        <p:grpSpPr bwMode="auto">
          <a:xfrm>
            <a:off x="608171" y="1565389"/>
            <a:ext cx="3846502" cy="2092798"/>
            <a:chOff x="0" y="0"/>
            <a:chExt cx="3846502" cy="2092798"/>
          </a:xfrm>
        </p:grpSpPr>
        <mc:AlternateContent xmlns:mc="http://schemas.openxmlformats.org/markup-compatibility/2006" xmlns:a14="http://schemas.microsoft.com/office/drawing/2010/main">
          <mc:Choice Requires="a14">
            <p:sp>
              <p:nvSpPr>
                <p:cNvPr id="1654787978" name="TextBox 6"/>
                <p:cNvSpPr txBox="1"/>
                <p:nvPr/>
              </p:nvSpPr>
              <p:spPr bwMode="auto">
                <a:xfrm>
                  <a:off x="195867" y="0"/>
                  <a:ext cx="2948670" cy="1472373"/>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i="1">
                            <a:solidFill>
                              <a:schemeClr val="tx1"/>
                            </a:solidFill>
                            <a:latin typeface="Cambria Math"/>
                          </a:rPr>
                          <m:t>𝑖</m:t>
                        </m:r>
                        <m:f>
                          <m:fPr>
                            <m:ctrlPr>
                              <a:rPr lang="en-US" sz="2000" i="1">
                                <a:solidFill>
                                  <a:schemeClr val="tx1"/>
                                </a:solidFill>
                                <a:latin typeface="Cambria Math" panose="02040503050406030204" pitchFamily="18" charset="0"/>
                                <a:ea typeface="Cambria Math"/>
                                <a:cs typeface="Cambria Math"/>
                              </a:rPr>
                            </m:ctrlPr>
                          </m:fPr>
                          <m:num>
                            <m:r>
                              <a:rPr lang="en-US" sz="2000" i="1">
                                <a:solidFill>
                                  <a:schemeClr val="tx1"/>
                                </a:solidFill>
                                <a:latin typeface="Cambria Math"/>
                              </a:rPr>
                              <m:t>𝜕</m:t>
                            </m:r>
                            <m:r>
                              <a:rPr lang="en-US" sz="2000" b="0" i="1">
                                <a:solidFill>
                                  <a:schemeClr val="tx1"/>
                                </a:solidFill>
                                <a:latin typeface="Cambria Math"/>
                              </a:rPr>
                              <m:t>𝑎</m:t>
                            </m:r>
                          </m:num>
                          <m:den>
                            <m:r>
                              <a:rPr lang="en-US" sz="2000" i="1">
                                <a:solidFill>
                                  <a:schemeClr val="tx1"/>
                                </a:solidFill>
                                <a:latin typeface="Cambria Math"/>
                              </a:rPr>
                              <m:t>𝜕</m:t>
                            </m:r>
                            <m:r>
                              <a:rPr lang="en-US" sz="2000" i="1">
                                <a:solidFill>
                                  <a:schemeClr val="tx1"/>
                                </a:solidFill>
                                <a:latin typeface="Cambria Math"/>
                              </a:rPr>
                              <m:t>𝑧</m:t>
                            </m:r>
                          </m:den>
                        </m:f>
                        <m:r>
                          <a:rPr lang="en-US" sz="2000" i="1">
                            <a:solidFill>
                              <a:schemeClr val="tx1"/>
                            </a:solidFill>
                            <a:latin typeface="Cambria Math"/>
                          </a:rPr>
                          <m:t>=</m:t>
                        </m:r>
                        <m:r>
                          <a:rPr lang="en-US" sz="200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r>
                              <a:rPr lang="en-US" sz="2000" i="1">
                                <a:solidFill>
                                  <a:schemeClr val="tx1"/>
                                </a:solidFill>
                                <a:latin typeface="Cambria Math"/>
                              </a:rPr>
                              <m:t>1</m:t>
                            </m:r>
                          </m:num>
                          <m:den>
                            <m:r>
                              <a:rPr lang="en-US" sz="2000" i="1">
                                <a:solidFill>
                                  <a:schemeClr val="tx1"/>
                                </a:solidFill>
                                <a:latin typeface="Cambria Math"/>
                              </a:rPr>
                              <m:t>2</m:t>
                            </m:r>
                            <m:sSub>
                              <m:sSubPr>
                                <m:ctrlPr>
                                  <a:rPr lang="en-US" sz="2000" i="1">
                                    <a:solidFill>
                                      <a:schemeClr val="tx1"/>
                                    </a:solidFill>
                                    <a:latin typeface="Cambria Math" panose="02040503050406030204" pitchFamily="18" charset="0"/>
                                    <a:ea typeface="Cambria Math"/>
                                    <a:cs typeface="Cambria Math"/>
                                  </a:rPr>
                                </m:ctrlPr>
                              </m:sSubPr>
                              <m:e>
                                <m:r>
                                  <a:rPr lang="en-US" sz="2000" i="1">
                                    <a:solidFill>
                                      <a:schemeClr val="tx1"/>
                                    </a:solidFill>
                                    <a:latin typeface="Cambria Math"/>
                                  </a:rPr>
                                  <m:t>𝑘</m:t>
                                </m:r>
                              </m:e>
                              <m:sub>
                                <m:r>
                                  <a:rPr lang="en-US" sz="2000" i="1">
                                    <a:solidFill>
                                      <a:schemeClr val="tx1"/>
                                    </a:solidFill>
                                    <a:latin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rPr>
                                  <m:t>𝛻</m:t>
                                </m:r>
                              </m:e>
                              <m:sub>
                                <m:r>
                                  <a:rPr lang="en-US" sz="2000" b="0" i="1">
                                    <a:solidFill>
                                      <a:schemeClr val="tx1"/>
                                    </a:solidFill>
                                    <a:latin typeface="Cambria Math"/>
                                  </a:rPr>
                                  <m:t>⊥</m:t>
                                </m:r>
                              </m:sub>
                              <m:sup>
                                <m:r>
                                  <a:rPr lang="en-US" sz="2000" b="0" i="1">
                                    <a:solidFill>
                                      <a:schemeClr val="tx1"/>
                                    </a:solidFill>
                                    <a:latin typeface="Cambria Math"/>
                                  </a:rPr>
                                  <m:t>2</m:t>
                                </m:r>
                              </m:sup>
                            </m:sSubSup>
                            <m:r>
                              <a:rPr lang="en-US" sz="2000" i="1">
                                <a:latin typeface="Cambria Math"/>
                                <a:ea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ea typeface="Cambria Math"/>
                                  </a:rPr>
                                  <m:t>𝛽</m:t>
                                </m:r>
                              </m:e>
                              <m:sub>
                                <m:r>
                                  <a:rPr lang="en-US" sz="2000" b="0" i="1">
                                    <a:latin typeface="Cambria Math"/>
                                    <a:ea typeface="Cambria Math"/>
                                  </a:rPr>
                                  <m:t>2</m:t>
                                </m:r>
                              </m:sub>
                            </m:sSub>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m:t>
                                    </m:r>
                                  </m:e>
                                  <m:sup>
                                    <m:r>
                                      <a:rPr lang="en-US" sz="2000" b="0" i="1">
                                        <a:solidFill>
                                          <a:schemeClr val="tx1"/>
                                        </a:solidFill>
                                        <a:latin typeface="Cambria Math"/>
                                        <a:ea typeface="Cambria Math"/>
                                      </a:rPr>
                                      <m:t>2</m:t>
                                    </m:r>
                                  </m:sup>
                                </m:sSup>
                              </m:num>
                              <m:den>
                                <m:r>
                                  <a:rPr lang="en-US" sz="2000" b="0" i="1">
                                    <a:solidFill>
                                      <a:schemeClr val="tx1"/>
                                    </a:solidFill>
                                    <a:latin typeface="Cambria Math"/>
                                    <a:ea typeface="Cambria Math"/>
                                  </a:rPr>
                                  <m:t>𝜕</m:t>
                                </m:r>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den>
                            </m:f>
                          </m:e>
                        </m:d>
                        <m:r>
                          <a:rPr lang="en-US" sz="2000" b="0" i="1">
                            <a:solidFill>
                              <a:schemeClr val="tx1"/>
                            </a:solidFill>
                            <a:latin typeface="Cambria Math"/>
                            <a:ea typeface="Cambria Math"/>
                          </a:rPr>
                          <m:t>𝑎</m:t>
                        </m:r>
                      </m:oMath>
                    </m:oMathPara>
                  </a14:m>
                  <a:endParaRPr lang="en-US" sz="2000" b="0" i="1">
                    <a:solidFill>
                      <a:schemeClr val="tx1"/>
                    </a:solidFill>
                    <a:latin typeface="Cambria Math"/>
                    <a:ea typeface="Cambria Math"/>
                  </a:endParaRPr>
                </a:p>
                <a:p>
                  <a:pPr>
                    <a:defRPr/>
                  </a:pPr>
                  <a14:m>
                    <m:oMathPara xmlns:m="http://schemas.openxmlformats.org/officeDocument/2006/math">
                      <m:oMathParaPr>
                        <m:jc m:val="centerGroup"/>
                      </m:oMathParaPr>
                      <m:oMath xmlns:m="http://schemas.openxmlformats.org/officeDocument/2006/math">
                        <m:r>
                          <a:rPr lang="en-US" sz="2000" b="0" i="1">
                            <a:solidFill>
                              <a:schemeClr val="tx1"/>
                            </a:solidFill>
                            <a:latin typeface="Cambria Math"/>
                            <a:ea typeface="Cambria Math"/>
                          </a:rPr>
                          <m:t>   +</m:t>
                        </m:r>
                        <m:f>
                          <m:fPr>
                            <m:ctrlPr>
                              <a:rPr lang="en-US" sz="2000" i="1">
                                <a:solidFill>
                                  <a:schemeClr val="tx1"/>
                                </a:solidFill>
                                <a:latin typeface="Cambria Math" panose="02040503050406030204" pitchFamily="18" charset="0"/>
                                <a:ea typeface="Cambria Math"/>
                                <a:cs typeface="Cambria Math"/>
                              </a:rPr>
                            </m:ctrlPr>
                          </m:fPr>
                          <m:num>
                            <m:r>
                              <a:rPr lang="en-US" sz="2000" b="0" i="1">
                                <a:solidFill>
                                  <a:schemeClr val="tx1"/>
                                </a:solidFill>
                                <a:latin typeface="Cambria Math"/>
                                <a:ea typeface="Cambria Math"/>
                              </a:rPr>
                              <m:t>2</m:t>
                            </m:r>
                          </m:num>
                          <m:den>
                            <m:sSub>
                              <m:sSubPr>
                                <m:ctrlPr>
                                  <a:rPr lang="en-US" sz="200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ea typeface="Cambria Math"/>
                                  </a:rPr>
                                  <m:t>𝑘</m:t>
                                </m:r>
                              </m:e>
                              <m:sub>
                                <m:r>
                                  <a:rPr lang="en-US" sz="2000" b="0" i="1">
                                    <a:solidFill>
                                      <a:schemeClr val="tx1"/>
                                    </a:solidFill>
                                    <a:latin typeface="Cambria Math"/>
                                    <a:ea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f>
                              <m:fPr>
                                <m:ctrlPr>
                                  <a:rPr lang="en-US" sz="2000" i="1">
                                    <a:solidFill>
                                      <a:schemeClr val="tx1"/>
                                    </a:solidFill>
                                    <a:latin typeface="Cambria Math" panose="02040503050406030204" pitchFamily="18" charset="0"/>
                                    <a:ea typeface="Cambria Math"/>
                                    <a:cs typeface="Cambria Math"/>
                                  </a:rPr>
                                </m:ctrlPr>
                              </m:fPr>
                              <m:num>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𝑟</m:t>
                                    </m:r>
                                  </m:e>
                                  <m:sub>
                                    <m:r>
                                      <a:rPr lang="en-US" sz="2000" b="0" i="1">
                                        <a:solidFill>
                                          <a:schemeClr val="tx1"/>
                                        </a:solidFill>
                                        <a:latin typeface="Cambria Math"/>
                                        <a:ea typeface="Cambria Math"/>
                                      </a:rPr>
                                      <m:t>⊥</m:t>
                                    </m:r>
                                  </m:sub>
                                  <m:sup>
                                    <m:r>
                                      <a:rPr lang="en-US" sz="2000" b="0" i="1">
                                        <a:solidFill>
                                          <a:schemeClr val="tx1"/>
                                        </a:solidFill>
                                        <a:latin typeface="Cambria Math"/>
                                        <a:ea typeface="Cambria Math"/>
                                      </a:rPr>
                                      <m:t>2</m:t>
                                    </m:r>
                                  </m:sup>
                                </m:sSubSup>
                              </m:num>
                              <m:den>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𝑤</m:t>
                                    </m:r>
                                  </m:e>
                                  <m:sub>
                                    <m:r>
                                      <m:rPr>
                                        <m:sty m:val="p"/>
                                      </m:rPr>
                                      <a:rPr lang="en-US" sz="2000" b="0" i="1">
                                        <a:solidFill>
                                          <a:schemeClr val="tx1"/>
                                        </a:solidFill>
                                        <a:latin typeface="Cambria Math"/>
                                        <a:ea typeface="Cambria Math"/>
                                      </a:rPr>
                                      <m:t>m</m:t>
                                    </m:r>
                                    <m:r>
                                      <a:rPr lang="en-US" sz="2000" b="0" i="1">
                                        <a:solidFill>
                                          <a:schemeClr val="tx1"/>
                                        </a:solidFill>
                                        <a:latin typeface="Cambria Math"/>
                                        <a:ea typeface="Cambria Math"/>
                                      </a:rPr>
                                      <m:t>⊥</m:t>
                                    </m:r>
                                  </m:sub>
                                  <m:sup>
                                    <m:r>
                                      <a:rPr lang="en-US" sz="2000" b="0" i="1">
                                        <a:solidFill>
                                          <a:schemeClr val="tx1"/>
                                        </a:solidFill>
                                        <a:latin typeface="Cambria Math"/>
                                        <a:ea typeface="Cambria Math"/>
                                      </a:rPr>
                                      <m:t>4</m:t>
                                    </m:r>
                                  </m:sup>
                                </m:sSubSup>
                              </m:den>
                            </m:f>
                            <m:r>
                              <a:rPr lang="en-US" sz="2000" b="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num>
                              <m:den>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𝑤</m:t>
                                    </m:r>
                                  </m:e>
                                  <m:sub>
                                    <m:r>
                                      <m:rPr>
                                        <m:sty m:val="p"/>
                                      </m:rPr>
                                      <a:rPr lang="en-US" sz="2000" b="0" i="1">
                                        <a:solidFill>
                                          <a:schemeClr val="tx1"/>
                                        </a:solidFill>
                                        <a:latin typeface="Cambria Math"/>
                                        <a:ea typeface="Cambria Math"/>
                                      </a:rPr>
                                      <m:t>m</m:t>
                                    </m:r>
                                    <m:r>
                                      <a:rPr lang="en-US" sz="2000" b="0" i="1">
                                        <a:solidFill>
                                          <a:schemeClr val="tx1"/>
                                        </a:solidFill>
                                        <a:latin typeface="Cambria Math"/>
                                        <a:ea typeface="Cambria Math"/>
                                      </a:rPr>
                                      <m:t>𝜉</m:t>
                                    </m:r>
                                  </m:sub>
                                  <m:sup>
                                    <m:r>
                                      <a:rPr lang="en-US" sz="2000" b="0" i="1">
                                        <a:solidFill>
                                          <a:schemeClr val="tx1"/>
                                        </a:solidFill>
                                        <a:latin typeface="Cambria Math"/>
                                        <a:ea typeface="Cambria Math"/>
                                      </a:rPr>
                                      <m:t>4</m:t>
                                    </m:r>
                                  </m:sup>
                                </m:sSubSup>
                              </m:den>
                            </m:f>
                          </m:e>
                        </m:d>
                        <m:r>
                          <a:rPr lang="en-US" sz="2000" b="0" i="1">
                            <a:solidFill>
                              <a:schemeClr val="tx1"/>
                            </a:solidFill>
                            <a:latin typeface="Cambria Math"/>
                            <a:ea typeface="Cambria Math"/>
                          </a:rPr>
                          <m:t>𝑎</m:t>
                        </m:r>
                      </m:oMath>
                    </m:oMathPara>
                  </a14:m>
                  <a:endParaRPr lang="en-US" sz="2000" i="1"/>
                </a:p>
              </p:txBody>
            </p:sp>
          </mc:Choice>
          <mc:Fallback xmlns="">
            <p:sp>
              <p:nvSpPr>
                <p:cNvPr id="1654787978" name="TextBox 6"/>
                <p:cNvSpPr txBox="1">
                  <a:spLocks noRot="1" noChangeAspect="1" noMove="1" noResize="1" noEditPoints="1" noAdjustHandles="1" noChangeArrowheads="1" noChangeShapeType="1" noTextEdit="1"/>
                </p:cNvSpPr>
                <p:nvPr/>
              </p:nvSpPr>
              <p:spPr bwMode="auto">
                <a:xfrm>
                  <a:off x="195867" y="0"/>
                  <a:ext cx="2948670" cy="1472373"/>
                </a:xfrm>
                <a:prstGeom prst="rect">
                  <a:avLst/>
                </a:prstGeom>
                <a:blipFill>
                  <a:blip r:embed="rId6"/>
                  <a:stretch>
                    <a:fillRect r="-8058" b="-415"/>
                  </a:stretch>
                </a:blipFill>
              </p:spPr>
              <p:txBody>
                <a:bodyPr/>
                <a:lstStyle/>
                <a:p>
                  <a:r>
                    <a:rPr lang="en-US">
                      <a:noFill/>
                    </a:rPr>
                    <a:t> </a:t>
                  </a:r>
                </a:p>
              </p:txBody>
            </p:sp>
          </mc:Fallback>
        </mc:AlternateContent>
        <p:sp>
          <p:nvSpPr>
            <p:cNvPr id="583648417" name="Left Brace 9"/>
            <p:cNvSpPr/>
            <p:nvPr/>
          </p:nvSpPr>
          <p:spPr bwMode="auto">
            <a:xfrm rot="16199998">
              <a:off x="1499124" y="1328485"/>
              <a:ext cx="192407" cy="588009"/>
            </a:xfrm>
            <a:prstGeom prst="leftBrace">
              <a:avLst>
                <a:gd name="adj1" fmla="val 44636"/>
                <a:gd name="adj2" fmla="val 31372"/>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731397915" name="Left Brace 10"/>
            <p:cNvSpPr/>
            <p:nvPr/>
          </p:nvSpPr>
          <p:spPr bwMode="auto">
            <a:xfrm rot="16199998">
              <a:off x="2294462" y="1326702"/>
              <a:ext cx="192407" cy="588009"/>
            </a:xfrm>
            <a:prstGeom prst="leftBrace">
              <a:avLst>
                <a:gd name="adj1" fmla="val 44636"/>
                <a:gd name="adj2" fmla="val 72678"/>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2100983959" name="TextBox 14"/>
            <p:cNvSpPr txBox="1"/>
            <p:nvPr/>
          </p:nvSpPr>
          <p:spPr bwMode="auto">
            <a:xfrm>
              <a:off x="0" y="1726679"/>
              <a:ext cx="2051570" cy="366119"/>
            </a:xfrm>
            <a:prstGeom prst="rect">
              <a:avLst/>
            </a:prstGeom>
            <a:noFill/>
          </p:spPr>
          <p:txBody>
            <a:bodyPr wrap="none" rtlCol="0">
              <a:spAutoFit/>
            </a:bodyPr>
            <a:lstStyle/>
            <a:p>
              <a:pPr>
                <a:defRPr/>
              </a:pPr>
              <a:r>
                <a:rPr lang="en-US"/>
                <a:t>transverse guiding</a:t>
              </a:r>
              <a:endParaRPr/>
            </a:p>
          </p:txBody>
        </p:sp>
        <p:sp>
          <p:nvSpPr>
            <p:cNvPr id="577610089" name="TextBox 15"/>
            <p:cNvSpPr txBox="1"/>
            <p:nvPr/>
          </p:nvSpPr>
          <p:spPr bwMode="auto">
            <a:xfrm>
              <a:off x="1986697" y="1723113"/>
              <a:ext cx="1859805" cy="369332"/>
            </a:xfrm>
            <a:prstGeom prst="rect">
              <a:avLst/>
            </a:prstGeom>
            <a:noFill/>
          </p:spPr>
          <p:txBody>
            <a:bodyPr wrap="none" rtlCol="0">
              <a:spAutoFit/>
            </a:bodyPr>
            <a:lstStyle/>
            <a:p>
              <a:pPr>
                <a:defRPr/>
              </a:pPr>
              <a:r>
                <a:rPr lang="en-US" dirty="0"/>
                <a:t>temporal guiding</a:t>
              </a:r>
              <a:endParaRPr dirty="0"/>
            </a:p>
          </p:txBody>
        </p:sp>
      </p:gr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163819433" name="Rectangle 1163819432"/>
          <p:cNvSpPr/>
          <p:nvPr/>
        </p:nvSpPr>
        <p:spPr bwMode="auto">
          <a:xfrm>
            <a:off x="500314" y="18495"/>
            <a:ext cx="1590581" cy="406892"/>
          </a:xfrm>
          <a:prstGeom prst="rect">
            <a:avLst/>
          </a:prstGeom>
          <a:solidFill>
            <a:schemeClr val="bg1"/>
          </a:solidFill>
          <a:ln w="1905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53698170" name="Content Placeholder 1"/>
          <p:cNvSpPr>
            <a:spLocks noGrp="1"/>
          </p:cNvSpPr>
          <p:nvPr>
            <p:ph idx="1"/>
          </p:nvPr>
        </p:nvSpPr>
        <p:spPr bwMode="auto">
          <a:xfrm>
            <a:off x="608170" y="1050585"/>
            <a:ext cx="10975656" cy="5424032"/>
          </a:xfrm>
        </p:spPr>
        <p:txBody>
          <a:bodyPr>
            <a:normAutofit/>
          </a:bodyPr>
          <a:lstStyle/>
          <a:p>
            <a:pPr>
              <a:lnSpc>
                <a:spcPct val="200000"/>
              </a:lnSpc>
              <a:defRPr/>
            </a:pPr>
            <a:r>
              <a:rPr lang="en-US" sz="2200"/>
              <a:t>Background and motivation</a:t>
            </a:r>
            <a:endParaRPr/>
          </a:p>
          <a:p>
            <a:pPr>
              <a:lnSpc>
                <a:spcPct val="200000"/>
              </a:lnSpc>
              <a:defRPr/>
            </a:pPr>
            <a:r>
              <a:rPr lang="en-US" sz="2200"/>
              <a:t>Linear propagation of STOVs</a:t>
            </a:r>
            <a:endParaRPr/>
          </a:p>
          <a:p>
            <a:pPr>
              <a:lnSpc>
                <a:spcPct val="200000"/>
              </a:lnSpc>
              <a:defRPr/>
            </a:pPr>
            <a:r>
              <a:rPr lang="en-US" sz="2200"/>
              <a:t>Nonlinear propagation model</a:t>
            </a:r>
            <a:endParaRPr/>
          </a:p>
          <a:p>
            <a:pPr>
              <a:lnSpc>
                <a:spcPct val="200000"/>
              </a:lnSpc>
              <a:defRPr/>
            </a:pPr>
            <a:r>
              <a:rPr lang="en-US" sz="2200"/>
              <a:t>Nonlinear stability analysis of structurally invariant STOVs</a:t>
            </a:r>
            <a:endParaRPr/>
          </a:p>
        </p:txBody>
      </p:sp>
      <p:sp>
        <p:nvSpPr>
          <p:cNvPr id="317351128" name="Slide Number Placeholder 3"/>
          <p:cNvSpPr>
            <a:spLocks noGrp="1"/>
          </p:cNvSpPr>
          <p:nvPr>
            <p:ph type="sldNum" sz="quarter" idx="12"/>
          </p:nvPr>
        </p:nvSpPr>
        <p:spPr bwMode="auto"/>
        <p:txBody>
          <a:bodyPr/>
          <a:lstStyle/>
          <a:p>
            <a:pPr>
              <a:defRPr/>
            </a:pPr>
            <a:fld id="{7A9EBED5-A14A-A74A-4528-A9E3BE41DB25}" type="slidenum">
              <a:rPr lang="en-US"/>
              <a:t>17</a:t>
            </a:fld>
            <a:endParaRPr lang="en-US"/>
          </a:p>
        </p:txBody>
      </p:sp>
      <p:sp>
        <p:nvSpPr>
          <p:cNvPr id="943349380" name="Rectangle: Rounded Corners 5"/>
          <p:cNvSpPr/>
          <p:nvPr/>
        </p:nvSpPr>
        <p:spPr bwMode="auto">
          <a:xfrm>
            <a:off x="608170" y="68017"/>
            <a:ext cx="1173002" cy="307846"/>
          </a:xfrm>
          <a:prstGeom prst="roundRect">
            <a:avLst>
              <a:gd name="adj" fmla="val 1666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a:t>Outline</a:t>
            </a:r>
            <a:endParaRPr/>
          </a:p>
        </p:txBody>
      </p:sp>
      <p:sp>
        <p:nvSpPr>
          <p:cNvPr id="1505753624" name="Rectangle 6"/>
          <p:cNvSpPr/>
          <p:nvPr/>
        </p:nvSpPr>
        <p:spPr bwMode="auto">
          <a:xfrm>
            <a:off x="325435" y="3284482"/>
            <a:ext cx="11069785" cy="1957050"/>
          </a:xfrm>
          <a:prstGeom prst="rect">
            <a:avLst/>
          </a:prstGeom>
          <a:solidFill>
            <a:srgbClr val="FFFF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2145798459" name="Picture 4" descr="Laboratory for Laser Energetics University of Rochester Logo."/>
          <p:cNvPicPr>
            <a:picLocks noChangeAspect="1"/>
          </p:cNvPicPr>
          <p:nvPr/>
        </p:nvPicPr>
        <p:blipFill rotWithShape="1">
          <a:blip r:embed="rId3"/>
          <a:stretch/>
        </p:blipFill>
        <p:spPr bwMode="auto">
          <a:xfrm>
            <a:off x="546791" y="6355080"/>
            <a:ext cx="2628909" cy="365124"/>
          </a:xfrm>
          <a:prstGeom prst="rect">
            <a:avLst/>
          </a:prstGeom>
        </p:spPr>
      </p:pic>
      <p:sp>
        <p:nvSpPr>
          <p:cNvPr id="1935578712" name="Rectangle 6"/>
          <p:cNvSpPr/>
          <p:nvPr/>
        </p:nvSpPr>
        <p:spPr bwMode="auto">
          <a:xfrm>
            <a:off x="376111" y="633272"/>
            <a:ext cx="11069785" cy="1957050"/>
          </a:xfrm>
          <a:prstGeom prst="rect">
            <a:avLst/>
          </a:prstGeom>
          <a:solidFill>
            <a:srgbClr val="FFFF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197970029" name="Title 1"/>
          <p:cNvSpPr>
            <a:spLocks noGrp="1"/>
          </p:cNvSpPr>
          <p:nvPr>
            <p:ph type="title"/>
          </p:nvPr>
        </p:nvSpPr>
        <p:spPr bwMode="auto"/>
        <p:txBody>
          <a:bodyPr/>
          <a:lstStyle/>
          <a:p>
            <a:pPr>
              <a:defRPr/>
            </a:pPr>
            <a:r>
              <a:rPr lang="en-US"/>
              <a:t>Nonlinear optical response of plasma modifies the propagation behavior of STOVs</a:t>
            </a:r>
            <a:endParaRPr/>
          </a:p>
        </p:txBody>
      </p:sp>
      <p:sp>
        <p:nvSpPr>
          <p:cNvPr id="679409637" name="Content Placeholder 2"/>
          <p:cNvSpPr>
            <a:spLocks noGrp="1"/>
          </p:cNvSpPr>
          <p:nvPr>
            <p:ph idx="1"/>
          </p:nvPr>
        </p:nvSpPr>
        <p:spPr bwMode="auto">
          <a:xfrm>
            <a:off x="608172" y="3802824"/>
            <a:ext cx="10975657" cy="832788"/>
          </a:xfrm>
        </p:spPr>
        <p:txBody>
          <a:bodyPr>
            <a:normAutofit/>
          </a:bodyPr>
          <a:lstStyle/>
          <a:p>
            <a:pPr>
              <a:defRPr/>
            </a:pPr>
            <a:r>
              <a:rPr lang="en-US" sz="2000"/>
              <a:t>In the steady-state limit, plasma has an effective instantaneous nonlinearity</a:t>
            </a:r>
            <a:endParaRPr/>
          </a:p>
        </p:txBody>
      </p:sp>
      <p:sp>
        <p:nvSpPr>
          <p:cNvPr id="1773272331" name="Slide Number Placeholder 3"/>
          <p:cNvSpPr>
            <a:spLocks noGrp="1"/>
          </p:cNvSpPr>
          <p:nvPr>
            <p:ph type="sldNum" sz="quarter" idx="12"/>
          </p:nvPr>
        </p:nvSpPr>
        <p:spPr bwMode="auto"/>
        <p:txBody>
          <a:bodyPr/>
          <a:lstStyle/>
          <a:p>
            <a:pPr>
              <a:defRPr/>
            </a:pPr>
            <a:fld id="{311BF8DE-5F73-4E32-AA25-673E9FFCAA65}" type="slidenum">
              <a:rPr lang="en-US"/>
              <a:t>18</a:t>
            </a:fld>
            <a:endParaRPr lang="en-US"/>
          </a:p>
        </p:txBody>
      </p:sp>
      <p:pic>
        <p:nvPicPr>
          <p:cNvPr id="923636089" name="Picture 9" descr="Laboratory for Laser Energetics University of Rochester Logo."/>
          <p:cNvPicPr>
            <a:picLocks noChangeAspect="1"/>
          </p:cNvPicPr>
          <p:nvPr/>
        </p:nvPicPr>
        <p:blipFill rotWithShape="1">
          <a:blip r:embed="rId3"/>
          <a:stretch/>
        </p:blipFill>
        <p:spPr bwMode="auto">
          <a:xfrm>
            <a:off x="546792" y="6355080"/>
            <a:ext cx="2628909" cy="365125"/>
          </a:xfrm>
          <a:prstGeom prst="rect">
            <a:avLst/>
          </a:prstGeom>
        </p:spPr>
      </p:pic>
      <p:grpSp>
        <p:nvGrpSpPr>
          <p:cNvPr id="2" name="Group 17">
            <a:extLst>
              <a:ext uri="{FF2B5EF4-FFF2-40B4-BE49-F238E27FC236}">
                <a16:creationId xmlns:a16="http://schemas.microsoft.com/office/drawing/2014/main" id="{8B386A61-B0BE-6A5B-C11B-2A292776C193}"/>
              </a:ext>
            </a:extLst>
          </p:cNvPr>
          <p:cNvGrpSpPr/>
          <p:nvPr/>
        </p:nvGrpSpPr>
        <p:grpSpPr bwMode="auto">
          <a:xfrm>
            <a:off x="2511937" y="1500345"/>
            <a:ext cx="7047047" cy="1822760"/>
            <a:chOff x="0" y="0"/>
            <a:chExt cx="7047047" cy="182276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338F9EED-956D-8E7A-8412-067504E69263}"/>
                    </a:ext>
                  </a:extLst>
                </p:cNvPr>
                <p:cNvSpPr txBox="1"/>
                <p:nvPr/>
              </p:nvSpPr>
              <p:spPr bwMode="auto">
                <a:xfrm>
                  <a:off x="0" y="506268"/>
                  <a:ext cx="6431150" cy="810224"/>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i="1">
                            <a:solidFill>
                              <a:schemeClr val="tx1"/>
                            </a:solidFill>
                            <a:latin typeface="Cambria Math"/>
                          </a:rPr>
                          <m:t>𝑖</m:t>
                        </m:r>
                        <m:f>
                          <m:fPr>
                            <m:ctrlPr>
                              <a:rPr lang="en-US" sz="2000" i="1">
                                <a:solidFill>
                                  <a:schemeClr val="tx1"/>
                                </a:solidFill>
                                <a:latin typeface="Cambria Math" panose="02040503050406030204" pitchFamily="18" charset="0"/>
                                <a:ea typeface="Cambria Math"/>
                                <a:cs typeface="Cambria Math"/>
                              </a:rPr>
                            </m:ctrlPr>
                          </m:fPr>
                          <m:num>
                            <m:r>
                              <a:rPr lang="en-US" sz="2000" i="1">
                                <a:solidFill>
                                  <a:schemeClr val="tx1"/>
                                </a:solidFill>
                                <a:latin typeface="Cambria Math"/>
                              </a:rPr>
                              <m:t>𝜕</m:t>
                            </m:r>
                            <m:r>
                              <a:rPr lang="en-US" sz="2000" b="0" i="1">
                                <a:solidFill>
                                  <a:schemeClr val="tx1"/>
                                </a:solidFill>
                                <a:latin typeface="Cambria Math"/>
                              </a:rPr>
                              <m:t>𝑎</m:t>
                            </m:r>
                          </m:num>
                          <m:den>
                            <m:r>
                              <a:rPr lang="en-US" sz="2000" i="1">
                                <a:solidFill>
                                  <a:schemeClr val="tx1"/>
                                </a:solidFill>
                                <a:latin typeface="Cambria Math"/>
                              </a:rPr>
                              <m:t>𝜕</m:t>
                            </m:r>
                            <m:r>
                              <a:rPr lang="en-US" sz="2000" i="1">
                                <a:solidFill>
                                  <a:schemeClr val="tx1"/>
                                </a:solidFill>
                                <a:latin typeface="Cambria Math"/>
                              </a:rPr>
                              <m:t>𝑧</m:t>
                            </m:r>
                          </m:den>
                        </m:f>
                        <m:r>
                          <a:rPr lang="en-US" sz="2000" i="1">
                            <a:solidFill>
                              <a:schemeClr val="tx1"/>
                            </a:solidFill>
                            <a:latin typeface="Cambria Math"/>
                          </a:rPr>
                          <m:t>=</m:t>
                        </m:r>
                        <m:r>
                          <a:rPr lang="en-US" sz="200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r>
                              <a:rPr lang="en-US" sz="2000" i="1">
                                <a:solidFill>
                                  <a:schemeClr val="tx1"/>
                                </a:solidFill>
                                <a:latin typeface="Cambria Math"/>
                              </a:rPr>
                              <m:t>1</m:t>
                            </m:r>
                          </m:num>
                          <m:den>
                            <m:r>
                              <a:rPr lang="en-US" sz="2000" i="1">
                                <a:solidFill>
                                  <a:schemeClr val="tx1"/>
                                </a:solidFill>
                                <a:latin typeface="Cambria Math"/>
                              </a:rPr>
                              <m:t>2</m:t>
                            </m:r>
                            <m:sSub>
                              <m:sSubPr>
                                <m:ctrlPr>
                                  <a:rPr lang="en-US" sz="2000" i="1">
                                    <a:solidFill>
                                      <a:schemeClr val="tx1"/>
                                    </a:solidFill>
                                    <a:latin typeface="Cambria Math" panose="02040503050406030204" pitchFamily="18" charset="0"/>
                                    <a:ea typeface="Cambria Math"/>
                                    <a:cs typeface="Cambria Math"/>
                                  </a:rPr>
                                </m:ctrlPr>
                              </m:sSubPr>
                              <m:e>
                                <m:r>
                                  <a:rPr lang="en-US" sz="2000" i="1">
                                    <a:solidFill>
                                      <a:schemeClr val="tx1"/>
                                    </a:solidFill>
                                    <a:latin typeface="Cambria Math"/>
                                  </a:rPr>
                                  <m:t>𝑘</m:t>
                                </m:r>
                              </m:e>
                              <m:sub>
                                <m:r>
                                  <a:rPr lang="en-US" sz="2000" i="1">
                                    <a:solidFill>
                                      <a:schemeClr val="tx1"/>
                                    </a:solidFill>
                                    <a:latin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rPr>
                                  <m:t>𝛻</m:t>
                                </m:r>
                              </m:e>
                              <m:sub>
                                <m:r>
                                  <a:rPr lang="en-US" sz="2000" b="0" i="1">
                                    <a:solidFill>
                                      <a:schemeClr val="tx1"/>
                                    </a:solidFill>
                                    <a:latin typeface="Cambria Math"/>
                                  </a:rPr>
                                  <m:t>⊥</m:t>
                                </m:r>
                              </m:sub>
                              <m:sup>
                                <m:r>
                                  <a:rPr lang="en-US" sz="2000" b="0" i="1">
                                    <a:solidFill>
                                      <a:schemeClr val="tx1"/>
                                    </a:solidFill>
                                    <a:latin typeface="Cambria Math"/>
                                  </a:rPr>
                                  <m:t>2</m:t>
                                </m:r>
                              </m:sup>
                            </m:sSubSup>
                            <m:r>
                              <a:rPr lang="en-US" sz="2000" b="0" i="1">
                                <a:solidFill>
                                  <a:schemeClr val="tx1"/>
                                </a:solidFill>
                                <a:latin typeface="Cambria Math"/>
                              </a:rPr>
                              <m:t>+</m:t>
                            </m:r>
                            <m:f>
                              <m:fPr>
                                <m:ctrlPr>
                                  <a:rPr lang="en-US" sz="2000" b="0" i="1">
                                    <a:solidFill>
                                      <a:schemeClr val="tx1"/>
                                    </a:solidFill>
                                    <a:latin typeface="Cambria Math" panose="02040503050406030204" pitchFamily="18" charset="0"/>
                                    <a:ea typeface="Cambria Math"/>
                                    <a:cs typeface="Cambria Math"/>
                                  </a:rPr>
                                </m:ctrlPr>
                              </m:fPr>
                              <m:num>
                                <m:sSubSup>
                                  <m:sSubSupPr>
                                    <m:ctrlPr>
                                      <a:rPr lang="en-US" sz="2000" b="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rPr>
                                      <m:t>𝑘</m:t>
                                    </m:r>
                                  </m:e>
                                  <m:sub>
                                    <m:r>
                                      <a:rPr lang="en-US" sz="2000" b="0" i="1">
                                        <a:solidFill>
                                          <a:schemeClr val="tx1"/>
                                        </a:solidFill>
                                        <a:latin typeface="Cambria Math"/>
                                      </a:rPr>
                                      <m:t>0</m:t>
                                    </m:r>
                                  </m:sub>
                                  <m:sup>
                                    <m:r>
                                      <a:rPr lang="en-US" sz="2000" b="0" i="1">
                                        <a:solidFill>
                                          <a:schemeClr val="tx1"/>
                                        </a:solidFill>
                                        <a:latin typeface="Cambria Math"/>
                                      </a:rPr>
                                      <m:t>2</m:t>
                                    </m:r>
                                  </m:sup>
                                </m:sSubSup>
                              </m:num>
                              <m:den>
                                <m:sSubSup>
                                  <m:sSubSupPr>
                                    <m:ctrlPr>
                                      <a:rPr lang="en-US" sz="2000" b="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rPr>
                                      <m:t>𝑘</m:t>
                                    </m:r>
                                  </m:e>
                                  <m:sub>
                                    <m:r>
                                      <m:rPr>
                                        <m:sty m:val="p"/>
                                      </m:rPr>
                                      <a:rPr lang="en-US" sz="2000" b="0" i="1">
                                        <a:solidFill>
                                          <a:schemeClr val="tx1"/>
                                        </a:solidFill>
                                        <a:latin typeface="Cambria Math"/>
                                      </a:rPr>
                                      <m:t>p</m:t>
                                    </m:r>
                                  </m:sub>
                                  <m:sup>
                                    <m:r>
                                      <a:rPr lang="en-US" sz="2000" b="0" i="1">
                                        <a:solidFill>
                                          <a:schemeClr val="tx1"/>
                                        </a:solidFill>
                                        <a:latin typeface="Cambria Math"/>
                                      </a:rPr>
                                      <m:t>2</m:t>
                                    </m:r>
                                  </m:sup>
                                </m:sSubSup>
                              </m:den>
                            </m:f>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m:t>
                                    </m:r>
                                  </m:e>
                                  <m:sup>
                                    <m:r>
                                      <a:rPr lang="en-US" sz="2000" b="0" i="1">
                                        <a:solidFill>
                                          <a:schemeClr val="tx1"/>
                                        </a:solidFill>
                                        <a:latin typeface="Cambria Math"/>
                                        <a:ea typeface="Cambria Math"/>
                                      </a:rPr>
                                      <m:t>2</m:t>
                                    </m:r>
                                  </m:sup>
                                </m:sSup>
                              </m:num>
                              <m:den>
                                <m:r>
                                  <a:rPr lang="en-US" sz="2000" b="0" i="1">
                                    <a:solidFill>
                                      <a:schemeClr val="tx1"/>
                                    </a:solidFill>
                                    <a:latin typeface="Cambria Math"/>
                                    <a:ea typeface="Cambria Math"/>
                                  </a:rPr>
                                  <m:t>𝜕</m:t>
                                </m:r>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den>
                            </m:f>
                          </m:e>
                        </m:d>
                        <m:r>
                          <a:rPr lang="en-US" sz="2000" b="0" i="1">
                            <a:solidFill>
                              <a:schemeClr val="tx1"/>
                            </a:solidFill>
                            <a:latin typeface="Cambria Math"/>
                            <a:ea typeface="Cambria Math"/>
                          </a:rPr>
                          <m:t>𝑎</m:t>
                        </m:r>
                        <m:r>
                          <a:rPr lang="en-US" sz="2000" b="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r>
                              <a:rPr lang="en-US" sz="2000" b="0" i="1">
                                <a:solidFill>
                                  <a:schemeClr val="tx1"/>
                                </a:solidFill>
                                <a:latin typeface="Cambria Math"/>
                                <a:ea typeface="Cambria Math"/>
                              </a:rPr>
                              <m:t>2</m:t>
                            </m:r>
                          </m:num>
                          <m:den>
                            <m:sSub>
                              <m:sSubPr>
                                <m:ctrlPr>
                                  <a:rPr lang="en-US" sz="200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ea typeface="Cambria Math"/>
                                  </a:rPr>
                                  <m:t>𝑘</m:t>
                                </m:r>
                              </m:e>
                              <m:sub>
                                <m:r>
                                  <a:rPr lang="en-US" sz="2000" b="0" i="1">
                                    <a:solidFill>
                                      <a:schemeClr val="tx1"/>
                                    </a:solidFill>
                                    <a:latin typeface="Cambria Math"/>
                                    <a:ea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f>
                              <m:fPr>
                                <m:ctrlPr>
                                  <a:rPr lang="en-US" sz="2000" i="1">
                                    <a:solidFill>
                                      <a:schemeClr val="tx1"/>
                                    </a:solidFill>
                                    <a:latin typeface="Cambria Math" panose="02040503050406030204" pitchFamily="18" charset="0"/>
                                    <a:ea typeface="Cambria Math"/>
                                    <a:cs typeface="Cambria Math"/>
                                  </a:rPr>
                                </m:ctrlPr>
                              </m:fPr>
                              <m:num>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𝑟</m:t>
                                    </m:r>
                                  </m:e>
                                  <m:sub>
                                    <m:r>
                                      <a:rPr lang="en-US" sz="2000" b="0" i="1">
                                        <a:solidFill>
                                          <a:schemeClr val="tx1"/>
                                        </a:solidFill>
                                        <a:latin typeface="Cambria Math"/>
                                        <a:ea typeface="Cambria Math"/>
                                      </a:rPr>
                                      <m:t>⊥</m:t>
                                    </m:r>
                                  </m:sub>
                                  <m:sup>
                                    <m:r>
                                      <a:rPr lang="en-US" sz="2000" b="0" i="1">
                                        <a:solidFill>
                                          <a:schemeClr val="tx1"/>
                                        </a:solidFill>
                                        <a:latin typeface="Cambria Math"/>
                                        <a:ea typeface="Cambria Math"/>
                                      </a:rPr>
                                      <m:t>2</m:t>
                                    </m:r>
                                  </m:sup>
                                </m:sSubSup>
                              </m:num>
                              <m:den>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𝑤</m:t>
                                    </m:r>
                                  </m:e>
                                  <m:sub>
                                    <m:r>
                                      <m:rPr>
                                        <m:sty m:val="p"/>
                                      </m:rPr>
                                      <a:rPr lang="en-US" sz="2000" b="0" i="1">
                                        <a:solidFill>
                                          <a:schemeClr val="tx1"/>
                                        </a:solidFill>
                                        <a:latin typeface="Cambria Math"/>
                                        <a:ea typeface="Cambria Math"/>
                                      </a:rPr>
                                      <m:t>m</m:t>
                                    </m:r>
                                    <m:r>
                                      <a:rPr lang="en-US" sz="2000" b="0" i="1">
                                        <a:solidFill>
                                          <a:schemeClr val="tx1"/>
                                        </a:solidFill>
                                        <a:latin typeface="Cambria Math"/>
                                        <a:ea typeface="Cambria Math"/>
                                      </a:rPr>
                                      <m:t>⊥</m:t>
                                    </m:r>
                                  </m:sub>
                                  <m:sup>
                                    <m:r>
                                      <a:rPr lang="en-US" sz="2000" b="0" i="1">
                                        <a:solidFill>
                                          <a:schemeClr val="tx1"/>
                                        </a:solidFill>
                                        <a:latin typeface="Cambria Math"/>
                                        <a:ea typeface="Cambria Math"/>
                                      </a:rPr>
                                      <m:t>4</m:t>
                                    </m:r>
                                  </m:sup>
                                </m:sSubSup>
                              </m:den>
                            </m:f>
                            <m:r>
                              <a:rPr lang="en-US" sz="2000" b="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num>
                              <m:den>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𝑤</m:t>
                                    </m:r>
                                  </m:e>
                                  <m:sub>
                                    <m:r>
                                      <m:rPr>
                                        <m:sty m:val="p"/>
                                      </m:rPr>
                                      <a:rPr lang="en-US" sz="2000" b="0" i="1">
                                        <a:solidFill>
                                          <a:schemeClr val="tx1"/>
                                        </a:solidFill>
                                        <a:latin typeface="Cambria Math"/>
                                        <a:ea typeface="Cambria Math"/>
                                      </a:rPr>
                                      <m:t>m</m:t>
                                    </m:r>
                                    <m:r>
                                      <a:rPr lang="en-US" sz="2000" b="0" i="1">
                                        <a:solidFill>
                                          <a:schemeClr val="tx1"/>
                                        </a:solidFill>
                                        <a:latin typeface="Cambria Math"/>
                                        <a:ea typeface="Cambria Math"/>
                                      </a:rPr>
                                      <m:t>𝜉</m:t>
                                    </m:r>
                                  </m:sub>
                                  <m:sup>
                                    <m:r>
                                      <a:rPr lang="en-US" sz="2000" b="0" i="1">
                                        <a:solidFill>
                                          <a:schemeClr val="tx1"/>
                                        </a:solidFill>
                                        <a:latin typeface="Cambria Math"/>
                                        <a:ea typeface="Cambria Math"/>
                                      </a:rPr>
                                      <m:t>4</m:t>
                                    </m:r>
                                  </m:sup>
                                </m:sSubSup>
                              </m:den>
                            </m:f>
                          </m:e>
                        </m:d>
                        <m:r>
                          <a:rPr lang="en-US" sz="2000" b="0" i="1">
                            <a:solidFill>
                              <a:schemeClr val="tx1"/>
                            </a:solidFill>
                            <a:latin typeface="Cambria Math"/>
                            <a:ea typeface="Cambria Math"/>
                          </a:rPr>
                          <m:t>𝑎</m:t>
                        </m:r>
                        <m:r>
                          <a:rPr lang="en-US" sz="2000" b="0" i="1">
                            <a:solidFill>
                              <a:schemeClr val="tx1"/>
                            </a:solidFill>
                            <a:latin typeface="Cambria Math"/>
                            <a:ea typeface="Cambria Math"/>
                          </a:rPr>
                          <m:t>−</m:t>
                        </m:r>
                        <m:f>
                          <m:fPr>
                            <m:ctrlPr>
                              <a:rPr lang="en-US" sz="2000" b="0" i="1">
                                <a:solidFill>
                                  <a:schemeClr val="tx1"/>
                                </a:solidFill>
                                <a:latin typeface="Cambria Math" panose="02040503050406030204" pitchFamily="18" charset="0"/>
                                <a:ea typeface="Cambria Math"/>
                                <a:cs typeface="Cambria Math"/>
                              </a:rPr>
                            </m:ctrlPr>
                          </m:fPr>
                          <m:num>
                            <m:sSubSup>
                              <m:sSubSupPr>
                                <m:ctrlPr>
                                  <a:rPr lang="en-US" sz="2000" b="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𝑘</m:t>
                                </m:r>
                              </m:e>
                              <m:sub>
                                <m:r>
                                  <m:rPr>
                                    <m:sty m:val="p"/>
                                  </m:rPr>
                                  <a:rPr lang="en-US" sz="2000" b="0" i="1">
                                    <a:solidFill>
                                      <a:schemeClr val="tx1"/>
                                    </a:solidFill>
                                    <a:latin typeface="Cambria Math"/>
                                    <a:ea typeface="Cambria Math"/>
                                  </a:rPr>
                                  <m:t>p</m:t>
                                </m:r>
                              </m:sub>
                              <m:sup>
                                <m:r>
                                  <a:rPr lang="en-US" sz="2000" b="0" i="1">
                                    <a:solidFill>
                                      <a:schemeClr val="tx1"/>
                                    </a:solidFill>
                                    <a:latin typeface="Cambria Math"/>
                                    <a:ea typeface="Cambria Math"/>
                                  </a:rPr>
                                  <m:t>2</m:t>
                                </m:r>
                              </m:sup>
                            </m:sSubSup>
                          </m:num>
                          <m:den>
                            <m:r>
                              <a:rPr lang="en-US" sz="2000" b="0" i="1">
                                <a:solidFill>
                                  <a:schemeClr val="tx1"/>
                                </a:solidFill>
                                <a:latin typeface="Cambria Math"/>
                                <a:ea typeface="Cambria Math"/>
                              </a:rPr>
                              <m:t>8</m:t>
                            </m:r>
                            <m:sSub>
                              <m:sSubPr>
                                <m:ctrlPr>
                                  <a:rPr lang="en-US" sz="2000" b="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ea typeface="Cambria Math"/>
                                  </a:rPr>
                                  <m:t>𝑘</m:t>
                                </m:r>
                              </m:e>
                              <m:sub>
                                <m:r>
                                  <a:rPr lang="en-US" sz="2000" b="0" i="1">
                                    <a:solidFill>
                                      <a:schemeClr val="tx1"/>
                                    </a:solidFill>
                                    <a:latin typeface="Cambria Math"/>
                                    <a:ea typeface="Cambria Math"/>
                                  </a:rPr>
                                  <m:t>0</m:t>
                                </m:r>
                              </m:sub>
                            </m:sSub>
                          </m:den>
                        </m:f>
                        <m:sSup>
                          <m:sSupPr>
                            <m:ctrlPr>
                              <a:rPr lang="en-US" sz="2000" i="1">
                                <a:solidFill>
                                  <a:schemeClr val="tx1"/>
                                </a:solidFill>
                                <a:latin typeface="Cambria Math" panose="02040503050406030204" pitchFamily="18" charset="0"/>
                                <a:ea typeface="Cambria Math"/>
                                <a:cs typeface="Cambria Math"/>
                              </a:rPr>
                            </m:ctrlPr>
                          </m:sSupPr>
                          <m:e>
                            <m:d>
                              <m:dPr>
                                <m:begChr m:val="|"/>
                                <m:endChr m:val="|"/>
                                <m:ctrlPr>
                                  <a:rPr lang="en-US" sz="200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ea typeface="Cambria Math"/>
                                  </a:rPr>
                                  <m:t>𝑎</m:t>
                                </m:r>
                              </m:e>
                            </m:d>
                          </m:e>
                          <m:sup>
                            <m:r>
                              <a:rPr lang="en-US" sz="2000" b="0" i="1">
                                <a:solidFill>
                                  <a:schemeClr val="tx1"/>
                                </a:solidFill>
                                <a:latin typeface="Cambria Math"/>
                                <a:ea typeface="Cambria Math"/>
                              </a:rPr>
                              <m:t>2</m:t>
                            </m:r>
                          </m:sup>
                        </m:sSup>
                        <m:r>
                          <a:rPr lang="en-US" sz="2000" b="0" i="1">
                            <a:solidFill>
                              <a:schemeClr val="tx1"/>
                            </a:solidFill>
                            <a:latin typeface="Cambria Math"/>
                            <a:ea typeface="Cambria Math"/>
                          </a:rPr>
                          <m:t>𝑎</m:t>
                        </m:r>
                      </m:oMath>
                    </m:oMathPara>
                  </a14:m>
                  <a:endParaRPr lang="en-US" sz="2000" i="1"/>
                </a:p>
              </p:txBody>
            </p:sp>
          </mc:Choice>
          <mc:Fallback xmlns="">
            <p:sp>
              <p:nvSpPr>
                <p:cNvPr id="3" name="TextBox 2">
                  <a:extLst>
                    <a:ext uri="{FF2B5EF4-FFF2-40B4-BE49-F238E27FC236}">
                      <a16:creationId xmlns:a16="http://schemas.microsoft.com/office/drawing/2014/main" id="{8D057C67-4C19-A72B-7CDC-DE4B71A4B6B0}"/>
                    </a:ext>
                  </a:extLst>
                </p:cNvPr>
                <p:cNvSpPr txBox="1">
                  <a:spLocks noRot="1" noChangeAspect="1" noMove="1" noResize="1" noEditPoints="1" noAdjustHandles="1" noChangeArrowheads="1" noChangeShapeType="1" noTextEdit="1"/>
                </p:cNvSpPr>
                <p:nvPr/>
              </p:nvSpPr>
              <p:spPr bwMode="auto">
                <a:xfrm>
                  <a:off x="0" y="506268"/>
                  <a:ext cx="6431150" cy="810224"/>
                </a:xfrm>
                <a:prstGeom prst="rect">
                  <a:avLst/>
                </a:prstGeom>
                <a:blipFill>
                  <a:blip r:embed="rId4"/>
                  <a:stretch>
                    <a:fillRect r="-7014"/>
                  </a:stretch>
                </a:blipFill>
              </p:spPr>
              <p:txBody>
                <a:bodyPr/>
                <a:lstStyle/>
                <a:p>
                  <a:r>
                    <a:rPr lang="en-US">
                      <a:noFill/>
                    </a:rPr>
                    <a:t> </a:t>
                  </a:r>
                </a:p>
              </p:txBody>
            </p:sp>
          </mc:Fallback>
        </mc:AlternateContent>
        <p:sp>
          <p:nvSpPr>
            <p:cNvPr id="4" name="Left Brace 3">
              <a:extLst>
                <a:ext uri="{FF2B5EF4-FFF2-40B4-BE49-F238E27FC236}">
                  <a16:creationId xmlns:a16="http://schemas.microsoft.com/office/drawing/2014/main" id="{E86F824E-18F0-1919-D8C6-53BC0EF1A7EA}"/>
                </a:ext>
              </a:extLst>
            </p:cNvPr>
            <p:cNvSpPr/>
            <p:nvPr/>
          </p:nvSpPr>
          <p:spPr bwMode="auto">
            <a:xfrm rot="5400000">
              <a:off x="1606740" y="116058"/>
              <a:ext cx="192408" cy="58801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5" name="Left Brace 4">
              <a:extLst>
                <a:ext uri="{FF2B5EF4-FFF2-40B4-BE49-F238E27FC236}">
                  <a16:creationId xmlns:a16="http://schemas.microsoft.com/office/drawing/2014/main" id="{03496E03-C1E8-F676-9845-5C6C81379C33}"/>
                </a:ext>
              </a:extLst>
            </p:cNvPr>
            <p:cNvSpPr/>
            <p:nvPr/>
          </p:nvSpPr>
          <p:spPr bwMode="auto">
            <a:xfrm rot="16199999">
              <a:off x="2357195" y="1061064"/>
              <a:ext cx="192408" cy="703265"/>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0" name="Left Brace 9">
              <a:extLst>
                <a:ext uri="{FF2B5EF4-FFF2-40B4-BE49-F238E27FC236}">
                  <a16:creationId xmlns:a16="http://schemas.microsoft.com/office/drawing/2014/main" id="{8DBB6938-474B-A7CA-3437-A0F2CA51050B}"/>
                </a:ext>
              </a:extLst>
            </p:cNvPr>
            <p:cNvSpPr/>
            <p:nvPr/>
          </p:nvSpPr>
          <p:spPr bwMode="auto">
            <a:xfrm rot="5400000">
              <a:off x="4125887" y="116058"/>
              <a:ext cx="192408" cy="58801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8" name="Left Brace 17">
              <a:extLst>
                <a:ext uri="{FF2B5EF4-FFF2-40B4-BE49-F238E27FC236}">
                  <a16:creationId xmlns:a16="http://schemas.microsoft.com/office/drawing/2014/main" id="{F2342A7E-9FBE-4B60-F80D-0F6B29315B0E}"/>
                </a:ext>
              </a:extLst>
            </p:cNvPr>
            <p:cNvSpPr/>
            <p:nvPr/>
          </p:nvSpPr>
          <p:spPr bwMode="auto">
            <a:xfrm rot="16199999">
              <a:off x="4900214" y="1128756"/>
              <a:ext cx="192408" cy="58801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9" name="Left Brace 18">
              <a:extLst>
                <a:ext uri="{FF2B5EF4-FFF2-40B4-BE49-F238E27FC236}">
                  <a16:creationId xmlns:a16="http://schemas.microsoft.com/office/drawing/2014/main" id="{8D7A6681-7584-8A11-2898-50226448F1F9}"/>
                </a:ext>
              </a:extLst>
            </p:cNvPr>
            <p:cNvSpPr/>
            <p:nvPr/>
          </p:nvSpPr>
          <p:spPr bwMode="auto">
            <a:xfrm rot="5400000">
              <a:off x="6270208" y="-125012"/>
              <a:ext cx="192408" cy="107015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20" name="TextBox 19">
              <a:extLst>
                <a:ext uri="{FF2B5EF4-FFF2-40B4-BE49-F238E27FC236}">
                  <a16:creationId xmlns:a16="http://schemas.microsoft.com/office/drawing/2014/main" id="{FB9CAE80-3B01-F3A2-1E2B-D061CA9476FB}"/>
                </a:ext>
              </a:extLst>
            </p:cNvPr>
            <p:cNvSpPr txBox="1"/>
            <p:nvPr/>
          </p:nvSpPr>
          <p:spPr bwMode="auto">
            <a:xfrm>
              <a:off x="1100279" y="934"/>
              <a:ext cx="1205330" cy="369332"/>
            </a:xfrm>
            <a:prstGeom prst="rect">
              <a:avLst/>
            </a:prstGeom>
            <a:noFill/>
          </p:spPr>
          <p:txBody>
            <a:bodyPr wrap="none" rtlCol="0">
              <a:spAutoFit/>
            </a:bodyPr>
            <a:lstStyle/>
            <a:p>
              <a:pPr>
                <a:defRPr/>
              </a:pPr>
              <a:r>
                <a:rPr lang="en-US"/>
                <a:t>diffraction</a:t>
              </a:r>
              <a:endParaRPr/>
            </a:p>
          </p:txBody>
        </p:sp>
        <p:sp>
          <p:nvSpPr>
            <p:cNvPr id="21" name="TextBox 20">
              <a:extLst>
                <a:ext uri="{FF2B5EF4-FFF2-40B4-BE49-F238E27FC236}">
                  <a16:creationId xmlns:a16="http://schemas.microsoft.com/office/drawing/2014/main" id="{89835E17-84D0-8860-34FF-7519E124119A}"/>
                </a:ext>
              </a:extLst>
            </p:cNvPr>
            <p:cNvSpPr txBox="1"/>
            <p:nvPr/>
          </p:nvSpPr>
          <p:spPr bwMode="auto">
            <a:xfrm>
              <a:off x="1850734" y="1448583"/>
              <a:ext cx="1227580" cy="369332"/>
            </a:xfrm>
            <a:prstGeom prst="rect">
              <a:avLst/>
            </a:prstGeom>
            <a:noFill/>
          </p:spPr>
          <p:txBody>
            <a:bodyPr wrap="none" rtlCol="0">
              <a:spAutoFit/>
            </a:bodyPr>
            <a:lstStyle/>
            <a:p>
              <a:pPr>
                <a:defRPr/>
              </a:pPr>
              <a:r>
                <a:rPr lang="en-US"/>
                <a:t>dispersion</a:t>
              </a:r>
              <a:endParaRPr/>
            </a:p>
          </p:txBody>
        </p:sp>
        <p:sp>
          <p:nvSpPr>
            <p:cNvPr id="22" name="TextBox 21">
              <a:extLst>
                <a:ext uri="{FF2B5EF4-FFF2-40B4-BE49-F238E27FC236}">
                  <a16:creationId xmlns:a16="http://schemas.microsoft.com/office/drawing/2014/main" id="{2E5555D3-012D-1638-2744-408B513D6406}"/>
                </a:ext>
              </a:extLst>
            </p:cNvPr>
            <p:cNvSpPr txBox="1"/>
            <p:nvPr/>
          </p:nvSpPr>
          <p:spPr bwMode="auto">
            <a:xfrm>
              <a:off x="3228742" y="0"/>
              <a:ext cx="1986698" cy="369332"/>
            </a:xfrm>
            <a:prstGeom prst="rect">
              <a:avLst/>
            </a:prstGeom>
            <a:noFill/>
          </p:spPr>
          <p:txBody>
            <a:bodyPr wrap="none" rtlCol="0">
              <a:spAutoFit/>
            </a:bodyPr>
            <a:lstStyle/>
            <a:p>
              <a:pPr>
                <a:defRPr/>
              </a:pPr>
              <a:r>
                <a:rPr lang="en-US" dirty="0"/>
                <a:t>transverse guiding</a:t>
              </a:r>
              <a:endParaRPr dirty="0"/>
            </a:p>
          </p:txBody>
        </p:sp>
        <p:sp>
          <p:nvSpPr>
            <p:cNvPr id="23" name="TextBox 22">
              <a:extLst>
                <a:ext uri="{FF2B5EF4-FFF2-40B4-BE49-F238E27FC236}">
                  <a16:creationId xmlns:a16="http://schemas.microsoft.com/office/drawing/2014/main" id="{EBDD3C2A-1DEC-CAD9-8013-7271E20AE6C3}"/>
                </a:ext>
              </a:extLst>
            </p:cNvPr>
            <p:cNvSpPr txBox="1"/>
            <p:nvPr/>
          </p:nvSpPr>
          <p:spPr bwMode="auto">
            <a:xfrm>
              <a:off x="4066515" y="1453428"/>
              <a:ext cx="1859805" cy="369332"/>
            </a:xfrm>
            <a:prstGeom prst="rect">
              <a:avLst/>
            </a:prstGeom>
            <a:noFill/>
          </p:spPr>
          <p:txBody>
            <a:bodyPr wrap="none" rtlCol="0">
              <a:spAutoFit/>
            </a:bodyPr>
            <a:lstStyle/>
            <a:p>
              <a:pPr>
                <a:defRPr/>
              </a:pPr>
              <a:r>
                <a:rPr lang="en-US" dirty="0"/>
                <a:t>temporal guiding</a:t>
              </a:r>
              <a:endParaRPr dirty="0"/>
            </a:p>
          </p:txBody>
        </p:sp>
        <p:sp>
          <p:nvSpPr>
            <p:cNvPr id="24" name="TextBox 23">
              <a:extLst>
                <a:ext uri="{FF2B5EF4-FFF2-40B4-BE49-F238E27FC236}">
                  <a16:creationId xmlns:a16="http://schemas.microsoft.com/office/drawing/2014/main" id="{876AFBFA-BBA1-F328-0996-63680C476E4F}"/>
                </a:ext>
              </a:extLst>
            </p:cNvPr>
            <p:cNvSpPr txBox="1"/>
            <p:nvPr/>
          </p:nvSpPr>
          <p:spPr bwMode="auto">
            <a:xfrm>
              <a:off x="5685777" y="6758"/>
              <a:ext cx="1361270" cy="369332"/>
            </a:xfrm>
            <a:prstGeom prst="rect">
              <a:avLst/>
            </a:prstGeom>
            <a:noFill/>
          </p:spPr>
          <p:txBody>
            <a:bodyPr wrap="none" rtlCol="0">
              <a:spAutoFit/>
            </a:bodyPr>
            <a:lstStyle/>
            <a:p>
              <a:pPr>
                <a:defRPr/>
              </a:pPr>
              <a:r>
                <a:rPr lang="en-US"/>
                <a:t>nonlinearity</a:t>
              </a:r>
              <a:endParaRPr/>
            </a:p>
          </p:txBody>
        </p:sp>
      </p:gr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49876832" name="Title 1"/>
          <p:cNvSpPr>
            <a:spLocks noGrp="1"/>
          </p:cNvSpPr>
          <p:nvPr>
            <p:ph type="title"/>
          </p:nvPr>
        </p:nvSpPr>
        <p:spPr bwMode="auto"/>
        <p:txBody>
          <a:bodyPr/>
          <a:lstStyle/>
          <a:p>
            <a:pPr>
              <a:defRPr/>
            </a:pPr>
            <a:r>
              <a:rPr lang="en-US"/>
              <a:t>Nonlinear optical response of plasma modifies the propagation behavior of STOVs</a:t>
            </a:r>
            <a:endParaRPr/>
          </a:p>
        </p:txBody>
      </p:sp>
      <p:sp>
        <p:nvSpPr>
          <p:cNvPr id="1861489722" name="Content Placeholder 2"/>
          <p:cNvSpPr>
            <a:spLocks noGrp="1"/>
          </p:cNvSpPr>
          <p:nvPr>
            <p:ph idx="1"/>
          </p:nvPr>
        </p:nvSpPr>
        <p:spPr bwMode="auto">
          <a:xfrm>
            <a:off x="608171" y="3802824"/>
            <a:ext cx="10975656" cy="832788"/>
          </a:xfrm>
        </p:spPr>
        <p:txBody>
          <a:bodyPr vertOverflow="overflow" horzOverflow="overflow" vert="horz" wrap="square" lIns="91440" tIns="45720" rIns="91440" bIns="45720" numCol="1" spcCol="0" rtlCol="0" fromWordArt="0" anchor="t" anchorCtr="0" forceAA="0" compatLnSpc="0">
            <a:normAutofit/>
          </a:bodyPr>
          <a:lstStyle/>
          <a:p>
            <a:pPr>
              <a:defRPr/>
            </a:pPr>
            <a:r>
              <a:rPr lang="en-US" sz="2000"/>
              <a:t>In the steady-state limit, plasma has an effective instantaneous nonlinearity</a:t>
            </a:r>
            <a:endParaRPr sz="2000"/>
          </a:p>
          <a:p>
            <a:pPr>
              <a:defRPr/>
            </a:pPr>
            <a:r>
              <a:rPr lang="en-US" sz="2000" b="0" i="0" u="none" strike="noStrike" cap="none" spc="0">
                <a:solidFill>
                  <a:schemeClr val="tx1"/>
                </a:solidFill>
                <a:latin typeface="Aptos"/>
                <a:ea typeface="+mn-ea"/>
                <a:cs typeface="+mn-cs"/>
              </a:rPr>
              <a:t>No closed-form solutions in three dimensions</a:t>
            </a:r>
            <a:endParaRPr sz="2000"/>
          </a:p>
        </p:txBody>
      </p:sp>
      <p:sp>
        <p:nvSpPr>
          <p:cNvPr id="292418950" name="Slide Number Placeholder 3"/>
          <p:cNvSpPr>
            <a:spLocks noGrp="1"/>
          </p:cNvSpPr>
          <p:nvPr>
            <p:ph type="sldNum" sz="quarter" idx="12"/>
          </p:nvPr>
        </p:nvSpPr>
        <p:spPr bwMode="auto"/>
        <p:txBody>
          <a:bodyPr/>
          <a:lstStyle/>
          <a:p>
            <a:pPr>
              <a:defRPr/>
            </a:pPr>
            <a:fld id="{DB080E23-3DD6-BADC-CB93-5F0929EACA53}" type="slidenum">
              <a:rPr lang="en-US"/>
              <a:t>19</a:t>
            </a:fld>
            <a:endParaRPr lang="en-US"/>
          </a:p>
        </p:txBody>
      </p:sp>
      <p:pic>
        <p:nvPicPr>
          <p:cNvPr id="1095462680" name="Picture 9" descr="Laboratory for Laser Energetics University of Rochester Logo."/>
          <p:cNvPicPr>
            <a:picLocks noChangeAspect="1"/>
          </p:cNvPicPr>
          <p:nvPr/>
        </p:nvPicPr>
        <p:blipFill rotWithShape="1">
          <a:blip r:embed="rId3"/>
          <a:stretch/>
        </p:blipFill>
        <p:spPr bwMode="auto">
          <a:xfrm>
            <a:off x="546791" y="6355080"/>
            <a:ext cx="2628909" cy="365124"/>
          </a:xfrm>
          <a:prstGeom prst="rect">
            <a:avLst/>
          </a:prstGeom>
        </p:spPr>
      </p:pic>
      <p:sp>
        <p:nvSpPr>
          <p:cNvPr id="1438654597" name="Text Placeholder 4"/>
          <p:cNvSpPr>
            <a:spLocks noGrp="1"/>
          </p:cNvSpPr>
          <p:nvPr>
            <p:ph type="body" sz="quarter" idx="13"/>
          </p:nvPr>
        </p:nvSpPr>
        <p:spPr bwMode="auto">
          <a:xfrm>
            <a:off x="1194814" y="5135605"/>
            <a:ext cx="9802728" cy="709692"/>
          </a:xfrm>
          <a:prstGeom prst="roundRect">
            <a:avLst>
              <a:gd name="adj" fmla="val 16667"/>
            </a:avLst>
          </a:prstGeom>
        </p:spPr>
        <p:txBody>
          <a:bodyPr/>
          <a:lstStyle/>
          <a:p>
            <a:pPr>
              <a:defRPr/>
            </a:pPr>
            <a:r>
              <a:rPr lang="en-US" sz="2000"/>
              <a:t>Simulating nonlinear STOV propagation requires numerical approaches and/or approximation techniques</a:t>
            </a:r>
            <a:endParaRPr/>
          </a:p>
        </p:txBody>
      </p:sp>
      <p:grpSp>
        <p:nvGrpSpPr>
          <p:cNvPr id="2" name="Group 17">
            <a:extLst>
              <a:ext uri="{FF2B5EF4-FFF2-40B4-BE49-F238E27FC236}">
                <a16:creationId xmlns:a16="http://schemas.microsoft.com/office/drawing/2014/main" id="{EBF46AE6-BD62-89C6-FCDA-727A9DC9A177}"/>
              </a:ext>
            </a:extLst>
          </p:cNvPr>
          <p:cNvGrpSpPr/>
          <p:nvPr/>
        </p:nvGrpSpPr>
        <p:grpSpPr bwMode="auto">
          <a:xfrm>
            <a:off x="2511937" y="1500345"/>
            <a:ext cx="7047047" cy="1822760"/>
            <a:chOff x="0" y="0"/>
            <a:chExt cx="7047047" cy="182276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8D057C67-4C19-A72B-7CDC-DE4B71A4B6B0}"/>
                    </a:ext>
                  </a:extLst>
                </p:cNvPr>
                <p:cNvSpPr txBox="1"/>
                <p:nvPr/>
              </p:nvSpPr>
              <p:spPr bwMode="auto">
                <a:xfrm>
                  <a:off x="0" y="506268"/>
                  <a:ext cx="6431150" cy="810224"/>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i="1">
                            <a:solidFill>
                              <a:schemeClr val="tx1"/>
                            </a:solidFill>
                            <a:latin typeface="Cambria Math"/>
                          </a:rPr>
                          <m:t>𝑖</m:t>
                        </m:r>
                        <m:f>
                          <m:fPr>
                            <m:ctrlPr>
                              <a:rPr lang="en-US" sz="2000" i="1">
                                <a:solidFill>
                                  <a:schemeClr val="tx1"/>
                                </a:solidFill>
                                <a:latin typeface="Cambria Math" panose="02040503050406030204" pitchFamily="18" charset="0"/>
                                <a:ea typeface="Cambria Math"/>
                                <a:cs typeface="Cambria Math"/>
                              </a:rPr>
                            </m:ctrlPr>
                          </m:fPr>
                          <m:num>
                            <m:r>
                              <a:rPr lang="en-US" sz="2000" i="1">
                                <a:solidFill>
                                  <a:schemeClr val="tx1"/>
                                </a:solidFill>
                                <a:latin typeface="Cambria Math"/>
                              </a:rPr>
                              <m:t>𝜕</m:t>
                            </m:r>
                            <m:r>
                              <a:rPr lang="en-US" sz="2000" b="0" i="1">
                                <a:solidFill>
                                  <a:schemeClr val="tx1"/>
                                </a:solidFill>
                                <a:latin typeface="Cambria Math"/>
                              </a:rPr>
                              <m:t>𝑎</m:t>
                            </m:r>
                          </m:num>
                          <m:den>
                            <m:r>
                              <a:rPr lang="en-US" sz="2000" i="1">
                                <a:solidFill>
                                  <a:schemeClr val="tx1"/>
                                </a:solidFill>
                                <a:latin typeface="Cambria Math"/>
                              </a:rPr>
                              <m:t>𝜕</m:t>
                            </m:r>
                            <m:r>
                              <a:rPr lang="en-US" sz="2000" i="1">
                                <a:solidFill>
                                  <a:schemeClr val="tx1"/>
                                </a:solidFill>
                                <a:latin typeface="Cambria Math"/>
                              </a:rPr>
                              <m:t>𝑧</m:t>
                            </m:r>
                          </m:den>
                        </m:f>
                        <m:r>
                          <a:rPr lang="en-US" sz="2000" i="1">
                            <a:solidFill>
                              <a:schemeClr val="tx1"/>
                            </a:solidFill>
                            <a:latin typeface="Cambria Math"/>
                          </a:rPr>
                          <m:t>=</m:t>
                        </m:r>
                        <m:r>
                          <a:rPr lang="en-US" sz="200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r>
                              <a:rPr lang="en-US" sz="2000" i="1">
                                <a:solidFill>
                                  <a:schemeClr val="tx1"/>
                                </a:solidFill>
                                <a:latin typeface="Cambria Math"/>
                              </a:rPr>
                              <m:t>1</m:t>
                            </m:r>
                          </m:num>
                          <m:den>
                            <m:r>
                              <a:rPr lang="en-US" sz="2000" i="1">
                                <a:solidFill>
                                  <a:schemeClr val="tx1"/>
                                </a:solidFill>
                                <a:latin typeface="Cambria Math"/>
                              </a:rPr>
                              <m:t>2</m:t>
                            </m:r>
                            <m:sSub>
                              <m:sSubPr>
                                <m:ctrlPr>
                                  <a:rPr lang="en-US" sz="2000" i="1">
                                    <a:solidFill>
                                      <a:schemeClr val="tx1"/>
                                    </a:solidFill>
                                    <a:latin typeface="Cambria Math" panose="02040503050406030204" pitchFamily="18" charset="0"/>
                                    <a:ea typeface="Cambria Math"/>
                                    <a:cs typeface="Cambria Math"/>
                                  </a:rPr>
                                </m:ctrlPr>
                              </m:sSubPr>
                              <m:e>
                                <m:r>
                                  <a:rPr lang="en-US" sz="2000" i="1">
                                    <a:solidFill>
                                      <a:schemeClr val="tx1"/>
                                    </a:solidFill>
                                    <a:latin typeface="Cambria Math"/>
                                  </a:rPr>
                                  <m:t>𝑘</m:t>
                                </m:r>
                              </m:e>
                              <m:sub>
                                <m:r>
                                  <a:rPr lang="en-US" sz="2000" i="1">
                                    <a:solidFill>
                                      <a:schemeClr val="tx1"/>
                                    </a:solidFill>
                                    <a:latin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rPr>
                                  <m:t>𝛻</m:t>
                                </m:r>
                              </m:e>
                              <m:sub>
                                <m:r>
                                  <a:rPr lang="en-US" sz="2000" b="0" i="1">
                                    <a:solidFill>
                                      <a:schemeClr val="tx1"/>
                                    </a:solidFill>
                                    <a:latin typeface="Cambria Math"/>
                                  </a:rPr>
                                  <m:t>⊥</m:t>
                                </m:r>
                              </m:sub>
                              <m:sup>
                                <m:r>
                                  <a:rPr lang="en-US" sz="2000" b="0" i="1">
                                    <a:solidFill>
                                      <a:schemeClr val="tx1"/>
                                    </a:solidFill>
                                    <a:latin typeface="Cambria Math"/>
                                  </a:rPr>
                                  <m:t>2</m:t>
                                </m:r>
                              </m:sup>
                            </m:sSubSup>
                            <m:r>
                              <a:rPr lang="en-US" sz="2000" b="0" i="1">
                                <a:solidFill>
                                  <a:schemeClr val="tx1"/>
                                </a:solidFill>
                                <a:latin typeface="Cambria Math"/>
                              </a:rPr>
                              <m:t>+</m:t>
                            </m:r>
                            <m:f>
                              <m:fPr>
                                <m:ctrlPr>
                                  <a:rPr lang="en-US" sz="2000" b="0" i="1">
                                    <a:solidFill>
                                      <a:schemeClr val="tx1"/>
                                    </a:solidFill>
                                    <a:latin typeface="Cambria Math" panose="02040503050406030204" pitchFamily="18" charset="0"/>
                                    <a:ea typeface="Cambria Math"/>
                                    <a:cs typeface="Cambria Math"/>
                                  </a:rPr>
                                </m:ctrlPr>
                              </m:fPr>
                              <m:num>
                                <m:sSubSup>
                                  <m:sSubSupPr>
                                    <m:ctrlPr>
                                      <a:rPr lang="en-US" sz="2000" b="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rPr>
                                      <m:t>𝑘</m:t>
                                    </m:r>
                                  </m:e>
                                  <m:sub>
                                    <m:r>
                                      <a:rPr lang="en-US" sz="2000" b="0" i="1">
                                        <a:solidFill>
                                          <a:schemeClr val="tx1"/>
                                        </a:solidFill>
                                        <a:latin typeface="Cambria Math"/>
                                      </a:rPr>
                                      <m:t>0</m:t>
                                    </m:r>
                                  </m:sub>
                                  <m:sup>
                                    <m:r>
                                      <a:rPr lang="en-US" sz="2000" b="0" i="1">
                                        <a:solidFill>
                                          <a:schemeClr val="tx1"/>
                                        </a:solidFill>
                                        <a:latin typeface="Cambria Math"/>
                                      </a:rPr>
                                      <m:t>2</m:t>
                                    </m:r>
                                  </m:sup>
                                </m:sSubSup>
                              </m:num>
                              <m:den>
                                <m:sSubSup>
                                  <m:sSubSupPr>
                                    <m:ctrlPr>
                                      <a:rPr lang="en-US" sz="2000" b="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rPr>
                                      <m:t>𝑘</m:t>
                                    </m:r>
                                  </m:e>
                                  <m:sub>
                                    <m:r>
                                      <m:rPr>
                                        <m:sty m:val="p"/>
                                      </m:rPr>
                                      <a:rPr lang="en-US" sz="2000" b="0" i="1">
                                        <a:solidFill>
                                          <a:schemeClr val="tx1"/>
                                        </a:solidFill>
                                        <a:latin typeface="Cambria Math"/>
                                      </a:rPr>
                                      <m:t>p</m:t>
                                    </m:r>
                                  </m:sub>
                                  <m:sup>
                                    <m:r>
                                      <a:rPr lang="en-US" sz="2000" b="0" i="1">
                                        <a:solidFill>
                                          <a:schemeClr val="tx1"/>
                                        </a:solidFill>
                                        <a:latin typeface="Cambria Math"/>
                                      </a:rPr>
                                      <m:t>2</m:t>
                                    </m:r>
                                  </m:sup>
                                </m:sSubSup>
                              </m:den>
                            </m:f>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m:t>
                                    </m:r>
                                  </m:e>
                                  <m:sup>
                                    <m:r>
                                      <a:rPr lang="en-US" sz="2000" b="0" i="1">
                                        <a:solidFill>
                                          <a:schemeClr val="tx1"/>
                                        </a:solidFill>
                                        <a:latin typeface="Cambria Math"/>
                                        <a:ea typeface="Cambria Math"/>
                                      </a:rPr>
                                      <m:t>2</m:t>
                                    </m:r>
                                  </m:sup>
                                </m:sSup>
                              </m:num>
                              <m:den>
                                <m:r>
                                  <a:rPr lang="en-US" sz="2000" b="0" i="1">
                                    <a:solidFill>
                                      <a:schemeClr val="tx1"/>
                                    </a:solidFill>
                                    <a:latin typeface="Cambria Math"/>
                                    <a:ea typeface="Cambria Math"/>
                                  </a:rPr>
                                  <m:t>𝜕</m:t>
                                </m:r>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den>
                            </m:f>
                          </m:e>
                        </m:d>
                        <m:r>
                          <a:rPr lang="en-US" sz="2000" b="0" i="1">
                            <a:solidFill>
                              <a:schemeClr val="tx1"/>
                            </a:solidFill>
                            <a:latin typeface="Cambria Math"/>
                            <a:ea typeface="Cambria Math"/>
                          </a:rPr>
                          <m:t>𝑎</m:t>
                        </m:r>
                        <m:r>
                          <a:rPr lang="en-US" sz="2000" b="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r>
                              <a:rPr lang="en-US" sz="2000" b="0" i="1">
                                <a:solidFill>
                                  <a:schemeClr val="tx1"/>
                                </a:solidFill>
                                <a:latin typeface="Cambria Math"/>
                                <a:ea typeface="Cambria Math"/>
                              </a:rPr>
                              <m:t>2</m:t>
                            </m:r>
                          </m:num>
                          <m:den>
                            <m:sSub>
                              <m:sSubPr>
                                <m:ctrlPr>
                                  <a:rPr lang="en-US" sz="200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ea typeface="Cambria Math"/>
                                  </a:rPr>
                                  <m:t>𝑘</m:t>
                                </m:r>
                              </m:e>
                              <m:sub>
                                <m:r>
                                  <a:rPr lang="en-US" sz="2000" b="0" i="1">
                                    <a:solidFill>
                                      <a:schemeClr val="tx1"/>
                                    </a:solidFill>
                                    <a:latin typeface="Cambria Math"/>
                                    <a:ea typeface="Cambria Math"/>
                                  </a:rPr>
                                  <m:t>0</m:t>
                                </m:r>
                              </m:sub>
                            </m:sSub>
                          </m:den>
                        </m:f>
                        <m:d>
                          <m:dPr>
                            <m:ctrlPr>
                              <a:rPr lang="en-US" sz="2000" i="1">
                                <a:solidFill>
                                  <a:schemeClr val="tx1"/>
                                </a:solidFill>
                                <a:latin typeface="Cambria Math" panose="02040503050406030204" pitchFamily="18" charset="0"/>
                                <a:ea typeface="Cambria Math"/>
                                <a:cs typeface="Cambria Math"/>
                              </a:rPr>
                            </m:ctrlPr>
                          </m:dPr>
                          <m:e>
                            <m:f>
                              <m:fPr>
                                <m:ctrlPr>
                                  <a:rPr lang="en-US" sz="2000" i="1">
                                    <a:solidFill>
                                      <a:schemeClr val="tx1"/>
                                    </a:solidFill>
                                    <a:latin typeface="Cambria Math" panose="02040503050406030204" pitchFamily="18" charset="0"/>
                                    <a:ea typeface="Cambria Math"/>
                                    <a:cs typeface="Cambria Math"/>
                                  </a:rPr>
                                </m:ctrlPr>
                              </m:fPr>
                              <m:num>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𝑟</m:t>
                                    </m:r>
                                  </m:e>
                                  <m:sub>
                                    <m:r>
                                      <a:rPr lang="en-US" sz="2000" b="0" i="1">
                                        <a:solidFill>
                                          <a:schemeClr val="tx1"/>
                                        </a:solidFill>
                                        <a:latin typeface="Cambria Math"/>
                                        <a:ea typeface="Cambria Math"/>
                                      </a:rPr>
                                      <m:t>⊥</m:t>
                                    </m:r>
                                  </m:sub>
                                  <m:sup>
                                    <m:r>
                                      <a:rPr lang="en-US" sz="2000" b="0" i="1">
                                        <a:solidFill>
                                          <a:schemeClr val="tx1"/>
                                        </a:solidFill>
                                        <a:latin typeface="Cambria Math"/>
                                        <a:ea typeface="Cambria Math"/>
                                      </a:rPr>
                                      <m:t>2</m:t>
                                    </m:r>
                                  </m:sup>
                                </m:sSubSup>
                              </m:num>
                              <m:den>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𝑤</m:t>
                                    </m:r>
                                  </m:e>
                                  <m:sub>
                                    <m:r>
                                      <m:rPr>
                                        <m:sty m:val="p"/>
                                      </m:rPr>
                                      <a:rPr lang="en-US" sz="2000" b="0" i="1">
                                        <a:solidFill>
                                          <a:schemeClr val="tx1"/>
                                        </a:solidFill>
                                        <a:latin typeface="Cambria Math"/>
                                        <a:ea typeface="Cambria Math"/>
                                      </a:rPr>
                                      <m:t>m</m:t>
                                    </m:r>
                                    <m:r>
                                      <a:rPr lang="en-US" sz="2000" b="0" i="1">
                                        <a:solidFill>
                                          <a:schemeClr val="tx1"/>
                                        </a:solidFill>
                                        <a:latin typeface="Cambria Math"/>
                                        <a:ea typeface="Cambria Math"/>
                                      </a:rPr>
                                      <m:t>⊥</m:t>
                                    </m:r>
                                  </m:sub>
                                  <m:sup>
                                    <m:r>
                                      <a:rPr lang="en-US" sz="2000" b="0" i="1">
                                        <a:solidFill>
                                          <a:schemeClr val="tx1"/>
                                        </a:solidFill>
                                        <a:latin typeface="Cambria Math"/>
                                        <a:ea typeface="Cambria Math"/>
                                      </a:rPr>
                                      <m:t>4</m:t>
                                    </m:r>
                                  </m:sup>
                                </m:sSubSup>
                              </m:den>
                            </m:f>
                            <m:r>
                              <a:rPr lang="en-US" sz="2000" b="0" i="1">
                                <a:solidFill>
                                  <a:schemeClr val="tx1"/>
                                </a:solidFill>
                                <a:latin typeface="Cambria Math"/>
                                <a:ea typeface="Cambria Math"/>
                              </a:rPr>
                              <m:t>+</m:t>
                            </m:r>
                            <m:f>
                              <m:fPr>
                                <m:ctrlPr>
                                  <a:rPr lang="en-US" sz="2000" i="1">
                                    <a:solidFill>
                                      <a:schemeClr val="tx1"/>
                                    </a:solidFill>
                                    <a:latin typeface="Cambria Math" panose="02040503050406030204" pitchFamily="18" charset="0"/>
                                    <a:ea typeface="Cambria Math"/>
                                    <a:cs typeface="Cambria Math"/>
                                  </a:rPr>
                                </m:ctrlPr>
                              </m:fPr>
                              <m:num>
                                <m:sSup>
                                  <m:sSupPr>
                                    <m:ctrlPr>
                                      <a:rPr lang="en-US" sz="2000" i="1">
                                        <a:solidFill>
                                          <a:schemeClr val="tx1"/>
                                        </a:solidFill>
                                        <a:latin typeface="Cambria Math" panose="02040503050406030204" pitchFamily="18" charset="0"/>
                                        <a:ea typeface="Cambria Math"/>
                                        <a:cs typeface="Cambria Math"/>
                                      </a:rPr>
                                    </m:ctrlPr>
                                  </m:sSupPr>
                                  <m:e>
                                    <m:r>
                                      <a:rPr lang="en-US" sz="2000" b="0" i="1">
                                        <a:solidFill>
                                          <a:schemeClr val="tx1"/>
                                        </a:solidFill>
                                        <a:latin typeface="Cambria Math"/>
                                        <a:ea typeface="Cambria Math"/>
                                      </a:rPr>
                                      <m:t>𝜉</m:t>
                                    </m:r>
                                  </m:e>
                                  <m:sup>
                                    <m:r>
                                      <a:rPr lang="en-US" sz="2000" b="0" i="1">
                                        <a:solidFill>
                                          <a:schemeClr val="tx1"/>
                                        </a:solidFill>
                                        <a:latin typeface="Cambria Math"/>
                                        <a:ea typeface="Cambria Math"/>
                                      </a:rPr>
                                      <m:t>2</m:t>
                                    </m:r>
                                  </m:sup>
                                </m:sSup>
                              </m:num>
                              <m:den>
                                <m:sSubSup>
                                  <m:sSubSupPr>
                                    <m:ctrlPr>
                                      <a:rPr lang="en-US" sz="200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𝑤</m:t>
                                    </m:r>
                                  </m:e>
                                  <m:sub>
                                    <m:r>
                                      <m:rPr>
                                        <m:sty m:val="p"/>
                                      </m:rPr>
                                      <a:rPr lang="en-US" sz="2000" b="0" i="1">
                                        <a:solidFill>
                                          <a:schemeClr val="tx1"/>
                                        </a:solidFill>
                                        <a:latin typeface="Cambria Math"/>
                                        <a:ea typeface="Cambria Math"/>
                                      </a:rPr>
                                      <m:t>m</m:t>
                                    </m:r>
                                    <m:r>
                                      <a:rPr lang="en-US" sz="2000" b="0" i="1">
                                        <a:solidFill>
                                          <a:schemeClr val="tx1"/>
                                        </a:solidFill>
                                        <a:latin typeface="Cambria Math"/>
                                        <a:ea typeface="Cambria Math"/>
                                      </a:rPr>
                                      <m:t>𝜉</m:t>
                                    </m:r>
                                  </m:sub>
                                  <m:sup>
                                    <m:r>
                                      <a:rPr lang="en-US" sz="2000" b="0" i="1">
                                        <a:solidFill>
                                          <a:schemeClr val="tx1"/>
                                        </a:solidFill>
                                        <a:latin typeface="Cambria Math"/>
                                        <a:ea typeface="Cambria Math"/>
                                      </a:rPr>
                                      <m:t>4</m:t>
                                    </m:r>
                                  </m:sup>
                                </m:sSubSup>
                              </m:den>
                            </m:f>
                          </m:e>
                        </m:d>
                        <m:r>
                          <a:rPr lang="en-US" sz="2000" b="0" i="1">
                            <a:solidFill>
                              <a:schemeClr val="tx1"/>
                            </a:solidFill>
                            <a:latin typeface="Cambria Math"/>
                            <a:ea typeface="Cambria Math"/>
                          </a:rPr>
                          <m:t>𝑎</m:t>
                        </m:r>
                        <m:r>
                          <a:rPr lang="en-US" sz="2000" b="0" i="1">
                            <a:solidFill>
                              <a:schemeClr val="tx1"/>
                            </a:solidFill>
                            <a:latin typeface="Cambria Math"/>
                            <a:ea typeface="Cambria Math"/>
                          </a:rPr>
                          <m:t>−</m:t>
                        </m:r>
                        <m:f>
                          <m:fPr>
                            <m:ctrlPr>
                              <a:rPr lang="en-US" sz="2000" b="0" i="1">
                                <a:solidFill>
                                  <a:schemeClr val="tx1"/>
                                </a:solidFill>
                                <a:latin typeface="Cambria Math" panose="02040503050406030204" pitchFamily="18" charset="0"/>
                                <a:ea typeface="Cambria Math"/>
                                <a:cs typeface="Cambria Math"/>
                              </a:rPr>
                            </m:ctrlPr>
                          </m:fPr>
                          <m:num>
                            <m:sSubSup>
                              <m:sSubSupPr>
                                <m:ctrlPr>
                                  <a:rPr lang="en-US" sz="2000" b="0" i="1">
                                    <a:solidFill>
                                      <a:schemeClr val="tx1"/>
                                    </a:solidFill>
                                    <a:latin typeface="Cambria Math" panose="02040503050406030204" pitchFamily="18" charset="0"/>
                                    <a:ea typeface="Cambria Math"/>
                                    <a:cs typeface="Cambria Math"/>
                                  </a:rPr>
                                </m:ctrlPr>
                              </m:sSubSupPr>
                              <m:e>
                                <m:r>
                                  <a:rPr lang="en-US" sz="2000" b="0" i="1">
                                    <a:solidFill>
                                      <a:schemeClr val="tx1"/>
                                    </a:solidFill>
                                    <a:latin typeface="Cambria Math"/>
                                    <a:ea typeface="Cambria Math"/>
                                  </a:rPr>
                                  <m:t>𝑘</m:t>
                                </m:r>
                              </m:e>
                              <m:sub>
                                <m:r>
                                  <m:rPr>
                                    <m:sty m:val="p"/>
                                  </m:rPr>
                                  <a:rPr lang="en-US" sz="2000" b="0" i="1">
                                    <a:solidFill>
                                      <a:schemeClr val="tx1"/>
                                    </a:solidFill>
                                    <a:latin typeface="Cambria Math"/>
                                    <a:ea typeface="Cambria Math"/>
                                  </a:rPr>
                                  <m:t>p</m:t>
                                </m:r>
                              </m:sub>
                              <m:sup>
                                <m:r>
                                  <a:rPr lang="en-US" sz="2000" b="0" i="1">
                                    <a:solidFill>
                                      <a:schemeClr val="tx1"/>
                                    </a:solidFill>
                                    <a:latin typeface="Cambria Math"/>
                                    <a:ea typeface="Cambria Math"/>
                                  </a:rPr>
                                  <m:t>2</m:t>
                                </m:r>
                              </m:sup>
                            </m:sSubSup>
                          </m:num>
                          <m:den>
                            <m:r>
                              <a:rPr lang="en-US" sz="2000" b="0" i="1">
                                <a:solidFill>
                                  <a:schemeClr val="tx1"/>
                                </a:solidFill>
                                <a:latin typeface="Cambria Math"/>
                                <a:ea typeface="Cambria Math"/>
                              </a:rPr>
                              <m:t>8</m:t>
                            </m:r>
                            <m:sSub>
                              <m:sSubPr>
                                <m:ctrlPr>
                                  <a:rPr lang="en-US" sz="2000" b="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ea typeface="Cambria Math"/>
                                  </a:rPr>
                                  <m:t>𝑘</m:t>
                                </m:r>
                              </m:e>
                              <m:sub>
                                <m:r>
                                  <a:rPr lang="en-US" sz="2000" b="0" i="1">
                                    <a:solidFill>
                                      <a:schemeClr val="tx1"/>
                                    </a:solidFill>
                                    <a:latin typeface="Cambria Math"/>
                                    <a:ea typeface="Cambria Math"/>
                                  </a:rPr>
                                  <m:t>0</m:t>
                                </m:r>
                              </m:sub>
                            </m:sSub>
                          </m:den>
                        </m:f>
                        <m:sSup>
                          <m:sSupPr>
                            <m:ctrlPr>
                              <a:rPr lang="en-US" sz="2000" i="1">
                                <a:solidFill>
                                  <a:schemeClr val="tx1"/>
                                </a:solidFill>
                                <a:latin typeface="Cambria Math" panose="02040503050406030204" pitchFamily="18" charset="0"/>
                                <a:ea typeface="Cambria Math"/>
                                <a:cs typeface="Cambria Math"/>
                              </a:rPr>
                            </m:ctrlPr>
                          </m:sSupPr>
                          <m:e>
                            <m:d>
                              <m:dPr>
                                <m:begChr m:val="|"/>
                                <m:endChr m:val="|"/>
                                <m:ctrlPr>
                                  <a:rPr lang="en-US" sz="200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ea typeface="Cambria Math"/>
                                  </a:rPr>
                                  <m:t>𝑎</m:t>
                                </m:r>
                              </m:e>
                            </m:d>
                          </m:e>
                          <m:sup>
                            <m:r>
                              <a:rPr lang="en-US" sz="2000" b="0" i="1">
                                <a:solidFill>
                                  <a:schemeClr val="tx1"/>
                                </a:solidFill>
                                <a:latin typeface="Cambria Math"/>
                                <a:ea typeface="Cambria Math"/>
                              </a:rPr>
                              <m:t>2</m:t>
                            </m:r>
                          </m:sup>
                        </m:sSup>
                        <m:r>
                          <a:rPr lang="en-US" sz="2000" b="0" i="1">
                            <a:solidFill>
                              <a:schemeClr val="tx1"/>
                            </a:solidFill>
                            <a:latin typeface="Cambria Math"/>
                            <a:ea typeface="Cambria Math"/>
                          </a:rPr>
                          <m:t>𝑎</m:t>
                        </m:r>
                      </m:oMath>
                    </m:oMathPara>
                  </a14:m>
                  <a:endParaRPr lang="en-US" sz="2000" i="1"/>
                </a:p>
              </p:txBody>
            </p:sp>
          </mc:Choice>
          <mc:Fallback xmlns="">
            <p:sp>
              <p:nvSpPr>
                <p:cNvPr id="3" name="TextBox 2">
                  <a:extLst>
                    <a:ext uri="{FF2B5EF4-FFF2-40B4-BE49-F238E27FC236}">
                      <a16:creationId xmlns:a16="http://schemas.microsoft.com/office/drawing/2014/main" id="{8D057C67-4C19-A72B-7CDC-DE4B71A4B6B0}"/>
                    </a:ext>
                  </a:extLst>
                </p:cNvPr>
                <p:cNvSpPr txBox="1">
                  <a:spLocks noRot="1" noChangeAspect="1" noMove="1" noResize="1" noEditPoints="1" noAdjustHandles="1" noChangeArrowheads="1" noChangeShapeType="1" noTextEdit="1"/>
                </p:cNvSpPr>
                <p:nvPr/>
              </p:nvSpPr>
              <p:spPr bwMode="auto">
                <a:xfrm>
                  <a:off x="0" y="506268"/>
                  <a:ext cx="6431150" cy="810224"/>
                </a:xfrm>
                <a:prstGeom prst="rect">
                  <a:avLst/>
                </a:prstGeom>
                <a:blipFill>
                  <a:blip r:embed="rId4"/>
                  <a:stretch>
                    <a:fillRect r="-7014"/>
                  </a:stretch>
                </a:blipFill>
              </p:spPr>
              <p:txBody>
                <a:bodyPr/>
                <a:lstStyle/>
                <a:p>
                  <a:r>
                    <a:rPr lang="en-US">
                      <a:noFill/>
                    </a:rPr>
                    <a:t> </a:t>
                  </a:r>
                </a:p>
              </p:txBody>
            </p:sp>
          </mc:Fallback>
        </mc:AlternateContent>
        <p:sp>
          <p:nvSpPr>
            <p:cNvPr id="4" name="Left Brace 3">
              <a:extLst>
                <a:ext uri="{FF2B5EF4-FFF2-40B4-BE49-F238E27FC236}">
                  <a16:creationId xmlns:a16="http://schemas.microsoft.com/office/drawing/2014/main" id="{329AEC33-104A-0A17-6498-7D9295DD3121}"/>
                </a:ext>
              </a:extLst>
            </p:cNvPr>
            <p:cNvSpPr/>
            <p:nvPr/>
          </p:nvSpPr>
          <p:spPr bwMode="auto">
            <a:xfrm rot="5400000">
              <a:off x="1606740" y="116058"/>
              <a:ext cx="192408" cy="58801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5" name="Left Brace 4">
              <a:extLst>
                <a:ext uri="{FF2B5EF4-FFF2-40B4-BE49-F238E27FC236}">
                  <a16:creationId xmlns:a16="http://schemas.microsoft.com/office/drawing/2014/main" id="{0D4D1AD5-3264-E164-2246-A7B8787D8836}"/>
                </a:ext>
              </a:extLst>
            </p:cNvPr>
            <p:cNvSpPr/>
            <p:nvPr/>
          </p:nvSpPr>
          <p:spPr bwMode="auto">
            <a:xfrm rot="16199999">
              <a:off x="2357195" y="1061064"/>
              <a:ext cx="192408" cy="703265"/>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6" name="Left Brace 5">
              <a:extLst>
                <a:ext uri="{FF2B5EF4-FFF2-40B4-BE49-F238E27FC236}">
                  <a16:creationId xmlns:a16="http://schemas.microsoft.com/office/drawing/2014/main" id="{D45278E3-4A44-4261-C415-CCAB340C0E09}"/>
                </a:ext>
              </a:extLst>
            </p:cNvPr>
            <p:cNvSpPr/>
            <p:nvPr/>
          </p:nvSpPr>
          <p:spPr bwMode="auto">
            <a:xfrm rot="5400000">
              <a:off x="4125887" y="116058"/>
              <a:ext cx="192408" cy="58801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7" name="Left Brace 6">
              <a:extLst>
                <a:ext uri="{FF2B5EF4-FFF2-40B4-BE49-F238E27FC236}">
                  <a16:creationId xmlns:a16="http://schemas.microsoft.com/office/drawing/2014/main" id="{8E18A31D-259F-7C6D-6A77-29A0017FC0B1}"/>
                </a:ext>
              </a:extLst>
            </p:cNvPr>
            <p:cNvSpPr/>
            <p:nvPr/>
          </p:nvSpPr>
          <p:spPr bwMode="auto">
            <a:xfrm rot="16199999">
              <a:off x="4900214" y="1128756"/>
              <a:ext cx="192408" cy="58801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8" name="Left Brace 7">
              <a:extLst>
                <a:ext uri="{FF2B5EF4-FFF2-40B4-BE49-F238E27FC236}">
                  <a16:creationId xmlns:a16="http://schemas.microsoft.com/office/drawing/2014/main" id="{C68ADD94-9003-D8A9-1F50-197AA54DB3D6}"/>
                </a:ext>
              </a:extLst>
            </p:cNvPr>
            <p:cNvSpPr/>
            <p:nvPr/>
          </p:nvSpPr>
          <p:spPr bwMode="auto">
            <a:xfrm rot="5400000">
              <a:off x="6270208" y="-125012"/>
              <a:ext cx="192408" cy="1070150"/>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9" name="TextBox 8">
              <a:extLst>
                <a:ext uri="{FF2B5EF4-FFF2-40B4-BE49-F238E27FC236}">
                  <a16:creationId xmlns:a16="http://schemas.microsoft.com/office/drawing/2014/main" id="{9E32A6F6-A5B0-0485-D91B-C7DD238F74FB}"/>
                </a:ext>
              </a:extLst>
            </p:cNvPr>
            <p:cNvSpPr txBox="1"/>
            <p:nvPr/>
          </p:nvSpPr>
          <p:spPr bwMode="auto">
            <a:xfrm>
              <a:off x="1100279" y="934"/>
              <a:ext cx="1205330" cy="369332"/>
            </a:xfrm>
            <a:prstGeom prst="rect">
              <a:avLst/>
            </a:prstGeom>
            <a:noFill/>
          </p:spPr>
          <p:txBody>
            <a:bodyPr wrap="none" rtlCol="0">
              <a:spAutoFit/>
            </a:bodyPr>
            <a:lstStyle/>
            <a:p>
              <a:pPr>
                <a:defRPr/>
              </a:pPr>
              <a:r>
                <a:rPr lang="en-US"/>
                <a:t>diffraction</a:t>
              </a:r>
              <a:endParaRPr/>
            </a:p>
          </p:txBody>
        </p:sp>
        <p:sp>
          <p:nvSpPr>
            <p:cNvPr id="10" name="TextBox 9">
              <a:extLst>
                <a:ext uri="{FF2B5EF4-FFF2-40B4-BE49-F238E27FC236}">
                  <a16:creationId xmlns:a16="http://schemas.microsoft.com/office/drawing/2014/main" id="{82157042-9DD5-F312-4532-ABEC5AA3B647}"/>
                </a:ext>
              </a:extLst>
            </p:cNvPr>
            <p:cNvSpPr txBox="1"/>
            <p:nvPr/>
          </p:nvSpPr>
          <p:spPr bwMode="auto">
            <a:xfrm>
              <a:off x="1850734" y="1448583"/>
              <a:ext cx="1227580" cy="369332"/>
            </a:xfrm>
            <a:prstGeom prst="rect">
              <a:avLst/>
            </a:prstGeom>
            <a:noFill/>
          </p:spPr>
          <p:txBody>
            <a:bodyPr wrap="none" rtlCol="0">
              <a:spAutoFit/>
            </a:bodyPr>
            <a:lstStyle/>
            <a:p>
              <a:pPr>
                <a:defRPr/>
              </a:pPr>
              <a:r>
                <a:rPr lang="en-US"/>
                <a:t>dispersion</a:t>
              </a:r>
              <a:endParaRPr/>
            </a:p>
          </p:txBody>
        </p:sp>
        <p:sp>
          <p:nvSpPr>
            <p:cNvPr id="11" name="TextBox 10">
              <a:extLst>
                <a:ext uri="{FF2B5EF4-FFF2-40B4-BE49-F238E27FC236}">
                  <a16:creationId xmlns:a16="http://schemas.microsoft.com/office/drawing/2014/main" id="{AE7AE068-5F1E-1640-E16B-B4F3484A1CDC}"/>
                </a:ext>
              </a:extLst>
            </p:cNvPr>
            <p:cNvSpPr txBox="1"/>
            <p:nvPr/>
          </p:nvSpPr>
          <p:spPr bwMode="auto">
            <a:xfrm>
              <a:off x="3228742" y="0"/>
              <a:ext cx="1986698" cy="369332"/>
            </a:xfrm>
            <a:prstGeom prst="rect">
              <a:avLst/>
            </a:prstGeom>
            <a:noFill/>
          </p:spPr>
          <p:txBody>
            <a:bodyPr wrap="none" rtlCol="0">
              <a:spAutoFit/>
            </a:bodyPr>
            <a:lstStyle/>
            <a:p>
              <a:pPr>
                <a:defRPr/>
              </a:pPr>
              <a:r>
                <a:rPr lang="en-US" dirty="0"/>
                <a:t>transverse guiding</a:t>
              </a:r>
              <a:endParaRPr dirty="0"/>
            </a:p>
          </p:txBody>
        </p:sp>
        <p:sp>
          <p:nvSpPr>
            <p:cNvPr id="12" name="TextBox 11">
              <a:extLst>
                <a:ext uri="{FF2B5EF4-FFF2-40B4-BE49-F238E27FC236}">
                  <a16:creationId xmlns:a16="http://schemas.microsoft.com/office/drawing/2014/main" id="{5731D83F-0384-B16C-79E6-213FC051D894}"/>
                </a:ext>
              </a:extLst>
            </p:cNvPr>
            <p:cNvSpPr txBox="1"/>
            <p:nvPr/>
          </p:nvSpPr>
          <p:spPr bwMode="auto">
            <a:xfrm>
              <a:off x="4066515" y="1453428"/>
              <a:ext cx="1859805" cy="369332"/>
            </a:xfrm>
            <a:prstGeom prst="rect">
              <a:avLst/>
            </a:prstGeom>
            <a:noFill/>
          </p:spPr>
          <p:txBody>
            <a:bodyPr wrap="none" rtlCol="0">
              <a:spAutoFit/>
            </a:bodyPr>
            <a:lstStyle/>
            <a:p>
              <a:pPr>
                <a:defRPr/>
              </a:pPr>
              <a:r>
                <a:rPr lang="en-US" dirty="0"/>
                <a:t>temporal guiding</a:t>
              </a:r>
              <a:endParaRPr dirty="0"/>
            </a:p>
          </p:txBody>
        </p:sp>
        <p:sp>
          <p:nvSpPr>
            <p:cNvPr id="13" name="TextBox 12">
              <a:extLst>
                <a:ext uri="{FF2B5EF4-FFF2-40B4-BE49-F238E27FC236}">
                  <a16:creationId xmlns:a16="http://schemas.microsoft.com/office/drawing/2014/main" id="{69415293-BBB6-F25A-B302-8BB78FFA614E}"/>
                </a:ext>
              </a:extLst>
            </p:cNvPr>
            <p:cNvSpPr txBox="1"/>
            <p:nvPr/>
          </p:nvSpPr>
          <p:spPr bwMode="auto">
            <a:xfrm>
              <a:off x="5685777" y="6758"/>
              <a:ext cx="1361270" cy="369332"/>
            </a:xfrm>
            <a:prstGeom prst="rect">
              <a:avLst/>
            </a:prstGeom>
            <a:noFill/>
          </p:spPr>
          <p:txBody>
            <a:bodyPr wrap="none" rtlCol="0">
              <a:spAutoFit/>
            </a:bodyPr>
            <a:lstStyle/>
            <a:p>
              <a:pPr>
                <a:defRPr/>
              </a:pPr>
              <a:r>
                <a:rPr lang="en-US"/>
                <a:t>nonlinearity</a:t>
              </a:r>
              <a:endParaRPr/>
            </a:p>
          </p:txBody>
        </p:sp>
      </p:gr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139093853" name="Title 1"/>
          <p:cNvSpPr>
            <a:spLocks noGrp="1"/>
          </p:cNvSpPr>
          <p:nvPr>
            <p:ph type="title"/>
          </p:nvPr>
        </p:nvSpPr>
        <p:spPr bwMode="auto"/>
        <p:txBody>
          <a:bodyPr/>
          <a:lstStyle/>
          <a:p>
            <a:pPr>
              <a:defRPr/>
            </a:pPr>
            <a:r>
              <a:rPr lang="en-US"/>
              <a:t>Nonlinear solutions can be approximated by a superposition of STOV basis states</a:t>
            </a:r>
            <a:endParaRPr/>
          </a:p>
        </p:txBody>
      </p:sp>
      <p:sp>
        <p:nvSpPr>
          <p:cNvPr id="2857726" name="Slide Number Placeholder 3"/>
          <p:cNvSpPr>
            <a:spLocks noGrp="1"/>
          </p:cNvSpPr>
          <p:nvPr>
            <p:ph type="sldNum" sz="quarter" idx="12"/>
          </p:nvPr>
        </p:nvSpPr>
        <p:spPr bwMode="auto"/>
        <p:txBody>
          <a:bodyPr/>
          <a:lstStyle/>
          <a:p>
            <a:pPr>
              <a:defRPr/>
            </a:pPr>
            <a:fld id="{77D31CF6-E4FA-6E26-832E-D88A3C2F9641}" type="slidenum">
              <a:rPr lang="en-US"/>
              <a:t>20</a:t>
            </a:fld>
            <a:endParaRPr lang="en-US"/>
          </a:p>
        </p:txBody>
      </p:sp>
      <p:pic>
        <p:nvPicPr>
          <p:cNvPr id="1811426049" name="Picture 4" descr="Laboratory for Laser Energetics University of Rochester Logo."/>
          <p:cNvPicPr>
            <a:picLocks noChangeAspect="1"/>
          </p:cNvPicPr>
          <p:nvPr/>
        </p:nvPicPr>
        <p:blipFill rotWithShape="1">
          <a:blip r:embed="rId3"/>
          <a:stretch/>
        </p:blipFill>
        <p:spPr bwMode="auto">
          <a:xfrm>
            <a:off x="546791" y="6355080"/>
            <a:ext cx="2628909" cy="365124"/>
          </a:xfrm>
          <a:prstGeom prst="rect">
            <a:avLst/>
          </a:prstGeom>
        </p:spPr>
      </p:pic>
      <p:grpSp>
        <p:nvGrpSpPr>
          <p:cNvPr id="1468818726" name="Group 1468818725"/>
          <p:cNvGrpSpPr/>
          <p:nvPr/>
        </p:nvGrpSpPr>
        <p:grpSpPr bwMode="auto">
          <a:xfrm>
            <a:off x="621344" y="2718263"/>
            <a:ext cx="3131684" cy="1875323"/>
            <a:chOff x="0" y="55332"/>
            <a:chExt cx="3131684" cy="1875323"/>
          </a:xfrm>
        </p:grpSpPr>
        <mc:AlternateContent xmlns:mc="http://schemas.openxmlformats.org/markup-compatibility/2006" xmlns:a14="http://schemas.microsoft.com/office/drawing/2010/main">
          <mc:Choice Requires="a14">
            <p:sp>
              <p:nvSpPr>
                <p:cNvPr id="111170068" name="TextBox 12"/>
                <p:cNvSpPr txBox="1"/>
                <p:nvPr/>
              </p:nvSpPr>
              <p:spPr bwMode="auto">
                <a:xfrm>
                  <a:off x="483168" y="55332"/>
                  <a:ext cx="2648516" cy="388650"/>
                </a:xfrm>
                <a:prstGeom prst="rect">
                  <a:avLst/>
                </a:prstGeom>
                <a:noFill/>
              </p:spPr>
              <p:txBody>
                <a:bodyPr wrap="none" rtlCol="0">
                  <a:spAutoFit/>
                </a:bodyPr>
                <a:lstStyle/>
                <a:p>
                  <a:pPr>
                    <a:defRPr/>
                  </a:pPr>
                  <a14:m>
                    <m:oMath xmlns:m="http://schemas.openxmlformats.org/officeDocument/2006/math">
                      <m:r>
                        <a:rPr lang="en-US" sz="1800" u="none" strike="noStrike" cap="none" spc="0">
                          <a:solidFill>
                            <a:schemeClr val="tx1"/>
                          </a:solidFill>
                          <a:latin typeface="Cambria Math"/>
                          <a:ea typeface="Cambria Math"/>
                          <a:cs typeface="Cambria Math"/>
                        </a:rPr>
                        <m:t>𝑧</m:t>
                      </m:r>
                    </m:oMath>
                  </a14:m>
                  <a:r>
                    <a:rPr lang="en-US"/>
                    <a:t>-dependent coefficients</a:t>
                  </a:r>
                  <a:endParaRPr/>
                </a:p>
              </p:txBody>
            </p:sp>
          </mc:Choice>
          <mc:Fallback xmlns="">
            <p:sp>
              <p:nvSpPr>
                <p:cNvPr id="111170068" name="TextBox 12"/>
                <p:cNvSpPr txBox="1">
                  <a:spLocks noRot="1" noChangeAspect="1" noMove="1" noResize="1" noEditPoints="1" noAdjustHandles="1" noChangeArrowheads="1" noChangeShapeType="1" noTextEdit="1"/>
                </p:cNvSpPr>
                <p:nvPr/>
              </p:nvSpPr>
              <p:spPr bwMode="auto">
                <a:xfrm>
                  <a:off x="483168" y="55332"/>
                  <a:ext cx="2648516" cy="388650"/>
                </a:xfrm>
                <a:prstGeom prst="rect">
                  <a:avLst/>
                </a:prstGeom>
                <a:blipFill>
                  <a:blip r:embed="rId4"/>
                  <a:stretch>
                    <a:fillRect t="-7813" r="-2529" b="-20313"/>
                  </a:stretch>
                </a:blipFill>
              </p:spPr>
              <p:txBody>
                <a:bodyPr/>
                <a:lstStyle/>
                <a:p>
                  <a:r>
                    <a:rPr lang="en-US">
                      <a:noFill/>
                    </a:rPr>
                    <a:t> </a:t>
                  </a:r>
                </a:p>
              </p:txBody>
            </p:sp>
          </mc:Fallback>
        </mc:AlternateContent>
        <p:grpSp>
          <p:nvGrpSpPr>
            <p:cNvPr id="1018518721" name="Group 1018518720"/>
            <p:cNvGrpSpPr/>
            <p:nvPr/>
          </p:nvGrpSpPr>
          <p:grpSpPr bwMode="auto">
            <a:xfrm>
              <a:off x="0" y="469621"/>
              <a:ext cx="3078093" cy="1461034"/>
              <a:chOff x="0" y="55333"/>
              <a:chExt cx="3078093" cy="1461034"/>
            </a:xfrm>
          </p:grpSpPr>
          <mc:AlternateContent xmlns:mc="http://schemas.openxmlformats.org/markup-compatibility/2006" xmlns:a14="http://schemas.microsoft.com/office/drawing/2010/main">
            <mc:Choice Requires="a14">
              <p:sp>
                <p:nvSpPr>
                  <p:cNvPr id="40919929" name="TextBox 11"/>
                  <p:cNvSpPr txBox="1"/>
                  <p:nvPr/>
                </p:nvSpPr>
                <p:spPr bwMode="auto">
                  <a:xfrm>
                    <a:off x="311952" y="79023"/>
                    <a:ext cx="2766141" cy="781751"/>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b="0" i="1">
                              <a:solidFill>
                                <a:schemeClr val="bg1"/>
                              </a:solidFill>
                              <a:latin typeface="Cambria Math"/>
                            </a:rPr>
                            <m:t>|</m:t>
                          </m:r>
                          <m:d>
                            <m:dPr>
                              <m:begChr m:val=""/>
                              <m:endChr m:val="⟩"/>
                              <m:ctrlPr>
                                <a:rPr lang="en-US" sz="200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𝑎</m:t>
                              </m:r>
                              <m:d>
                                <m:dPr>
                                  <m:ctrlPr>
                                    <a:rPr lang="en-US" sz="2000" b="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𝑧</m:t>
                                  </m:r>
                                </m:e>
                              </m:d>
                            </m:e>
                          </m:d>
                          <m:r>
                            <a:rPr lang="en-US" sz="2000" b="0" i="1">
                              <a:solidFill>
                                <a:schemeClr val="bg1"/>
                              </a:solidFill>
                              <a:latin typeface="Cambria Math"/>
                            </a:rPr>
                            <m:t>=</m:t>
                          </m:r>
                          <m:nary>
                            <m:naryPr>
                              <m:chr m:val="∑"/>
                              <m:supHide m:val="on"/>
                              <m:ctrlPr>
                                <a:rPr lang="en-US" sz="2000" b="0" i="1">
                                  <a:solidFill>
                                    <a:schemeClr val="bg1"/>
                                  </a:solidFill>
                                  <a:latin typeface="Cambria Math" panose="02040503050406030204" pitchFamily="18" charset="0"/>
                                  <a:ea typeface="Cambria Math"/>
                                  <a:cs typeface="Cambria Math"/>
                                </a:rPr>
                              </m:ctrlPr>
                            </m:naryPr>
                            <m:sub>
                              <m:r>
                                <a:rPr lang="en-US" sz="2000" b="0" i="1">
                                  <a:solidFill>
                                    <a:schemeClr val="bg1"/>
                                  </a:solidFill>
                                  <a:latin typeface="Cambria Math"/>
                                </a:rPr>
                                <m:t>𝑖</m:t>
                              </m:r>
                              <m:r>
                                <a:rPr lang="en-US" sz="2000" b="0" i="1">
                                  <a:solidFill>
                                    <a:schemeClr val="bg1"/>
                                  </a:solidFill>
                                  <a:latin typeface="Cambria Math"/>
                                </a:rPr>
                                <m:t>,</m:t>
                              </m:r>
                              <m:r>
                                <a:rPr lang="en-US" sz="2000" b="0" i="1">
                                  <a:solidFill>
                                    <a:schemeClr val="bg1"/>
                                  </a:solidFill>
                                  <a:latin typeface="Cambria Math"/>
                                </a:rPr>
                                <m:t>𝑗</m:t>
                              </m:r>
                              <m:r>
                                <a:rPr lang="en-US" sz="2000" b="0" i="1">
                                  <a:solidFill>
                                    <a:schemeClr val="bg1"/>
                                  </a:solidFill>
                                  <a:latin typeface="Cambria Math"/>
                                </a:rPr>
                                <m:t>,</m:t>
                              </m:r>
                              <m:r>
                                <a:rPr lang="en-US" sz="2000" b="0" i="1">
                                  <a:solidFill>
                                    <a:schemeClr val="bg1"/>
                                  </a:solidFill>
                                  <a:latin typeface="Cambria Math"/>
                                </a:rPr>
                                <m:t>𝑘</m:t>
                              </m:r>
                            </m:sub>
                            <m:sup/>
                            <m:e>
                              <m:sSub>
                                <m:sSubPr>
                                  <m:ctrlPr>
                                    <a:rPr lang="en-US" sz="2000" b="0" i="1">
                                      <a:solidFill>
                                        <a:schemeClr val="bg1"/>
                                      </a:solidFill>
                                      <a:latin typeface="Cambria Math" panose="02040503050406030204" pitchFamily="18" charset="0"/>
                                      <a:ea typeface="Cambria Math"/>
                                      <a:cs typeface="Cambria Math"/>
                                    </a:rPr>
                                  </m:ctrlPr>
                                </m:sSubPr>
                                <m:e>
                                  <m:r>
                                    <a:rPr lang="en-US" sz="2000" b="0" i="1">
                                      <a:solidFill>
                                        <a:schemeClr val="bg1"/>
                                      </a:solidFill>
                                      <a:latin typeface="Cambria Math"/>
                                    </a:rPr>
                                    <m:t>𝑐</m:t>
                                  </m:r>
                                </m:e>
                                <m:sub>
                                  <m:r>
                                    <a:rPr lang="en-US" sz="2000" b="0" i="1">
                                      <a:solidFill>
                                        <a:schemeClr val="bg1"/>
                                      </a:solidFill>
                                      <a:latin typeface="Cambria Math"/>
                                    </a:rPr>
                                    <m:t>𝑖𝑗𝑘</m:t>
                                  </m:r>
                                </m:sub>
                              </m:sSub>
                              <m:d>
                                <m:dPr>
                                  <m:ctrlPr>
                                    <a:rPr lang="en-US" sz="2000" b="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𝑧</m:t>
                                  </m:r>
                                </m:e>
                              </m:d>
                            </m:e>
                          </m:nary>
                          <m:d>
                            <m:dPr>
                              <m:begChr m:val=""/>
                              <m:endChr m:val="⟩"/>
                              <m:ctrlPr>
                                <a:rPr lang="en-US" sz="2000" b="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m:t>
                              </m:r>
                              <m:r>
                                <a:rPr lang="en-US" sz="2000" b="0" i="1">
                                  <a:solidFill>
                                    <a:schemeClr val="bg1"/>
                                  </a:solidFill>
                                  <a:latin typeface="Cambria Math"/>
                                </a:rPr>
                                <m:t>𝑖𝑗𝑘</m:t>
                              </m:r>
                            </m:e>
                          </m:d>
                        </m:oMath>
                      </m:oMathPara>
                    </a14:m>
                    <a:endParaRPr lang="en-US" dirty="0"/>
                  </a:p>
                </p:txBody>
              </p:sp>
            </mc:Choice>
            <mc:Fallback xmlns="">
              <p:sp>
                <p:nvSpPr>
                  <p:cNvPr id="40919929" name="TextBox 11"/>
                  <p:cNvSpPr txBox="1">
                    <a:spLocks noRot="1" noChangeAspect="1" noMove="1" noResize="1" noEditPoints="1" noAdjustHandles="1" noChangeArrowheads="1" noChangeShapeType="1" noTextEdit="1"/>
                  </p:cNvSpPr>
                  <p:nvPr/>
                </p:nvSpPr>
                <p:spPr bwMode="auto">
                  <a:xfrm>
                    <a:off x="311952" y="79023"/>
                    <a:ext cx="2766141" cy="781751"/>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7936636" name="TextBox 14"/>
                  <p:cNvSpPr txBox="1"/>
                  <p:nvPr/>
                </p:nvSpPr>
                <p:spPr bwMode="auto">
                  <a:xfrm>
                    <a:off x="0" y="248603"/>
                    <a:ext cx="2749290" cy="709237"/>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b="0" i="1">
                              <a:solidFill>
                                <a:schemeClr val="tx1"/>
                              </a:solidFill>
                              <a:latin typeface="Cambria Math"/>
                            </a:rPr>
                            <m:t>|</m:t>
                          </m:r>
                          <m:d>
                            <m:dPr>
                              <m:begChr m:val=""/>
                              <m:endChr m:val="⟩"/>
                              <m:ctrlPr>
                                <a:rPr lang="en-US" sz="200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𝑎</m:t>
                              </m:r>
                              <m:d>
                                <m:dPr>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𝑧</m:t>
                                  </m:r>
                                </m:e>
                              </m:d>
                            </m:e>
                          </m:d>
                          <m:r>
                            <a:rPr lang="en-US" sz="2000" b="0" i="1">
                              <a:solidFill>
                                <a:schemeClr val="tx1"/>
                              </a:solidFill>
                              <a:latin typeface="Cambria Math"/>
                            </a:rPr>
                            <m:t>=</m:t>
                          </m:r>
                          <m:nary>
                            <m:naryPr>
                              <m:chr m:val="∑"/>
                              <m:supHide m:val="on"/>
                              <m:ctrlPr>
                                <a:rPr lang="en-US" sz="2000" b="0" i="1">
                                  <a:solidFill>
                                    <a:schemeClr val="tx1"/>
                                  </a:solidFill>
                                  <a:latin typeface="Cambria Math" panose="02040503050406030204" pitchFamily="18" charset="0"/>
                                  <a:ea typeface="Cambria Math"/>
                                  <a:cs typeface="Cambria Math"/>
                                </a:rPr>
                              </m:ctrlPr>
                            </m:naryPr>
                            <m:sub>
                              <m:r>
                                <a:rPr lang="en-US" sz="2000" b="0" i="1">
                                  <a:solidFill>
                                    <a:schemeClr val="tx1"/>
                                  </a:solidFill>
                                  <a:latin typeface="Cambria Math"/>
                                </a:rPr>
                                <m:t>𝑖</m:t>
                              </m:r>
                              <m:r>
                                <a:rPr lang="en-US" sz="2000" b="0" i="1">
                                  <a:solidFill>
                                    <a:schemeClr val="tx1"/>
                                  </a:solidFill>
                                  <a:latin typeface="Cambria Math"/>
                                </a:rPr>
                                <m:t>,</m:t>
                              </m:r>
                              <m:r>
                                <a:rPr lang="en-US" sz="2000" b="0" i="1">
                                  <a:solidFill>
                                    <a:schemeClr val="tx1"/>
                                  </a:solidFill>
                                  <a:latin typeface="Cambria Math"/>
                                </a:rPr>
                                <m:t>𝑗</m:t>
                              </m:r>
                              <m:r>
                                <a:rPr lang="en-US" sz="2000" b="0" i="1">
                                  <a:solidFill>
                                    <a:schemeClr val="tx1"/>
                                  </a:solidFill>
                                  <a:latin typeface="Cambria Math"/>
                                </a:rPr>
                                <m:t>,</m:t>
                              </m:r>
                              <m:r>
                                <a:rPr lang="en-US" sz="2000" b="0" i="1">
                                  <a:solidFill>
                                    <a:schemeClr val="tx1"/>
                                  </a:solidFill>
                                  <a:latin typeface="Cambria Math"/>
                                </a:rPr>
                                <m:t>𝑘</m:t>
                              </m:r>
                            </m:sub>
                            <m:sup/>
                            <m:e>
                              <m:sSub>
                                <m:sSubPr>
                                  <m:ctrlPr>
                                    <a:rPr lang="en-US" sz="2000" b="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rPr>
                                    <m:t>𝑐</m:t>
                                  </m:r>
                                </m:e>
                                <m:sub>
                                  <m:r>
                                    <a:rPr lang="en-US" sz="2000" b="0" i="1">
                                      <a:solidFill>
                                        <a:schemeClr val="tx1"/>
                                      </a:solidFill>
                                      <a:latin typeface="Cambria Math"/>
                                    </a:rPr>
                                    <m:t>𝑖𝑗𝑘</m:t>
                                  </m:r>
                                </m:sub>
                              </m:sSub>
                              <m:d>
                                <m:dPr>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𝑧</m:t>
                                  </m:r>
                                </m:e>
                              </m:d>
                            </m:e>
                          </m:nary>
                          <m:d>
                            <m:dPr>
                              <m:begChr m:val=""/>
                              <m:endChr m:val="⟩"/>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m:t>
                              </m:r>
                              <m:r>
                                <a:rPr lang="en-US" sz="2000" b="0" i="1">
                                  <a:solidFill>
                                    <a:schemeClr val="tx1"/>
                                  </a:solidFill>
                                  <a:latin typeface="Cambria Math"/>
                                </a:rPr>
                                <m:t>𝑖𝑗𝑘</m:t>
                              </m:r>
                              <m:d>
                                <m:dPr>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𝑧</m:t>
                                  </m:r>
                                </m:e>
                              </m:d>
                            </m:e>
                          </m:d>
                        </m:oMath>
                      </m:oMathPara>
                    </a14:m>
                    <a:endParaRPr dirty="0">
                      <a:solidFill>
                        <a:schemeClr val="tx1"/>
                      </a:solidFill>
                    </a:endParaRPr>
                  </a:p>
                </p:txBody>
              </p:sp>
            </mc:Choice>
            <mc:Fallback xmlns="">
              <p:sp>
                <p:nvSpPr>
                  <p:cNvPr id="137936636" name="TextBox 14"/>
                  <p:cNvSpPr txBox="1">
                    <a:spLocks noRot="1" noChangeAspect="1" noMove="1" noResize="1" noEditPoints="1" noAdjustHandles="1" noChangeArrowheads="1" noChangeShapeType="1" noTextEdit="1"/>
                  </p:cNvSpPr>
                  <p:nvPr/>
                </p:nvSpPr>
                <p:spPr bwMode="auto">
                  <a:xfrm>
                    <a:off x="0" y="248603"/>
                    <a:ext cx="2749290" cy="709237"/>
                  </a:xfrm>
                  <a:prstGeom prst="rect">
                    <a:avLst/>
                  </a:prstGeom>
                  <a:blipFill>
                    <a:blip r:embed="rId6"/>
                    <a:stretch>
                      <a:fillRect r="-8426" b="-8621"/>
                    </a:stretch>
                  </a:blipFill>
                </p:spPr>
                <p:txBody>
                  <a:bodyPr/>
                  <a:lstStyle/>
                  <a:p>
                    <a:r>
                      <a:rPr lang="en-US">
                        <a:noFill/>
                      </a:rPr>
                      <a:t> </a:t>
                    </a:r>
                  </a:p>
                </p:txBody>
              </p:sp>
            </mc:Fallback>
          </mc:AlternateContent>
          <p:sp>
            <p:nvSpPr>
              <p:cNvPr id="604841238" name="Left Brace 6"/>
              <p:cNvSpPr/>
              <p:nvPr/>
            </p:nvSpPr>
            <p:spPr bwMode="auto">
              <a:xfrm rot="5400000">
                <a:off x="1717809" y="-142468"/>
                <a:ext cx="192407" cy="588009"/>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624776256" name="Left Brace 6"/>
              <p:cNvSpPr/>
              <p:nvPr/>
            </p:nvSpPr>
            <p:spPr bwMode="auto">
              <a:xfrm rot="16199999">
                <a:off x="2458152" y="669158"/>
                <a:ext cx="192407" cy="769771"/>
              </a:xfrm>
              <a:prstGeom prst="leftBrace">
                <a:avLst>
                  <a:gd name="adj1" fmla="val 44636"/>
                  <a:gd name="adj2" fmla="val 25214"/>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825683083" name="TextBox 12"/>
              <p:cNvSpPr txBox="1"/>
              <p:nvPr/>
            </p:nvSpPr>
            <p:spPr bwMode="auto">
              <a:xfrm>
                <a:off x="392191" y="1150248"/>
                <a:ext cx="2547051" cy="366119"/>
              </a:xfrm>
              <a:prstGeom prst="rect">
                <a:avLst/>
              </a:prstGeom>
              <a:noFill/>
            </p:spPr>
            <p:txBody>
              <a:bodyPr wrap="none" rtlCol="0">
                <a:spAutoFit/>
              </a:bodyPr>
              <a:lstStyle/>
              <a:p>
                <a:pPr>
                  <a:defRPr/>
                </a:pPr>
                <a:r>
                  <a:t>orthogonal STOV basis</a:t>
                </a:r>
              </a:p>
            </p:txBody>
          </p:sp>
        </p:grpSp>
      </p:gr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80130830" name="Title 1"/>
          <p:cNvSpPr>
            <a:spLocks noGrp="1"/>
          </p:cNvSpPr>
          <p:nvPr>
            <p:ph type="title"/>
          </p:nvPr>
        </p:nvSpPr>
        <p:spPr bwMode="auto"/>
        <p:txBody>
          <a:bodyPr/>
          <a:lstStyle/>
          <a:p>
            <a:pPr>
              <a:defRPr/>
            </a:pPr>
            <a:r>
              <a:rPr lang="en-US"/>
              <a:t>Nonlinear solutions can be approximated by a superposition of STOV basis states</a:t>
            </a:r>
            <a:endParaRPr/>
          </a:p>
        </p:txBody>
      </p:sp>
      <p:sp>
        <p:nvSpPr>
          <p:cNvPr id="1677806252" name="Slide Number Placeholder 3"/>
          <p:cNvSpPr>
            <a:spLocks noGrp="1"/>
          </p:cNvSpPr>
          <p:nvPr>
            <p:ph type="sldNum" sz="quarter" idx="12"/>
          </p:nvPr>
        </p:nvSpPr>
        <p:spPr bwMode="auto"/>
        <p:txBody>
          <a:bodyPr/>
          <a:lstStyle/>
          <a:p>
            <a:pPr>
              <a:defRPr/>
            </a:pPr>
            <a:fld id="{335E6CA0-6619-91D3-DD33-6BE9926BDB8A}" type="slidenum">
              <a:rPr lang="en-US"/>
              <a:t>21</a:t>
            </a:fld>
            <a:endParaRPr lang="en-US"/>
          </a:p>
        </p:txBody>
      </p:sp>
      <p:pic>
        <p:nvPicPr>
          <p:cNvPr id="901228822" name="Picture 4" descr="Laboratory for Laser Energetics University of Rochester Logo."/>
          <p:cNvPicPr>
            <a:picLocks noChangeAspect="1"/>
          </p:cNvPicPr>
          <p:nvPr/>
        </p:nvPicPr>
        <p:blipFill rotWithShape="1">
          <a:blip r:embed="rId3"/>
          <a:stretch/>
        </p:blipFill>
        <p:spPr bwMode="auto">
          <a:xfrm>
            <a:off x="546791" y="6355080"/>
            <a:ext cx="2628909" cy="365124"/>
          </a:xfrm>
          <a:prstGeom prst="rect">
            <a:avLst/>
          </a:prstGeom>
        </p:spPr>
      </p:pic>
      <p:grpSp>
        <p:nvGrpSpPr>
          <p:cNvPr id="1703747490" name="Group 1703747489"/>
          <p:cNvGrpSpPr/>
          <p:nvPr/>
        </p:nvGrpSpPr>
        <p:grpSpPr bwMode="auto">
          <a:xfrm>
            <a:off x="4378120" y="1357542"/>
            <a:ext cx="3406977" cy="4384494"/>
            <a:chOff x="0" y="0"/>
            <a:chExt cx="3406977" cy="4384494"/>
          </a:xfrm>
        </p:grpSpPr>
        <p:sp>
          <p:nvSpPr>
            <p:cNvPr id="260948314" name="Rectangle: Top Corners Rounded 35"/>
            <p:cNvSpPr/>
            <p:nvPr/>
          </p:nvSpPr>
          <p:spPr bwMode="auto">
            <a:xfrm>
              <a:off x="0" y="397186"/>
              <a:ext cx="3390050" cy="719869"/>
            </a:xfrm>
            <a:prstGeom prst="round2SameRect">
              <a:avLst>
                <a:gd name="adj1" fmla="val 46114"/>
                <a:gd name="adj2" fmla="val 0"/>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930251333" name="TextBox 10"/>
            <p:cNvSpPr txBox="1"/>
            <p:nvPr/>
          </p:nvSpPr>
          <p:spPr bwMode="auto">
            <a:xfrm>
              <a:off x="1109244" y="0"/>
              <a:ext cx="1171933" cy="396598"/>
            </a:xfrm>
            <a:prstGeom prst="rect">
              <a:avLst/>
            </a:prstGeom>
            <a:noFill/>
          </p:spPr>
          <p:txBody>
            <a:bodyPr wrap="none" rtlCol="0">
              <a:spAutoFit/>
            </a:bodyPr>
            <a:lstStyle/>
            <a:p>
              <a:pPr algn="ctr">
                <a:defRPr/>
              </a:pPr>
              <a:r>
                <a:rPr lang="en-US" sz="2000"/>
                <a:t>Method I</a:t>
              </a:r>
              <a:endParaRPr/>
            </a:p>
          </p:txBody>
        </p:sp>
        <p:sp>
          <p:nvSpPr>
            <p:cNvPr id="1180017309" name="TextBox 17"/>
            <p:cNvSpPr txBox="1"/>
            <p:nvPr/>
          </p:nvSpPr>
          <p:spPr bwMode="auto">
            <a:xfrm>
              <a:off x="5" y="558822"/>
              <a:ext cx="3406971" cy="396598"/>
            </a:xfrm>
            <a:prstGeom prst="rect">
              <a:avLst/>
            </a:prstGeom>
            <a:noFill/>
          </p:spPr>
          <p:txBody>
            <a:bodyPr wrap="square" rtlCol="0">
              <a:spAutoFit/>
            </a:bodyPr>
            <a:lstStyle/>
            <a:p>
              <a:pPr algn="ctr">
                <a:defRPr/>
              </a:pPr>
              <a:r>
                <a:rPr lang="en-US" sz="2000" b="1">
                  <a:solidFill>
                    <a:schemeClr val="bg1"/>
                  </a:solidFill>
                </a:rPr>
                <a:t>Linear waist scaling</a:t>
              </a:r>
              <a:endParaRPr sz="2000" b="1"/>
            </a:p>
          </p:txBody>
        </p:sp>
        <p:sp>
          <p:nvSpPr>
            <p:cNvPr id="2016744645" name="Rounded Rectangle 5"/>
            <p:cNvSpPr/>
            <p:nvPr/>
          </p:nvSpPr>
          <p:spPr bwMode="auto">
            <a:xfrm>
              <a:off x="5" y="400109"/>
              <a:ext cx="3390050" cy="3984384"/>
            </a:xfrm>
            <a:prstGeom prst="roundRect">
              <a:avLst>
                <a:gd name="adj" fmla="val 7598"/>
              </a:avLst>
            </a:prstGeom>
            <a:noFill/>
            <a:ln w="38100"/>
          </p:spPr>
          <p:style>
            <a:lnRef idx="2">
              <a:schemeClr val="accent1"/>
            </a:lnRef>
            <a:fillRef idx="1">
              <a:schemeClr val="lt1"/>
            </a:fillRef>
            <a:effectRef idx="0">
              <a:schemeClr val="accent1"/>
            </a:effectRef>
            <a:fontRef idx="minor">
              <a:schemeClr val="dk1"/>
            </a:fontRef>
          </p:style>
          <p:txBody>
            <a:bodyPr rtlCol="0" anchor="ctr"/>
            <a:lstStyle/>
            <a:p>
              <a:pPr algn="ctr">
                <a:defRPr/>
              </a:pPr>
              <a:endParaRPr lang="en-US"/>
            </a:p>
          </p:txBody>
        </p:sp>
        <p:sp>
          <p:nvSpPr>
            <p:cNvPr id="608319115" name="TextBox 30"/>
            <p:cNvSpPr txBox="1"/>
            <p:nvPr/>
          </p:nvSpPr>
          <p:spPr bwMode="auto">
            <a:xfrm>
              <a:off x="9144" y="1124712"/>
              <a:ext cx="3391484" cy="2834998"/>
            </a:xfrm>
            <a:custGeom>
              <a:avLst/>
              <a:gdLst>
                <a:gd name="csX0" fmla="*/ 0 w 3390050"/>
                <a:gd name="csY0" fmla="*/ 0 h 1754326"/>
                <a:gd name="csX1" fmla="*/ 3390050 w 3390050"/>
                <a:gd name="csY1" fmla="*/ 0 h 1754326"/>
                <a:gd name="csX2" fmla="*/ 3390050 w 3390050"/>
                <a:gd name="csY2" fmla="*/ 1754326 h 1754326"/>
                <a:gd name="csX3" fmla="*/ 0 w 3390050"/>
                <a:gd name="csY3" fmla="*/ 1754326 h 1754326"/>
                <a:gd name="csX4" fmla="*/ 0 w 3390050"/>
                <a:gd name="csY4" fmla="*/ 0 h 1754326"/>
                <a:gd name="csX0" fmla="*/ 0 w 3399575"/>
                <a:gd name="csY0" fmla="*/ 0 h 2487751"/>
                <a:gd name="csX1" fmla="*/ 3390050 w 3399575"/>
                <a:gd name="csY1" fmla="*/ 0 h 2487751"/>
                <a:gd name="csX2" fmla="*/ 3399575 w 3399575"/>
                <a:gd name="csY2" fmla="*/ 2487751 h 2487751"/>
                <a:gd name="csX3" fmla="*/ 0 w 3399575"/>
                <a:gd name="csY3" fmla="*/ 1754326 h 2487751"/>
                <a:gd name="csX4" fmla="*/ 0 w 3399575"/>
                <a:gd name="csY4" fmla="*/ 0 h 2487751"/>
                <a:gd name="csX0" fmla="*/ 0 w 3399575"/>
                <a:gd name="csY0" fmla="*/ 0 h 2487751"/>
                <a:gd name="csX1" fmla="*/ 3390050 w 3399575"/>
                <a:gd name="csY1" fmla="*/ 0 h 2487751"/>
                <a:gd name="csX2" fmla="*/ 3399575 w 3399575"/>
                <a:gd name="csY2" fmla="*/ 2487751 h 2487751"/>
                <a:gd name="csX3" fmla="*/ 0 w 3399575"/>
                <a:gd name="csY3" fmla="*/ 2468701 h 2487751"/>
                <a:gd name="csX4" fmla="*/ 0 w 3399575"/>
                <a:gd name="csY4" fmla="*/ 0 h 2487751"/>
              </a:gdLst>
              <a:ahLst/>
              <a:cxnLst>
                <a:cxn ang="0">
                  <a:pos x="csX0" y="csY0"/>
                </a:cxn>
                <a:cxn ang="0">
                  <a:pos x="csX1" y="csY1"/>
                </a:cxn>
                <a:cxn ang="0">
                  <a:pos x="csX2" y="csY2"/>
                </a:cxn>
                <a:cxn ang="0">
                  <a:pos x="csX3" y="csY3"/>
                </a:cxn>
                <a:cxn ang="0">
                  <a:pos x="csX4" y="csY4"/>
                </a:cxn>
              </a:cxnLst>
              <a:rect l="l" t="t" r="r" b="b"/>
              <a:pathLst>
                <a:path w="3399575" h="2487751" extrusionOk="0">
                  <a:moveTo>
                    <a:pt x="0" y="0"/>
                  </a:moveTo>
                  <a:lnTo>
                    <a:pt x="3390050" y="0"/>
                  </a:lnTo>
                  <a:lnTo>
                    <a:pt x="3399575" y="2487751"/>
                  </a:lnTo>
                  <a:lnTo>
                    <a:pt x="0" y="2468701"/>
                  </a:lnTo>
                  <a:lnTo>
                    <a:pt x="0" y="0"/>
                  </a:lnTo>
                  <a:close/>
                </a:path>
              </a:pathLst>
            </a:custGeom>
            <a:noFill/>
          </p:spPr>
          <p:txBody>
            <a:bodyPr vertOverflow="overflow" horzOverflow="overflow" vert="horz" wrap="square" lIns="182880" tIns="182880" rIns="91440" bIns="45720" numCol="1" spcCol="0" rtlCol="0" fromWordArt="0" anchor="ctr" anchorCtr="0" forceAA="0" compatLnSpc="0">
              <a:spAutoFit/>
            </a:bodyPr>
            <a:lstStyle/>
            <a:p>
              <a:pPr>
                <a:defRPr/>
              </a:pPr>
              <a:r>
                <a:rPr lang="en-US">
                  <a:solidFill>
                    <a:srgbClr val="00B050"/>
                  </a:solidFill>
                </a:rPr>
                <a:t>Advantages:</a:t>
              </a:r>
              <a:endParaRPr/>
            </a:p>
            <a:p>
              <a:pPr marL="285750" indent="-285750">
                <a:buFont typeface="Arial"/>
                <a:buChar char="•"/>
                <a:defRPr/>
              </a:pPr>
              <a:r>
                <a:rPr lang="en-US">
                  <a:solidFill>
                    <a:srgbClr val="00B050"/>
                  </a:solidFill>
                </a:rPr>
                <a:t>Straightforward numerical implementation</a:t>
              </a:r>
              <a:endParaRPr/>
            </a:p>
            <a:p>
              <a:pPr marL="285750" indent="-285750">
                <a:buFont typeface="Arial"/>
                <a:buChar char="•"/>
                <a:defRPr/>
              </a:pPr>
              <a:r>
                <a:rPr lang="en-US">
                  <a:solidFill>
                    <a:srgbClr val="00B050"/>
                  </a:solidFill>
                </a:rPr>
                <a:t>Captures linear diffraction/dispersion</a:t>
              </a:r>
              <a:endParaRPr/>
            </a:p>
            <a:p>
              <a:pPr>
                <a:defRPr/>
              </a:pPr>
              <a:endParaRPr/>
            </a:p>
            <a:p>
              <a:pPr>
                <a:defRPr/>
              </a:pPr>
              <a:r>
                <a:rPr lang="en-US"/>
                <a:t>Disadvantages:</a:t>
              </a:r>
              <a:endParaRPr/>
            </a:p>
            <a:p>
              <a:pPr marL="285750" indent="-285750">
                <a:buFont typeface="Arial"/>
                <a:buChar char="•"/>
                <a:defRPr/>
              </a:pPr>
              <a:r>
                <a:rPr lang="en-US"/>
                <a:t>Inefficient at capturing nonlinear collapse, structure distortion</a:t>
              </a:r>
              <a:r>
                <a:t>s</a:t>
              </a:r>
            </a:p>
          </p:txBody>
        </p:sp>
      </p:grpSp>
      <p:grpSp>
        <p:nvGrpSpPr>
          <p:cNvPr id="2" name="Group 1">
            <a:extLst>
              <a:ext uri="{FF2B5EF4-FFF2-40B4-BE49-F238E27FC236}">
                <a16:creationId xmlns:a16="http://schemas.microsoft.com/office/drawing/2014/main" id="{C356C443-8329-87E8-B2BF-97339345A56F}"/>
              </a:ext>
            </a:extLst>
          </p:cNvPr>
          <p:cNvGrpSpPr/>
          <p:nvPr/>
        </p:nvGrpSpPr>
        <p:grpSpPr bwMode="auto">
          <a:xfrm>
            <a:off x="621344" y="2718263"/>
            <a:ext cx="3131684" cy="1875323"/>
            <a:chOff x="0" y="55332"/>
            <a:chExt cx="3131684" cy="1875323"/>
          </a:xfrm>
        </p:grpSpPr>
        <mc:AlternateContent xmlns:mc="http://schemas.openxmlformats.org/markup-compatibility/2006" xmlns:a14="http://schemas.microsoft.com/office/drawing/2010/main">
          <mc:Choice Requires="a14">
            <p:sp>
              <p:nvSpPr>
                <p:cNvPr id="3" name="TextBox 12">
                  <a:extLst>
                    <a:ext uri="{FF2B5EF4-FFF2-40B4-BE49-F238E27FC236}">
                      <a16:creationId xmlns:a16="http://schemas.microsoft.com/office/drawing/2014/main" id="{F626CDB7-D7C3-D675-8F57-CA34989F2F11}"/>
                    </a:ext>
                  </a:extLst>
                </p:cNvPr>
                <p:cNvSpPr txBox="1"/>
                <p:nvPr/>
              </p:nvSpPr>
              <p:spPr bwMode="auto">
                <a:xfrm>
                  <a:off x="483168" y="55332"/>
                  <a:ext cx="2648516" cy="388650"/>
                </a:xfrm>
                <a:prstGeom prst="rect">
                  <a:avLst/>
                </a:prstGeom>
                <a:noFill/>
              </p:spPr>
              <p:txBody>
                <a:bodyPr wrap="none" rtlCol="0">
                  <a:spAutoFit/>
                </a:bodyPr>
                <a:lstStyle/>
                <a:p>
                  <a:pPr>
                    <a:defRPr/>
                  </a:pPr>
                  <a14:m>
                    <m:oMath xmlns:m="http://schemas.openxmlformats.org/officeDocument/2006/math">
                      <m:r>
                        <a:rPr lang="en-US" sz="1800" u="none" strike="noStrike" cap="none" spc="0">
                          <a:solidFill>
                            <a:schemeClr val="tx1"/>
                          </a:solidFill>
                          <a:latin typeface="Cambria Math"/>
                          <a:ea typeface="Cambria Math"/>
                          <a:cs typeface="Cambria Math"/>
                        </a:rPr>
                        <m:t>𝑧</m:t>
                      </m:r>
                    </m:oMath>
                  </a14:m>
                  <a:r>
                    <a:rPr lang="en-US"/>
                    <a:t>-dependent coefficients</a:t>
                  </a:r>
                  <a:endParaRPr/>
                </a:p>
              </p:txBody>
            </p:sp>
          </mc:Choice>
          <mc:Fallback xmlns="">
            <p:sp>
              <p:nvSpPr>
                <p:cNvPr id="3" name="TextBox 12">
                  <a:extLst>
                    <a:ext uri="{FF2B5EF4-FFF2-40B4-BE49-F238E27FC236}">
                      <a16:creationId xmlns:a16="http://schemas.microsoft.com/office/drawing/2014/main" id="{F626CDB7-D7C3-D675-8F57-CA34989F2F11}"/>
                    </a:ext>
                  </a:extLst>
                </p:cNvPr>
                <p:cNvSpPr txBox="1">
                  <a:spLocks noRot="1" noChangeAspect="1" noMove="1" noResize="1" noEditPoints="1" noAdjustHandles="1" noChangeArrowheads="1" noChangeShapeType="1" noTextEdit="1"/>
                </p:cNvSpPr>
                <p:nvPr/>
              </p:nvSpPr>
              <p:spPr bwMode="auto">
                <a:xfrm>
                  <a:off x="483168" y="55332"/>
                  <a:ext cx="2648516" cy="388650"/>
                </a:xfrm>
                <a:prstGeom prst="rect">
                  <a:avLst/>
                </a:prstGeom>
                <a:blipFill>
                  <a:blip r:embed="rId4"/>
                  <a:stretch>
                    <a:fillRect t="-7813" r="-2529" b="-20313"/>
                  </a:stretch>
                </a:blipFill>
              </p:spPr>
              <p:txBody>
                <a:bodyPr/>
                <a:lstStyle/>
                <a:p>
                  <a:r>
                    <a:rPr lang="en-US">
                      <a:noFill/>
                    </a:rPr>
                    <a:t> </a:t>
                  </a:r>
                </a:p>
              </p:txBody>
            </p:sp>
          </mc:Fallback>
        </mc:AlternateContent>
        <p:grpSp>
          <p:nvGrpSpPr>
            <p:cNvPr id="4" name="Group 3">
              <a:extLst>
                <a:ext uri="{FF2B5EF4-FFF2-40B4-BE49-F238E27FC236}">
                  <a16:creationId xmlns:a16="http://schemas.microsoft.com/office/drawing/2014/main" id="{ED0A17F6-5218-082E-6204-92A1E5179F75}"/>
                </a:ext>
              </a:extLst>
            </p:cNvPr>
            <p:cNvGrpSpPr/>
            <p:nvPr/>
          </p:nvGrpSpPr>
          <p:grpSpPr bwMode="auto">
            <a:xfrm>
              <a:off x="0" y="469621"/>
              <a:ext cx="3078093" cy="1461034"/>
              <a:chOff x="0" y="55333"/>
              <a:chExt cx="3078093" cy="1461034"/>
            </a:xfrm>
          </p:grpSpPr>
          <mc:AlternateContent xmlns:mc="http://schemas.openxmlformats.org/markup-compatibility/2006" xmlns:a14="http://schemas.microsoft.com/office/drawing/2010/main">
            <mc:Choice Requires="a14">
              <p:sp>
                <p:nvSpPr>
                  <p:cNvPr id="5" name="TextBox 11">
                    <a:extLst>
                      <a:ext uri="{FF2B5EF4-FFF2-40B4-BE49-F238E27FC236}">
                        <a16:creationId xmlns:a16="http://schemas.microsoft.com/office/drawing/2014/main" id="{70C61555-7A8E-8E1F-A5FA-025A01E52054}"/>
                      </a:ext>
                    </a:extLst>
                  </p:cNvPr>
                  <p:cNvSpPr txBox="1"/>
                  <p:nvPr/>
                </p:nvSpPr>
                <p:spPr bwMode="auto">
                  <a:xfrm>
                    <a:off x="311952" y="79023"/>
                    <a:ext cx="2766141" cy="781751"/>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b="0" i="1">
                              <a:solidFill>
                                <a:schemeClr val="bg1"/>
                              </a:solidFill>
                              <a:latin typeface="Cambria Math"/>
                            </a:rPr>
                            <m:t>|</m:t>
                          </m:r>
                          <m:d>
                            <m:dPr>
                              <m:begChr m:val=""/>
                              <m:endChr m:val="⟩"/>
                              <m:ctrlPr>
                                <a:rPr lang="en-US" sz="200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𝑎</m:t>
                              </m:r>
                              <m:d>
                                <m:dPr>
                                  <m:ctrlPr>
                                    <a:rPr lang="en-US" sz="2000" b="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𝑧</m:t>
                                  </m:r>
                                </m:e>
                              </m:d>
                            </m:e>
                          </m:d>
                          <m:r>
                            <a:rPr lang="en-US" sz="2000" b="0" i="1">
                              <a:solidFill>
                                <a:schemeClr val="bg1"/>
                              </a:solidFill>
                              <a:latin typeface="Cambria Math"/>
                            </a:rPr>
                            <m:t>=</m:t>
                          </m:r>
                          <m:nary>
                            <m:naryPr>
                              <m:chr m:val="∑"/>
                              <m:supHide m:val="on"/>
                              <m:ctrlPr>
                                <a:rPr lang="en-US" sz="2000" b="0" i="1">
                                  <a:solidFill>
                                    <a:schemeClr val="bg1"/>
                                  </a:solidFill>
                                  <a:latin typeface="Cambria Math" panose="02040503050406030204" pitchFamily="18" charset="0"/>
                                  <a:ea typeface="Cambria Math"/>
                                  <a:cs typeface="Cambria Math"/>
                                </a:rPr>
                              </m:ctrlPr>
                            </m:naryPr>
                            <m:sub>
                              <m:r>
                                <a:rPr lang="en-US" sz="2000" b="0" i="1">
                                  <a:solidFill>
                                    <a:schemeClr val="bg1"/>
                                  </a:solidFill>
                                  <a:latin typeface="Cambria Math"/>
                                </a:rPr>
                                <m:t>𝑖</m:t>
                              </m:r>
                              <m:r>
                                <a:rPr lang="en-US" sz="2000" b="0" i="1">
                                  <a:solidFill>
                                    <a:schemeClr val="bg1"/>
                                  </a:solidFill>
                                  <a:latin typeface="Cambria Math"/>
                                </a:rPr>
                                <m:t>,</m:t>
                              </m:r>
                              <m:r>
                                <a:rPr lang="en-US" sz="2000" b="0" i="1">
                                  <a:solidFill>
                                    <a:schemeClr val="bg1"/>
                                  </a:solidFill>
                                  <a:latin typeface="Cambria Math"/>
                                </a:rPr>
                                <m:t>𝑗</m:t>
                              </m:r>
                              <m:r>
                                <a:rPr lang="en-US" sz="2000" b="0" i="1">
                                  <a:solidFill>
                                    <a:schemeClr val="bg1"/>
                                  </a:solidFill>
                                  <a:latin typeface="Cambria Math"/>
                                </a:rPr>
                                <m:t>,</m:t>
                              </m:r>
                              <m:r>
                                <a:rPr lang="en-US" sz="2000" b="0" i="1">
                                  <a:solidFill>
                                    <a:schemeClr val="bg1"/>
                                  </a:solidFill>
                                  <a:latin typeface="Cambria Math"/>
                                </a:rPr>
                                <m:t>𝑘</m:t>
                              </m:r>
                            </m:sub>
                            <m:sup/>
                            <m:e>
                              <m:sSub>
                                <m:sSubPr>
                                  <m:ctrlPr>
                                    <a:rPr lang="en-US" sz="2000" b="0" i="1">
                                      <a:solidFill>
                                        <a:schemeClr val="bg1"/>
                                      </a:solidFill>
                                      <a:latin typeface="Cambria Math" panose="02040503050406030204" pitchFamily="18" charset="0"/>
                                      <a:ea typeface="Cambria Math"/>
                                      <a:cs typeface="Cambria Math"/>
                                    </a:rPr>
                                  </m:ctrlPr>
                                </m:sSubPr>
                                <m:e>
                                  <m:r>
                                    <a:rPr lang="en-US" sz="2000" b="0" i="1">
                                      <a:solidFill>
                                        <a:schemeClr val="bg1"/>
                                      </a:solidFill>
                                      <a:latin typeface="Cambria Math"/>
                                    </a:rPr>
                                    <m:t>𝑐</m:t>
                                  </m:r>
                                </m:e>
                                <m:sub>
                                  <m:r>
                                    <a:rPr lang="en-US" sz="2000" b="0" i="1">
                                      <a:solidFill>
                                        <a:schemeClr val="bg1"/>
                                      </a:solidFill>
                                      <a:latin typeface="Cambria Math"/>
                                    </a:rPr>
                                    <m:t>𝑖𝑗𝑘</m:t>
                                  </m:r>
                                </m:sub>
                              </m:sSub>
                              <m:d>
                                <m:dPr>
                                  <m:ctrlPr>
                                    <a:rPr lang="en-US" sz="2000" b="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𝑧</m:t>
                                  </m:r>
                                </m:e>
                              </m:d>
                            </m:e>
                          </m:nary>
                          <m:d>
                            <m:dPr>
                              <m:begChr m:val=""/>
                              <m:endChr m:val="⟩"/>
                              <m:ctrlPr>
                                <a:rPr lang="en-US" sz="2000" b="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m:t>
                              </m:r>
                              <m:r>
                                <a:rPr lang="en-US" sz="2000" b="0" i="1">
                                  <a:solidFill>
                                    <a:schemeClr val="bg1"/>
                                  </a:solidFill>
                                  <a:latin typeface="Cambria Math"/>
                                </a:rPr>
                                <m:t>𝑖𝑗𝑘</m:t>
                              </m:r>
                            </m:e>
                          </m:d>
                        </m:oMath>
                      </m:oMathPara>
                    </a14:m>
                    <a:endParaRPr lang="en-US" dirty="0"/>
                  </a:p>
                </p:txBody>
              </p:sp>
            </mc:Choice>
            <mc:Fallback xmlns="">
              <p:sp>
                <p:nvSpPr>
                  <p:cNvPr id="5" name="TextBox 11">
                    <a:extLst>
                      <a:ext uri="{FF2B5EF4-FFF2-40B4-BE49-F238E27FC236}">
                        <a16:creationId xmlns:a16="http://schemas.microsoft.com/office/drawing/2014/main" id="{70C61555-7A8E-8E1F-A5FA-025A01E52054}"/>
                      </a:ext>
                    </a:extLst>
                  </p:cNvPr>
                  <p:cNvSpPr txBox="1">
                    <a:spLocks noRot="1" noChangeAspect="1" noMove="1" noResize="1" noEditPoints="1" noAdjustHandles="1" noChangeArrowheads="1" noChangeShapeType="1" noTextEdit="1"/>
                  </p:cNvSpPr>
                  <p:nvPr/>
                </p:nvSpPr>
                <p:spPr bwMode="auto">
                  <a:xfrm>
                    <a:off x="311952" y="79023"/>
                    <a:ext cx="2766141" cy="781751"/>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14">
                    <a:extLst>
                      <a:ext uri="{FF2B5EF4-FFF2-40B4-BE49-F238E27FC236}">
                        <a16:creationId xmlns:a16="http://schemas.microsoft.com/office/drawing/2014/main" id="{15912E03-6248-D1FC-9FD5-86F1C857E8B7}"/>
                      </a:ext>
                    </a:extLst>
                  </p:cNvPr>
                  <p:cNvSpPr txBox="1"/>
                  <p:nvPr/>
                </p:nvSpPr>
                <p:spPr bwMode="auto">
                  <a:xfrm>
                    <a:off x="0" y="248603"/>
                    <a:ext cx="2749290" cy="709237"/>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b="0" i="1">
                              <a:solidFill>
                                <a:schemeClr val="tx1"/>
                              </a:solidFill>
                              <a:latin typeface="Cambria Math"/>
                            </a:rPr>
                            <m:t>|</m:t>
                          </m:r>
                          <m:d>
                            <m:dPr>
                              <m:begChr m:val=""/>
                              <m:endChr m:val="⟩"/>
                              <m:ctrlPr>
                                <a:rPr lang="en-US" sz="200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𝑎</m:t>
                              </m:r>
                              <m:d>
                                <m:dPr>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𝑧</m:t>
                                  </m:r>
                                </m:e>
                              </m:d>
                            </m:e>
                          </m:d>
                          <m:r>
                            <a:rPr lang="en-US" sz="2000" b="0" i="1">
                              <a:solidFill>
                                <a:schemeClr val="tx1"/>
                              </a:solidFill>
                              <a:latin typeface="Cambria Math"/>
                            </a:rPr>
                            <m:t>=</m:t>
                          </m:r>
                          <m:nary>
                            <m:naryPr>
                              <m:chr m:val="∑"/>
                              <m:supHide m:val="on"/>
                              <m:ctrlPr>
                                <a:rPr lang="en-US" sz="2000" b="0" i="1">
                                  <a:solidFill>
                                    <a:schemeClr val="tx1"/>
                                  </a:solidFill>
                                  <a:latin typeface="Cambria Math" panose="02040503050406030204" pitchFamily="18" charset="0"/>
                                  <a:ea typeface="Cambria Math"/>
                                  <a:cs typeface="Cambria Math"/>
                                </a:rPr>
                              </m:ctrlPr>
                            </m:naryPr>
                            <m:sub>
                              <m:r>
                                <a:rPr lang="en-US" sz="2000" b="0" i="1">
                                  <a:solidFill>
                                    <a:schemeClr val="tx1"/>
                                  </a:solidFill>
                                  <a:latin typeface="Cambria Math"/>
                                </a:rPr>
                                <m:t>𝑖</m:t>
                              </m:r>
                              <m:r>
                                <a:rPr lang="en-US" sz="2000" b="0" i="1">
                                  <a:solidFill>
                                    <a:schemeClr val="tx1"/>
                                  </a:solidFill>
                                  <a:latin typeface="Cambria Math"/>
                                </a:rPr>
                                <m:t>,</m:t>
                              </m:r>
                              <m:r>
                                <a:rPr lang="en-US" sz="2000" b="0" i="1">
                                  <a:solidFill>
                                    <a:schemeClr val="tx1"/>
                                  </a:solidFill>
                                  <a:latin typeface="Cambria Math"/>
                                </a:rPr>
                                <m:t>𝑗</m:t>
                              </m:r>
                              <m:r>
                                <a:rPr lang="en-US" sz="2000" b="0" i="1">
                                  <a:solidFill>
                                    <a:schemeClr val="tx1"/>
                                  </a:solidFill>
                                  <a:latin typeface="Cambria Math"/>
                                </a:rPr>
                                <m:t>,</m:t>
                              </m:r>
                              <m:r>
                                <a:rPr lang="en-US" sz="2000" b="0" i="1">
                                  <a:solidFill>
                                    <a:schemeClr val="tx1"/>
                                  </a:solidFill>
                                  <a:latin typeface="Cambria Math"/>
                                </a:rPr>
                                <m:t>𝑘</m:t>
                              </m:r>
                            </m:sub>
                            <m:sup/>
                            <m:e>
                              <m:sSub>
                                <m:sSubPr>
                                  <m:ctrlPr>
                                    <a:rPr lang="en-US" sz="2000" b="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rPr>
                                    <m:t>𝑐</m:t>
                                  </m:r>
                                </m:e>
                                <m:sub>
                                  <m:r>
                                    <a:rPr lang="en-US" sz="2000" b="0" i="1">
                                      <a:solidFill>
                                        <a:schemeClr val="tx1"/>
                                      </a:solidFill>
                                      <a:latin typeface="Cambria Math"/>
                                    </a:rPr>
                                    <m:t>𝑖𝑗𝑘</m:t>
                                  </m:r>
                                </m:sub>
                              </m:sSub>
                              <m:d>
                                <m:dPr>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𝑧</m:t>
                                  </m:r>
                                </m:e>
                              </m:d>
                            </m:e>
                          </m:nary>
                          <m:d>
                            <m:dPr>
                              <m:begChr m:val=""/>
                              <m:endChr m:val="⟩"/>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m:t>
                              </m:r>
                              <m:r>
                                <a:rPr lang="en-US" sz="2000" b="0" i="1">
                                  <a:solidFill>
                                    <a:schemeClr val="tx1"/>
                                  </a:solidFill>
                                  <a:latin typeface="Cambria Math"/>
                                </a:rPr>
                                <m:t>𝑖𝑗𝑘</m:t>
                              </m:r>
                              <m:d>
                                <m:dPr>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𝑧</m:t>
                                  </m:r>
                                </m:e>
                              </m:d>
                            </m:e>
                          </m:d>
                        </m:oMath>
                      </m:oMathPara>
                    </a14:m>
                    <a:endParaRPr dirty="0">
                      <a:solidFill>
                        <a:schemeClr val="tx1"/>
                      </a:solidFill>
                    </a:endParaRPr>
                  </a:p>
                </p:txBody>
              </p:sp>
            </mc:Choice>
            <mc:Fallback xmlns="">
              <p:sp>
                <p:nvSpPr>
                  <p:cNvPr id="6" name="TextBox 14">
                    <a:extLst>
                      <a:ext uri="{FF2B5EF4-FFF2-40B4-BE49-F238E27FC236}">
                        <a16:creationId xmlns:a16="http://schemas.microsoft.com/office/drawing/2014/main" id="{15912E03-6248-D1FC-9FD5-86F1C857E8B7}"/>
                      </a:ext>
                    </a:extLst>
                  </p:cNvPr>
                  <p:cNvSpPr txBox="1">
                    <a:spLocks noRot="1" noChangeAspect="1" noMove="1" noResize="1" noEditPoints="1" noAdjustHandles="1" noChangeArrowheads="1" noChangeShapeType="1" noTextEdit="1"/>
                  </p:cNvSpPr>
                  <p:nvPr/>
                </p:nvSpPr>
                <p:spPr bwMode="auto">
                  <a:xfrm>
                    <a:off x="0" y="248603"/>
                    <a:ext cx="2749290" cy="709237"/>
                  </a:xfrm>
                  <a:prstGeom prst="rect">
                    <a:avLst/>
                  </a:prstGeom>
                  <a:blipFill>
                    <a:blip r:embed="rId6"/>
                    <a:stretch>
                      <a:fillRect r="-8426" b="-8621"/>
                    </a:stretch>
                  </a:blipFill>
                </p:spPr>
                <p:txBody>
                  <a:bodyPr/>
                  <a:lstStyle/>
                  <a:p>
                    <a:r>
                      <a:rPr lang="en-US">
                        <a:noFill/>
                      </a:rPr>
                      <a:t> </a:t>
                    </a:r>
                  </a:p>
                </p:txBody>
              </p:sp>
            </mc:Fallback>
          </mc:AlternateContent>
          <p:sp>
            <p:nvSpPr>
              <p:cNvPr id="7" name="Left Brace 6">
                <a:extLst>
                  <a:ext uri="{FF2B5EF4-FFF2-40B4-BE49-F238E27FC236}">
                    <a16:creationId xmlns:a16="http://schemas.microsoft.com/office/drawing/2014/main" id="{38F6E3ED-8B57-E367-D80F-24113F3A9771}"/>
                  </a:ext>
                </a:extLst>
              </p:cNvPr>
              <p:cNvSpPr/>
              <p:nvPr/>
            </p:nvSpPr>
            <p:spPr bwMode="auto">
              <a:xfrm rot="5400000">
                <a:off x="1717809" y="-142468"/>
                <a:ext cx="192407" cy="588009"/>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8" name="Left Brace 6">
                <a:extLst>
                  <a:ext uri="{FF2B5EF4-FFF2-40B4-BE49-F238E27FC236}">
                    <a16:creationId xmlns:a16="http://schemas.microsoft.com/office/drawing/2014/main" id="{69795079-468D-EFAE-C826-AC7874C65FB1}"/>
                  </a:ext>
                </a:extLst>
              </p:cNvPr>
              <p:cNvSpPr/>
              <p:nvPr/>
            </p:nvSpPr>
            <p:spPr bwMode="auto">
              <a:xfrm rot="16199999">
                <a:off x="2458152" y="669158"/>
                <a:ext cx="192407" cy="769771"/>
              </a:xfrm>
              <a:prstGeom prst="leftBrace">
                <a:avLst>
                  <a:gd name="adj1" fmla="val 44636"/>
                  <a:gd name="adj2" fmla="val 25214"/>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9" name="TextBox 12">
                <a:extLst>
                  <a:ext uri="{FF2B5EF4-FFF2-40B4-BE49-F238E27FC236}">
                    <a16:creationId xmlns:a16="http://schemas.microsoft.com/office/drawing/2014/main" id="{50E6CA7A-F387-A2ED-9FF4-DE41ACE23A08}"/>
                  </a:ext>
                </a:extLst>
              </p:cNvPr>
              <p:cNvSpPr txBox="1"/>
              <p:nvPr/>
            </p:nvSpPr>
            <p:spPr bwMode="auto">
              <a:xfrm>
                <a:off x="392191" y="1150248"/>
                <a:ext cx="2547051" cy="366119"/>
              </a:xfrm>
              <a:prstGeom prst="rect">
                <a:avLst/>
              </a:prstGeom>
              <a:noFill/>
            </p:spPr>
            <p:txBody>
              <a:bodyPr wrap="none" rtlCol="0">
                <a:spAutoFit/>
              </a:bodyPr>
              <a:lstStyle/>
              <a:p>
                <a:pPr>
                  <a:defRPr/>
                </a:pPr>
                <a:r>
                  <a:t>orthogonal STOV basis</a:t>
                </a:r>
              </a:p>
            </p:txBody>
          </p:sp>
        </p:grpSp>
      </p:gr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89211976" name="Title 1"/>
          <p:cNvSpPr>
            <a:spLocks noGrp="1"/>
          </p:cNvSpPr>
          <p:nvPr>
            <p:ph type="title"/>
          </p:nvPr>
        </p:nvSpPr>
        <p:spPr bwMode="auto"/>
        <p:txBody>
          <a:bodyPr/>
          <a:lstStyle/>
          <a:p>
            <a:pPr>
              <a:defRPr/>
            </a:pPr>
            <a:r>
              <a:rPr lang="en-US"/>
              <a:t>Nonlinear solutions can be approximated by a superposition of STOV basis states</a:t>
            </a:r>
            <a:endParaRPr/>
          </a:p>
        </p:txBody>
      </p:sp>
      <p:sp>
        <p:nvSpPr>
          <p:cNvPr id="1850572879" name="Slide Number Placeholder 3"/>
          <p:cNvSpPr>
            <a:spLocks noGrp="1"/>
          </p:cNvSpPr>
          <p:nvPr>
            <p:ph type="sldNum" sz="quarter" idx="12"/>
          </p:nvPr>
        </p:nvSpPr>
        <p:spPr bwMode="auto"/>
        <p:txBody>
          <a:bodyPr/>
          <a:lstStyle/>
          <a:p>
            <a:pPr>
              <a:defRPr/>
            </a:pPr>
            <a:fld id="{587F2C50-46A7-74C8-187C-B97033507936}" type="slidenum">
              <a:rPr lang="en-US"/>
              <a:t>22</a:t>
            </a:fld>
            <a:endParaRPr lang="en-US"/>
          </a:p>
        </p:txBody>
      </p:sp>
      <p:pic>
        <p:nvPicPr>
          <p:cNvPr id="1890595386" name="Picture 4" descr="Laboratory for Laser Energetics University of Rochester Logo."/>
          <p:cNvPicPr>
            <a:picLocks noChangeAspect="1"/>
          </p:cNvPicPr>
          <p:nvPr/>
        </p:nvPicPr>
        <p:blipFill rotWithShape="1">
          <a:blip r:embed="rId3"/>
          <a:stretch/>
        </p:blipFill>
        <p:spPr bwMode="auto">
          <a:xfrm>
            <a:off x="546791" y="6355080"/>
            <a:ext cx="2628909" cy="365124"/>
          </a:xfrm>
          <a:prstGeom prst="rect">
            <a:avLst/>
          </a:prstGeom>
        </p:spPr>
      </p:pic>
      <p:grpSp>
        <p:nvGrpSpPr>
          <p:cNvPr id="1025727754" name="Group 1025727753"/>
          <p:cNvGrpSpPr/>
          <p:nvPr/>
        </p:nvGrpSpPr>
        <p:grpSpPr bwMode="auto">
          <a:xfrm>
            <a:off x="4378120" y="1357542"/>
            <a:ext cx="3406977" cy="4384494"/>
            <a:chOff x="0" y="0"/>
            <a:chExt cx="3406977" cy="4384494"/>
          </a:xfrm>
        </p:grpSpPr>
        <p:sp>
          <p:nvSpPr>
            <p:cNvPr id="1352123813" name="Rectangle: Top Corners Rounded 35"/>
            <p:cNvSpPr/>
            <p:nvPr/>
          </p:nvSpPr>
          <p:spPr bwMode="auto">
            <a:xfrm>
              <a:off x="0" y="397186"/>
              <a:ext cx="3390050" cy="719869"/>
            </a:xfrm>
            <a:prstGeom prst="round2SameRect">
              <a:avLst>
                <a:gd name="adj1" fmla="val 46114"/>
                <a:gd name="adj2" fmla="val 0"/>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212886506" name="TextBox 10"/>
            <p:cNvSpPr txBox="1"/>
            <p:nvPr/>
          </p:nvSpPr>
          <p:spPr bwMode="auto">
            <a:xfrm>
              <a:off x="1109244" y="0"/>
              <a:ext cx="1171933" cy="396598"/>
            </a:xfrm>
            <a:prstGeom prst="rect">
              <a:avLst/>
            </a:prstGeom>
            <a:noFill/>
          </p:spPr>
          <p:txBody>
            <a:bodyPr wrap="none" rtlCol="0">
              <a:spAutoFit/>
            </a:bodyPr>
            <a:lstStyle/>
            <a:p>
              <a:pPr algn="ctr">
                <a:defRPr/>
              </a:pPr>
              <a:r>
                <a:rPr lang="en-US" sz="2000"/>
                <a:t>Method I</a:t>
              </a:r>
              <a:endParaRPr/>
            </a:p>
          </p:txBody>
        </p:sp>
        <p:sp>
          <p:nvSpPr>
            <p:cNvPr id="639306162" name="TextBox 17"/>
            <p:cNvSpPr txBox="1"/>
            <p:nvPr/>
          </p:nvSpPr>
          <p:spPr bwMode="auto">
            <a:xfrm>
              <a:off x="5" y="558822"/>
              <a:ext cx="3406971" cy="396598"/>
            </a:xfrm>
            <a:prstGeom prst="rect">
              <a:avLst/>
            </a:prstGeom>
            <a:noFill/>
          </p:spPr>
          <p:txBody>
            <a:bodyPr wrap="square" rtlCol="0">
              <a:spAutoFit/>
            </a:bodyPr>
            <a:lstStyle/>
            <a:p>
              <a:pPr algn="ctr">
                <a:defRPr/>
              </a:pPr>
              <a:r>
                <a:rPr lang="en-US" sz="2000" b="1">
                  <a:solidFill>
                    <a:schemeClr val="bg1"/>
                  </a:solidFill>
                </a:rPr>
                <a:t>Linear waist scaling</a:t>
              </a:r>
              <a:endParaRPr sz="2000" b="1"/>
            </a:p>
          </p:txBody>
        </p:sp>
        <p:sp>
          <p:nvSpPr>
            <p:cNvPr id="381599538" name="Rounded Rectangle 5"/>
            <p:cNvSpPr/>
            <p:nvPr/>
          </p:nvSpPr>
          <p:spPr bwMode="auto">
            <a:xfrm>
              <a:off x="5" y="400109"/>
              <a:ext cx="3390050" cy="3984384"/>
            </a:xfrm>
            <a:prstGeom prst="roundRect">
              <a:avLst>
                <a:gd name="adj" fmla="val 7598"/>
              </a:avLst>
            </a:prstGeom>
            <a:noFill/>
            <a:ln w="38100"/>
          </p:spPr>
          <p:style>
            <a:lnRef idx="2">
              <a:schemeClr val="accent1"/>
            </a:lnRef>
            <a:fillRef idx="1">
              <a:schemeClr val="lt1"/>
            </a:fillRef>
            <a:effectRef idx="0">
              <a:schemeClr val="accent1"/>
            </a:effectRef>
            <a:fontRef idx="minor">
              <a:schemeClr val="dk1"/>
            </a:fontRef>
          </p:style>
          <p:txBody>
            <a:bodyPr rtlCol="0" anchor="ctr"/>
            <a:lstStyle/>
            <a:p>
              <a:pPr algn="ctr">
                <a:defRPr/>
              </a:pPr>
              <a:endParaRPr lang="en-US"/>
            </a:p>
          </p:txBody>
        </p:sp>
        <p:sp>
          <p:nvSpPr>
            <p:cNvPr id="404959933" name="TextBox 30"/>
            <p:cNvSpPr txBox="1"/>
            <p:nvPr/>
          </p:nvSpPr>
          <p:spPr bwMode="auto">
            <a:xfrm>
              <a:off x="9144" y="1124712"/>
              <a:ext cx="3391484" cy="2834998"/>
            </a:xfrm>
            <a:custGeom>
              <a:avLst/>
              <a:gdLst>
                <a:gd name="csX0" fmla="*/ 0 w 3390050"/>
                <a:gd name="csY0" fmla="*/ 0 h 1754326"/>
                <a:gd name="csX1" fmla="*/ 3390050 w 3390050"/>
                <a:gd name="csY1" fmla="*/ 0 h 1754326"/>
                <a:gd name="csX2" fmla="*/ 3390050 w 3390050"/>
                <a:gd name="csY2" fmla="*/ 1754326 h 1754326"/>
                <a:gd name="csX3" fmla="*/ 0 w 3390050"/>
                <a:gd name="csY3" fmla="*/ 1754326 h 1754326"/>
                <a:gd name="csX4" fmla="*/ 0 w 3390050"/>
                <a:gd name="csY4" fmla="*/ 0 h 1754326"/>
                <a:gd name="csX0" fmla="*/ 0 w 3399575"/>
                <a:gd name="csY0" fmla="*/ 0 h 2487751"/>
                <a:gd name="csX1" fmla="*/ 3390050 w 3399575"/>
                <a:gd name="csY1" fmla="*/ 0 h 2487751"/>
                <a:gd name="csX2" fmla="*/ 3399575 w 3399575"/>
                <a:gd name="csY2" fmla="*/ 2487751 h 2487751"/>
                <a:gd name="csX3" fmla="*/ 0 w 3399575"/>
                <a:gd name="csY3" fmla="*/ 1754326 h 2487751"/>
                <a:gd name="csX4" fmla="*/ 0 w 3399575"/>
                <a:gd name="csY4" fmla="*/ 0 h 2487751"/>
                <a:gd name="csX0" fmla="*/ 0 w 3399575"/>
                <a:gd name="csY0" fmla="*/ 0 h 2487751"/>
                <a:gd name="csX1" fmla="*/ 3390050 w 3399575"/>
                <a:gd name="csY1" fmla="*/ 0 h 2487751"/>
                <a:gd name="csX2" fmla="*/ 3399575 w 3399575"/>
                <a:gd name="csY2" fmla="*/ 2487751 h 2487751"/>
                <a:gd name="csX3" fmla="*/ 0 w 3399575"/>
                <a:gd name="csY3" fmla="*/ 2468701 h 2487751"/>
                <a:gd name="csX4" fmla="*/ 0 w 3399575"/>
                <a:gd name="csY4" fmla="*/ 0 h 2487751"/>
              </a:gdLst>
              <a:ahLst/>
              <a:cxnLst>
                <a:cxn ang="0">
                  <a:pos x="csX0" y="csY0"/>
                </a:cxn>
                <a:cxn ang="0">
                  <a:pos x="csX1" y="csY1"/>
                </a:cxn>
                <a:cxn ang="0">
                  <a:pos x="csX2" y="csY2"/>
                </a:cxn>
                <a:cxn ang="0">
                  <a:pos x="csX3" y="csY3"/>
                </a:cxn>
                <a:cxn ang="0">
                  <a:pos x="csX4" y="csY4"/>
                </a:cxn>
              </a:cxnLst>
              <a:rect l="l" t="t" r="r" b="b"/>
              <a:pathLst>
                <a:path w="3399575" h="2487751" extrusionOk="0">
                  <a:moveTo>
                    <a:pt x="0" y="0"/>
                  </a:moveTo>
                  <a:lnTo>
                    <a:pt x="3390050" y="0"/>
                  </a:lnTo>
                  <a:lnTo>
                    <a:pt x="3399575" y="2487751"/>
                  </a:lnTo>
                  <a:lnTo>
                    <a:pt x="0" y="2468701"/>
                  </a:lnTo>
                  <a:lnTo>
                    <a:pt x="0" y="0"/>
                  </a:lnTo>
                  <a:close/>
                </a:path>
              </a:pathLst>
            </a:custGeom>
            <a:noFill/>
          </p:spPr>
          <p:txBody>
            <a:bodyPr vertOverflow="overflow" horzOverflow="overflow" vert="horz" wrap="square" lIns="182880" tIns="182880" rIns="91440" bIns="45720" numCol="1" spcCol="0" rtlCol="0" fromWordArt="0" anchor="ctr" anchorCtr="0" forceAA="0" compatLnSpc="0">
              <a:spAutoFit/>
            </a:bodyPr>
            <a:lstStyle/>
            <a:p>
              <a:pPr>
                <a:defRPr/>
              </a:pPr>
              <a:r>
                <a:rPr lang="en-US" dirty="0">
                  <a:solidFill>
                    <a:srgbClr val="00B050"/>
                  </a:solidFill>
                </a:rPr>
                <a:t>Advantages:</a:t>
              </a:r>
              <a:endParaRPr dirty="0"/>
            </a:p>
            <a:p>
              <a:pPr marL="285750" indent="-285750">
                <a:buFont typeface="Arial"/>
                <a:buChar char="•"/>
                <a:defRPr/>
              </a:pPr>
              <a:r>
                <a:rPr lang="en-US" dirty="0">
                  <a:solidFill>
                    <a:srgbClr val="00B050"/>
                  </a:solidFill>
                </a:rPr>
                <a:t>Straightforward numerical implementation</a:t>
              </a:r>
              <a:endParaRPr dirty="0"/>
            </a:p>
            <a:p>
              <a:pPr marL="285750" indent="-285750">
                <a:buFont typeface="Arial"/>
                <a:buChar char="•"/>
                <a:defRPr/>
              </a:pPr>
              <a:r>
                <a:rPr lang="en-US" dirty="0">
                  <a:solidFill>
                    <a:srgbClr val="00B050"/>
                  </a:solidFill>
                </a:rPr>
                <a:t>Captures linear diffraction/dispersion</a:t>
              </a:r>
              <a:endParaRPr dirty="0"/>
            </a:p>
            <a:p>
              <a:pPr>
                <a:defRPr/>
              </a:pPr>
              <a:endParaRPr dirty="0"/>
            </a:p>
            <a:p>
              <a:pPr>
                <a:defRPr/>
              </a:pPr>
              <a:r>
                <a:rPr lang="en-US" dirty="0"/>
                <a:t>Disadvantages:</a:t>
              </a:r>
              <a:endParaRPr dirty="0"/>
            </a:p>
            <a:p>
              <a:pPr marL="285750" indent="-285750">
                <a:buFont typeface="Arial"/>
                <a:buChar char="•"/>
                <a:defRPr/>
              </a:pPr>
              <a:r>
                <a:rPr lang="en-US" dirty="0"/>
                <a:t>Inefficient at capturing nonlinear collapse, structure distortion</a:t>
              </a:r>
              <a:r>
                <a:rPr dirty="0"/>
                <a:t>s</a:t>
              </a:r>
            </a:p>
          </p:txBody>
        </p:sp>
      </p:grpSp>
      <p:grpSp>
        <p:nvGrpSpPr>
          <p:cNvPr id="988726585" name="Group 988726584"/>
          <p:cNvGrpSpPr/>
          <p:nvPr/>
        </p:nvGrpSpPr>
        <p:grpSpPr bwMode="auto">
          <a:xfrm>
            <a:off x="8182813" y="1366887"/>
            <a:ext cx="3410533" cy="4384494"/>
            <a:chOff x="0" y="0"/>
            <a:chExt cx="3410533" cy="4384494"/>
          </a:xfrm>
        </p:grpSpPr>
        <p:sp>
          <p:nvSpPr>
            <p:cNvPr id="2131346195" name="Rectangle: Top Corners Rounded 36"/>
            <p:cNvSpPr/>
            <p:nvPr/>
          </p:nvSpPr>
          <p:spPr bwMode="auto">
            <a:xfrm>
              <a:off x="20482" y="387803"/>
              <a:ext cx="3390050" cy="729252"/>
            </a:xfrm>
            <a:prstGeom prst="round2SameRect">
              <a:avLst>
                <a:gd name="adj1" fmla="val 41857"/>
                <a:gd name="adj2" fmla="val 0"/>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053055951" name="TextBox 9"/>
            <p:cNvSpPr txBox="1"/>
            <p:nvPr/>
          </p:nvSpPr>
          <p:spPr bwMode="auto">
            <a:xfrm>
              <a:off x="1108247" y="0"/>
              <a:ext cx="1242500" cy="396598"/>
            </a:xfrm>
            <a:prstGeom prst="rect">
              <a:avLst/>
            </a:prstGeom>
            <a:noFill/>
          </p:spPr>
          <p:txBody>
            <a:bodyPr wrap="none" rtlCol="0">
              <a:spAutoFit/>
            </a:bodyPr>
            <a:lstStyle/>
            <a:p>
              <a:pPr>
                <a:defRPr/>
              </a:pPr>
              <a:r>
                <a:rPr lang="en-US" sz="2000"/>
                <a:t>Method II</a:t>
              </a:r>
              <a:endParaRPr/>
            </a:p>
          </p:txBody>
        </p:sp>
        <p:sp>
          <p:nvSpPr>
            <p:cNvPr id="419809122" name="TextBox 18"/>
            <p:cNvSpPr txBox="1"/>
            <p:nvPr/>
          </p:nvSpPr>
          <p:spPr bwMode="auto">
            <a:xfrm>
              <a:off x="1433" y="589302"/>
              <a:ext cx="3396891" cy="396598"/>
            </a:xfrm>
            <a:prstGeom prst="rect">
              <a:avLst/>
            </a:prstGeom>
            <a:noFill/>
          </p:spPr>
          <p:txBody>
            <a:bodyPr wrap="square" rtlCol="0">
              <a:spAutoFit/>
            </a:bodyPr>
            <a:lstStyle/>
            <a:p>
              <a:pPr algn="ctr">
                <a:defRPr/>
              </a:pPr>
              <a:r>
                <a:rPr lang="en-US" sz="2000" b="1">
                  <a:solidFill>
                    <a:schemeClr val="bg1"/>
                  </a:solidFill>
                </a:rPr>
                <a:t>Nonlinear waist scaling</a:t>
              </a:r>
              <a:endParaRPr sz="2000" b="1"/>
            </a:p>
          </p:txBody>
        </p:sp>
        <p:sp>
          <p:nvSpPr>
            <p:cNvPr id="837429827" name="Rounded Rectangle 5"/>
            <p:cNvSpPr/>
            <p:nvPr/>
          </p:nvSpPr>
          <p:spPr bwMode="auto">
            <a:xfrm>
              <a:off x="10958" y="381420"/>
              <a:ext cx="3390050" cy="4003074"/>
            </a:xfrm>
            <a:prstGeom prst="roundRect">
              <a:avLst>
                <a:gd name="adj" fmla="val 7598"/>
              </a:avLst>
            </a:prstGeom>
            <a:noFill/>
            <a:ln w="38100"/>
          </p:spPr>
          <p:style>
            <a:lnRef idx="2">
              <a:schemeClr val="accent1"/>
            </a:lnRef>
            <a:fillRef idx="1">
              <a:schemeClr val="lt1"/>
            </a:fillRef>
            <a:effectRef idx="0">
              <a:schemeClr val="accent1"/>
            </a:effectRef>
            <a:fontRef idx="minor">
              <a:schemeClr val="dk1"/>
            </a:fontRef>
          </p:style>
          <p:txBody>
            <a:bodyPr rtlCol="0" anchor="ctr"/>
            <a:lstStyle/>
            <a:p>
              <a:pPr algn="ctr">
                <a:defRPr/>
              </a:pPr>
              <a:endParaRPr lang="en-US"/>
            </a:p>
          </p:txBody>
        </p:sp>
        <p:sp>
          <p:nvSpPr>
            <p:cNvPr id="1066369758" name="TextBox 31"/>
            <p:cNvSpPr txBox="1"/>
            <p:nvPr/>
          </p:nvSpPr>
          <p:spPr bwMode="auto">
            <a:xfrm>
              <a:off x="0" y="1133856"/>
              <a:ext cx="3401735" cy="3246479"/>
            </a:xfrm>
            <a:custGeom>
              <a:avLst/>
              <a:gdLst>
                <a:gd name="csX0" fmla="*/ 0 w 3390050"/>
                <a:gd name="csY0" fmla="*/ 0 h 1754326"/>
                <a:gd name="csX1" fmla="*/ 3390050 w 3390050"/>
                <a:gd name="csY1" fmla="*/ 0 h 1754326"/>
                <a:gd name="csX2" fmla="*/ 3390050 w 3390050"/>
                <a:gd name="csY2" fmla="*/ 1754326 h 1754326"/>
                <a:gd name="csX3" fmla="*/ 0 w 3390050"/>
                <a:gd name="csY3" fmla="*/ 1754326 h 1754326"/>
                <a:gd name="csX4" fmla="*/ 0 w 3390050"/>
                <a:gd name="csY4" fmla="*/ 0 h 1754326"/>
                <a:gd name="csX0" fmla="*/ 0 w 3399575"/>
                <a:gd name="csY0" fmla="*/ 0 h 2487751"/>
                <a:gd name="csX1" fmla="*/ 3390050 w 3399575"/>
                <a:gd name="csY1" fmla="*/ 0 h 2487751"/>
                <a:gd name="csX2" fmla="*/ 3399575 w 3399575"/>
                <a:gd name="csY2" fmla="*/ 2487751 h 2487751"/>
                <a:gd name="csX3" fmla="*/ 0 w 3399575"/>
                <a:gd name="csY3" fmla="*/ 1754326 h 2487751"/>
                <a:gd name="csX4" fmla="*/ 0 w 3399575"/>
                <a:gd name="csY4" fmla="*/ 0 h 2487751"/>
                <a:gd name="csX0" fmla="*/ 0 w 3399575"/>
                <a:gd name="csY0" fmla="*/ 0 h 2487751"/>
                <a:gd name="csX1" fmla="*/ 3390050 w 3399575"/>
                <a:gd name="csY1" fmla="*/ 0 h 2487751"/>
                <a:gd name="csX2" fmla="*/ 3399575 w 3399575"/>
                <a:gd name="csY2" fmla="*/ 2487751 h 2487751"/>
                <a:gd name="csX3" fmla="*/ 0 w 3399575"/>
                <a:gd name="csY3" fmla="*/ 2468701 h 2487751"/>
                <a:gd name="csX4" fmla="*/ 0 w 3399575"/>
                <a:gd name="csY4" fmla="*/ 0 h 2487751"/>
              </a:gdLst>
              <a:ahLst/>
              <a:cxnLst>
                <a:cxn ang="0">
                  <a:pos x="csX0" y="csY0"/>
                </a:cxn>
                <a:cxn ang="0">
                  <a:pos x="csX1" y="csY1"/>
                </a:cxn>
                <a:cxn ang="0">
                  <a:pos x="csX2" y="csY2"/>
                </a:cxn>
                <a:cxn ang="0">
                  <a:pos x="csX3" y="csY3"/>
                </a:cxn>
                <a:cxn ang="0">
                  <a:pos x="csX4" y="csY4"/>
                </a:cxn>
              </a:cxnLst>
              <a:rect l="l" t="t" r="r" b="b"/>
              <a:pathLst>
                <a:path w="3399575" h="2487751" extrusionOk="0">
                  <a:moveTo>
                    <a:pt x="0" y="0"/>
                  </a:moveTo>
                  <a:lnTo>
                    <a:pt x="3390050" y="0"/>
                  </a:lnTo>
                  <a:lnTo>
                    <a:pt x="3399575" y="2487751"/>
                  </a:lnTo>
                  <a:lnTo>
                    <a:pt x="0" y="2468701"/>
                  </a:lnTo>
                  <a:lnTo>
                    <a:pt x="0" y="0"/>
                  </a:lnTo>
                  <a:close/>
                </a:path>
              </a:pathLst>
            </a:custGeom>
            <a:noFill/>
          </p:spPr>
          <p:txBody>
            <a:bodyPr vertOverflow="overflow" horzOverflow="overflow" vert="horz" wrap="square" lIns="182880" tIns="91440" rIns="91440" bIns="45720" numCol="1" spcCol="0" rtlCol="0" fromWordArt="0" anchor="ctr" anchorCtr="0" forceAA="0" compatLnSpc="0">
              <a:spAutoFit/>
            </a:bodyPr>
            <a:lstStyle/>
            <a:p>
              <a:pPr>
                <a:defRPr/>
              </a:pPr>
              <a:r>
                <a:rPr lang="en-US" dirty="0">
                  <a:solidFill>
                    <a:srgbClr val="00B050"/>
                  </a:solidFill>
                </a:rPr>
                <a:t>Advantages:</a:t>
              </a:r>
              <a:endParaRPr dirty="0"/>
            </a:p>
            <a:p>
              <a:pPr marL="285750" indent="-285750">
                <a:buFont typeface="Arial"/>
                <a:buChar char="•"/>
                <a:defRPr/>
              </a:pPr>
              <a:r>
                <a:rPr lang="en-US" dirty="0">
                  <a:solidFill>
                    <a:srgbClr val="00B050"/>
                  </a:solidFill>
                </a:rPr>
                <a:t>Captures linear  diffraction/dispersion; nonlinear collapse</a:t>
              </a:r>
              <a:endParaRPr dirty="0"/>
            </a:p>
            <a:p>
              <a:pPr marL="285750" indent="-285750">
                <a:buFont typeface="Arial"/>
                <a:buChar char="•"/>
                <a:defRPr/>
              </a:pPr>
              <a:r>
                <a:rPr lang="en-US" dirty="0">
                  <a:solidFill>
                    <a:srgbClr val="00B050"/>
                  </a:solidFill>
                </a:rPr>
                <a:t>More efficient capture of structure distortion</a:t>
              </a:r>
              <a:endParaRPr dirty="0"/>
            </a:p>
            <a:p>
              <a:pPr>
                <a:defRPr/>
              </a:pPr>
              <a:endParaRPr dirty="0"/>
            </a:p>
            <a:p>
              <a:pPr>
                <a:defRPr/>
              </a:pPr>
              <a:r>
                <a:rPr lang="en-US" dirty="0"/>
                <a:t>Disadvantages:</a:t>
              </a:r>
              <a:endParaRPr dirty="0"/>
            </a:p>
            <a:p>
              <a:pPr marL="285750" indent="-285750">
                <a:buFont typeface="Arial"/>
                <a:buChar char="•"/>
                <a:defRPr/>
              </a:pPr>
              <a:r>
                <a:rPr lang="en-US" dirty="0"/>
                <a:t>More complex numerical implementation</a:t>
              </a:r>
              <a:endParaRPr dirty="0"/>
            </a:p>
            <a:p>
              <a:pPr marL="285750" indent="-285750">
                <a:buFont typeface="Arial"/>
                <a:buChar char="•"/>
                <a:defRPr/>
              </a:pPr>
              <a:endParaRPr lang="en-US" dirty="0"/>
            </a:p>
          </p:txBody>
        </p:sp>
      </p:grpSp>
      <p:grpSp>
        <p:nvGrpSpPr>
          <p:cNvPr id="2" name="Group 1">
            <a:extLst>
              <a:ext uri="{FF2B5EF4-FFF2-40B4-BE49-F238E27FC236}">
                <a16:creationId xmlns:a16="http://schemas.microsoft.com/office/drawing/2014/main" id="{A2F365DC-82B6-FFAA-C42C-6385E1FCC805}"/>
              </a:ext>
            </a:extLst>
          </p:cNvPr>
          <p:cNvGrpSpPr/>
          <p:nvPr/>
        </p:nvGrpSpPr>
        <p:grpSpPr bwMode="auto">
          <a:xfrm>
            <a:off x="621344" y="2718263"/>
            <a:ext cx="3131684" cy="1875323"/>
            <a:chOff x="0" y="55332"/>
            <a:chExt cx="3131684" cy="1875323"/>
          </a:xfrm>
        </p:grpSpPr>
        <mc:AlternateContent xmlns:mc="http://schemas.openxmlformats.org/markup-compatibility/2006" xmlns:a14="http://schemas.microsoft.com/office/drawing/2010/main">
          <mc:Choice Requires="a14">
            <p:sp>
              <p:nvSpPr>
                <p:cNvPr id="3" name="TextBox 12">
                  <a:extLst>
                    <a:ext uri="{FF2B5EF4-FFF2-40B4-BE49-F238E27FC236}">
                      <a16:creationId xmlns:a16="http://schemas.microsoft.com/office/drawing/2014/main" id="{30B9170E-E8B5-AE40-ED10-93A85D8038FE}"/>
                    </a:ext>
                  </a:extLst>
                </p:cNvPr>
                <p:cNvSpPr txBox="1"/>
                <p:nvPr/>
              </p:nvSpPr>
              <p:spPr bwMode="auto">
                <a:xfrm>
                  <a:off x="483168" y="55332"/>
                  <a:ext cx="2648516" cy="388650"/>
                </a:xfrm>
                <a:prstGeom prst="rect">
                  <a:avLst/>
                </a:prstGeom>
                <a:noFill/>
              </p:spPr>
              <p:txBody>
                <a:bodyPr wrap="none" rtlCol="0">
                  <a:spAutoFit/>
                </a:bodyPr>
                <a:lstStyle/>
                <a:p>
                  <a:pPr>
                    <a:defRPr/>
                  </a:pPr>
                  <a14:m>
                    <m:oMath xmlns:m="http://schemas.openxmlformats.org/officeDocument/2006/math">
                      <m:r>
                        <a:rPr lang="en-US" sz="1800" u="none" strike="noStrike" cap="none" spc="0">
                          <a:solidFill>
                            <a:schemeClr val="tx1"/>
                          </a:solidFill>
                          <a:latin typeface="Cambria Math"/>
                          <a:ea typeface="Cambria Math"/>
                          <a:cs typeface="Cambria Math"/>
                        </a:rPr>
                        <m:t>𝑧</m:t>
                      </m:r>
                    </m:oMath>
                  </a14:m>
                  <a:r>
                    <a:rPr lang="en-US"/>
                    <a:t>-dependent coefficients</a:t>
                  </a:r>
                  <a:endParaRPr/>
                </a:p>
              </p:txBody>
            </p:sp>
          </mc:Choice>
          <mc:Fallback xmlns="">
            <p:sp>
              <p:nvSpPr>
                <p:cNvPr id="3" name="TextBox 12">
                  <a:extLst>
                    <a:ext uri="{FF2B5EF4-FFF2-40B4-BE49-F238E27FC236}">
                      <a16:creationId xmlns:a16="http://schemas.microsoft.com/office/drawing/2014/main" id="{30B9170E-E8B5-AE40-ED10-93A85D8038FE}"/>
                    </a:ext>
                  </a:extLst>
                </p:cNvPr>
                <p:cNvSpPr txBox="1">
                  <a:spLocks noRot="1" noChangeAspect="1" noMove="1" noResize="1" noEditPoints="1" noAdjustHandles="1" noChangeArrowheads="1" noChangeShapeType="1" noTextEdit="1"/>
                </p:cNvSpPr>
                <p:nvPr/>
              </p:nvSpPr>
              <p:spPr bwMode="auto">
                <a:xfrm>
                  <a:off x="483168" y="55332"/>
                  <a:ext cx="2648516" cy="388650"/>
                </a:xfrm>
                <a:prstGeom prst="rect">
                  <a:avLst/>
                </a:prstGeom>
                <a:blipFill>
                  <a:blip r:embed="rId4"/>
                  <a:stretch>
                    <a:fillRect t="-7813" r="-2529" b="-20313"/>
                  </a:stretch>
                </a:blipFill>
              </p:spPr>
              <p:txBody>
                <a:bodyPr/>
                <a:lstStyle/>
                <a:p>
                  <a:r>
                    <a:rPr lang="en-US">
                      <a:noFill/>
                    </a:rPr>
                    <a:t> </a:t>
                  </a:r>
                </a:p>
              </p:txBody>
            </p:sp>
          </mc:Fallback>
        </mc:AlternateContent>
        <p:grpSp>
          <p:nvGrpSpPr>
            <p:cNvPr id="4" name="Group 3">
              <a:extLst>
                <a:ext uri="{FF2B5EF4-FFF2-40B4-BE49-F238E27FC236}">
                  <a16:creationId xmlns:a16="http://schemas.microsoft.com/office/drawing/2014/main" id="{A36A72C5-2A8B-6AA5-F381-F02876F1C101}"/>
                </a:ext>
              </a:extLst>
            </p:cNvPr>
            <p:cNvGrpSpPr/>
            <p:nvPr/>
          </p:nvGrpSpPr>
          <p:grpSpPr bwMode="auto">
            <a:xfrm>
              <a:off x="0" y="469621"/>
              <a:ext cx="3078093" cy="1461034"/>
              <a:chOff x="0" y="55333"/>
              <a:chExt cx="3078093" cy="1461034"/>
            </a:xfrm>
          </p:grpSpPr>
          <mc:AlternateContent xmlns:mc="http://schemas.openxmlformats.org/markup-compatibility/2006" xmlns:a14="http://schemas.microsoft.com/office/drawing/2010/main">
            <mc:Choice Requires="a14">
              <p:sp>
                <p:nvSpPr>
                  <p:cNvPr id="5" name="TextBox 11">
                    <a:extLst>
                      <a:ext uri="{FF2B5EF4-FFF2-40B4-BE49-F238E27FC236}">
                        <a16:creationId xmlns:a16="http://schemas.microsoft.com/office/drawing/2014/main" id="{74A9868B-08C6-8D18-CFCD-E6A051CA8B7F}"/>
                      </a:ext>
                    </a:extLst>
                  </p:cNvPr>
                  <p:cNvSpPr txBox="1"/>
                  <p:nvPr/>
                </p:nvSpPr>
                <p:spPr bwMode="auto">
                  <a:xfrm>
                    <a:off x="311952" y="79023"/>
                    <a:ext cx="2766141" cy="781751"/>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b="0" i="1">
                              <a:solidFill>
                                <a:schemeClr val="bg1"/>
                              </a:solidFill>
                              <a:latin typeface="Cambria Math"/>
                            </a:rPr>
                            <m:t>|</m:t>
                          </m:r>
                          <m:d>
                            <m:dPr>
                              <m:begChr m:val=""/>
                              <m:endChr m:val="⟩"/>
                              <m:ctrlPr>
                                <a:rPr lang="en-US" sz="200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𝑎</m:t>
                              </m:r>
                              <m:d>
                                <m:dPr>
                                  <m:ctrlPr>
                                    <a:rPr lang="en-US" sz="2000" b="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𝑧</m:t>
                                  </m:r>
                                </m:e>
                              </m:d>
                            </m:e>
                          </m:d>
                          <m:r>
                            <a:rPr lang="en-US" sz="2000" b="0" i="1">
                              <a:solidFill>
                                <a:schemeClr val="bg1"/>
                              </a:solidFill>
                              <a:latin typeface="Cambria Math"/>
                            </a:rPr>
                            <m:t>=</m:t>
                          </m:r>
                          <m:nary>
                            <m:naryPr>
                              <m:chr m:val="∑"/>
                              <m:supHide m:val="on"/>
                              <m:ctrlPr>
                                <a:rPr lang="en-US" sz="2000" b="0" i="1">
                                  <a:solidFill>
                                    <a:schemeClr val="bg1"/>
                                  </a:solidFill>
                                  <a:latin typeface="Cambria Math" panose="02040503050406030204" pitchFamily="18" charset="0"/>
                                  <a:ea typeface="Cambria Math"/>
                                  <a:cs typeface="Cambria Math"/>
                                </a:rPr>
                              </m:ctrlPr>
                            </m:naryPr>
                            <m:sub>
                              <m:r>
                                <a:rPr lang="en-US" sz="2000" b="0" i="1">
                                  <a:solidFill>
                                    <a:schemeClr val="bg1"/>
                                  </a:solidFill>
                                  <a:latin typeface="Cambria Math"/>
                                </a:rPr>
                                <m:t>𝑖</m:t>
                              </m:r>
                              <m:r>
                                <a:rPr lang="en-US" sz="2000" b="0" i="1">
                                  <a:solidFill>
                                    <a:schemeClr val="bg1"/>
                                  </a:solidFill>
                                  <a:latin typeface="Cambria Math"/>
                                </a:rPr>
                                <m:t>,</m:t>
                              </m:r>
                              <m:r>
                                <a:rPr lang="en-US" sz="2000" b="0" i="1">
                                  <a:solidFill>
                                    <a:schemeClr val="bg1"/>
                                  </a:solidFill>
                                  <a:latin typeface="Cambria Math"/>
                                </a:rPr>
                                <m:t>𝑗</m:t>
                              </m:r>
                              <m:r>
                                <a:rPr lang="en-US" sz="2000" b="0" i="1">
                                  <a:solidFill>
                                    <a:schemeClr val="bg1"/>
                                  </a:solidFill>
                                  <a:latin typeface="Cambria Math"/>
                                </a:rPr>
                                <m:t>,</m:t>
                              </m:r>
                              <m:r>
                                <a:rPr lang="en-US" sz="2000" b="0" i="1">
                                  <a:solidFill>
                                    <a:schemeClr val="bg1"/>
                                  </a:solidFill>
                                  <a:latin typeface="Cambria Math"/>
                                </a:rPr>
                                <m:t>𝑘</m:t>
                              </m:r>
                            </m:sub>
                            <m:sup/>
                            <m:e>
                              <m:sSub>
                                <m:sSubPr>
                                  <m:ctrlPr>
                                    <a:rPr lang="en-US" sz="2000" b="0" i="1">
                                      <a:solidFill>
                                        <a:schemeClr val="bg1"/>
                                      </a:solidFill>
                                      <a:latin typeface="Cambria Math" panose="02040503050406030204" pitchFamily="18" charset="0"/>
                                      <a:ea typeface="Cambria Math"/>
                                      <a:cs typeface="Cambria Math"/>
                                    </a:rPr>
                                  </m:ctrlPr>
                                </m:sSubPr>
                                <m:e>
                                  <m:r>
                                    <a:rPr lang="en-US" sz="2000" b="0" i="1">
                                      <a:solidFill>
                                        <a:schemeClr val="bg1"/>
                                      </a:solidFill>
                                      <a:latin typeface="Cambria Math"/>
                                    </a:rPr>
                                    <m:t>𝑐</m:t>
                                  </m:r>
                                </m:e>
                                <m:sub>
                                  <m:r>
                                    <a:rPr lang="en-US" sz="2000" b="0" i="1">
                                      <a:solidFill>
                                        <a:schemeClr val="bg1"/>
                                      </a:solidFill>
                                      <a:latin typeface="Cambria Math"/>
                                    </a:rPr>
                                    <m:t>𝑖𝑗𝑘</m:t>
                                  </m:r>
                                </m:sub>
                              </m:sSub>
                              <m:d>
                                <m:dPr>
                                  <m:ctrlPr>
                                    <a:rPr lang="en-US" sz="2000" b="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𝑧</m:t>
                                  </m:r>
                                </m:e>
                              </m:d>
                            </m:e>
                          </m:nary>
                          <m:d>
                            <m:dPr>
                              <m:begChr m:val=""/>
                              <m:endChr m:val="⟩"/>
                              <m:ctrlPr>
                                <a:rPr lang="en-US" sz="2000" b="0" i="1">
                                  <a:solidFill>
                                    <a:schemeClr val="bg1"/>
                                  </a:solidFill>
                                  <a:latin typeface="Cambria Math" panose="02040503050406030204" pitchFamily="18" charset="0"/>
                                  <a:ea typeface="Cambria Math"/>
                                  <a:cs typeface="Cambria Math"/>
                                </a:rPr>
                              </m:ctrlPr>
                            </m:dPr>
                            <m:e>
                              <m:r>
                                <a:rPr lang="en-US" sz="2000" b="0" i="1">
                                  <a:solidFill>
                                    <a:schemeClr val="bg1"/>
                                  </a:solidFill>
                                  <a:latin typeface="Cambria Math"/>
                                </a:rPr>
                                <m:t>|</m:t>
                              </m:r>
                              <m:r>
                                <a:rPr lang="en-US" sz="2000" b="0" i="1">
                                  <a:solidFill>
                                    <a:schemeClr val="bg1"/>
                                  </a:solidFill>
                                  <a:latin typeface="Cambria Math"/>
                                </a:rPr>
                                <m:t>𝑖𝑗𝑘</m:t>
                              </m:r>
                            </m:e>
                          </m:d>
                        </m:oMath>
                      </m:oMathPara>
                    </a14:m>
                    <a:endParaRPr lang="en-US" dirty="0"/>
                  </a:p>
                </p:txBody>
              </p:sp>
            </mc:Choice>
            <mc:Fallback xmlns="">
              <p:sp>
                <p:nvSpPr>
                  <p:cNvPr id="5" name="TextBox 11">
                    <a:extLst>
                      <a:ext uri="{FF2B5EF4-FFF2-40B4-BE49-F238E27FC236}">
                        <a16:creationId xmlns:a16="http://schemas.microsoft.com/office/drawing/2014/main" id="{74A9868B-08C6-8D18-CFCD-E6A051CA8B7F}"/>
                      </a:ext>
                    </a:extLst>
                  </p:cNvPr>
                  <p:cNvSpPr txBox="1">
                    <a:spLocks noRot="1" noChangeAspect="1" noMove="1" noResize="1" noEditPoints="1" noAdjustHandles="1" noChangeArrowheads="1" noChangeShapeType="1" noTextEdit="1"/>
                  </p:cNvSpPr>
                  <p:nvPr/>
                </p:nvSpPr>
                <p:spPr bwMode="auto">
                  <a:xfrm>
                    <a:off x="311952" y="79023"/>
                    <a:ext cx="2766141" cy="781751"/>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14">
                    <a:extLst>
                      <a:ext uri="{FF2B5EF4-FFF2-40B4-BE49-F238E27FC236}">
                        <a16:creationId xmlns:a16="http://schemas.microsoft.com/office/drawing/2014/main" id="{518687A9-45D5-C918-61C0-39D9D51374EF}"/>
                      </a:ext>
                    </a:extLst>
                  </p:cNvPr>
                  <p:cNvSpPr txBox="1"/>
                  <p:nvPr/>
                </p:nvSpPr>
                <p:spPr bwMode="auto">
                  <a:xfrm>
                    <a:off x="0" y="248603"/>
                    <a:ext cx="2749290" cy="709237"/>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sz="2000" b="0" i="1">
                              <a:solidFill>
                                <a:schemeClr val="tx1"/>
                              </a:solidFill>
                              <a:latin typeface="Cambria Math"/>
                            </a:rPr>
                            <m:t>|</m:t>
                          </m:r>
                          <m:d>
                            <m:dPr>
                              <m:begChr m:val=""/>
                              <m:endChr m:val="⟩"/>
                              <m:ctrlPr>
                                <a:rPr lang="en-US" sz="200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𝑎</m:t>
                              </m:r>
                              <m:d>
                                <m:dPr>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𝑧</m:t>
                                  </m:r>
                                </m:e>
                              </m:d>
                            </m:e>
                          </m:d>
                          <m:r>
                            <a:rPr lang="en-US" sz="2000" b="0" i="1">
                              <a:solidFill>
                                <a:schemeClr val="tx1"/>
                              </a:solidFill>
                              <a:latin typeface="Cambria Math"/>
                            </a:rPr>
                            <m:t>=</m:t>
                          </m:r>
                          <m:nary>
                            <m:naryPr>
                              <m:chr m:val="∑"/>
                              <m:supHide m:val="on"/>
                              <m:ctrlPr>
                                <a:rPr lang="en-US" sz="2000" b="0" i="1">
                                  <a:solidFill>
                                    <a:schemeClr val="tx1"/>
                                  </a:solidFill>
                                  <a:latin typeface="Cambria Math" panose="02040503050406030204" pitchFamily="18" charset="0"/>
                                  <a:ea typeface="Cambria Math"/>
                                  <a:cs typeface="Cambria Math"/>
                                </a:rPr>
                              </m:ctrlPr>
                            </m:naryPr>
                            <m:sub>
                              <m:r>
                                <a:rPr lang="en-US" sz="2000" b="0" i="1">
                                  <a:solidFill>
                                    <a:schemeClr val="tx1"/>
                                  </a:solidFill>
                                  <a:latin typeface="Cambria Math"/>
                                </a:rPr>
                                <m:t>𝑖</m:t>
                              </m:r>
                              <m:r>
                                <a:rPr lang="en-US" sz="2000" b="0" i="1">
                                  <a:solidFill>
                                    <a:schemeClr val="tx1"/>
                                  </a:solidFill>
                                  <a:latin typeface="Cambria Math"/>
                                </a:rPr>
                                <m:t>,</m:t>
                              </m:r>
                              <m:r>
                                <a:rPr lang="en-US" sz="2000" b="0" i="1">
                                  <a:solidFill>
                                    <a:schemeClr val="tx1"/>
                                  </a:solidFill>
                                  <a:latin typeface="Cambria Math"/>
                                </a:rPr>
                                <m:t>𝑗</m:t>
                              </m:r>
                              <m:r>
                                <a:rPr lang="en-US" sz="2000" b="0" i="1">
                                  <a:solidFill>
                                    <a:schemeClr val="tx1"/>
                                  </a:solidFill>
                                  <a:latin typeface="Cambria Math"/>
                                </a:rPr>
                                <m:t>,</m:t>
                              </m:r>
                              <m:r>
                                <a:rPr lang="en-US" sz="2000" b="0" i="1">
                                  <a:solidFill>
                                    <a:schemeClr val="tx1"/>
                                  </a:solidFill>
                                  <a:latin typeface="Cambria Math"/>
                                </a:rPr>
                                <m:t>𝑘</m:t>
                              </m:r>
                            </m:sub>
                            <m:sup/>
                            <m:e>
                              <m:sSub>
                                <m:sSubPr>
                                  <m:ctrlPr>
                                    <a:rPr lang="en-US" sz="2000" b="0" i="1">
                                      <a:solidFill>
                                        <a:schemeClr val="tx1"/>
                                      </a:solidFill>
                                      <a:latin typeface="Cambria Math" panose="02040503050406030204" pitchFamily="18" charset="0"/>
                                      <a:ea typeface="Cambria Math"/>
                                      <a:cs typeface="Cambria Math"/>
                                    </a:rPr>
                                  </m:ctrlPr>
                                </m:sSubPr>
                                <m:e>
                                  <m:r>
                                    <a:rPr lang="en-US" sz="2000" b="0" i="1">
                                      <a:solidFill>
                                        <a:schemeClr val="tx1"/>
                                      </a:solidFill>
                                      <a:latin typeface="Cambria Math"/>
                                    </a:rPr>
                                    <m:t>𝑐</m:t>
                                  </m:r>
                                </m:e>
                                <m:sub>
                                  <m:r>
                                    <a:rPr lang="en-US" sz="2000" b="0" i="1">
                                      <a:solidFill>
                                        <a:schemeClr val="tx1"/>
                                      </a:solidFill>
                                      <a:latin typeface="Cambria Math"/>
                                    </a:rPr>
                                    <m:t>𝑖𝑗𝑘</m:t>
                                  </m:r>
                                </m:sub>
                              </m:sSub>
                              <m:d>
                                <m:dPr>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𝑧</m:t>
                                  </m:r>
                                </m:e>
                              </m:d>
                            </m:e>
                          </m:nary>
                          <m:d>
                            <m:dPr>
                              <m:begChr m:val=""/>
                              <m:endChr m:val="⟩"/>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m:t>
                              </m:r>
                              <m:r>
                                <a:rPr lang="en-US" sz="2000" b="0" i="1">
                                  <a:solidFill>
                                    <a:schemeClr val="tx1"/>
                                  </a:solidFill>
                                  <a:latin typeface="Cambria Math"/>
                                </a:rPr>
                                <m:t>𝑖𝑗𝑘</m:t>
                              </m:r>
                              <m:d>
                                <m:dPr>
                                  <m:ctrlPr>
                                    <a:rPr lang="en-US" sz="2000" b="0" i="1">
                                      <a:solidFill>
                                        <a:schemeClr val="tx1"/>
                                      </a:solidFill>
                                      <a:latin typeface="Cambria Math" panose="02040503050406030204" pitchFamily="18" charset="0"/>
                                      <a:ea typeface="Cambria Math"/>
                                      <a:cs typeface="Cambria Math"/>
                                    </a:rPr>
                                  </m:ctrlPr>
                                </m:dPr>
                                <m:e>
                                  <m:r>
                                    <a:rPr lang="en-US" sz="2000" b="0" i="1">
                                      <a:solidFill>
                                        <a:schemeClr val="tx1"/>
                                      </a:solidFill>
                                      <a:latin typeface="Cambria Math"/>
                                    </a:rPr>
                                    <m:t>𝑧</m:t>
                                  </m:r>
                                </m:e>
                              </m:d>
                            </m:e>
                          </m:d>
                        </m:oMath>
                      </m:oMathPara>
                    </a14:m>
                    <a:endParaRPr dirty="0">
                      <a:solidFill>
                        <a:schemeClr val="tx1"/>
                      </a:solidFill>
                    </a:endParaRPr>
                  </a:p>
                </p:txBody>
              </p:sp>
            </mc:Choice>
            <mc:Fallback xmlns="">
              <p:sp>
                <p:nvSpPr>
                  <p:cNvPr id="6" name="TextBox 14">
                    <a:extLst>
                      <a:ext uri="{FF2B5EF4-FFF2-40B4-BE49-F238E27FC236}">
                        <a16:creationId xmlns:a16="http://schemas.microsoft.com/office/drawing/2014/main" id="{518687A9-45D5-C918-61C0-39D9D51374EF}"/>
                      </a:ext>
                    </a:extLst>
                  </p:cNvPr>
                  <p:cNvSpPr txBox="1">
                    <a:spLocks noRot="1" noChangeAspect="1" noMove="1" noResize="1" noEditPoints="1" noAdjustHandles="1" noChangeArrowheads="1" noChangeShapeType="1" noTextEdit="1"/>
                  </p:cNvSpPr>
                  <p:nvPr/>
                </p:nvSpPr>
                <p:spPr bwMode="auto">
                  <a:xfrm>
                    <a:off x="0" y="248603"/>
                    <a:ext cx="2749290" cy="709237"/>
                  </a:xfrm>
                  <a:prstGeom prst="rect">
                    <a:avLst/>
                  </a:prstGeom>
                  <a:blipFill>
                    <a:blip r:embed="rId6"/>
                    <a:stretch>
                      <a:fillRect r="-8426" b="-8621"/>
                    </a:stretch>
                  </a:blipFill>
                </p:spPr>
                <p:txBody>
                  <a:bodyPr/>
                  <a:lstStyle/>
                  <a:p>
                    <a:r>
                      <a:rPr lang="en-US">
                        <a:noFill/>
                      </a:rPr>
                      <a:t> </a:t>
                    </a:r>
                  </a:p>
                </p:txBody>
              </p:sp>
            </mc:Fallback>
          </mc:AlternateContent>
          <p:sp>
            <p:nvSpPr>
              <p:cNvPr id="7" name="Left Brace 6">
                <a:extLst>
                  <a:ext uri="{FF2B5EF4-FFF2-40B4-BE49-F238E27FC236}">
                    <a16:creationId xmlns:a16="http://schemas.microsoft.com/office/drawing/2014/main" id="{A17C12C7-6B32-CF18-430F-BF36BA7A32F9}"/>
                  </a:ext>
                </a:extLst>
              </p:cNvPr>
              <p:cNvSpPr/>
              <p:nvPr/>
            </p:nvSpPr>
            <p:spPr bwMode="auto">
              <a:xfrm rot="5400000">
                <a:off x="1717809" y="-142468"/>
                <a:ext cx="192407" cy="588009"/>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8" name="Left Brace 6">
                <a:extLst>
                  <a:ext uri="{FF2B5EF4-FFF2-40B4-BE49-F238E27FC236}">
                    <a16:creationId xmlns:a16="http://schemas.microsoft.com/office/drawing/2014/main" id="{25B2DED0-C53B-A372-586E-F672AA6862EE}"/>
                  </a:ext>
                </a:extLst>
              </p:cNvPr>
              <p:cNvSpPr/>
              <p:nvPr/>
            </p:nvSpPr>
            <p:spPr bwMode="auto">
              <a:xfrm rot="16199999">
                <a:off x="2458152" y="669158"/>
                <a:ext cx="192407" cy="769771"/>
              </a:xfrm>
              <a:prstGeom prst="leftBrace">
                <a:avLst>
                  <a:gd name="adj1" fmla="val 44636"/>
                  <a:gd name="adj2" fmla="val 25214"/>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9" name="TextBox 12">
                <a:extLst>
                  <a:ext uri="{FF2B5EF4-FFF2-40B4-BE49-F238E27FC236}">
                    <a16:creationId xmlns:a16="http://schemas.microsoft.com/office/drawing/2014/main" id="{D7775B08-BDDA-0151-0602-EAB5A714E7B2}"/>
                  </a:ext>
                </a:extLst>
              </p:cNvPr>
              <p:cNvSpPr txBox="1"/>
              <p:nvPr/>
            </p:nvSpPr>
            <p:spPr bwMode="auto">
              <a:xfrm>
                <a:off x="392191" y="1150248"/>
                <a:ext cx="2547051" cy="366119"/>
              </a:xfrm>
              <a:prstGeom prst="rect">
                <a:avLst/>
              </a:prstGeom>
              <a:noFill/>
            </p:spPr>
            <p:txBody>
              <a:bodyPr wrap="none" rtlCol="0">
                <a:spAutoFit/>
              </a:bodyPr>
              <a:lstStyle/>
              <a:p>
                <a:pPr>
                  <a:defRPr/>
                </a:pPr>
                <a:r>
                  <a:t>orthogonal STOV basis</a:t>
                </a:r>
              </a:p>
            </p:txBody>
          </p:sp>
        </p:grpSp>
      </p:gr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737178542" name="Title 1"/>
          <p:cNvSpPr>
            <a:spLocks noGrp="1"/>
          </p:cNvSpPr>
          <p:nvPr>
            <p:ph type="title"/>
          </p:nvPr>
        </p:nvSpPr>
        <p:spPr bwMode="auto"/>
        <p:txBody>
          <a:bodyPr/>
          <a:lstStyle/>
          <a:p>
            <a:pPr>
              <a:defRPr/>
            </a:pPr>
            <a:r>
              <a:rPr lang="en-US"/>
              <a:t>Nonlinear plasma response modifies linear waist evolution</a:t>
            </a:r>
            <a:endParaRPr/>
          </a:p>
        </p:txBody>
      </p:sp>
      <mc:AlternateContent xmlns:mc="http://schemas.openxmlformats.org/markup-compatibility/2006" xmlns:a14="http://schemas.microsoft.com/office/drawing/2010/main">
        <mc:Choice Requires="a14">
          <p:sp>
            <p:nvSpPr>
              <p:cNvPr id="1760607722" name="Content Placeholder 2"/>
              <p:cNvSpPr>
                <a:spLocks noGrp="1"/>
              </p:cNvSpPr>
              <p:nvPr>
                <p:ph idx="1"/>
              </p:nvPr>
            </p:nvSpPr>
            <p:spPr bwMode="auto">
              <a:xfrm>
                <a:off x="608172" y="4329764"/>
                <a:ext cx="10975657" cy="837736"/>
              </a:xfrm>
            </p:spPr>
            <p:txBody>
              <a:bodyPr>
                <a:normAutofit/>
              </a:bodyPr>
              <a:lstStyle/>
              <a:p>
                <a:pPr>
                  <a:defRPr/>
                </a:pPr>
                <a14:m>
                  <m:oMath xmlns:m="http://schemas.openxmlformats.org/officeDocument/2006/math">
                    <m:r>
                      <m:rPr>
                        <m:sty m:val="p"/>
                      </m:rPr>
                      <a:rPr lang="en-US" sz="2000" b="0" i="0">
                        <a:latin typeface="Cambria Math"/>
                      </a:rPr>
                      <m:t>Φ</m:t>
                    </m:r>
                    <m:d>
                      <m:dPr>
                        <m:ctrlPr>
                          <a:rPr lang="en-US" sz="2000" b="0" i="1">
                            <a:latin typeface="Cambria Math" panose="02040503050406030204" pitchFamily="18" charset="0"/>
                            <a:ea typeface="Cambria Math"/>
                            <a:cs typeface="Cambria Math"/>
                          </a:rPr>
                        </m:ctrlPr>
                      </m:dPr>
                      <m:e>
                        <m:r>
                          <a:rPr lang="en-US" sz="2000" b="0" i="0">
                            <a:latin typeface="Cambria Math"/>
                          </a:rPr>
                          <m:t>𝑧</m:t>
                        </m:r>
                      </m:e>
                    </m:d>
                  </m:oMath>
                </a14:m>
                <a:r>
                  <a:rPr lang="en-US" sz="2000"/>
                  <a:t> is a dynamic factor that depends on the pulse structure (</a:t>
                </a:r>
                <a14:m>
                  <m:oMath xmlns:m="http://schemas.openxmlformats.org/officeDocument/2006/math">
                    <m:sSub>
                      <m:sSubPr>
                        <m:ctrlPr>
                          <a:rPr lang="en-US" sz="2000" b="0" i="1">
                            <a:latin typeface="Cambria Math" panose="02040503050406030204" pitchFamily="18" charset="0"/>
                            <a:ea typeface="Cambria Math"/>
                            <a:cs typeface="Cambria Math"/>
                          </a:rPr>
                        </m:ctrlPr>
                      </m:sSubPr>
                      <m:e>
                        <m:r>
                          <a:rPr lang="en-US" sz="2000" b="0" i="1">
                            <a:latin typeface="Cambria Math"/>
                          </a:rPr>
                          <m:t>𝑐</m:t>
                        </m:r>
                      </m:e>
                      <m:sub>
                        <m:r>
                          <a:rPr lang="en-US" sz="2000" b="0" i="1">
                            <a:latin typeface="Cambria Math"/>
                          </a:rPr>
                          <m:t>𝑖𝑗𝑘</m:t>
                        </m:r>
                      </m:sub>
                    </m:sSub>
                    <m:d>
                      <m:dPr>
                        <m:ctrlPr>
                          <a:rPr lang="en-US" sz="2000" b="0" i="1">
                            <a:latin typeface="Cambria Math" panose="02040503050406030204" pitchFamily="18" charset="0"/>
                            <a:ea typeface="Cambria Math"/>
                            <a:cs typeface="Cambria Math"/>
                          </a:rPr>
                        </m:ctrlPr>
                      </m:dPr>
                      <m:e>
                        <m:r>
                          <a:rPr lang="en-US" sz="2000" b="0" i="1">
                            <a:latin typeface="Cambria Math"/>
                          </a:rPr>
                          <m:t>𝑧</m:t>
                        </m:r>
                      </m:e>
                    </m:d>
                  </m:oMath>
                </a14:m>
                <a:r>
                  <a:rPr lang="en-US" sz="2000"/>
                  <a:t> equations)</a:t>
                </a:r>
                <a:endParaRPr/>
              </a:p>
              <a:p>
                <a:pPr>
                  <a:defRPr/>
                </a:pPr>
                <a14:m>
                  <m:oMath xmlns:m="http://schemas.openxmlformats.org/officeDocument/2006/math">
                    <m:r>
                      <a:rPr lang="en-US" sz="2000" b="0" i="1">
                        <a:latin typeface="Cambria Math"/>
                      </a:rPr>
                      <m:t>𝑢</m:t>
                    </m:r>
                    <m:r>
                      <a:rPr lang="en-US" sz="2000" b="0" i="1">
                        <a:latin typeface="Cambria Math"/>
                      </a:rPr>
                      <m:t>=</m:t>
                    </m:r>
                    <m:r>
                      <a:rPr lang="en-US" sz="2000" b="0" i="1">
                        <a:latin typeface="Cambria Math"/>
                      </a:rPr>
                      <m:t>𝑈</m:t>
                    </m:r>
                    <m:r>
                      <m:rPr>
                        <m:lit/>
                      </m:rPr>
                      <a:rPr lang="en-US" sz="2000" b="0" i="1">
                        <a:latin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rPr>
                          <m:t>𝑈</m:t>
                        </m:r>
                      </m:e>
                      <m:sub>
                        <m:r>
                          <a:rPr lang="en-US" sz="2000" b="0" i="1">
                            <a:latin typeface="Cambria Math"/>
                          </a:rPr>
                          <m:t>0</m:t>
                        </m:r>
                      </m:sub>
                    </m:sSub>
                  </m:oMath>
                </a14:m>
                <a:r>
                  <a:rPr lang="en-US" sz="2000"/>
                  <a:t> is the pulse energy normalized by </a:t>
                </a:r>
                <a14:m>
                  <m:oMath xmlns:m="http://schemas.openxmlformats.org/officeDocument/2006/math">
                    <m:sSub>
                      <m:sSubPr>
                        <m:ctrlPr>
                          <a:rPr lang="en-US" sz="2000" b="0" i="1">
                            <a:latin typeface="Cambria Math" panose="02040503050406030204" pitchFamily="18" charset="0"/>
                            <a:ea typeface="Cambria Math"/>
                            <a:cs typeface="Cambria Math"/>
                          </a:rPr>
                        </m:ctrlPr>
                      </m:sSubPr>
                      <m:e>
                        <m:r>
                          <a:rPr lang="en-US" sz="2000" b="0" i="1">
                            <a:latin typeface="Cambria Math"/>
                          </a:rPr>
                          <m:t>𝑈</m:t>
                        </m:r>
                      </m:e>
                      <m:sub>
                        <m:r>
                          <a:rPr lang="en-US" sz="2000" b="0" i="1">
                            <a:latin typeface="Cambria Math"/>
                          </a:rPr>
                          <m:t>0</m:t>
                        </m:r>
                      </m:sub>
                    </m:sSub>
                    <m:r>
                      <a:rPr lang="en-US" sz="2000" b="0" i="1">
                        <a:latin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rPr>
                          <m:t>𝜖</m:t>
                        </m:r>
                      </m:e>
                      <m:sub>
                        <m:r>
                          <a:rPr lang="en-US" sz="2000" b="0" i="1">
                            <a:latin typeface="Cambria Math"/>
                          </a:rPr>
                          <m:t>0</m:t>
                        </m:r>
                      </m:sub>
                    </m:sSub>
                    <m:sSup>
                      <m:sSupPr>
                        <m:ctrlPr>
                          <a:rPr lang="en-US" sz="2000" b="0" i="1">
                            <a:latin typeface="Cambria Math" panose="02040503050406030204" pitchFamily="18" charset="0"/>
                            <a:ea typeface="Cambria Math"/>
                            <a:cs typeface="Cambria Math"/>
                          </a:rPr>
                        </m:ctrlPr>
                      </m:sSupPr>
                      <m:e>
                        <m:r>
                          <a:rPr lang="en-US" sz="2000" b="0" i="1">
                            <a:latin typeface="Cambria Math"/>
                          </a:rPr>
                          <m:t>𝑐</m:t>
                        </m:r>
                      </m:e>
                      <m:sup>
                        <m:r>
                          <a:rPr lang="en-US" sz="2000" b="0" i="1">
                            <a:latin typeface="Cambria Math"/>
                          </a:rPr>
                          <m:t>2</m:t>
                        </m:r>
                      </m:sup>
                    </m:sSup>
                    <m:r>
                      <m:rPr>
                        <m:lit/>
                      </m:rPr>
                      <a:rPr lang="en-US" sz="2000" b="0" i="1">
                        <a:latin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rPr>
                          <m:t>𝑘</m:t>
                        </m:r>
                      </m:e>
                      <m:sub>
                        <m:r>
                          <a:rPr lang="en-US" sz="2000" b="0" i="1">
                            <a:latin typeface="Cambria Math"/>
                          </a:rPr>
                          <m:t>0</m:t>
                        </m:r>
                      </m:sub>
                    </m:sSub>
                    <m:sSup>
                      <m:sSupPr>
                        <m:ctrlPr>
                          <a:rPr lang="en-US" sz="2000" b="0" i="1">
                            <a:latin typeface="Cambria Math" panose="02040503050406030204" pitchFamily="18" charset="0"/>
                            <a:ea typeface="Cambria Math"/>
                            <a:cs typeface="Cambria Math"/>
                          </a:rPr>
                        </m:ctrlPr>
                      </m:sSupPr>
                      <m:e>
                        <m:d>
                          <m:dPr>
                            <m:ctrlPr>
                              <a:rPr lang="en-US" sz="2000" b="0" i="1">
                                <a:latin typeface="Cambria Math" panose="02040503050406030204" pitchFamily="18" charset="0"/>
                                <a:ea typeface="Cambria Math"/>
                                <a:cs typeface="Cambria Math"/>
                              </a:rPr>
                            </m:ctrlPr>
                          </m:dPr>
                          <m:e>
                            <m:sSub>
                              <m:sSubPr>
                                <m:ctrlPr>
                                  <a:rPr lang="en-US" sz="2000" b="0" i="1">
                                    <a:latin typeface="Cambria Math" panose="02040503050406030204" pitchFamily="18" charset="0"/>
                                    <a:ea typeface="Cambria Math"/>
                                    <a:cs typeface="Cambria Math"/>
                                  </a:rPr>
                                </m:ctrlPr>
                              </m:sSubPr>
                              <m:e>
                                <m:r>
                                  <a:rPr lang="en-US" sz="2000" b="0" i="1">
                                    <a:latin typeface="Cambria Math"/>
                                  </a:rPr>
                                  <m:t>𝑚</m:t>
                                </m:r>
                              </m:e>
                              <m:sub>
                                <m:r>
                                  <a:rPr lang="en-US" sz="2000" b="0" i="1">
                                    <a:latin typeface="Cambria Math"/>
                                  </a:rPr>
                                  <m:t>𝑒</m:t>
                                </m:r>
                              </m:sub>
                            </m:sSub>
                            <m:sSup>
                              <m:sSupPr>
                                <m:ctrlPr>
                                  <a:rPr lang="en-US" sz="2000" b="0" i="1">
                                    <a:latin typeface="Cambria Math" panose="02040503050406030204" pitchFamily="18" charset="0"/>
                                    <a:ea typeface="Cambria Math"/>
                                    <a:cs typeface="Cambria Math"/>
                                  </a:rPr>
                                </m:ctrlPr>
                              </m:sSupPr>
                              <m:e>
                                <m:r>
                                  <a:rPr lang="en-US" sz="2000" b="0" i="1">
                                    <a:latin typeface="Cambria Math"/>
                                  </a:rPr>
                                  <m:t>𝑐</m:t>
                                </m:r>
                              </m:e>
                              <m:sup>
                                <m:r>
                                  <a:rPr lang="en-US" sz="2000" b="0" i="1">
                                    <a:latin typeface="Cambria Math"/>
                                  </a:rPr>
                                  <m:t>2</m:t>
                                </m:r>
                              </m:sup>
                            </m:sSup>
                            <m:r>
                              <m:rPr>
                                <m:lit/>
                              </m:rPr>
                              <a:rPr lang="en-US" sz="2000" b="0" i="1">
                                <a:latin typeface="Cambria Math"/>
                              </a:rPr>
                              <m:t>/</m:t>
                            </m:r>
                            <m:r>
                              <a:rPr lang="en-US" sz="2000" b="0" i="1">
                                <a:latin typeface="Cambria Math"/>
                              </a:rPr>
                              <m:t>𝑒</m:t>
                            </m:r>
                          </m:e>
                        </m:d>
                      </m:e>
                      <m:sup>
                        <m:r>
                          <a:rPr lang="en-US" sz="2000" b="0" i="1">
                            <a:latin typeface="Cambria Math"/>
                          </a:rPr>
                          <m:t>2</m:t>
                        </m:r>
                      </m:sup>
                    </m:sSup>
                  </m:oMath>
                </a14:m>
                <a:endParaRPr lang="en-US" sz="2000"/>
              </a:p>
            </p:txBody>
          </p:sp>
        </mc:Choice>
        <mc:Fallback xmlns="">
          <p:sp>
            <p:nvSpPr>
              <p:cNvPr id="1760607722" name="Content Placeholder 2"/>
              <p:cNvSpPr>
                <a:spLocks noGrp="1" noRot="1" noChangeAspect="1" noMove="1" noResize="1" noEditPoints="1" noAdjustHandles="1" noChangeArrowheads="1" noChangeShapeType="1" noTextEdit="1"/>
              </p:cNvSpPr>
              <p:nvPr>
                <p:ph idx="1"/>
              </p:nvPr>
            </p:nvSpPr>
            <p:spPr bwMode="auto">
              <a:xfrm>
                <a:off x="608172" y="4329764"/>
                <a:ext cx="10975657" cy="837736"/>
              </a:xfrm>
              <a:blipFill>
                <a:blip r:embed="rId3"/>
                <a:stretch>
                  <a:fillRect l="-222" t="-5072" b="-7246"/>
                </a:stretch>
              </a:blipFill>
            </p:spPr>
            <p:txBody>
              <a:bodyPr/>
              <a:lstStyle/>
              <a:p>
                <a:r>
                  <a:rPr lang="en-US">
                    <a:noFill/>
                  </a:rPr>
                  <a:t> </a:t>
                </a:r>
              </a:p>
            </p:txBody>
          </p:sp>
        </mc:Fallback>
      </mc:AlternateContent>
      <p:sp>
        <p:nvSpPr>
          <p:cNvPr id="1857900941" name="Slide Number Placeholder 3"/>
          <p:cNvSpPr>
            <a:spLocks noGrp="1"/>
          </p:cNvSpPr>
          <p:nvPr>
            <p:ph type="sldNum" sz="quarter" idx="12"/>
          </p:nvPr>
        </p:nvSpPr>
        <p:spPr bwMode="auto"/>
        <p:txBody>
          <a:bodyPr/>
          <a:lstStyle/>
          <a:p>
            <a:pPr>
              <a:defRPr/>
            </a:pPr>
            <a:fld id="{311BF8DE-5F73-4E32-AA25-673E9FFCAA65}" type="slidenum">
              <a:rPr lang="en-US"/>
              <a:t>23</a:t>
            </a:fld>
            <a:endParaRPr lang="en-US"/>
          </a:p>
        </p:txBody>
      </p:sp>
      <p:sp>
        <p:nvSpPr>
          <p:cNvPr id="898655989" name="Text Placeholder 4"/>
          <p:cNvSpPr>
            <a:spLocks noGrp="1"/>
          </p:cNvSpPr>
          <p:nvPr>
            <p:ph type="body" sz="quarter" idx="13"/>
          </p:nvPr>
        </p:nvSpPr>
        <p:spPr bwMode="auto">
          <a:xfrm>
            <a:off x="1194815" y="5378270"/>
            <a:ext cx="9805967" cy="709692"/>
          </a:xfrm>
          <a:prstGeom prst="roundRect">
            <a:avLst>
              <a:gd name="adj" fmla="val 16667"/>
            </a:avLst>
          </a:prstGeom>
        </p:spPr>
        <p:txBody>
          <a:bodyPr/>
          <a:lstStyle/>
          <a:p>
            <a:pPr>
              <a:defRPr/>
            </a:pPr>
            <a:r>
              <a:rPr lang="en-US" sz="2000"/>
              <a:t>Including nonlinearity in the waist equations reduces the modes required to capture nonlinear structural distortions</a:t>
            </a:r>
            <a:endParaRPr/>
          </a:p>
        </p:txBody>
      </p:sp>
      <p:grpSp>
        <p:nvGrpSpPr>
          <p:cNvPr id="404626404" name="Group 10"/>
          <p:cNvGrpSpPr/>
          <p:nvPr/>
        </p:nvGrpSpPr>
        <p:grpSpPr bwMode="auto">
          <a:xfrm>
            <a:off x="853093" y="1513315"/>
            <a:ext cx="4900020" cy="2401964"/>
            <a:chOff x="0" y="0"/>
            <a:chExt cx="4900020" cy="2401964"/>
          </a:xfrm>
        </p:grpSpPr>
        <p:grpSp>
          <p:nvGrpSpPr>
            <p:cNvPr id="14" name="Group 13"/>
            <p:cNvGrpSpPr/>
            <p:nvPr/>
          </p:nvGrpSpPr>
          <p:grpSpPr bwMode="auto">
            <a:xfrm>
              <a:off x="14803" y="543258"/>
              <a:ext cx="4885217" cy="1858706"/>
              <a:chOff x="0" y="-34462"/>
              <a:chExt cx="4885217" cy="1858706"/>
            </a:xfrm>
          </p:grpSpPr>
          <mc:AlternateContent xmlns:mc="http://schemas.openxmlformats.org/markup-compatibility/2006" xmlns:a14="http://schemas.microsoft.com/office/drawing/2010/main">
            <mc:Choice Requires="a14">
              <p:sp>
                <p:nvSpPr>
                  <p:cNvPr id="6" name="TextBox 5"/>
                  <p:cNvSpPr txBox="1"/>
                  <p:nvPr/>
                </p:nvSpPr>
                <p:spPr bwMode="auto">
                  <a:xfrm>
                    <a:off x="0" y="530435"/>
                    <a:ext cx="4383137" cy="764563"/>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acc>
                            <m:accPr>
                              <m:chr m:val="̈"/>
                              <m:ctrlPr>
                                <a:rPr lang="en-US" sz="2000" b="0" i="1">
                                  <a:latin typeface="Cambria Math" panose="02040503050406030204" pitchFamily="18" charset="0"/>
                                  <a:ea typeface="Cambria Math"/>
                                  <a:cs typeface="Cambria Math"/>
                                </a:rPr>
                              </m:ctrlPr>
                            </m:accPr>
                            <m:e>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a:rPr lang="en-US" sz="2000" b="0" i="1">
                                      <a:latin typeface="Cambria Math"/>
                                    </a:rPr>
                                    <m:t>⊥</m:t>
                                  </m:r>
                                </m:sub>
                              </m:sSub>
                            </m:e>
                          </m:acc>
                          <m:r>
                            <a:rPr lang="en-US" sz="2000" b="0" i="1">
                              <a:latin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4</m:t>
                              </m:r>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2</m:t>
                                  </m:r>
                                </m:sup>
                              </m:sSubSup>
                              <m:sSubSup>
                                <m:sSubSupPr>
                                  <m:ctrlPr>
                                    <a:rPr lang="en-US" sz="2000" b="0" i="1">
                                      <a:latin typeface="Cambria Math" panose="02040503050406030204" pitchFamily="18" charset="0"/>
                                      <a:ea typeface="Cambria Math"/>
                                      <a:cs typeface="Cambria Math"/>
                                    </a:rPr>
                                  </m:ctrlPr>
                                </m:sSubSupPr>
                                <m:e>
                                  <m:r>
                                    <a:rPr lang="en-US" sz="2000" b="0" i="1">
                                      <a:latin typeface="Cambria Math"/>
                                    </a:rPr>
                                    <m:t>𝑤</m:t>
                                  </m:r>
                                </m:e>
                                <m:sub>
                                  <m:r>
                                    <m:rPr>
                                      <m:sty m:val="p"/>
                                    </m:rPr>
                                    <a:rPr lang="en-US" sz="2000" b="0" i="1">
                                      <a:latin typeface="Cambria Math"/>
                                    </a:rPr>
                                    <m:t>m</m:t>
                                  </m:r>
                                  <m:r>
                                    <a:rPr lang="en-US" sz="2000" b="0" i="1">
                                      <a:latin typeface="Cambria Math"/>
                                    </a:rPr>
                                    <m:t>⊥</m:t>
                                  </m:r>
                                </m:sub>
                                <m:sup>
                                  <m:r>
                                    <a:rPr lang="en-US" sz="2000" b="0" i="1">
                                      <a:latin typeface="Cambria Math"/>
                                    </a:rPr>
                                    <m:t>4</m:t>
                                  </m:r>
                                </m:sup>
                              </m:sSubSup>
                            </m:den>
                          </m:f>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a:rPr lang="en-US" sz="2000" b="0" i="1">
                                  <a:latin typeface="Cambria Math"/>
                                </a:rPr>
                                <m:t>⊥</m:t>
                              </m:r>
                            </m:sub>
                          </m:sSub>
                          <m:r>
                            <a:rPr lang="en-US" sz="2000" b="0" i="1">
                              <a:latin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4</m:t>
                              </m:r>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2</m:t>
                                  </m:r>
                                </m:sup>
                              </m:sSubSup>
                              <m:sSubSup>
                                <m:sSubSupPr>
                                  <m:ctrlPr>
                                    <a:rPr lang="en-US" sz="2000" b="0" i="1">
                                      <a:latin typeface="Cambria Math" panose="02040503050406030204" pitchFamily="18" charset="0"/>
                                      <a:ea typeface="Cambria Math"/>
                                      <a:cs typeface="Cambria Math"/>
                                    </a:rPr>
                                  </m:ctrlPr>
                                </m:sSubSupPr>
                                <m:e>
                                  <m:r>
                                    <a:rPr lang="en-US" sz="2000" b="0" i="1">
                                      <a:latin typeface="Cambria Math"/>
                                    </a:rPr>
                                    <m:t>𝑤</m:t>
                                  </m:r>
                                </m:e>
                                <m:sub>
                                  <m:r>
                                    <a:rPr lang="en-US" sz="2000" b="0" i="1">
                                      <a:latin typeface="Cambria Math"/>
                                    </a:rPr>
                                    <m:t>⊥</m:t>
                                  </m:r>
                                </m:sub>
                                <m:sup>
                                  <m:r>
                                    <a:rPr lang="en-US" sz="2000" b="0" i="1">
                                      <a:latin typeface="Cambria Math"/>
                                    </a:rPr>
                                    <m:t>3</m:t>
                                  </m:r>
                                </m:sup>
                              </m:sSubSup>
                            </m:den>
                          </m:f>
                          <m:r>
                            <a:rPr lang="en-US" sz="2000" b="0" i="1">
                              <a:latin typeface="Cambria Math"/>
                            </a:rPr>
                            <m:t>+</m:t>
                          </m:r>
                          <m:f>
                            <m:fPr>
                              <m:ctrlPr>
                                <a:rPr lang="en-US" sz="2000" b="0" i="1">
                                  <a:latin typeface="Cambria Math" panose="02040503050406030204" pitchFamily="18" charset="0"/>
                                  <a:ea typeface="Cambria Math"/>
                                  <a:cs typeface="Cambria Math"/>
                                </a:rPr>
                              </m:ctrlPr>
                            </m:fPr>
                            <m:num>
                              <m:sSubSup>
                                <m:sSubSupPr>
                                  <m:ctrlPr>
                                    <a:rPr lang="en-US" sz="2000" b="0" i="1">
                                      <a:latin typeface="Cambria Math" panose="02040503050406030204" pitchFamily="18" charset="0"/>
                                      <a:ea typeface="Cambria Math"/>
                                      <a:cs typeface="Cambria Math"/>
                                    </a:rPr>
                                  </m:ctrlPr>
                                </m:sSubSupPr>
                                <m:e>
                                  <m:r>
                                    <a:rPr lang="en-US" sz="2000" b="0" i="1">
                                      <a:latin typeface="Cambria Math"/>
                                      <a:ea typeface="Cambria Math"/>
                                    </a:rPr>
                                    <m:t>𝑘</m:t>
                                  </m:r>
                                </m:e>
                                <m:sub>
                                  <m:r>
                                    <m:rPr>
                                      <m:sty m:val="p"/>
                                    </m:rPr>
                                    <a:rPr lang="en-US" sz="2000" b="0" i="1">
                                      <a:latin typeface="Cambria Math"/>
                                      <a:ea typeface="Cambria Math"/>
                                    </a:rPr>
                                    <m:t>p</m:t>
                                  </m:r>
                                </m:sub>
                                <m:sup>
                                  <m:r>
                                    <a:rPr lang="en-US" sz="2000" b="0" i="1">
                                      <a:latin typeface="Cambria Math"/>
                                      <a:ea typeface="Cambria Math"/>
                                    </a:rPr>
                                    <m:t>2</m:t>
                                  </m:r>
                                </m:sup>
                              </m:sSubSup>
                            </m:num>
                            <m:den>
                              <m:r>
                                <a:rPr lang="en-US" sz="2000" b="0" i="1">
                                  <a:latin typeface="Cambria Math"/>
                                  <a:ea typeface="Cambria Math"/>
                                </a:rPr>
                                <m:t>4</m:t>
                              </m:r>
                              <m:sSubSup>
                                <m:sSubSupPr>
                                  <m:ctrlPr>
                                    <a:rPr lang="en-US" sz="2000" b="0" i="1">
                                      <a:latin typeface="Cambria Math" panose="02040503050406030204" pitchFamily="18" charset="0"/>
                                      <a:ea typeface="Cambria Math"/>
                                      <a:cs typeface="Cambria Math"/>
                                    </a:rPr>
                                  </m:ctrlPr>
                                </m:sSubSupPr>
                                <m:e>
                                  <m:r>
                                    <a:rPr lang="en-US" sz="2000" b="0" i="1">
                                      <a:latin typeface="Cambria Math"/>
                                      <a:ea typeface="Cambria Math"/>
                                    </a:rPr>
                                    <m:t>𝑘</m:t>
                                  </m:r>
                                </m:e>
                                <m:sub>
                                  <m:r>
                                    <a:rPr lang="en-US" sz="2000" b="0" i="1">
                                      <a:latin typeface="Cambria Math"/>
                                      <a:ea typeface="Cambria Math"/>
                                    </a:rPr>
                                    <m:t>0</m:t>
                                  </m:r>
                                </m:sub>
                                <m:sup>
                                  <m:r>
                                    <a:rPr lang="en-US" sz="2000" b="0" i="1">
                                      <a:latin typeface="Cambria Math"/>
                                      <a:ea typeface="Cambria Math"/>
                                    </a:rPr>
                                    <m:t>5</m:t>
                                  </m:r>
                                </m:sup>
                              </m:sSubSup>
                            </m:den>
                          </m:f>
                          <m:f>
                            <m:fPr>
                              <m:ctrlPr>
                                <a:rPr lang="en-US" sz="2000" b="0" i="1">
                                  <a:latin typeface="Cambria Math" panose="02040503050406030204" pitchFamily="18" charset="0"/>
                                  <a:ea typeface="Cambria Math"/>
                                  <a:cs typeface="Cambria Math"/>
                                </a:rPr>
                              </m:ctrlPr>
                            </m:fPr>
                            <m:num>
                              <m:r>
                                <m:rPr>
                                  <m:sty m:val="p"/>
                                </m:rPr>
                                <a:rPr lang="en-US" sz="2000" b="0" i="0">
                                  <a:latin typeface="Cambria Math"/>
                                </a:rPr>
                                <m:t>Φ</m:t>
                              </m:r>
                              <m:d>
                                <m:dPr>
                                  <m:ctrlPr>
                                    <a:rPr lang="en-US" sz="2000" b="0" i="1">
                                      <a:latin typeface="Cambria Math" panose="02040503050406030204" pitchFamily="18" charset="0"/>
                                      <a:ea typeface="Cambria Math"/>
                                      <a:cs typeface="Cambria Math"/>
                                    </a:rPr>
                                  </m:ctrlPr>
                                </m:dPr>
                                <m:e>
                                  <m:r>
                                    <a:rPr lang="en-US" sz="2000" b="0" i="0">
                                      <a:latin typeface="Cambria Math"/>
                                    </a:rPr>
                                    <m:t>𝑧</m:t>
                                  </m:r>
                                </m:e>
                              </m:d>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𝑤</m:t>
                                  </m:r>
                                </m:e>
                                <m:sub>
                                  <m:r>
                                    <a:rPr lang="en-US" sz="2000" b="0" i="1">
                                      <a:latin typeface="Cambria Math"/>
                                    </a:rPr>
                                    <m:t>⊥</m:t>
                                  </m:r>
                                </m:sub>
                                <m:sup>
                                  <m:r>
                                    <a:rPr lang="en-US" sz="2000" b="0" i="1">
                                      <a:latin typeface="Cambria Math"/>
                                    </a:rPr>
                                    <m:t>3</m:t>
                                  </m:r>
                                </m:sup>
                              </m:sSubSup>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a:rPr lang="en-US" sz="2000" b="0" i="1">
                                      <a:latin typeface="Cambria Math"/>
                                    </a:rPr>
                                    <m:t>𝜉</m:t>
                                  </m:r>
                                </m:sub>
                              </m:sSub>
                            </m:den>
                          </m:f>
                          <m:r>
                            <a:rPr lang="en-US" sz="2000" b="0" i="1">
                              <a:latin typeface="Cambria Math"/>
                            </a:rPr>
                            <m:t>𝑢</m:t>
                          </m:r>
                          <m:r>
                            <a:rPr lang="en-US" sz="2000" b="0" i="1">
                              <a:latin typeface="Cambria Math"/>
                            </a:rPr>
                            <m:t>=</m:t>
                          </m:r>
                          <m:r>
                            <a:rPr lang="en-US" sz="2000" b="0" i="1">
                              <a:latin typeface="Cambria Math"/>
                            </a:rPr>
                            <m:t>0</m:t>
                          </m:r>
                        </m:oMath>
                      </m:oMathPara>
                    </a14:m>
                    <a:endParaRPr lang="en-US" sz="2000" dirty="0"/>
                  </a:p>
                </p:txBody>
              </p:sp>
            </mc:Choice>
            <mc:Fallback xmlns="">
              <p:sp>
                <p:nvSpPr>
                  <p:cNvPr id="6" name="TextBox 5"/>
                  <p:cNvSpPr txBox="1">
                    <a:spLocks noRot="1" noChangeAspect="1" noMove="1" noResize="1" noEditPoints="1" noAdjustHandles="1" noChangeArrowheads="1" noChangeShapeType="1" noTextEdit="1"/>
                  </p:cNvSpPr>
                  <p:nvPr/>
                </p:nvSpPr>
                <p:spPr bwMode="auto">
                  <a:xfrm>
                    <a:off x="0" y="530435"/>
                    <a:ext cx="4383137" cy="764563"/>
                  </a:xfrm>
                  <a:prstGeom prst="rect">
                    <a:avLst/>
                  </a:prstGeom>
                  <a:blipFill>
                    <a:blip r:embed="rId4"/>
                    <a:stretch>
                      <a:fillRect r="-6398"/>
                    </a:stretch>
                  </a:blipFill>
                </p:spPr>
                <p:txBody>
                  <a:bodyPr/>
                  <a:lstStyle/>
                  <a:p>
                    <a:r>
                      <a:rPr lang="en-US">
                        <a:noFill/>
                      </a:rPr>
                      <a:t> </a:t>
                    </a:r>
                  </a:p>
                </p:txBody>
              </p:sp>
            </mc:Fallback>
          </mc:AlternateContent>
          <p:sp>
            <p:nvSpPr>
              <p:cNvPr id="7" name="Left Brace 6"/>
              <p:cNvSpPr/>
              <p:nvPr/>
            </p:nvSpPr>
            <p:spPr bwMode="auto">
              <a:xfrm rot="16199999">
                <a:off x="3489164" y="691858"/>
                <a:ext cx="192408" cy="1322587"/>
              </a:xfrm>
              <a:prstGeom prst="leftBrace">
                <a:avLst>
                  <a:gd name="adj1" fmla="val 44636"/>
                  <a:gd name="adj2" fmla="val 64043"/>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8" name="Left Brace 7"/>
              <p:cNvSpPr/>
              <p:nvPr/>
            </p:nvSpPr>
            <p:spPr bwMode="auto">
              <a:xfrm rot="16199999">
                <a:off x="1010928" y="768450"/>
                <a:ext cx="192408" cy="1170055"/>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9" name="Left Brace 8"/>
              <p:cNvSpPr/>
              <p:nvPr/>
            </p:nvSpPr>
            <p:spPr bwMode="auto">
              <a:xfrm rot="5400000">
                <a:off x="2211601" y="93278"/>
                <a:ext cx="192408" cy="682626"/>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0" name="TextBox 9"/>
              <p:cNvSpPr txBox="1"/>
              <p:nvPr/>
            </p:nvSpPr>
            <p:spPr bwMode="auto">
              <a:xfrm>
                <a:off x="1705140" y="-34462"/>
                <a:ext cx="1205330" cy="369332"/>
              </a:xfrm>
              <a:prstGeom prst="rect">
                <a:avLst/>
              </a:prstGeom>
              <a:noFill/>
            </p:spPr>
            <p:txBody>
              <a:bodyPr wrap="none" rtlCol="0">
                <a:spAutoFit/>
              </a:bodyPr>
              <a:lstStyle/>
              <a:p>
                <a:pPr>
                  <a:defRPr/>
                </a:pPr>
                <a:r>
                  <a:rPr lang="en-US" dirty="0"/>
                  <a:t>diffraction</a:t>
                </a:r>
                <a:endParaRPr dirty="0"/>
              </a:p>
            </p:txBody>
          </p:sp>
          <p:sp>
            <p:nvSpPr>
              <p:cNvPr id="12" name="TextBox 11"/>
              <p:cNvSpPr txBox="1"/>
              <p:nvPr/>
            </p:nvSpPr>
            <p:spPr bwMode="auto">
              <a:xfrm>
                <a:off x="0" y="1447560"/>
                <a:ext cx="1986698" cy="369332"/>
              </a:xfrm>
              <a:prstGeom prst="rect">
                <a:avLst/>
              </a:prstGeom>
              <a:noFill/>
            </p:spPr>
            <p:txBody>
              <a:bodyPr wrap="none" rtlCol="0">
                <a:spAutoFit/>
              </a:bodyPr>
              <a:lstStyle/>
              <a:p>
                <a:pPr>
                  <a:defRPr/>
                </a:pPr>
                <a:r>
                  <a:rPr lang="en-US"/>
                  <a:t>transverse guiding</a:t>
                </a:r>
                <a:endParaRPr/>
              </a:p>
            </p:txBody>
          </p:sp>
          <p:sp>
            <p:nvSpPr>
              <p:cNvPr id="13" name="TextBox 12"/>
              <p:cNvSpPr txBox="1"/>
              <p:nvPr/>
            </p:nvSpPr>
            <p:spPr bwMode="auto">
              <a:xfrm>
                <a:off x="2515751" y="1458125"/>
                <a:ext cx="2369466" cy="366119"/>
              </a:xfrm>
              <a:prstGeom prst="rect">
                <a:avLst/>
              </a:prstGeom>
              <a:noFill/>
            </p:spPr>
            <p:txBody>
              <a:bodyPr wrap="none" rtlCol="0">
                <a:spAutoFit/>
              </a:bodyPr>
              <a:lstStyle/>
              <a:p>
                <a:pPr>
                  <a:defRPr/>
                </a:pPr>
                <a:r>
                  <a:rPr lang="en-US"/>
                  <a:t>nonlinear contribution</a:t>
                </a:r>
                <a:endParaRPr/>
              </a:p>
            </p:txBody>
          </p:sp>
        </p:grpSp>
        <p:sp>
          <p:nvSpPr>
            <p:cNvPr id="33" name="Rectangle: Rounded Corners 32"/>
            <p:cNvSpPr/>
            <p:nvPr/>
          </p:nvSpPr>
          <p:spPr bwMode="auto">
            <a:xfrm>
              <a:off x="0" y="0"/>
              <a:ext cx="4287168" cy="520734"/>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Transverse waist equation</a:t>
              </a:r>
              <a:endParaRPr/>
            </a:p>
          </p:txBody>
        </p:sp>
      </p:grpSp>
      <p:grpSp>
        <p:nvGrpSpPr>
          <p:cNvPr id="1072462906" name="Group 14"/>
          <p:cNvGrpSpPr/>
          <p:nvPr/>
        </p:nvGrpSpPr>
        <p:grpSpPr bwMode="auto">
          <a:xfrm>
            <a:off x="6550278" y="1513315"/>
            <a:ext cx="4742003" cy="2365656"/>
            <a:chOff x="0" y="0"/>
            <a:chExt cx="4742003" cy="2365656"/>
          </a:xfrm>
        </p:grpSpPr>
        <p:grpSp>
          <p:nvGrpSpPr>
            <p:cNvPr id="26" name="Group 25"/>
            <p:cNvGrpSpPr/>
            <p:nvPr/>
          </p:nvGrpSpPr>
          <p:grpSpPr bwMode="auto">
            <a:xfrm>
              <a:off x="0" y="550419"/>
              <a:ext cx="4742003" cy="1815237"/>
              <a:chOff x="0" y="0"/>
              <a:chExt cx="4742003" cy="1815237"/>
            </a:xfrm>
          </p:grpSpPr>
          <p:grpSp>
            <p:nvGrpSpPr>
              <p:cNvPr id="17" name="Group 16"/>
              <p:cNvGrpSpPr/>
              <p:nvPr/>
            </p:nvGrpSpPr>
            <p:grpSpPr bwMode="auto">
              <a:xfrm>
                <a:off x="201137" y="0"/>
                <a:ext cx="4458246" cy="1815237"/>
                <a:chOff x="171652" y="0"/>
                <a:chExt cx="4458246" cy="1815237"/>
              </a:xfrm>
            </p:grpSpPr>
            <p:sp>
              <p:nvSpPr>
                <p:cNvPr id="19" name="Left Brace 18"/>
                <p:cNvSpPr/>
                <p:nvPr/>
              </p:nvSpPr>
              <p:spPr bwMode="auto">
                <a:xfrm rot="16199999">
                  <a:off x="3426882" y="699293"/>
                  <a:ext cx="192408" cy="1308102"/>
                </a:xfrm>
                <a:prstGeom prst="leftBrace">
                  <a:avLst>
                    <a:gd name="adj1" fmla="val 44636"/>
                    <a:gd name="adj2" fmla="val 50385"/>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20" name="Left Brace 19"/>
                <p:cNvSpPr/>
                <p:nvPr/>
              </p:nvSpPr>
              <p:spPr bwMode="auto">
                <a:xfrm rot="16199999">
                  <a:off x="1005351" y="768316"/>
                  <a:ext cx="192408" cy="1170055"/>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21" name="Left Brace 20"/>
                <p:cNvSpPr/>
                <p:nvPr/>
              </p:nvSpPr>
              <p:spPr bwMode="auto">
                <a:xfrm rot="5400000">
                  <a:off x="2204169" y="120579"/>
                  <a:ext cx="192408" cy="682626"/>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22" name="TextBox 21"/>
                <p:cNvSpPr txBox="1"/>
                <p:nvPr/>
              </p:nvSpPr>
              <p:spPr bwMode="auto">
                <a:xfrm>
                  <a:off x="1686583" y="0"/>
                  <a:ext cx="1227580" cy="369332"/>
                </a:xfrm>
                <a:prstGeom prst="rect">
                  <a:avLst/>
                </a:prstGeom>
                <a:noFill/>
              </p:spPr>
              <p:txBody>
                <a:bodyPr wrap="none" rtlCol="0">
                  <a:spAutoFit/>
                </a:bodyPr>
                <a:lstStyle/>
                <a:p>
                  <a:pPr>
                    <a:defRPr/>
                  </a:pPr>
                  <a:r>
                    <a:rPr lang="en-US"/>
                    <a:t>dispersion</a:t>
                  </a:r>
                  <a:endParaRPr/>
                </a:p>
              </p:txBody>
            </p:sp>
            <p:sp>
              <p:nvSpPr>
                <p:cNvPr id="23" name="TextBox 22"/>
                <p:cNvSpPr txBox="1"/>
                <p:nvPr/>
              </p:nvSpPr>
              <p:spPr bwMode="auto">
                <a:xfrm>
                  <a:off x="171652" y="1445905"/>
                  <a:ext cx="1859805" cy="369332"/>
                </a:xfrm>
                <a:prstGeom prst="rect">
                  <a:avLst/>
                </a:prstGeom>
                <a:noFill/>
              </p:spPr>
              <p:txBody>
                <a:bodyPr wrap="none" rtlCol="0">
                  <a:spAutoFit/>
                </a:bodyPr>
                <a:lstStyle/>
                <a:p>
                  <a:pPr>
                    <a:defRPr/>
                  </a:pPr>
                  <a:r>
                    <a:rPr lang="en-US" dirty="0"/>
                    <a:t>temporal guiding</a:t>
                  </a:r>
                  <a:endParaRPr dirty="0"/>
                </a:p>
              </p:txBody>
            </p:sp>
            <p:sp>
              <p:nvSpPr>
                <p:cNvPr id="24" name="TextBox 23"/>
                <p:cNvSpPr txBox="1"/>
                <p:nvPr/>
              </p:nvSpPr>
              <p:spPr bwMode="auto">
                <a:xfrm>
                  <a:off x="2260432" y="1445905"/>
                  <a:ext cx="2369466" cy="366119"/>
                </a:xfrm>
                <a:prstGeom prst="rect">
                  <a:avLst/>
                </a:prstGeom>
                <a:noFill/>
              </p:spPr>
              <p:txBody>
                <a:bodyPr wrap="none" rtlCol="0">
                  <a:spAutoFit/>
                </a:bodyPr>
                <a:lstStyle/>
                <a:p>
                  <a:pPr>
                    <a:defRPr/>
                  </a:pPr>
                  <a:r>
                    <a:rPr lang="en-US"/>
                    <a:t>nonlinear contribution</a:t>
                  </a:r>
                  <a:endParaRPr/>
                </a:p>
              </p:txBody>
            </p:sp>
          </p:grpSp>
          <mc:AlternateContent xmlns:mc="http://schemas.openxmlformats.org/markup-compatibility/2006" xmlns:a14="http://schemas.microsoft.com/office/drawing/2010/main">
            <mc:Choice Requires="a14">
              <p:sp>
                <p:nvSpPr>
                  <p:cNvPr id="25" name="TextBox 24"/>
                  <p:cNvSpPr txBox="1"/>
                  <p:nvPr/>
                </p:nvSpPr>
                <p:spPr bwMode="auto">
                  <a:xfrm>
                    <a:off x="0" y="534876"/>
                    <a:ext cx="4742003" cy="749372"/>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acc>
                            <m:accPr>
                              <m:chr m:val="̈"/>
                              <m:ctrlPr>
                                <a:rPr lang="en-US" sz="2000" b="0" i="1">
                                  <a:latin typeface="Cambria Math" panose="02040503050406030204" pitchFamily="18" charset="0"/>
                                  <a:ea typeface="Cambria Math"/>
                                  <a:cs typeface="Cambria Math"/>
                                </a:rPr>
                              </m:ctrlPr>
                            </m:accPr>
                            <m:e>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a:rPr lang="en-US" sz="2000" b="0" i="1">
                                      <a:latin typeface="Cambria Math"/>
                                    </a:rPr>
                                    <m:t>𝜉</m:t>
                                  </m:r>
                                </m:sub>
                              </m:sSub>
                            </m:e>
                          </m:acc>
                          <m:r>
                            <a:rPr lang="en-US" sz="2000" b="0" i="1">
                              <a:latin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4</m:t>
                              </m:r>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m:rPr>
                                      <m:sty m:val="p"/>
                                    </m:rPr>
                                    <a:rPr lang="en-US" sz="2000" b="0" i="1">
                                      <a:latin typeface="Cambria Math"/>
                                    </a:rPr>
                                    <m:t>p</m:t>
                                  </m:r>
                                </m:sub>
                                <m:sup>
                                  <m:r>
                                    <a:rPr lang="en-US" sz="2000" b="0" i="1">
                                      <a:latin typeface="Cambria Math"/>
                                    </a:rPr>
                                    <m:t>2</m:t>
                                  </m:r>
                                </m:sup>
                              </m:sSubSup>
                              <m:sSubSup>
                                <m:sSubSupPr>
                                  <m:ctrlPr>
                                    <a:rPr lang="en-US" sz="2000" b="0" i="1">
                                      <a:latin typeface="Cambria Math" panose="02040503050406030204" pitchFamily="18" charset="0"/>
                                      <a:ea typeface="Cambria Math"/>
                                      <a:cs typeface="Cambria Math"/>
                                    </a:rPr>
                                  </m:ctrlPr>
                                </m:sSubSupPr>
                                <m:e>
                                  <m:r>
                                    <a:rPr lang="en-US" sz="2000" b="0" i="1">
                                      <a:latin typeface="Cambria Math"/>
                                    </a:rPr>
                                    <m:t>𝑤</m:t>
                                  </m:r>
                                </m:e>
                                <m:sub>
                                  <m:r>
                                    <m:rPr>
                                      <m:sty m:val="p"/>
                                    </m:rPr>
                                    <a:rPr lang="en-US" sz="2000" b="0" i="1">
                                      <a:latin typeface="Cambria Math"/>
                                    </a:rPr>
                                    <m:t>m</m:t>
                                  </m:r>
                                  <m:r>
                                    <a:rPr lang="en-US" sz="2000" b="0" i="1">
                                      <a:latin typeface="Cambria Math"/>
                                    </a:rPr>
                                    <m:t>𝜉</m:t>
                                  </m:r>
                                </m:sub>
                                <m:sup>
                                  <m:r>
                                    <a:rPr lang="en-US" sz="2000" b="0" i="1">
                                      <a:latin typeface="Cambria Math"/>
                                    </a:rPr>
                                    <m:t>4</m:t>
                                  </m:r>
                                </m:sup>
                              </m:sSubSup>
                            </m:den>
                          </m:f>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a:rPr lang="en-US" sz="2000" b="0" i="1">
                                  <a:latin typeface="Cambria Math"/>
                                </a:rPr>
                                <m:t>𝜉</m:t>
                              </m:r>
                            </m:sub>
                          </m:sSub>
                          <m:r>
                            <a:rPr lang="en-US" sz="2000" b="0" i="1">
                              <a:latin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4</m:t>
                              </m:r>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2</m:t>
                                  </m:r>
                                </m:sup>
                              </m:sSubSup>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m:rPr>
                                      <m:sty m:val="p"/>
                                    </m:rPr>
                                    <a:rPr lang="en-US" sz="2000" b="0" i="1">
                                      <a:latin typeface="Cambria Math"/>
                                    </a:rPr>
                                    <m:t>p</m:t>
                                  </m:r>
                                </m:sub>
                                <m:sup>
                                  <m:r>
                                    <a:rPr lang="en-US" sz="2000" b="0" i="1">
                                      <a:latin typeface="Cambria Math"/>
                                    </a:rPr>
                                    <m:t>4</m:t>
                                  </m:r>
                                </m:sup>
                              </m:sSubSup>
                              <m:sSubSup>
                                <m:sSubSupPr>
                                  <m:ctrlPr>
                                    <a:rPr lang="en-US" sz="2000" b="0" i="1">
                                      <a:latin typeface="Cambria Math" panose="02040503050406030204" pitchFamily="18" charset="0"/>
                                      <a:ea typeface="Cambria Math"/>
                                      <a:cs typeface="Cambria Math"/>
                                    </a:rPr>
                                  </m:ctrlPr>
                                </m:sSubSupPr>
                                <m:e>
                                  <m:r>
                                    <a:rPr lang="en-US" sz="2000" b="0" i="1">
                                      <a:latin typeface="Cambria Math"/>
                                    </a:rPr>
                                    <m:t>𝑤</m:t>
                                  </m:r>
                                </m:e>
                                <m:sub>
                                  <m:r>
                                    <a:rPr lang="en-US" sz="2000" b="0" i="1">
                                      <a:latin typeface="Cambria Math"/>
                                    </a:rPr>
                                    <m:t>𝜉</m:t>
                                  </m:r>
                                </m:sub>
                                <m:sup>
                                  <m:r>
                                    <a:rPr lang="en-US" sz="2000" b="0" i="1">
                                      <a:latin typeface="Cambria Math"/>
                                    </a:rPr>
                                    <m:t>3</m:t>
                                  </m:r>
                                </m:sup>
                              </m:sSubSup>
                            </m:den>
                          </m:f>
                          <m:r>
                            <a:rPr lang="en-US" sz="2000" b="0" i="1">
                              <a:latin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1</m:t>
                              </m:r>
                            </m:num>
                            <m:den>
                              <m:r>
                                <a:rPr lang="en-US" sz="2000" b="0" i="1">
                                  <a:latin typeface="Cambria Math"/>
                                </a:rPr>
                                <m:t>4</m:t>
                              </m:r>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3</m:t>
                                  </m:r>
                                </m:sup>
                              </m:sSubSup>
                            </m:den>
                          </m:f>
                          <m:f>
                            <m:fPr>
                              <m:ctrlPr>
                                <a:rPr lang="en-US" sz="2000" b="0" i="1">
                                  <a:latin typeface="Cambria Math" panose="02040503050406030204" pitchFamily="18" charset="0"/>
                                  <a:ea typeface="Cambria Math"/>
                                  <a:cs typeface="Cambria Math"/>
                                </a:rPr>
                              </m:ctrlPr>
                            </m:fPr>
                            <m:num>
                              <m:r>
                                <m:rPr>
                                  <m:sty m:val="p"/>
                                </m:rPr>
                                <a:rPr lang="en-US" sz="2000" b="0" i="0">
                                  <a:latin typeface="Cambria Math"/>
                                </a:rPr>
                                <m:t>Φ</m:t>
                              </m:r>
                              <m:d>
                                <m:dPr>
                                  <m:ctrlPr>
                                    <a:rPr lang="en-US" sz="2000" b="0" i="1">
                                      <a:latin typeface="Cambria Math" panose="02040503050406030204" pitchFamily="18" charset="0"/>
                                      <a:ea typeface="Cambria Math"/>
                                      <a:cs typeface="Cambria Math"/>
                                    </a:rPr>
                                  </m:ctrlPr>
                                </m:dPr>
                                <m:e>
                                  <m:r>
                                    <a:rPr lang="en-US" sz="2000" b="0" i="0">
                                      <a:latin typeface="Cambria Math"/>
                                    </a:rPr>
                                    <m:t>𝑧</m:t>
                                  </m:r>
                                </m:e>
                              </m:d>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𝑤</m:t>
                                  </m:r>
                                </m:e>
                                <m:sub>
                                  <m:r>
                                    <a:rPr lang="en-US" sz="2000" b="0" i="1">
                                      <a:latin typeface="Cambria Math"/>
                                    </a:rPr>
                                    <m:t>⊥</m:t>
                                  </m:r>
                                </m:sub>
                                <m:sup>
                                  <m:r>
                                    <a:rPr lang="en-US" sz="2000" b="0" i="1">
                                      <a:latin typeface="Cambria Math"/>
                                    </a:rPr>
                                    <m:t>2</m:t>
                                  </m:r>
                                </m:sup>
                              </m:sSubSup>
                              <m:sSubSup>
                                <m:sSubSupPr>
                                  <m:ctrlPr>
                                    <a:rPr lang="en-US" sz="2000" b="0" i="1">
                                      <a:latin typeface="Cambria Math" panose="02040503050406030204" pitchFamily="18" charset="0"/>
                                      <a:ea typeface="Cambria Math"/>
                                      <a:cs typeface="Cambria Math"/>
                                    </a:rPr>
                                  </m:ctrlPr>
                                </m:sSubSupPr>
                                <m:e>
                                  <m:r>
                                    <a:rPr lang="en-US" sz="2000" b="0" i="1">
                                      <a:latin typeface="Cambria Math"/>
                                    </a:rPr>
                                    <m:t>𝑤</m:t>
                                  </m:r>
                                </m:e>
                                <m:sub>
                                  <m:r>
                                    <a:rPr lang="en-US" sz="2000" b="0" i="1">
                                      <a:latin typeface="Cambria Math"/>
                                    </a:rPr>
                                    <m:t>𝜉</m:t>
                                  </m:r>
                                </m:sub>
                                <m:sup>
                                  <m:r>
                                    <a:rPr lang="en-US" sz="2000" b="0" i="1">
                                      <a:latin typeface="Cambria Math"/>
                                    </a:rPr>
                                    <m:t>2</m:t>
                                  </m:r>
                                </m:sup>
                              </m:sSubSup>
                            </m:den>
                          </m:f>
                          <m:r>
                            <a:rPr lang="en-US" sz="2000" b="0" i="1">
                              <a:latin typeface="Cambria Math"/>
                            </a:rPr>
                            <m:t>𝑢</m:t>
                          </m:r>
                          <m:r>
                            <a:rPr lang="en-US" sz="2000" b="0" i="1">
                              <a:latin typeface="Cambria Math"/>
                            </a:rPr>
                            <m:t>=</m:t>
                          </m:r>
                          <m:r>
                            <a:rPr lang="en-US" sz="2000" b="0" i="1">
                              <a:latin typeface="Cambria Math"/>
                            </a:rPr>
                            <m:t>0</m:t>
                          </m:r>
                        </m:oMath>
                      </m:oMathPara>
                    </a14:m>
                    <a:endParaRPr lang="en-US" sz="2000"/>
                  </a:p>
                </p:txBody>
              </p:sp>
            </mc:Choice>
            <mc:Fallback xmlns="">
              <p:sp>
                <p:nvSpPr>
                  <p:cNvPr id="25" name="TextBox 24"/>
                  <p:cNvSpPr txBox="1">
                    <a:spLocks noRot="1" noChangeAspect="1" noMove="1" noResize="1" noEditPoints="1" noAdjustHandles="1" noChangeArrowheads="1" noChangeShapeType="1" noTextEdit="1"/>
                  </p:cNvSpPr>
                  <p:nvPr/>
                </p:nvSpPr>
                <p:spPr bwMode="auto">
                  <a:xfrm>
                    <a:off x="0" y="534876"/>
                    <a:ext cx="4742003" cy="749372"/>
                  </a:xfrm>
                  <a:prstGeom prst="rect">
                    <a:avLst/>
                  </a:prstGeom>
                  <a:blipFill>
                    <a:blip r:embed="rId5"/>
                    <a:stretch>
                      <a:fillRect/>
                    </a:stretch>
                  </a:blipFill>
                </p:spPr>
                <p:txBody>
                  <a:bodyPr/>
                  <a:lstStyle/>
                  <a:p>
                    <a:r>
                      <a:rPr lang="en-US">
                        <a:noFill/>
                      </a:rPr>
                      <a:t> </a:t>
                    </a:r>
                  </a:p>
                </p:txBody>
              </p:sp>
            </mc:Fallback>
          </mc:AlternateContent>
        </p:grpSp>
        <p:sp>
          <p:nvSpPr>
            <p:cNvPr id="35" name="Rectangle: Rounded Corners 34"/>
            <p:cNvSpPr/>
            <p:nvPr/>
          </p:nvSpPr>
          <p:spPr bwMode="auto">
            <a:xfrm>
              <a:off x="114838" y="0"/>
              <a:ext cx="4287168" cy="520734"/>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Temporal waist equation</a:t>
              </a:r>
              <a:endParaRPr/>
            </a:p>
          </p:txBody>
        </p:sp>
      </p:grpSp>
      <p:pic>
        <p:nvPicPr>
          <p:cNvPr id="382440287" name="Picture 17" descr="Laboratory for Laser Energetics University of Rochester Logo."/>
          <p:cNvPicPr>
            <a:picLocks noChangeAspect="1"/>
          </p:cNvPicPr>
          <p:nvPr/>
        </p:nvPicPr>
        <p:blipFill rotWithShape="1">
          <a:blip r:embed="rId6"/>
          <a:stretch/>
        </p:blipFill>
        <p:spPr bwMode="auto">
          <a:xfrm>
            <a:off x="546792" y="6355080"/>
            <a:ext cx="2628909" cy="3651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935865449" name="Title 1"/>
          <p:cNvSpPr>
            <a:spLocks noGrp="1"/>
          </p:cNvSpPr>
          <p:nvPr>
            <p:ph type="title"/>
          </p:nvPr>
        </p:nvSpPr>
        <p:spPr bwMode="auto"/>
        <p:txBody>
          <a:bodyPr>
            <a:normAutofit/>
          </a:bodyPr>
          <a:lstStyle/>
          <a:p>
            <a:pPr>
              <a:defRPr/>
            </a:pPr>
            <a:r>
              <a:rPr lang="en-US"/>
              <a:t>Nonlinear waist dynamics simplify under structurally invariant propagation of individual STOV pulses</a:t>
            </a:r>
            <a:endParaRPr/>
          </a:p>
        </p:txBody>
      </p:sp>
      <p:sp>
        <p:nvSpPr>
          <p:cNvPr id="1432992312" name="Slide Number Placeholder 3"/>
          <p:cNvSpPr>
            <a:spLocks noGrp="1"/>
          </p:cNvSpPr>
          <p:nvPr>
            <p:ph type="sldNum" sz="quarter" idx="12"/>
          </p:nvPr>
        </p:nvSpPr>
        <p:spPr bwMode="auto"/>
        <p:txBody>
          <a:bodyPr/>
          <a:lstStyle/>
          <a:p>
            <a:pPr>
              <a:defRPr/>
            </a:pPr>
            <a:fld id="{311BF8DE-5F73-4E32-AA25-673E9FFCAA65}" type="slidenum">
              <a:rPr lang="en-US"/>
              <a:t>24</a:t>
            </a:fld>
            <a:endParaRPr lang="en-US"/>
          </a:p>
        </p:txBody>
      </p:sp>
      <p:pic>
        <p:nvPicPr>
          <p:cNvPr id="88502177" name="Picture 7" descr="Laboratory for Laser Energetics University of Rochester Logo."/>
          <p:cNvPicPr>
            <a:picLocks noChangeAspect="1"/>
          </p:cNvPicPr>
          <p:nvPr/>
        </p:nvPicPr>
        <p:blipFill rotWithShape="1">
          <a:blip r:embed="rId3"/>
          <a:stretch/>
        </p:blipFill>
        <p:spPr bwMode="auto">
          <a:xfrm>
            <a:off x="546792" y="6355080"/>
            <a:ext cx="2628909" cy="365125"/>
          </a:xfrm>
          <a:prstGeom prst="rect">
            <a:avLst/>
          </a:prstGeom>
        </p:spPr>
      </p:pic>
      <p:grpSp>
        <p:nvGrpSpPr>
          <p:cNvPr id="6" name="Group 5">
            <a:extLst>
              <a:ext uri="{FF2B5EF4-FFF2-40B4-BE49-F238E27FC236}">
                <a16:creationId xmlns:a16="http://schemas.microsoft.com/office/drawing/2014/main" id="{602E54DB-FC57-1073-B9E2-16BD948AE179}"/>
              </a:ext>
            </a:extLst>
          </p:cNvPr>
          <p:cNvGrpSpPr/>
          <p:nvPr/>
        </p:nvGrpSpPr>
        <p:grpSpPr bwMode="auto">
          <a:xfrm>
            <a:off x="608170" y="1885887"/>
            <a:ext cx="4516278" cy="3073817"/>
            <a:chOff x="0" y="0"/>
            <a:chExt cx="4516278" cy="3073817"/>
          </a:xfrm>
        </p:grpSpPr>
        <p:grpSp>
          <p:nvGrpSpPr>
            <p:cNvPr id="7" name="Group 19">
              <a:extLst>
                <a:ext uri="{FF2B5EF4-FFF2-40B4-BE49-F238E27FC236}">
                  <a16:creationId xmlns:a16="http://schemas.microsoft.com/office/drawing/2014/main" id="{00A3B371-ADE4-778E-361A-E4438BDE6007}"/>
                </a:ext>
              </a:extLst>
            </p:cNvPr>
            <p:cNvGrpSpPr/>
            <p:nvPr/>
          </p:nvGrpSpPr>
          <p:grpSpPr bwMode="auto">
            <a:xfrm>
              <a:off x="1" y="0"/>
              <a:ext cx="4516276" cy="1606352"/>
              <a:chOff x="0" y="0"/>
              <a:chExt cx="4516276" cy="1606352"/>
            </a:xfrm>
          </p:grpSpPr>
          <p:sp>
            <p:nvSpPr>
              <p:cNvPr id="11" name="Rectangle: Rounded Corners 15">
                <a:extLst>
                  <a:ext uri="{FF2B5EF4-FFF2-40B4-BE49-F238E27FC236}">
                    <a16:creationId xmlns:a16="http://schemas.microsoft.com/office/drawing/2014/main" id="{A456B46B-A99B-9685-CA94-AE013CEE386E}"/>
                  </a:ext>
                </a:extLst>
              </p:cNvPr>
              <p:cNvSpPr/>
              <p:nvPr/>
            </p:nvSpPr>
            <p:spPr bwMode="auto">
              <a:xfrm>
                <a:off x="0" y="0"/>
                <a:ext cx="4516276" cy="520733"/>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Assumptions:</a:t>
                </a:r>
                <a:endParaRPr/>
              </a:p>
            </p:txBody>
          </p:sp>
          <mc:AlternateContent xmlns:mc="http://schemas.openxmlformats.org/markup-compatibility/2006" xmlns:a14="http://schemas.microsoft.com/office/drawing/2010/main">
            <mc:Choice Requires="a14">
              <p:sp>
                <p:nvSpPr>
                  <p:cNvPr id="12" name="TextBox 18">
                    <a:extLst>
                      <a:ext uri="{FF2B5EF4-FFF2-40B4-BE49-F238E27FC236}">
                        <a16:creationId xmlns:a16="http://schemas.microsoft.com/office/drawing/2014/main" id="{D5ABAF90-70A6-C53D-AF23-321E3C344BF0}"/>
                      </a:ext>
                    </a:extLst>
                  </p:cNvPr>
                  <p:cNvSpPr txBox="1"/>
                  <p:nvPr/>
                </p:nvSpPr>
                <p:spPr bwMode="auto">
                  <a:xfrm>
                    <a:off x="128382" y="573736"/>
                    <a:ext cx="2466998" cy="1032615"/>
                  </a:xfrm>
                  <a:prstGeom prst="rect">
                    <a:avLst/>
                  </a:prstGeom>
                  <a:noFill/>
                </p:spPr>
                <p:txBody>
                  <a:bodyPr wrap="none" rtlCol="0" anchor="ctr">
                    <a:spAutoFit/>
                  </a:bodyPr>
                  <a:lstStyle/>
                  <a:p>
                    <a:pPr marL="400050" indent="-400050">
                      <a:lnSpc>
                        <a:spcPct val="150000"/>
                      </a:lnSpc>
                      <a:buFont typeface="+mj-lt"/>
                      <a:buAutoNum type="romanUcPeriod"/>
                      <a:defRPr/>
                    </a:pPr>
                    <a:r>
                      <a:rPr lang="en-US">
                        <a:latin typeface="Times New Roman"/>
                        <a:cs typeface="Times New Roman"/>
                      </a:rPr>
                      <a:t> </a:t>
                    </a:r>
                    <a14:m>
                      <m:oMath xmlns:m="http://schemas.openxmlformats.org/officeDocument/2006/math">
                        <m:sSub>
                          <m:sSubPr>
                            <m:ctrlPr>
                              <a:rPr lang="en-US" i="1">
                                <a:latin typeface="Cambria Math" panose="02040503050406030204" pitchFamily="18" charset="0"/>
                                <a:ea typeface="Cambria Math"/>
                                <a:cs typeface="Cambria Math"/>
                              </a:rPr>
                            </m:ctrlPr>
                          </m:sSubPr>
                          <m:e>
                            <m:r>
                              <a:rPr lang="en-US" i="1">
                                <a:latin typeface="Cambria Math"/>
                              </a:rPr>
                              <m:t>𝑤</m:t>
                            </m:r>
                          </m:e>
                          <m:sub>
                            <m:r>
                              <a:rPr lang="en-US" i="1">
                                <a:latin typeface="Cambria Math"/>
                              </a:rPr>
                              <m:t>⊥</m:t>
                            </m:r>
                          </m:sub>
                        </m:sSub>
                        <m:r>
                          <a:rPr lang="en-US" i="1">
                            <a:latin typeface="Cambria Math"/>
                          </a:rPr>
                          <m:t>=</m:t>
                        </m:r>
                        <m:d>
                          <m:dPr>
                            <m:ctrlPr>
                              <a:rPr lang="en-US" b="0" i="1">
                                <a:latin typeface="Cambria Math" panose="02040503050406030204" pitchFamily="18" charset="0"/>
                                <a:ea typeface="Cambria Math"/>
                                <a:cs typeface="Cambria Math"/>
                              </a:rPr>
                            </m:ctrlPr>
                          </m:dPr>
                          <m:e>
                            <m:sSub>
                              <m:sSubPr>
                                <m:ctrlPr>
                                  <a:rPr lang="en-US" b="0" i="1">
                                    <a:latin typeface="Cambria Math" panose="02040503050406030204" pitchFamily="18" charset="0"/>
                                    <a:ea typeface="Cambria Math"/>
                                    <a:cs typeface="Cambria Math"/>
                                  </a:rPr>
                                </m:ctrlPr>
                              </m:sSubPr>
                              <m:e>
                                <m:r>
                                  <a:rPr lang="en-US" b="0" i="1">
                                    <a:latin typeface="Cambria Math"/>
                                  </a:rPr>
                                  <m:t>𝑘</m:t>
                                </m:r>
                              </m:e>
                              <m:sub>
                                <m:r>
                                  <m:rPr>
                                    <m:sty m:val="p"/>
                                  </m:rPr>
                                  <a:rPr lang="en-US" b="0" i="1">
                                    <a:latin typeface="Cambria Math"/>
                                  </a:rPr>
                                  <m:t>p</m:t>
                                </m:r>
                              </m:sub>
                            </m:sSub>
                            <m:r>
                              <m:rPr>
                                <m:lit/>
                              </m:rPr>
                              <a:rPr lang="en-US" b="0" i="1">
                                <a:latin typeface="Cambria Math"/>
                              </a:rPr>
                              <m:t>/</m:t>
                            </m:r>
                            <m:sSub>
                              <m:sSubPr>
                                <m:ctrlPr>
                                  <a:rPr lang="en-US" b="0" i="1">
                                    <a:latin typeface="Cambria Math" panose="02040503050406030204" pitchFamily="18" charset="0"/>
                                    <a:ea typeface="Cambria Math"/>
                                    <a:cs typeface="Cambria Math"/>
                                  </a:rPr>
                                </m:ctrlPr>
                              </m:sSubPr>
                              <m:e>
                                <m:r>
                                  <a:rPr lang="en-US" b="0" i="1">
                                    <a:latin typeface="Cambria Math"/>
                                  </a:rPr>
                                  <m:t>𝑘</m:t>
                                </m:r>
                              </m:e>
                              <m:sub>
                                <m:r>
                                  <a:rPr lang="en-US" b="0" i="1">
                                    <a:latin typeface="Cambria Math"/>
                                  </a:rPr>
                                  <m:t>0</m:t>
                                </m:r>
                              </m:sub>
                            </m:sSub>
                          </m:e>
                        </m:d>
                        <m:sSub>
                          <m:sSubPr>
                            <m:ctrlPr>
                              <a:rPr lang="en-US" i="1">
                                <a:latin typeface="Cambria Math" panose="02040503050406030204" pitchFamily="18" charset="0"/>
                                <a:ea typeface="Cambria Math"/>
                                <a:cs typeface="Cambria Math"/>
                              </a:rPr>
                            </m:ctrlPr>
                          </m:sSubPr>
                          <m:e>
                            <m:r>
                              <a:rPr lang="en-US" i="1">
                                <a:latin typeface="Cambria Math"/>
                              </a:rPr>
                              <m:t>𝑤</m:t>
                            </m:r>
                          </m:e>
                          <m:sub>
                            <m:r>
                              <a:rPr lang="en-US" i="1">
                                <a:latin typeface="Cambria Math"/>
                              </a:rPr>
                              <m:t>𝜉</m:t>
                            </m:r>
                          </m:sub>
                        </m:sSub>
                      </m:oMath>
                    </a14:m>
                    <a:endParaRPr lang="en-US" i="1">
                      <a:latin typeface="Times New Roman"/>
                      <a:cs typeface="Times New Roman"/>
                    </a:endParaRPr>
                  </a:p>
                  <a:p>
                    <a:pPr marL="400050" indent="-400050">
                      <a:lnSpc>
                        <a:spcPct val="150000"/>
                      </a:lnSpc>
                      <a:buFont typeface="+mj-lt"/>
                      <a:buAutoNum type="romanUcPeriod"/>
                      <a:defRPr/>
                    </a:pPr>
                    <a:r>
                      <a:rPr lang="en-US">
                        <a:latin typeface="Times New Roman"/>
                        <a:cs typeface="Times New Roman"/>
                      </a:rPr>
                      <a:t> </a:t>
                    </a:r>
                    <a14:m>
                      <m:oMath xmlns:m="http://schemas.openxmlformats.org/officeDocument/2006/math">
                        <m:sSub>
                          <m:sSubPr>
                            <m:ctrlPr>
                              <a:rPr lang="en-US" b="0" i="1">
                                <a:latin typeface="Cambria Math" panose="02040503050406030204" pitchFamily="18" charset="0"/>
                                <a:ea typeface="Cambria Math"/>
                                <a:cs typeface="Times New Roman"/>
                              </a:rPr>
                            </m:ctrlPr>
                          </m:sSubPr>
                          <m:e>
                            <m:r>
                              <a:rPr lang="en-US" b="0" i="1">
                                <a:latin typeface="Cambria Math"/>
                                <a:cs typeface="Times New Roman"/>
                              </a:rPr>
                              <m:t>𝑤</m:t>
                            </m:r>
                          </m:e>
                          <m:sub>
                            <m:r>
                              <m:rPr>
                                <m:sty m:val="p"/>
                              </m:rPr>
                              <a:rPr lang="en-US" b="0" i="1">
                                <a:latin typeface="Cambria Math"/>
                                <a:cs typeface="Times New Roman"/>
                              </a:rPr>
                              <m:t>m</m:t>
                            </m:r>
                            <m:r>
                              <a:rPr lang="en-US" b="0" i="1">
                                <a:latin typeface="Cambria Math"/>
                                <a:cs typeface="Times New Roman"/>
                              </a:rPr>
                              <m:t>⊥</m:t>
                            </m:r>
                          </m:sub>
                        </m:sSub>
                        <m:r>
                          <a:rPr lang="en-US" b="0" i="1">
                            <a:latin typeface="Cambria Math"/>
                            <a:cs typeface="Times New Roman"/>
                          </a:rPr>
                          <m:t>=</m:t>
                        </m:r>
                        <m:d>
                          <m:dPr>
                            <m:ctrlPr>
                              <a:rPr lang="en-US" b="0" i="1">
                                <a:latin typeface="Cambria Math" panose="02040503050406030204" pitchFamily="18" charset="0"/>
                                <a:ea typeface="Cambria Math"/>
                                <a:cs typeface="Times New Roman"/>
                              </a:rPr>
                            </m:ctrlPr>
                          </m:dPr>
                          <m:e>
                            <m:sSub>
                              <m:sSubPr>
                                <m:ctrlPr>
                                  <a:rPr lang="en-US" b="0" i="1">
                                    <a:latin typeface="Cambria Math" panose="02040503050406030204" pitchFamily="18" charset="0"/>
                                    <a:ea typeface="Cambria Math"/>
                                    <a:cs typeface="Times New Roman"/>
                                  </a:rPr>
                                </m:ctrlPr>
                              </m:sSubPr>
                              <m:e>
                                <m:r>
                                  <a:rPr lang="en-US" b="0" i="1">
                                    <a:latin typeface="Cambria Math"/>
                                    <a:cs typeface="Times New Roman"/>
                                  </a:rPr>
                                  <m:t>𝑘</m:t>
                                </m:r>
                              </m:e>
                              <m:sub>
                                <m:r>
                                  <m:rPr>
                                    <m:sty m:val="p"/>
                                  </m:rPr>
                                  <a:rPr lang="en-US" b="0" i="1">
                                    <a:latin typeface="Cambria Math"/>
                                    <a:cs typeface="Times New Roman"/>
                                  </a:rPr>
                                  <m:t>p</m:t>
                                </m:r>
                              </m:sub>
                            </m:sSub>
                            <m:r>
                              <m:rPr>
                                <m:lit/>
                              </m:rPr>
                              <a:rPr lang="en-US" b="0" i="1">
                                <a:latin typeface="Cambria Math"/>
                                <a:cs typeface="Times New Roman"/>
                              </a:rPr>
                              <m:t>/</m:t>
                            </m:r>
                            <m:sSub>
                              <m:sSubPr>
                                <m:ctrlPr>
                                  <a:rPr lang="en-US" b="0" i="1">
                                    <a:latin typeface="Cambria Math" panose="02040503050406030204" pitchFamily="18" charset="0"/>
                                    <a:ea typeface="Cambria Math"/>
                                    <a:cs typeface="Times New Roman"/>
                                  </a:rPr>
                                </m:ctrlPr>
                              </m:sSubPr>
                              <m:e>
                                <m:r>
                                  <a:rPr lang="en-US" b="0" i="1">
                                    <a:latin typeface="Cambria Math"/>
                                    <a:cs typeface="Times New Roman"/>
                                  </a:rPr>
                                  <m:t>𝑘</m:t>
                                </m:r>
                              </m:e>
                              <m:sub>
                                <m:r>
                                  <a:rPr lang="en-US" b="0" i="1">
                                    <a:latin typeface="Cambria Math"/>
                                    <a:cs typeface="Times New Roman"/>
                                  </a:rPr>
                                  <m:t>0</m:t>
                                </m:r>
                              </m:sub>
                            </m:sSub>
                          </m:e>
                        </m:d>
                        <m:sSub>
                          <m:sSubPr>
                            <m:ctrlPr>
                              <a:rPr lang="en-US" i="1">
                                <a:latin typeface="Cambria Math" panose="02040503050406030204" pitchFamily="18" charset="0"/>
                                <a:ea typeface="Cambria Math"/>
                                <a:cs typeface="Times New Roman"/>
                              </a:rPr>
                            </m:ctrlPr>
                          </m:sSubPr>
                          <m:e>
                            <m:r>
                              <a:rPr lang="en-US" i="1">
                                <a:latin typeface="Cambria Math"/>
                                <a:cs typeface="Times New Roman"/>
                              </a:rPr>
                              <m:t>𝑤</m:t>
                            </m:r>
                          </m:e>
                          <m:sub>
                            <m:r>
                              <m:rPr>
                                <m:sty m:val="p"/>
                              </m:rPr>
                              <a:rPr lang="en-US" i="1">
                                <a:latin typeface="Cambria Math"/>
                                <a:cs typeface="Times New Roman"/>
                              </a:rPr>
                              <m:t>m</m:t>
                            </m:r>
                            <m:r>
                              <a:rPr lang="en-US" b="0" i="1">
                                <a:latin typeface="Cambria Math"/>
                                <a:cs typeface="Times New Roman"/>
                              </a:rPr>
                              <m:t>𝜉</m:t>
                            </m:r>
                          </m:sub>
                        </m:sSub>
                      </m:oMath>
                    </a14:m>
                    <a:endParaRPr lang="en-US">
                      <a:latin typeface="Times New Roman"/>
                      <a:cs typeface="Times New Roman"/>
                    </a:endParaRPr>
                  </a:p>
                </p:txBody>
              </p:sp>
            </mc:Choice>
            <mc:Fallback xmlns="">
              <p:sp>
                <p:nvSpPr>
                  <p:cNvPr id="12" name="TextBox 18">
                    <a:extLst>
                      <a:ext uri="{FF2B5EF4-FFF2-40B4-BE49-F238E27FC236}">
                        <a16:creationId xmlns:a16="http://schemas.microsoft.com/office/drawing/2014/main" id="{D5ABAF90-70A6-C53D-AF23-321E3C344BF0}"/>
                      </a:ext>
                    </a:extLst>
                  </p:cNvPr>
                  <p:cNvSpPr txBox="1">
                    <a:spLocks noRot="1" noChangeAspect="1" noMove="1" noResize="1" noEditPoints="1" noAdjustHandles="1" noChangeArrowheads="1" noChangeShapeType="1" noTextEdit="1"/>
                  </p:cNvSpPr>
                  <p:nvPr/>
                </p:nvSpPr>
                <p:spPr bwMode="auto">
                  <a:xfrm>
                    <a:off x="128382" y="573736"/>
                    <a:ext cx="2466998" cy="1032615"/>
                  </a:xfrm>
                  <a:prstGeom prst="rect">
                    <a:avLst/>
                  </a:prstGeom>
                  <a:blipFill>
                    <a:blip r:embed="rId4"/>
                    <a:stretch>
                      <a:fillRect l="-1728" r="-4198" b="-4118"/>
                    </a:stretch>
                  </a:blipFill>
                </p:spPr>
                <p:txBody>
                  <a:bodyPr/>
                  <a:lstStyle/>
                  <a:p>
                    <a:r>
                      <a:rPr lang="en-US">
                        <a:noFill/>
                      </a:rPr>
                      <a:t> </a:t>
                    </a:r>
                  </a:p>
                </p:txBody>
              </p:sp>
            </mc:Fallback>
          </mc:AlternateContent>
        </p:grpSp>
        <p:grpSp>
          <p:nvGrpSpPr>
            <p:cNvPr id="8" name="Group 2">
              <a:extLst>
                <a:ext uri="{FF2B5EF4-FFF2-40B4-BE49-F238E27FC236}">
                  <a16:creationId xmlns:a16="http://schemas.microsoft.com/office/drawing/2014/main" id="{B7454BB9-A0E4-4BB7-1A7F-A907AB6B5944}"/>
                </a:ext>
              </a:extLst>
            </p:cNvPr>
            <p:cNvGrpSpPr/>
            <p:nvPr/>
          </p:nvGrpSpPr>
          <p:grpSpPr bwMode="auto">
            <a:xfrm>
              <a:off x="0" y="1762299"/>
              <a:ext cx="4516278" cy="1311517"/>
              <a:chOff x="0" y="0"/>
              <a:chExt cx="4516278" cy="1311517"/>
            </a:xfrm>
          </p:grpSpPr>
          <p:sp>
            <p:nvSpPr>
              <p:cNvPr id="9" name="Rectangle: Rounded Corners 4">
                <a:extLst>
                  <a:ext uri="{FF2B5EF4-FFF2-40B4-BE49-F238E27FC236}">
                    <a16:creationId xmlns:a16="http://schemas.microsoft.com/office/drawing/2014/main" id="{27BA7621-A5F8-0FA2-1E02-02AA5DB1662D}"/>
                  </a:ext>
                </a:extLst>
              </p:cNvPr>
              <p:cNvSpPr/>
              <p:nvPr/>
            </p:nvSpPr>
            <p:spPr bwMode="auto">
              <a:xfrm>
                <a:off x="0" y="0"/>
                <a:ext cx="4516278" cy="520733"/>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Approximations:</a:t>
                </a:r>
                <a:endParaRPr/>
              </a:p>
            </p:txBody>
          </p:sp>
          <mc:AlternateContent xmlns:mc="http://schemas.openxmlformats.org/markup-compatibility/2006" xmlns:a14="http://schemas.microsoft.com/office/drawing/2010/main">
            <mc:Choice Requires="a14">
              <p:sp>
                <p:nvSpPr>
                  <p:cNvPr id="10" name="TextBox 17">
                    <a:extLst>
                      <a:ext uri="{FF2B5EF4-FFF2-40B4-BE49-F238E27FC236}">
                        <a16:creationId xmlns:a16="http://schemas.microsoft.com/office/drawing/2014/main" id="{D7ECD096-1C81-7875-2AAA-A0A0F33B2EEF}"/>
                      </a:ext>
                    </a:extLst>
                  </p:cNvPr>
                  <p:cNvSpPr txBox="1"/>
                  <p:nvPr/>
                </p:nvSpPr>
                <p:spPr bwMode="auto">
                  <a:xfrm>
                    <a:off x="128385" y="774441"/>
                    <a:ext cx="3658474" cy="537075"/>
                  </a:xfrm>
                  <a:prstGeom prst="rect">
                    <a:avLst/>
                  </a:prstGeom>
                  <a:noFill/>
                </p:spPr>
                <p:txBody>
                  <a:bodyPr wrap="square">
                    <a:spAutoFit/>
                  </a:bodyPr>
                  <a:lstStyle/>
                  <a:p>
                    <a:pPr marL="400050" indent="-400050">
                      <a:lnSpc>
                        <a:spcPct val="150000"/>
                      </a:lnSpc>
                      <a:buFont typeface="+mj-lt"/>
                      <a:buAutoNum type="romanUcPeriod"/>
                      <a:defRPr/>
                    </a:pPr>
                    <a:r>
                      <a:rPr lang="en-US">
                        <a:latin typeface="Times New Roman"/>
                        <a:cs typeface="Times New Roman"/>
                      </a:rPr>
                      <a:t> </a:t>
                    </a:r>
                    <a14:m>
                      <m:oMath xmlns:m="http://schemas.openxmlformats.org/officeDocument/2006/math">
                        <m:r>
                          <m:rPr>
                            <m:sty m:val="p"/>
                          </m:rPr>
                          <a:rPr lang="en-US" b="0" i="0">
                            <a:latin typeface="Cambria Math"/>
                            <a:cs typeface="Times New Roman"/>
                          </a:rPr>
                          <m:t>Φ</m:t>
                        </m:r>
                      </m:oMath>
                    </a14:m>
                    <a:r>
                      <a:rPr lang="en-US">
                        <a:latin typeface="Times New Roman"/>
                        <a:cs typeface="Times New Roman"/>
                      </a:rPr>
                      <a:t> </a:t>
                    </a:r>
                    <a:r>
                      <a:rPr lang="en-US">
                        <a:latin typeface="Aptos Display"/>
                        <a:cs typeface="Times New Roman"/>
                      </a:rPr>
                      <a:t>constant (single STOV)</a:t>
                    </a:r>
                    <a:endParaRPr/>
                  </a:p>
                </p:txBody>
              </p:sp>
            </mc:Choice>
            <mc:Fallback xmlns="">
              <p:sp>
                <p:nvSpPr>
                  <p:cNvPr id="10" name="TextBox 17">
                    <a:extLst>
                      <a:ext uri="{FF2B5EF4-FFF2-40B4-BE49-F238E27FC236}">
                        <a16:creationId xmlns:a16="http://schemas.microsoft.com/office/drawing/2014/main" id="{D7ECD096-1C81-7875-2AAA-A0A0F33B2EEF}"/>
                      </a:ext>
                    </a:extLst>
                  </p:cNvPr>
                  <p:cNvSpPr txBox="1">
                    <a:spLocks noRot="1" noChangeAspect="1" noMove="1" noResize="1" noEditPoints="1" noAdjustHandles="1" noChangeArrowheads="1" noChangeShapeType="1" noTextEdit="1"/>
                  </p:cNvSpPr>
                  <p:nvPr/>
                </p:nvSpPr>
                <p:spPr bwMode="auto">
                  <a:xfrm>
                    <a:off x="128385" y="774441"/>
                    <a:ext cx="3658474" cy="537075"/>
                  </a:xfrm>
                  <a:prstGeom prst="rect">
                    <a:avLst/>
                  </a:prstGeom>
                  <a:blipFill>
                    <a:blip r:embed="rId5"/>
                    <a:stretch>
                      <a:fillRect l="-1167" b="-4494"/>
                    </a:stretch>
                  </a:blipFill>
                </p:spPr>
                <p:txBody>
                  <a:bodyPr/>
                  <a:lstStyle/>
                  <a:p>
                    <a:r>
                      <a:rPr lang="en-US">
                        <a:noFill/>
                      </a:rPr>
                      <a:t> </a:t>
                    </a:r>
                  </a:p>
                </p:txBody>
              </p:sp>
            </mc:Fallback>
          </mc:AlternateContent>
        </p:grpSp>
      </p:grpSp>
      <p:sp>
        <p:nvSpPr>
          <p:cNvPr id="13" name="Left Brace 22">
            <a:extLst>
              <a:ext uri="{FF2B5EF4-FFF2-40B4-BE49-F238E27FC236}">
                <a16:creationId xmlns:a16="http://schemas.microsoft.com/office/drawing/2014/main" id="{09D089A3-5AF4-F8D6-80E9-DED8C6500ECD}"/>
              </a:ext>
            </a:extLst>
          </p:cNvPr>
          <p:cNvSpPr/>
          <p:nvPr/>
        </p:nvSpPr>
        <p:spPr bwMode="auto">
          <a:xfrm rot="10800000">
            <a:off x="3343539" y="2631887"/>
            <a:ext cx="192407" cy="785756"/>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4" name="TextBox 25">
            <a:extLst>
              <a:ext uri="{FF2B5EF4-FFF2-40B4-BE49-F238E27FC236}">
                <a16:creationId xmlns:a16="http://schemas.microsoft.com/office/drawing/2014/main" id="{3258534A-56E9-5D06-DCEB-20C5E32F4B66}"/>
              </a:ext>
            </a:extLst>
          </p:cNvPr>
          <p:cNvSpPr txBox="1"/>
          <p:nvPr/>
        </p:nvSpPr>
        <p:spPr bwMode="auto">
          <a:xfrm>
            <a:off x="3564665" y="2563101"/>
            <a:ext cx="1484949" cy="914760"/>
          </a:xfrm>
          <a:prstGeom prst="rect">
            <a:avLst/>
          </a:prstGeom>
          <a:noFill/>
        </p:spPr>
        <p:txBody>
          <a:bodyPr wrap="square" rtlCol="0">
            <a:spAutoFit/>
          </a:bodyPr>
          <a:lstStyle/>
          <a:p>
            <a:pPr>
              <a:defRPr/>
            </a:pPr>
            <a:r>
              <a:rPr lang="en-US"/>
              <a:t>linear</a:t>
            </a:r>
            <a:endParaRPr/>
          </a:p>
          <a:p>
            <a:pPr>
              <a:defRPr/>
            </a:pPr>
            <a:r>
              <a:rPr lang="en-US"/>
              <a:t>structural invariance</a:t>
            </a:r>
            <a:endParaRPr/>
          </a:p>
        </p:txBody>
      </p:sp>
      <p:sp>
        <p:nvSpPr>
          <p:cNvPr id="15" name="Left Brace 38">
            <a:extLst>
              <a:ext uri="{FF2B5EF4-FFF2-40B4-BE49-F238E27FC236}">
                <a16:creationId xmlns:a16="http://schemas.microsoft.com/office/drawing/2014/main" id="{9FBD264D-B431-4053-D5BF-19B055D75C48}"/>
              </a:ext>
            </a:extLst>
          </p:cNvPr>
          <p:cNvSpPr/>
          <p:nvPr/>
        </p:nvSpPr>
        <p:spPr bwMode="auto">
          <a:xfrm rot="10800000">
            <a:off x="3715869" y="4321363"/>
            <a:ext cx="192407" cy="785756"/>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7" name="Rectangle: Rounded Corners 39">
            <a:extLst>
              <a:ext uri="{FF2B5EF4-FFF2-40B4-BE49-F238E27FC236}">
                <a16:creationId xmlns:a16="http://schemas.microsoft.com/office/drawing/2014/main" id="{3926F0B6-5FAF-1851-85BF-C283FBCF210F}"/>
              </a:ext>
            </a:extLst>
          </p:cNvPr>
          <p:cNvSpPr/>
          <p:nvPr/>
        </p:nvSpPr>
        <p:spPr bwMode="auto">
          <a:xfrm>
            <a:off x="350604" y="1681032"/>
            <a:ext cx="5031408" cy="3737160"/>
          </a:xfrm>
          <a:prstGeom prst="roundRect">
            <a:avLst>
              <a:gd name="adj" fmla="val 2686"/>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21" name="TextBox 27">
            <a:extLst>
              <a:ext uri="{FF2B5EF4-FFF2-40B4-BE49-F238E27FC236}">
                <a16:creationId xmlns:a16="http://schemas.microsoft.com/office/drawing/2014/main" id="{3F70B612-263F-A3FD-8271-170D094E0AA5}"/>
              </a:ext>
            </a:extLst>
          </p:cNvPr>
          <p:cNvSpPr txBox="1"/>
          <p:nvPr/>
        </p:nvSpPr>
        <p:spPr bwMode="auto">
          <a:xfrm>
            <a:off x="3930715" y="4267899"/>
            <a:ext cx="1525095" cy="914760"/>
          </a:xfrm>
          <a:prstGeom prst="rect">
            <a:avLst/>
          </a:prstGeom>
          <a:noFill/>
        </p:spPr>
        <p:txBody>
          <a:bodyPr wrap="square" rtlCol="0">
            <a:spAutoFit/>
          </a:bodyPr>
          <a:lstStyle/>
          <a:p>
            <a:pPr>
              <a:defRPr/>
            </a:pPr>
            <a:r>
              <a:rPr lang="en-US"/>
              <a:t>nonlinear</a:t>
            </a:r>
            <a:endParaRPr/>
          </a:p>
          <a:p>
            <a:pPr>
              <a:defRPr/>
            </a:pPr>
            <a:r>
              <a:rPr lang="en-US"/>
              <a:t>structural invariance</a:t>
            </a:r>
            <a:endParaRPr/>
          </a:p>
        </p:txBody>
      </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928695110" name="Title 1"/>
          <p:cNvSpPr>
            <a:spLocks noGrp="1"/>
          </p:cNvSpPr>
          <p:nvPr>
            <p:ph type="title"/>
          </p:nvPr>
        </p:nvSpPr>
        <p:spPr bwMode="auto"/>
        <p:txBody>
          <a:bodyPr>
            <a:normAutofit/>
          </a:bodyPr>
          <a:lstStyle/>
          <a:p>
            <a:pPr>
              <a:defRPr/>
            </a:pPr>
            <a:r>
              <a:rPr lang="en-US"/>
              <a:t>Nonlinear waist dynamics simplify under structurally invariant propagation of individual STOV pulses</a:t>
            </a:r>
            <a:endParaRPr/>
          </a:p>
        </p:txBody>
      </p:sp>
      <p:sp>
        <p:nvSpPr>
          <p:cNvPr id="615684968" name="Slide Number Placeholder 3"/>
          <p:cNvSpPr>
            <a:spLocks noGrp="1"/>
          </p:cNvSpPr>
          <p:nvPr>
            <p:ph type="sldNum" sz="quarter" idx="12"/>
          </p:nvPr>
        </p:nvSpPr>
        <p:spPr bwMode="auto"/>
        <p:txBody>
          <a:bodyPr/>
          <a:lstStyle/>
          <a:p>
            <a:pPr>
              <a:defRPr/>
            </a:pPr>
            <a:fld id="{311BF8DE-5F73-4E32-AA25-673E9FFCAA65}" type="slidenum">
              <a:rPr lang="en-US"/>
              <a:t>25</a:t>
            </a:fld>
            <a:endParaRPr lang="en-US"/>
          </a:p>
        </p:txBody>
      </p:sp>
      <p:grpSp>
        <p:nvGrpSpPr>
          <p:cNvPr id="1070196270" name="Group 16"/>
          <p:cNvGrpSpPr/>
          <p:nvPr/>
        </p:nvGrpSpPr>
        <p:grpSpPr bwMode="auto">
          <a:xfrm>
            <a:off x="7074847" y="2354550"/>
            <a:ext cx="4476942" cy="2390123"/>
            <a:chOff x="0" y="0"/>
            <a:chExt cx="4476942" cy="2390123"/>
          </a:xfrm>
        </p:grpSpPr>
        <p:sp>
          <p:nvSpPr>
            <p:cNvPr id="8" name="Rectangle: Rounded Corners 7"/>
            <p:cNvSpPr/>
            <p:nvPr/>
          </p:nvSpPr>
          <p:spPr bwMode="auto">
            <a:xfrm>
              <a:off x="0" y="0"/>
              <a:ext cx="3786238" cy="520734"/>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Unified waist equation</a:t>
              </a:r>
              <a:endParaRPr/>
            </a:p>
          </p:txBody>
        </p:sp>
        <p:grpSp>
          <p:nvGrpSpPr>
            <p:cNvPr id="15" name="Group 14"/>
            <p:cNvGrpSpPr/>
            <p:nvPr/>
          </p:nvGrpSpPr>
          <p:grpSpPr bwMode="auto">
            <a:xfrm>
              <a:off x="194704" y="659470"/>
              <a:ext cx="4282238" cy="1730653"/>
              <a:chOff x="0" y="10081"/>
              <a:chExt cx="4282238" cy="1730653"/>
            </a:xfrm>
          </p:grpSpPr>
          <mc:AlternateContent xmlns:mc="http://schemas.openxmlformats.org/markup-compatibility/2006" xmlns:a14="http://schemas.microsoft.com/office/drawing/2010/main">
            <mc:Choice Requires="a14">
              <p:sp>
                <p:nvSpPr>
                  <p:cNvPr id="7" name="TextBox 6"/>
                  <p:cNvSpPr txBox="1"/>
                  <p:nvPr/>
                </p:nvSpPr>
                <p:spPr bwMode="auto">
                  <a:xfrm>
                    <a:off x="0" y="473922"/>
                    <a:ext cx="3591532" cy="775772"/>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acc>
                            <m:accPr>
                              <m:chr m:val="̈"/>
                              <m:ctrlPr>
                                <a:rPr lang="en-US" sz="2000" b="0" i="1">
                                  <a:latin typeface="Cambria Math" panose="02040503050406030204" pitchFamily="18" charset="0"/>
                                  <a:ea typeface="Cambria Math"/>
                                  <a:cs typeface="Cambria Math"/>
                                </a:rPr>
                              </m:ctrlPr>
                            </m:accPr>
                            <m:e>
                              <m:r>
                                <a:rPr lang="en-US" sz="2000" b="0" i="1">
                                  <a:latin typeface="Cambria Math"/>
                                </a:rPr>
                                <m:t>𝑤</m:t>
                              </m:r>
                            </m:e>
                          </m:acc>
                          <m:r>
                            <a:rPr lang="en-US" sz="2000" b="0" i="1">
                              <a:latin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4</m:t>
                              </m:r>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2</m:t>
                                  </m:r>
                                </m:sup>
                              </m:sSubSup>
                              <m:sSubSup>
                                <m:sSubSupPr>
                                  <m:ctrlPr>
                                    <a:rPr lang="en-US" sz="2000" b="0" i="1">
                                      <a:latin typeface="Cambria Math" panose="02040503050406030204" pitchFamily="18" charset="0"/>
                                      <a:ea typeface="Cambria Math"/>
                                      <a:cs typeface="Cambria Math"/>
                                    </a:rPr>
                                  </m:ctrlPr>
                                </m:sSubSupPr>
                                <m:e>
                                  <m:r>
                                    <a:rPr lang="en-US" sz="2000" b="0" i="1">
                                      <a:latin typeface="Cambria Math"/>
                                    </a:rPr>
                                    <m:t>𝑤</m:t>
                                  </m:r>
                                </m:e>
                                <m:sub>
                                  <m:r>
                                    <m:rPr>
                                      <m:sty m:val="p"/>
                                    </m:rPr>
                                    <a:rPr lang="en-US" sz="2000" b="0" i="1">
                                      <a:latin typeface="Cambria Math"/>
                                    </a:rPr>
                                    <m:t>m</m:t>
                                  </m:r>
                                </m:sub>
                                <m:sup>
                                  <m:r>
                                    <a:rPr lang="en-US" sz="2000" b="0" i="1">
                                      <a:latin typeface="Cambria Math"/>
                                    </a:rPr>
                                    <m:t>4</m:t>
                                  </m:r>
                                </m:sup>
                              </m:sSubSup>
                            </m:den>
                          </m:f>
                          <m:r>
                            <a:rPr lang="en-US" sz="2000" b="0" i="1">
                              <a:latin typeface="Cambria Math"/>
                            </a:rPr>
                            <m:t>𝑤</m:t>
                          </m:r>
                          <m:r>
                            <a:rPr lang="en-US" sz="2000" b="0" i="1">
                              <a:latin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4</m:t>
                              </m:r>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2</m:t>
                                  </m:r>
                                </m:sup>
                              </m:sSubSup>
                              <m:sSup>
                                <m:sSupPr>
                                  <m:ctrlPr>
                                    <a:rPr lang="en-US" sz="2000" b="0" i="1">
                                      <a:latin typeface="Cambria Math" panose="02040503050406030204" pitchFamily="18" charset="0"/>
                                      <a:ea typeface="Cambria Math"/>
                                      <a:cs typeface="Cambria Math"/>
                                    </a:rPr>
                                  </m:ctrlPr>
                                </m:sSupPr>
                                <m:e>
                                  <m:r>
                                    <a:rPr lang="en-US" sz="2000" b="0" i="1">
                                      <a:latin typeface="Cambria Math"/>
                                    </a:rPr>
                                    <m:t>𝑤</m:t>
                                  </m:r>
                                </m:e>
                                <m:sup>
                                  <m:r>
                                    <a:rPr lang="en-US" sz="2000" b="0" i="1">
                                      <a:latin typeface="Cambria Math"/>
                                    </a:rPr>
                                    <m:t>3</m:t>
                                  </m:r>
                                </m:sup>
                              </m:sSup>
                            </m:den>
                          </m:f>
                          <m:r>
                            <a:rPr lang="en-US" sz="2000" b="0" i="1">
                              <a:latin typeface="Cambria Math"/>
                            </a:rPr>
                            <m:t>+</m:t>
                          </m:r>
                          <m:f>
                            <m:fPr>
                              <m:ctrlPr>
                                <a:rPr lang="en-US" sz="2000" b="0" i="1">
                                  <a:latin typeface="Cambria Math" panose="02040503050406030204" pitchFamily="18" charset="0"/>
                                  <a:ea typeface="Cambria Math"/>
                                  <a:cs typeface="Cambria Math"/>
                                </a:rPr>
                              </m:ctrlPr>
                            </m:fPr>
                            <m:num>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m:rPr>
                                      <m:sty m:val="p"/>
                                    </m:rPr>
                                    <a:rPr lang="en-US" sz="2000" b="0" i="1">
                                      <a:latin typeface="Cambria Math"/>
                                    </a:rPr>
                                    <m:t>p</m:t>
                                  </m:r>
                                </m:sub>
                                <m:sup>
                                  <m:r>
                                    <a:rPr lang="en-US" sz="2000" b="0" i="1">
                                      <a:latin typeface="Cambria Math"/>
                                    </a:rPr>
                                    <m:t>3</m:t>
                                  </m:r>
                                </m:sup>
                              </m:sSubSup>
                            </m:num>
                            <m:den>
                              <m:r>
                                <a:rPr lang="en-US" sz="2000" b="0" i="1">
                                  <a:latin typeface="Cambria Math"/>
                                </a:rPr>
                                <m:t>4</m:t>
                              </m:r>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6</m:t>
                                  </m:r>
                                </m:sup>
                              </m:sSubSup>
                            </m:den>
                          </m:f>
                          <m:f>
                            <m:fPr>
                              <m:ctrlPr>
                                <a:rPr lang="en-US" sz="2000" b="0" i="1">
                                  <a:latin typeface="Cambria Math" panose="02040503050406030204" pitchFamily="18" charset="0"/>
                                  <a:ea typeface="Cambria Math"/>
                                  <a:cs typeface="Cambria Math"/>
                                </a:rPr>
                              </m:ctrlPr>
                            </m:fPr>
                            <m:num>
                              <m:r>
                                <m:rPr>
                                  <m:sty m:val="p"/>
                                </m:rPr>
                                <a:rPr lang="en-US" sz="2000" b="0" i="0">
                                  <a:latin typeface="Cambria Math"/>
                                </a:rPr>
                                <m:t>Φ</m:t>
                              </m:r>
                            </m:num>
                            <m:den>
                              <m:sSup>
                                <m:sSupPr>
                                  <m:ctrlPr>
                                    <a:rPr lang="en-US" sz="2000" b="0" i="1">
                                      <a:latin typeface="Cambria Math" panose="02040503050406030204" pitchFamily="18" charset="0"/>
                                      <a:ea typeface="Cambria Math"/>
                                      <a:cs typeface="Cambria Math"/>
                                    </a:rPr>
                                  </m:ctrlPr>
                                </m:sSupPr>
                                <m:e>
                                  <m:r>
                                    <a:rPr lang="en-US" sz="2000" b="0" i="1">
                                      <a:latin typeface="Cambria Math"/>
                                    </a:rPr>
                                    <m:t>𝑤</m:t>
                                  </m:r>
                                </m:e>
                                <m:sup>
                                  <m:r>
                                    <a:rPr lang="en-US" sz="2000" b="0" i="1">
                                      <a:latin typeface="Cambria Math"/>
                                    </a:rPr>
                                    <m:t>4</m:t>
                                  </m:r>
                                </m:sup>
                              </m:sSup>
                            </m:den>
                          </m:f>
                          <m:r>
                            <a:rPr lang="en-US" sz="2000" b="0" i="1">
                              <a:latin typeface="Cambria Math"/>
                            </a:rPr>
                            <m:t>𝑢</m:t>
                          </m:r>
                          <m:r>
                            <a:rPr lang="en-US" sz="2000" b="0" i="1">
                              <a:latin typeface="Cambria Math"/>
                            </a:rPr>
                            <m:t>=</m:t>
                          </m:r>
                          <m:r>
                            <a:rPr lang="en-US" sz="2000" b="0" i="1">
                              <a:latin typeface="Cambria Math"/>
                            </a:rPr>
                            <m:t>0</m:t>
                          </m:r>
                        </m:oMath>
                      </m:oMathPara>
                    </a14:m>
                    <a:endParaRPr lang="en-US" sz="2000"/>
                  </a:p>
                </p:txBody>
              </p:sp>
            </mc:Choice>
            <mc:Fallback xmlns="">
              <p:sp>
                <p:nvSpPr>
                  <p:cNvPr id="7" name="TextBox 6"/>
                  <p:cNvSpPr txBox="1">
                    <a:spLocks noRot="1" noChangeAspect="1" noMove="1" noResize="1" noEditPoints="1" noAdjustHandles="1" noChangeArrowheads="1" noChangeShapeType="1" noTextEdit="1"/>
                  </p:cNvSpPr>
                  <p:nvPr/>
                </p:nvSpPr>
                <p:spPr bwMode="auto">
                  <a:xfrm>
                    <a:off x="0" y="473922"/>
                    <a:ext cx="3591532" cy="775772"/>
                  </a:xfrm>
                  <a:prstGeom prst="rect">
                    <a:avLst/>
                  </a:prstGeom>
                  <a:blipFill>
                    <a:blip r:embed="rId3"/>
                    <a:stretch>
                      <a:fillRect r="-11036"/>
                    </a:stretch>
                  </a:blipFill>
                </p:spPr>
                <p:txBody>
                  <a:bodyPr/>
                  <a:lstStyle/>
                  <a:p>
                    <a:r>
                      <a:rPr lang="en-US">
                        <a:noFill/>
                      </a:rPr>
                      <a:t> </a:t>
                    </a:r>
                  </a:p>
                </p:txBody>
              </p:sp>
            </mc:Fallback>
          </mc:AlternateContent>
          <p:sp>
            <p:nvSpPr>
              <p:cNvPr id="9" name="Left Brace 8"/>
              <p:cNvSpPr/>
              <p:nvPr/>
            </p:nvSpPr>
            <p:spPr bwMode="auto">
              <a:xfrm rot="16199999">
                <a:off x="751725" y="857457"/>
                <a:ext cx="192408" cy="930055"/>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0" name="Left Brace 9"/>
              <p:cNvSpPr/>
              <p:nvPr/>
            </p:nvSpPr>
            <p:spPr bwMode="auto">
              <a:xfrm rot="16199999">
                <a:off x="2953296" y="825907"/>
                <a:ext cx="192408" cy="995774"/>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1" name="Left Brace 10"/>
              <p:cNvSpPr/>
              <p:nvPr/>
            </p:nvSpPr>
            <p:spPr bwMode="auto">
              <a:xfrm rot="5400000">
                <a:off x="1861216" y="163129"/>
                <a:ext cx="192407" cy="542924"/>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2" name="TextBox 11"/>
              <p:cNvSpPr txBox="1"/>
              <p:nvPr/>
            </p:nvSpPr>
            <p:spPr bwMode="auto">
              <a:xfrm>
                <a:off x="817336" y="10081"/>
                <a:ext cx="2280169" cy="366119"/>
              </a:xfrm>
              <a:prstGeom prst="rect">
                <a:avLst/>
              </a:prstGeom>
              <a:noFill/>
            </p:spPr>
            <p:txBody>
              <a:bodyPr wrap="none" rtlCol="0">
                <a:spAutoFit/>
              </a:bodyPr>
              <a:lstStyle/>
              <a:p>
                <a:pPr>
                  <a:defRPr/>
                </a:pPr>
                <a:r>
                  <a:rPr lang="en-US"/>
                  <a:t>diffraction/dispersion</a:t>
                </a:r>
                <a:endParaRPr/>
              </a:p>
            </p:txBody>
          </p:sp>
          <p:sp>
            <p:nvSpPr>
              <p:cNvPr id="13" name="TextBox 12"/>
              <p:cNvSpPr txBox="1"/>
              <p:nvPr/>
            </p:nvSpPr>
            <p:spPr bwMode="auto">
              <a:xfrm>
                <a:off x="410145" y="1371402"/>
                <a:ext cx="902811" cy="369332"/>
              </a:xfrm>
              <a:prstGeom prst="rect">
                <a:avLst/>
              </a:prstGeom>
              <a:noFill/>
            </p:spPr>
            <p:txBody>
              <a:bodyPr wrap="none" rtlCol="0">
                <a:spAutoFit/>
              </a:bodyPr>
              <a:lstStyle/>
              <a:p>
                <a:pPr>
                  <a:defRPr/>
                </a:pPr>
                <a:r>
                  <a:rPr lang="en-US"/>
                  <a:t>guiding</a:t>
                </a:r>
                <a:endParaRPr/>
              </a:p>
            </p:txBody>
          </p:sp>
          <p:sp>
            <p:nvSpPr>
              <p:cNvPr id="14" name="TextBox 13"/>
              <p:cNvSpPr txBox="1"/>
              <p:nvPr/>
            </p:nvSpPr>
            <p:spPr bwMode="auto">
              <a:xfrm>
                <a:off x="1912772" y="1371402"/>
                <a:ext cx="2369466" cy="366119"/>
              </a:xfrm>
              <a:prstGeom prst="rect">
                <a:avLst/>
              </a:prstGeom>
              <a:noFill/>
            </p:spPr>
            <p:txBody>
              <a:bodyPr wrap="none" rtlCol="0">
                <a:spAutoFit/>
              </a:bodyPr>
              <a:lstStyle/>
              <a:p>
                <a:pPr>
                  <a:defRPr/>
                </a:pPr>
                <a:r>
                  <a:rPr lang="en-US"/>
                  <a:t>nonlinear contribution</a:t>
                </a:r>
                <a:endParaRPr/>
              </a:p>
            </p:txBody>
          </p:sp>
        </p:grpSp>
      </p:grpSp>
      <p:sp>
        <p:nvSpPr>
          <p:cNvPr id="303112282" name="Arrow: Right 20"/>
          <p:cNvSpPr/>
          <p:nvPr/>
        </p:nvSpPr>
        <p:spPr bwMode="auto">
          <a:xfrm>
            <a:off x="5691608" y="3169402"/>
            <a:ext cx="808784" cy="760424"/>
          </a:xfrm>
          <a:prstGeom prst="rightArrow">
            <a:avLst>
              <a:gd name="adj1" fmla="val 50000"/>
              <a:gd name="adj2" fmla="val 500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886009878" name="Picture 23" descr="Laboratory for Laser Energetics University of Rochester Logo."/>
          <p:cNvPicPr>
            <a:picLocks noChangeAspect="1"/>
          </p:cNvPicPr>
          <p:nvPr/>
        </p:nvPicPr>
        <p:blipFill rotWithShape="1">
          <a:blip r:embed="rId4"/>
          <a:stretch/>
        </p:blipFill>
        <p:spPr bwMode="auto">
          <a:xfrm>
            <a:off x="546792" y="6355080"/>
            <a:ext cx="2628909" cy="365125"/>
          </a:xfrm>
          <a:prstGeom prst="rect">
            <a:avLst/>
          </a:prstGeom>
        </p:spPr>
      </p:pic>
      <p:grpSp>
        <p:nvGrpSpPr>
          <p:cNvPr id="821098651" name="Group 5"/>
          <p:cNvGrpSpPr/>
          <p:nvPr/>
        </p:nvGrpSpPr>
        <p:grpSpPr bwMode="auto">
          <a:xfrm>
            <a:off x="608170" y="1885887"/>
            <a:ext cx="4516278" cy="3073817"/>
            <a:chOff x="0" y="0"/>
            <a:chExt cx="4516278" cy="3073817"/>
          </a:xfrm>
        </p:grpSpPr>
        <p:grpSp>
          <p:nvGrpSpPr>
            <p:cNvPr id="657916014" name="Group 19"/>
            <p:cNvGrpSpPr/>
            <p:nvPr/>
          </p:nvGrpSpPr>
          <p:grpSpPr bwMode="auto">
            <a:xfrm>
              <a:off x="1" y="0"/>
              <a:ext cx="4516276" cy="1606352"/>
              <a:chOff x="0" y="0"/>
              <a:chExt cx="4516276" cy="1606352"/>
            </a:xfrm>
          </p:grpSpPr>
          <p:sp>
            <p:nvSpPr>
              <p:cNvPr id="1890936190" name="Rectangle: Rounded Corners 15"/>
              <p:cNvSpPr/>
              <p:nvPr/>
            </p:nvSpPr>
            <p:spPr bwMode="auto">
              <a:xfrm>
                <a:off x="0" y="0"/>
                <a:ext cx="4516276" cy="520733"/>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Assumptions:</a:t>
                </a:r>
                <a:endParaRPr/>
              </a:p>
            </p:txBody>
          </p:sp>
          <mc:AlternateContent xmlns:mc="http://schemas.openxmlformats.org/markup-compatibility/2006" xmlns:a14="http://schemas.microsoft.com/office/drawing/2010/main">
            <mc:Choice Requires="a14">
              <p:sp>
                <p:nvSpPr>
                  <p:cNvPr id="1172888279" name="TextBox 18"/>
                  <p:cNvSpPr txBox="1"/>
                  <p:nvPr/>
                </p:nvSpPr>
                <p:spPr bwMode="auto">
                  <a:xfrm>
                    <a:off x="128382" y="573736"/>
                    <a:ext cx="2466998" cy="1032615"/>
                  </a:xfrm>
                  <a:prstGeom prst="rect">
                    <a:avLst/>
                  </a:prstGeom>
                  <a:noFill/>
                </p:spPr>
                <p:txBody>
                  <a:bodyPr wrap="none" rtlCol="0" anchor="ctr">
                    <a:spAutoFit/>
                  </a:bodyPr>
                  <a:lstStyle/>
                  <a:p>
                    <a:pPr marL="400050" indent="-400050">
                      <a:lnSpc>
                        <a:spcPct val="150000"/>
                      </a:lnSpc>
                      <a:buFont typeface="+mj-lt"/>
                      <a:buAutoNum type="romanUcPeriod"/>
                      <a:defRPr/>
                    </a:pPr>
                    <a:r>
                      <a:rPr lang="en-US">
                        <a:latin typeface="Times New Roman"/>
                        <a:cs typeface="Times New Roman"/>
                      </a:rPr>
                      <a:t> </a:t>
                    </a:r>
                    <a14:m>
                      <m:oMath xmlns:m="http://schemas.openxmlformats.org/officeDocument/2006/math">
                        <m:sSub>
                          <m:sSubPr>
                            <m:ctrlPr>
                              <a:rPr lang="en-US" i="1">
                                <a:latin typeface="Cambria Math" panose="02040503050406030204" pitchFamily="18" charset="0"/>
                                <a:ea typeface="Cambria Math"/>
                                <a:cs typeface="Cambria Math"/>
                              </a:rPr>
                            </m:ctrlPr>
                          </m:sSubPr>
                          <m:e>
                            <m:r>
                              <a:rPr lang="en-US" i="1">
                                <a:latin typeface="Cambria Math"/>
                              </a:rPr>
                              <m:t>𝑤</m:t>
                            </m:r>
                          </m:e>
                          <m:sub>
                            <m:r>
                              <a:rPr lang="en-US" i="1">
                                <a:latin typeface="Cambria Math"/>
                              </a:rPr>
                              <m:t>⊥</m:t>
                            </m:r>
                          </m:sub>
                        </m:sSub>
                        <m:r>
                          <a:rPr lang="en-US" i="1">
                            <a:latin typeface="Cambria Math"/>
                          </a:rPr>
                          <m:t>=</m:t>
                        </m:r>
                        <m:d>
                          <m:dPr>
                            <m:ctrlPr>
                              <a:rPr lang="en-US" b="0" i="1">
                                <a:latin typeface="Cambria Math" panose="02040503050406030204" pitchFamily="18" charset="0"/>
                                <a:ea typeface="Cambria Math"/>
                                <a:cs typeface="Cambria Math"/>
                              </a:rPr>
                            </m:ctrlPr>
                          </m:dPr>
                          <m:e>
                            <m:sSub>
                              <m:sSubPr>
                                <m:ctrlPr>
                                  <a:rPr lang="en-US" b="0" i="1">
                                    <a:latin typeface="Cambria Math" panose="02040503050406030204" pitchFamily="18" charset="0"/>
                                    <a:ea typeface="Cambria Math"/>
                                    <a:cs typeface="Cambria Math"/>
                                  </a:rPr>
                                </m:ctrlPr>
                              </m:sSubPr>
                              <m:e>
                                <m:r>
                                  <a:rPr lang="en-US" b="0" i="1">
                                    <a:latin typeface="Cambria Math"/>
                                  </a:rPr>
                                  <m:t>𝑘</m:t>
                                </m:r>
                              </m:e>
                              <m:sub>
                                <m:r>
                                  <m:rPr>
                                    <m:sty m:val="p"/>
                                  </m:rPr>
                                  <a:rPr lang="en-US" b="0" i="1">
                                    <a:latin typeface="Cambria Math"/>
                                  </a:rPr>
                                  <m:t>p</m:t>
                                </m:r>
                              </m:sub>
                            </m:sSub>
                            <m:r>
                              <m:rPr>
                                <m:lit/>
                              </m:rPr>
                              <a:rPr lang="en-US" b="0" i="1">
                                <a:latin typeface="Cambria Math"/>
                              </a:rPr>
                              <m:t>/</m:t>
                            </m:r>
                            <m:sSub>
                              <m:sSubPr>
                                <m:ctrlPr>
                                  <a:rPr lang="en-US" b="0" i="1">
                                    <a:latin typeface="Cambria Math" panose="02040503050406030204" pitchFamily="18" charset="0"/>
                                    <a:ea typeface="Cambria Math"/>
                                    <a:cs typeface="Cambria Math"/>
                                  </a:rPr>
                                </m:ctrlPr>
                              </m:sSubPr>
                              <m:e>
                                <m:r>
                                  <a:rPr lang="en-US" b="0" i="1">
                                    <a:latin typeface="Cambria Math"/>
                                  </a:rPr>
                                  <m:t>𝑘</m:t>
                                </m:r>
                              </m:e>
                              <m:sub>
                                <m:r>
                                  <a:rPr lang="en-US" b="0" i="1">
                                    <a:latin typeface="Cambria Math"/>
                                  </a:rPr>
                                  <m:t>0</m:t>
                                </m:r>
                              </m:sub>
                            </m:sSub>
                          </m:e>
                        </m:d>
                        <m:sSub>
                          <m:sSubPr>
                            <m:ctrlPr>
                              <a:rPr lang="en-US" i="1">
                                <a:latin typeface="Cambria Math" panose="02040503050406030204" pitchFamily="18" charset="0"/>
                                <a:ea typeface="Cambria Math"/>
                                <a:cs typeface="Cambria Math"/>
                              </a:rPr>
                            </m:ctrlPr>
                          </m:sSubPr>
                          <m:e>
                            <m:r>
                              <a:rPr lang="en-US" i="1">
                                <a:latin typeface="Cambria Math"/>
                              </a:rPr>
                              <m:t>𝑤</m:t>
                            </m:r>
                          </m:e>
                          <m:sub>
                            <m:r>
                              <a:rPr lang="en-US" i="1">
                                <a:latin typeface="Cambria Math"/>
                              </a:rPr>
                              <m:t>𝜉</m:t>
                            </m:r>
                          </m:sub>
                        </m:sSub>
                      </m:oMath>
                    </a14:m>
                    <a:endParaRPr lang="en-US" i="1">
                      <a:latin typeface="Times New Roman"/>
                      <a:cs typeface="Times New Roman"/>
                    </a:endParaRPr>
                  </a:p>
                  <a:p>
                    <a:pPr marL="400050" indent="-400050">
                      <a:lnSpc>
                        <a:spcPct val="150000"/>
                      </a:lnSpc>
                      <a:buFont typeface="+mj-lt"/>
                      <a:buAutoNum type="romanUcPeriod"/>
                      <a:defRPr/>
                    </a:pPr>
                    <a:r>
                      <a:rPr lang="en-US">
                        <a:latin typeface="Times New Roman"/>
                        <a:cs typeface="Times New Roman"/>
                      </a:rPr>
                      <a:t> </a:t>
                    </a:r>
                    <a14:m>
                      <m:oMath xmlns:m="http://schemas.openxmlformats.org/officeDocument/2006/math">
                        <m:sSub>
                          <m:sSubPr>
                            <m:ctrlPr>
                              <a:rPr lang="en-US" b="0" i="1">
                                <a:latin typeface="Cambria Math" panose="02040503050406030204" pitchFamily="18" charset="0"/>
                                <a:ea typeface="Cambria Math"/>
                                <a:cs typeface="Times New Roman"/>
                              </a:rPr>
                            </m:ctrlPr>
                          </m:sSubPr>
                          <m:e>
                            <m:r>
                              <a:rPr lang="en-US" b="0" i="1">
                                <a:latin typeface="Cambria Math"/>
                                <a:cs typeface="Times New Roman"/>
                              </a:rPr>
                              <m:t>𝑤</m:t>
                            </m:r>
                          </m:e>
                          <m:sub>
                            <m:r>
                              <m:rPr>
                                <m:sty m:val="p"/>
                              </m:rPr>
                              <a:rPr lang="en-US" b="0" i="1">
                                <a:latin typeface="Cambria Math"/>
                                <a:cs typeface="Times New Roman"/>
                              </a:rPr>
                              <m:t>m</m:t>
                            </m:r>
                            <m:r>
                              <a:rPr lang="en-US" b="0" i="1">
                                <a:latin typeface="Cambria Math"/>
                                <a:cs typeface="Times New Roman"/>
                              </a:rPr>
                              <m:t>⊥</m:t>
                            </m:r>
                          </m:sub>
                        </m:sSub>
                        <m:r>
                          <a:rPr lang="en-US" b="0" i="1">
                            <a:latin typeface="Cambria Math"/>
                            <a:cs typeface="Times New Roman"/>
                          </a:rPr>
                          <m:t>=</m:t>
                        </m:r>
                        <m:d>
                          <m:dPr>
                            <m:ctrlPr>
                              <a:rPr lang="en-US" b="0" i="1">
                                <a:latin typeface="Cambria Math" panose="02040503050406030204" pitchFamily="18" charset="0"/>
                                <a:ea typeface="Cambria Math"/>
                                <a:cs typeface="Times New Roman"/>
                              </a:rPr>
                            </m:ctrlPr>
                          </m:dPr>
                          <m:e>
                            <m:sSub>
                              <m:sSubPr>
                                <m:ctrlPr>
                                  <a:rPr lang="en-US" b="0" i="1">
                                    <a:latin typeface="Cambria Math" panose="02040503050406030204" pitchFamily="18" charset="0"/>
                                    <a:ea typeface="Cambria Math"/>
                                    <a:cs typeface="Times New Roman"/>
                                  </a:rPr>
                                </m:ctrlPr>
                              </m:sSubPr>
                              <m:e>
                                <m:r>
                                  <a:rPr lang="en-US" b="0" i="1">
                                    <a:latin typeface="Cambria Math"/>
                                    <a:cs typeface="Times New Roman"/>
                                  </a:rPr>
                                  <m:t>𝑘</m:t>
                                </m:r>
                              </m:e>
                              <m:sub>
                                <m:r>
                                  <m:rPr>
                                    <m:sty m:val="p"/>
                                  </m:rPr>
                                  <a:rPr lang="en-US" b="0" i="1">
                                    <a:latin typeface="Cambria Math"/>
                                    <a:cs typeface="Times New Roman"/>
                                  </a:rPr>
                                  <m:t>p</m:t>
                                </m:r>
                              </m:sub>
                            </m:sSub>
                            <m:r>
                              <m:rPr>
                                <m:lit/>
                              </m:rPr>
                              <a:rPr lang="en-US" b="0" i="1">
                                <a:latin typeface="Cambria Math"/>
                                <a:cs typeface="Times New Roman"/>
                              </a:rPr>
                              <m:t>/</m:t>
                            </m:r>
                            <m:sSub>
                              <m:sSubPr>
                                <m:ctrlPr>
                                  <a:rPr lang="en-US" b="0" i="1">
                                    <a:latin typeface="Cambria Math" panose="02040503050406030204" pitchFamily="18" charset="0"/>
                                    <a:ea typeface="Cambria Math"/>
                                    <a:cs typeface="Times New Roman"/>
                                  </a:rPr>
                                </m:ctrlPr>
                              </m:sSubPr>
                              <m:e>
                                <m:r>
                                  <a:rPr lang="en-US" b="0" i="1">
                                    <a:latin typeface="Cambria Math"/>
                                    <a:cs typeface="Times New Roman"/>
                                  </a:rPr>
                                  <m:t>𝑘</m:t>
                                </m:r>
                              </m:e>
                              <m:sub>
                                <m:r>
                                  <a:rPr lang="en-US" b="0" i="1">
                                    <a:latin typeface="Cambria Math"/>
                                    <a:cs typeface="Times New Roman"/>
                                  </a:rPr>
                                  <m:t>0</m:t>
                                </m:r>
                              </m:sub>
                            </m:sSub>
                          </m:e>
                        </m:d>
                        <m:sSub>
                          <m:sSubPr>
                            <m:ctrlPr>
                              <a:rPr lang="en-US" i="1">
                                <a:latin typeface="Cambria Math" panose="02040503050406030204" pitchFamily="18" charset="0"/>
                                <a:ea typeface="Cambria Math"/>
                                <a:cs typeface="Times New Roman"/>
                              </a:rPr>
                            </m:ctrlPr>
                          </m:sSubPr>
                          <m:e>
                            <m:r>
                              <a:rPr lang="en-US" i="1">
                                <a:latin typeface="Cambria Math"/>
                                <a:cs typeface="Times New Roman"/>
                              </a:rPr>
                              <m:t>𝑤</m:t>
                            </m:r>
                          </m:e>
                          <m:sub>
                            <m:r>
                              <m:rPr>
                                <m:sty m:val="p"/>
                              </m:rPr>
                              <a:rPr lang="en-US" i="1">
                                <a:latin typeface="Cambria Math"/>
                                <a:cs typeface="Times New Roman"/>
                              </a:rPr>
                              <m:t>m</m:t>
                            </m:r>
                            <m:r>
                              <a:rPr lang="en-US" b="0" i="1">
                                <a:latin typeface="Cambria Math"/>
                                <a:cs typeface="Times New Roman"/>
                              </a:rPr>
                              <m:t>𝜉</m:t>
                            </m:r>
                          </m:sub>
                        </m:sSub>
                      </m:oMath>
                    </a14:m>
                    <a:endParaRPr lang="en-US">
                      <a:latin typeface="Times New Roman"/>
                      <a:cs typeface="Times New Roman"/>
                    </a:endParaRPr>
                  </a:p>
                </p:txBody>
              </p:sp>
            </mc:Choice>
            <mc:Fallback xmlns="">
              <p:sp>
                <p:nvSpPr>
                  <p:cNvPr id="1172888279" name="TextBox 18"/>
                  <p:cNvSpPr txBox="1">
                    <a:spLocks noRot="1" noChangeAspect="1" noMove="1" noResize="1" noEditPoints="1" noAdjustHandles="1" noChangeArrowheads="1" noChangeShapeType="1" noTextEdit="1"/>
                  </p:cNvSpPr>
                  <p:nvPr/>
                </p:nvSpPr>
                <p:spPr bwMode="auto">
                  <a:xfrm>
                    <a:off x="128382" y="573736"/>
                    <a:ext cx="2466998" cy="1032615"/>
                  </a:xfrm>
                  <a:prstGeom prst="rect">
                    <a:avLst/>
                  </a:prstGeom>
                  <a:blipFill>
                    <a:blip r:embed="rId5"/>
                    <a:stretch>
                      <a:fillRect l="-1728" r="-4198" b="-4118"/>
                    </a:stretch>
                  </a:blipFill>
                </p:spPr>
                <p:txBody>
                  <a:bodyPr/>
                  <a:lstStyle/>
                  <a:p>
                    <a:r>
                      <a:rPr lang="en-US">
                        <a:noFill/>
                      </a:rPr>
                      <a:t> </a:t>
                    </a:r>
                  </a:p>
                </p:txBody>
              </p:sp>
            </mc:Fallback>
          </mc:AlternateContent>
        </p:grpSp>
        <p:grpSp>
          <p:nvGrpSpPr>
            <p:cNvPr id="2064358260" name="Group 2"/>
            <p:cNvGrpSpPr/>
            <p:nvPr/>
          </p:nvGrpSpPr>
          <p:grpSpPr bwMode="auto">
            <a:xfrm>
              <a:off x="0" y="1762299"/>
              <a:ext cx="4516278" cy="1311517"/>
              <a:chOff x="0" y="0"/>
              <a:chExt cx="4516278" cy="1311517"/>
            </a:xfrm>
          </p:grpSpPr>
          <p:sp>
            <p:nvSpPr>
              <p:cNvPr id="1345157926" name="Rectangle: Rounded Corners 4"/>
              <p:cNvSpPr/>
              <p:nvPr/>
            </p:nvSpPr>
            <p:spPr bwMode="auto">
              <a:xfrm>
                <a:off x="0" y="0"/>
                <a:ext cx="4516278" cy="520733"/>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Approximations:</a:t>
                </a:r>
                <a:endParaRPr/>
              </a:p>
            </p:txBody>
          </p:sp>
          <mc:AlternateContent xmlns:mc="http://schemas.openxmlformats.org/markup-compatibility/2006" xmlns:a14="http://schemas.microsoft.com/office/drawing/2010/main">
            <mc:Choice Requires="a14">
              <p:sp>
                <p:nvSpPr>
                  <p:cNvPr id="1725623372" name="TextBox 17"/>
                  <p:cNvSpPr txBox="1"/>
                  <p:nvPr/>
                </p:nvSpPr>
                <p:spPr bwMode="auto">
                  <a:xfrm>
                    <a:off x="128385" y="774441"/>
                    <a:ext cx="3658474" cy="537075"/>
                  </a:xfrm>
                  <a:prstGeom prst="rect">
                    <a:avLst/>
                  </a:prstGeom>
                  <a:noFill/>
                </p:spPr>
                <p:txBody>
                  <a:bodyPr wrap="square">
                    <a:spAutoFit/>
                  </a:bodyPr>
                  <a:lstStyle/>
                  <a:p>
                    <a:pPr marL="400050" indent="-400050">
                      <a:lnSpc>
                        <a:spcPct val="150000"/>
                      </a:lnSpc>
                      <a:buFont typeface="+mj-lt"/>
                      <a:buAutoNum type="romanUcPeriod"/>
                      <a:defRPr/>
                    </a:pPr>
                    <a:r>
                      <a:rPr lang="en-US">
                        <a:latin typeface="Times New Roman"/>
                        <a:cs typeface="Times New Roman"/>
                      </a:rPr>
                      <a:t> </a:t>
                    </a:r>
                    <a14:m>
                      <m:oMath xmlns:m="http://schemas.openxmlformats.org/officeDocument/2006/math">
                        <m:r>
                          <m:rPr>
                            <m:sty m:val="p"/>
                          </m:rPr>
                          <a:rPr lang="en-US" b="0" i="0">
                            <a:latin typeface="Cambria Math"/>
                            <a:cs typeface="Times New Roman"/>
                          </a:rPr>
                          <m:t>Φ</m:t>
                        </m:r>
                      </m:oMath>
                    </a14:m>
                    <a:r>
                      <a:rPr lang="en-US">
                        <a:latin typeface="Times New Roman"/>
                        <a:cs typeface="Times New Roman"/>
                      </a:rPr>
                      <a:t> </a:t>
                    </a:r>
                    <a:r>
                      <a:rPr lang="en-US">
                        <a:latin typeface="Aptos Display"/>
                        <a:cs typeface="Times New Roman"/>
                      </a:rPr>
                      <a:t>constant (single STOV)</a:t>
                    </a:r>
                    <a:endParaRPr/>
                  </a:p>
                </p:txBody>
              </p:sp>
            </mc:Choice>
            <mc:Fallback xmlns="">
              <p:sp>
                <p:nvSpPr>
                  <p:cNvPr id="1725623372" name="TextBox 17"/>
                  <p:cNvSpPr txBox="1">
                    <a:spLocks noRot="1" noChangeAspect="1" noMove="1" noResize="1" noEditPoints="1" noAdjustHandles="1" noChangeArrowheads="1" noChangeShapeType="1" noTextEdit="1"/>
                  </p:cNvSpPr>
                  <p:nvPr/>
                </p:nvSpPr>
                <p:spPr bwMode="auto">
                  <a:xfrm>
                    <a:off x="128385" y="774441"/>
                    <a:ext cx="3658474" cy="537075"/>
                  </a:xfrm>
                  <a:prstGeom prst="rect">
                    <a:avLst/>
                  </a:prstGeom>
                  <a:blipFill>
                    <a:blip r:embed="rId6"/>
                    <a:stretch>
                      <a:fillRect l="-1167" b="-4494"/>
                    </a:stretch>
                  </a:blipFill>
                </p:spPr>
                <p:txBody>
                  <a:bodyPr/>
                  <a:lstStyle/>
                  <a:p>
                    <a:r>
                      <a:rPr lang="en-US">
                        <a:noFill/>
                      </a:rPr>
                      <a:t> </a:t>
                    </a:r>
                  </a:p>
                </p:txBody>
              </p:sp>
            </mc:Fallback>
          </mc:AlternateContent>
        </p:grpSp>
      </p:grpSp>
      <p:sp>
        <p:nvSpPr>
          <p:cNvPr id="482934775" name="Left Brace 22"/>
          <p:cNvSpPr/>
          <p:nvPr/>
        </p:nvSpPr>
        <p:spPr bwMode="auto">
          <a:xfrm rot="10800000">
            <a:off x="3343539" y="2631887"/>
            <a:ext cx="192407" cy="785756"/>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52894577" name="TextBox 25"/>
          <p:cNvSpPr txBox="1"/>
          <p:nvPr/>
        </p:nvSpPr>
        <p:spPr bwMode="auto">
          <a:xfrm>
            <a:off x="3564665" y="2563101"/>
            <a:ext cx="1484949" cy="914760"/>
          </a:xfrm>
          <a:prstGeom prst="rect">
            <a:avLst/>
          </a:prstGeom>
          <a:noFill/>
        </p:spPr>
        <p:txBody>
          <a:bodyPr wrap="square" rtlCol="0">
            <a:spAutoFit/>
          </a:bodyPr>
          <a:lstStyle/>
          <a:p>
            <a:pPr>
              <a:defRPr/>
            </a:pPr>
            <a:r>
              <a:rPr lang="en-US"/>
              <a:t>linear</a:t>
            </a:r>
            <a:endParaRPr/>
          </a:p>
          <a:p>
            <a:pPr>
              <a:defRPr/>
            </a:pPr>
            <a:r>
              <a:rPr lang="en-US"/>
              <a:t>structural invariance</a:t>
            </a:r>
            <a:endParaRPr/>
          </a:p>
        </p:txBody>
      </p:sp>
      <p:sp>
        <p:nvSpPr>
          <p:cNvPr id="1152023782" name="Left Brace 38"/>
          <p:cNvSpPr/>
          <p:nvPr/>
        </p:nvSpPr>
        <p:spPr bwMode="auto">
          <a:xfrm rot="10800000">
            <a:off x="3715869" y="4321363"/>
            <a:ext cx="192407" cy="785756"/>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217875592" name="Rectangle: Rounded Corners 39"/>
          <p:cNvSpPr/>
          <p:nvPr/>
        </p:nvSpPr>
        <p:spPr bwMode="auto">
          <a:xfrm>
            <a:off x="350604" y="1681032"/>
            <a:ext cx="5031408" cy="3737160"/>
          </a:xfrm>
          <a:prstGeom prst="roundRect">
            <a:avLst>
              <a:gd name="adj" fmla="val 2686"/>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084682641" name="TextBox 27"/>
          <p:cNvSpPr txBox="1"/>
          <p:nvPr/>
        </p:nvSpPr>
        <p:spPr bwMode="auto">
          <a:xfrm>
            <a:off x="3930715" y="4267899"/>
            <a:ext cx="1525095" cy="914760"/>
          </a:xfrm>
          <a:prstGeom prst="rect">
            <a:avLst/>
          </a:prstGeom>
          <a:noFill/>
        </p:spPr>
        <p:txBody>
          <a:bodyPr wrap="square" rtlCol="0">
            <a:spAutoFit/>
          </a:bodyPr>
          <a:lstStyle/>
          <a:p>
            <a:pPr>
              <a:defRPr/>
            </a:pPr>
            <a:r>
              <a:rPr lang="en-US"/>
              <a:t>nonlinear</a:t>
            </a:r>
            <a:endParaRPr/>
          </a:p>
          <a:p>
            <a:pPr>
              <a:defRPr/>
            </a:pPr>
            <a:r>
              <a:rPr lang="en-US"/>
              <a:t>structural invariance</a:t>
            </a:r>
            <a:endParaRPr/>
          </a:p>
        </p:txBody>
      </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66F96695-F550-1562-180D-C1E8DEB9A20C}"/>
            </a:ext>
          </a:extLst>
        </p:cNvPr>
        <p:cNvGrpSpPr/>
        <p:nvPr/>
      </p:nvGrpSpPr>
      <p:grpSpPr bwMode="auto">
        <a:xfrm>
          <a:off x="0" y="0"/>
          <a:ext cx="0" cy="0"/>
          <a:chOff x="0" y="0"/>
          <a:chExt cx="0" cy="0"/>
        </a:xfrm>
      </p:grpSpPr>
      <p:sp>
        <p:nvSpPr>
          <p:cNvPr id="928695110" name="Title 1">
            <a:extLst>
              <a:ext uri="{FF2B5EF4-FFF2-40B4-BE49-F238E27FC236}">
                <a16:creationId xmlns:a16="http://schemas.microsoft.com/office/drawing/2014/main" id="{7191511A-B67D-497F-13C6-FB8969957020}"/>
              </a:ext>
            </a:extLst>
          </p:cNvPr>
          <p:cNvSpPr>
            <a:spLocks noGrp="1"/>
          </p:cNvSpPr>
          <p:nvPr>
            <p:ph type="title"/>
          </p:nvPr>
        </p:nvSpPr>
        <p:spPr bwMode="auto"/>
        <p:txBody>
          <a:bodyPr>
            <a:normAutofit/>
          </a:bodyPr>
          <a:lstStyle/>
          <a:p>
            <a:pPr>
              <a:defRPr/>
            </a:pPr>
            <a:r>
              <a:rPr lang="en-US"/>
              <a:t>Nonlinear waist dynamics simplify under structurally invariant propagation of individual STOV pulses</a:t>
            </a:r>
            <a:endParaRPr/>
          </a:p>
        </p:txBody>
      </p:sp>
      <p:sp>
        <p:nvSpPr>
          <p:cNvPr id="615684968" name="Slide Number Placeholder 3">
            <a:extLst>
              <a:ext uri="{FF2B5EF4-FFF2-40B4-BE49-F238E27FC236}">
                <a16:creationId xmlns:a16="http://schemas.microsoft.com/office/drawing/2014/main" id="{F3E31F0D-57BC-97A0-BABE-2CDE019E80E3}"/>
              </a:ext>
            </a:extLst>
          </p:cNvPr>
          <p:cNvSpPr>
            <a:spLocks noGrp="1"/>
          </p:cNvSpPr>
          <p:nvPr>
            <p:ph type="sldNum" sz="quarter" idx="12"/>
          </p:nvPr>
        </p:nvSpPr>
        <p:spPr bwMode="auto"/>
        <p:txBody>
          <a:bodyPr/>
          <a:lstStyle/>
          <a:p>
            <a:pPr>
              <a:defRPr/>
            </a:pPr>
            <a:fld id="{311BF8DE-5F73-4E32-AA25-673E9FFCAA65}" type="slidenum">
              <a:rPr lang="en-US"/>
              <a:t>26</a:t>
            </a:fld>
            <a:endParaRPr lang="en-US"/>
          </a:p>
        </p:txBody>
      </p:sp>
      <p:grpSp>
        <p:nvGrpSpPr>
          <p:cNvPr id="1070196270" name="Group 16">
            <a:extLst>
              <a:ext uri="{FF2B5EF4-FFF2-40B4-BE49-F238E27FC236}">
                <a16:creationId xmlns:a16="http://schemas.microsoft.com/office/drawing/2014/main" id="{C51FC574-C961-18CD-470D-CD381BB9F551}"/>
              </a:ext>
            </a:extLst>
          </p:cNvPr>
          <p:cNvGrpSpPr/>
          <p:nvPr/>
        </p:nvGrpSpPr>
        <p:grpSpPr bwMode="auto">
          <a:xfrm>
            <a:off x="7074847" y="2354550"/>
            <a:ext cx="4476942" cy="2390123"/>
            <a:chOff x="0" y="0"/>
            <a:chExt cx="4476942" cy="2390123"/>
          </a:xfrm>
        </p:grpSpPr>
        <p:sp>
          <p:nvSpPr>
            <p:cNvPr id="8" name="Rectangle: Rounded Corners 7">
              <a:extLst>
                <a:ext uri="{FF2B5EF4-FFF2-40B4-BE49-F238E27FC236}">
                  <a16:creationId xmlns:a16="http://schemas.microsoft.com/office/drawing/2014/main" id="{75731747-A8F5-A273-92BF-04359C7C8F14}"/>
                </a:ext>
              </a:extLst>
            </p:cNvPr>
            <p:cNvSpPr/>
            <p:nvPr/>
          </p:nvSpPr>
          <p:spPr bwMode="auto">
            <a:xfrm>
              <a:off x="0" y="0"/>
              <a:ext cx="3786238" cy="520734"/>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Unified waist equation</a:t>
              </a:r>
              <a:endParaRPr/>
            </a:p>
          </p:txBody>
        </p:sp>
        <p:grpSp>
          <p:nvGrpSpPr>
            <p:cNvPr id="15" name="Group 14">
              <a:extLst>
                <a:ext uri="{FF2B5EF4-FFF2-40B4-BE49-F238E27FC236}">
                  <a16:creationId xmlns:a16="http://schemas.microsoft.com/office/drawing/2014/main" id="{AC98DAFF-8B4B-9765-2481-BDBD200B56ED}"/>
                </a:ext>
              </a:extLst>
            </p:cNvPr>
            <p:cNvGrpSpPr/>
            <p:nvPr/>
          </p:nvGrpSpPr>
          <p:grpSpPr bwMode="auto">
            <a:xfrm>
              <a:off x="577605" y="659470"/>
              <a:ext cx="3899337" cy="1730653"/>
              <a:chOff x="382901" y="10081"/>
              <a:chExt cx="3899337" cy="1730653"/>
            </a:xfrm>
          </p:grpSpPr>
          <p:sp>
            <p:nvSpPr>
              <p:cNvPr id="9" name="Left Brace 8">
                <a:extLst>
                  <a:ext uri="{FF2B5EF4-FFF2-40B4-BE49-F238E27FC236}">
                    <a16:creationId xmlns:a16="http://schemas.microsoft.com/office/drawing/2014/main" id="{22F61872-0BC5-5C57-2F2E-60916A3B7C51}"/>
                  </a:ext>
                </a:extLst>
              </p:cNvPr>
              <p:cNvSpPr/>
              <p:nvPr/>
            </p:nvSpPr>
            <p:spPr bwMode="auto">
              <a:xfrm rot="16199999">
                <a:off x="751725" y="857457"/>
                <a:ext cx="192408" cy="930055"/>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0" name="Left Brace 9">
                <a:extLst>
                  <a:ext uri="{FF2B5EF4-FFF2-40B4-BE49-F238E27FC236}">
                    <a16:creationId xmlns:a16="http://schemas.microsoft.com/office/drawing/2014/main" id="{6BD2CD00-4B38-5DA4-1C30-AC4508750F9C}"/>
                  </a:ext>
                </a:extLst>
              </p:cNvPr>
              <p:cNvSpPr/>
              <p:nvPr/>
            </p:nvSpPr>
            <p:spPr bwMode="auto">
              <a:xfrm rot="16199999">
                <a:off x="2953296" y="825907"/>
                <a:ext cx="192408" cy="995774"/>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1" name="Left Brace 10">
                <a:extLst>
                  <a:ext uri="{FF2B5EF4-FFF2-40B4-BE49-F238E27FC236}">
                    <a16:creationId xmlns:a16="http://schemas.microsoft.com/office/drawing/2014/main" id="{20DE1D10-078A-6F9F-6574-7DB787E68940}"/>
                  </a:ext>
                </a:extLst>
              </p:cNvPr>
              <p:cNvSpPr/>
              <p:nvPr/>
            </p:nvSpPr>
            <p:spPr bwMode="auto">
              <a:xfrm rot="5400000">
                <a:off x="1861216" y="163129"/>
                <a:ext cx="192407" cy="542924"/>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2" name="TextBox 11">
                <a:extLst>
                  <a:ext uri="{FF2B5EF4-FFF2-40B4-BE49-F238E27FC236}">
                    <a16:creationId xmlns:a16="http://schemas.microsoft.com/office/drawing/2014/main" id="{E796729B-ACEB-876D-E178-1C5ACFAD6643}"/>
                  </a:ext>
                </a:extLst>
              </p:cNvPr>
              <p:cNvSpPr txBox="1"/>
              <p:nvPr/>
            </p:nvSpPr>
            <p:spPr bwMode="auto">
              <a:xfrm>
                <a:off x="817336" y="10081"/>
                <a:ext cx="2280169" cy="366119"/>
              </a:xfrm>
              <a:prstGeom prst="rect">
                <a:avLst/>
              </a:prstGeom>
              <a:noFill/>
            </p:spPr>
            <p:txBody>
              <a:bodyPr wrap="none" rtlCol="0">
                <a:spAutoFit/>
              </a:bodyPr>
              <a:lstStyle/>
              <a:p>
                <a:pPr>
                  <a:defRPr/>
                </a:pPr>
                <a:r>
                  <a:rPr lang="en-US"/>
                  <a:t>diffraction/dispersion</a:t>
                </a:r>
                <a:endParaRPr/>
              </a:p>
            </p:txBody>
          </p:sp>
          <p:sp>
            <p:nvSpPr>
              <p:cNvPr id="13" name="TextBox 12">
                <a:extLst>
                  <a:ext uri="{FF2B5EF4-FFF2-40B4-BE49-F238E27FC236}">
                    <a16:creationId xmlns:a16="http://schemas.microsoft.com/office/drawing/2014/main" id="{E0BC1EAC-1106-B6C5-74ED-2E81A9755673}"/>
                  </a:ext>
                </a:extLst>
              </p:cNvPr>
              <p:cNvSpPr txBox="1"/>
              <p:nvPr/>
            </p:nvSpPr>
            <p:spPr bwMode="auto">
              <a:xfrm>
                <a:off x="410145" y="1371402"/>
                <a:ext cx="902811" cy="369332"/>
              </a:xfrm>
              <a:prstGeom prst="rect">
                <a:avLst/>
              </a:prstGeom>
              <a:noFill/>
            </p:spPr>
            <p:txBody>
              <a:bodyPr wrap="none" rtlCol="0">
                <a:spAutoFit/>
              </a:bodyPr>
              <a:lstStyle/>
              <a:p>
                <a:pPr>
                  <a:defRPr/>
                </a:pPr>
                <a:r>
                  <a:rPr lang="en-US"/>
                  <a:t>guiding</a:t>
                </a:r>
                <a:endParaRPr/>
              </a:p>
            </p:txBody>
          </p:sp>
          <p:sp>
            <p:nvSpPr>
              <p:cNvPr id="14" name="TextBox 13">
                <a:extLst>
                  <a:ext uri="{FF2B5EF4-FFF2-40B4-BE49-F238E27FC236}">
                    <a16:creationId xmlns:a16="http://schemas.microsoft.com/office/drawing/2014/main" id="{E893E5AD-0D3E-3BAE-29CF-F54CE1E9B949}"/>
                  </a:ext>
                </a:extLst>
              </p:cNvPr>
              <p:cNvSpPr txBox="1"/>
              <p:nvPr/>
            </p:nvSpPr>
            <p:spPr bwMode="auto">
              <a:xfrm>
                <a:off x="1912772" y="1371402"/>
                <a:ext cx="2369466" cy="366119"/>
              </a:xfrm>
              <a:prstGeom prst="rect">
                <a:avLst/>
              </a:prstGeom>
              <a:noFill/>
            </p:spPr>
            <p:txBody>
              <a:bodyPr wrap="none" rtlCol="0">
                <a:spAutoFit/>
              </a:bodyPr>
              <a:lstStyle/>
              <a:p>
                <a:pPr>
                  <a:defRPr/>
                </a:pPr>
                <a:r>
                  <a:rPr lang="en-US"/>
                  <a:t>nonlinear contribution</a:t>
                </a:r>
                <a:endParaRPr/>
              </a:p>
            </p:txBody>
          </p:sp>
        </p:grpSp>
      </p:grpSp>
      <p:sp>
        <p:nvSpPr>
          <p:cNvPr id="303112282" name="Arrow: Right 20">
            <a:extLst>
              <a:ext uri="{FF2B5EF4-FFF2-40B4-BE49-F238E27FC236}">
                <a16:creationId xmlns:a16="http://schemas.microsoft.com/office/drawing/2014/main" id="{86D894C7-93F2-7FAA-9F1D-8C1481D89E72}"/>
              </a:ext>
            </a:extLst>
          </p:cNvPr>
          <p:cNvSpPr/>
          <p:nvPr/>
        </p:nvSpPr>
        <p:spPr bwMode="auto">
          <a:xfrm>
            <a:off x="5691608" y="3169402"/>
            <a:ext cx="808784" cy="760424"/>
          </a:xfrm>
          <a:prstGeom prst="rightArrow">
            <a:avLst>
              <a:gd name="adj1" fmla="val 50000"/>
              <a:gd name="adj2" fmla="val 500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886009878" name="Picture 23" descr="Laboratory for Laser Energetics University of Rochester Logo.">
            <a:extLst>
              <a:ext uri="{FF2B5EF4-FFF2-40B4-BE49-F238E27FC236}">
                <a16:creationId xmlns:a16="http://schemas.microsoft.com/office/drawing/2014/main" id="{AEC4457A-C6BE-F82B-5736-BF9E13EE55C9}"/>
              </a:ext>
            </a:extLst>
          </p:cNvPr>
          <p:cNvPicPr>
            <a:picLocks noChangeAspect="1"/>
          </p:cNvPicPr>
          <p:nvPr/>
        </p:nvPicPr>
        <p:blipFill rotWithShape="1">
          <a:blip r:embed="rId3"/>
          <a:stretch/>
        </p:blipFill>
        <p:spPr bwMode="auto">
          <a:xfrm>
            <a:off x="546792" y="6355080"/>
            <a:ext cx="2628909" cy="365125"/>
          </a:xfrm>
          <a:prstGeom prst="rect">
            <a:avLst/>
          </a:prstGeom>
        </p:spPr>
      </p:pic>
      <p:grpSp>
        <p:nvGrpSpPr>
          <p:cNvPr id="821098651" name="Group 5">
            <a:extLst>
              <a:ext uri="{FF2B5EF4-FFF2-40B4-BE49-F238E27FC236}">
                <a16:creationId xmlns:a16="http://schemas.microsoft.com/office/drawing/2014/main" id="{5F327F66-F673-B8CA-FA8E-A5DF68813B1D}"/>
              </a:ext>
            </a:extLst>
          </p:cNvPr>
          <p:cNvGrpSpPr/>
          <p:nvPr/>
        </p:nvGrpSpPr>
        <p:grpSpPr bwMode="auto">
          <a:xfrm>
            <a:off x="608170" y="1885887"/>
            <a:ext cx="4516278" cy="3073817"/>
            <a:chOff x="0" y="0"/>
            <a:chExt cx="4516278" cy="3073817"/>
          </a:xfrm>
        </p:grpSpPr>
        <p:grpSp>
          <p:nvGrpSpPr>
            <p:cNvPr id="657916014" name="Group 19">
              <a:extLst>
                <a:ext uri="{FF2B5EF4-FFF2-40B4-BE49-F238E27FC236}">
                  <a16:creationId xmlns:a16="http://schemas.microsoft.com/office/drawing/2014/main" id="{32BB9563-4398-4FB8-1969-FD47AE9B55E8}"/>
                </a:ext>
              </a:extLst>
            </p:cNvPr>
            <p:cNvGrpSpPr/>
            <p:nvPr/>
          </p:nvGrpSpPr>
          <p:grpSpPr bwMode="auto">
            <a:xfrm>
              <a:off x="1" y="0"/>
              <a:ext cx="4516276" cy="1606352"/>
              <a:chOff x="0" y="0"/>
              <a:chExt cx="4516276" cy="1606352"/>
            </a:xfrm>
          </p:grpSpPr>
          <p:sp>
            <p:nvSpPr>
              <p:cNvPr id="1890936190" name="Rectangle: Rounded Corners 15">
                <a:extLst>
                  <a:ext uri="{FF2B5EF4-FFF2-40B4-BE49-F238E27FC236}">
                    <a16:creationId xmlns:a16="http://schemas.microsoft.com/office/drawing/2014/main" id="{5A47A4DA-2C4A-DB17-7CCA-8D1F83B145D1}"/>
                  </a:ext>
                </a:extLst>
              </p:cNvPr>
              <p:cNvSpPr/>
              <p:nvPr/>
            </p:nvSpPr>
            <p:spPr bwMode="auto">
              <a:xfrm>
                <a:off x="0" y="0"/>
                <a:ext cx="4516276" cy="520733"/>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Assumptions:</a:t>
                </a:r>
                <a:endParaRPr/>
              </a:p>
            </p:txBody>
          </p:sp>
          <mc:AlternateContent xmlns:mc="http://schemas.openxmlformats.org/markup-compatibility/2006" xmlns:a14="http://schemas.microsoft.com/office/drawing/2010/main">
            <mc:Choice Requires="a14">
              <p:sp>
                <p:nvSpPr>
                  <p:cNvPr id="1172888279" name="TextBox 18">
                    <a:extLst>
                      <a:ext uri="{FF2B5EF4-FFF2-40B4-BE49-F238E27FC236}">
                        <a16:creationId xmlns:a16="http://schemas.microsoft.com/office/drawing/2014/main" id="{53BB0002-7ABD-556C-1259-23023C1905EC}"/>
                      </a:ext>
                    </a:extLst>
                  </p:cNvPr>
                  <p:cNvSpPr txBox="1"/>
                  <p:nvPr/>
                </p:nvSpPr>
                <p:spPr bwMode="auto">
                  <a:xfrm>
                    <a:off x="128382" y="573736"/>
                    <a:ext cx="2466998" cy="1032615"/>
                  </a:xfrm>
                  <a:prstGeom prst="rect">
                    <a:avLst/>
                  </a:prstGeom>
                  <a:noFill/>
                </p:spPr>
                <p:txBody>
                  <a:bodyPr wrap="none" rtlCol="0" anchor="ctr">
                    <a:spAutoFit/>
                  </a:bodyPr>
                  <a:lstStyle/>
                  <a:p>
                    <a:pPr marL="400050" indent="-400050">
                      <a:lnSpc>
                        <a:spcPct val="150000"/>
                      </a:lnSpc>
                      <a:buFont typeface="+mj-lt"/>
                      <a:buAutoNum type="romanUcPeriod"/>
                      <a:defRPr/>
                    </a:pPr>
                    <a:r>
                      <a:rPr lang="en-US">
                        <a:latin typeface="Times New Roman"/>
                        <a:cs typeface="Times New Roman"/>
                      </a:rPr>
                      <a:t> </a:t>
                    </a:r>
                    <a14:m>
                      <m:oMath xmlns:m="http://schemas.openxmlformats.org/officeDocument/2006/math">
                        <m:sSub>
                          <m:sSubPr>
                            <m:ctrlPr>
                              <a:rPr lang="en-US" i="1">
                                <a:latin typeface="Cambria Math" panose="02040503050406030204" pitchFamily="18" charset="0"/>
                                <a:ea typeface="Cambria Math"/>
                                <a:cs typeface="Cambria Math"/>
                              </a:rPr>
                            </m:ctrlPr>
                          </m:sSubPr>
                          <m:e>
                            <m:r>
                              <a:rPr lang="en-US" i="1">
                                <a:latin typeface="Cambria Math"/>
                              </a:rPr>
                              <m:t>𝑤</m:t>
                            </m:r>
                          </m:e>
                          <m:sub>
                            <m:r>
                              <a:rPr lang="en-US" i="1">
                                <a:latin typeface="Cambria Math"/>
                              </a:rPr>
                              <m:t>⊥</m:t>
                            </m:r>
                          </m:sub>
                        </m:sSub>
                        <m:r>
                          <a:rPr lang="en-US" i="1">
                            <a:latin typeface="Cambria Math"/>
                          </a:rPr>
                          <m:t>=</m:t>
                        </m:r>
                        <m:d>
                          <m:dPr>
                            <m:ctrlPr>
                              <a:rPr lang="en-US" b="0" i="1">
                                <a:latin typeface="Cambria Math" panose="02040503050406030204" pitchFamily="18" charset="0"/>
                                <a:ea typeface="Cambria Math"/>
                                <a:cs typeface="Cambria Math"/>
                              </a:rPr>
                            </m:ctrlPr>
                          </m:dPr>
                          <m:e>
                            <m:sSub>
                              <m:sSubPr>
                                <m:ctrlPr>
                                  <a:rPr lang="en-US" b="0" i="1">
                                    <a:latin typeface="Cambria Math" panose="02040503050406030204" pitchFamily="18" charset="0"/>
                                    <a:ea typeface="Cambria Math"/>
                                    <a:cs typeface="Cambria Math"/>
                                  </a:rPr>
                                </m:ctrlPr>
                              </m:sSubPr>
                              <m:e>
                                <m:r>
                                  <a:rPr lang="en-US" b="0" i="1">
                                    <a:latin typeface="Cambria Math"/>
                                  </a:rPr>
                                  <m:t>𝑘</m:t>
                                </m:r>
                              </m:e>
                              <m:sub>
                                <m:r>
                                  <m:rPr>
                                    <m:sty m:val="p"/>
                                  </m:rPr>
                                  <a:rPr lang="en-US" b="0" i="1">
                                    <a:latin typeface="Cambria Math"/>
                                  </a:rPr>
                                  <m:t>p</m:t>
                                </m:r>
                              </m:sub>
                            </m:sSub>
                            <m:r>
                              <m:rPr>
                                <m:lit/>
                              </m:rPr>
                              <a:rPr lang="en-US" b="0" i="1">
                                <a:latin typeface="Cambria Math"/>
                              </a:rPr>
                              <m:t>/</m:t>
                            </m:r>
                            <m:sSub>
                              <m:sSubPr>
                                <m:ctrlPr>
                                  <a:rPr lang="en-US" b="0" i="1">
                                    <a:latin typeface="Cambria Math" panose="02040503050406030204" pitchFamily="18" charset="0"/>
                                    <a:ea typeface="Cambria Math"/>
                                    <a:cs typeface="Cambria Math"/>
                                  </a:rPr>
                                </m:ctrlPr>
                              </m:sSubPr>
                              <m:e>
                                <m:r>
                                  <a:rPr lang="en-US" b="0" i="1">
                                    <a:latin typeface="Cambria Math"/>
                                  </a:rPr>
                                  <m:t>𝑘</m:t>
                                </m:r>
                              </m:e>
                              <m:sub>
                                <m:r>
                                  <a:rPr lang="en-US" b="0" i="1">
                                    <a:latin typeface="Cambria Math"/>
                                  </a:rPr>
                                  <m:t>0</m:t>
                                </m:r>
                              </m:sub>
                            </m:sSub>
                          </m:e>
                        </m:d>
                        <m:sSub>
                          <m:sSubPr>
                            <m:ctrlPr>
                              <a:rPr lang="en-US" i="1">
                                <a:latin typeface="Cambria Math" panose="02040503050406030204" pitchFamily="18" charset="0"/>
                                <a:ea typeface="Cambria Math"/>
                                <a:cs typeface="Cambria Math"/>
                              </a:rPr>
                            </m:ctrlPr>
                          </m:sSubPr>
                          <m:e>
                            <m:r>
                              <a:rPr lang="en-US" i="1">
                                <a:latin typeface="Cambria Math"/>
                              </a:rPr>
                              <m:t>𝑤</m:t>
                            </m:r>
                          </m:e>
                          <m:sub>
                            <m:r>
                              <a:rPr lang="en-US" i="1">
                                <a:latin typeface="Cambria Math"/>
                              </a:rPr>
                              <m:t>𝜉</m:t>
                            </m:r>
                          </m:sub>
                        </m:sSub>
                      </m:oMath>
                    </a14:m>
                    <a:endParaRPr lang="en-US" i="1">
                      <a:latin typeface="Times New Roman"/>
                      <a:cs typeface="Times New Roman"/>
                    </a:endParaRPr>
                  </a:p>
                  <a:p>
                    <a:pPr marL="400050" indent="-400050">
                      <a:lnSpc>
                        <a:spcPct val="150000"/>
                      </a:lnSpc>
                      <a:buFont typeface="+mj-lt"/>
                      <a:buAutoNum type="romanUcPeriod"/>
                      <a:defRPr/>
                    </a:pPr>
                    <a:r>
                      <a:rPr lang="en-US">
                        <a:latin typeface="Times New Roman"/>
                        <a:cs typeface="Times New Roman"/>
                      </a:rPr>
                      <a:t> </a:t>
                    </a:r>
                    <a14:m>
                      <m:oMath xmlns:m="http://schemas.openxmlformats.org/officeDocument/2006/math">
                        <m:sSub>
                          <m:sSubPr>
                            <m:ctrlPr>
                              <a:rPr lang="en-US" b="0" i="1">
                                <a:latin typeface="Cambria Math" panose="02040503050406030204" pitchFamily="18" charset="0"/>
                                <a:ea typeface="Cambria Math"/>
                                <a:cs typeface="Times New Roman"/>
                              </a:rPr>
                            </m:ctrlPr>
                          </m:sSubPr>
                          <m:e>
                            <m:r>
                              <a:rPr lang="en-US" b="0" i="1">
                                <a:latin typeface="Cambria Math"/>
                                <a:cs typeface="Times New Roman"/>
                              </a:rPr>
                              <m:t>𝑤</m:t>
                            </m:r>
                          </m:e>
                          <m:sub>
                            <m:r>
                              <m:rPr>
                                <m:sty m:val="p"/>
                              </m:rPr>
                              <a:rPr lang="en-US" b="0" i="1">
                                <a:latin typeface="Cambria Math"/>
                                <a:cs typeface="Times New Roman"/>
                              </a:rPr>
                              <m:t>m</m:t>
                            </m:r>
                            <m:r>
                              <a:rPr lang="en-US" b="0" i="1">
                                <a:latin typeface="Cambria Math"/>
                                <a:cs typeface="Times New Roman"/>
                              </a:rPr>
                              <m:t>⊥</m:t>
                            </m:r>
                          </m:sub>
                        </m:sSub>
                        <m:r>
                          <a:rPr lang="en-US" b="0" i="1">
                            <a:latin typeface="Cambria Math"/>
                            <a:cs typeface="Times New Roman"/>
                          </a:rPr>
                          <m:t>=</m:t>
                        </m:r>
                        <m:d>
                          <m:dPr>
                            <m:ctrlPr>
                              <a:rPr lang="en-US" b="0" i="1">
                                <a:latin typeface="Cambria Math" panose="02040503050406030204" pitchFamily="18" charset="0"/>
                                <a:ea typeface="Cambria Math"/>
                                <a:cs typeface="Times New Roman"/>
                              </a:rPr>
                            </m:ctrlPr>
                          </m:dPr>
                          <m:e>
                            <m:sSub>
                              <m:sSubPr>
                                <m:ctrlPr>
                                  <a:rPr lang="en-US" b="0" i="1">
                                    <a:latin typeface="Cambria Math" panose="02040503050406030204" pitchFamily="18" charset="0"/>
                                    <a:ea typeface="Cambria Math"/>
                                    <a:cs typeface="Times New Roman"/>
                                  </a:rPr>
                                </m:ctrlPr>
                              </m:sSubPr>
                              <m:e>
                                <m:r>
                                  <a:rPr lang="en-US" b="0" i="1">
                                    <a:latin typeface="Cambria Math"/>
                                    <a:cs typeface="Times New Roman"/>
                                  </a:rPr>
                                  <m:t>𝑘</m:t>
                                </m:r>
                              </m:e>
                              <m:sub>
                                <m:r>
                                  <m:rPr>
                                    <m:sty m:val="p"/>
                                  </m:rPr>
                                  <a:rPr lang="en-US" b="0" i="1">
                                    <a:latin typeface="Cambria Math"/>
                                    <a:cs typeface="Times New Roman"/>
                                  </a:rPr>
                                  <m:t>p</m:t>
                                </m:r>
                              </m:sub>
                            </m:sSub>
                            <m:r>
                              <m:rPr>
                                <m:lit/>
                              </m:rPr>
                              <a:rPr lang="en-US" b="0" i="1">
                                <a:latin typeface="Cambria Math"/>
                                <a:cs typeface="Times New Roman"/>
                              </a:rPr>
                              <m:t>/</m:t>
                            </m:r>
                            <m:sSub>
                              <m:sSubPr>
                                <m:ctrlPr>
                                  <a:rPr lang="en-US" b="0" i="1">
                                    <a:latin typeface="Cambria Math" panose="02040503050406030204" pitchFamily="18" charset="0"/>
                                    <a:ea typeface="Cambria Math"/>
                                    <a:cs typeface="Times New Roman"/>
                                  </a:rPr>
                                </m:ctrlPr>
                              </m:sSubPr>
                              <m:e>
                                <m:r>
                                  <a:rPr lang="en-US" b="0" i="1">
                                    <a:latin typeface="Cambria Math"/>
                                    <a:cs typeface="Times New Roman"/>
                                  </a:rPr>
                                  <m:t>𝑘</m:t>
                                </m:r>
                              </m:e>
                              <m:sub>
                                <m:r>
                                  <a:rPr lang="en-US" b="0" i="1">
                                    <a:latin typeface="Cambria Math"/>
                                    <a:cs typeface="Times New Roman"/>
                                  </a:rPr>
                                  <m:t>0</m:t>
                                </m:r>
                              </m:sub>
                            </m:sSub>
                          </m:e>
                        </m:d>
                        <m:sSub>
                          <m:sSubPr>
                            <m:ctrlPr>
                              <a:rPr lang="en-US" i="1">
                                <a:latin typeface="Cambria Math" panose="02040503050406030204" pitchFamily="18" charset="0"/>
                                <a:ea typeface="Cambria Math"/>
                                <a:cs typeface="Times New Roman"/>
                              </a:rPr>
                            </m:ctrlPr>
                          </m:sSubPr>
                          <m:e>
                            <m:r>
                              <a:rPr lang="en-US" i="1">
                                <a:latin typeface="Cambria Math"/>
                                <a:cs typeface="Times New Roman"/>
                              </a:rPr>
                              <m:t>𝑤</m:t>
                            </m:r>
                          </m:e>
                          <m:sub>
                            <m:r>
                              <m:rPr>
                                <m:sty m:val="p"/>
                              </m:rPr>
                              <a:rPr lang="en-US" i="1">
                                <a:latin typeface="Cambria Math"/>
                                <a:cs typeface="Times New Roman"/>
                              </a:rPr>
                              <m:t>m</m:t>
                            </m:r>
                            <m:r>
                              <a:rPr lang="en-US" b="0" i="1">
                                <a:latin typeface="Cambria Math"/>
                                <a:cs typeface="Times New Roman"/>
                              </a:rPr>
                              <m:t>𝜉</m:t>
                            </m:r>
                          </m:sub>
                        </m:sSub>
                      </m:oMath>
                    </a14:m>
                    <a:endParaRPr lang="en-US">
                      <a:latin typeface="Times New Roman"/>
                      <a:cs typeface="Times New Roman"/>
                    </a:endParaRPr>
                  </a:p>
                </p:txBody>
              </p:sp>
            </mc:Choice>
            <mc:Fallback xmlns="">
              <p:sp>
                <p:nvSpPr>
                  <p:cNvPr id="1172888279" name="TextBox 18">
                    <a:extLst>
                      <a:ext uri="{FF2B5EF4-FFF2-40B4-BE49-F238E27FC236}">
                        <a16:creationId xmlns:a16="http://schemas.microsoft.com/office/drawing/2014/main" id="{53BB0002-7ABD-556C-1259-23023C1905EC}"/>
                      </a:ext>
                    </a:extLst>
                  </p:cNvPr>
                  <p:cNvSpPr txBox="1">
                    <a:spLocks noRot="1" noChangeAspect="1" noMove="1" noResize="1" noEditPoints="1" noAdjustHandles="1" noChangeArrowheads="1" noChangeShapeType="1" noTextEdit="1"/>
                  </p:cNvSpPr>
                  <p:nvPr/>
                </p:nvSpPr>
                <p:spPr bwMode="auto">
                  <a:xfrm>
                    <a:off x="128382" y="573736"/>
                    <a:ext cx="2466998" cy="1032615"/>
                  </a:xfrm>
                  <a:prstGeom prst="rect">
                    <a:avLst/>
                  </a:prstGeom>
                  <a:blipFill>
                    <a:blip r:embed="rId4"/>
                    <a:stretch>
                      <a:fillRect l="-1728" r="-4198" b="-4118"/>
                    </a:stretch>
                  </a:blipFill>
                </p:spPr>
                <p:txBody>
                  <a:bodyPr/>
                  <a:lstStyle/>
                  <a:p>
                    <a:r>
                      <a:rPr lang="en-US">
                        <a:noFill/>
                      </a:rPr>
                      <a:t> </a:t>
                    </a:r>
                  </a:p>
                </p:txBody>
              </p:sp>
            </mc:Fallback>
          </mc:AlternateContent>
        </p:grpSp>
        <p:grpSp>
          <p:nvGrpSpPr>
            <p:cNvPr id="2064358260" name="Group 2">
              <a:extLst>
                <a:ext uri="{FF2B5EF4-FFF2-40B4-BE49-F238E27FC236}">
                  <a16:creationId xmlns:a16="http://schemas.microsoft.com/office/drawing/2014/main" id="{E1F894E8-4842-38B3-907E-267BB4A203AC}"/>
                </a:ext>
              </a:extLst>
            </p:cNvPr>
            <p:cNvGrpSpPr/>
            <p:nvPr/>
          </p:nvGrpSpPr>
          <p:grpSpPr bwMode="auto">
            <a:xfrm>
              <a:off x="0" y="1762299"/>
              <a:ext cx="4516278" cy="1311517"/>
              <a:chOff x="0" y="0"/>
              <a:chExt cx="4516278" cy="1311517"/>
            </a:xfrm>
          </p:grpSpPr>
          <p:sp>
            <p:nvSpPr>
              <p:cNvPr id="1345157926" name="Rectangle: Rounded Corners 4">
                <a:extLst>
                  <a:ext uri="{FF2B5EF4-FFF2-40B4-BE49-F238E27FC236}">
                    <a16:creationId xmlns:a16="http://schemas.microsoft.com/office/drawing/2014/main" id="{D74F208D-B43F-BF03-14DA-9AFB620B64B8}"/>
                  </a:ext>
                </a:extLst>
              </p:cNvPr>
              <p:cNvSpPr/>
              <p:nvPr/>
            </p:nvSpPr>
            <p:spPr bwMode="auto">
              <a:xfrm>
                <a:off x="0" y="0"/>
                <a:ext cx="4516278" cy="520733"/>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Approximations:</a:t>
                </a:r>
                <a:endParaRPr/>
              </a:p>
            </p:txBody>
          </p:sp>
          <mc:AlternateContent xmlns:mc="http://schemas.openxmlformats.org/markup-compatibility/2006" xmlns:a14="http://schemas.microsoft.com/office/drawing/2010/main">
            <mc:Choice Requires="a14">
              <p:sp>
                <p:nvSpPr>
                  <p:cNvPr id="1725623372" name="TextBox 17">
                    <a:extLst>
                      <a:ext uri="{FF2B5EF4-FFF2-40B4-BE49-F238E27FC236}">
                        <a16:creationId xmlns:a16="http://schemas.microsoft.com/office/drawing/2014/main" id="{C75EEC18-B184-0AAA-A36F-AA7A2654CB92}"/>
                      </a:ext>
                    </a:extLst>
                  </p:cNvPr>
                  <p:cNvSpPr txBox="1"/>
                  <p:nvPr/>
                </p:nvSpPr>
                <p:spPr bwMode="auto">
                  <a:xfrm>
                    <a:off x="128385" y="774441"/>
                    <a:ext cx="3658474" cy="537075"/>
                  </a:xfrm>
                  <a:prstGeom prst="rect">
                    <a:avLst/>
                  </a:prstGeom>
                  <a:noFill/>
                </p:spPr>
                <p:txBody>
                  <a:bodyPr wrap="square">
                    <a:spAutoFit/>
                  </a:bodyPr>
                  <a:lstStyle/>
                  <a:p>
                    <a:pPr marL="400050" indent="-400050">
                      <a:lnSpc>
                        <a:spcPct val="150000"/>
                      </a:lnSpc>
                      <a:buFont typeface="+mj-lt"/>
                      <a:buAutoNum type="romanUcPeriod"/>
                      <a:defRPr/>
                    </a:pPr>
                    <a:r>
                      <a:rPr lang="en-US">
                        <a:latin typeface="Times New Roman"/>
                        <a:cs typeface="Times New Roman"/>
                      </a:rPr>
                      <a:t> </a:t>
                    </a:r>
                    <a14:m>
                      <m:oMath xmlns:m="http://schemas.openxmlformats.org/officeDocument/2006/math">
                        <m:r>
                          <m:rPr>
                            <m:sty m:val="p"/>
                          </m:rPr>
                          <a:rPr lang="en-US" b="0" i="0">
                            <a:latin typeface="Cambria Math"/>
                            <a:cs typeface="Times New Roman"/>
                          </a:rPr>
                          <m:t>Φ</m:t>
                        </m:r>
                      </m:oMath>
                    </a14:m>
                    <a:r>
                      <a:rPr lang="en-US">
                        <a:latin typeface="Times New Roman"/>
                        <a:cs typeface="Times New Roman"/>
                      </a:rPr>
                      <a:t> </a:t>
                    </a:r>
                    <a:r>
                      <a:rPr lang="en-US">
                        <a:latin typeface="Aptos Display"/>
                        <a:cs typeface="Times New Roman"/>
                      </a:rPr>
                      <a:t>constant (single STOV)</a:t>
                    </a:r>
                    <a:endParaRPr/>
                  </a:p>
                </p:txBody>
              </p:sp>
            </mc:Choice>
            <mc:Fallback xmlns="">
              <p:sp>
                <p:nvSpPr>
                  <p:cNvPr id="1725623372" name="TextBox 17">
                    <a:extLst>
                      <a:ext uri="{FF2B5EF4-FFF2-40B4-BE49-F238E27FC236}">
                        <a16:creationId xmlns:a16="http://schemas.microsoft.com/office/drawing/2014/main" id="{C75EEC18-B184-0AAA-A36F-AA7A2654CB92}"/>
                      </a:ext>
                    </a:extLst>
                  </p:cNvPr>
                  <p:cNvSpPr txBox="1">
                    <a:spLocks noRot="1" noChangeAspect="1" noMove="1" noResize="1" noEditPoints="1" noAdjustHandles="1" noChangeArrowheads="1" noChangeShapeType="1" noTextEdit="1"/>
                  </p:cNvSpPr>
                  <p:nvPr/>
                </p:nvSpPr>
                <p:spPr bwMode="auto">
                  <a:xfrm>
                    <a:off x="128385" y="774441"/>
                    <a:ext cx="3658474" cy="537075"/>
                  </a:xfrm>
                  <a:prstGeom prst="rect">
                    <a:avLst/>
                  </a:prstGeom>
                  <a:blipFill>
                    <a:blip r:embed="rId5"/>
                    <a:stretch>
                      <a:fillRect l="-1167" b="-4494"/>
                    </a:stretch>
                  </a:blipFill>
                </p:spPr>
                <p:txBody>
                  <a:bodyPr/>
                  <a:lstStyle/>
                  <a:p>
                    <a:r>
                      <a:rPr lang="en-US">
                        <a:noFill/>
                      </a:rPr>
                      <a:t> </a:t>
                    </a:r>
                  </a:p>
                </p:txBody>
              </p:sp>
            </mc:Fallback>
          </mc:AlternateContent>
        </p:grpSp>
      </p:grpSp>
      <p:sp>
        <p:nvSpPr>
          <p:cNvPr id="482934775" name="Left Brace 22">
            <a:extLst>
              <a:ext uri="{FF2B5EF4-FFF2-40B4-BE49-F238E27FC236}">
                <a16:creationId xmlns:a16="http://schemas.microsoft.com/office/drawing/2014/main" id="{F1B91120-9DCC-0C4E-DA28-839B75926394}"/>
              </a:ext>
            </a:extLst>
          </p:cNvPr>
          <p:cNvSpPr/>
          <p:nvPr/>
        </p:nvSpPr>
        <p:spPr bwMode="auto">
          <a:xfrm rot="10800000">
            <a:off x="3343539" y="2631887"/>
            <a:ext cx="192407" cy="785756"/>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52894577" name="TextBox 25">
            <a:extLst>
              <a:ext uri="{FF2B5EF4-FFF2-40B4-BE49-F238E27FC236}">
                <a16:creationId xmlns:a16="http://schemas.microsoft.com/office/drawing/2014/main" id="{60855743-B6F6-E4D9-D0EB-C1B58045248A}"/>
              </a:ext>
            </a:extLst>
          </p:cNvPr>
          <p:cNvSpPr txBox="1"/>
          <p:nvPr/>
        </p:nvSpPr>
        <p:spPr bwMode="auto">
          <a:xfrm>
            <a:off x="3564665" y="2563101"/>
            <a:ext cx="1484949" cy="914760"/>
          </a:xfrm>
          <a:prstGeom prst="rect">
            <a:avLst/>
          </a:prstGeom>
          <a:noFill/>
        </p:spPr>
        <p:txBody>
          <a:bodyPr wrap="square" rtlCol="0">
            <a:spAutoFit/>
          </a:bodyPr>
          <a:lstStyle/>
          <a:p>
            <a:pPr>
              <a:defRPr/>
            </a:pPr>
            <a:r>
              <a:rPr lang="en-US"/>
              <a:t>linear</a:t>
            </a:r>
            <a:endParaRPr/>
          </a:p>
          <a:p>
            <a:pPr>
              <a:defRPr/>
            </a:pPr>
            <a:r>
              <a:rPr lang="en-US"/>
              <a:t>structural invariance</a:t>
            </a:r>
            <a:endParaRPr/>
          </a:p>
        </p:txBody>
      </p:sp>
      <p:sp>
        <p:nvSpPr>
          <p:cNvPr id="1152023782" name="Left Brace 38">
            <a:extLst>
              <a:ext uri="{FF2B5EF4-FFF2-40B4-BE49-F238E27FC236}">
                <a16:creationId xmlns:a16="http://schemas.microsoft.com/office/drawing/2014/main" id="{B8714C90-63AB-B902-7C9C-0CC7A4911C16}"/>
              </a:ext>
            </a:extLst>
          </p:cNvPr>
          <p:cNvSpPr/>
          <p:nvPr/>
        </p:nvSpPr>
        <p:spPr bwMode="auto">
          <a:xfrm rot="10800000">
            <a:off x="3715869" y="4321363"/>
            <a:ext cx="192407" cy="785756"/>
          </a:xfrm>
          <a:prstGeom prst="leftBrace">
            <a:avLst>
              <a:gd name="adj1" fmla="val 44636"/>
              <a:gd name="adj2" fmla="val 50000"/>
            </a:avLst>
          </a:prstGeom>
        </p:spPr>
        <p:style>
          <a:lnRef idx="2">
            <a:schemeClr val="dk1"/>
          </a:lnRef>
          <a:fillRef idx="0">
            <a:schemeClr val="dk1"/>
          </a:fillRef>
          <a:effectRef idx="1">
            <a:schemeClr val="dk1"/>
          </a:effectRef>
          <a:fontRef idx="minor">
            <a:schemeClr val="tx1"/>
          </a:fontRef>
        </p:style>
        <p:txBody>
          <a:bodyPr rtlCol="0" anchor="ctr"/>
          <a:lstStyle/>
          <a:p>
            <a:pPr algn="ctr">
              <a:defRPr/>
            </a:pPr>
            <a:endParaRPr lang="en-US"/>
          </a:p>
        </p:txBody>
      </p:sp>
      <p:sp>
        <p:nvSpPr>
          <p:cNvPr id="1217875592" name="Rectangle: Rounded Corners 39">
            <a:extLst>
              <a:ext uri="{FF2B5EF4-FFF2-40B4-BE49-F238E27FC236}">
                <a16:creationId xmlns:a16="http://schemas.microsoft.com/office/drawing/2014/main" id="{253662D6-6337-38E4-6DE5-D1137138991B}"/>
              </a:ext>
            </a:extLst>
          </p:cNvPr>
          <p:cNvSpPr/>
          <p:nvPr/>
        </p:nvSpPr>
        <p:spPr bwMode="auto">
          <a:xfrm>
            <a:off x="350604" y="1681032"/>
            <a:ext cx="5031408" cy="3737160"/>
          </a:xfrm>
          <a:prstGeom prst="roundRect">
            <a:avLst>
              <a:gd name="adj" fmla="val 2686"/>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084682641" name="TextBox 27">
            <a:extLst>
              <a:ext uri="{FF2B5EF4-FFF2-40B4-BE49-F238E27FC236}">
                <a16:creationId xmlns:a16="http://schemas.microsoft.com/office/drawing/2014/main" id="{B0F4EE58-8613-C3C9-8DD4-D1EE19622440}"/>
              </a:ext>
            </a:extLst>
          </p:cNvPr>
          <p:cNvSpPr txBox="1"/>
          <p:nvPr/>
        </p:nvSpPr>
        <p:spPr bwMode="auto">
          <a:xfrm>
            <a:off x="3930715" y="4267899"/>
            <a:ext cx="1525095" cy="914760"/>
          </a:xfrm>
          <a:prstGeom prst="rect">
            <a:avLst/>
          </a:prstGeom>
          <a:noFill/>
        </p:spPr>
        <p:txBody>
          <a:bodyPr wrap="square" rtlCol="0">
            <a:spAutoFit/>
          </a:bodyPr>
          <a:lstStyle/>
          <a:p>
            <a:pPr>
              <a:defRPr/>
            </a:pPr>
            <a:r>
              <a:rPr lang="en-US"/>
              <a:t>nonlinear</a:t>
            </a:r>
            <a:endParaRPr/>
          </a:p>
          <a:p>
            <a:pPr>
              <a:defRPr/>
            </a:pPr>
            <a:r>
              <a:rPr lang="en-US"/>
              <a:t>structural invariance</a:t>
            </a:r>
            <a:endParaRP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AAC3DB00-F329-CF6B-7EFF-1105C7B4D376}"/>
                  </a:ext>
                </a:extLst>
              </p:cNvPr>
              <p:cNvSpPr txBox="1"/>
              <p:nvPr/>
            </p:nvSpPr>
            <p:spPr bwMode="auto">
              <a:xfrm>
                <a:off x="7234225" y="3530554"/>
                <a:ext cx="3896195" cy="652871"/>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acc>
                        <m:accPr>
                          <m:chr m:val="̈"/>
                          <m:ctrlPr>
                            <a:rPr lang="en-US" sz="2000" b="0" i="1">
                              <a:latin typeface="Cambria Math" panose="02040503050406030204" pitchFamily="18" charset="0"/>
                              <a:ea typeface="Cambria Math"/>
                              <a:cs typeface="Cambria Math"/>
                            </a:rPr>
                          </m:ctrlPr>
                        </m:accPr>
                        <m:e>
                          <m:r>
                            <a:rPr lang="en-US" sz="2000" b="0" i="1">
                              <a:latin typeface="Cambria Math"/>
                            </a:rPr>
                            <m:t>𝑤</m:t>
                          </m:r>
                        </m:e>
                      </m:acc>
                      <m:r>
                        <a:rPr lang="en-US" sz="2000" b="0" i="1">
                          <a:latin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4</m:t>
                          </m:r>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2</m:t>
                              </m:r>
                            </m:sup>
                          </m:sSubSup>
                          <m:sSubSup>
                            <m:sSubSupPr>
                              <m:ctrlPr>
                                <a:rPr lang="en-US" sz="2000" b="0" i="1">
                                  <a:latin typeface="Cambria Math" panose="02040503050406030204" pitchFamily="18" charset="0"/>
                                  <a:ea typeface="Cambria Math"/>
                                  <a:cs typeface="Cambria Math"/>
                                </a:rPr>
                              </m:ctrlPr>
                            </m:sSubSupPr>
                            <m:e>
                              <m:r>
                                <a:rPr lang="en-US" sz="2000" b="0" i="1">
                                  <a:latin typeface="Cambria Math"/>
                                </a:rPr>
                                <m:t>𝑤</m:t>
                              </m:r>
                            </m:e>
                            <m:sub>
                              <m:r>
                                <m:rPr>
                                  <m:sty m:val="p"/>
                                </m:rPr>
                                <a:rPr lang="en-US" sz="2000" b="0" i="1">
                                  <a:latin typeface="Cambria Math"/>
                                </a:rPr>
                                <m:t>m</m:t>
                              </m:r>
                            </m:sub>
                            <m:sup>
                              <m:r>
                                <a:rPr lang="en-US" sz="2000" b="0" i="1">
                                  <a:latin typeface="Cambria Math"/>
                                </a:rPr>
                                <m:t>4</m:t>
                              </m:r>
                            </m:sup>
                          </m:sSubSup>
                        </m:den>
                      </m:f>
                      <m:r>
                        <a:rPr lang="en-US" sz="2000" b="0" i="1">
                          <a:latin typeface="Cambria Math"/>
                        </a:rPr>
                        <m:t>𝑤</m:t>
                      </m:r>
                      <m:r>
                        <a:rPr lang="en-US" sz="2000" b="0" i="1">
                          <a:latin typeface="Cambria Math"/>
                        </a:rPr>
                        <m:t>−</m:t>
                      </m:r>
                      <m:f>
                        <m:fPr>
                          <m:ctrlPr>
                            <a:rPr lang="en-US" sz="2000" b="0" i="1">
                              <a:latin typeface="Cambria Math" panose="02040503050406030204" pitchFamily="18" charset="0"/>
                              <a:ea typeface="Cambria Math"/>
                              <a:cs typeface="Cambria Math"/>
                            </a:rPr>
                          </m:ctrlPr>
                        </m:fPr>
                        <m:num>
                          <m:r>
                            <a:rPr lang="en-US" sz="2000" b="0" i="1">
                              <a:latin typeface="Cambria Math"/>
                            </a:rPr>
                            <m:t>4</m:t>
                          </m:r>
                        </m:num>
                        <m:den>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2</m:t>
                              </m:r>
                            </m:sup>
                          </m:sSubSup>
                          <m:sSup>
                            <m:sSupPr>
                              <m:ctrlPr>
                                <a:rPr lang="en-US" sz="2000" b="0" i="1">
                                  <a:latin typeface="Cambria Math" panose="02040503050406030204" pitchFamily="18" charset="0"/>
                                  <a:ea typeface="Cambria Math"/>
                                  <a:cs typeface="Cambria Math"/>
                                </a:rPr>
                              </m:ctrlPr>
                            </m:sSupPr>
                            <m:e>
                              <m:r>
                                <a:rPr lang="en-US" sz="2000" b="0" i="1">
                                  <a:latin typeface="Cambria Math"/>
                                </a:rPr>
                                <m:t>𝑤</m:t>
                              </m:r>
                            </m:e>
                            <m:sup>
                              <m:r>
                                <a:rPr lang="en-US" sz="2000" b="0" i="1">
                                  <a:latin typeface="Cambria Math"/>
                                </a:rPr>
                                <m:t>3</m:t>
                              </m:r>
                            </m:sup>
                          </m:sSup>
                        </m:den>
                      </m:f>
                      <m:r>
                        <a:rPr lang="en-US" sz="2000" b="0" i="1">
                          <a:latin typeface="Cambria Math"/>
                        </a:rPr>
                        <m:t>+</m:t>
                      </m:r>
                      <m:f>
                        <m:fPr>
                          <m:ctrlPr>
                            <a:rPr lang="en-US" sz="2000" b="0" i="1" smtClean="0">
                              <a:latin typeface="Cambria Math" panose="02040503050406030204" pitchFamily="18" charset="0"/>
                            </a:rPr>
                          </m:ctrlPr>
                        </m:fPr>
                        <m:num>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𝑤</m:t>
                              </m:r>
                            </m:e>
                            <m:sub>
                              <m:r>
                                <m:rPr>
                                  <m:sty m:val="p"/>
                                </m:rPr>
                                <a:rPr lang="en-US" sz="2000" b="0" i="1" smtClean="0">
                                  <a:latin typeface="Cambria Math" panose="02040503050406030204" pitchFamily="18" charset="0"/>
                                </a:rPr>
                                <m:t>m</m:t>
                              </m:r>
                            </m:sub>
                          </m:sSub>
                        </m:num>
                        <m:den>
                          <m:r>
                            <a:rPr lang="en-US" sz="2000" b="0" i="1" smtClean="0">
                              <a:latin typeface="Cambria Math" panose="02040503050406030204" pitchFamily="18" charset="0"/>
                            </a:rPr>
                            <m:t>4</m:t>
                          </m:r>
                          <m:sSubSup>
                            <m:sSubSupPr>
                              <m:ctrlPr>
                                <a:rPr lang="en-US" sz="2000" b="0" i="1" smtClean="0">
                                  <a:latin typeface="Cambria Math" panose="02040503050406030204" pitchFamily="18" charset="0"/>
                                </a:rPr>
                              </m:ctrlPr>
                            </m:sSubSupPr>
                            <m:e>
                              <m:r>
                                <a:rPr lang="en-US" sz="2000" b="0" i="1" smtClean="0">
                                  <a:latin typeface="Cambria Math" panose="02040503050406030204" pitchFamily="18" charset="0"/>
                                </a:rPr>
                                <m:t>𝑘</m:t>
                              </m:r>
                            </m:e>
                            <m:sub>
                              <m:r>
                                <a:rPr lang="en-US" sz="2000" b="0" i="1" smtClean="0">
                                  <a:latin typeface="Cambria Math" panose="02040503050406030204" pitchFamily="18" charset="0"/>
                                </a:rPr>
                                <m:t>0</m:t>
                              </m:r>
                            </m:sub>
                            <m:sup>
                              <m:r>
                                <a:rPr lang="en-US" sz="2000" b="0" i="1" smtClean="0">
                                  <a:latin typeface="Cambria Math" panose="02040503050406030204" pitchFamily="18" charset="0"/>
                                </a:rPr>
                                <m:t>2</m:t>
                              </m:r>
                            </m:sup>
                          </m:sSubSup>
                        </m:den>
                      </m:f>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𝛼</m:t>
                          </m:r>
                        </m:num>
                        <m:den>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𝑤</m:t>
                              </m:r>
                            </m:e>
                            <m:sup>
                              <m:r>
                                <a:rPr lang="en-US" sz="2000" b="0" i="1" smtClean="0">
                                  <a:latin typeface="Cambria Math" panose="02040503050406030204" pitchFamily="18" charset="0"/>
                                </a:rPr>
                                <m:t>4</m:t>
                              </m:r>
                            </m:sup>
                          </m:sSup>
                        </m:den>
                      </m:f>
                      <m:r>
                        <a:rPr lang="en-US" sz="2000" b="0" i="1">
                          <a:latin typeface="Cambria Math"/>
                        </a:rPr>
                        <m:t>=</m:t>
                      </m:r>
                      <m:r>
                        <a:rPr lang="en-US" sz="2000" b="0" i="1">
                          <a:latin typeface="Cambria Math"/>
                        </a:rPr>
                        <m:t>0</m:t>
                      </m:r>
                    </m:oMath>
                  </m:oMathPara>
                </a14:m>
                <a:endParaRPr lang="en-US" sz="2000" dirty="0"/>
              </a:p>
            </p:txBody>
          </p:sp>
        </mc:Choice>
        <mc:Fallback xmlns="">
          <p:sp>
            <p:nvSpPr>
              <p:cNvPr id="3" name="TextBox 2">
                <a:extLst>
                  <a:ext uri="{FF2B5EF4-FFF2-40B4-BE49-F238E27FC236}">
                    <a16:creationId xmlns:a16="http://schemas.microsoft.com/office/drawing/2014/main" id="{AAC3DB00-F329-CF6B-7EFF-1105C7B4D376}"/>
                  </a:ext>
                </a:extLst>
              </p:cNvPr>
              <p:cNvSpPr txBox="1">
                <a:spLocks noRot="1" noChangeAspect="1" noMove="1" noResize="1" noEditPoints="1" noAdjustHandles="1" noChangeArrowheads="1" noChangeShapeType="1" noTextEdit="1"/>
              </p:cNvSpPr>
              <p:nvPr/>
            </p:nvSpPr>
            <p:spPr bwMode="auto">
              <a:xfrm>
                <a:off x="7234225" y="3530554"/>
                <a:ext cx="3896195" cy="652871"/>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9">
                <a:extLst>
                  <a:ext uri="{FF2B5EF4-FFF2-40B4-BE49-F238E27FC236}">
                    <a16:creationId xmlns:a16="http://schemas.microsoft.com/office/drawing/2014/main" id="{93D6D36B-1DCB-C359-6B35-A22F66A478B9}"/>
                  </a:ext>
                </a:extLst>
              </p:cNvPr>
              <p:cNvSpPr txBox="1"/>
              <p:nvPr/>
            </p:nvSpPr>
            <p:spPr bwMode="auto">
              <a:xfrm>
                <a:off x="7984766" y="5199158"/>
                <a:ext cx="2484407" cy="437171"/>
              </a:xfrm>
              <a:prstGeom prst="rect">
                <a:avLst/>
              </a:prstGeom>
              <a:noFill/>
            </p:spPr>
            <p:txBody>
              <a:bodyPr wrap="square">
                <a:spAutoFit/>
              </a:bodyPr>
              <a:lstStyle/>
              <a:p>
                <a:pPr>
                  <a:defRPr/>
                </a:pPr>
                <a14:m>
                  <m:oMathPara xmlns:m="http://schemas.openxmlformats.org/officeDocument/2006/math">
                    <m:oMathParaPr>
                      <m:jc m:val="centerGroup"/>
                    </m:oMathParaPr>
                    <m:oMath xmlns:m="http://schemas.openxmlformats.org/officeDocument/2006/math">
                      <m:sSubSup>
                        <m:sSubSupPr>
                          <m:ctrlPr>
                            <a:rPr lang="en-US" sz="2000" b="0" i="1">
                              <a:latin typeface="Cambria Math" panose="02040503050406030204" pitchFamily="18" charset="0"/>
                              <a:ea typeface="Cambria Math"/>
                              <a:cs typeface="Cambria Math"/>
                            </a:rPr>
                          </m:ctrlPr>
                        </m:sSubSupPr>
                        <m:e>
                          <m:r>
                            <a:rPr lang="en-US" sz="2000">
                              <a:latin typeface="Cambria Math"/>
                            </a:rPr>
                            <m:t>𝛼</m:t>
                          </m:r>
                          <m:r>
                            <a:rPr lang="en-US" sz="2000">
                              <a:latin typeface="Cambria Math"/>
                            </a:rPr>
                            <m:t>≡</m:t>
                          </m:r>
                          <m:r>
                            <a:rPr lang="en-US" sz="2000">
                              <a:latin typeface="Cambria Math"/>
                            </a:rPr>
                            <m:t>𝑘</m:t>
                          </m:r>
                        </m:e>
                        <m:sub>
                          <m:r>
                            <m:rPr>
                              <m:sty m:val="p"/>
                            </m:rPr>
                            <a:rPr lang="en-US" sz="2000" b="0" i="0">
                              <a:latin typeface="Cambria Math"/>
                            </a:rPr>
                            <m:t>p</m:t>
                          </m:r>
                        </m:sub>
                        <m:sup>
                          <m:r>
                            <a:rPr lang="en-US" sz="2000" b="0" i="0">
                              <a:latin typeface="Cambria Math"/>
                            </a:rPr>
                            <m:t>3</m:t>
                          </m:r>
                        </m:sup>
                      </m:sSubSup>
                      <m:r>
                        <m:rPr>
                          <m:sty m:val="p"/>
                        </m:rPr>
                        <a:rPr lang="en-US" sz="2000" b="0" i="0">
                          <a:latin typeface="Cambria Math"/>
                        </a:rPr>
                        <m:t>Φ</m:t>
                      </m:r>
                      <m:r>
                        <a:rPr lang="en-US" sz="2000" b="0" i="1">
                          <a:latin typeface="Cambria Math"/>
                        </a:rPr>
                        <m:t>𝑢</m:t>
                      </m:r>
                      <m:r>
                        <a:rPr lang="en-US" sz="2000" b="0" i="1">
                          <a:latin typeface="Cambria Math"/>
                        </a:rPr>
                        <m:t>/</m:t>
                      </m:r>
                      <m:d>
                        <m:dPr>
                          <m:ctrlPr>
                            <a:rPr lang="en-US" sz="2000" b="0" i="1">
                              <a:latin typeface="Cambria Math" panose="02040503050406030204" pitchFamily="18" charset="0"/>
                              <a:ea typeface="Cambria Math"/>
                              <a:cs typeface="Cambria Math"/>
                            </a:rPr>
                          </m:ctrlPr>
                        </m:dPr>
                        <m:e>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4</m:t>
                              </m:r>
                            </m:sup>
                          </m:sSubSup>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m:rPr>
                                  <m:sty m:val="p"/>
                                </m:rPr>
                                <a:rPr lang="en-US" sz="2000" b="0" i="1">
                                  <a:latin typeface="Cambria Math"/>
                                </a:rPr>
                                <m:t>m</m:t>
                              </m:r>
                            </m:sub>
                          </m:sSub>
                        </m:e>
                      </m:d>
                    </m:oMath>
                  </m:oMathPara>
                </a14:m>
                <a:endParaRPr lang="en-US" dirty="0"/>
              </a:p>
            </p:txBody>
          </p:sp>
        </mc:Choice>
        <mc:Fallback xmlns="">
          <p:sp>
            <p:nvSpPr>
              <p:cNvPr id="5" name="TextBox 9">
                <a:extLst>
                  <a:ext uri="{FF2B5EF4-FFF2-40B4-BE49-F238E27FC236}">
                    <a16:creationId xmlns:a16="http://schemas.microsoft.com/office/drawing/2014/main" id="{93D6D36B-1DCB-C359-6B35-A22F66A478B9}"/>
                  </a:ext>
                </a:extLst>
              </p:cNvPr>
              <p:cNvSpPr txBox="1">
                <a:spLocks noRot="1" noChangeAspect="1" noMove="1" noResize="1" noEditPoints="1" noAdjustHandles="1" noChangeArrowheads="1" noChangeShapeType="1" noTextEdit="1"/>
              </p:cNvSpPr>
              <p:nvPr/>
            </p:nvSpPr>
            <p:spPr bwMode="auto">
              <a:xfrm>
                <a:off x="7984766" y="5199158"/>
                <a:ext cx="2484407" cy="437171"/>
              </a:xfrm>
              <a:prstGeom prst="rect">
                <a:avLst/>
              </a:prstGeom>
              <a:blipFill>
                <a:blip r:embed="rId7"/>
                <a:stretch>
                  <a:fillRect b="-6944"/>
                </a:stretch>
              </a:blipFill>
            </p:spPr>
            <p:txBody>
              <a:bodyPr/>
              <a:lstStyle/>
              <a:p>
                <a:r>
                  <a:rPr lang="en-US">
                    <a:noFill/>
                  </a:rPr>
                  <a:t> </a:t>
                </a:r>
              </a:p>
            </p:txBody>
          </p:sp>
        </mc:Fallback>
      </mc:AlternateContent>
    </p:spTree>
    <p:extLst>
      <p:ext uri="{BB962C8B-B14F-4D97-AF65-F5344CB8AC3E}">
        <p14:creationId xmlns:p14="http://schemas.microsoft.com/office/powerpoint/2010/main" val="943091564"/>
      </p:ext>
    </p:extLst>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511805155" name="Rectangle 1511805154"/>
          <p:cNvSpPr/>
          <p:nvPr/>
        </p:nvSpPr>
        <p:spPr bwMode="auto">
          <a:xfrm>
            <a:off x="500314" y="18495"/>
            <a:ext cx="1590581" cy="406892"/>
          </a:xfrm>
          <a:prstGeom prst="rect">
            <a:avLst/>
          </a:prstGeom>
          <a:solidFill>
            <a:schemeClr val="bg1"/>
          </a:solidFill>
          <a:ln w="1905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66669641" name="Content Placeholder 1"/>
          <p:cNvSpPr>
            <a:spLocks noGrp="1"/>
          </p:cNvSpPr>
          <p:nvPr>
            <p:ph idx="1"/>
          </p:nvPr>
        </p:nvSpPr>
        <p:spPr bwMode="auto">
          <a:xfrm>
            <a:off x="608170" y="1050585"/>
            <a:ext cx="10975656" cy="5424032"/>
          </a:xfrm>
        </p:spPr>
        <p:txBody>
          <a:bodyPr>
            <a:normAutofit/>
          </a:bodyPr>
          <a:lstStyle/>
          <a:p>
            <a:pPr>
              <a:lnSpc>
                <a:spcPct val="200000"/>
              </a:lnSpc>
              <a:defRPr/>
            </a:pPr>
            <a:r>
              <a:rPr lang="en-US" sz="2200"/>
              <a:t>Background and motivation</a:t>
            </a:r>
            <a:endParaRPr/>
          </a:p>
          <a:p>
            <a:pPr>
              <a:lnSpc>
                <a:spcPct val="200000"/>
              </a:lnSpc>
              <a:defRPr/>
            </a:pPr>
            <a:r>
              <a:rPr lang="en-US" sz="2200"/>
              <a:t>Linear propagation of STOVs</a:t>
            </a:r>
            <a:endParaRPr/>
          </a:p>
          <a:p>
            <a:pPr>
              <a:lnSpc>
                <a:spcPct val="200000"/>
              </a:lnSpc>
              <a:defRPr/>
            </a:pPr>
            <a:r>
              <a:rPr lang="en-US" sz="2200"/>
              <a:t>Nonlinear propagation model</a:t>
            </a:r>
            <a:endParaRPr/>
          </a:p>
          <a:p>
            <a:pPr>
              <a:lnSpc>
                <a:spcPct val="200000"/>
              </a:lnSpc>
              <a:defRPr/>
            </a:pPr>
            <a:r>
              <a:rPr lang="en-US" sz="2200"/>
              <a:t>Nonlinear stability analysis of structurally invariant STOVs</a:t>
            </a:r>
            <a:endParaRPr/>
          </a:p>
        </p:txBody>
      </p:sp>
      <p:sp>
        <p:nvSpPr>
          <p:cNvPr id="174363292" name="Slide Number Placeholder 3"/>
          <p:cNvSpPr>
            <a:spLocks noGrp="1"/>
          </p:cNvSpPr>
          <p:nvPr>
            <p:ph type="sldNum" sz="quarter" idx="12"/>
          </p:nvPr>
        </p:nvSpPr>
        <p:spPr bwMode="auto"/>
        <p:txBody>
          <a:bodyPr/>
          <a:lstStyle/>
          <a:p>
            <a:pPr>
              <a:defRPr/>
            </a:pPr>
            <a:fld id="{CB18FEC0-B1CD-DC22-E8A6-D2A60A1560D6}" type="slidenum">
              <a:rPr lang="en-US"/>
              <a:t>27</a:t>
            </a:fld>
            <a:endParaRPr lang="en-US"/>
          </a:p>
        </p:txBody>
      </p:sp>
      <p:sp>
        <p:nvSpPr>
          <p:cNvPr id="224282189" name="Rectangle: Rounded Corners 5"/>
          <p:cNvSpPr/>
          <p:nvPr/>
        </p:nvSpPr>
        <p:spPr bwMode="auto">
          <a:xfrm>
            <a:off x="608170" y="68017"/>
            <a:ext cx="1173002" cy="307846"/>
          </a:xfrm>
          <a:prstGeom prst="roundRect">
            <a:avLst>
              <a:gd name="adj" fmla="val 1666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a:t>Outline</a:t>
            </a:r>
            <a:endParaRPr/>
          </a:p>
        </p:txBody>
      </p:sp>
      <p:pic>
        <p:nvPicPr>
          <p:cNvPr id="1133216571" name="Picture 4" descr="Laboratory for Laser Energetics University of Rochester Logo."/>
          <p:cNvPicPr>
            <a:picLocks noChangeAspect="1"/>
          </p:cNvPicPr>
          <p:nvPr/>
        </p:nvPicPr>
        <p:blipFill rotWithShape="1">
          <a:blip r:embed="rId3"/>
          <a:stretch/>
        </p:blipFill>
        <p:spPr bwMode="auto">
          <a:xfrm>
            <a:off x="546791" y="6355080"/>
            <a:ext cx="2628909" cy="365124"/>
          </a:xfrm>
          <a:prstGeom prst="rect">
            <a:avLst/>
          </a:prstGeom>
        </p:spPr>
      </p:pic>
      <p:sp>
        <p:nvSpPr>
          <p:cNvPr id="728395766" name="Rectangle 6"/>
          <p:cNvSpPr/>
          <p:nvPr/>
        </p:nvSpPr>
        <p:spPr bwMode="auto">
          <a:xfrm>
            <a:off x="376111" y="633272"/>
            <a:ext cx="11069785" cy="2629312"/>
          </a:xfrm>
          <a:prstGeom prst="rect">
            <a:avLst/>
          </a:prstGeom>
          <a:solidFill>
            <a:srgbClr val="FFFF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2F57A6D3-98C1-82B9-2594-EF6E0360A6FC}"/>
            </a:ext>
          </a:extLst>
        </p:cNvPr>
        <p:cNvGrpSpPr/>
        <p:nvPr/>
      </p:nvGrpSpPr>
      <p:grpSpPr bwMode="auto">
        <a:xfrm>
          <a:off x="0" y="0"/>
          <a:ext cx="0" cy="0"/>
          <a:chOff x="0" y="0"/>
          <a:chExt cx="0" cy="0"/>
        </a:xfrm>
      </p:grpSpPr>
      <p:pic>
        <p:nvPicPr>
          <p:cNvPr id="2" name="ani_a=0">
            <a:hlinkClick r:id="" action="ppaction://media"/>
            <a:extLst>
              <a:ext uri="{FF2B5EF4-FFF2-40B4-BE49-F238E27FC236}">
                <a16:creationId xmlns:a16="http://schemas.microsoft.com/office/drawing/2014/main" id="{99AD4757-59E6-F80B-7285-5DABE8EB601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190040" y="1355159"/>
            <a:ext cx="7630359" cy="3815180"/>
          </a:xfrm>
          <a:prstGeom prst="rect">
            <a:avLst/>
          </a:prstGeom>
        </p:spPr>
      </p:pic>
      <p:sp>
        <p:nvSpPr>
          <p:cNvPr id="713522162" name="Title 1">
            <a:extLst>
              <a:ext uri="{FF2B5EF4-FFF2-40B4-BE49-F238E27FC236}">
                <a16:creationId xmlns:a16="http://schemas.microsoft.com/office/drawing/2014/main" id="{CEED9FD5-7F05-1030-041B-B0E447EB741D}"/>
              </a:ext>
            </a:extLst>
          </p:cNvPr>
          <p:cNvSpPr>
            <a:spLocks noGrp="1"/>
          </p:cNvSpPr>
          <p:nvPr>
            <p:ph type="title"/>
          </p:nvPr>
        </p:nvSpPr>
        <p:spPr bwMode="auto"/>
        <p:txBody>
          <a:bodyPr>
            <a:normAutofit/>
          </a:bodyPr>
          <a:lstStyle/>
          <a:p>
            <a:pPr>
              <a:defRPr/>
            </a:pPr>
            <a:r>
              <a:rPr lang="en-US"/>
              <a:t>Plasma waveguides induce stable guiding in the linear limit</a:t>
            </a:r>
            <a:endParaRPr/>
          </a:p>
        </p:txBody>
      </p:sp>
      <p:sp>
        <p:nvSpPr>
          <p:cNvPr id="450080784" name="Slide Number Placeholder 3">
            <a:extLst>
              <a:ext uri="{FF2B5EF4-FFF2-40B4-BE49-F238E27FC236}">
                <a16:creationId xmlns:a16="http://schemas.microsoft.com/office/drawing/2014/main" id="{C579D8BC-33C7-615D-C4B2-0C59ACD58275}"/>
              </a:ext>
            </a:extLst>
          </p:cNvPr>
          <p:cNvSpPr>
            <a:spLocks noGrp="1"/>
          </p:cNvSpPr>
          <p:nvPr>
            <p:ph type="sldNum" sz="quarter" idx="12"/>
          </p:nvPr>
        </p:nvSpPr>
        <p:spPr bwMode="auto"/>
        <p:txBody>
          <a:bodyPr/>
          <a:lstStyle/>
          <a:p>
            <a:pPr>
              <a:defRPr/>
            </a:pPr>
            <a:fld id="{311BF8DE-5F73-4E32-AA25-673E9FFCAA65}" type="slidenum">
              <a:rPr lang="en-US"/>
              <a:t>28</a:t>
            </a:fld>
            <a:endParaRPr lang="en-US"/>
          </a:p>
        </p:txBody>
      </p:sp>
      <mc:AlternateContent xmlns:mc="http://schemas.openxmlformats.org/markup-compatibility/2006" xmlns:a14="http://schemas.microsoft.com/office/drawing/2010/main">
        <mc:Choice Requires="a14">
          <p:sp>
            <p:nvSpPr>
              <p:cNvPr id="176857101" name="TextBox 9">
                <a:extLst>
                  <a:ext uri="{FF2B5EF4-FFF2-40B4-BE49-F238E27FC236}">
                    <a16:creationId xmlns:a16="http://schemas.microsoft.com/office/drawing/2014/main" id="{40DE1739-BAAD-1F0C-7DBF-D9D6DFB7E954}"/>
                  </a:ext>
                </a:extLst>
              </p:cNvPr>
              <p:cNvSpPr txBox="1"/>
              <p:nvPr/>
            </p:nvSpPr>
            <p:spPr bwMode="auto">
              <a:xfrm>
                <a:off x="619042" y="3112587"/>
                <a:ext cx="2484407" cy="437171"/>
              </a:xfrm>
              <a:prstGeom prst="rect">
                <a:avLst/>
              </a:prstGeom>
              <a:noFill/>
            </p:spPr>
            <p:txBody>
              <a:bodyPr wrap="square">
                <a:spAutoFit/>
              </a:bodyPr>
              <a:lstStyle/>
              <a:p>
                <a:pPr>
                  <a:defRPr/>
                </a:pPr>
                <a14:m>
                  <m:oMathPara xmlns:m="http://schemas.openxmlformats.org/officeDocument/2006/math">
                    <m:oMathParaPr>
                      <m:jc m:val="centerGroup"/>
                    </m:oMathParaPr>
                    <m:oMath xmlns:m="http://schemas.openxmlformats.org/officeDocument/2006/math">
                      <m:sSubSup>
                        <m:sSubSupPr>
                          <m:ctrlPr>
                            <a:rPr lang="en-US" sz="2000" b="0" i="1">
                              <a:latin typeface="Cambria Math" panose="02040503050406030204" pitchFamily="18" charset="0"/>
                              <a:ea typeface="Cambria Math"/>
                              <a:cs typeface="Cambria Math"/>
                            </a:rPr>
                          </m:ctrlPr>
                        </m:sSubSupPr>
                        <m:e>
                          <m:r>
                            <a:rPr lang="en-US" sz="2000">
                              <a:latin typeface="Cambria Math"/>
                            </a:rPr>
                            <m:t>𝛼</m:t>
                          </m:r>
                          <m:r>
                            <a:rPr lang="en-US" sz="2000">
                              <a:latin typeface="Cambria Math"/>
                            </a:rPr>
                            <m:t>≡</m:t>
                          </m:r>
                          <m:r>
                            <a:rPr lang="en-US" sz="2000">
                              <a:latin typeface="Cambria Math"/>
                            </a:rPr>
                            <m:t>𝑘</m:t>
                          </m:r>
                        </m:e>
                        <m:sub>
                          <m:r>
                            <m:rPr>
                              <m:sty m:val="p"/>
                            </m:rPr>
                            <a:rPr lang="en-US" sz="2000" b="0" i="0">
                              <a:latin typeface="Cambria Math"/>
                            </a:rPr>
                            <m:t>p</m:t>
                          </m:r>
                        </m:sub>
                        <m:sup>
                          <m:r>
                            <a:rPr lang="en-US" sz="2000" b="0" i="0">
                              <a:latin typeface="Cambria Math"/>
                            </a:rPr>
                            <m:t>3</m:t>
                          </m:r>
                        </m:sup>
                      </m:sSubSup>
                      <m:r>
                        <m:rPr>
                          <m:sty m:val="p"/>
                        </m:rPr>
                        <a:rPr lang="en-US" sz="2000" b="0" i="0">
                          <a:latin typeface="Cambria Math"/>
                        </a:rPr>
                        <m:t>Φ</m:t>
                      </m:r>
                      <m:r>
                        <a:rPr lang="en-US" sz="2000" b="0" i="1">
                          <a:latin typeface="Cambria Math"/>
                        </a:rPr>
                        <m:t>𝑢</m:t>
                      </m:r>
                      <m:r>
                        <a:rPr lang="en-US" sz="2000" b="0" i="1">
                          <a:latin typeface="Cambria Math"/>
                        </a:rPr>
                        <m:t>/</m:t>
                      </m:r>
                      <m:d>
                        <m:dPr>
                          <m:ctrlPr>
                            <a:rPr lang="en-US" sz="2000" b="0" i="1">
                              <a:latin typeface="Cambria Math" panose="02040503050406030204" pitchFamily="18" charset="0"/>
                              <a:ea typeface="Cambria Math"/>
                              <a:cs typeface="Cambria Math"/>
                            </a:rPr>
                          </m:ctrlPr>
                        </m:dPr>
                        <m:e>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4</m:t>
                              </m:r>
                            </m:sup>
                          </m:sSubSup>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m:rPr>
                                  <m:sty m:val="p"/>
                                </m:rPr>
                                <a:rPr lang="en-US" sz="2000" b="0" i="1">
                                  <a:latin typeface="Cambria Math"/>
                                </a:rPr>
                                <m:t>m</m:t>
                              </m:r>
                            </m:sub>
                          </m:sSub>
                        </m:e>
                      </m:d>
                    </m:oMath>
                  </m:oMathPara>
                </a14:m>
                <a:endParaRPr lang="en-US" dirty="0"/>
              </a:p>
            </p:txBody>
          </p:sp>
        </mc:Choice>
        <mc:Fallback xmlns="">
          <p:sp>
            <p:nvSpPr>
              <p:cNvPr id="176857101" name="TextBox 9">
                <a:extLst>
                  <a:ext uri="{FF2B5EF4-FFF2-40B4-BE49-F238E27FC236}">
                    <a16:creationId xmlns:a16="http://schemas.microsoft.com/office/drawing/2014/main" id="{40DE1739-BAAD-1F0C-7DBF-D9D6DFB7E954}"/>
                  </a:ext>
                </a:extLst>
              </p:cNvPr>
              <p:cNvSpPr txBox="1">
                <a:spLocks noRot="1" noChangeAspect="1" noMove="1" noResize="1" noEditPoints="1" noAdjustHandles="1" noChangeArrowheads="1" noChangeShapeType="1" noTextEdit="1"/>
              </p:cNvSpPr>
              <p:nvPr/>
            </p:nvSpPr>
            <p:spPr bwMode="auto">
              <a:xfrm>
                <a:off x="619042" y="3112587"/>
                <a:ext cx="2484407" cy="437171"/>
              </a:xfrm>
              <a:prstGeom prst="rect">
                <a:avLst/>
              </a:prstGeom>
              <a:blipFill>
                <a:blip r:embed="rId6"/>
                <a:stretch>
                  <a:fillRect b="-8451"/>
                </a:stretch>
              </a:blipFill>
            </p:spPr>
            <p:txBody>
              <a:bodyPr/>
              <a:lstStyle/>
              <a:p>
                <a:r>
                  <a:rPr lang="en-US">
                    <a:noFill/>
                  </a:rPr>
                  <a:t> </a:t>
                </a:r>
              </a:p>
            </p:txBody>
          </p:sp>
        </mc:Fallback>
      </mc:AlternateContent>
      <p:pic>
        <p:nvPicPr>
          <p:cNvPr id="2014001279" name="Picture 13" descr="Laboratory for Laser Energetics University of Rochester Logo.">
            <a:extLst>
              <a:ext uri="{FF2B5EF4-FFF2-40B4-BE49-F238E27FC236}">
                <a16:creationId xmlns:a16="http://schemas.microsoft.com/office/drawing/2014/main" id="{63571282-1EF0-3E91-2136-F65636855D2A}"/>
              </a:ext>
            </a:extLst>
          </p:cNvPr>
          <p:cNvPicPr>
            <a:picLocks noChangeAspect="1"/>
          </p:cNvPicPr>
          <p:nvPr/>
        </p:nvPicPr>
        <p:blipFill rotWithShape="1">
          <a:blip r:embed="rId7"/>
          <a:stretch/>
        </p:blipFill>
        <p:spPr bwMode="auto">
          <a:xfrm>
            <a:off x="546792" y="6355080"/>
            <a:ext cx="2628909" cy="365125"/>
          </a:xfrm>
          <a:prstGeom prst="rect">
            <a:avLst/>
          </a:prstGeom>
        </p:spPr>
      </p:pic>
      <mc:AlternateContent xmlns:mc="http://schemas.openxmlformats.org/markup-compatibility/2006" xmlns:a14="http://schemas.microsoft.com/office/drawing/2010/main">
        <mc:Choice Requires="a14">
          <p:sp>
            <p:nvSpPr>
              <p:cNvPr id="1209889924" name="Content Placeholder 2">
                <a:extLst>
                  <a:ext uri="{FF2B5EF4-FFF2-40B4-BE49-F238E27FC236}">
                    <a16:creationId xmlns:a16="http://schemas.microsoft.com/office/drawing/2014/main" id="{020E8519-7C8F-9B7C-E017-1B96B00C6D8A}"/>
                  </a:ext>
                </a:extLst>
              </p:cNvPr>
              <p:cNvSpPr>
                <a:spLocks noGrp="1"/>
              </p:cNvSpPr>
              <p:nvPr>
                <p:ph idx="1"/>
              </p:nvPr>
            </p:nvSpPr>
            <p:spPr bwMode="auto">
              <a:xfrm>
                <a:off x="506829" y="5305879"/>
                <a:ext cx="11076999" cy="1020262"/>
              </a:xfrm>
            </p:spPr>
            <p:txBody>
              <a:bodyPr>
                <a:normAutofit/>
              </a:bodyPr>
              <a:lstStyle/>
              <a:p>
                <a:pPr>
                  <a:defRPr/>
                </a:pPr>
                <a:r>
                  <a:rPr lang="en-US" sz="2000" dirty="0"/>
                  <a:t>For </a:t>
                </a:r>
                <a14:m>
                  <m:oMath xmlns:m="http://schemas.openxmlformats.org/officeDocument/2006/math">
                    <m:r>
                      <a:rPr lang="en-US" sz="2000">
                        <a:latin typeface="Cambria Math"/>
                      </a:rPr>
                      <m:t>𝛼</m:t>
                    </m:r>
                    <m:r>
                      <a:rPr lang="en-US" sz="2000" b="0" i="0">
                        <a:latin typeface="Cambria Math"/>
                      </a:rPr>
                      <m:t>=</m:t>
                    </m:r>
                    <m:r>
                      <a:rPr lang="en-US" sz="2000" b="0" i="0">
                        <a:latin typeface="Cambria Math"/>
                      </a:rPr>
                      <m:t>0</m:t>
                    </m:r>
                  </m:oMath>
                </a14:m>
                <a:r>
                  <a:rPr lang="en-US" sz="2000" dirty="0"/>
                  <a:t>, the waist has a stable equilibrium at the matched channel waist </a:t>
                </a:r>
                <a14:m>
                  <m:oMath xmlns:m="http://schemas.openxmlformats.org/officeDocument/2006/math">
                    <m:r>
                      <a:rPr lang="en-US" sz="2000" b="0" i="1">
                        <a:latin typeface="Cambria Math"/>
                      </a:rPr>
                      <m:t>𝑤</m:t>
                    </m:r>
                    <m:r>
                      <a:rPr lang="en-US" sz="2000" b="0" i="1">
                        <a:latin typeface="Cambria Math"/>
                      </a:rPr>
                      <m:t>=</m:t>
                    </m:r>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m:rPr>
                            <m:sty m:val="p"/>
                          </m:rPr>
                          <a:rPr lang="en-US" sz="2000" b="0" i="1">
                            <a:latin typeface="Cambria Math"/>
                          </a:rPr>
                          <m:t>m</m:t>
                        </m:r>
                      </m:sub>
                    </m:sSub>
                  </m:oMath>
                </a14:m>
                <a:endParaRPr lang="en-US" sz="2000" dirty="0"/>
              </a:p>
              <a:p>
                <a:pPr>
                  <a:defRPr/>
                </a:pPr>
                <a:r>
                  <a:rPr lang="en-US" sz="2000" dirty="0"/>
                  <a:t>Away from </a:t>
                </a:r>
                <a14:m>
                  <m:oMath xmlns:m="http://schemas.openxmlformats.org/officeDocument/2006/math">
                    <m:sSub>
                      <m:sSubPr>
                        <m:ctrlPr>
                          <a:rPr lang="en-US" sz="2000" i="1">
                            <a:latin typeface="Cambria Math" panose="02040503050406030204" pitchFamily="18" charset="0"/>
                            <a:ea typeface="Cambria Math"/>
                            <a:cs typeface="Cambria Math"/>
                          </a:rPr>
                        </m:ctrlPr>
                      </m:sSubPr>
                      <m:e>
                        <m:r>
                          <a:rPr lang="en-US" sz="2000" i="1">
                            <a:latin typeface="Cambria Math"/>
                          </a:rPr>
                          <m:t>𝑤</m:t>
                        </m:r>
                      </m:e>
                      <m:sub>
                        <m:r>
                          <m:rPr>
                            <m:sty m:val="p"/>
                          </m:rPr>
                          <a:rPr lang="en-US" sz="2000" i="1">
                            <a:latin typeface="Cambria Math"/>
                          </a:rPr>
                          <m:t>m</m:t>
                        </m:r>
                      </m:sub>
                    </m:sSub>
                  </m:oMath>
                </a14:m>
                <a:r>
                  <a:rPr lang="en-US" sz="2000" dirty="0"/>
                  <a:t>, the waist undergoes periodic oscillation due to the guiding effect of the channel</a:t>
                </a:r>
                <a:endParaRPr dirty="0"/>
              </a:p>
            </p:txBody>
          </p:sp>
        </mc:Choice>
        <mc:Fallback xmlns="">
          <p:sp>
            <p:nvSpPr>
              <p:cNvPr id="1209889924" name="Content Placeholder 2">
                <a:extLst>
                  <a:ext uri="{FF2B5EF4-FFF2-40B4-BE49-F238E27FC236}">
                    <a16:creationId xmlns:a16="http://schemas.microsoft.com/office/drawing/2014/main" id="{020E8519-7C8F-9B7C-E017-1B96B00C6D8A}"/>
                  </a:ext>
                </a:extLst>
              </p:cNvPr>
              <p:cNvSpPr>
                <a:spLocks noGrp="1" noRot="1" noChangeAspect="1" noMove="1" noResize="1" noEditPoints="1" noAdjustHandles="1" noChangeArrowheads="1" noChangeShapeType="1" noTextEdit="1"/>
              </p:cNvSpPr>
              <p:nvPr>
                <p:ph idx="1"/>
              </p:nvPr>
            </p:nvSpPr>
            <p:spPr bwMode="auto">
              <a:xfrm>
                <a:off x="506829" y="5305879"/>
                <a:ext cx="11076999" cy="1020262"/>
              </a:xfrm>
              <a:blipFill>
                <a:blip r:embed="rId8"/>
                <a:stretch>
                  <a:fillRect l="-220" t="-5357"/>
                </a:stretch>
              </a:blipFill>
            </p:spPr>
            <p:txBody>
              <a:bodyPr/>
              <a:lstStyle/>
              <a:p>
                <a:r>
                  <a:rPr lang="en-US">
                    <a:noFill/>
                  </a:rPr>
                  <a:t> </a:t>
                </a:r>
              </a:p>
            </p:txBody>
          </p:sp>
        </mc:Fallback>
      </mc:AlternateContent>
    </p:spTree>
    <p:extLst>
      <p:ext uri="{BB962C8B-B14F-4D97-AF65-F5344CB8AC3E}">
        <p14:creationId xmlns:p14="http://schemas.microsoft.com/office/powerpoint/2010/main" val="38080477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A232D646-85A3-EC22-0213-1BAC382FB284}"/>
            </a:ext>
          </a:extLst>
        </p:cNvPr>
        <p:cNvGrpSpPr/>
        <p:nvPr/>
      </p:nvGrpSpPr>
      <p:grpSpPr bwMode="auto">
        <a:xfrm>
          <a:off x="0" y="0"/>
          <a:ext cx="0" cy="0"/>
          <a:chOff x="0" y="0"/>
          <a:chExt cx="0" cy="0"/>
        </a:xfrm>
      </p:grpSpPr>
      <p:pic>
        <p:nvPicPr>
          <p:cNvPr id="3" name="ani_a=0.5stable">
            <a:hlinkClick r:id="" action="ppaction://media"/>
            <a:extLst>
              <a:ext uri="{FF2B5EF4-FFF2-40B4-BE49-F238E27FC236}">
                <a16:creationId xmlns:a16="http://schemas.microsoft.com/office/drawing/2014/main" id="{AD389638-D4F5-9214-48DC-DB50EAE7ECC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190040" y="1326220"/>
            <a:ext cx="7630359" cy="3815180"/>
          </a:xfrm>
          <a:prstGeom prst="rect">
            <a:avLst/>
          </a:prstGeom>
        </p:spPr>
      </p:pic>
      <p:sp>
        <p:nvSpPr>
          <p:cNvPr id="713522162" name="Title 1">
            <a:extLst>
              <a:ext uri="{FF2B5EF4-FFF2-40B4-BE49-F238E27FC236}">
                <a16:creationId xmlns:a16="http://schemas.microsoft.com/office/drawing/2014/main" id="{A4F9B6E5-F4C8-0268-E045-F5A96722958E}"/>
              </a:ext>
            </a:extLst>
          </p:cNvPr>
          <p:cNvSpPr>
            <a:spLocks noGrp="1"/>
          </p:cNvSpPr>
          <p:nvPr>
            <p:ph type="title"/>
          </p:nvPr>
        </p:nvSpPr>
        <p:spPr bwMode="auto"/>
        <p:txBody>
          <a:bodyPr>
            <a:normAutofit/>
          </a:bodyPr>
          <a:lstStyle/>
          <a:p>
            <a:pPr>
              <a:defRPr/>
            </a:pPr>
            <a:r>
              <a:rPr lang="en-US" dirty="0"/>
              <a:t>Below a threshold nonlinearity strength, stable guiding remains possible</a:t>
            </a:r>
            <a:endParaRPr dirty="0"/>
          </a:p>
        </p:txBody>
      </p:sp>
      <p:sp>
        <p:nvSpPr>
          <p:cNvPr id="450080784" name="Slide Number Placeholder 3">
            <a:extLst>
              <a:ext uri="{FF2B5EF4-FFF2-40B4-BE49-F238E27FC236}">
                <a16:creationId xmlns:a16="http://schemas.microsoft.com/office/drawing/2014/main" id="{A22E9D73-391F-2E62-9658-967F25DD1A31}"/>
              </a:ext>
            </a:extLst>
          </p:cNvPr>
          <p:cNvSpPr>
            <a:spLocks noGrp="1"/>
          </p:cNvSpPr>
          <p:nvPr>
            <p:ph type="sldNum" sz="quarter" idx="12"/>
          </p:nvPr>
        </p:nvSpPr>
        <p:spPr bwMode="auto"/>
        <p:txBody>
          <a:bodyPr/>
          <a:lstStyle/>
          <a:p>
            <a:pPr>
              <a:defRPr/>
            </a:pPr>
            <a:fld id="{311BF8DE-5F73-4E32-AA25-673E9FFCAA65}" type="slidenum">
              <a:rPr lang="en-US"/>
              <a:t>29</a:t>
            </a:fld>
            <a:endParaRPr lang="en-US"/>
          </a:p>
        </p:txBody>
      </p:sp>
      <mc:AlternateContent xmlns:mc="http://schemas.openxmlformats.org/markup-compatibility/2006" xmlns:a14="http://schemas.microsoft.com/office/drawing/2010/main">
        <mc:Choice Requires="a14">
          <p:sp>
            <p:nvSpPr>
              <p:cNvPr id="176857101" name="TextBox 9">
                <a:extLst>
                  <a:ext uri="{FF2B5EF4-FFF2-40B4-BE49-F238E27FC236}">
                    <a16:creationId xmlns:a16="http://schemas.microsoft.com/office/drawing/2014/main" id="{FAEBA47D-7278-7DEE-501D-C41B9BC4FF95}"/>
                  </a:ext>
                </a:extLst>
              </p:cNvPr>
              <p:cNvSpPr txBox="1"/>
              <p:nvPr/>
            </p:nvSpPr>
            <p:spPr bwMode="auto">
              <a:xfrm>
                <a:off x="619042" y="3112587"/>
                <a:ext cx="2484407" cy="437171"/>
              </a:xfrm>
              <a:prstGeom prst="rect">
                <a:avLst/>
              </a:prstGeom>
              <a:noFill/>
            </p:spPr>
            <p:txBody>
              <a:bodyPr wrap="square">
                <a:spAutoFit/>
              </a:bodyPr>
              <a:lstStyle/>
              <a:p>
                <a:pPr>
                  <a:defRPr/>
                </a:pPr>
                <a14:m>
                  <m:oMathPara xmlns:m="http://schemas.openxmlformats.org/officeDocument/2006/math">
                    <m:oMathParaPr>
                      <m:jc m:val="centerGroup"/>
                    </m:oMathParaPr>
                    <m:oMath xmlns:m="http://schemas.openxmlformats.org/officeDocument/2006/math">
                      <m:sSubSup>
                        <m:sSubSupPr>
                          <m:ctrlPr>
                            <a:rPr lang="en-US" sz="2000" b="0" i="1">
                              <a:latin typeface="Cambria Math" panose="02040503050406030204" pitchFamily="18" charset="0"/>
                              <a:ea typeface="Cambria Math"/>
                              <a:cs typeface="Cambria Math"/>
                            </a:rPr>
                          </m:ctrlPr>
                        </m:sSubSupPr>
                        <m:e>
                          <m:r>
                            <a:rPr lang="en-US" sz="2000">
                              <a:latin typeface="Cambria Math"/>
                            </a:rPr>
                            <m:t>𝛼</m:t>
                          </m:r>
                          <m:r>
                            <a:rPr lang="en-US" sz="2000">
                              <a:latin typeface="Cambria Math"/>
                            </a:rPr>
                            <m:t>≡</m:t>
                          </m:r>
                          <m:r>
                            <a:rPr lang="en-US" sz="2000">
                              <a:latin typeface="Cambria Math"/>
                            </a:rPr>
                            <m:t>𝑘</m:t>
                          </m:r>
                        </m:e>
                        <m:sub>
                          <m:r>
                            <m:rPr>
                              <m:sty m:val="p"/>
                            </m:rPr>
                            <a:rPr lang="en-US" sz="2000" b="0" i="0">
                              <a:latin typeface="Cambria Math"/>
                            </a:rPr>
                            <m:t>p</m:t>
                          </m:r>
                        </m:sub>
                        <m:sup>
                          <m:r>
                            <a:rPr lang="en-US" sz="2000" b="0" i="0">
                              <a:latin typeface="Cambria Math"/>
                            </a:rPr>
                            <m:t>3</m:t>
                          </m:r>
                        </m:sup>
                      </m:sSubSup>
                      <m:r>
                        <m:rPr>
                          <m:sty m:val="p"/>
                        </m:rPr>
                        <a:rPr lang="en-US" sz="2000" b="0" i="0">
                          <a:latin typeface="Cambria Math"/>
                        </a:rPr>
                        <m:t>Φ</m:t>
                      </m:r>
                      <m:r>
                        <a:rPr lang="en-US" sz="2000" b="0" i="1">
                          <a:latin typeface="Cambria Math"/>
                        </a:rPr>
                        <m:t>𝑢</m:t>
                      </m:r>
                      <m:r>
                        <a:rPr lang="en-US" sz="2000" b="0" i="1">
                          <a:latin typeface="Cambria Math"/>
                        </a:rPr>
                        <m:t>/</m:t>
                      </m:r>
                      <m:d>
                        <m:dPr>
                          <m:ctrlPr>
                            <a:rPr lang="en-US" sz="2000" b="0" i="1">
                              <a:latin typeface="Cambria Math" panose="02040503050406030204" pitchFamily="18" charset="0"/>
                              <a:ea typeface="Cambria Math"/>
                              <a:cs typeface="Cambria Math"/>
                            </a:rPr>
                          </m:ctrlPr>
                        </m:dPr>
                        <m:e>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4</m:t>
                              </m:r>
                            </m:sup>
                          </m:sSubSup>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m:rPr>
                                  <m:sty m:val="p"/>
                                </m:rPr>
                                <a:rPr lang="en-US" sz="2000" b="0" i="1">
                                  <a:latin typeface="Cambria Math"/>
                                </a:rPr>
                                <m:t>m</m:t>
                              </m:r>
                            </m:sub>
                          </m:sSub>
                        </m:e>
                      </m:d>
                    </m:oMath>
                  </m:oMathPara>
                </a14:m>
                <a:endParaRPr lang="en-US" dirty="0"/>
              </a:p>
            </p:txBody>
          </p:sp>
        </mc:Choice>
        <mc:Fallback xmlns="">
          <p:sp>
            <p:nvSpPr>
              <p:cNvPr id="176857101" name="TextBox 9">
                <a:extLst>
                  <a:ext uri="{FF2B5EF4-FFF2-40B4-BE49-F238E27FC236}">
                    <a16:creationId xmlns:a16="http://schemas.microsoft.com/office/drawing/2014/main" id="{FAEBA47D-7278-7DEE-501D-C41B9BC4FF95}"/>
                  </a:ext>
                </a:extLst>
              </p:cNvPr>
              <p:cNvSpPr txBox="1">
                <a:spLocks noRot="1" noChangeAspect="1" noMove="1" noResize="1" noEditPoints="1" noAdjustHandles="1" noChangeArrowheads="1" noChangeShapeType="1" noTextEdit="1"/>
              </p:cNvSpPr>
              <p:nvPr/>
            </p:nvSpPr>
            <p:spPr bwMode="auto">
              <a:xfrm>
                <a:off x="619042" y="3112587"/>
                <a:ext cx="2484407" cy="437171"/>
              </a:xfrm>
              <a:prstGeom prst="rect">
                <a:avLst/>
              </a:prstGeom>
              <a:blipFill>
                <a:blip r:embed="rId6"/>
                <a:stretch>
                  <a:fillRect b="-8451"/>
                </a:stretch>
              </a:blipFill>
            </p:spPr>
            <p:txBody>
              <a:bodyPr/>
              <a:lstStyle/>
              <a:p>
                <a:r>
                  <a:rPr lang="en-US">
                    <a:noFill/>
                  </a:rPr>
                  <a:t> </a:t>
                </a:r>
              </a:p>
            </p:txBody>
          </p:sp>
        </mc:Fallback>
      </mc:AlternateContent>
      <p:pic>
        <p:nvPicPr>
          <p:cNvPr id="2014001279" name="Picture 13" descr="Laboratory for Laser Energetics University of Rochester Logo.">
            <a:extLst>
              <a:ext uri="{FF2B5EF4-FFF2-40B4-BE49-F238E27FC236}">
                <a16:creationId xmlns:a16="http://schemas.microsoft.com/office/drawing/2014/main" id="{520E2BF6-7851-C2B5-E48B-45C14E6B6D99}"/>
              </a:ext>
            </a:extLst>
          </p:cNvPr>
          <p:cNvPicPr>
            <a:picLocks noChangeAspect="1"/>
          </p:cNvPicPr>
          <p:nvPr/>
        </p:nvPicPr>
        <p:blipFill rotWithShape="1">
          <a:blip r:embed="rId7"/>
          <a:stretch/>
        </p:blipFill>
        <p:spPr bwMode="auto">
          <a:xfrm>
            <a:off x="546792" y="6355080"/>
            <a:ext cx="2628909" cy="365125"/>
          </a:xfrm>
          <a:prstGeom prst="rect">
            <a:avLst/>
          </a:prstGeom>
        </p:spPr>
      </p:pic>
      <mc:AlternateContent xmlns:mc="http://schemas.openxmlformats.org/markup-compatibility/2006" xmlns:a14="http://schemas.microsoft.com/office/drawing/2010/main">
        <mc:Choice Requires="a14">
          <p:sp>
            <p:nvSpPr>
              <p:cNvPr id="1209889924" name="Content Placeholder 2">
                <a:extLst>
                  <a:ext uri="{FF2B5EF4-FFF2-40B4-BE49-F238E27FC236}">
                    <a16:creationId xmlns:a16="http://schemas.microsoft.com/office/drawing/2014/main" id="{21C8E910-FE4B-3C86-5720-031AB6A31579}"/>
                  </a:ext>
                </a:extLst>
              </p:cNvPr>
              <p:cNvSpPr>
                <a:spLocks noGrp="1"/>
              </p:cNvSpPr>
              <p:nvPr>
                <p:ph idx="1"/>
              </p:nvPr>
            </p:nvSpPr>
            <p:spPr bwMode="auto">
              <a:xfrm>
                <a:off x="506829" y="5305879"/>
                <a:ext cx="11076999" cy="1020262"/>
              </a:xfrm>
            </p:spPr>
            <p:txBody>
              <a:bodyPr>
                <a:normAutofit/>
              </a:bodyPr>
              <a:lstStyle/>
              <a:p>
                <a:pPr>
                  <a:defRPr/>
                </a:pPr>
                <a:r>
                  <a:rPr lang="en-US" sz="2000" dirty="0"/>
                  <a:t>Guiding remains possible for </a:t>
                </a:r>
                <a14:m>
                  <m:oMath xmlns:m="http://schemas.openxmlformats.org/officeDocument/2006/math">
                    <m:r>
                      <a:rPr lang="en-US" sz="2000">
                        <a:latin typeface="Cambria Math"/>
                      </a:rPr>
                      <m:t>0</m:t>
                    </m:r>
                    <m:r>
                      <a:rPr lang="en-US" sz="2000">
                        <a:latin typeface="Cambria Math"/>
                      </a:rPr>
                      <m:t>&lt;</m:t>
                    </m:r>
                    <m:r>
                      <a:rPr lang="en-US" sz="2000">
                        <a:latin typeface="Cambria Math"/>
                      </a:rPr>
                      <m:t>𝛼</m:t>
                    </m:r>
                    <m:r>
                      <a:rPr lang="en-US" sz="2000">
                        <a:latin typeface="Cambria Math"/>
                      </a:rPr>
                      <m:t>&lt; </m:t>
                    </m:r>
                    <m:sSub>
                      <m:sSubPr>
                        <m:ctrlPr>
                          <a:rPr lang="ar-AE" sz="2000" i="1">
                            <a:latin typeface="Cambria Math" panose="02040503050406030204" pitchFamily="18" charset="0"/>
                            <a:ea typeface="Cambria Math"/>
                            <a:cs typeface="Cambria Math"/>
                          </a:rPr>
                        </m:ctrlPr>
                      </m:sSubPr>
                      <m:e>
                        <m:r>
                          <a:rPr lang="ar-AE" sz="2000">
                            <a:latin typeface="Cambria Math"/>
                          </a:rPr>
                          <m:t>𝛼</m:t>
                        </m:r>
                      </m:e>
                      <m:sub>
                        <m:r>
                          <m:rPr>
                            <m:sty m:val="p"/>
                          </m:rPr>
                          <a:rPr lang="en-US" sz="2000">
                            <a:latin typeface="Cambria Math"/>
                          </a:rPr>
                          <m:t>th</m:t>
                        </m:r>
                      </m:sub>
                    </m:sSub>
                    <m:r>
                      <a:rPr lang="ar-AE" sz="2000">
                        <a:latin typeface="Cambria Math"/>
                      </a:rPr>
                      <m:t>≈</m:t>
                    </m:r>
                    <m:r>
                      <a:rPr lang="ar-AE" sz="2000">
                        <a:latin typeface="Cambria Math"/>
                      </a:rPr>
                      <m:t>8</m:t>
                    </m:r>
                    <m:r>
                      <a:rPr lang="ar-AE" sz="2000">
                        <a:latin typeface="Cambria Math"/>
                      </a:rPr>
                      <m:t>.</m:t>
                    </m:r>
                    <m:r>
                      <a:rPr lang="ar-AE" sz="2000">
                        <a:latin typeface="Cambria Math"/>
                      </a:rPr>
                      <m:t>6</m:t>
                    </m:r>
                  </m:oMath>
                </a14:m>
                <a:endParaRPr lang="ar-AE" sz="2000" dirty="0"/>
              </a:p>
              <a:p>
                <a:pPr>
                  <a:defRPr/>
                </a:pPr>
                <a:r>
                  <a:rPr lang="en-US" sz="2000" dirty="0"/>
                  <a:t>The stable equilibrium is shifted inward while an unstable equilibrium appears</a:t>
                </a:r>
              </a:p>
              <a:p>
                <a:pPr>
                  <a:defRPr/>
                </a:pPr>
                <a:endParaRPr sz="2000" dirty="0"/>
              </a:p>
            </p:txBody>
          </p:sp>
        </mc:Choice>
        <mc:Fallback xmlns="">
          <p:sp>
            <p:nvSpPr>
              <p:cNvPr id="1209889924" name="Content Placeholder 2">
                <a:extLst>
                  <a:ext uri="{FF2B5EF4-FFF2-40B4-BE49-F238E27FC236}">
                    <a16:creationId xmlns:a16="http://schemas.microsoft.com/office/drawing/2014/main" id="{21C8E910-FE4B-3C86-5720-031AB6A31579}"/>
                  </a:ext>
                </a:extLst>
              </p:cNvPr>
              <p:cNvSpPr>
                <a:spLocks noGrp="1" noRot="1" noChangeAspect="1" noMove="1" noResize="1" noEditPoints="1" noAdjustHandles="1" noChangeArrowheads="1" noChangeShapeType="1" noTextEdit="1"/>
              </p:cNvSpPr>
              <p:nvPr>
                <p:ph idx="1"/>
              </p:nvPr>
            </p:nvSpPr>
            <p:spPr bwMode="auto">
              <a:xfrm>
                <a:off x="506829" y="5305879"/>
                <a:ext cx="11076999" cy="1020262"/>
              </a:xfrm>
              <a:blipFill>
                <a:blip r:embed="rId8"/>
                <a:stretch>
                  <a:fillRect l="-220" t="-5357"/>
                </a:stretch>
              </a:blipFill>
            </p:spPr>
            <p:txBody>
              <a:bodyPr/>
              <a:lstStyle/>
              <a:p>
                <a:r>
                  <a:rPr lang="en-US">
                    <a:noFill/>
                  </a:rPr>
                  <a:t> </a:t>
                </a:r>
              </a:p>
            </p:txBody>
          </p:sp>
        </mc:Fallback>
      </mc:AlternateContent>
    </p:spTree>
    <p:extLst>
      <p:ext uri="{BB962C8B-B14F-4D97-AF65-F5344CB8AC3E}">
        <p14:creationId xmlns:p14="http://schemas.microsoft.com/office/powerpoint/2010/main" val="15358533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5E4950F1-4C7F-D057-69AF-9900A81D5C60}"/>
            </a:ext>
          </a:extLst>
        </p:cNvPr>
        <p:cNvGrpSpPr/>
        <p:nvPr/>
      </p:nvGrpSpPr>
      <p:grpSpPr bwMode="auto">
        <a:xfrm>
          <a:off x="0" y="0"/>
          <a:ext cx="0" cy="0"/>
          <a:chOff x="0" y="0"/>
          <a:chExt cx="0" cy="0"/>
        </a:xfrm>
      </p:grpSpPr>
      <p:pic>
        <p:nvPicPr>
          <p:cNvPr id="2" name="ani_a=0.5unstable">
            <a:hlinkClick r:id="" action="ppaction://media"/>
            <a:extLst>
              <a:ext uri="{FF2B5EF4-FFF2-40B4-BE49-F238E27FC236}">
                <a16:creationId xmlns:a16="http://schemas.microsoft.com/office/drawing/2014/main" id="{7A52BEA1-E23D-4218-8E67-1D15C3CB952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190040" y="1326220"/>
            <a:ext cx="7630359" cy="3815180"/>
          </a:xfrm>
          <a:prstGeom prst="rect">
            <a:avLst/>
          </a:prstGeom>
        </p:spPr>
      </p:pic>
      <p:sp>
        <p:nvSpPr>
          <p:cNvPr id="713522162" name="Title 1">
            <a:extLst>
              <a:ext uri="{FF2B5EF4-FFF2-40B4-BE49-F238E27FC236}">
                <a16:creationId xmlns:a16="http://schemas.microsoft.com/office/drawing/2014/main" id="{DB6472AB-2971-66C2-BFD8-3256E90AD877}"/>
              </a:ext>
            </a:extLst>
          </p:cNvPr>
          <p:cNvSpPr>
            <a:spLocks noGrp="1"/>
          </p:cNvSpPr>
          <p:nvPr>
            <p:ph type="title"/>
          </p:nvPr>
        </p:nvSpPr>
        <p:spPr bwMode="auto"/>
        <p:txBody>
          <a:bodyPr>
            <a:normAutofit/>
          </a:bodyPr>
          <a:lstStyle/>
          <a:p>
            <a:pPr>
              <a:defRPr/>
            </a:pPr>
            <a:r>
              <a:rPr lang="en-US" dirty="0"/>
              <a:t>Below a threshold nonlinearity strength, stable guiding remains possible</a:t>
            </a:r>
            <a:endParaRPr dirty="0"/>
          </a:p>
        </p:txBody>
      </p:sp>
      <p:sp>
        <p:nvSpPr>
          <p:cNvPr id="450080784" name="Slide Number Placeholder 3">
            <a:extLst>
              <a:ext uri="{FF2B5EF4-FFF2-40B4-BE49-F238E27FC236}">
                <a16:creationId xmlns:a16="http://schemas.microsoft.com/office/drawing/2014/main" id="{3CB11BBB-41BA-6E47-94BE-AD9CDD78AAC0}"/>
              </a:ext>
            </a:extLst>
          </p:cNvPr>
          <p:cNvSpPr>
            <a:spLocks noGrp="1"/>
          </p:cNvSpPr>
          <p:nvPr>
            <p:ph type="sldNum" sz="quarter" idx="12"/>
          </p:nvPr>
        </p:nvSpPr>
        <p:spPr bwMode="auto"/>
        <p:txBody>
          <a:bodyPr/>
          <a:lstStyle/>
          <a:p>
            <a:pPr>
              <a:defRPr/>
            </a:pPr>
            <a:fld id="{311BF8DE-5F73-4E32-AA25-673E9FFCAA65}" type="slidenum">
              <a:rPr lang="en-US"/>
              <a:t>30</a:t>
            </a:fld>
            <a:endParaRPr lang="en-US"/>
          </a:p>
        </p:txBody>
      </p:sp>
      <mc:AlternateContent xmlns:mc="http://schemas.openxmlformats.org/markup-compatibility/2006" xmlns:a14="http://schemas.microsoft.com/office/drawing/2010/main">
        <mc:Choice Requires="a14">
          <p:sp>
            <p:nvSpPr>
              <p:cNvPr id="176857101" name="TextBox 9">
                <a:extLst>
                  <a:ext uri="{FF2B5EF4-FFF2-40B4-BE49-F238E27FC236}">
                    <a16:creationId xmlns:a16="http://schemas.microsoft.com/office/drawing/2014/main" id="{25BC8CA6-AF5B-DC8A-3C20-5AB5C033E48F}"/>
                  </a:ext>
                </a:extLst>
              </p:cNvPr>
              <p:cNvSpPr txBox="1"/>
              <p:nvPr/>
            </p:nvSpPr>
            <p:spPr bwMode="auto">
              <a:xfrm>
                <a:off x="619042" y="3112587"/>
                <a:ext cx="2484407" cy="437171"/>
              </a:xfrm>
              <a:prstGeom prst="rect">
                <a:avLst/>
              </a:prstGeom>
              <a:noFill/>
            </p:spPr>
            <p:txBody>
              <a:bodyPr wrap="square">
                <a:spAutoFit/>
              </a:bodyPr>
              <a:lstStyle/>
              <a:p>
                <a:pPr>
                  <a:defRPr/>
                </a:pPr>
                <a14:m>
                  <m:oMathPara xmlns:m="http://schemas.openxmlformats.org/officeDocument/2006/math">
                    <m:oMathParaPr>
                      <m:jc m:val="centerGroup"/>
                    </m:oMathParaPr>
                    <m:oMath xmlns:m="http://schemas.openxmlformats.org/officeDocument/2006/math">
                      <m:sSubSup>
                        <m:sSubSupPr>
                          <m:ctrlPr>
                            <a:rPr lang="en-US" sz="2000" b="0" i="1">
                              <a:latin typeface="Cambria Math" panose="02040503050406030204" pitchFamily="18" charset="0"/>
                              <a:ea typeface="Cambria Math"/>
                              <a:cs typeface="Cambria Math"/>
                            </a:rPr>
                          </m:ctrlPr>
                        </m:sSubSupPr>
                        <m:e>
                          <m:r>
                            <a:rPr lang="en-US" sz="2000">
                              <a:latin typeface="Cambria Math"/>
                            </a:rPr>
                            <m:t>𝛼</m:t>
                          </m:r>
                          <m:r>
                            <a:rPr lang="en-US" sz="2000">
                              <a:latin typeface="Cambria Math"/>
                            </a:rPr>
                            <m:t>≡</m:t>
                          </m:r>
                          <m:r>
                            <a:rPr lang="en-US" sz="2000">
                              <a:latin typeface="Cambria Math"/>
                            </a:rPr>
                            <m:t>𝑘</m:t>
                          </m:r>
                        </m:e>
                        <m:sub>
                          <m:r>
                            <m:rPr>
                              <m:sty m:val="p"/>
                            </m:rPr>
                            <a:rPr lang="en-US" sz="2000" b="0" i="0">
                              <a:latin typeface="Cambria Math"/>
                            </a:rPr>
                            <m:t>p</m:t>
                          </m:r>
                        </m:sub>
                        <m:sup>
                          <m:r>
                            <a:rPr lang="en-US" sz="2000" b="0" i="0">
                              <a:latin typeface="Cambria Math"/>
                            </a:rPr>
                            <m:t>3</m:t>
                          </m:r>
                        </m:sup>
                      </m:sSubSup>
                      <m:r>
                        <m:rPr>
                          <m:sty m:val="p"/>
                        </m:rPr>
                        <a:rPr lang="en-US" sz="2000" b="0" i="0">
                          <a:latin typeface="Cambria Math"/>
                        </a:rPr>
                        <m:t>Φ</m:t>
                      </m:r>
                      <m:r>
                        <a:rPr lang="en-US" sz="2000" b="0" i="1">
                          <a:latin typeface="Cambria Math"/>
                        </a:rPr>
                        <m:t>𝑢</m:t>
                      </m:r>
                      <m:r>
                        <a:rPr lang="en-US" sz="2000" b="0" i="1">
                          <a:latin typeface="Cambria Math"/>
                        </a:rPr>
                        <m:t>/</m:t>
                      </m:r>
                      <m:d>
                        <m:dPr>
                          <m:ctrlPr>
                            <a:rPr lang="en-US" sz="2000" b="0" i="1">
                              <a:latin typeface="Cambria Math" panose="02040503050406030204" pitchFamily="18" charset="0"/>
                              <a:ea typeface="Cambria Math"/>
                              <a:cs typeface="Cambria Math"/>
                            </a:rPr>
                          </m:ctrlPr>
                        </m:dPr>
                        <m:e>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4</m:t>
                              </m:r>
                            </m:sup>
                          </m:sSubSup>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m:rPr>
                                  <m:sty m:val="p"/>
                                </m:rPr>
                                <a:rPr lang="en-US" sz="2000" b="0" i="1">
                                  <a:latin typeface="Cambria Math"/>
                                </a:rPr>
                                <m:t>m</m:t>
                              </m:r>
                            </m:sub>
                          </m:sSub>
                        </m:e>
                      </m:d>
                    </m:oMath>
                  </m:oMathPara>
                </a14:m>
                <a:endParaRPr lang="en-US" dirty="0"/>
              </a:p>
            </p:txBody>
          </p:sp>
        </mc:Choice>
        <mc:Fallback xmlns="">
          <p:sp>
            <p:nvSpPr>
              <p:cNvPr id="176857101" name="TextBox 9">
                <a:extLst>
                  <a:ext uri="{FF2B5EF4-FFF2-40B4-BE49-F238E27FC236}">
                    <a16:creationId xmlns:a16="http://schemas.microsoft.com/office/drawing/2014/main" id="{25BC8CA6-AF5B-DC8A-3C20-5AB5C033E48F}"/>
                  </a:ext>
                </a:extLst>
              </p:cNvPr>
              <p:cNvSpPr txBox="1">
                <a:spLocks noRot="1" noChangeAspect="1" noMove="1" noResize="1" noEditPoints="1" noAdjustHandles="1" noChangeArrowheads="1" noChangeShapeType="1" noTextEdit="1"/>
              </p:cNvSpPr>
              <p:nvPr/>
            </p:nvSpPr>
            <p:spPr bwMode="auto">
              <a:xfrm>
                <a:off x="619042" y="3112587"/>
                <a:ext cx="2484407" cy="437171"/>
              </a:xfrm>
              <a:prstGeom prst="rect">
                <a:avLst/>
              </a:prstGeom>
              <a:blipFill>
                <a:blip r:embed="rId6"/>
                <a:stretch>
                  <a:fillRect b="-8451"/>
                </a:stretch>
              </a:blipFill>
            </p:spPr>
            <p:txBody>
              <a:bodyPr/>
              <a:lstStyle/>
              <a:p>
                <a:r>
                  <a:rPr lang="en-US">
                    <a:noFill/>
                  </a:rPr>
                  <a:t> </a:t>
                </a:r>
              </a:p>
            </p:txBody>
          </p:sp>
        </mc:Fallback>
      </mc:AlternateContent>
      <p:pic>
        <p:nvPicPr>
          <p:cNvPr id="2014001279" name="Picture 13" descr="Laboratory for Laser Energetics University of Rochester Logo.">
            <a:extLst>
              <a:ext uri="{FF2B5EF4-FFF2-40B4-BE49-F238E27FC236}">
                <a16:creationId xmlns:a16="http://schemas.microsoft.com/office/drawing/2014/main" id="{C1E05603-3937-748F-FEE1-3581E3955CDA}"/>
              </a:ext>
            </a:extLst>
          </p:cNvPr>
          <p:cNvPicPr>
            <a:picLocks noChangeAspect="1"/>
          </p:cNvPicPr>
          <p:nvPr/>
        </p:nvPicPr>
        <p:blipFill rotWithShape="1">
          <a:blip r:embed="rId7"/>
          <a:stretch/>
        </p:blipFill>
        <p:spPr bwMode="auto">
          <a:xfrm>
            <a:off x="546792" y="6355080"/>
            <a:ext cx="2628909" cy="365125"/>
          </a:xfrm>
          <a:prstGeom prst="rect">
            <a:avLst/>
          </a:prstGeom>
        </p:spPr>
      </p:pic>
      <p:sp>
        <p:nvSpPr>
          <p:cNvPr id="1209889924" name="Content Placeholder 2">
            <a:extLst>
              <a:ext uri="{FF2B5EF4-FFF2-40B4-BE49-F238E27FC236}">
                <a16:creationId xmlns:a16="http://schemas.microsoft.com/office/drawing/2014/main" id="{7985D6DD-CB97-91DC-EE1A-F4E5BB51E6FA}"/>
              </a:ext>
            </a:extLst>
          </p:cNvPr>
          <p:cNvSpPr>
            <a:spLocks noGrp="1"/>
          </p:cNvSpPr>
          <p:nvPr>
            <p:ph idx="1"/>
          </p:nvPr>
        </p:nvSpPr>
        <p:spPr bwMode="auto">
          <a:xfrm>
            <a:off x="506829" y="5305879"/>
            <a:ext cx="11076999" cy="1020262"/>
          </a:xfrm>
        </p:spPr>
        <p:txBody>
          <a:bodyPr>
            <a:normAutofit/>
          </a:bodyPr>
          <a:lstStyle/>
          <a:p>
            <a:pPr>
              <a:defRPr/>
            </a:pPr>
            <a:r>
              <a:rPr lang="en-US" sz="2000" dirty="0"/>
              <a:t>Some trajectories remain periodic while others result in collapse</a:t>
            </a:r>
          </a:p>
          <a:p>
            <a:pPr>
              <a:defRPr/>
            </a:pPr>
            <a:endParaRPr sz="2000" dirty="0"/>
          </a:p>
        </p:txBody>
      </p:sp>
    </p:spTree>
    <p:extLst>
      <p:ext uri="{BB962C8B-B14F-4D97-AF65-F5344CB8AC3E}">
        <p14:creationId xmlns:p14="http://schemas.microsoft.com/office/powerpoint/2010/main" val="37363833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6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A73340CE-D177-FF52-6833-BAE53C860FF0}"/>
            </a:ext>
          </a:extLst>
        </p:cNvPr>
        <p:cNvGrpSpPr/>
        <p:nvPr/>
      </p:nvGrpSpPr>
      <p:grpSpPr bwMode="auto">
        <a:xfrm>
          <a:off x="0" y="0"/>
          <a:ext cx="0" cy="0"/>
          <a:chOff x="0" y="0"/>
          <a:chExt cx="0" cy="0"/>
        </a:xfrm>
      </p:grpSpPr>
      <p:pic>
        <p:nvPicPr>
          <p:cNvPr id="2" name="ani_a=1">
            <a:hlinkClick r:id="" action="ppaction://media"/>
            <a:extLst>
              <a:ext uri="{FF2B5EF4-FFF2-40B4-BE49-F238E27FC236}">
                <a16:creationId xmlns:a16="http://schemas.microsoft.com/office/drawing/2014/main" id="{4E3426E1-8D8D-30C1-03DD-E591C644DC5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190040" y="1342220"/>
            <a:ext cx="7630359" cy="3815180"/>
          </a:xfrm>
          <a:prstGeom prst="rect">
            <a:avLst/>
          </a:prstGeom>
        </p:spPr>
      </p:pic>
      <p:sp>
        <p:nvSpPr>
          <p:cNvPr id="713522162" name="Title 1">
            <a:extLst>
              <a:ext uri="{FF2B5EF4-FFF2-40B4-BE49-F238E27FC236}">
                <a16:creationId xmlns:a16="http://schemas.microsoft.com/office/drawing/2014/main" id="{6486BC31-4FB1-AC41-E912-E5C8F4DCC149}"/>
              </a:ext>
            </a:extLst>
          </p:cNvPr>
          <p:cNvSpPr>
            <a:spLocks noGrp="1"/>
          </p:cNvSpPr>
          <p:nvPr>
            <p:ph type="title"/>
          </p:nvPr>
        </p:nvSpPr>
        <p:spPr bwMode="auto"/>
        <p:txBody>
          <a:bodyPr>
            <a:normAutofit/>
          </a:bodyPr>
          <a:lstStyle/>
          <a:p>
            <a:pPr>
              <a:defRPr/>
            </a:pPr>
            <a:r>
              <a:rPr lang="en-US" dirty="0"/>
              <a:t>Stable guiding behavior disappears above a threshold nonlinearity strength</a:t>
            </a:r>
            <a:endParaRPr dirty="0"/>
          </a:p>
        </p:txBody>
      </p:sp>
      <p:sp>
        <p:nvSpPr>
          <p:cNvPr id="450080784" name="Slide Number Placeholder 3">
            <a:extLst>
              <a:ext uri="{FF2B5EF4-FFF2-40B4-BE49-F238E27FC236}">
                <a16:creationId xmlns:a16="http://schemas.microsoft.com/office/drawing/2014/main" id="{27CBA352-0FB7-A213-F912-24E0D8701294}"/>
              </a:ext>
            </a:extLst>
          </p:cNvPr>
          <p:cNvSpPr>
            <a:spLocks noGrp="1"/>
          </p:cNvSpPr>
          <p:nvPr>
            <p:ph type="sldNum" sz="quarter" idx="12"/>
          </p:nvPr>
        </p:nvSpPr>
        <p:spPr bwMode="auto"/>
        <p:txBody>
          <a:bodyPr/>
          <a:lstStyle/>
          <a:p>
            <a:pPr>
              <a:defRPr/>
            </a:pPr>
            <a:fld id="{311BF8DE-5F73-4E32-AA25-673E9FFCAA65}" type="slidenum">
              <a:rPr lang="en-US"/>
              <a:t>31</a:t>
            </a:fld>
            <a:endParaRPr lang="en-US"/>
          </a:p>
        </p:txBody>
      </p:sp>
      <mc:AlternateContent xmlns:mc="http://schemas.openxmlformats.org/markup-compatibility/2006" xmlns:a14="http://schemas.microsoft.com/office/drawing/2010/main">
        <mc:Choice Requires="a14">
          <p:sp>
            <p:nvSpPr>
              <p:cNvPr id="176857101" name="TextBox 9">
                <a:extLst>
                  <a:ext uri="{FF2B5EF4-FFF2-40B4-BE49-F238E27FC236}">
                    <a16:creationId xmlns:a16="http://schemas.microsoft.com/office/drawing/2014/main" id="{C1BF4BCE-78DB-74F3-42B6-EE6AFB586EBF}"/>
                  </a:ext>
                </a:extLst>
              </p:cNvPr>
              <p:cNvSpPr txBox="1"/>
              <p:nvPr/>
            </p:nvSpPr>
            <p:spPr bwMode="auto">
              <a:xfrm>
                <a:off x="619042" y="3112587"/>
                <a:ext cx="2484407" cy="437171"/>
              </a:xfrm>
              <a:prstGeom prst="rect">
                <a:avLst/>
              </a:prstGeom>
              <a:noFill/>
            </p:spPr>
            <p:txBody>
              <a:bodyPr wrap="square">
                <a:spAutoFit/>
              </a:bodyPr>
              <a:lstStyle/>
              <a:p>
                <a:pPr>
                  <a:defRPr/>
                </a:pPr>
                <a14:m>
                  <m:oMathPara xmlns:m="http://schemas.openxmlformats.org/officeDocument/2006/math">
                    <m:oMathParaPr>
                      <m:jc m:val="centerGroup"/>
                    </m:oMathParaPr>
                    <m:oMath xmlns:m="http://schemas.openxmlformats.org/officeDocument/2006/math">
                      <m:sSubSup>
                        <m:sSubSupPr>
                          <m:ctrlPr>
                            <a:rPr lang="en-US" sz="2000" b="0" i="1">
                              <a:latin typeface="Cambria Math" panose="02040503050406030204" pitchFamily="18" charset="0"/>
                              <a:ea typeface="Cambria Math"/>
                              <a:cs typeface="Cambria Math"/>
                            </a:rPr>
                          </m:ctrlPr>
                        </m:sSubSupPr>
                        <m:e>
                          <m:r>
                            <a:rPr lang="en-US" sz="2000">
                              <a:latin typeface="Cambria Math"/>
                            </a:rPr>
                            <m:t>𝛼</m:t>
                          </m:r>
                          <m:r>
                            <a:rPr lang="en-US" sz="2000">
                              <a:latin typeface="Cambria Math"/>
                            </a:rPr>
                            <m:t>≡</m:t>
                          </m:r>
                          <m:r>
                            <a:rPr lang="en-US" sz="2000">
                              <a:latin typeface="Cambria Math"/>
                            </a:rPr>
                            <m:t>𝑘</m:t>
                          </m:r>
                        </m:e>
                        <m:sub>
                          <m:r>
                            <m:rPr>
                              <m:sty m:val="p"/>
                            </m:rPr>
                            <a:rPr lang="en-US" sz="2000" b="0" i="0">
                              <a:latin typeface="Cambria Math"/>
                            </a:rPr>
                            <m:t>p</m:t>
                          </m:r>
                        </m:sub>
                        <m:sup>
                          <m:r>
                            <a:rPr lang="en-US" sz="2000" b="0" i="0">
                              <a:latin typeface="Cambria Math"/>
                            </a:rPr>
                            <m:t>3</m:t>
                          </m:r>
                        </m:sup>
                      </m:sSubSup>
                      <m:r>
                        <m:rPr>
                          <m:sty m:val="p"/>
                        </m:rPr>
                        <a:rPr lang="en-US" sz="2000" b="0" i="0">
                          <a:latin typeface="Cambria Math"/>
                        </a:rPr>
                        <m:t>Φ</m:t>
                      </m:r>
                      <m:r>
                        <a:rPr lang="en-US" sz="2000" b="0" i="1">
                          <a:latin typeface="Cambria Math"/>
                        </a:rPr>
                        <m:t>𝑢</m:t>
                      </m:r>
                      <m:r>
                        <a:rPr lang="en-US" sz="2000" b="0" i="1">
                          <a:latin typeface="Cambria Math"/>
                        </a:rPr>
                        <m:t>/</m:t>
                      </m:r>
                      <m:d>
                        <m:dPr>
                          <m:ctrlPr>
                            <a:rPr lang="en-US" sz="2000" b="0" i="1">
                              <a:latin typeface="Cambria Math" panose="02040503050406030204" pitchFamily="18" charset="0"/>
                              <a:ea typeface="Cambria Math"/>
                              <a:cs typeface="Cambria Math"/>
                            </a:rPr>
                          </m:ctrlPr>
                        </m:dPr>
                        <m:e>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4</m:t>
                              </m:r>
                            </m:sup>
                          </m:sSubSup>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m:rPr>
                                  <m:sty m:val="p"/>
                                </m:rPr>
                                <a:rPr lang="en-US" sz="2000" b="0" i="1">
                                  <a:latin typeface="Cambria Math"/>
                                </a:rPr>
                                <m:t>m</m:t>
                              </m:r>
                            </m:sub>
                          </m:sSub>
                        </m:e>
                      </m:d>
                    </m:oMath>
                  </m:oMathPara>
                </a14:m>
                <a:endParaRPr lang="en-US" dirty="0"/>
              </a:p>
            </p:txBody>
          </p:sp>
        </mc:Choice>
        <mc:Fallback xmlns="">
          <p:sp>
            <p:nvSpPr>
              <p:cNvPr id="176857101" name="TextBox 9">
                <a:extLst>
                  <a:ext uri="{FF2B5EF4-FFF2-40B4-BE49-F238E27FC236}">
                    <a16:creationId xmlns:a16="http://schemas.microsoft.com/office/drawing/2014/main" id="{C1BF4BCE-78DB-74F3-42B6-EE6AFB586EBF}"/>
                  </a:ext>
                </a:extLst>
              </p:cNvPr>
              <p:cNvSpPr txBox="1">
                <a:spLocks noRot="1" noChangeAspect="1" noMove="1" noResize="1" noEditPoints="1" noAdjustHandles="1" noChangeArrowheads="1" noChangeShapeType="1" noTextEdit="1"/>
              </p:cNvSpPr>
              <p:nvPr/>
            </p:nvSpPr>
            <p:spPr bwMode="auto">
              <a:xfrm>
                <a:off x="619042" y="3112587"/>
                <a:ext cx="2484407" cy="437171"/>
              </a:xfrm>
              <a:prstGeom prst="rect">
                <a:avLst/>
              </a:prstGeom>
              <a:blipFill>
                <a:blip r:embed="rId6"/>
                <a:stretch>
                  <a:fillRect b="-8451"/>
                </a:stretch>
              </a:blipFill>
            </p:spPr>
            <p:txBody>
              <a:bodyPr/>
              <a:lstStyle/>
              <a:p>
                <a:r>
                  <a:rPr lang="en-US">
                    <a:noFill/>
                  </a:rPr>
                  <a:t> </a:t>
                </a:r>
              </a:p>
            </p:txBody>
          </p:sp>
        </mc:Fallback>
      </mc:AlternateContent>
      <p:pic>
        <p:nvPicPr>
          <p:cNvPr id="2014001279" name="Picture 13" descr="Laboratory for Laser Energetics University of Rochester Logo.">
            <a:extLst>
              <a:ext uri="{FF2B5EF4-FFF2-40B4-BE49-F238E27FC236}">
                <a16:creationId xmlns:a16="http://schemas.microsoft.com/office/drawing/2014/main" id="{867AFB1D-129C-4473-F632-A4D5853C2A73}"/>
              </a:ext>
            </a:extLst>
          </p:cNvPr>
          <p:cNvPicPr>
            <a:picLocks noChangeAspect="1"/>
          </p:cNvPicPr>
          <p:nvPr/>
        </p:nvPicPr>
        <p:blipFill rotWithShape="1">
          <a:blip r:embed="rId7"/>
          <a:stretch/>
        </p:blipFill>
        <p:spPr bwMode="auto">
          <a:xfrm>
            <a:off x="546792" y="6355080"/>
            <a:ext cx="2628909" cy="365125"/>
          </a:xfrm>
          <a:prstGeom prst="rect">
            <a:avLst/>
          </a:prstGeom>
        </p:spPr>
      </p:pic>
      <mc:AlternateContent xmlns:mc="http://schemas.openxmlformats.org/markup-compatibility/2006" xmlns:a14="http://schemas.microsoft.com/office/drawing/2010/main">
        <mc:Choice Requires="a14">
          <p:sp>
            <p:nvSpPr>
              <p:cNvPr id="1209889924" name="Content Placeholder 2">
                <a:extLst>
                  <a:ext uri="{FF2B5EF4-FFF2-40B4-BE49-F238E27FC236}">
                    <a16:creationId xmlns:a16="http://schemas.microsoft.com/office/drawing/2014/main" id="{4F3A9863-69BD-FF8B-BB3B-A1ADEA1442B0}"/>
                  </a:ext>
                </a:extLst>
              </p:cNvPr>
              <p:cNvSpPr>
                <a:spLocks noGrp="1"/>
              </p:cNvSpPr>
              <p:nvPr>
                <p:ph idx="1"/>
              </p:nvPr>
            </p:nvSpPr>
            <p:spPr bwMode="auto">
              <a:xfrm>
                <a:off x="506829" y="5305879"/>
                <a:ext cx="11076999" cy="1020262"/>
              </a:xfrm>
            </p:spPr>
            <p:txBody>
              <a:bodyPr>
                <a:normAutofit/>
              </a:bodyPr>
              <a:lstStyle/>
              <a:p>
                <a:pPr>
                  <a:defRPr/>
                </a:pPr>
                <a:r>
                  <a:rPr lang="en-US" sz="2000" dirty="0"/>
                  <a:t>At </a:t>
                </a:r>
                <a14:m>
                  <m:oMath xmlns:m="http://schemas.openxmlformats.org/officeDocument/2006/math">
                    <m:r>
                      <a:rPr lang="en-US" sz="2000">
                        <a:latin typeface="Cambria Math"/>
                      </a:rPr>
                      <m:t>𝛼</m:t>
                    </m:r>
                    <m:r>
                      <a:rPr lang="en-US" sz="2000">
                        <a:latin typeface="Cambria Math"/>
                      </a:rPr>
                      <m:t>= </m:t>
                    </m:r>
                    <m:sSub>
                      <m:sSubPr>
                        <m:ctrlPr>
                          <a:rPr lang="ar-AE" sz="2000" i="1">
                            <a:latin typeface="Cambria Math" panose="02040503050406030204" pitchFamily="18" charset="0"/>
                            <a:ea typeface="Cambria Math"/>
                            <a:cs typeface="Cambria Math"/>
                          </a:rPr>
                        </m:ctrlPr>
                      </m:sSubPr>
                      <m:e>
                        <m:r>
                          <a:rPr lang="ar-AE" sz="2000">
                            <a:latin typeface="Cambria Math"/>
                          </a:rPr>
                          <m:t>𝛼</m:t>
                        </m:r>
                      </m:e>
                      <m:sub>
                        <m:r>
                          <m:rPr>
                            <m:sty m:val="p"/>
                          </m:rPr>
                          <a:rPr lang="en-US" sz="2000">
                            <a:latin typeface="Cambria Math"/>
                          </a:rPr>
                          <m:t>th</m:t>
                        </m:r>
                      </m:sub>
                    </m:sSub>
                    <m:r>
                      <a:rPr lang="ar-AE" sz="2000">
                        <a:latin typeface="Cambria Math"/>
                      </a:rPr>
                      <m:t>≈</m:t>
                    </m:r>
                    <m:r>
                      <a:rPr lang="ar-AE" sz="2000">
                        <a:latin typeface="Cambria Math"/>
                      </a:rPr>
                      <m:t>8</m:t>
                    </m:r>
                    <m:r>
                      <a:rPr lang="ar-AE" sz="2000">
                        <a:latin typeface="Cambria Math"/>
                      </a:rPr>
                      <m:t>.</m:t>
                    </m:r>
                    <m:r>
                      <a:rPr lang="ar-AE" sz="2000">
                        <a:latin typeface="Cambria Math"/>
                      </a:rPr>
                      <m:t>6</m:t>
                    </m:r>
                  </m:oMath>
                </a14:m>
                <a:r>
                  <a:rPr lang="ar-AE" sz="2000" dirty="0"/>
                  <a:t>, </a:t>
                </a:r>
                <a:r>
                  <a:rPr lang="en-US" sz="2000" dirty="0"/>
                  <a:t>the stable and unstable equilibria coincide</a:t>
                </a:r>
              </a:p>
              <a:p>
                <a:pPr>
                  <a:defRPr/>
                </a:pPr>
                <a:r>
                  <a:rPr lang="en-US" sz="2000" dirty="0"/>
                  <a:t>All trajectories result in collapse other than fixed propagation at the single equilibrium</a:t>
                </a:r>
              </a:p>
              <a:p>
                <a:pPr>
                  <a:defRPr/>
                </a:pPr>
                <a:endParaRPr sz="2000" dirty="0"/>
              </a:p>
            </p:txBody>
          </p:sp>
        </mc:Choice>
        <mc:Fallback xmlns="">
          <p:sp>
            <p:nvSpPr>
              <p:cNvPr id="1209889924" name="Content Placeholder 2">
                <a:extLst>
                  <a:ext uri="{FF2B5EF4-FFF2-40B4-BE49-F238E27FC236}">
                    <a16:creationId xmlns:a16="http://schemas.microsoft.com/office/drawing/2014/main" id="{4F3A9863-69BD-FF8B-BB3B-A1ADEA1442B0}"/>
                  </a:ext>
                </a:extLst>
              </p:cNvPr>
              <p:cNvSpPr>
                <a:spLocks noGrp="1" noRot="1" noChangeAspect="1" noMove="1" noResize="1" noEditPoints="1" noAdjustHandles="1" noChangeArrowheads="1" noChangeShapeType="1" noTextEdit="1"/>
              </p:cNvSpPr>
              <p:nvPr>
                <p:ph idx="1"/>
              </p:nvPr>
            </p:nvSpPr>
            <p:spPr bwMode="auto">
              <a:xfrm>
                <a:off x="506829" y="5305879"/>
                <a:ext cx="11076999" cy="1020262"/>
              </a:xfrm>
              <a:blipFill>
                <a:blip r:embed="rId8"/>
                <a:stretch>
                  <a:fillRect l="-220" t="-6548"/>
                </a:stretch>
              </a:blipFill>
            </p:spPr>
            <p:txBody>
              <a:bodyPr/>
              <a:lstStyle/>
              <a:p>
                <a:r>
                  <a:rPr lang="en-US">
                    <a:noFill/>
                  </a:rPr>
                  <a:t> </a:t>
                </a:r>
              </a:p>
            </p:txBody>
          </p:sp>
        </mc:Fallback>
      </mc:AlternateContent>
    </p:spTree>
    <p:extLst>
      <p:ext uri="{BB962C8B-B14F-4D97-AF65-F5344CB8AC3E}">
        <p14:creationId xmlns:p14="http://schemas.microsoft.com/office/powerpoint/2010/main" val="3913364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3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F0BE3641-8F3E-0F2A-80DA-511652711EFC}"/>
            </a:ext>
          </a:extLst>
        </p:cNvPr>
        <p:cNvGrpSpPr/>
        <p:nvPr/>
      </p:nvGrpSpPr>
      <p:grpSpPr bwMode="auto">
        <a:xfrm>
          <a:off x="0" y="0"/>
          <a:ext cx="0" cy="0"/>
          <a:chOff x="0" y="0"/>
          <a:chExt cx="0" cy="0"/>
        </a:xfrm>
      </p:grpSpPr>
      <p:pic>
        <p:nvPicPr>
          <p:cNvPr id="3" name="ani_a=1.5">
            <a:hlinkClick r:id="" action="ppaction://media"/>
            <a:extLst>
              <a:ext uri="{FF2B5EF4-FFF2-40B4-BE49-F238E27FC236}">
                <a16:creationId xmlns:a16="http://schemas.microsoft.com/office/drawing/2014/main" id="{705A4E93-9574-1201-3A4E-7F8EC80CB86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190040" y="1356690"/>
            <a:ext cx="7630359" cy="3815180"/>
          </a:xfrm>
          <a:prstGeom prst="rect">
            <a:avLst/>
          </a:prstGeom>
        </p:spPr>
      </p:pic>
      <p:sp>
        <p:nvSpPr>
          <p:cNvPr id="713522162" name="Title 1">
            <a:extLst>
              <a:ext uri="{FF2B5EF4-FFF2-40B4-BE49-F238E27FC236}">
                <a16:creationId xmlns:a16="http://schemas.microsoft.com/office/drawing/2014/main" id="{E9F91FB4-B9D0-132A-ABF2-AC82FAC9C672}"/>
              </a:ext>
            </a:extLst>
          </p:cNvPr>
          <p:cNvSpPr>
            <a:spLocks noGrp="1"/>
          </p:cNvSpPr>
          <p:nvPr>
            <p:ph type="title"/>
          </p:nvPr>
        </p:nvSpPr>
        <p:spPr bwMode="auto"/>
        <p:txBody>
          <a:bodyPr>
            <a:normAutofit/>
          </a:bodyPr>
          <a:lstStyle/>
          <a:p>
            <a:pPr>
              <a:defRPr/>
            </a:pPr>
            <a:r>
              <a:rPr lang="en-US" dirty="0"/>
              <a:t>Stable guiding behavior disappears above a threshold nonlinearity strength</a:t>
            </a:r>
            <a:endParaRPr dirty="0"/>
          </a:p>
        </p:txBody>
      </p:sp>
      <p:sp>
        <p:nvSpPr>
          <p:cNvPr id="450080784" name="Slide Number Placeholder 3">
            <a:extLst>
              <a:ext uri="{FF2B5EF4-FFF2-40B4-BE49-F238E27FC236}">
                <a16:creationId xmlns:a16="http://schemas.microsoft.com/office/drawing/2014/main" id="{8BFC8FE8-D4B6-61AF-DB6A-533DC92220D2}"/>
              </a:ext>
            </a:extLst>
          </p:cNvPr>
          <p:cNvSpPr>
            <a:spLocks noGrp="1"/>
          </p:cNvSpPr>
          <p:nvPr>
            <p:ph type="sldNum" sz="quarter" idx="12"/>
          </p:nvPr>
        </p:nvSpPr>
        <p:spPr bwMode="auto"/>
        <p:txBody>
          <a:bodyPr/>
          <a:lstStyle/>
          <a:p>
            <a:pPr>
              <a:defRPr/>
            </a:pPr>
            <a:fld id="{311BF8DE-5F73-4E32-AA25-673E9FFCAA65}" type="slidenum">
              <a:rPr lang="en-US"/>
              <a:t>32</a:t>
            </a:fld>
            <a:endParaRPr lang="en-US"/>
          </a:p>
        </p:txBody>
      </p:sp>
      <mc:AlternateContent xmlns:mc="http://schemas.openxmlformats.org/markup-compatibility/2006" xmlns:a14="http://schemas.microsoft.com/office/drawing/2010/main">
        <mc:Choice Requires="a14">
          <p:sp>
            <p:nvSpPr>
              <p:cNvPr id="176857101" name="TextBox 9">
                <a:extLst>
                  <a:ext uri="{FF2B5EF4-FFF2-40B4-BE49-F238E27FC236}">
                    <a16:creationId xmlns:a16="http://schemas.microsoft.com/office/drawing/2014/main" id="{9D25F298-5048-776F-C116-978CC64F6868}"/>
                  </a:ext>
                </a:extLst>
              </p:cNvPr>
              <p:cNvSpPr txBox="1"/>
              <p:nvPr/>
            </p:nvSpPr>
            <p:spPr bwMode="auto">
              <a:xfrm>
                <a:off x="619042" y="3112587"/>
                <a:ext cx="2484407" cy="437171"/>
              </a:xfrm>
              <a:prstGeom prst="rect">
                <a:avLst/>
              </a:prstGeom>
              <a:noFill/>
            </p:spPr>
            <p:txBody>
              <a:bodyPr wrap="square">
                <a:spAutoFit/>
              </a:bodyPr>
              <a:lstStyle/>
              <a:p>
                <a:pPr>
                  <a:defRPr/>
                </a:pPr>
                <a14:m>
                  <m:oMathPara xmlns:m="http://schemas.openxmlformats.org/officeDocument/2006/math">
                    <m:oMathParaPr>
                      <m:jc m:val="centerGroup"/>
                    </m:oMathParaPr>
                    <m:oMath xmlns:m="http://schemas.openxmlformats.org/officeDocument/2006/math">
                      <m:sSubSup>
                        <m:sSubSupPr>
                          <m:ctrlPr>
                            <a:rPr lang="en-US" sz="2000" b="0" i="1">
                              <a:latin typeface="Cambria Math" panose="02040503050406030204" pitchFamily="18" charset="0"/>
                              <a:ea typeface="Cambria Math"/>
                              <a:cs typeface="Cambria Math"/>
                            </a:rPr>
                          </m:ctrlPr>
                        </m:sSubSupPr>
                        <m:e>
                          <m:r>
                            <a:rPr lang="en-US" sz="2000">
                              <a:latin typeface="Cambria Math"/>
                            </a:rPr>
                            <m:t>𝛼</m:t>
                          </m:r>
                          <m:r>
                            <a:rPr lang="en-US" sz="2000">
                              <a:latin typeface="Cambria Math"/>
                            </a:rPr>
                            <m:t>≡</m:t>
                          </m:r>
                          <m:r>
                            <a:rPr lang="en-US" sz="2000">
                              <a:latin typeface="Cambria Math"/>
                            </a:rPr>
                            <m:t>𝑘</m:t>
                          </m:r>
                        </m:e>
                        <m:sub>
                          <m:r>
                            <m:rPr>
                              <m:sty m:val="p"/>
                            </m:rPr>
                            <a:rPr lang="en-US" sz="2000" b="0" i="0">
                              <a:latin typeface="Cambria Math"/>
                            </a:rPr>
                            <m:t>p</m:t>
                          </m:r>
                        </m:sub>
                        <m:sup>
                          <m:r>
                            <a:rPr lang="en-US" sz="2000" b="0" i="0">
                              <a:latin typeface="Cambria Math"/>
                            </a:rPr>
                            <m:t>3</m:t>
                          </m:r>
                        </m:sup>
                      </m:sSubSup>
                      <m:r>
                        <m:rPr>
                          <m:sty m:val="p"/>
                        </m:rPr>
                        <a:rPr lang="en-US" sz="2000" b="0" i="0">
                          <a:latin typeface="Cambria Math"/>
                        </a:rPr>
                        <m:t>Φ</m:t>
                      </m:r>
                      <m:r>
                        <a:rPr lang="en-US" sz="2000" b="0" i="1">
                          <a:latin typeface="Cambria Math"/>
                        </a:rPr>
                        <m:t>𝑢</m:t>
                      </m:r>
                      <m:r>
                        <a:rPr lang="en-US" sz="2000" b="0" i="1">
                          <a:latin typeface="Cambria Math"/>
                        </a:rPr>
                        <m:t>/</m:t>
                      </m:r>
                      <m:d>
                        <m:dPr>
                          <m:ctrlPr>
                            <a:rPr lang="en-US" sz="2000" b="0" i="1">
                              <a:latin typeface="Cambria Math" panose="02040503050406030204" pitchFamily="18" charset="0"/>
                              <a:ea typeface="Cambria Math"/>
                              <a:cs typeface="Cambria Math"/>
                            </a:rPr>
                          </m:ctrlPr>
                        </m:dPr>
                        <m:e>
                          <m:sSubSup>
                            <m:sSubSupPr>
                              <m:ctrlPr>
                                <a:rPr lang="en-US" sz="2000" b="0" i="1">
                                  <a:latin typeface="Cambria Math" panose="02040503050406030204" pitchFamily="18" charset="0"/>
                                  <a:ea typeface="Cambria Math"/>
                                  <a:cs typeface="Cambria Math"/>
                                </a:rPr>
                              </m:ctrlPr>
                            </m:sSubSupPr>
                            <m:e>
                              <m:r>
                                <a:rPr lang="en-US" sz="2000" b="0" i="1">
                                  <a:latin typeface="Cambria Math"/>
                                </a:rPr>
                                <m:t>𝑘</m:t>
                              </m:r>
                            </m:e>
                            <m:sub>
                              <m:r>
                                <a:rPr lang="en-US" sz="2000" b="0" i="1">
                                  <a:latin typeface="Cambria Math"/>
                                </a:rPr>
                                <m:t>0</m:t>
                              </m:r>
                            </m:sub>
                            <m:sup>
                              <m:r>
                                <a:rPr lang="en-US" sz="2000" b="0" i="1">
                                  <a:latin typeface="Cambria Math"/>
                                </a:rPr>
                                <m:t>4</m:t>
                              </m:r>
                            </m:sup>
                          </m:sSubSup>
                          <m:sSub>
                            <m:sSubPr>
                              <m:ctrlPr>
                                <a:rPr lang="en-US" sz="2000" b="0" i="1">
                                  <a:latin typeface="Cambria Math" panose="02040503050406030204" pitchFamily="18" charset="0"/>
                                  <a:ea typeface="Cambria Math"/>
                                  <a:cs typeface="Cambria Math"/>
                                </a:rPr>
                              </m:ctrlPr>
                            </m:sSubPr>
                            <m:e>
                              <m:r>
                                <a:rPr lang="en-US" sz="2000" b="0" i="1">
                                  <a:latin typeface="Cambria Math"/>
                                </a:rPr>
                                <m:t>𝑤</m:t>
                              </m:r>
                            </m:e>
                            <m:sub>
                              <m:r>
                                <m:rPr>
                                  <m:sty m:val="p"/>
                                </m:rPr>
                                <a:rPr lang="en-US" sz="2000" b="0" i="1">
                                  <a:latin typeface="Cambria Math"/>
                                </a:rPr>
                                <m:t>m</m:t>
                              </m:r>
                            </m:sub>
                          </m:sSub>
                        </m:e>
                      </m:d>
                    </m:oMath>
                  </m:oMathPara>
                </a14:m>
                <a:endParaRPr lang="en-US" dirty="0"/>
              </a:p>
            </p:txBody>
          </p:sp>
        </mc:Choice>
        <mc:Fallback xmlns="">
          <p:sp>
            <p:nvSpPr>
              <p:cNvPr id="176857101" name="TextBox 9">
                <a:extLst>
                  <a:ext uri="{FF2B5EF4-FFF2-40B4-BE49-F238E27FC236}">
                    <a16:creationId xmlns:a16="http://schemas.microsoft.com/office/drawing/2014/main" id="{9D25F298-5048-776F-C116-978CC64F6868}"/>
                  </a:ext>
                </a:extLst>
              </p:cNvPr>
              <p:cNvSpPr txBox="1">
                <a:spLocks noRot="1" noChangeAspect="1" noMove="1" noResize="1" noEditPoints="1" noAdjustHandles="1" noChangeArrowheads="1" noChangeShapeType="1" noTextEdit="1"/>
              </p:cNvSpPr>
              <p:nvPr/>
            </p:nvSpPr>
            <p:spPr bwMode="auto">
              <a:xfrm>
                <a:off x="619042" y="3112587"/>
                <a:ext cx="2484407" cy="437171"/>
              </a:xfrm>
              <a:prstGeom prst="rect">
                <a:avLst/>
              </a:prstGeom>
              <a:blipFill>
                <a:blip r:embed="rId6"/>
                <a:stretch>
                  <a:fillRect b="-8451"/>
                </a:stretch>
              </a:blipFill>
            </p:spPr>
            <p:txBody>
              <a:bodyPr/>
              <a:lstStyle/>
              <a:p>
                <a:r>
                  <a:rPr lang="en-US">
                    <a:noFill/>
                  </a:rPr>
                  <a:t> </a:t>
                </a:r>
              </a:p>
            </p:txBody>
          </p:sp>
        </mc:Fallback>
      </mc:AlternateContent>
      <p:pic>
        <p:nvPicPr>
          <p:cNvPr id="2014001279" name="Picture 13" descr="Laboratory for Laser Energetics University of Rochester Logo.">
            <a:extLst>
              <a:ext uri="{FF2B5EF4-FFF2-40B4-BE49-F238E27FC236}">
                <a16:creationId xmlns:a16="http://schemas.microsoft.com/office/drawing/2014/main" id="{E3CB4E93-4749-911E-BFE8-905241B93808}"/>
              </a:ext>
            </a:extLst>
          </p:cNvPr>
          <p:cNvPicPr>
            <a:picLocks noChangeAspect="1"/>
          </p:cNvPicPr>
          <p:nvPr/>
        </p:nvPicPr>
        <p:blipFill rotWithShape="1">
          <a:blip r:embed="rId7"/>
          <a:stretch/>
        </p:blipFill>
        <p:spPr bwMode="auto">
          <a:xfrm>
            <a:off x="546792" y="6355080"/>
            <a:ext cx="2628909" cy="365125"/>
          </a:xfrm>
          <a:prstGeom prst="rect">
            <a:avLst/>
          </a:prstGeom>
        </p:spPr>
      </p:pic>
      <mc:AlternateContent xmlns:mc="http://schemas.openxmlformats.org/markup-compatibility/2006" xmlns:a14="http://schemas.microsoft.com/office/drawing/2010/main">
        <mc:Choice Requires="a14">
          <p:sp>
            <p:nvSpPr>
              <p:cNvPr id="1209889924" name="Content Placeholder 2">
                <a:extLst>
                  <a:ext uri="{FF2B5EF4-FFF2-40B4-BE49-F238E27FC236}">
                    <a16:creationId xmlns:a16="http://schemas.microsoft.com/office/drawing/2014/main" id="{92127867-F3ED-5BAB-6D68-7B78B2527946}"/>
                  </a:ext>
                </a:extLst>
              </p:cNvPr>
              <p:cNvSpPr>
                <a:spLocks noGrp="1"/>
              </p:cNvSpPr>
              <p:nvPr>
                <p:ph idx="1"/>
              </p:nvPr>
            </p:nvSpPr>
            <p:spPr bwMode="auto">
              <a:xfrm>
                <a:off x="506829" y="5305879"/>
                <a:ext cx="11076999" cy="1020262"/>
              </a:xfrm>
            </p:spPr>
            <p:txBody>
              <a:bodyPr>
                <a:normAutofit/>
              </a:bodyPr>
              <a:lstStyle/>
              <a:p>
                <a:pPr>
                  <a:defRPr/>
                </a:pPr>
                <a:r>
                  <a:rPr lang="en-US" sz="2000" dirty="0"/>
                  <a:t>No equilibria exist for </a:t>
                </a:r>
                <a14:m>
                  <m:oMath xmlns:m="http://schemas.openxmlformats.org/officeDocument/2006/math">
                    <m:r>
                      <a:rPr lang="en-US" sz="2000">
                        <a:latin typeface="Cambria Math"/>
                      </a:rPr>
                      <m:t>𝛼</m:t>
                    </m:r>
                    <m:r>
                      <a:rPr lang="en-US" sz="2000">
                        <a:latin typeface="Cambria Math"/>
                      </a:rPr>
                      <m:t>&gt; </m:t>
                    </m:r>
                    <m:sSub>
                      <m:sSubPr>
                        <m:ctrlPr>
                          <a:rPr lang="ar-AE" sz="2000" i="1">
                            <a:latin typeface="Cambria Math" panose="02040503050406030204" pitchFamily="18" charset="0"/>
                            <a:ea typeface="Cambria Math"/>
                            <a:cs typeface="Cambria Math"/>
                          </a:rPr>
                        </m:ctrlPr>
                      </m:sSubPr>
                      <m:e>
                        <m:r>
                          <a:rPr lang="ar-AE" sz="2000">
                            <a:latin typeface="Cambria Math"/>
                          </a:rPr>
                          <m:t>𝛼</m:t>
                        </m:r>
                      </m:e>
                      <m:sub>
                        <m:r>
                          <m:rPr>
                            <m:sty m:val="p"/>
                          </m:rPr>
                          <a:rPr lang="en-US" sz="2000">
                            <a:latin typeface="Cambria Math"/>
                          </a:rPr>
                          <m:t>th</m:t>
                        </m:r>
                      </m:sub>
                    </m:sSub>
                    <m:r>
                      <a:rPr lang="ar-AE" sz="2000">
                        <a:latin typeface="Cambria Math"/>
                      </a:rPr>
                      <m:t>≈</m:t>
                    </m:r>
                    <m:r>
                      <a:rPr lang="ar-AE" sz="2000">
                        <a:latin typeface="Cambria Math"/>
                      </a:rPr>
                      <m:t>8</m:t>
                    </m:r>
                    <m:r>
                      <a:rPr lang="ar-AE" sz="2000">
                        <a:latin typeface="Cambria Math"/>
                      </a:rPr>
                      <m:t>.</m:t>
                    </m:r>
                    <m:r>
                      <a:rPr lang="ar-AE" sz="2000">
                        <a:latin typeface="Cambria Math"/>
                      </a:rPr>
                      <m:t>6</m:t>
                    </m:r>
                  </m:oMath>
                </a14:m>
                <a:r>
                  <a:rPr lang="ar-AE" sz="2000" dirty="0"/>
                  <a:t>.</a:t>
                </a:r>
              </a:p>
              <a:p>
                <a:pPr>
                  <a:defRPr/>
                </a:pPr>
                <a:r>
                  <a:rPr lang="en-US" sz="2000" dirty="0"/>
                  <a:t>All trajectories result in collapse</a:t>
                </a:r>
              </a:p>
              <a:p>
                <a:pPr>
                  <a:defRPr/>
                </a:pPr>
                <a:endParaRPr sz="2000" dirty="0"/>
              </a:p>
            </p:txBody>
          </p:sp>
        </mc:Choice>
        <mc:Fallback xmlns="">
          <p:sp>
            <p:nvSpPr>
              <p:cNvPr id="1209889924" name="Content Placeholder 2">
                <a:extLst>
                  <a:ext uri="{FF2B5EF4-FFF2-40B4-BE49-F238E27FC236}">
                    <a16:creationId xmlns:a16="http://schemas.microsoft.com/office/drawing/2014/main" id="{92127867-F3ED-5BAB-6D68-7B78B2527946}"/>
                  </a:ext>
                </a:extLst>
              </p:cNvPr>
              <p:cNvSpPr>
                <a:spLocks noGrp="1" noRot="1" noChangeAspect="1" noMove="1" noResize="1" noEditPoints="1" noAdjustHandles="1" noChangeArrowheads="1" noChangeShapeType="1" noTextEdit="1"/>
              </p:cNvSpPr>
              <p:nvPr>
                <p:ph idx="1"/>
              </p:nvPr>
            </p:nvSpPr>
            <p:spPr bwMode="auto">
              <a:xfrm>
                <a:off x="506829" y="5305879"/>
                <a:ext cx="11076999" cy="1020262"/>
              </a:xfrm>
              <a:blipFill>
                <a:blip r:embed="rId8"/>
                <a:stretch>
                  <a:fillRect l="-220" t="-6548"/>
                </a:stretch>
              </a:blipFill>
            </p:spPr>
            <p:txBody>
              <a:bodyPr/>
              <a:lstStyle/>
              <a:p>
                <a:r>
                  <a:rPr lang="en-US">
                    <a:noFill/>
                  </a:rPr>
                  <a:t> </a:t>
                </a:r>
              </a:p>
            </p:txBody>
          </p:sp>
        </mc:Fallback>
      </mc:AlternateContent>
    </p:spTree>
    <p:extLst>
      <p:ext uri="{BB962C8B-B14F-4D97-AF65-F5344CB8AC3E}">
        <p14:creationId xmlns:p14="http://schemas.microsoft.com/office/powerpoint/2010/main" val="40121907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141696718" name="Title 1"/>
          <p:cNvSpPr>
            <a:spLocks noGrp="1"/>
          </p:cNvSpPr>
          <p:nvPr>
            <p:ph type="title"/>
          </p:nvPr>
        </p:nvSpPr>
        <p:spPr bwMode="auto"/>
        <p:txBody>
          <a:bodyPr>
            <a:normAutofit/>
          </a:bodyPr>
          <a:lstStyle/>
          <a:p>
            <a:pPr>
              <a:defRPr/>
            </a:pPr>
            <a:r>
              <a:rPr lang="en-US"/>
              <a:t>Plasma waveguides offer protection against self-focusing collapse</a:t>
            </a:r>
            <a:endParaRPr/>
          </a:p>
        </p:txBody>
      </p:sp>
      <p:sp>
        <p:nvSpPr>
          <p:cNvPr id="1056661249" name="Slide Number Placeholder 3"/>
          <p:cNvSpPr>
            <a:spLocks noGrp="1"/>
          </p:cNvSpPr>
          <p:nvPr>
            <p:ph type="sldNum" sz="quarter" idx="12"/>
          </p:nvPr>
        </p:nvSpPr>
        <p:spPr bwMode="auto"/>
        <p:txBody>
          <a:bodyPr/>
          <a:lstStyle/>
          <a:p>
            <a:pPr>
              <a:defRPr/>
            </a:pPr>
            <a:fld id="{311BF8DE-5F73-4E32-AA25-673E9FFCAA65}" type="slidenum">
              <a:rPr lang="en-US"/>
              <a:t>33</a:t>
            </a:fld>
            <a:endParaRPr lang="en-US"/>
          </a:p>
        </p:txBody>
      </p:sp>
      <p:grpSp>
        <p:nvGrpSpPr>
          <p:cNvPr id="953361332" name="Group 26"/>
          <p:cNvGrpSpPr/>
          <p:nvPr/>
        </p:nvGrpSpPr>
        <p:grpSpPr bwMode="auto">
          <a:xfrm>
            <a:off x="1181712" y="1449730"/>
            <a:ext cx="4439815" cy="5022767"/>
            <a:chOff x="1181712" y="1449730"/>
            <a:chExt cx="4439815" cy="5022767"/>
          </a:xfrm>
        </p:grpSpPr>
        <p:pic>
          <p:nvPicPr>
            <p:cNvPr id="14" name="Picture 13"/>
            <p:cNvPicPr>
              <a:picLocks noChangeAspect="1"/>
            </p:cNvPicPr>
            <p:nvPr/>
          </p:nvPicPr>
          <p:blipFill rotWithShape="1">
            <a:blip r:embed="rId3"/>
            <a:stretch/>
          </p:blipFill>
          <p:spPr bwMode="auto">
            <a:xfrm>
              <a:off x="1181712" y="2183345"/>
              <a:ext cx="4439815" cy="4289153"/>
            </a:xfrm>
            <a:prstGeom prst="rect">
              <a:avLst/>
            </a:prstGeom>
          </p:spPr>
        </p:pic>
        <p:sp>
          <p:nvSpPr>
            <p:cNvPr id="26" name="Rectangle: Rounded Corners 25"/>
            <p:cNvSpPr/>
            <p:nvPr/>
          </p:nvSpPr>
          <p:spPr bwMode="auto">
            <a:xfrm>
              <a:off x="1389829" y="1449730"/>
              <a:ext cx="4023579" cy="520734"/>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With plasma waveguide</a:t>
              </a:r>
              <a:endParaRPr/>
            </a:p>
          </p:txBody>
        </p:sp>
      </p:grpSp>
      <p:sp>
        <p:nvSpPr>
          <p:cNvPr id="2123555501" name="TextBox 2"/>
          <p:cNvSpPr txBox="1"/>
          <p:nvPr/>
        </p:nvSpPr>
        <p:spPr bwMode="auto">
          <a:xfrm>
            <a:off x="2600325" y="3655983"/>
            <a:ext cx="1755609" cy="369332"/>
          </a:xfrm>
          <a:prstGeom prst="rect">
            <a:avLst/>
          </a:prstGeom>
          <a:noFill/>
        </p:spPr>
        <p:txBody>
          <a:bodyPr wrap="none" rtlCol="0">
            <a:spAutoFit/>
          </a:bodyPr>
          <a:lstStyle/>
          <a:p>
            <a:pPr>
              <a:defRPr/>
            </a:pPr>
            <a:r>
              <a:rPr lang="en-US"/>
              <a:t>channel guiding</a:t>
            </a:r>
            <a:endParaRPr/>
          </a:p>
        </p:txBody>
      </p:sp>
      <p:cxnSp>
        <p:nvCxnSpPr>
          <p:cNvPr id="1570877496" name="Straight Arrow Connector 5"/>
          <p:cNvCxnSpPr>
            <a:stCxn id="2123555501" idx="2"/>
          </p:cNvCxnSpPr>
          <p:nvPr/>
        </p:nvCxnSpPr>
        <p:spPr bwMode="auto">
          <a:xfrm flipH="1">
            <a:off x="3264694" y="4025315"/>
            <a:ext cx="213436" cy="382379"/>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730059851" name="TextBox 8"/>
          <p:cNvSpPr txBox="1"/>
          <p:nvPr/>
        </p:nvSpPr>
        <p:spPr bwMode="auto">
          <a:xfrm>
            <a:off x="3856008" y="5223603"/>
            <a:ext cx="1341970" cy="369332"/>
          </a:xfrm>
          <a:prstGeom prst="rect">
            <a:avLst/>
          </a:prstGeom>
          <a:noFill/>
        </p:spPr>
        <p:txBody>
          <a:bodyPr wrap="none" rtlCol="0">
            <a:spAutoFit/>
          </a:bodyPr>
          <a:lstStyle/>
          <a:p>
            <a:pPr>
              <a:defRPr/>
            </a:pPr>
            <a:r>
              <a:rPr lang="en-US"/>
              <a:t>self-guiding</a:t>
            </a:r>
            <a:endParaRPr/>
          </a:p>
        </p:txBody>
      </p:sp>
      <p:cxnSp>
        <p:nvCxnSpPr>
          <p:cNvPr id="1305185409" name="Straight Arrow Connector 9"/>
          <p:cNvCxnSpPr/>
          <p:nvPr/>
        </p:nvCxnSpPr>
        <p:spPr bwMode="auto">
          <a:xfrm flipH="1" flipV="1">
            <a:off x="3478130" y="5303334"/>
            <a:ext cx="377878" cy="10493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grpSp>
        <p:nvGrpSpPr>
          <p:cNvPr id="1477632333" name="Group 4"/>
          <p:cNvGrpSpPr/>
          <p:nvPr/>
        </p:nvGrpSpPr>
        <p:grpSpPr bwMode="auto">
          <a:xfrm>
            <a:off x="6570474" y="1449730"/>
            <a:ext cx="4249925" cy="5024888"/>
            <a:chOff x="6676679" y="1449730"/>
            <a:chExt cx="4249925" cy="5024888"/>
          </a:xfrm>
        </p:grpSpPr>
        <p:pic>
          <p:nvPicPr>
            <p:cNvPr id="7" name="Picture 6"/>
            <p:cNvPicPr>
              <a:picLocks noChangeAspect="1"/>
            </p:cNvPicPr>
            <p:nvPr/>
          </p:nvPicPr>
          <p:blipFill rotWithShape="1">
            <a:blip r:embed="rId4"/>
            <a:stretch/>
          </p:blipFill>
          <p:spPr bwMode="auto">
            <a:xfrm>
              <a:off x="6676679" y="1970465"/>
              <a:ext cx="4249925" cy="4504154"/>
            </a:xfrm>
            <a:prstGeom prst="rect">
              <a:avLst/>
            </a:prstGeom>
          </p:spPr>
        </p:pic>
        <p:sp>
          <p:nvSpPr>
            <p:cNvPr id="8" name="Rectangle: Rounded Corners 7"/>
            <p:cNvSpPr/>
            <p:nvPr/>
          </p:nvSpPr>
          <p:spPr bwMode="auto">
            <a:xfrm>
              <a:off x="6789852" y="1449730"/>
              <a:ext cx="4023579" cy="520734"/>
            </a:xfrm>
            <a:prstGeom prst="roundRect">
              <a:avLst>
                <a:gd name="adj"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000"/>
                <a:t>Without plasma waveguide</a:t>
              </a:r>
              <a:endParaRPr/>
            </a:p>
          </p:txBody>
        </p:sp>
      </p:grpSp>
      <p:sp>
        <p:nvSpPr>
          <p:cNvPr id="1252311785" name="TextBox 10"/>
          <p:cNvSpPr txBox="1"/>
          <p:nvPr/>
        </p:nvSpPr>
        <p:spPr bwMode="auto">
          <a:xfrm>
            <a:off x="7868208" y="4372253"/>
            <a:ext cx="1341970" cy="369332"/>
          </a:xfrm>
          <a:prstGeom prst="rect">
            <a:avLst/>
          </a:prstGeom>
          <a:noFill/>
        </p:spPr>
        <p:txBody>
          <a:bodyPr wrap="none" rtlCol="0">
            <a:spAutoFit/>
          </a:bodyPr>
          <a:lstStyle/>
          <a:p>
            <a:pPr>
              <a:defRPr/>
            </a:pPr>
            <a:r>
              <a:rPr lang="en-US"/>
              <a:t>self-guiding</a:t>
            </a:r>
            <a:endParaRPr/>
          </a:p>
        </p:txBody>
      </p:sp>
      <p:cxnSp>
        <p:nvCxnSpPr>
          <p:cNvPr id="519204025" name="Straight Arrow Connector 11"/>
          <p:cNvCxnSpPr>
            <a:stCxn id="1252311785" idx="2"/>
          </p:cNvCxnSpPr>
          <p:nvPr/>
        </p:nvCxnSpPr>
        <p:spPr bwMode="auto">
          <a:xfrm>
            <a:off x="8539194" y="4741585"/>
            <a:ext cx="342779" cy="324697"/>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pic>
        <p:nvPicPr>
          <p:cNvPr id="64301194" name="Picture 14" descr="Laboratory for Laser Energetics University of Rochester Logo."/>
          <p:cNvPicPr>
            <a:picLocks noChangeAspect="1"/>
          </p:cNvPicPr>
          <p:nvPr/>
        </p:nvPicPr>
        <p:blipFill rotWithShape="1">
          <a:blip r:embed="rId5"/>
          <a:stretch/>
        </p:blipFill>
        <p:spPr bwMode="auto">
          <a:xfrm>
            <a:off x="546792" y="6355080"/>
            <a:ext cx="2628909" cy="365125"/>
          </a:xfrm>
          <a:prstGeom prst="rect">
            <a:avLst/>
          </a:prstGeom>
        </p:spPr>
      </p:pic>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88902542" name="Title 1"/>
          <p:cNvSpPr>
            <a:spLocks noGrp="1"/>
          </p:cNvSpPr>
          <p:nvPr>
            <p:ph type="title"/>
          </p:nvPr>
        </p:nvSpPr>
        <p:spPr bwMode="auto"/>
        <p:txBody>
          <a:bodyPr/>
          <a:lstStyle/>
          <a:p>
            <a:pPr>
              <a:defRPr/>
            </a:pPr>
            <a:r>
              <a:rPr lang="en-US"/>
              <a:t>Spatiotemporal structure abates nonlinear self-focusing</a:t>
            </a:r>
            <a:endParaRPr/>
          </a:p>
        </p:txBody>
      </p:sp>
      <mc:AlternateContent xmlns:mc="http://schemas.openxmlformats.org/markup-compatibility/2006" xmlns:a14="http://schemas.microsoft.com/office/drawing/2010/main">
        <mc:Choice Requires="a14">
          <p:sp>
            <p:nvSpPr>
              <p:cNvPr id="315185040" name="Content Placeholder 2"/>
              <p:cNvSpPr>
                <a:spLocks noGrp="1"/>
              </p:cNvSpPr>
              <p:nvPr>
                <p:ph idx="1"/>
              </p:nvPr>
            </p:nvSpPr>
            <p:spPr bwMode="auto">
              <a:xfrm>
                <a:off x="608171" y="3429000"/>
                <a:ext cx="5021103" cy="1750638"/>
              </a:xfrm>
            </p:spPr>
            <p:txBody>
              <a:bodyPr>
                <a:normAutofit/>
              </a:bodyPr>
              <a:lstStyle/>
              <a:p>
                <a:pPr>
                  <a:defRPr/>
                </a:pPr>
                <a14:m>
                  <m:oMath xmlns:m="http://schemas.openxmlformats.org/officeDocument/2006/math">
                    <m:r>
                      <m:rPr>
                        <m:sty m:val="p"/>
                      </m:rPr>
                      <a:rPr lang="en-US" sz="2000" b="0" i="0">
                        <a:latin typeface="Cambria Math"/>
                      </a:rPr>
                      <m:t>Φ</m:t>
                    </m:r>
                  </m:oMath>
                </a14:m>
                <a:r>
                  <a:rPr lang="en-US" sz="2000" dirty="0"/>
                  <a:t> is smaller for STOV pulses       than Gaussian pulses</a:t>
                </a:r>
                <a:endParaRPr dirty="0"/>
              </a:p>
              <a:p>
                <a:pPr>
                  <a:defRPr/>
                </a:pPr>
                <a14:m>
                  <m:oMath xmlns:m="http://schemas.openxmlformats.org/officeDocument/2006/math">
                    <m:r>
                      <m:rPr>
                        <m:sty m:val="p"/>
                      </m:rPr>
                      <a:rPr lang="en-US" sz="2000">
                        <a:latin typeface="Cambria Math"/>
                      </a:rPr>
                      <m:t>Φ</m:t>
                    </m:r>
                  </m:oMath>
                </a14:m>
                <a:r>
                  <a:rPr lang="en-US" sz="2000" dirty="0"/>
                  <a:t> is smallest for high-order 3D STOVs  with intermediate </a:t>
                </a:r>
                <a14:m>
                  <m:oMath xmlns:m="http://schemas.openxmlformats.org/officeDocument/2006/math">
                    <m:r>
                      <a:rPr lang="en-US" sz="2000" b="0" i="1">
                        <a:latin typeface="Cambria Math"/>
                      </a:rPr>
                      <m:t>𝑚</m:t>
                    </m:r>
                  </m:oMath>
                </a14:m>
                <a:r>
                  <a:rPr lang="en-US" sz="2000" dirty="0"/>
                  <a:t> values</a:t>
                </a:r>
                <a:endParaRPr dirty="0"/>
              </a:p>
            </p:txBody>
          </p:sp>
        </mc:Choice>
        <mc:Fallback xmlns="">
          <p:sp>
            <p:nvSpPr>
              <p:cNvPr id="315185040" name="Content Placeholder 2"/>
              <p:cNvSpPr>
                <a:spLocks noGrp="1" noRot="1" noChangeAspect="1" noMove="1" noResize="1" noEditPoints="1" noAdjustHandles="1" noChangeArrowheads="1" noChangeShapeType="1" noTextEdit="1"/>
              </p:cNvSpPr>
              <p:nvPr>
                <p:ph idx="1"/>
              </p:nvPr>
            </p:nvSpPr>
            <p:spPr bwMode="auto">
              <a:xfrm>
                <a:off x="608171" y="3429000"/>
                <a:ext cx="5021103" cy="1750638"/>
              </a:xfrm>
              <a:blipFill>
                <a:blip r:embed="rId3"/>
                <a:stretch>
                  <a:fillRect l="-486" t="-3484"/>
                </a:stretch>
              </a:blipFill>
            </p:spPr>
            <p:txBody>
              <a:bodyPr/>
              <a:lstStyle/>
              <a:p>
                <a:r>
                  <a:rPr lang="en-US">
                    <a:noFill/>
                  </a:rPr>
                  <a:t> </a:t>
                </a:r>
              </a:p>
            </p:txBody>
          </p:sp>
        </mc:Fallback>
      </mc:AlternateContent>
      <p:sp>
        <p:nvSpPr>
          <p:cNvPr id="339533949" name="Slide Number Placeholder 3"/>
          <p:cNvSpPr>
            <a:spLocks noGrp="1"/>
          </p:cNvSpPr>
          <p:nvPr>
            <p:ph type="sldNum" sz="quarter" idx="12"/>
          </p:nvPr>
        </p:nvSpPr>
        <p:spPr bwMode="auto"/>
        <p:txBody>
          <a:bodyPr/>
          <a:lstStyle/>
          <a:p>
            <a:pPr>
              <a:defRPr/>
            </a:pPr>
            <a:fld id="{311BF8DE-5F73-4E32-AA25-673E9FFCAA65}" type="slidenum">
              <a:rPr lang="en-US"/>
              <a:t>34</a:t>
            </a:fld>
            <a:endParaRPr lang="en-US"/>
          </a:p>
        </p:txBody>
      </p:sp>
      <p:sp>
        <p:nvSpPr>
          <p:cNvPr id="577617982" name="Text Placeholder 4"/>
          <p:cNvSpPr>
            <a:spLocks noGrp="1"/>
          </p:cNvSpPr>
          <p:nvPr>
            <p:ph type="body" sz="quarter" idx="13"/>
          </p:nvPr>
        </p:nvSpPr>
        <p:spPr bwMode="auto">
          <a:xfrm>
            <a:off x="1194815" y="5261457"/>
            <a:ext cx="9807047" cy="831292"/>
          </a:xfrm>
          <a:prstGeom prst="roundRect">
            <a:avLst>
              <a:gd name="adj" fmla="val 16667"/>
            </a:avLst>
          </a:prstGeom>
        </p:spPr>
        <p:txBody>
          <a:bodyPr/>
          <a:lstStyle/>
          <a:p>
            <a:pPr>
              <a:defRPr/>
            </a:pPr>
            <a:r>
              <a:rPr lang="en-US"/>
              <a:t>3D STOV pulses are less influenced by nonlinearity than Gaussian pulses at the same energy and waist size </a:t>
            </a:r>
            <a:endParaRPr/>
          </a:p>
        </p:txBody>
      </p:sp>
      <p:pic>
        <p:nvPicPr>
          <p:cNvPr id="1380097394" name="Picture 27"/>
          <p:cNvPicPr>
            <a:picLocks noChangeAspect="1"/>
          </p:cNvPicPr>
          <p:nvPr/>
        </p:nvPicPr>
        <p:blipFill rotWithShape="1">
          <a:blip r:embed="rId4"/>
          <a:stretch/>
        </p:blipFill>
        <p:spPr bwMode="auto">
          <a:xfrm>
            <a:off x="5512279" y="1633069"/>
            <a:ext cx="6183792" cy="3591862"/>
          </a:xfrm>
          <a:prstGeom prst="rect">
            <a:avLst/>
          </a:prstGeom>
        </p:spPr>
      </p:pic>
      <mc:AlternateContent xmlns:mc="http://schemas.openxmlformats.org/markup-compatibility/2006" xmlns:a14="http://schemas.microsoft.com/office/drawing/2010/main">
        <mc:Choice Requires="a14">
          <p:sp>
            <p:nvSpPr>
              <p:cNvPr id="1564755406" name="TextBox 30"/>
              <p:cNvSpPr txBox="1"/>
              <p:nvPr/>
            </p:nvSpPr>
            <p:spPr bwMode="auto">
              <a:xfrm>
                <a:off x="2006538" y="2145742"/>
                <a:ext cx="2069003" cy="856224"/>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m:rPr>
                          <m:sty m:val="p"/>
                        </m:rPr>
                        <a:rPr lang="en-US" sz="2000" b="0" i="0">
                          <a:latin typeface="Cambria Math"/>
                        </a:rPr>
                        <m:t>Φ</m:t>
                      </m:r>
                      <m:r>
                        <a:rPr lang="en-US" sz="2000" b="0" i="0">
                          <a:latin typeface="Cambria Math"/>
                        </a:rPr>
                        <m:t> </m:t>
                      </m:r>
                      <m:r>
                        <a:rPr lang="en-US" sz="2000" b="0" i="1">
                          <a:latin typeface="Cambria Math"/>
                        </a:rPr>
                        <m:t>∝ </m:t>
                      </m:r>
                      <m:f>
                        <m:fPr>
                          <m:ctrlPr>
                            <a:rPr lang="en-US" sz="2000" b="0" i="1">
                              <a:latin typeface="Cambria Math" panose="02040503050406030204" pitchFamily="18" charset="0"/>
                              <a:ea typeface="Cambria Math"/>
                              <a:cs typeface="Cambria Math"/>
                            </a:rPr>
                          </m:ctrlPr>
                        </m:fPr>
                        <m:num>
                          <m:r>
                            <a:rPr lang="en-US" sz="2000" b="0" i="1">
                              <a:latin typeface="Cambria Math"/>
                            </a:rPr>
                            <m:t>∭</m:t>
                          </m:r>
                          <m:sSup>
                            <m:sSupPr>
                              <m:ctrlPr>
                                <a:rPr lang="en-US" sz="2000" b="0" i="1">
                                  <a:latin typeface="Cambria Math" panose="02040503050406030204" pitchFamily="18" charset="0"/>
                                  <a:ea typeface="Cambria Math"/>
                                  <a:cs typeface="Cambria Math"/>
                                </a:rPr>
                              </m:ctrlPr>
                            </m:sSupPr>
                            <m:e>
                              <m:d>
                                <m:dPr>
                                  <m:begChr m:val="|"/>
                                  <m:endChr m:val="|"/>
                                  <m:ctrlPr>
                                    <a:rPr lang="en-US" sz="2000" b="0" i="1">
                                      <a:latin typeface="Cambria Math" panose="02040503050406030204" pitchFamily="18" charset="0"/>
                                      <a:ea typeface="Cambria Math"/>
                                      <a:cs typeface="Cambria Math"/>
                                    </a:rPr>
                                  </m:ctrlPr>
                                </m:dPr>
                                <m:e>
                                  <m:r>
                                    <a:rPr lang="en-US" sz="2000" b="0" i="1">
                                      <a:latin typeface="Cambria Math"/>
                                    </a:rPr>
                                    <m:t>𝑎</m:t>
                                  </m:r>
                                </m:e>
                              </m:d>
                            </m:e>
                            <m:sup>
                              <m:r>
                                <a:rPr lang="en-US" sz="2000" b="0" i="1">
                                  <a:latin typeface="Cambria Math"/>
                                </a:rPr>
                                <m:t>4</m:t>
                              </m:r>
                            </m:sup>
                          </m:sSup>
                          <m:r>
                            <a:rPr lang="en-US" sz="2000" b="0" i="1">
                              <a:latin typeface="Cambria Math"/>
                            </a:rPr>
                            <m:t> </m:t>
                          </m:r>
                          <m:r>
                            <a:rPr lang="en-US" sz="2000" b="0" i="1">
                              <a:latin typeface="Cambria Math"/>
                            </a:rPr>
                            <m:t>𝑑𝑉</m:t>
                          </m:r>
                        </m:num>
                        <m:den>
                          <m:sSup>
                            <m:sSupPr>
                              <m:ctrlPr>
                                <a:rPr lang="en-US" sz="2000" b="0" i="1">
                                  <a:latin typeface="Cambria Math" panose="02040503050406030204" pitchFamily="18" charset="0"/>
                                  <a:ea typeface="Cambria Math"/>
                                  <a:cs typeface="Cambria Math"/>
                                </a:rPr>
                              </m:ctrlPr>
                            </m:sSupPr>
                            <m:e>
                              <m:d>
                                <m:dPr>
                                  <m:ctrlPr>
                                    <a:rPr lang="en-US" sz="2000" b="0" i="1">
                                      <a:latin typeface="Cambria Math" panose="02040503050406030204" pitchFamily="18" charset="0"/>
                                      <a:ea typeface="Cambria Math"/>
                                      <a:cs typeface="Cambria Math"/>
                                    </a:rPr>
                                  </m:ctrlPr>
                                </m:dPr>
                                <m:e>
                                  <m:r>
                                    <a:rPr lang="en-US" sz="2000" i="1">
                                      <a:latin typeface="Cambria Math"/>
                                    </a:rPr>
                                    <m:t>∭</m:t>
                                  </m:r>
                                  <m:sSup>
                                    <m:sSupPr>
                                      <m:ctrlPr>
                                        <a:rPr lang="en-US" sz="2000" i="1">
                                          <a:latin typeface="Cambria Math" panose="02040503050406030204" pitchFamily="18" charset="0"/>
                                          <a:ea typeface="Cambria Math"/>
                                          <a:cs typeface="Cambria Math"/>
                                        </a:rPr>
                                      </m:ctrlPr>
                                    </m:sSupPr>
                                    <m:e>
                                      <m:d>
                                        <m:dPr>
                                          <m:begChr m:val="|"/>
                                          <m:endChr m:val="|"/>
                                          <m:ctrlPr>
                                            <a:rPr lang="en-US" sz="2000" i="1">
                                              <a:latin typeface="Cambria Math" panose="02040503050406030204" pitchFamily="18" charset="0"/>
                                              <a:ea typeface="Cambria Math"/>
                                              <a:cs typeface="Cambria Math"/>
                                            </a:rPr>
                                          </m:ctrlPr>
                                        </m:dPr>
                                        <m:e>
                                          <m:r>
                                            <a:rPr lang="en-US" sz="2000" i="1">
                                              <a:latin typeface="Cambria Math"/>
                                            </a:rPr>
                                            <m:t>𝑎</m:t>
                                          </m:r>
                                        </m:e>
                                      </m:d>
                                    </m:e>
                                    <m:sup>
                                      <m:r>
                                        <a:rPr lang="en-US" sz="2000" i="1">
                                          <a:latin typeface="Cambria Math"/>
                                        </a:rPr>
                                        <m:t>2</m:t>
                                      </m:r>
                                    </m:sup>
                                  </m:sSup>
                                  <m:r>
                                    <a:rPr lang="en-US" sz="2000" b="0" i="1">
                                      <a:latin typeface="Cambria Math"/>
                                    </a:rPr>
                                    <m:t> </m:t>
                                  </m:r>
                                  <m:r>
                                    <a:rPr lang="en-US" sz="2000" i="1">
                                      <a:latin typeface="Cambria Math"/>
                                    </a:rPr>
                                    <m:t>𝑑𝑉</m:t>
                                  </m:r>
                                </m:e>
                              </m:d>
                            </m:e>
                            <m:sup>
                              <m:r>
                                <a:rPr lang="en-US" sz="2000" b="0" i="1">
                                  <a:latin typeface="Cambria Math"/>
                                </a:rPr>
                                <m:t>2</m:t>
                              </m:r>
                            </m:sup>
                          </m:sSup>
                        </m:den>
                      </m:f>
                    </m:oMath>
                  </m:oMathPara>
                </a14:m>
                <a:endParaRPr lang="en-US" sz="2000"/>
              </a:p>
            </p:txBody>
          </p:sp>
        </mc:Choice>
        <mc:Fallback xmlns="">
          <p:sp>
            <p:nvSpPr>
              <p:cNvPr id="1564755406" name="TextBox 30"/>
              <p:cNvSpPr txBox="1">
                <a:spLocks noRot="1" noChangeAspect="1" noMove="1" noResize="1" noEditPoints="1" noAdjustHandles="1" noChangeArrowheads="1" noChangeShapeType="1" noTextEdit="1"/>
              </p:cNvSpPr>
              <p:nvPr/>
            </p:nvSpPr>
            <p:spPr bwMode="auto">
              <a:xfrm>
                <a:off x="2006538" y="2145742"/>
                <a:ext cx="2069003" cy="856224"/>
              </a:xfrm>
              <a:prstGeom prst="rect">
                <a:avLst/>
              </a:prstGeom>
              <a:blipFill>
                <a:blip r:embed="rId5"/>
                <a:stretch>
                  <a:fillRect r="-3824"/>
                </a:stretch>
              </a:blipFill>
            </p:spPr>
            <p:txBody>
              <a:bodyPr/>
              <a:lstStyle/>
              <a:p>
                <a:r>
                  <a:rPr lang="en-US">
                    <a:noFill/>
                  </a:rPr>
                  <a:t> </a:t>
                </a:r>
              </a:p>
            </p:txBody>
          </p:sp>
        </mc:Fallback>
      </mc:AlternateContent>
      <p:pic>
        <p:nvPicPr>
          <p:cNvPr id="219197473" name="Picture 6" descr="Laboratory for Laser Energetics University of Rochester Logo."/>
          <p:cNvPicPr>
            <a:picLocks noChangeAspect="1"/>
          </p:cNvPicPr>
          <p:nvPr/>
        </p:nvPicPr>
        <p:blipFill rotWithShape="1">
          <a:blip r:embed="rId6"/>
          <a:stretch/>
        </p:blipFill>
        <p:spPr bwMode="auto">
          <a:xfrm>
            <a:off x="546792" y="6355080"/>
            <a:ext cx="2628909" cy="365125"/>
          </a:xfrm>
          <a:prstGeom prst="rect">
            <a:avLst/>
          </a:prstGeom>
        </p:spPr>
      </p:pic>
      <p:sp>
        <p:nvSpPr>
          <p:cNvPr id="2015253923" name="Star: 5 Points 7"/>
          <p:cNvSpPr/>
          <p:nvPr/>
        </p:nvSpPr>
        <p:spPr bwMode="auto">
          <a:xfrm>
            <a:off x="8196994" y="2940576"/>
            <a:ext cx="182880" cy="182880"/>
          </a:xfrm>
          <a:prstGeom prst="star5">
            <a:avLst>
              <a:gd name="adj" fmla="val 19098"/>
              <a:gd name="hf" fmla="val 105146"/>
              <a:gd name="vf" fmla="val 110557"/>
            </a:avLst>
          </a:prstGeom>
          <a:noFill/>
          <a:ln>
            <a:solidFill>
              <a:schemeClr val="bg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defRPr/>
            </a:pPr>
            <a:endParaRPr lang="en-US"/>
          </a:p>
        </p:txBody>
      </p:sp>
      <p:sp>
        <p:nvSpPr>
          <p:cNvPr id="943170385" name="Diamond 12"/>
          <p:cNvSpPr/>
          <p:nvPr/>
        </p:nvSpPr>
        <p:spPr bwMode="auto">
          <a:xfrm>
            <a:off x="8242714" y="2266949"/>
            <a:ext cx="91440" cy="178594"/>
          </a:xfrm>
          <a:prstGeom prst="diamond">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759143825" name="Star: 5 Points 20"/>
          <p:cNvSpPr/>
          <p:nvPr/>
        </p:nvSpPr>
        <p:spPr bwMode="auto">
          <a:xfrm>
            <a:off x="8530369" y="2940576"/>
            <a:ext cx="182880" cy="182880"/>
          </a:xfrm>
          <a:prstGeom prst="star5">
            <a:avLst>
              <a:gd name="adj" fmla="val 19098"/>
              <a:gd name="hf" fmla="val 105146"/>
              <a:gd name="vf" fmla="val 110557"/>
            </a:avLst>
          </a:prstGeom>
          <a:noFill/>
          <a:ln>
            <a:solidFill>
              <a:schemeClr val="bg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defRPr/>
            </a:pPr>
            <a:endParaRPr lang="en-US"/>
          </a:p>
        </p:txBody>
      </p:sp>
      <p:sp>
        <p:nvSpPr>
          <p:cNvPr id="1517833512" name="Star: 5 Points 22"/>
          <p:cNvSpPr/>
          <p:nvPr/>
        </p:nvSpPr>
        <p:spPr bwMode="auto">
          <a:xfrm>
            <a:off x="8863744" y="2940576"/>
            <a:ext cx="182880" cy="182880"/>
          </a:xfrm>
          <a:prstGeom prst="star5">
            <a:avLst>
              <a:gd name="adj" fmla="val 19098"/>
              <a:gd name="hf" fmla="val 105146"/>
              <a:gd name="vf" fmla="val 110557"/>
            </a:avLst>
          </a:prstGeom>
          <a:noFill/>
          <a:ln>
            <a:solidFill>
              <a:schemeClr val="bg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defRPr/>
            </a:pPr>
            <a:endParaRPr lang="en-US"/>
          </a:p>
        </p:txBody>
      </p:sp>
      <p:sp>
        <p:nvSpPr>
          <p:cNvPr id="1111604213" name="Diamond 8"/>
          <p:cNvSpPr/>
          <p:nvPr/>
        </p:nvSpPr>
        <p:spPr bwMode="auto">
          <a:xfrm>
            <a:off x="2910905" y="3762434"/>
            <a:ext cx="91440" cy="178594"/>
          </a:xfrm>
          <a:prstGeom prst="diamond">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623964488" name="Star: 5 Points 10"/>
          <p:cNvSpPr/>
          <p:nvPr/>
        </p:nvSpPr>
        <p:spPr bwMode="auto">
          <a:xfrm>
            <a:off x="12647675" y="6913217"/>
            <a:ext cx="182880" cy="182880"/>
          </a:xfrm>
          <a:prstGeom prst="star5">
            <a:avLst>
              <a:gd name="adj" fmla="val 19098"/>
              <a:gd name="hf" fmla="val 105146"/>
              <a:gd name="vf" fmla="val 110557"/>
            </a:avLst>
          </a:prstGeom>
          <a:noFill/>
          <a:ln>
            <a:solidFill>
              <a:schemeClr val="tx1"/>
            </a:solid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defRPr/>
            </a:pPr>
            <a:endParaRPr lang="en-US"/>
          </a:p>
        </p:txBody>
      </p:sp>
      <p:sp>
        <p:nvSpPr>
          <p:cNvPr id="1403476866" name="Star: 5 Points 7"/>
          <p:cNvSpPr/>
          <p:nvPr/>
        </p:nvSpPr>
        <p:spPr bwMode="auto">
          <a:xfrm>
            <a:off x="4194812" y="3521981"/>
            <a:ext cx="182880" cy="182880"/>
          </a:xfrm>
          <a:prstGeom prst="star5">
            <a:avLst>
              <a:gd name="adj" fmla="val 19098"/>
              <a:gd name="hf" fmla="val 105146"/>
              <a:gd name="vf" fmla="val 110557"/>
            </a:avLst>
          </a:prstGeom>
          <a:noFill/>
          <a:ln w="19050" cap="flat" cmpd="sng" algn="ctr">
            <a:solidFill>
              <a:schemeClr val="tx1"/>
            </a:solidFill>
            <a:prstDash val="solid"/>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defRPr/>
            </a:pPr>
            <a:endParaRPr lang="en-US"/>
          </a:p>
        </p:txBody>
      </p:sp>
    </p:spTree>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7A30095D-16FD-DA16-FDC0-B15E2E001C0E}"/>
            </a:ext>
          </a:extLst>
        </p:cNvPr>
        <p:cNvGrpSpPr/>
        <p:nvPr/>
      </p:nvGrpSpPr>
      <p:grpSpPr bwMode="auto">
        <a:xfrm>
          <a:off x="0" y="0"/>
          <a:ext cx="0" cy="0"/>
          <a:chOff x="0" y="0"/>
          <a:chExt cx="0" cy="0"/>
        </a:xfrm>
      </p:grpSpPr>
      <p:sp>
        <p:nvSpPr>
          <p:cNvPr id="693809640" name="Content Placeholder 1">
            <a:extLst>
              <a:ext uri="{FF2B5EF4-FFF2-40B4-BE49-F238E27FC236}">
                <a16:creationId xmlns:a16="http://schemas.microsoft.com/office/drawing/2014/main" id="{18CE0138-B8A4-E8F9-1E08-C13FA9DBB38A}"/>
              </a:ext>
            </a:extLst>
          </p:cNvPr>
          <p:cNvSpPr>
            <a:spLocks noGrp="1"/>
          </p:cNvSpPr>
          <p:nvPr>
            <p:ph idx="1"/>
          </p:nvPr>
        </p:nvSpPr>
        <p:spPr bwMode="auto">
          <a:xfrm>
            <a:off x="608172" y="1676400"/>
            <a:ext cx="10975657" cy="3224373"/>
          </a:xfrm>
        </p:spPr>
        <p:txBody>
          <a:bodyPr>
            <a:normAutofit/>
          </a:bodyPr>
          <a:lstStyle/>
          <a:p>
            <a:pPr>
              <a:lnSpc>
                <a:spcPct val="100000"/>
              </a:lnSpc>
              <a:defRPr/>
            </a:pPr>
            <a:r>
              <a:rPr lang="en-US" sz="2000"/>
              <a:t>Spatiotemporal optical vortices (STOVs) are spatiotemporally structured pulses that carry orbital angular momentum (OAM) transverse to the propagation direction</a:t>
            </a:r>
            <a:endParaRPr/>
          </a:p>
          <a:p>
            <a:pPr>
              <a:lnSpc>
                <a:spcPct val="100000"/>
              </a:lnSpc>
              <a:defRPr/>
            </a:pPr>
            <a:endParaRPr lang="en-US" sz="2000"/>
          </a:p>
          <a:p>
            <a:pPr>
              <a:lnSpc>
                <a:spcPct val="100000"/>
              </a:lnSpc>
              <a:defRPr/>
            </a:pPr>
            <a:r>
              <a:rPr lang="en-US" sz="2000"/>
              <a:t>The standard two-dimensional STOV structure can be extended to a full three-dimensional structure with generalized spatiotemporal OAM</a:t>
            </a:r>
            <a:endParaRPr/>
          </a:p>
          <a:p>
            <a:pPr>
              <a:lnSpc>
                <a:spcPct val="100000"/>
              </a:lnSpc>
              <a:defRPr/>
            </a:pPr>
            <a:endParaRPr lang="en-US" sz="2000"/>
          </a:p>
          <a:p>
            <a:pPr>
              <a:lnSpc>
                <a:spcPct val="100000"/>
              </a:lnSpc>
              <a:defRPr/>
            </a:pPr>
            <a:r>
              <a:rPr lang="en-US" sz="2000"/>
              <a:t>Plasma waveguides with moving density depressions allow guiding of STOV pulses and protect against self-focusing collapse</a:t>
            </a:r>
            <a:endParaRPr/>
          </a:p>
        </p:txBody>
      </p:sp>
      <p:sp>
        <p:nvSpPr>
          <p:cNvPr id="428341143" name="Text Placeholder 2">
            <a:extLst>
              <a:ext uri="{FF2B5EF4-FFF2-40B4-BE49-F238E27FC236}">
                <a16:creationId xmlns:a16="http://schemas.microsoft.com/office/drawing/2014/main" id="{D82AF955-5CB2-B19B-BB1E-F9A63DF076E2}"/>
              </a:ext>
            </a:extLst>
          </p:cNvPr>
          <p:cNvSpPr>
            <a:spLocks noGrp="1"/>
          </p:cNvSpPr>
          <p:nvPr>
            <p:ph type="body" sz="quarter" idx="13"/>
          </p:nvPr>
        </p:nvSpPr>
        <p:spPr bwMode="auto">
          <a:xfrm>
            <a:off x="1194815" y="5185558"/>
            <a:ext cx="9806327" cy="717076"/>
          </a:xfrm>
          <a:prstGeom prst="roundRect">
            <a:avLst>
              <a:gd name="adj" fmla="val 16667"/>
            </a:avLst>
          </a:prstGeom>
        </p:spPr>
        <p:txBody>
          <a:bodyPr/>
          <a:lstStyle/>
          <a:p>
            <a:pPr>
              <a:defRPr/>
            </a:pPr>
            <a:r>
              <a:rPr lang="en-US" sz="2000" dirty="0"/>
              <a:t>The novel topology of STOVs present new opportunities to revisit established laser-plasma interactions</a:t>
            </a:r>
            <a:endParaRPr dirty="0"/>
          </a:p>
        </p:txBody>
      </p:sp>
      <p:sp>
        <p:nvSpPr>
          <p:cNvPr id="1821163394" name="Slide Number Placeholder 3">
            <a:extLst>
              <a:ext uri="{FF2B5EF4-FFF2-40B4-BE49-F238E27FC236}">
                <a16:creationId xmlns:a16="http://schemas.microsoft.com/office/drawing/2014/main" id="{D268459F-08A6-BC06-2080-86884ED3D508}"/>
              </a:ext>
            </a:extLst>
          </p:cNvPr>
          <p:cNvSpPr>
            <a:spLocks noGrp="1"/>
          </p:cNvSpPr>
          <p:nvPr>
            <p:ph type="sldNum" sz="quarter" idx="12"/>
          </p:nvPr>
        </p:nvSpPr>
        <p:spPr bwMode="auto"/>
        <p:txBody>
          <a:bodyPr/>
          <a:lstStyle/>
          <a:p>
            <a:pPr>
              <a:defRPr/>
            </a:pPr>
            <a:fld id="{311BF8DE-5F73-4E32-AA25-673E9FFCAA65}" type="slidenum">
              <a:rPr lang="en-US"/>
              <a:t>35</a:t>
            </a:fld>
            <a:endParaRPr lang="en-US"/>
          </a:p>
        </p:txBody>
      </p:sp>
      <p:sp>
        <p:nvSpPr>
          <p:cNvPr id="341422446" name="Title 4">
            <a:extLst>
              <a:ext uri="{FF2B5EF4-FFF2-40B4-BE49-F238E27FC236}">
                <a16:creationId xmlns:a16="http://schemas.microsoft.com/office/drawing/2014/main" id="{0DFE4190-2AEF-B355-0A6E-8721FC3A5669}"/>
              </a:ext>
            </a:extLst>
          </p:cNvPr>
          <p:cNvSpPr>
            <a:spLocks noGrp="1"/>
          </p:cNvSpPr>
          <p:nvPr>
            <p:ph type="title"/>
          </p:nvPr>
        </p:nvSpPr>
        <p:spPr bwMode="auto"/>
        <p:txBody>
          <a:bodyPr/>
          <a:lstStyle/>
          <a:p>
            <a:pPr>
              <a:defRPr/>
            </a:pPr>
            <a:r>
              <a:rPr lang="en-US"/>
              <a:t>The nonlinear optical response of plasma modifies the propagation of STOVs</a:t>
            </a:r>
            <a:endParaRPr/>
          </a:p>
        </p:txBody>
      </p:sp>
      <p:pic>
        <p:nvPicPr>
          <p:cNvPr id="332117266" name="Picture 5" descr="Laboratory for Laser Energetics University of Rochester Logo.">
            <a:extLst>
              <a:ext uri="{FF2B5EF4-FFF2-40B4-BE49-F238E27FC236}">
                <a16:creationId xmlns:a16="http://schemas.microsoft.com/office/drawing/2014/main" id="{C5424FC2-F618-5BED-BFC6-7FCE6CDD071B}"/>
              </a:ext>
            </a:extLst>
          </p:cNvPr>
          <p:cNvPicPr>
            <a:picLocks noChangeAspect="1"/>
          </p:cNvPicPr>
          <p:nvPr/>
        </p:nvPicPr>
        <p:blipFill rotWithShape="1">
          <a:blip r:embed="rId3"/>
          <a:stretch/>
        </p:blipFill>
        <p:spPr bwMode="auto">
          <a:xfrm>
            <a:off x="546792" y="6355080"/>
            <a:ext cx="2628909" cy="365125"/>
          </a:xfrm>
          <a:prstGeom prst="rect">
            <a:avLst/>
          </a:prstGeom>
        </p:spPr>
      </p:pic>
    </p:spTree>
    <p:extLst>
      <p:ext uri="{BB962C8B-B14F-4D97-AF65-F5344CB8AC3E}">
        <p14:creationId xmlns:p14="http://schemas.microsoft.com/office/powerpoint/2010/main" val="1472968521"/>
      </p:ext>
    </p:extLst>
  </p:cSld>
  <p:clrMapOvr>
    <a:masterClrMapping/>
  </p:clrMapOvr>
  <mc:AlternateContent xmlns:mc="http://schemas.openxmlformats.org/markup-compatibility/2006" xmlns:p159="http://schemas.microsoft.com/office/powerpoint/2015/09/main">
    <mc:Choice Requires="p159">
      <p:transition/>
    </mc:Choice>
    <mc:Fallback xmlns="" xmlns:m="http://schemas.openxmlformats.org/officeDocument/2006/math" xmlns:w="http://schemas.openxmlformats.org/wordprocessingml/2006/main">
      <p:transition advClick="1"/>
    </mc:Fallback>
  </mc:AlternateContent>
</p:sld>
</file>

<file path=ppt/theme/theme1.xml><?xml version="1.0" encoding="utf-8"?>
<a:theme xmlns:a="http://schemas.openxmlformats.org/drawingml/2006/main" name="Office Theme">
  <a:themeElements>
    <a:clrScheme name="LLETheme2025">
      <a:dk1>
        <a:srgbClr val="000000"/>
      </a:dk1>
      <a:lt1>
        <a:srgbClr val="FFFFFF"/>
      </a:lt1>
      <a:dk2>
        <a:srgbClr val="001E5F"/>
      </a:dk2>
      <a:lt2>
        <a:srgbClr val="B7D3FF"/>
      </a:lt2>
      <a:accent1>
        <a:srgbClr val="001E5F"/>
      </a:accent1>
      <a:accent2>
        <a:srgbClr val="013EFF"/>
      </a:accent2>
      <a:accent3>
        <a:srgbClr val="66A2FF"/>
      </a:accent3>
      <a:accent4>
        <a:srgbClr val="FFD82A"/>
      </a:accent4>
      <a:accent5>
        <a:srgbClr val="FFC100"/>
      </a:accent5>
      <a:accent6>
        <a:srgbClr val="BEBEBE"/>
      </a:accent6>
      <a:hlink>
        <a:srgbClr val="0066FD"/>
      </a:hlink>
      <a:folHlink>
        <a:srgbClr val="021BC3"/>
      </a:folHlink>
    </a:clrScheme>
    <a:fontScheme name="Office">
      <a:majorFont>
        <a:latin typeface="Aptos Display"/>
        <a:ea typeface="Arial"/>
        <a:cs typeface="Arial"/>
      </a:majorFont>
      <a:minorFont>
        <a:latin typeface="Aptos"/>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bwMode="auto"/>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Arial"/>
        <a:cs typeface="Arial"/>
      </a:majorFont>
      <a:minorFont>
        <a:latin typeface="Aptos"/>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bwMode="auto"/>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16x9 Enhanced Template NEW</Template>
  <TotalTime>416</TotalTime>
  <Words>3827</Words>
  <Application>Microsoft Office PowerPoint</Application>
  <PresentationFormat>Widescreen</PresentationFormat>
  <Paragraphs>382</Paragraphs>
  <Slides>35</Slides>
  <Notes>35</Notes>
  <HiddenSlides>0</HiddenSlides>
  <MMClips>5</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Aptos</vt:lpstr>
      <vt:lpstr>Aptos Display</vt:lpstr>
      <vt:lpstr>Arial</vt:lpstr>
      <vt:lpstr>Cambria Math</vt:lpstr>
      <vt:lpstr>Georgia</vt:lpstr>
      <vt:lpstr>Times New Roman</vt:lpstr>
      <vt:lpstr>Wingdings</vt:lpstr>
      <vt:lpstr>Office Theme</vt:lpstr>
      <vt:lpstr>Nonlinear Propagation of Spatiotemporal Optical Vortex Pulses in Plasma</vt:lpstr>
      <vt:lpstr>Collaborators</vt:lpstr>
      <vt:lpstr>The nonlinear optical response of plasma modifies the propagation of STOVs</vt:lpstr>
      <vt:lpstr>PowerPoint Presentation</vt:lpstr>
      <vt:lpstr>Spatiotemporal control of laser pulse amplitude and phase can produce non-trivial electromagnetic topologies</vt:lpstr>
      <vt:lpstr>Spatiotemporal control of laser pulse amplitude and phase can produce non-trivial electromagnetic topologies</vt:lpstr>
      <vt:lpstr>STOV structures can be generalized to three dimensions</vt:lpstr>
      <vt:lpstr>PowerPoint Presentation</vt:lpstr>
      <vt:lpstr>STOV structure is not generally preserved throughout propagation</vt:lpstr>
      <vt:lpstr>STOV structure is not generally preserved throughout propagation</vt:lpstr>
      <vt:lpstr>Preservation of STOV structure requires balancing the rates of diffraction and dispersion</vt:lpstr>
      <vt:lpstr>Preservation of STOV structure requires balancing the rates of diffraction and dispersion</vt:lpstr>
      <vt:lpstr>Preservation of STOV structure requires balancing the rates of diffraction and dispersion</vt:lpstr>
      <vt:lpstr>Structurally invariant propagation occurs for w_ξ \/w_⊥=√(-β_2 )</vt:lpstr>
      <vt:lpstr>Plasma guiding structures allow control of diffraction and dispersion </vt:lpstr>
      <vt:lpstr>Plasma guiding structures allow control of diffraction and dispersion </vt:lpstr>
      <vt:lpstr>PowerPoint Presentation</vt:lpstr>
      <vt:lpstr>Nonlinear optical response of plasma modifies the propagation behavior of STOVs</vt:lpstr>
      <vt:lpstr>Nonlinear optical response of plasma modifies the propagation behavior of STOVs</vt:lpstr>
      <vt:lpstr>Nonlinear solutions can be approximated by a superposition of STOV basis states</vt:lpstr>
      <vt:lpstr>Nonlinear solutions can be approximated by a superposition of STOV basis states</vt:lpstr>
      <vt:lpstr>Nonlinear solutions can be approximated by a superposition of STOV basis states</vt:lpstr>
      <vt:lpstr>Nonlinear plasma response modifies linear waist evolution</vt:lpstr>
      <vt:lpstr>Nonlinear waist dynamics simplify under structurally invariant propagation of individual STOV pulses</vt:lpstr>
      <vt:lpstr>Nonlinear waist dynamics simplify under structurally invariant propagation of individual STOV pulses</vt:lpstr>
      <vt:lpstr>Nonlinear waist dynamics simplify under structurally invariant propagation of individual STOV pulses</vt:lpstr>
      <vt:lpstr>PowerPoint Presentation</vt:lpstr>
      <vt:lpstr>Plasma waveguides induce stable guiding in the linear limit</vt:lpstr>
      <vt:lpstr>Below a threshold nonlinearity strength, stable guiding remains possible</vt:lpstr>
      <vt:lpstr>Below a threshold nonlinearity strength, stable guiding remains possible</vt:lpstr>
      <vt:lpstr>Stable guiding behavior disappears above a threshold nonlinearity strength</vt:lpstr>
      <vt:lpstr>Stable guiding behavior disappears above a threshold nonlinearity strength</vt:lpstr>
      <vt:lpstr>Plasma waveguides offer protection against self-focusing collapse</vt:lpstr>
      <vt:lpstr>Spatiotemporal structure abates nonlinear self-focusing</vt:lpstr>
      <vt:lpstr>The nonlinear optical response of plasma modifies the propagation of STOVs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Konzel, Abram</dc:creator>
  <cp:keywords>University of Rochester</cp:keywords>
  <dc:description/>
  <cp:lastModifiedBy>Konzel, Abram</cp:lastModifiedBy>
  <cp:revision>1426</cp:revision>
  <dcterms:created xsi:type="dcterms:W3CDTF">2026-07-13T13:51:14Z</dcterms:created>
  <dcterms:modified xsi:type="dcterms:W3CDTF">2026-07-30T19:12:55Z</dcterms:modified>
  <cp:category/>
</cp:coreProperties>
</file>