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495" r:id="rId3"/>
    <p:sldId id="496" r:id="rId4"/>
    <p:sldId id="264" r:id="rId5"/>
    <p:sldId id="494" r:id="rId6"/>
    <p:sldId id="259" r:id="rId7"/>
    <p:sldId id="257" r:id="rId8"/>
    <p:sldId id="258" r:id="rId9"/>
    <p:sldId id="260" r:id="rId10"/>
    <p:sldId id="262" r:id="rId11"/>
    <p:sldId id="497" r:id="rId12"/>
    <p:sldId id="498" r:id="rId13"/>
    <p:sldId id="263" r:id="rId14"/>
    <p:sldId id="269" r:id="rId15"/>
    <p:sldId id="4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21FF"/>
    <a:srgbClr val="FF00FF"/>
    <a:srgbClr val="D0E3F2"/>
    <a:srgbClr val="3B6E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7"/>
    <p:restoredTop sz="94640"/>
  </p:normalViewPr>
  <p:slideViewPr>
    <p:cSldViewPr snapToGrid="0">
      <p:cViewPr varScale="1">
        <p:scale>
          <a:sx n="102" d="100"/>
          <a:sy n="102" d="100"/>
        </p:scale>
        <p:origin x="7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A194-72EC-A940-8F01-D268F9FEAD41}" type="datetimeFigureOut"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95EC9-E7A2-E64B-820D-AB7F75D55F2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05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95EC9-E7A2-E64B-820D-AB7F75D55F20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78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95EC9-E7A2-E64B-820D-AB7F75D55F20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26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828E8-81CC-58BF-EB48-043D23550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5E63B3-B735-1CE2-4ADB-6A9FF4D19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0E3A8-ED90-B721-54DB-B2C56096B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0989B-AD42-3105-1CF5-96AFEDC91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3CE4C-D542-D59B-5CBF-3FCBE11AE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96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82FC7-A405-45FF-D40B-6B04F0543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98F6D-4DAA-3226-DDC2-FD21E1388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5ED77-67F6-8985-EF5E-FE13B6095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78916-5FA3-0739-4C34-308ED0A7F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F1B79-2B1B-11C1-FFA1-BBBA2E2AB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713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C5EDD2-84C5-2C35-F000-D89905337C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A56738-3C35-08E0-A57C-B99D34300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C21E1-3476-F6FE-C8B4-A7F901220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8603B-A4FA-AE86-9DC4-421A5A901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A122A-8E3E-AC7E-BF36-3CE4628C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00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5D8AF-7C59-69B9-B7C8-E63B66B60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92B0C-FE85-ECA8-2160-ED269DDFE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6B02E-6E54-2E59-7298-CA3CB2AAE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A380FE-F7BF-1003-DEFC-8F0446667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566AA-81CE-CB9D-4F81-E22967C5C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02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2BC36-E12A-3601-3301-B62A4CC92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8ADE1-2BC3-BBAC-866F-9AAAAB84E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6D778-7FD9-38F0-747A-2B3EE1D62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2AAC0-8889-8577-B30F-5E911FA4F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15A3D-069A-90EC-3AB6-8F923B676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19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50603-9022-5A19-57E1-9B5EEF73A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58258-9F12-C183-96B8-243BCD31F5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08B54A-2263-8230-E2F4-298976987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771AA2-9AD3-11C5-00A7-7D41BE2AB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2B92E5-E480-1980-DC6B-BEED34A71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4CDD7-E5C9-1F7C-650E-1E6A05F19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1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529A-7A9D-DAE9-F77F-E35EA63C1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6EE70-35BB-CAE8-1ACB-7F66DC64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756CBD-7833-7BF1-116F-8368245CA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7AE28B-3E4A-FCC8-A5A5-1A70D7AB3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81F9D3-B0D7-12C7-9CA3-F4CCC8C4ED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6E801A-E322-E603-507A-F4A3E8F42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3E4198-99B5-A153-A4EE-3DFA1E3DD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6E86C9-9333-57B3-CDE4-B80A8B9ED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55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32818-5678-9F36-2E9C-D78473583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9D4A2D-7589-06AF-32A4-057B16E49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078218-939F-3C90-7E27-0FEE5A69D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9AAEE4-09A5-EEFB-10AF-B137086D6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3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5E85CF-1D76-FB0A-129D-B38CC6B57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680794-8923-DC59-B312-E3199D5B9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D0C16-3A68-C60A-2CBB-F0B717B84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21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FFB7F-3AAB-773B-CA9C-0FCAD110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29B68-B09F-2BFE-8D85-13C8BF922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0E759-F55B-ACD7-EFB1-FF03E943E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3AB4E0-7E60-043A-F863-BD6774BAC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B966A8-C59C-76AF-132B-16C17A43C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779ACE-722B-1806-E469-30FD25C0B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282A5-BCE2-C172-73A7-B9D68E0C2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47EBAB-949E-CBCD-A176-43C5B18F1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F921D7-6A96-FA74-82E1-CC9EDD3C5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775285-00E2-6037-C435-1946BCAB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19509-7890-B1F9-9AE6-5ACC6F86D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9BD8F-D376-C92A-18D3-8E203ACA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1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8EB683-8386-D2E6-C477-CB46B1918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79A37-EEF6-5F61-B47B-D2E52ACFF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747AD-C1C5-C12A-D495-92496F0E0A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962230-3729-9A4A-B66A-74EB99E585C2}" type="datetimeFigureOut"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DA6DA-A826-72CE-ABFA-F3A7950BD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E00EA-30F1-E3CE-3145-8E4B2DECA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1ABFF6-F131-764D-B93F-F2E7D09311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93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0.png"/><Relationship Id="rId7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0.png"/><Relationship Id="rId5" Type="http://schemas.openxmlformats.org/officeDocument/2006/relationships/image" Target="../media/image1580.png"/><Relationship Id="rId4" Type="http://schemas.openxmlformats.org/officeDocument/2006/relationships/image" Target="../media/image1480.png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60.png"/><Relationship Id="rId39" Type="http://schemas.openxmlformats.org/officeDocument/2006/relationships/image" Target="../media/image69.png"/><Relationship Id="rId3" Type="http://schemas.openxmlformats.org/officeDocument/2006/relationships/image" Target="../media/image23.jpg"/><Relationship Id="rId34" Type="http://schemas.openxmlformats.org/officeDocument/2006/relationships/image" Target="../media/image137.png"/><Relationship Id="rId42" Type="http://schemas.openxmlformats.org/officeDocument/2006/relationships/image" Target="../media/image200.png"/><Relationship Id="rId25" Type="http://schemas.openxmlformats.org/officeDocument/2006/relationships/image" Target="../media/image250.png"/><Relationship Id="rId33" Type="http://schemas.openxmlformats.org/officeDocument/2006/relationships/image" Target="../media/image136.png"/><Relationship Id="rId38" Type="http://schemas.openxmlformats.org/officeDocument/2006/relationships/image" Target="../media/image26.jpg"/><Relationship Id="rId2" Type="http://schemas.openxmlformats.org/officeDocument/2006/relationships/image" Target="../media/image5.jpg"/><Relationship Id="rId29" Type="http://schemas.openxmlformats.org/officeDocument/2006/relationships/image" Target="../media/image130.png"/><Relationship Id="rId41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135.png"/><Relationship Id="rId37" Type="http://schemas.openxmlformats.org/officeDocument/2006/relationships/image" Target="../media/image141.png"/><Relationship Id="rId40" Type="http://schemas.openxmlformats.org/officeDocument/2006/relationships/image" Target="../media/image70.png"/><Relationship Id="rId5" Type="http://schemas.openxmlformats.org/officeDocument/2006/relationships/image" Target="../media/image25.jpg"/><Relationship Id="rId28" Type="http://schemas.openxmlformats.org/officeDocument/2006/relationships/image" Target="../media/image129.png"/><Relationship Id="rId36" Type="http://schemas.openxmlformats.org/officeDocument/2006/relationships/image" Target="../media/image140.png"/><Relationship Id="rId31" Type="http://schemas.openxmlformats.org/officeDocument/2006/relationships/image" Target="../media/image133.png"/><Relationship Id="rId4" Type="http://schemas.openxmlformats.org/officeDocument/2006/relationships/image" Target="../media/image24.jpg"/><Relationship Id="rId27" Type="http://schemas.openxmlformats.org/officeDocument/2006/relationships/image" Target="../media/image270.png"/><Relationship Id="rId30" Type="http://schemas.openxmlformats.org/officeDocument/2006/relationships/image" Target="../media/image67.png"/><Relationship Id="rId35" Type="http://schemas.openxmlformats.org/officeDocument/2006/relationships/image" Target="../media/image1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970.png"/><Relationship Id="rId12" Type="http://schemas.openxmlformats.org/officeDocument/2006/relationships/image" Target="../media/image1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0.png"/><Relationship Id="rId11" Type="http://schemas.openxmlformats.org/officeDocument/2006/relationships/image" Target="../media/image1010.png"/><Relationship Id="rId5" Type="http://schemas.openxmlformats.org/officeDocument/2006/relationships/image" Target="../media/image950.png"/><Relationship Id="rId15" Type="http://schemas.openxmlformats.org/officeDocument/2006/relationships/image" Target="../media/image17.png"/><Relationship Id="rId10" Type="http://schemas.openxmlformats.org/officeDocument/2006/relationships/image" Target="../media/image1000.png"/><Relationship Id="rId9" Type="http://schemas.openxmlformats.org/officeDocument/2006/relationships/image" Target="../media/image9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5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0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5.jpg"/><Relationship Id="rId9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992B21D5-E5ED-023C-88D3-E2516065F1C8}"/>
              </a:ext>
            </a:extLst>
          </p:cNvPr>
          <p:cNvGrpSpPr/>
          <p:nvPr/>
        </p:nvGrpSpPr>
        <p:grpSpPr>
          <a:xfrm>
            <a:off x="7330797" y="479538"/>
            <a:ext cx="3463004" cy="923330"/>
            <a:chOff x="7330797" y="479538"/>
            <a:chExt cx="3463004" cy="923330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D06E0FCD-A1F1-5BEE-9CA8-481A44E0E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0700000">
              <a:off x="7330797" y="632296"/>
              <a:ext cx="992805" cy="261759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79108957-40A5-7E7F-42B4-ECC7A80EE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900000" flipV="1">
              <a:off x="7330797" y="1006302"/>
              <a:ext cx="992805" cy="261759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95ACE2-A58A-148E-B624-33B4E84BB590}"/>
                </a:ext>
              </a:extLst>
            </p:cNvPr>
            <p:cNvSpPr txBox="1"/>
            <p:nvPr/>
          </p:nvSpPr>
          <p:spPr>
            <a:xfrm>
              <a:off x="8307351" y="479538"/>
              <a:ext cx="248645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/>
                <a:t>synchronized </a:t>
              </a:r>
            </a:p>
            <a:p>
              <a:pPr algn="ctr"/>
              <a:r>
                <a:rPr lang="en-US" b="1"/>
                <a:t>secondary fs X-rays</a:t>
              </a:r>
            </a:p>
            <a:p>
              <a:pPr algn="ctr"/>
              <a:r>
                <a:rPr lang="en-US" b="1"/>
                <a:t>(betatron, ICS, brems)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B9B05BD-F7A2-582B-6F4C-0B3B28EC955A}"/>
              </a:ext>
            </a:extLst>
          </p:cNvPr>
          <p:cNvSpPr txBox="1"/>
          <p:nvPr/>
        </p:nvSpPr>
        <p:spPr>
          <a:xfrm>
            <a:off x="943190" y="1457540"/>
            <a:ext cx="1025184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/>
              <a:t>Coherent Smith-Purcell Radiation </a:t>
            </a:r>
          </a:p>
          <a:p>
            <a:pPr algn="ctr"/>
            <a:r>
              <a:rPr lang="en-US" sz="3600" b="1"/>
              <a:t>from plasma-accelerated electrons:</a:t>
            </a:r>
          </a:p>
          <a:p>
            <a:pPr algn="ctr"/>
            <a:r>
              <a:rPr lang="en-US" sz="3600" b="1"/>
              <a:t>a synchronized strong-field THz radiation source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625048-8BB7-721F-4541-E9964821F817}"/>
              </a:ext>
            </a:extLst>
          </p:cNvPr>
          <p:cNvSpPr txBox="1"/>
          <p:nvPr/>
        </p:nvSpPr>
        <p:spPr>
          <a:xfrm>
            <a:off x="3392194" y="6467701"/>
            <a:ext cx="4836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/>
              <a:t>Advanced Accelerator Concepts</a:t>
            </a:r>
            <a:r>
              <a:rPr lang="en-US"/>
              <a:t> (July 30, 2026)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F8F9515-0897-48CA-1EE8-0ABE1666068A}"/>
              </a:ext>
            </a:extLst>
          </p:cNvPr>
          <p:cNvGrpSpPr/>
          <p:nvPr/>
        </p:nvGrpSpPr>
        <p:grpSpPr>
          <a:xfrm>
            <a:off x="10987762" y="118816"/>
            <a:ext cx="1049830" cy="924017"/>
            <a:chOff x="7948203" y="34343"/>
            <a:chExt cx="1204245" cy="895284"/>
          </a:xfrm>
        </p:grpSpPr>
        <p:pic>
          <p:nvPicPr>
            <p:cNvPr id="7" name="Picture 6" descr="HZDR_logo.png">
              <a:extLst>
                <a:ext uri="{FF2B5EF4-FFF2-40B4-BE49-F238E27FC236}">
                  <a16:creationId xmlns:a16="http://schemas.microsoft.com/office/drawing/2014/main" id="{946A206A-4DE8-1F3A-76F6-303CEA1F9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8203" y="658542"/>
              <a:ext cx="1204245" cy="271085"/>
            </a:xfrm>
            <a:prstGeom prst="rect">
              <a:avLst/>
            </a:prstGeom>
          </p:spPr>
        </p:pic>
        <p:pic>
          <p:nvPicPr>
            <p:cNvPr id="8" name="Picture 7" descr="HZDR_logo3.png">
              <a:extLst>
                <a:ext uri="{FF2B5EF4-FFF2-40B4-BE49-F238E27FC236}">
                  <a16:creationId xmlns:a16="http://schemas.microsoft.com/office/drawing/2014/main" id="{54BD9EF1-4122-8AD8-9D3C-BA3497008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7455" y="34343"/>
              <a:ext cx="1138833" cy="53106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8D60264-3379-9760-1625-1A3953552F2E}"/>
              </a:ext>
            </a:extLst>
          </p:cNvPr>
          <p:cNvGrpSpPr/>
          <p:nvPr/>
        </p:nvGrpSpPr>
        <p:grpSpPr>
          <a:xfrm>
            <a:off x="123255" y="98021"/>
            <a:ext cx="1049830" cy="1022936"/>
            <a:chOff x="3303214" y="2758382"/>
            <a:chExt cx="1424847" cy="140978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40C323F-F79A-726B-5027-6D2D6A4126C3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8C6A5C-56C0-704F-59B1-8E161BCFB8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759247-D24E-6735-DEC5-929BD921B336}"/>
              </a:ext>
            </a:extLst>
          </p:cNvPr>
          <p:cNvGrpSpPr/>
          <p:nvPr/>
        </p:nvGrpSpPr>
        <p:grpSpPr>
          <a:xfrm rot="5400000">
            <a:off x="5861776" y="-624867"/>
            <a:ext cx="1170843" cy="2965198"/>
            <a:chOff x="267665" y="1141049"/>
            <a:chExt cx="1170843" cy="2965198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121B560-1B6A-75D1-F992-2E12B8D34D9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-533482" y="2616022"/>
              <a:ext cx="2965198" cy="15251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 descr="A blue and white logo&#10;&#10;AI-generated content may be incorrect.">
              <a:extLst>
                <a:ext uri="{FF2B5EF4-FFF2-40B4-BE49-F238E27FC236}">
                  <a16:creationId xmlns:a16="http://schemas.microsoft.com/office/drawing/2014/main" id="{5FF2CD05-B43A-D3D6-244A-9B6636C9B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50000"/>
            </a:blip>
            <a:stretch>
              <a:fillRect/>
            </a:stretch>
          </p:blipFill>
          <p:spPr>
            <a:xfrm rot="16200000">
              <a:off x="572710" y="2827628"/>
              <a:ext cx="1261631" cy="46996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1C8279-BFD1-F4E9-70CD-95283DD6672A}"/>
                </a:ext>
              </a:extLst>
            </p:cNvPr>
            <p:cNvSpPr txBox="1"/>
            <p:nvPr/>
          </p:nvSpPr>
          <p:spPr>
            <a:xfrm rot="16200000">
              <a:off x="789589" y="2858497"/>
              <a:ext cx="9024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/>
                <a:t>grating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310BC40-C8F3-0D88-61CA-DE91FC5D446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0233" y="2343770"/>
              <a:ext cx="542697" cy="576276"/>
            </a:xfrm>
            <a:prstGeom prst="straightConnector1">
              <a:avLst/>
            </a:prstGeom>
            <a:ln>
              <a:solidFill>
                <a:schemeClr val="accent5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9190B6E-6B20-EF6B-906D-3188BC2E7003}"/>
                </a:ext>
              </a:extLst>
            </p:cNvPr>
            <p:cNvCxnSpPr>
              <a:cxnSpLocks/>
            </p:cNvCxnSpPr>
            <p:nvPr/>
          </p:nvCxnSpPr>
          <p:spPr>
            <a:xfrm rot="18900000" flipH="1" flipV="1">
              <a:off x="267665" y="2732143"/>
              <a:ext cx="542697" cy="576276"/>
            </a:xfrm>
            <a:prstGeom prst="straightConnector1">
              <a:avLst/>
            </a:prstGeom>
            <a:ln>
              <a:solidFill>
                <a:schemeClr val="accent6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859077E-B154-52BF-9B3A-2E3D761158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5654" y="3189340"/>
              <a:ext cx="542697" cy="576276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F7ED7F3-ED3F-E7D3-D597-B9F0F5033EAD}"/>
                </a:ext>
              </a:extLst>
            </p:cNvPr>
            <p:cNvCxnSpPr>
              <a:cxnSpLocks/>
            </p:cNvCxnSpPr>
            <p:nvPr/>
          </p:nvCxnSpPr>
          <p:spPr>
            <a:xfrm rot="20100000" flipH="1" flipV="1">
              <a:off x="297163" y="2525666"/>
              <a:ext cx="542697" cy="576276"/>
            </a:xfrm>
            <a:prstGeom prst="straightConnector1">
              <a:avLst/>
            </a:prstGeom>
            <a:ln>
              <a:solidFill>
                <a:srgbClr val="241DFF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ADCF5FC-5C1B-FE92-EF81-1B26D0753958}"/>
                </a:ext>
              </a:extLst>
            </p:cNvPr>
            <p:cNvCxnSpPr>
              <a:cxnSpLocks/>
            </p:cNvCxnSpPr>
            <p:nvPr/>
          </p:nvCxnSpPr>
          <p:spPr>
            <a:xfrm rot="1500000" flipH="1">
              <a:off x="302081" y="2943535"/>
              <a:ext cx="542697" cy="576276"/>
            </a:xfrm>
            <a:prstGeom prst="straightConnector1">
              <a:avLst/>
            </a:prstGeom>
            <a:ln>
              <a:solidFill>
                <a:schemeClr val="accent2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6532D9C-76A1-0533-E80E-6AF3A894D408}"/>
              </a:ext>
            </a:extLst>
          </p:cNvPr>
          <p:cNvSpPr txBox="1"/>
          <p:nvPr/>
        </p:nvSpPr>
        <p:spPr>
          <a:xfrm>
            <a:off x="1159271" y="3110432"/>
            <a:ext cx="9832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u="sng">
                <a:solidFill>
                  <a:schemeClr val="accent2">
                    <a:lumMod val="75000"/>
                  </a:schemeClr>
                </a:solidFill>
              </a:rPr>
              <a:t>Mike Downer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, R. Rudzinsky, Z. Ouyang, J. Brooks, B. Dinh, L. Zhang, A. Raka, E. Martinez, R. Zgadzaj</a:t>
            </a:r>
          </a:p>
          <a:p>
            <a:pPr algn="ctr"/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The University of Texas at Austin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483582-0E5C-3A1D-1938-0CAF74D6B5DE}"/>
              </a:ext>
            </a:extLst>
          </p:cNvPr>
          <p:cNvSpPr txBox="1"/>
          <p:nvPr/>
        </p:nvSpPr>
        <p:spPr>
          <a:xfrm>
            <a:off x="226520" y="3715200"/>
            <a:ext cx="11712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>
                <a:solidFill>
                  <a:srgbClr val="1321FF"/>
                </a:solidFill>
              </a:rPr>
              <a:t>M. LaBerge, Y.-Y. Chang, A. Debus, J. M. Klopf, F. M. Herrmann, P. Ufer, S. Schöbel, T. E. Cowan, A. Irman, U. Schramm</a:t>
            </a:r>
            <a:r>
              <a:rPr lang="en-US">
                <a:solidFill>
                  <a:srgbClr val="1321FF"/>
                </a:solidFill>
              </a:rPr>
              <a:t> </a:t>
            </a:r>
          </a:p>
          <a:p>
            <a:pPr algn="ctr"/>
            <a:r>
              <a:rPr lang="en-US">
                <a:solidFill>
                  <a:srgbClr val="1321FF"/>
                </a:solidFill>
              </a:rPr>
              <a:t>Helmholtz-Zentrum Dresden-Rossendorf (HZDR)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401401-5F1E-5C08-9333-779D26670005}"/>
              </a:ext>
            </a:extLst>
          </p:cNvPr>
          <p:cNvSpPr txBox="1"/>
          <p:nvPr/>
        </p:nvSpPr>
        <p:spPr>
          <a:xfrm>
            <a:off x="9409280" y="140602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922F6C-5115-DDEE-1594-E61606D6CD00}"/>
              </a:ext>
            </a:extLst>
          </p:cNvPr>
          <p:cNvSpPr txBox="1"/>
          <p:nvPr/>
        </p:nvSpPr>
        <p:spPr>
          <a:xfrm>
            <a:off x="9574037" y="192913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28DF56-6A9E-3009-8846-3E5F275453BD}"/>
              </a:ext>
            </a:extLst>
          </p:cNvPr>
          <p:cNvSpPr txBox="1"/>
          <p:nvPr/>
        </p:nvSpPr>
        <p:spPr>
          <a:xfrm>
            <a:off x="3470248" y="5598435"/>
            <a:ext cx="587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>
                <a:solidFill>
                  <a:srgbClr val="FF0000"/>
                </a:solidFill>
              </a:rPr>
              <a:t>1</a:t>
            </a:r>
            <a:r>
              <a:rPr lang="en-US"/>
              <a:t> </a:t>
            </a:r>
            <a:r>
              <a:rPr lang="en-US">
                <a:solidFill>
                  <a:srgbClr val="FF0000"/>
                </a:solidFill>
              </a:rPr>
              <a:t>S. J. Smith and E. M. Purcell, </a:t>
            </a:r>
            <a:r>
              <a:rPr lang="en-US" i="1">
                <a:solidFill>
                  <a:srgbClr val="FF0000"/>
                </a:solidFill>
              </a:rPr>
              <a:t>Phys. Rev</a:t>
            </a:r>
            <a:r>
              <a:rPr lang="en-US">
                <a:solidFill>
                  <a:srgbClr val="FF0000"/>
                </a:solidFill>
              </a:rPr>
              <a:t>. </a:t>
            </a:r>
            <a:r>
              <a:rPr lang="en-US" b="1">
                <a:solidFill>
                  <a:srgbClr val="FF0000"/>
                </a:solidFill>
              </a:rPr>
              <a:t>92</a:t>
            </a:r>
            <a:r>
              <a:rPr lang="en-US">
                <a:solidFill>
                  <a:srgbClr val="FF0000"/>
                </a:solidFill>
              </a:rPr>
              <a:t>, 1069 (1953)</a:t>
            </a:r>
            <a:r>
              <a:rPr lang="en-US">
                <a:solidFill>
                  <a:srgbClr val="FF0000"/>
                </a:solidFill>
                <a:effectLst/>
              </a:rPr>
              <a:t>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1CF680-C0B2-D8CF-DEB7-A272C4E74019}"/>
              </a:ext>
            </a:extLst>
          </p:cNvPr>
          <p:cNvSpPr txBox="1"/>
          <p:nvPr/>
        </p:nvSpPr>
        <p:spPr>
          <a:xfrm>
            <a:off x="3468769" y="5908832"/>
            <a:ext cx="5138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>
                <a:solidFill>
                  <a:srgbClr val="FF0000"/>
                </a:solidFill>
              </a:rPr>
              <a:t>2</a:t>
            </a:r>
            <a:r>
              <a:rPr lang="en-US">
                <a:solidFill>
                  <a:srgbClr val="FF0000"/>
                </a:solidFill>
              </a:rPr>
              <a:t> R. Rudzinsky </a:t>
            </a:r>
            <a:r>
              <a:rPr lang="en-US" i="1">
                <a:solidFill>
                  <a:srgbClr val="FF0000"/>
                </a:solidFill>
              </a:rPr>
              <a:t>et al</a:t>
            </a:r>
            <a:r>
              <a:rPr lang="en-US">
                <a:solidFill>
                  <a:srgbClr val="FF0000"/>
                </a:solidFill>
              </a:rPr>
              <a:t>., </a:t>
            </a:r>
            <a:r>
              <a:rPr lang="en-US" i="1">
                <a:solidFill>
                  <a:srgbClr val="FF0000"/>
                </a:solidFill>
              </a:rPr>
              <a:t>Optica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</a:rPr>
              <a:t>13</a:t>
            </a:r>
            <a:r>
              <a:rPr lang="en-US">
                <a:solidFill>
                  <a:srgbClr val="FF0000"/>
                </a:solidFill>
              </a:rPr>
              <a:t> (5), 810-821 (2026)</a:t>
            </a:r>
            <a:r>
              <a:rPr lang="en-US">
                <a:solidFill>
                  <a:srgbClr val="FF0000"/>
                </a:solidFill>
                <a:effectLst/>
              </a:rPr>
              <a:t>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886219-078D-FF02-5DA3-D4FCF1CFC2C0}"/>
              </a:ext>
            </a:extLst>
          </p:cNvPr>
          <p:cNvSpPr txBox="1"/>
          <p:nvPr/>
        </p:nvSpPr>
        <p:spPr>
          <a:xfrm>
            <a:off x="647327" y="4538606"/>
            <a:ext cx="2098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Previous AAC 2026 </a:t>
            </a:r>
          </a:p>
          <a:p>
            <a:pPr algn="ctr"/>
            <a:r>
              <a:rPr lang="en-US"/>
              <a:t>presentations: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03EB1E-2A47-5FBD-D5EC-B202B3F18E54}"/>
              </a:ext>
            </a:extLst>
          </p:cNvPr>
          <p:cNvSpPr txBox="1"/>
          <p:nvPr/>
        </p:nvSpPr>
        <p:spPr>
          <a:xfrm>
            <a:off x="2767912" y="4438819"/>
            <a:ext cx="76691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• Rudzinsky, The role of CSPR for LWFA beam diagnosis, WG5 Tu 13:50 </a:t>
            </a:r>
          </a:p>
          <a:p>
            <a:r>
              <a:rPr lang="en-US" sz="1600"/>
              <a:t>• Rudzinsky, CSPR from plasma-accelerated electron bunches, M poster</a:t>
            </a:r>
          </a:p>
          <a:p>
            <a:r>
              <a:rPr lang="en-US" sz="1600"/>
              <a:t>• Martinez, Reconstructing LWFA e-bunch longitudinal profiles from CSPR, Tu poster.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A2750B-3D98-C52D-D117-EF10EE9ABEF1}"/>
              </a:ext>
            </a:extLst>
          </p:cNvPr>
          <p:cNvSpPr txBox="1"/>
          <p:nvPr/>
        </p:nvSpPr>
        <p:spPr>
          <a:xfrm>
            <a:off x="5753009" y="42473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SPR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F40C3F2-FF97-5FC3-EF11-4D672A4B2D3B}"/>
              </a:ext>
            </a:extLst>
          </p:cNvPr>
          <p:cNvGrpSpPr/>
          <p:nvPr/>
        </p:nvGrpSpPr>
        <p:grpSpPr>
          <a:xfrm>
            <a:off x="4497835" y="833143"/>
            <a:ext cx="386644" cy="614407"/>
            <a:chOff x="4661959" y="794068"/>
            <a:chExt cx="386644" cy="614407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EA84B43-A74C-A9A4-28BA-1B1F4F5F503A}"/>
                </a:ext>
              </a:extLst>
            </p:cNvPr>
            <p:cNvSpPr/>
            <p:nvPr/>
          </p:nvSpPr>
          <p:spPr>
            <a:xfrm>
              <a:off x="4800600" y="794068"/>
              <a:ext cx="79375" cy="8317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1874AE3-AD2B-551A-1221-4D43D2CC8502}"/>
                </a:ext>
              </a:extLst>
            </p:cNvPr>
            <p:cNvSpPr/>
            <p:nvPr/>
          </p:nvSpPr>
          <p:spPr>
            <a:xfrm>
              <a:off x="4867275" y="848043"/>
              <a:ext cx="79375" cy="8317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F9B0728-1EF7-125A-686F-89DDE7308B40}"/>
                </a:ext>
              </a:extLst>
            </p:cNvPr>
            <p:cNvSpPr/>
            <p:nvPr/>
          </p:nvSpPr>
          <p:spPr>
            <a:xfrm>
              <a:off x="4794250" y="882968"/>
              <a:ext cx="79375" cy="8317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4506D52-D95F-2830-A5E6-C16525D3FCC7}"/>
                </a:ext>
              </a:extLst>
            </p:cNvPr>
            <p:cNvSpPr/>
            <p:nvPr/>
          </p:nvSpPr>
          <p:spPr>
            <a:xfrm>
              <a:off x="4721225" y="832168"/>
              <a:ext cx="79375" cy="8317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E442E7D-38D8-232E-6D24-7BB8C6387B90}"/>
                </a:ext>
              </a:extLst>
            </p:cNvPr>
            <p:cNvSpPr/>
            <p:nvPr/>
          </p:nvSpPr>
          <p:spPr>
            <a:xfrm>
              <a:off x="4727575" y="911543"/>
              <a:ext cx="79375" cy="8317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CD3316E-9EF2-FE53-F221-E2CF74387AE1}"/>
                </a:ext>
              </a:extLst>
            </p:cNvPr>
            <p:cNvSpPr/>
            <p:nvPr/>
          </p:nvSpPr>
          <p:spPr>
            <a:xfrm>
              <a:off x="4864100" y="924243"/>
              <a:ext cx="79375" cy="8317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E1A4952-1D58-6751-92E8-4C6FFDB36170}"/>
                </a:ext>
              </a:extLst>
            </p:cNvPr>
            <p:cNvCxnSpPr/>
            <p:nvPr/>
          </p:nvCxnSpPr>
          <p:spPr>
            <a:xfrm>
              <a:off x="4702175" y="1076690"/>
              <a:ext cx="24765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4462CC-C2BD-0DA3-90D0-1C71C99D6661}"/>
                </a:ext>
              </a:extLst>
            </p:cNvPr>
            <p:cNvSpPr txBox="1"/>
            <p:nvPr/>
          </p:nvSpPr>
          <p:spPr>
            <a:xfrm>
              <a:off x="4661959" y="1039143"/>
              <a:ext cx="386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𝜎</a:t>
              </a:r>
              <a:r>
                <a:rPr lang="en-US" baseline="-25000"/>
                <a:t>z</a:t>
              </a: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FE830D5-2FB8-87C8-66FC-940F387A19A7}"/>
              </a:ext>
            </a:extLst>
          </p:cNvPr>
          <p:cNvCxnSpPr>
            <a:cxnSpLocks/>
          </p:cNvCxnSpPr>
          <p:nvPr/>
        </p:nvCxnSpPr>
        <p:spPr>
          <a:xfrm rot="3900000" flipH="1">
            <a:off x="5247774" y="572800"/>
            <a:ext cx="542697" cy="576276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3FCEEF5-55A0-A707-6506-B98E4992C774}"/>
              </a:ext>
            </a:extLst>
          </p:cNvPr>
          <p:cNvSpPr txBox="1"/>
          <p:nvPr/>
        </p:nvSpPr>
        <p:spPr>
          <a:xfrm>
            <a:off x="2584515" y="761299"/>
            <a:ext cx="1965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/>
              <a:t>N</a:t>
            </a:r>
            <a:r>
              <a:rPr lang="en-US"/>
              <a:t>-electron-bunch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15F87EF-625F-BC46-A7F2-C058A0FAD2D4}"/>
              </a:ext>
            </a:extLst>
          </p:cNvPr>
          <p:cNvCxnSpPr/>
          <p:nvPr/>
        </p:nvCxnSpPr>
        <p:spPr>
          <a:xfrm>
            <a:off x="4664531" y="2001379"/>
            <a:ext cx="48150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12E2368-4434-81A9-558F-CC836EFE36CF}"/>
              </a:ext>
            </a:extLst>
          </p:cNvPr>
          <p:cNvGrpSpPr/>
          <p:nvPr/>
        </p:nvGrpSpPr>
        <p:grpSpPr>
          <a:xfrm>
            <a:off x="4209886" y="22997"/>
            <a:ext cx="961723" cy="860898"/>
            <a:chOff x="4209886" y="22997"/>
            <a:chExt cx="961723" cy="86089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FFFAF07-224A-02E1-45F6-7354841CE73A}"/>
                </a:ext>
              </a:extLst>
            </p:cNvPr>
            <p:cNvSpPr txBox="1"/>
            <p:nvPr/>
          </p:nvSpPr>
          <p:spPr>
            <a:xfrm>
              <a:off x="4209886" y="22997"/>
              <a:ext cx="840295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>
                  <a:solidFill>
                    <a:srgbClr val="FF0000"/>
                  </a:solidFill>
                </a:rPr>
                <a:t>CSPR:</a:t>
              </a:r>
            </a:p>
            <a:p>
              <a:pPr algn="ctr"/>
              <a:r>
                <a:rPr lang="en-US" sz="2000">
                  <a:solidFill>
                    <a:srgbClr val="FF0000"/>
                  </a:solidFill>
                </a:rPr>
                <a:t>𝜆 &gt; 𝜎</a:t>
              </a:r>
              <a:r>
                <a:rPr lang="en-US" sz="2000" baseline="-25000">
                  <a:solidFill>
                    <a:srgbClr val="FF0000"/>
                  </a:solidFill>
                </a:rPr>
                <a:t>z</a:t>
              </a:r>
            </a:p>
          </p:txBody>
        </p:sp>
        <p:sp>
          <p:nvSpPr>
            <p:cNvPr id="51" name="Left Brace 50">
              <a:extLst>
                <a:ext uri="{FF2B5EF4-FFF2-40B4-BE49-F238E27FC236}">
                  <a16:creationId xmlns:a16="http://schemas.microsoft.com/office/drawing/2014/main" id="{48854015-8DC3-1BA5-318B-D45456303B95}"/>
                </a:ext>
              </a:extLst>
            </p:cNvPr>
            <p:cNvSpPr/>
            <p:nvPr/>
          </p:nvSpPr>
          <p:spPr>
            <a:xfrm rot="1260000">
              <a:off x="5021707" y="274836"/>
              <a:ext cx="149902" cy="609059"/>
            </a:xfrm>
            <a:prstGeom prst="leftBrac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CA94E3-9FFE-0A61-B362-0B5608F206F1}"/>
              </a:ext>
            </a:extLst>
          </p:cNvPr>
          <p:cNvCxnSpPr/>
          <p:nvPr/>
        </p:nvCxnSpPr>
        <p:spPr>
          <a:xfrm>
            <a:off x="2628324" y="2001379"/>
            <a:ext cx="18601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8A620377-6358-0DE6-3724-071B74CEE481}"/>
              </a:ext>
            </a:extLst>
          </p:cNvPr>
          <p:cNvCxnSpPr>
            <a:cxnSpLocks/>
          </p:cNvCxnSpPr>
          <p:nvPr/>
        </p:nvCxnSpPr>
        <p:spPr>
          <a:xfrm rot="6960000" flipH="1" flipV="1">
            <a:off x="6260029" y="565479"/>
            <a:ext cx="542697" cy="576276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04A67CE-49CE-FCCC-77CF-90EDCC376B50}"/>
              </a:ext>
            </a:extLst>
          </p:cNvPr>
          <p:cNvSpPr txBox="1"/>
          <p:nvPr/>
        </p:nvSpPr>
        <p:spPr>
          <a:xfrm>
            <a:off x="2756965" y="5167022"/>
            <a:ext cx="78928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• Raka, Reshaping CSPR from fs LWFA e-bunches into strong-field THz pulses, M poster.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540EEE5-8836-CCDB-CC58-5BF2889DE4A3}"/>
              </a:ext>
            </a:extLst>
          </p:cNvPr>
          <p:cNvCxnSpPr/>
          <p:nvPr/>
        </p:nvCxnSpPr>
        <p:spPr>
          <a:xfrm>
            <a:off x="3468472" y="2563318"/>
            <a:ext cx="61589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C712EFF-0CFC-FB2A-67AC-B345527054AB}"/>
              </a:ext>
            </a:extLst>
          </p:cNvPr>
          <p:cNvCxnSpPr/>
          <p:nvPr/>
        </p:nvCxnSpPr>
        <p:spPr>
          <a:xfrm>
            <a:off x="4377128" y="3110432"/>
            <a:ext cx="66535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BB1C0DF-99DE-0719-8080-CA9BF75456AB}"/>
              </a:ext>
            </a:extLst>
          </p:cNvPr>
          <p:cNvCxnSpPr/>
          <p:nvPr/>
        </p:nvCxnSpPr>
        <p:spPr>
          <a:xfrm>
            <a:off x="1499016" y="3110432"/>
            <a:ext cx="271087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89BC2A1-E11B-0FDF-F8C6-E5B9A023FCDC}"/>
                  </a:ext>
                </a:extLst>
              </p:cNvPr>
              <p:cNvSpPr txBox="1"/>
              <p:nvPr/>
            </p:nvSpPr>
            <p:spPr>
              <a:xfrm>
                <a:off x="6579142" y="40106"/>
                <a:ext cx="26178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16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6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16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d>
                        <m:dPr>
                          <m:ctrlPr>
                            <a:rPr lang="en-US" sz="16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US" sz="16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sz="16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16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16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16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 b="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16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89BC2A1-E11B-0FDF-F8C6-E5B9A023F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9142" y="40106"/>
                <a:ext cx="2617833" cy="338554"/>
              </a:xfrm>
              <a:prstGeom prst="rect">
                <a:avLst/>
              </a:prstGeom>
              <a:blipFill>
                <a:blip r:embed="rId7"/>
                <a:stretch>
                  <a:fillRect t="-114815" b="-18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82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9" grpId="0"/>
      <p:bldP spid="30" grpId="0"/>
      <p:bldP spid="31" grpId="0"/>
      <p:bldP spid="57" grpId="0"/>
      <p:bldP spid="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E87C8421-31E7-8F83-71CA-F4C6856D5406}"/>
              </a:ext>
            </a:extLst>
          </p:cNvPr>
          <p:cNvSpPr/>
          <p:nvPr/>
        </p:nvSpPr>
        <p:spPr>
          <a:xfrm>
            <a:off x="123255" y="1148832"/>
            <a:ext cx="6379145" cy="868758"/>
          </a:xfrm>
          <a:prstGeom prst="roundRect">
            <a:avLst/>
          </a:prstGeom>
          <a:solidFill>
            <a:srgbClr val="FF0000">
              <a:alpha val="1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C981784-CBB2-A05D-20F9-6628D45C3654}"/>
              </a:ext>
            </a:extLst>
          </p:cNvPr>
          <p:cNvGrpSpPr/>
          <p:nvPr/>
        </p:nvGrpSpPr>
        <p:grpSpPr>
          <a:xfrm>
            <a:off x="7391274" y="801837"/>
            <a:ext cx="4646593" cy="5917081"/>
            <a:chOff x="7391274" y="801837"/>
            <a:chExt cx="4646593" cy="5917081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920534A2-3315-2D56-1AB1-9F9B9534F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52065" y="801837"/>
              <a:ext cx="4160947" cy="5868427"/>
            </a:xfrm>
            <a:prstGeom prst="rect">
              <a:avLst/>
            </a:prstGeom>
          </p:spPr>
        </p:pic>
        <p:sp>
          <p:nvSpPr>
            <p:cNvPr id="71" name="Rounded Rectangle 70">
              <a:extLst>
                <a:ext uri="{FF2B5EF4-FFF2-40B4-BE49-F238E27FC236}">
                  <a16:creationId xmlns:a16="http://schemas.microsoft.com/office/drawing/2014/main" id="{04C89174-4198-BE08-B0DB-CA053C622B55}"/>
                </a:ext>
              </a:extLst>
            </p:cNvPr>
            <p:cNvSpPr/>
            <p:nvPr/>
          </p:nvSpPr>
          <p:spPr>
            <a:xfrm>
              <a:off x="7391274" y="801838"/>
              <a:ext cx="4646593" cy="5917080"/>
            </a:xfrm>
            <a:prstGeom prst="roundRect">
              <a:avLst>
                <a:gd name="adj" fmla="val 6021"/>
              </a:avLst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A1FE72E-45A2-2C75-16F8-8048C9CC5BEA}"/>
              </a:ext>
            </a:extLst>
          </p:cNvPr>
          <p:cNvSpPr/>
          <p:nvPr/>
        </p:nvSpPr>
        <p:spPr>
          <a:xfrm>
            <a:off x="0" y="-17929"/>
            <a:ext cx="12166837" cy="771113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2B2995-A91D-8ADB-DD17-6DAAA70F25D4}"/>
              </a:ext>
            </a:extLst>
          </p:cNvPr>
          <p:cNvGrpSpPr/>
          <p:nvPr/>
        </p:nvGrpSpPr>
        <p:grpSpPr>
          <a:xfrm>
            <a:off x="123255" y="98021"/>
            <a:ext cx="1049830" cy="1022936"/>
            <a:chOff x="3303214" y="2758382"/>
            <a:chExt cx="1424847" cy="14097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E17FCAA-5DC5-E530-2D10-532C0C87DAD1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C2CB541-178D-B438-A130-D9EC25DE94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63E23BD-DA08-F509-FFC5-A9A0F28649B8}"/>
              </a:ext>
            </a:extLst>
          </p:cNvPr>
          <p:cNvSpPr txBox="1"/>
          <p:nvPr/>
        </p:nvSpPr>
        <p:spPr>
          <a:xfrm>
            <a:off x="1862666" y="44461"/>
            <a:ext cx="8996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Martinez compressor:  numerical example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056A48-830A-8F25-C71A-910352871CF0}"/>
              </a:ext>
            </a:extLst>
          </p:cNvPr>
          <p:cNvSpPr txBox="1"/>
          <p:nvPr/>
        </p:nvSpPr>
        <p:spPr>
          <a:xfrm>
            <a:off x="7475939" y="6375022"/>
            <a:ext cx="177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(steps beam  ↓)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FDE103-C498-CCC6-9CC5-3B002CC21A0C}"/>
              </a:ext>
            </a:extLst>
          </p:cNvPr>
          <p:cNvGrpSpPr/>
          <p:nvPr/>
        </p:nvGrpSpPr>
        <p:grpSpPr>
          <a:xfrm>
            <a:off x="8117546" y="1841891"/>
            <a:ext cx="2148367" cy="710145"/>
            <a:chOff x="4836497" y="1232297"/>
            <a:chExt cx="2148367" cy="7101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E0D18A-2A20-1392-17C3-53E08CC2EFB2}"/>
                </a:ext>
              </a:extLst>
            </p:cNvPr>
            <p:cNvSpPr txBox="1"/>
            <p:nvPr/>
          </p:nvSpPr>
          <p:spPr>
            <a:xfrm>
              <a:off x="4836497" y="1296111"/>
              <a:ext cx="10390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/>
                <a:t>Pick-Off</a:t>
              </a:r>
            </a:p>
            <a:p>
              <a:pPr algn="ctr"/>
              <a:r>
                <a:rPr lang="en-US" b="1"/>
                <a:t>Mirror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175ECC0-AA61-0862-B2A7-DB09C1D098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38859" y="1307904"/>
              <a:ext cx="297054" cy="10563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2C783BE-40ED-8C87-559F-964E65EE598B}"/>
                </a:ext>
              </a:extLst>
            </p:cNvPr>
            <p:cNvCxnSpPr>
              <a:cxnSpLocks/>
            </p:cNvCxnSpPr>
            <p:nvPr/>
          </p:nvCxnSpPr>
          <p:spPr>
            <a:xfrm rot="21060000">
              <a:off x="6251998" y="1232297"/>
              <a:ext cx="732866" cy="0"/>
            </a:xfrm>
            <a:prstGeom prst="line">
              <a:avLst/>
            </a:prstGeom>
            <a:ln w="57150">
              <a:solidFill>
                <a:schemeClr val="tx1">
                  <a:alpha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A0A5BBC-0877-48A6-D628-207781B10C7E}"/>
              </a:ext>
            </a:extLst>
          </p:cNvPr>
          <p:cNvGrpSpPr/>
          <p:nvPr/>
        </p:nvGrpSpPr>
        <p:grpSpPr>
          <a:xfrm>
            <a:off x="8797391" y="1865158"/>
            <a:ext cx="1381527" cy="2486482"/>
            <a:chOff x="8790134" y="1865158"/>
            <a:chExt cx="1381527" cy="248648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2160E22-E46B-273A-8E4B-44DF5663DA0B}"/>
                </a:ext>
              </a:extLst>
            </p:cNvPr>
            <p:cNvGrpSpPr/>
            <p:nvPr/>
          </p:nvGrpSpPr>
          <p:grpSpPr>
            <a:xfrm rot="20760000">
              <a:off x="8790134" y="1865158"/>
              <a:ext cx="1381527" cy="2486482"/>
              <a:chOff x="8417442" y="1184445"/>
              <a:chExt cx="1381527" cy="2486482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CA3B4845-9855-C2BB-ABF7-6CD769950655}"/>
                  </a:ext>
                </a:extLst>
              </p:cNvPr>
              <p:cNvCxnSpPr>
                <a:cxnSpLocks/>
              </p:cNvCxnSpPr>
              <p:nvPr/>
            </p:nvCxnSpPr>
            <p:spPr>
              <a:xfrm rot="840000" flipV="1">
                <a:off x="8417442" y="1189314"/>
                <a:ext cx="898931" cy="241862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CB6AB92-1C8A-29AF-2385-9BCE78AC6FDC}"/>
                  </a:ext>
                </a:extLst>
              </p:cNvPr>
              <p:cNvCxnSpPr>
                <a:cxnSpLocks/>
              </p:cNvCxnSpPr>
              <p:nvPr/>
            </p:nvCxnSpPr>
            <p:spPr>
              <a:xfrm rot="840000" flipV="1">
                <a:off x="8631622" y="1184445"/>
                <a:ext cx="930360" cy="2479872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9EDDB9F-83CD-FA9C-42F9-0011FCE8F867}"/>
                  </a:ext>
                </a:extLst>
              </p:cNvPr>
              <p:cNvCxnSpPr>
                <a:cxnSpLocks/>
              </p:cNvCxnSpPr>
              <p:nvPr/>
            </p:nvCxnSpPr>
            <p:spPr>
              <a:xfrm rot="840000" flipV="1">
                <a:off x="8857596" y="1187407"/>
                <a:ext cx="941373" cy="248352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E5E615A-7D0D-8BDD-E1C7-DCD0FE10B2A8}"/>
                </a:ext>
              </a:extLst>
            </p:cNvPr>
            <p:cNvGrpSpPr/>
            <p:nvPr/>
          </p:nvGrpSpPr>
          <p:grpSpPr>
            <a:xfrm>
              <a:off x="9378854" y="1902389"/>
              <a:ext cx="693772" cy="1257758"/>
              <a:chOff x="9432647" y="1221081"/>
              <a:chExt cx="693772" cy="125775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3178532-2396-CFE6-B4CF-0B3C06056753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625436" y="147025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1E0ACD1-E1B2-F603-235B-B6CE6C043ADB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843531" y="1479924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2021045-36D6-0123-C8BB-0D58B75F9D21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10069864" y="1431685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D1C6A1E-9221-153F-67A3-CA4E814128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49470" y="1221081"/>
                <a:ext cx="29011" cy="79382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71FD9B8-57FF-7ECD-0429-EFC831C158E4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530186" y="1721081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76A26CEA-42DF-8667-3F86-A8F0C609C64D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751456" y="1727574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BCA9C4BA-2DAA-CC61-9D65-B98BEB2FCF99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980964" y="1679335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50C3109-E487-3A51-1957-92B2569B48FD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441286" y="1968731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2EFF7E2F-4606-A17C-D04B-CE18A43BA0EA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659381" y="1978399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781B7831-1493-EED2-E204-2B9A86711444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879364" y="1930160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AF4D086-1908-0759-6F50-05B2942D8DA7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787289" y="2180985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3C01E4D1-F7DC-B3B8-C8B4-047A3712B7B7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698389" y="2422285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59F8B9A-FB8C-9C5E-19B1-152E382FEC96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657368" y="1910264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7105E59-C7A7-91B7-2811-66715B3165CE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510338" y="290100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912BD8E-06A6-77C1-03F4-004B932767EA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10111321" y="1862168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E316609-2A79-8598-8F06-B2E503623C0A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292243" y="2897689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47654A1-7A07-FE1D-D2B3-3C2591A87E22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421438" y="315500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63D5B98-1940-9F31-6A3C-5A9DC35A954A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200168" y="3151689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69447AB-83FF-C741-FC07-17CE965535D2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539821" y="3357593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274845C-2E30-FFE4-99B7-D1E878152097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323013" y="3405832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D24FB8D-2F29-6603-5018-5E68AE606A7F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104918" y="3405689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810AE1F-6D93-CFB2-97AB-AD21ED968D3A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450921" y="3608418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DB62BE1-A8D7-FD5E-4023-E0CF021B9A94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230938" y="365665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5B70EBA-504D-9FBA-A52C-3CD86E980A85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011863" y="365030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C157A61-53D6-140A-83B9-EE092EBD916F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355671" y="3859243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A1DB3E5-3A08-B09C-6F5C-E6D554FAD17E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135688" y="390430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86231D9-36C2-27C0-D481-D45013EEACE8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8919788" y="3907482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D4CE2CB-7BE0-2308-E960-4A87467752B5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8830888" y="415195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2D67BA-E665-2A69-1565-86AF8191AF30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040438" y="4161482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C7CAF1E-39B8-4439-28B3-45EB2C7483D7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260421" y="4106893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2AE8B39-23E9-B7D3-AB8B-CBCE4185C845}"/>
              </a:ext>
            </a:extLst>
          </p:cNvPr>
          <p:cNvGrpSpPr/>
          <p:nvPr/>
        </p:nvGrpSpPr>
        <p:grpSpPr>
          <a:xfrm>
            <a:off x="8580618" y="4277443"/>
            <a:ext cx="872034" cy="705032"/>
            <a:chOff x="8580618" y="4277443"/>
            <a:chExt cx="872034" cy="705032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115ACD9-2536-A89D-00FB-C98AF01BCEC5}"/>
                </a:ext>
              </a:extLst>
            </p:cNvPr>
            <p:cNvSpPr/>
            <p:nvPr/>
          </p:nvSpPr>
          <p:spPr>
            <a:xfrm rot="20760000">
              <a:off x="8774331" y="4277443"/>
              <a:ext cx="532603" cy="331636"/>
            </a:xfrm>
            <a:custGeom>
              <a:avLst/>
              <a:gdLst>
                <a:gd name="csX0" fmla="*/ 42999 w 532603"/>
                <a:gd name="csY0" fmla="*/ 1129 h 331636"/>
                <a:gd name="csX1" fmla="*/ 135074 w 532603"/>
                <a:gd name="csY1" fmla="*/ 29704 h 331636"/>
                <a:gd name="csX2" fmla="*/ 265249 w 532603"/>
                <a:gd name="csY2" fmla="*/ 67804 h 331636"/>
                <a:gd name="csX3" fmla="*/ 389074 w 532603"/>
                <a:gd name="csY3" fmla="*/ 90029 h 331636"/>
                <a:gd name="csX4" fmla="*/ 500199 w 532603"/>
                <a:gd name="csY4" fmla="*/ 102729 h 331636"/>
                <a:gd name="csX5" fmla="*/ 531949 w 532603"/>
                <a:gd name="csY5" fmla="*/ 109079 h 331636"/>
                <a:gd name="csX6" fmla="*/ 522424 w 532603"/>
                <a:gd name="csY6" fmla="*/ 124954 h 331636"/>
                <a:gd name="csX7" fmla="*/ 516074 w 532603"/>
                <a:gd name="csY7" fmla="*/ 144004 h 331636"/>
                <a:gd name="csX8" fmla="*/ 462099 w 532603"/>
                <a:gd name="csY8" fmla="*/ 213854 h 331636"/>
                <a:gd name="csX9" fmla="*/ 392249 w 532603"/>
                <a:gd name="csY9" fmla="*/ 315454 h 331636"/>
                <a:gd name="csX10" fmla="*/ 363674 w 532603"/>
                <a:gd name="csY10" fmla="*/ 321804 h 331636"/>
                <a:gd name="csX11" fmla="*/ 214449 w 532603"/>
                <a:gd name="csY11" fmla="*/ 220204 h 331636"/>
                <a:gd name="csX12" fmla="*/ 77924 w 532603"/>
                <a:gd name="csY12" fmla="*/ 128129 h 331636"/>
                <a:gd name="csX13" fmla="*/ 1724 w 532603"/>
                <a:gd name="csY13" fmla="*/ 77329 h 331636"/>
                <a:gd name="csX14" fmla="*/ 42999 w 532603"/>
                <a:gd name="csY14" fmla="*/ 1129 h 3316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532603" h="331636">
                  <a:moveTo>
                    <a:pt x="42999" y="1129"/>
                  </a:moveTo>
                  <a:cubicBezTo>
                    <a:pt x="65224" y="-6809"/>
                    <a:pt x="135074" y="29704"/>
                    <a:pt x="135074" y="29704"/>
                  </a:cubicBezTo>
                  <a:cubicBezTo>
                    <a:pt x="172116" y="40816"/>
                    <a:pt x="222916" y="57750"/>
                    <a:pt x="265249" y="67804"/>
                  </a:cubicBezTo>
                  <a:cubicBezTo>
                    <a:pt x="307582" y="77858"/>
                    <a:pt x="349916" y="84208"/>
                    <a:pt x="389074" y="90029"/>
                  </a:cubicBezTo>
                  <a:cubicBezTo>
                    <a:pt x="428232" y="95850"/>
                    <a:pt x="476387" y="99554"/>
                    <a:pt x="500199" y="102729"/>
                  </a:cubicBezTo>
                  <a:cubicBezTo>
                    <a:pt x="524012" y="105904"/>
                    <a:pt x="531949" y="109079"/>
                    <a:pt x="531949" y="109079"/>
                  </a:cubicBezTo>
                  <a:cubicBezTo>
                    <a:pt x="535653" y="112783"/>
                    <a:pt x="522424" y="124954"/>
                    <a:pt x="522424" y="124954"/>
                  </a:cubicBezTo>
                  <a:cubicBezTo>
                    <a:pt x="519778" y="130775"/>
                    <a:pt x="526128" y="129187"/>
                    <a:pt x="516074" y="144004"/>
                  </a:cubicBezTo>
                  <a:cubicBezTo>
                    <a:pt x="506020" y="158821"/>
                    <a:pt x="482736" y="185279"/>
                    <a:pt x="462099" y="213854"/>
                  </a:cubicBezTo>
                  <a:cubicBezTo>
                    <a:pt x="441462" y="242429"/>
                    <a:pt x="408653" y="297462"/>
                    <a:pt x="392249" y="315454"/>
                  </a:cubicBezTo>
                  <a:cubicBezTo>
                    <a:pt x="375845" y="333446"/>
                    <a:pt x="393307" y="337679"/>
                    <a:pt x="363674" y="321804"/>
                  </a:cubicBezTo>
                  <a:cubicBezTo>
                    <a:pt x="334041" y="305929"/>
                    <a:pt x="214449" y="220204"/>
                    <a:pt x="214449" y="220204"/>
                  </a:cubicBezTo>
                  <a:lnTo>
                    <a:pt x="77924" y="128129"/>
                  </a:lnTo>
                  <a:cubicBezTo>
                    <a:pt x="42470" y="104317"/>
                    <a:pt x="10720" y="92146"/>
                    <a:pt x="1724" y="77329"/>
                  </a:cubicBezTo>
                  <a:cubicBezTo>
                    <a:pt x="-7272" y="62512"/>
                    <a:pt x="20774" y="9067"/>
                    <a:pt x="42999" y="1129"/>
                  </a:cubicBezTo>
                  <a:close/>
                </a:path>
              </a:pathLst>
            </a:custGeom>
            <a:pattFill prst="wdUp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BFD1B03-C830-D4D1-E4DB-24234D5B2F7A}"/>
                </a:ext>
              </a:extLst>
            </p:cNvPr>
            <p:cNvSpPr txBox="1"/>
            <p:nvPr/>
          </p:nvSpPr>
          <p:spPr>
            <a:xfrm>
              <a:off x="8580618" y="4582365"/>
              <a:ext cx="8720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/>
                <a:t>OAP 5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1FA1935-7FA7-5EF3-7631-32C711E0CFF6}"/>
              </a:ext>
            </a:extLst>
          </p:cNvPr>
          <p:cNvGrpSpPr/>
          <p:nvPr/>
        </p:nvGrpSpPr>
        <p:grpSpPr>
          <a:xfrm>
            <a:off x="7894590" y="2587749"/>
            <a:ext cx="1327141" cy="1718216"/>
            <a:chOff x="3072098" y="2587749"/>
            <a:chExt cx="1327141" cy="1718216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E5221DA-68F5-1708-567E-C264FD69516C}"/>
                </a:ext>
              </a:extLst>
            </p:cNvPr>
            <p:cNvCxnSpPr>
              <a:cxnSpLocks/>
            </p:cNvCxnSpPr>
            <p:nvPr/>
          </p:nvCxnSpPr>
          <p:spPr>
            <a:xfrm rot="21480000" flipH="1" flipV="1">
              <a:off x="3771395" y="3352802"/>
              <a:ext cx="185988" cy="934155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7D0FDAD7-89B9-50A0-4D36-BC26556C486F}"/>
                </a:ext>
              </a:extLst>
            </p:cNvPr>
            <p:cNvGrpSpPr/>
            <p:nvPr/>
          </p:nvGrpSpPr>
          <p:grpSpPr>
            <a:xfrm>
              <a:off x="3072098" y="2587749"/>
              <a:ext cx="1327141" cy="1718216"/>
              <a:chOff x="7697833" y="2587749"/>
              <a:chExt cx="1327141" cy="1718216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044458E-570D-85D1-4AF9-C631501363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69300" y="3334239"/>
                <a:ext cx="445491" cy="950249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8CBA1E13-1D19-342A-B3CE-73BA6143C8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87614" y="3359150"/>
                <a:ext cx="637360" cy="946815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BA88EC1D-95C5-698C-B326-7D6AC9C3BF72}"/>
                  </a:ext>
                </a:extLst>
              </p:cNvPr>
              <p:cNvCxnSpPr>
                <a:cxnSpLocks/>
              </p:cNvCxnSpPr>
              <p:nvPr/>
            </p:nvCxnSpPr>
            <p:spPr>
              <a:xfrm rot="720000" flipH="1" flipV="1">
                <a:off x="8717386" y="409280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070FCA44-9DE5-54B5-C899-A794B3889BC8}"/>
                  </a:ext>
                </a:extLst>
              </p:cNvPr>
              <p:cNvCxnSpPr>
                <a:cxnSpLocks/>
              </p:cNvCxnSpPr>
              <p:nvPr/>
            </p:nvCxnSpPr>
            <p:spPr>
              <a:xfrm rot="1380000" flipH="1" flipV="1">
                <a:off x="8476086" y="382610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862FCD89-14BD-DF81-5785-365E1C39C143}"/>
                  </a:ext>
                </a:extLst>
              </p:cNvPr>
              <p:cNvCxnSpPr>
                <a:cxnSpLocks/>
              </p:cNvCxnSpPr>
              <p:nvPr/>
            </p:nvCxnSpPr>
            <p:spPr>
              <a:xfrm rot="1380000" flipH="1" flipV="1">
                <a:off x="8415761" y="356575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DFDD5EDE-19E4-9167-4A45-1A205B8BA656}"/>
                  </a:ext>
                </a:extLst>
              </p:cNvPr>
              <p:cNvCxnSpPr>
                <a:cxnSpLocks/>
              </p:cNvCxnSpPr>
              <p:nvPr/>
            </p:nvCxnSpPr>
            <p:spPr>
              <a:xfrm rot="720000" flipH="1" flipV="1">
                <a:off x="8606261" y="3854681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AE5A6708-3428-5252-78E2-1479C262DEB8}"/>
                  </a:ext>
                </a:extLst>
              </p:cNvPr>
              <p:cNvCxnSpPr>
                <a:cxnSpLocks/>
              </p:cNvCxnSpPr>
              <p:nvPr/>
            </p:nvCxnSpPr>
            <p:spPr>
              <a:xfrm rot="1380000" flipH="1" flipV="1">
                <a:off x="8536411" y="4083281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392ABA7A-3CE8-FBD6-5009-6AA585051B81}"/>
                  </a:ext>
                </a:extLst>
              </p:cNvPr>
              <p:cNvCxnSpPr>
                <a:cxnSpLocks/>
              </p:cNvCxnSpPr>
              <p:nvPr/>
            </p:nvCxnSpPr>
            <p:spPr>
              <a:xfrm rot="720000" flipH="1" flipV="1">
                <a:off x="8488786" y="361020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1932A2DB-F2C5-77A3-6049-F1EA3D14CF3B}"/>
                  </a:ext>
                </a:extLst>
              </p:cNvPr>
              <p:cNvCxnSpPr>
                <a:cxnSpLocks/>
              </p:cNvCxnSpPr>
              <p:nvPr/>
            </p:nvCxnSpPr>
            <p:spPr>
              <a:xfrm rot="720000" flipH="1" flipV="1">
                <a:off x="8374486" y="336255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8E9D3973-FA3D-3968-9CAC-2179A0B7DA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910004" y="4133020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0A53A52C-8F77-2069-B0F0-1F86230A1D6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758662" y="3908654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45238FE-725B-3F97-EA30-15CE371DBF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08378" y="368534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A9B29FF8-A6F4-DF59-20B2-23FAC4323E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2327" y="3460980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BEF96D2-02D7-EF26-3506-0806F19554B7}"/>
                  </a:ext>
                </a:extLst>
              </p:cNvPr>
              <p:cNvSpPr txBox="1"/>
              <p:nvPr/>
            </p:nvSpPr>
            <p:spPr>
              <a:xfrm>
                <a:off x="7697833" y="2587749"/>
                <a:ext cx="119308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/>
                  <a:t>FINAL</a:t>
                </a:r>
              </a:p>
              <a:p>
                <a:pPr algn="ctr"/>
                <a:r>
                  <a:rPr lang="en-US" sz="2400" b="1"/>
                  <a:t>FOCUS</a:t>
                </a:r>
              </a:p>
            </p:txBody>
          </p:sp>
        </p:grp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705C6350-8807-FA37-E163-549285B64238}"/>
              </a:ext>
            </a:extLst>
          </p:cNvPr>
          <p:cNvSpPr txBox="1"/>
          <p:nvPr/>
        </p:nvSpPr>
        <p:spPr>
          <a:xfrm>
            <a:off x="10182957" y="779500"/>
            <a:ext cx="155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(tilts beam ↑)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427D9D8-734D-4DBB-DA15-E50D8C3DB536}"/>
              </a:ext>
            </a:extLst>
          </p:cNvPr>
          <p:cNvSpPr txBox="1"/>
          <p:nvPr/>
        </p:nvSpPr>
        <p:spPr>
          <a:xfrm>
            <a:off x="140173" y="1133568"/>
            <a:ext cx="3542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/>
              <a:t>Input pulse parameters</a:t>
            </a:r>
            <a:r>
              <a:rPr lang="en-US" sz="2400" b="1"/>
              <a:t>:</a:t>
            </a:r>
            <a:endParaRPr lang="en-US" sz="2400" b="1" u="sng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FB07A15-2A93-061D-1F9C-3950AF4F7765}"/>
              </a:ext>
            </a:extLst>
          </p:cNvPr>
          <p:cNvSpPr txBox="1"/>
          <p:nvPr/>
        </p:nvSpPr>
        <p:spPr>
          <a:xfrm>
            <a:off x="341319" y="1555925"/>
            <a:ext cx="4866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D</a:t>
            </a:r>
            <a:r>
              <a:rPr lang="en-US" sz="2400"/>
              <a:t> ≈ 6 cm; 𝜏 ≈ 40 ps; GDD ≈ -7.4 ps</a:t>
            </a:r>
            <a:r>
              <a:rPr lang="en-US" sz="2400" baseline="30000"/>
              <a:t>2</a:t>
            </a:r>
            <a:endParaRPr lang="en-US" sz="240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173C085-F6E9-B8F1-42BC-45805184DBA6}"/>
              </a:ext>
            </a:extLst>
          </p:cNvPr>
          <p:cNvSpPr txBox="1"/>
          <p:nvPr/>
        </p:nvSpPr>
        <p:spPr>
          <a:xfrm>
            <a:off x="7711218" y="4910797"/>
            <a:ext cx="227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US" i="1">
                <a:solidFill>
                  <a:schemeClr val="accent6">
                    <a:lumMod val="75000"/>
                  </a:schemeClr>
                </a:solidFill>
              </a:rPr>
              <a:t>f </a:t>
            </a:r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= 20 cm; NA = 0.15)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95D3F603-2052-A4D9-E4E7-D35C91724434}"/>
              </a:ext>
            </a:extLst>
          </p:cNvPr>
          <p:cNvGrpSpPr/>
          <p:nvPr/>
        </p:nvGrpSpPr>
        <p:grpSpPr>
          <a:xfrm>
            <a:off x="123255" y="4386086"/>
            <a:ext cx="7511784" cy="2422746"/>
            <a:chOff x="123255" y="4386086"/>
            <a:chExt cx="7511784" cy="2422746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FEE079A-13D8-F412-E0AA-F2C422A48599}"/>
                </a:ext>
              </a:extLst>
            </p:cNvPr>
            <p:cNvSpPr txBox="1"/>
            <p:nvPr/>
          </p:nvSpPr>
          <p:spPr>
            <a:xfrm>
              <a:off x="337207" y="5347861"/>
              <a:ext cx="72978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/>
                <a:t>• </a:t>
              </a:r>
              <a:r>
                <a:rPr lang="en-US" sz="2800" b="1"/>
                <a:t>Energy</a:t>
              </a:r>
              <a:r>
                <a:rPr lang="en-US" sz="2800"/>
                <a:t>:  </a:t>
              </a:r>
              <a:r>
                <a:rPr lang="en-US" sz="2800" b="1">
                  <a:solidFill>
                    <a:srgbClr val="FF00FF"/>
                  </a:solidFill>
                </a:rPr>
                <a:t>4.5 &lt; ℇ &lt; 7 µJ </a:t>
              </a:r>
              <a:r>
                <a:rPr lang="en-US" sz="2800"/>
                <a:t>(25-40% </a:t>
              </a:r>
              <a:r>
                <a:rPr lang="en-US" sz="2400"/>
                <a:t>total thru-put</a:t>
              </a:r>
              <a:r>
                <a:rPr lang="en-US" sz="2800"/>
                <a:t>) </a:t>
              </a: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DAB66F5C-9E19-1B79-8294-E1A51216C860}"/>
                </a:ext>
              </a:extLst>
            </p:cNvPr>
            <p:cNvGrpSpPr/>
            <p:nvPr/>
          </p:nvGrpSpPr>
          <p:grpSpPr>
            <a:xfrm>
              <a:off x="123255" y="4386086"/>
              <a:ext cx="7174139" cy="2422746"/>
              <a:chOff x="123255" y="4386086"/>
              <a:chExt cx="7174139" cy="2422746"/>
            </a:xfrm>
          </p:grpSpPr>
          <p:sp>
            <p:nvSpPr>
              <p:cNvPr id="89" name="Rounded Rectangle 88">
                <a:extLst>
                  <a:ext uri="{FF2B5EF4-FFF2-40B4-BE49-F238E27FC236}">
                    <a16:creationId xmlns:a16="http://schemas.microsoft.com/office/drawing/2014/main" id="{5E5C9959-D177-53AD-0520-DD554F756C12}"/>
                  </a:ext>
                </a:extLst>
              </p:cNvPr>
              <p:cNvSpPr/>
              <p:nvPr/>
            </p:nvSpPr>
            <p:spPr>
              <a:xfrm>
                <a:off x="123255" y="4443261"/>
                <a:ext cx="7174139" cy="2365571"/>
              </a:xfrm>
              <a:prstGeom prst="roundRect">
                <a:avLst>
                  <a:gd name="adj" fmla="val 10225"/>
                </a:avLst>
              </a:prstGeom>
              <a:solidFill>
                <a:srgbClr val="FFFF00">
                  <a:alpha val="15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1718267C-7BC4-E3C4-42E1-06D2B885D8A1}"/>
                  </a:ext>
                </a:extLst>
              </p:cNvPr>
              <p:cNvSpPr txBox="1"/>
              <p:nvPr/>
            </p:nvSpPr>
            <p:spPr>
              <a:xfrm>
                <a:off x="154133" y="4386086"/>
                <a:ext cx="624645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u="sng"/>
                  <a:t>Simulated output beam parameters</a:t>
                </a:r>
                <a:r>
                  <a:rPr lang="en-US" sz="2800" b="1"/>
                  <a:t>:  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6D518942-D2DF-FFD4-91E6-CAD11E042F77}"/>
                  </a:ext>
                </a:extLst>
              </p:cNvPr>
              <p:cNvSpPr txBox="1"/>
              <p:nvPr/>
            </p:nvSpPr>
            <p:spPr>
              <a:xfrm>
                <a:off x="343373" y="4858507"/>
                <a:ext cx="68961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/>
                  <a:t>• </a:t>
                </a:r>
                <a:r>
                  <a:rPr lang="en-US" sz="2800" b="1"/>
                  <a:t>Duration</a:t>
                </a:r>
                <a:r>
                  <a:rPr lang="en-US" sz="2800"/>
                  <a:t>:  </a:t>
                </a:r>
                <a:r>
                  <a:rPr lang="en-US" sz="2800" b="1">
                    <a:solidFill>
                      <a:srgbClr val="FF00FF"/>
                    </a:solidFill>
                  </a:rPr>
                  <a:t>0.6 &lt; 𝜏 &lt; 1 ps </a:t>
                </a:r>
                <a:r>
                  <a:rPr lang="en-US" sz="2800"/>
                  <a:t>(FWHM, intensity)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A0E5080-3E7E-9743-BC90-E5E341406F91}"/>
                  </a:ext>
                </a:extLst>
              </p:cNvPr>
              <p:cNvSpPr txBox="1"/>
              <p:nvPr/>
            </p:nvSpPr>
            <p:spPr>
              <a:xfrm>
                <a:off x="321735" y="5858934"/>
                <a:ext cx="646189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/>
                  <a:t>• </a:t>
                </a:r>
                <a:r>
                  <a:rPr lang="en-US" sz="2800" b="1"/>
                  <a:t>Final Focus</a:t>
                </a:r>
                <a:r>
                  <a:rPr lang="en-US" sz="2800"/>
                  <a:t>:  </a:t>
                </a:r>
                <a:r>
                  <a:rPr lang="en-US" sz="2800" b="1">
                    <a:solidFill>
                      <a:srgbClr val="FF00FF"/>
                    </a:solidFill>
                  </a:rPr>
                  <a:t>0.6 &lt; </a:t>
                </a:r>
                <a:r>
                  <a:rPr lang="en-US" sz="2800" b="1" i="1">
                    <a:solidFill>
                      <a:srgbClr val="FF00FF"/>
                    </a:solidFill>
                  </a:rPr>
                  <a:t>I</a:t>
                </a:r>
                <a:r>
                  <a:rPr lang="en-US" sz="2800" b="1" baseline="-25000">
                    <a:solidFill>
                      <a:srgbClr val="FF00FF"/>
                    </a:solidFill>
                  </a:rPr>
                  <a:t>0</a:t>
                </a:r>
                <a:r>
                  <a:rPr lang="en-US" sz="2800" b="1">
                    <a:solidFill>
                      <a:srgbClr val="FF00FF"/>
                    </a:solidFill>
                  </a:rPr>
                  <a:t> &lt; 1.6 x 10</a:t>
                </a:r>
                <a:r>
                  <a:rPr lang="en-US" sz="2800" b="1" baseline="30000">
                    <a:solidFill>
                      <a:srgbClr val="FF00FF"/>
                    </a:solidFill>
                  </a:rPr>
                  <a:t>16</a:t>
                </a:r>
                <a:r>
                  <a:rPr lang="en-US" sz="2800" b="1">
                    <a:solidFill>
                      <a:srgbClr val="FF00FF"/>
                    </a:solidFill>
                  </a:rPr>
                  <a:t> W/m</a:t>
                </a:r>
                <a:r>
                  <a:rPr lang="en-US" sz="2800" b="1" baseline="30000">
                    <a:solidFill>
                      <a:srgbClr val="FF00FF"/>
                    </a:solidFill>
                  </a:rPr>
                  <a:t>2</a:t>
                </a:r>
                <a:r>
                  <a:rPr lang="en-US" sz="2800" b="1">
                    <a:solidFill>
                      <a:srgbClr val="FF00FF"/>
                    </a:solidFill>
                  </a:rPr>
                  <a:t> 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A6B282FB-89DD-8AA9-6E3F-82B5E82B94DE}"/>
                  </a:ext>
                </a:extLst>
              </p:cNvPr>
              <p:cNvSpPr txBox="1"/>
              <p:nvPr/>
            </p:nvSpPr>
            <p:spPr>
              <a:xfrm>
                <a:off x="2358435" y="6285612"/>
                <a:ext cx="29760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FF"/>
                    </a:solidFill>
                  </a:rPr>
                  <a:t>2 &lt; </a:t>
                </a:r>
                <a:r>
                  <a:rPr lang="en-US" sz="2800" b="1" i="1">
                    <a:solidFill>
                      <a:srgbClr val="FF00FF"/>
                    </a:solidFill>
                  </a:rPr>
                  <a:t>E</a:t>
                </a:r>
                <a:r>
                  <a:rPr lang="en-US" sz="2800" b="1" baseline="-25000">
                    <a:solidFill>
                      <a:srgbClr val="FF00FF"/>
                    </a:solidFill>
                  </a:rPr>
                  <a:t>peak</a:t>
                </a:r>
                <a:r>
                  <a:rPr lang="en-US" sz="2800" b="1">
                    <a:solidFill>
                      <a:srgbClr val="FF00FF"/>
                    </a:solidFill>
                  </a:rPr>
                  <a:t> &lt; 4 GV/m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EBD3B13A-AF4E-A06D-7094-DD1F502DE97B}"/>
                      </a:ext>
                    </a:extLst>
                  </p:cNvPr>
                  <p:cNvSpPr txBox="1"/>
                  <p:nvPr/>
                </p:nvSpPr>
                <p:spPr>
                  <a:xfrm>
                    <a:off x="5337819" y="6280556"/>
                    <a:ext cx="195957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400"/>
                      <a:t>(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≈20</m:t>
                        </m:r>
                      </m:oMath>
                    </a14:m>
                    <a:r>
                      <a:rPr lang="en-US" sz="2400"/>
                      <a:t> µm)</a:t>
                    </a:r>
                  </a:p>
                </p:txBody>
              </p:sp>
            </mc:Choice>
            <mc:Fallback xmlns=""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EBD3B13A-AF4E-A06D-7094-DD1F502DE97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37819" y="6280556"/>
                    <a:ext cx="1959575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5161" t="-10811" r="-3871" b="-2973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76145277-93F8-C805-09FE-F1AFDEAABCDB}"/>
              </a:ext>
            </a:extLst>
          </p:cNvPr>
          <p:cNvSpPr txBox="1"/>
          <p:nvPr/>
        </p:nvSpPr>
        <p:spPr>
          <a:xfrm>
            <a:off x="3611181" y="1149378"/>
            <a:ext cx="2896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ℇ = 15 µJ; 𝜆 ≈ 10 µm; 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892A84D-C97B-383C-29E4-47B98D3F944B}"/>
              </a:ext>
            </a:extLst>
          </p:cNvPr>
          <p:cNvGrpSpPr/>
          <p:nvPr/>
        </p:nvGrpSpPr>
        <p:grpSpPr>
          <a:xfrm>
            <a:off x="123255" y="2126084"/>
            <a:ext cx="6983537" cy="1988764"/>
            <a:chOff x="123255" y="2126084"/>
            <a:chExt cx="6983537" cy="198876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50FBF8C-DE09-40EC-A7B2-07E04158D4B6}"/>
                </a:ext>
              </a:extLst>
            </p:cNvPr>
            <p:cNvSpPr txBox="1"/>
            <p:nvPr/>
          </p:nvSpPr>
          <p:spPr>
            <a:xfrm>
              <a:off x="123255" y="2126084"/>
              <a:ext cx="37614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u="sng"/>
                <a:t>Compressor parameters</a:t>
              </a:r>
              <a:r>
                <a:rPr lang="en-US" sz="2400" b="1"/>
                <a:t>: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C05227F-1C6A-35A8-D60D-C9B6679257A5}"/>
                </a:ext>
              </a:extLst>
            </p:cNvPr>
            <p:cNvSpPr txBox="1"/>
            <p:nvPr/>
          </p:nvSpPr>
          <p:spPr>
            <a:xfrm>
              <a:off x="314035" y="2498807"/>
              <a:ext cx="679275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• Gratings:  100 lines/mm (1</a:t>
              </a:r>
              <a:r>
                <a:rPr lang="en-US" sz="2400" baseline="30000"/>
                <a:t>st</a:t>
              </a:r>
              <a:r>
                <a:rPr lang="en-US" sz="2400"/>
                <a:t> order); </a:t>
              </a:r>
              <a:r>
                <a:rPr lang="en-US" sz="2400" i="1"/>
                <a:t>R</a:t>
              </a:r>
              <a:r>
                <a:rPr lang="en-US" sz="2400"/>
                <a:t> ≈ 0.8 each; </a:t>
              </a:r>
            </a:p>
            <a:p>
              <a:r>
                <a:rPr lang="en-US" sz="2400"/>
                <a:t>		2-pass throughput 0.4 – 0.5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10E650E-4D60-3B6A-ACBE-3E6108CDFA26}"/>
                </a:ext>
              </a:extLst>
            </p:cNvPr>
            <p:cNvSpPr txBox="1"/>
            <p:nvPr/>
          </p:nvSpPr>
          <p:spPr>
            <a:xfrm>
              <a:off x="319819" y="3243488"/>
              <a:ext cx="46664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• OAPs 3,4:  same as for OAPs 1,2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C710699-F351-6477-54EB-933B87FCB969}"/>
                </a:ext>
              </a:extLst>
            </p:cNvPr>
            <p:cNvSpPr txBox="1"/>
            <p:nvPr/>
          </p:nvSpPr>
          <p:spPr>
            <a:xfrm>
              <a:off x="314035" y="3653183"/>
              <a:ext cx="41133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• 3 Flat Mirrors: </a:t>
              </a:r>
              <a:r>
                <a:rPr lang="en-US" sz="2400" i="1"/>
                <a:t>R</a:t>
              </a:r>
              <a:r>
                <a:rPr lang="en-US" sz="2400"/>
                <a:t> ≈ 0.98 each </a:t>
              </a:r>
            </a:p>
          </p:txBody>
        </p: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54DC47CD-6C0F-9705-0805-DBA42563917F}"/>
                </a:ext>
              </a:extLst>
            </p:cNvPr>
            <p:cNvSpPr/>
            <p:nvPr/>
          </p:nvSpPr>
          <p:spPr>
            <a:xfrm>
              <a:off x="123255" y="2145590"/>
              <a:ext cx="6802478" cy="1930921"/>
            </a:xfrm>
            <a:prstGeom prst="roundRect">
              <a:avLst/>
            </a:prstGeom>
            <a:solidFill>
              <a:srgbClr val="1321FF">
                <a:alpha val="15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Down Arrow 89">
            <a:extLst>
              <a:ext uri="{FF2B5EF4-FFF2-40B4-BE49-F238E27FC236}">
                <a16:creationId xmlns:a16="http://schemas.microsoft.com/office/drawing/2014/main" id="{42342301-BD56-9F70-205F-33C4F88BAFEE}"/>
              </a:ext>
            </a:extLst>
          </p:cNvPr>
          <p:cNvSpPr/>
          <p:nvPr/>
        </p:nvSpPr>
        <p:spPr>
          <a:xfrm>
            <a:off x="1652574" y="4131781"/>
            <a:ext cx="407793" cy="27123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9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E2CC9D2C-0E69-A782-AEA7-37867EB8BB28}"/>
              </a:ext>
            </a:extLst>
          </p:cNvPr>
          <p:cNvGrpSpPr/>
          <p:nvPr/>
        </p:nvGrpSpPr>
        <p:grpSpPr>
          <a:xfrm>
            <a:off x="8492035" y="3558029"/>
            <a:ext cx="3834715" cy="3278130"/>
            <a:chOff x="6339016" y="3558029"/>
            <a:chExt cx="3834715" cy="3278130"/>
          </a:xfrm>
        </p:grpSpPr>
        <p:pic>
          <p:nvPicPr>
            <p:cNvPr id="30" name="Picture 29" descr="Diagram of a mirror detector&#10;&#10;AI-generated content may be incorrect.">
              <a:extLst>
                <a:ext uri="{FF2B5EF4-FFF2-40B4-BE49-F238E27FC236}">
                  <a16:creationId xmlns:a16="http://schemas.microsoft.com/office/drawing/2014/main" id="{E65F0564-ED02-D1F0-C875-BE3EF6548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33351" y="3558029"/>
              <a:ext cx="3540380" cy="327813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F9E0A54-ED10-D481-5F47-AAB8C3FE8104}"/>
                </a:ext>
              </a:extLst>
            </p:cNvPr>
            <p:cNvSpPr txBox="1"/>
            <p:nvPr/>
          </p:nvSpPr>
          <p:spPr>
            <a:xfrm>
              <a:off x="6457844" y="4371968"/>
              <a:ext cx="42672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FF00FF"/>
                  </a:solidFill>
                </a:rPr>
                <a:t>e</a:t>
              </a:r>
              <a:r>
                <a:rPr lang="en-US" sz="2400" b="1" baseline="30000">
                  <a:solidFill>
                    <a:srgbClr val="FF00FF"/>
                  </a:solidFill>
                </a:rPr>
                <a:t>-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E0CE56B-33A4-9C04-032C-0B6A0A6FF17A}"/>
                </a:ext>
              </a:extLst>
            </p:cNvPr>
            <p:cNvCxnSpPr>
              <a:cxnSpLocks/>
            </p:cNvCxnSpPr>
            <p:nvPr/>
          </p:nvCxnSpPr>
          <p:spPr>
            <a:xfrm>
              <a:off x="6884564" y="4612326"/>
              <a:ext cx="2805536" cy="7299"/>
            </a:xfrm>
            <a:prstGeom prst="straightConnector1">
              <a:avLst/>
            </a:prstGeom>
            <a:ln w="28575">
              <a:solidFill>
                <a:srgbClr val="FF00FF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F6AD204-5CFC-3CED-4AC7-211E32E9A301}"/>
                </a:ext>
              </a:extLst>
            </p:cNvPr>
            <p:cNvSpPr/>
            <p:nvPr/>
          </p:nvSpPr>
          <p:spPr>
            <a:xfrm>
              <a:off x="7165975" y="4568825"/>
              <a:ext cx="140334" cy="8262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Left Arrow 33">
              <a:extLst>
                <a:ext uri="{FF2B5EF4-FFF2-40B4-BE49-F238E27FC236}">
                  <a16:creationId xmlns:a16="http://schemas.microsoft.com/office/drawing/2014/main" id="{486ACA25-E2E7-8B13-4540-AC711BAA4047}"/>
                </a:ext>
              </a:extLst>
            </p:cNvPr>
            <p:cNvSpPr/>
            <p:nvPr/>
          </p:nvSpPr>
          <p:spPr>
            <a:xfrm>
              <a:off x="6339016" y="5430795"/>
              <a:ext cx="376881" cy="135924"/>
            </a:xfrm>
            <a:prstGeom prst="lef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C5C5975-591B-8267-749B-2AC8B1B4F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36798"/>
              </p:ext>
            </p:extLst>
          </p:nvPr>
        </p:nvGraphicFramePr>
        <p:xfrm>
          <a:off x="96883" y="1049425"/>
          <a:ext cx="11925952" cy="25196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70230">
                  <a:extLst>
                    <a:ext uri="{9D8B030D-6E8A-4147-A177-3AD203B41FA5}">
                      <a16:colId xmlns:a16="http://schemas.microsoft.com/office/drawing/2014/main" val="4102301449"/>
                    </a:ext>
                  </a:extLst>
                </a:gridCol>
                <a:gridCol w="1999314">
                  <a:extLst>
                    <a:ext uri="{9D8B030D-6E8A-4147-A177-3AD203B41FA5}">
                      <a16:colId xmlns:a16="http://schemas.microsoft.com/office/drawing/2014/main" val="2981488617"/>
                    </a:ext>
                  </a:extLst>
                </a:gridCol>
                <a:gridCol w="1776232">
                  <a:extLst>
                    <a:ext uri="{9D8B030D-6E8A-4147-A177-3AD203B41FA5}">
                      <a16:colId xmlns:a16="http://schemas.microsoft.com/office/drawing/2014/main" val="4211013861"/>
                    </a:ext>
                  </a:extLst>
                </a:gridCol>
                <a:gridCol w="982681">
                  <a:extLst>
                    <a:ext uri="{9D8B030D-6E8A-4147-A177-3AD203B41FA5}">
                      <a16:colId xmlns:a16="http://schemas.microsoft.com/office/drawing/2014/main" val="66685732"/>
                    </a:ext>
                  </a:extLst>
                </a:gridCol>
                <a:gridCol w="1699165">
                  <a:extLst>
                    <a:ext uri="{9D8B030D-6E8A-4147-A177-3AD203B41FA5}">
                      <a16:colId xmlns:a16="http://schemas.microsoft.com/office/drawing/2014/main" val="897562932"/>
                    </a:ext>
                  </a:extLst>
                </a:gridCol>
                <a:gridCol w="1556084">
                  <a:extLst>
                    <a:ext uri="{9D8B030D-6E8A-4147-A177-3AD203B41FA5}">
                      <a16:colId xmlns:a16="http://schemas.microsoft.com/office/drawing/2014/main" val="3754051605"/>
                    </a:ext>
                  </a:extLst>
                </a:gridCol>
                <a:gridCol w="1842246">
                  <a:extLst>
                    <a:ext uri="{9D8B030D-6E8A-4147-A177-3AD203B41FA5}">
                      <a16:colId xmlns:a16="http://schemas.microsoft.com/office/drawing/2014/main" val="1098159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1321FF"/>
                          </a:solidFill>
                        </a:rPr>
                        <a:t>Laser-Driven Sources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RF Accelerator-Driven Sources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</a:rPr>
                        <a:t>fs CSPR</a:t>
                      </a:r>
                      <a:endParaRPr lang="en-US" sz="200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503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THz property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Mid-IR [1,2]</a:t>
                      </a:r>
                    </a:p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(Organic X-tals)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Near-IR [3-5]</a:t>
                      </a:r>
                    </a:p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(TPF, LiNbO</a:t>
                      </a:r>
                      <a:r>
                        <a:rPr lang="en-US" b="1" baseline="-25000">
                          <a:solidFill>
                            <a:srgbClr val="1321FF"/>
                          </a:solidFill>
                        </a:rPr>
                        <a:t>3</a:t>
                      </a:r>
                      <a:r>
                        <a:rPr lang="en-US" b="1">
                          <a:solidFill>
                            <a:srgbClr val="1321FF"/>
                          </a:solidFill>
                        </a:rPr>
                        <a:t>)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RF: FELBE/TELBE [6,7]</a:t>
                      </a:r>
                    </a:p>
                    <a:p>
                      <a:pPr algn="l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U37                   U100                         U300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LWFA-driven [8]</a:t>
                      </a:r>
                    </a:p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(this work)</a:t>
                      </a:r>
                      <a:endParaRPr lang="en-US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29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Pulse duration [ps]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0.1 - 10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0.3 - 10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1 - 5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2.5 - 30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0.5 - 10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0.6 -1</a:t>
                      </a:r>
                      <a:endParaRPr lang="en-US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647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Pulse energy [µJ]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&lt;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&lt; 14,000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5 – 7 </a:t>
                      </a:r>
                      <a:r>
                        <a:rPr lang="en-US" baseline="3000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baseline="3000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295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/>
                        <a:t>E</a:t>
                      </a:r>
                      <a:r>
                        <a:rPr lang="en-US" baseline="-25000"/>
                        <a:t>peak</a:t>
                      </a:r>
                      <a:r>
                        <a:rPr lang="en-US"/>
                        <a:t> [GV/m] </a:t>
                      </a:r>
                      <a:r>
                        <a:rPr lang="en-US" i="1" baseline="3000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&lt;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&lt; 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3 </a:t>
                      </a:r>
                      <a:r>
                        <a:rPr lang="en-US" baseline="30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0.18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2 - 4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07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Rep. 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10 - 1000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10 - 10</a:t>
                      </a:r>
                      <a:r>
                        <a:rPr lang="en-US" baseline="30000">
                          <a:solidFill>
                            <a:srgbClr val="1321FF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13 x 10</a:t>
                      </a:r>
                      <a:r>
                        <a:rPr lang="en-US" baseline="30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13 x 10</a:t>
                      </a:r>
                      <a:r>
                        <a:rPr lang="en-US" baseline="30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0.5 x 10</a:t>
                      </a:r>
                      <a:r>
                        <a:rPr lang="en-US" baseline="30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1 – 10 </a:t>
                      </a:r>
                      <a:r>
                        <a:rPr lang="en-US" baseline="3000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en-US" baseline="3000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06578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69A31DA-40AB-0C1C-7FC9-08F5EC09869F}"/>
              </a:ext>
            </a:extLst>
          </p:cNvPr>
          <p:cNvSpPr/>
          <p:nvPr/>
        </p:nvSpPr>
        <p:spPr>
          <a:xfrm>
            <a:off x="0" y="-17929"/>
            <a:ext cx="12166837" cy="771113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0E8580-9272-FBE3-9117-1D5F4252A08E}"/>
              </a:ext>
            </a:extLst>
          </p:cNvPr>
          <p:cNvGrpSpPr/>
          <p:nvPr/>
        </p:nvGrpSpPr>
        <p:grpSpPr>
          <a:xfrm>
            <a:off x="123255" y="53777"/>
            <a:ext cx="1049830" cy="1022936"/>
            <a:chOff x="3303214" y="2758382"/>
            <a:chExt cx="1424847" cy="140978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3A9AF27-B917-1BB6-CF70-77F70B4EAC17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153AE98-6BF7-8226-93B8-BC6C445057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10920F5-253E-C352-FA4F-6566F9FC60F1}"/>
              </a:ext>
            </a:extLst>
          </p:cNvPr>
          <p:cNvSpPr txBox="1"/>
          <p:nvPr/>
        </p:nvSpPr>
        <p:spPr>
          <a:xfrm>
            <a:off x="1230473" y="156440"/>
            <a:ext cx="10679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Existing strong-field THz sources &amp; </a:t>
            </a:r>
            <a:r>
              <a:rPr lang="en-US" sz="3200" b="1">
                <a:solidFill>
                  <a:srgbClr val="FF0000"/>
                </a:solidFill>
              </a:rPr>
              <a:t>fs LWFA-driven CSPR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6CF559-65A8-F682-9A4B-B62D48E6654A}"/>
              </a:ext>
            </a:extLst>
          </p:cNvPr>
          <p:cNvSpPr txBox="1"/>
          <p:nvPr/>
        </p:nvSpPr>
        <p:spPr>
          <a:xfrm>
            <a:off x="4881721" y="684121"/>
            <a:ext cx="237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Further comparison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CF94CE-D3DA-0410-0B88-531EB2A9B0B5}"/>
              </a:ext>
            </a:extLst>
          </p:cNvPr>
          <p:cNvSpPr txBox="1"/>
          <p:nvPr/>
        </p:nvSpPr>
        <p:spPr>
          <a:xfrm>
            <a:off x="80665" y="3612299"/>
            <a:ext cx="7711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/>
              <a:t>a</a:t>
            </a:r>
            <a:r>
              <a:rPr lang="en-US"/>
              <a:t> Peak focused field for Gaussian pulse focused to beam waist </a:t>
            </a:r>
            <a:r>
              <a:rPr lang="en-US" i="1"/>
              <a:t>w</a:t>
            </a:r>
            <a:r>
              <a:rPr lang="en-US" baseline="-25000"/>
              <a:t>0</a:t>
            </a:r>
            <a:r>
              <a:rPr lang="en-US"/>
              <a:t> = 2𝜆.</a:t>
            </a:r>
          </a:p>
          <a:p>
            <a:r>
              <a:rPr lang="en-US" baseline="3000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 Varies with 𝜆; value for 𝜆 = 10 µm is 1 GV/m, assuming 2 µJ energy.</a:t>
            </a:r>
          </a:p>
          <a:p>
            <a:r>
              <a:rPr lang="en-US" baseline="30000">
                <a:solidFill>
                  <a:srgbClr val="FF0000"/>
                </a:solidFill>
              </a:rPr>
              <a:t>c</a:t>
            </a:r>
            <a:r>
              <a:rPr lang="en-US">
                <a:solidFill>
                  <a:srgbClr val="FF0000"/>
                </a:solidFill>
              </a:rPr>
              <a:t> 3D grating &amp; SPR collection geometries can potentially approach mJ energy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37A5BE-D523-3890-1729-550263B7DBF8}"/>
              </a:ext>
            </a:extLst>
          </p:cNvPr>
          <p:cNvSpPr/>
          <p:nvPr/>
        </p:nvSpPr>
        <p:spPr>
          <a:xfrm>
            <a:off x="10176389" y="2094274"/>
            <a:ext cx="1844979" cy="35396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6F4E1E-604F-E8D0-480C-AFD7C08F406D}"/>
              </a:ext>
            </a:extLst>
          </p:cNvPr>
          <p:cNvSpPr/>
          <p:nvPr/>
        </p:nvSpPr>
        <p:spPr>
          <a:xfrm>
            <a:off x="10181309" y="2467900"/>
            <a:ext cx="1844979" cy="35396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05AA35-4817-5A82-9C02-4AD7284B29B9}"/>
              </a:ext>
            </a:extLst>
          </p:cNvPr>
          <p:cNvGrpSpPr/>
          <p:nvPr/>
        </p:nvGrpSpPr>
        <p:grpSpPr>
          <a:xfrm>
            <a:off x="801189" y="4869065"/>
            <a:ext cx="3052105" cy="1974187"/>
            <a:chOff x="3175688" y="4916146"/>
            <a:chExt cx="3052105" cy="197418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19E546A-46AB-5991-F242-27934B34DBCB}"/>
                </a:ext>
              </a:extLst>
            </p:cNvPr>
            <p:cNvGrpSpPr/>
            <p:nvPr/>
          </p:nvGrpSpPr>
          <p:grpSpPr>
            <a:xfrm>
              <a:off x="3503607" y="4916146"/>
              <a:ext cx="2724186" cy="1929216"/>
              <a:chOff x="3503607" y="4916146"/>
              <a:chExt cx="2724186" cy="1929216"/>
            </a:xfrm>
          </p:grpSpPr>
          <p:pic>
            <p:nvPicPr>
              <p:cNvPr id="26" name="Picture 25" descr="A close-up of a spiral&#10;&#10;AI-generated content may be incorrect.">
                <a:extLst>
                  <a:ext uri="{FF2B5EF4-FFF2-40B4-BE49-F238E27FC236}">
                    <a16:creationId xmlns:a16="http://schemas.microsoft.com/office/drawing/2014/main" id="{24BD8830-117C-2BBE-DAAB-5D824EF6B3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490" r="1"/>
              <a:stretch>
                <a:fillRect/>
              </a:stretch>
            </p:blipFill>
            <p:spPr>
              <a:xfrm>
                <a:off x="3592790" y="4938813"/>
                <a:ext cx="2635003" cy="1906549"/>
              </a:xfrm>
              <a:prstGeom prst="rect">
                <a:avLst/>
              </a:prstGeom>
            </p:spPr>
          </p:pic>
          <p:sp>
            <p:nvSpPr>
              <p:cNvPr id="27" name="Right Triangle 26">
                <a:extLst>
                  <a:ext uri="{FF2B5EF4-FFF2-40B4-BE49-F238E27FC236}">
                    <a16:creationId xmlns:a16="http://schemas.microsoft.com/office/drawing/2014/main" id="{C7B8CF06-5431-7207-A3BE-33DF0476C455}"/>
                  </a:ext>
                </a:extLst>
              </p:cNvPr>
              <p:cNvSpPr/>
              <p:nvPr/>
            </p:nvSpPr>
            <p:spPr>
              <a:xfrm flipV="1">
                <a:off x="3503607" y="4916146"/>
                <a:ext cx="1643071" cy="914400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568C2DB-861C-F1F1-66F7-0689B51131BB}"/>
                </a:ext>
              </a:extLst>
            </p:cNvPr>
            <p:cNvGrpSpPr/>
            <p:nvPr/>
          </p:nvGrpSpPr>
          <p:grpSpPr>
            <a:xfrm>
              <a:off x="3175688" y="6384925"/>
              <a:ext cx="980387" cy="505408"/>
              <a:chOff x="1524688" y="6359525"/>
              <a:chExt cx="980387" cy="505408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8FD6F5B-C11F-D48F-8830-0E40EF798538}"/>
                  </a:ext>
                </a:extLst>
              </p:cNvPr>
              <p:cNvSpPr txBox="1"/>
              <p:nvPr/>
            </p:nvSpPr>
            <p:spPr>
              <a:xfrm>
                <a:off x="1524688" y="6403268"/>
                <a:ext cx="4267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FF"/>
                    </a:solidFill>
                  </a:rPr>
                  <a:t>e</a:t>
                </a:r>
                <a:r>
                  <a:rPr lang="en-US" sz="2400" b="1" baseline="30000">
                    <a:solidFill>
                      <a:srgbClr val="FF00FF"/>
                    </a:solidFill>
                  </a:rPr>
                  <a:t>-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EDAD0B60-2509-C014-9F43-CEDE4323F1D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44675" y="6359525"/>
                <a:ext cx="660400" cy="352425"/>
              </a:xfrm>
              <a:prstGeom prst="straightConnector1">
                <a:avLst/>
              </a:prstGeom>
              <a:ln w="38100">
                <a:solidFill>
                  <a:srgbClr val="FF00FF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EB9D33C-515B-C958-D67F-769D403A7B95}"/>
              </a:ext>
            </a:extLst>
          </p:cNvPr>
          <p:cNvGrpSpPr/>
          <p:nvPr/>
        </p:nvGrpSpPr>
        <p:grpSpPr>
          <a:xfrm>
            <a:off x="9803843" y="3900073"/>
            <a:ext cx="83127" cy="725367"/>
            <a:chOff x="7635834" y="3876321"/>
            <a:chExt cx="83127" cy="72536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7CF8B-1A96-848B-F3B9-E770E868D8BD}"/>
                </a:ext>
              </a:extLst>
            </p:cNvPr>
            <p:cNvCxnSpPr/>
            <p:nvPr/>
          </p:nvCxnSpPr>
          <p:spPr>
            <a:xfrm flipV="1">
              <a:off x="7635834" y="3876321"/>
              <a:ext cx="83127" cy="72536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E17FC1A6-7FD4-DFC1-C7FE-61E0053F5157}"/>
                </a:ext>
              </a:extLst>
            </p:cNvPr>
            <p:cNvCxnSpPr>
              <a:cxnSpLocks/>
            </p:cNvCxnSpPr>
            <p:nvPr/>
          </p:nvCxnSpPr>
          <p:spPr>
            <a:xfrm rot="21240000" flipV="1">
              <a:off x="7662994" y="4027511"/>
              <a:ext cx="47501" cy="19401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D419F30-9895-5394-993B-CD418F6B63B6}"/>
              </a:ext>
            </a:extLst>
          </p:cNvPr>
          <p:cNvGrpSpPr/>
          <p:nvPr/>
        </p:nvGrpSpPr>
        <p:grpSpPr>
          <a:xfrm>
            <a:off x="9803842" y="4601688"/>
            <a:ext cx="83127" cy="725367"/>
            <a:chOff x="7635833" y="4601688"/>
            <a:chExt cx="83127" cy="72536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A5030A6-A477-D215-90C8-C33998786CD2}"/>
                </a:ext>
              </a:extLst>
            </p:cNvPr>
            <p:cNvCxnSpPr>
              <a:cxnSpLocks/>
            </p:cNvCxnSpPr>
            <p:nvPr/>
          </p:nvCxnSpPr>
          <p:spPr>
            <a:xfrm>
              <a:off x="7635833" y="4601688"/>
              <a:ext cx="83127" cy="72536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1E760B3F-6364-03DC-CFCA-666520D402E3}"/>
                </a:ext>
              </a:extLst>
            </p:cNvPr>
            <p:cNvCxnSpPr>
              <a:cxnSpLocks/>
            </p:cNvCxnSpPr>
            <p:nvPr/>
          </p:nvCxnSpPr>
          <p:spPr>
            <a:xfrm rot="300000">
              <a:off x="7659583" y="4900825"/>
              <a:ext cx="47501" cy="19401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79B8C61-A9BF-D2C0-6364-6A4A6F073135}"/>
              </a:ext>
            </a:extLst>
          </p:cNvPr>
          <p:cNvGrpSpPr/>
          <p:nvPr/>
        </p:nvGrpSpPr>
        <p:grpSpPr>
          <a:xfrm>
            <a:off x="9889396" y="3896911"/>
            <a:ext cx="520089" cy="47501"/>
            <a:chOff x="7721387" y="3896911"/>
            <a:chExt cx="520089" cy="47501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2DD2BD6-9A22-815B-7F49-FDBCDC4C7AC4}"/>
                </a:ext>
              </a:extLst>
            </p:cNvPr>
            <p:cNvCxnSpPr/>
            <p:nvPr/>
          </p:nvCxnSpPr>
          <p:spPr>
            <a:xfrm>
              <a:off x="7721387" y="3917887"/>
              <a:ext cx="52008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77B05DE5-8936-FD1F-0250-FF7CEEFB2B0B}"/>
                </a:ext>
              </a:extLst>
            </p:cNvPr>
            <p:cNvCxnSpPr>
              <a:cxnSpLocks/>
            </p:cNvCxnSpPr>
            <p:nvPr/>
          </p:nvCxnSpPr>
          <p:spPr>
            <a:xfrm rot="4620000" flipV="1">
              <a:off x="7999464" y="3823653"/>
              <a:ext cx="47501" cy="19401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E5E6A0-B0E9-440D-8D8C-E44181F46A82}"/>
              </a:ext>
            </a:extLst>
          </p:cNvPr>
          <p:cNvGrpSpPr/>
          <p:nvPr/>
        </p:nvGrpSpPr>
        <p:grpSpPr>
          <a:xfrm>
            <a:off x="9899290" y="5290290"/>
            <a:ext cx="520089" cy="47501"/>
            <a:chOff x="7721387" y="3896911"/>
            <a:chExt cx="520089" cy="47501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E8D82E8-2680-1D23-76DF-0139984D13AC}"/>
                </a:ext>
              </a:extLst>
            </p:cNvPr>
            <p:cNvCxnSpPr/>
            <p:nvPr/>
          </p:nvCxnSpPr>
          <p:spPr>
            <a:xfrm>
              <a:off x="7721387" y="3917887"/>
              <a:ext cx="52008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3351651A-8606-E8A1-AA6C-4EA0A135CB27}"/>
                </a:ext>
              </a:extLst>
            </p:cNvPr>
            <p:cNvCxnSpPr>
              <a:cxnSpLocks/>
            </p:cNvCxnSpPr>
            <p:nvPr/>
          </p:nvCxnSpPr>
          <p:spPr>
            <a:xfrm rot="4620000" flipV="1">
              <a:off x="7999464" y="3823653"/>
              <a:ext cx="47501" cy="19401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D6B5FCB-7613-4714-9454-AFE080D62FD0}"/>
              </a:ext>
            </a:extLst>
          </p:cNvPr>
          <p:cNvGrpSpPr/>
          <p:nvPr/>
        </p:nvGrpSpPr>
        <p:grpSpPr>
          <a:xfrm>
            <a:off x="10430709" y="3917887"/>
            <a:ext cx="47501" cy="1409168"/>
            <a:chOff x="8262700" y="3917887"/>
            <a:chExt cx="47501" cy="1409168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D3CC233-D76D-7600-4768-916F61783C5B}"/>
                </a:ext>
              </a:extLst>
            </p:cNvPr>
            <p:cNvCxnSpPr/>
            <p:nvPr/>
          </p:nvCxnSpPr>
          <p:spPr>
            <a:xfrm>
              <a:off x="8287332" y="3917887"/>
              <a:ext cx="0" cy="140916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A31DAB9-B6F3-AE1E-51DE-9592BD58FE4F}"/>
                </a:ext>
              </a:extLst>
            </p:cNvPr>
            <p:cNvCxnSpPr>
              <a:cxnSpLocks/>
            </p:cNvCxnSpPr>
            <p:nvPr/>
          </p:nvCxnSpPr>
          <p:spPr>
            <a:xfrm rot="9960000" flipV="1">
              <a:off x="8262700" y="4995358"/>
              <a:ext cx="47501" cy="19401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A6B1567-3A67-8C62-EA8A-9506BAB6FBD3}"/>
              </a:ext>
            </a:extLst>
          </p:cNvPr>
          <p:cNvGrpSpPr/>
          <p:nvPr/>
        </p:nvGrpSpPr>
        <p:grpSpPr>
          <a:xfrm rot="16200000">
            <a:off x="11100213" y="4603973"/>
            <a:ext cx="47501" cy="1409168"/>
            <a:chOff x="8262700" y="3917887"/>
            <a:chExt cx="47501" cy="1409168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A45F73A-EB5E-DFC6-0BD5-6C91BE4E3054}"/>
                </a:ext>
              </a:extLst>
            </p:cNvPr>
            <p:cNvCxnSpPr/>
            <p:nvPr/>
          </p:nvCxnSpPr>
          <p:spPr>
            <a:xfrm>
              <a:off x="8287332" y="3917887"/>
              <a:ext cx="0" cy="140916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E1536F15-2874-B84A-0618-799F2CE4902D}"/>
                </a:ext>
              </a:extLst>
            </p:cNvPr>
            <p:cNvCxnSpPr>
              <a:cxnSpLocks/>
            </p:cNvCxnSpPr>
            <p:nvPr/>
          </p:nvCxnSpPr>
          <p:spPr>
            <a:xfrm rot="9960000" flipV="1">
              <a:off x="8262700" y="4995358"/>
              <a:ext cx="47501" cy="19401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354299E-3173-64E7-8BA9-45D8D9F4E9CA}"/>
              </a:ext>
            </a:extLst>
          </p:cNvPr>
          <p:cNvCxnSpPr>
            <a:cxnSpLocks/>
          </p:cNvCxnSpPr>
          <p:nvPr/>
        </p:nvCxnSpPr>
        <p:spPr>
          <a:xfrm>
            <a:off x="10454459" y="5314040"/>
            <a:ext cx="0" cy="5780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EA4799E-B747-A0AB-F209-3C8F77CC7A98}"/>
              </a:ext>
            </a:extLst>
          </p:cNvPr>
          <p:cNvGrpSpPr/>
          <p:nvPr/>
        </p:nvGrpSpPr>
        <p:grpSpPr>
          <a:xfrm>
            <a:off x="10454459" y="5937453"/>
            <a:ext cx="715046" cy="534599"/>
            <a:chOff x="8286450" y="5937453"/>
            <a:chExt cx="715046" cy="534599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96C1D4E-4C22-6E30-15B0-7C76355F5F84}"/>
                </a:ext>
              </a:extLst>
            </p:cNvPr>
            <p:cNvCxnSpPr>
              <a:cxnSpLocks/>
            </p:cNvCxnSpPr>
            <p:nvPr/>
          </p:nvCxnSpPr>
          <p:spPr>
            <a:xfrm>
              <a:off x="8286450" y="5937453"/>
              <a:ext cx="715046" cy="53459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D8AC8469-A001-C83A-5F87-398A1F234FDF}"/>
                </a:ext>
              </a:extLst>
            </p:cNvPr>
            <p:cNvCxnSpPr>
              <a:cxnSpLocks/>
            </p:cNvCxnSpPr>
            <p:nvPr/>
          </p:nvCxnSpPr>
          <p:spPr>
            <a:xfrm rot="6720000" flipV="1">
              <a:off x="8663848" y="6141786"/>
              <a:ext cx="47501" cy="19401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D7AC5DE-8BD2-2F09-785D-8E62F976BC16}"/>
              </a:ext>
            </a:extLst>
          </p:cNvPr>
          <p:cNvGrpSpPr/>
          <p:nvPr/>
        </p:nvGrpSpPr>
        <p:grpSpPr>
          <a:xfrm>
            <a:off x="11143063" y="5944854"/>
            <a:ext cx="715046" cy="534599"/>
            <a:chOff x="8975054" y="5944854"/>
            <a:chExt cx="715046" cy="534599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C75D9B4-029B-4C4C-4C0C-C38A836ED2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75054" y="5944854"/>
              <a:ext cx="715046" cy="53459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EDE7B011-DEB8-2725-8322-C71BB7E82A64}"/>
                </a:ext>
              </a:extLst>
            </p:cNvPr>
            <p:cNvCxnSpPr>
              <a:cxnSpLocks/>
            </p:cNvCxnSpPr>
            <p:nvPr/>
          </p:nvCxnSpPr>
          <p:spPr>
            <a:xfrm rot="13080000" flipV="1">
              <a:off x="9214079" y="6175431"/>
              <a:ext cx="47501" cy="19401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458AF3F4-58CC-6C1F-8B91-C86179DF56FB}"/>
              </a:ext>
            </a:extLst>
          </p:cNvPr>
          <p:cNvSpPr/>
          <p:nvPr/>
        </p:nvSpPr>
        <p:spPr>
          <a:xfrm>
            <a:off x="9735760" y="4572780"/>
            <a:ext cx="140334" cy="826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7271CF6-4A6D-A34A-24EF-85B0B2DA1E06}"/>
              </a:ext>
            </a:extLst>
          </p:cNvPr>
          <p:cNvSpPr txBox="1"/>
          <p:nvPr/>
        </p:nvSpPr>
        <p:spPr>
          <a:xfrm>
            <a:off x="3425186" y="6035937"/>
            <a:ext cx="5497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T. Zhang, R. Ischebeck, </a:t>
            </a:r>
            <a:r>
              <a:rPr lang="en-US" sz="1400" i="1">
                <a:solidFill>
                  <a:srgbClr val="FF0000"/>
                </a:solidFill>
              </a:rPr>
              <a:t>et al</a:t>
            </a:r>
            <a:r>
              <a:rPr lang="en-US" sz="1400">
                <a:solidFill>
                  <a:srgbClr val="FF0000"/>
                </a:solidFill>
              </a:rPr>
              <a:t>., “Boosting the efficiency of narrowband </a:t>
            </a:r>
          </a:p>
          <a:p>
            <a:r>
              <a:rPr lang="en-US" sz="1400">
                <a:solidFill>
                  <a:srgbClr val="FF0000"/>
                </a:solidFill>
              </a:rPr>
              <a:t>THz radiators via 3D emission-collection,” </a:t>
            </a:r>
            <a:r>
              <a:rPr lang="en-US" sz="1400" i="1">
                <a:solidFill>
                  <a:srgbClr val="FF0000"/>
                </a:solidFill>
              </a:rPr>
              <a:t>PR-AB</a:t>
            </a:r>
            <a:r>
              <a:rPr lang="en-US" sz="1400">
                <a:solidFill>
                  <a:srgbClr val="FF0000"/>
                </a:solidFill>
              </a:rPr>
              <a:t> </a:t>
            </a:r>
            <a:r>
              <a:rPr lang="en-US" sz="1400" b="1">
                <a:solidFill>
                  <a:srgbClr val="FF0000"/>
                </a:solidFill>
              </a:rPr>
              <a:t>28</a:t>
            </a:r>
            <a:r>
              <a:rPr lang="en-US" sz="1400">
                <a:solidFill>
                  <a:srgbClr val="FF0000"/>
                </a:solidFill>
              </a:rPr>
              <a:t>, 054501 (2025)</a:t>
            </a:r>
          </a:p>
        </p:txBody>
      </p:sp>
    </p:spTree>
    <p:extLst>
      <p:ext uri="{BB962C8B-B14F-4D97-AF65-F5344CB8AC3E}">
        <p14:creationId xmlns:p14="http://schemas.microsoft.com/office/powerpoint/2010/main" val="181175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66" grpId="0" animBg="1"/>
      <p:bldP spid="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F57A4-005C-D9B1-39B8-51C3B6EDB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ADADA7C-AFCE-466C-3B09-AFA2C524920F}"/>
              </a:ext>
            </a:extLst>
          </p:cNvPr>
          <p:cNvGraphicFramePr>
            <a:graphicFrameLocks noGrp="1"/>
          </p:cNvGraphicFramePr>
          <p:nvPr/>
        </p:nvGraphicFramePr>
        <p:xfrm>
          <a:off x="96883" y="1167409"/>
          <a:ext cx="11925952" cy="25196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70230">
                  <a:extLst>
                    <a:ext uri="{9D8B030D-6E8A-4147-A177-3AD203B41FA5}">
                      <a16:colId xmlns:a16="http://schemas.microsoft.com/office/drawing/2014/main" val="4102301449"/>
                    </a:ext>
                  </a:extLst>
                </a:gridCol>
                <a:gridCol w="1999314">
                  <a:extLst>
                    <a:ext uri="{9D8B030D-6E8A-4147-A177-3AD203B41FA5}">
                      <a16:colId xmlns:a16="http://schemas.microsoft.com/office/drawing/2014/main" val="2981488617"/>
                    </a:ext>
                  </a:extLst>
                </a:gridCol>
                <a:gridCol w="1776232">
                  <a:extLst>
                    <a:ext uri="{9D8B030D-6E8A-4147-A177-3AD203B41FA5}">
                      <a16:colId xmlns:a16="http://schemas.microsoft.com/office/drawing/2014/main" val="4211013861"/>
                    </a:ext>
                  </a:extLst>
                </a:gridCol>
                <a:gridCol w="982681">
                  <a:extLst>
                    <a:ext uri="{9D8B030D-6E8A-4147-A177-3AD203B41FA5}">
                      <a16:colId xmlns:a16="http://schemas.microsoft.com/office/drawing/2014/main" val="66685732"/>
                    </a:ext>
                  </a:extLst>
                </a:gridCol>
                <a:gridCol w="1699165">
                  <a:extLst>
                    <a:ext uri="{9D8B030D-6E8A-4147-A177-3AD203B41FA5}">
                      <a16:colId xmlns:a16="http://schemas.microsoft.com/office/drawing/2014/main" val="897562932"/>
                    </a:ext>
                  </a:extLst>
                </a:gridCol>
                <a:gridCol w="1556084">
                  <a:extLst>
                    <a:ext uri="{9D8B030D-6E8A-4147-A177-3AD203B41FA5}">
                      <a16:colId xmlns:a16="http://schemas.microsoft.com/office/drawing/2014/main" val="3754051605"/>
                    </a:ext>
                  </a:extLst>
                </a:gridCol>
                <a:gridCol w="1842246">
                  <a:extLst>
                    <a:ext uri="{9D8B030D-6E8A-4147-A177-3AD203B41FA5}">
                      <a16:colId xmlns:a16="http://schemas.microsoft.com/office/drawing/2014/main" val="1098159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1321FF"/>
                          </a:solidFill>
                        </a:rPr>
                        <a:t>Laser-Driven Sources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RF Accelerator-Driven Sources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</a:rPr>
                        <a:t>fs CSPR</a:t>
                      </a:r>
                      <a:endParaRPr lang="en-US" sz="200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503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THz property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Mid-IR [1,2]</a:t>
                      </a:r>
                    </a:p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(Organic X-tals)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Near-IR [3-5]</a:t>
                      </a:r>
                    </a:p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(TPF, LiNbO</a:t>
                      </a:r>
                      <a:r>
                        <a:rPr lang="en-US" b="1" baseline="-25000">
                          <a:solidFill>
                            <a:srgbClr val="1321FF"/>
                          </a:solidFill>
                        </a:rPr>
                        <a:t>3</a:t>
                      </a:r>
                      <a:r>
                        <a:rPr lang="en-US" b="1">
                          <a:solidFill>
                            <a:srgbClr val="1321FF"/>
                          </a:solidFill>
                        </a:rPr>
                        <a:t>)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RF: FELBE/TELBE [6,7]</a:t>
                      </a:r>
                    </a:p>
                    <a:p>
                      <a:pPr algn="l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U37                   U100                         U300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LWFA-driven [8]</a:t>
                      </a:r>
                    </a:p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(this work)</a:t>
                      </a:r>
                      <a:endParaRPr lang="en-US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29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Pulse duration [ps]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0.1 - 10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0.3 - 10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1 - 5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2.5 - 30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0.5 - 10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0.6 -1</a:t>
                      </a:r>
                      <a:endParaRPr lang="en-US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647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Pulse energy [µJ]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&lt;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&lt; 14,000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5 – 7 </a:t>
                      </a:r>
                      <a:r>
                        <a:rPr lang="en-US" baseline="3000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baseline="3000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295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/>
                        <a:t>E</a:t>
                      </a:r>
                      <a:r>
                        <a:rPr lang="en-US" baseline="-25000"/>
                        <a:t>peak</a:t>
                      </a:r>
                      <a:r>
                        <a:rPr lang="en-US"/>
                        <a:t> [GV/m] </a:t>
                      </a:r>
                      <a:r>
                        <a:rPr lang="en-US" i="1" baseline="3000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&lt;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&lt; 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3 </a:t>
                      </a:r>
                      <a:r>
                        <a:rPr lang="en-US" baseline="30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 0.18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2 - 4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07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Rep. 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10 - 1000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10 - 10</a:t>
                      </a:r>
                      <a:r>
                        <a:rPr lang="en-US" baseline="30000">
                          <a:solidFill>
                            <a:srgbClr val="1321FF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13 x 10</a:t>
                      </a:r>
                      <a:r>
                        <a:rPr lang="en-US" baseline="30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13 x 10</a:t>
                      </a:r>
                      <a:r>
                        <a:rPr lang="en-US" baseline="30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0.5 x 10</a:t>
                      </a:r>
                      <a:r>
                        <a:rPr lang="en-US" baseline="30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1 – 10 </a:t>
                      </a:r>
                      <a:r>
                        <a:rPr lang="en-US" baseline="3000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en-US" baseline="3000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06578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71EA748-85F7-C04A-EABE-B93589996D37}"/>
              </a:ext>
            </a:extLst>
          </p:cNvPr>
          <p:cNvSpPr/>
          <p:nvPr/>
        </p:nvSpPr>
        <p:spPr>
          <a:xfrm>
            <a:off x="0" y="-17929"/>
            <a:ext cx="12166837" cy="771113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FB9003-9EAC-DA5B-D379-8E9D3E360B65}"/>
              </a:ext>
            </a:extLst>
          </p:cNvPr>
          <p:cNvGrpSpPr/>
          <p:nvPr/>
        </p:nvGrpSpPr>
        <p:grpSpPr>
          <a:xfrm>
            <a:off x="123255" y="98021"/>
            <a:ext cx="1049830" cy="1022936"/>
            <a:chOff x="3303214" y="2758382"/>
            <a:chExt cx="1424847" cy="140978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FB27BD0-61F5-3509-92F5-9204DC868065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BD6742-F884-8B96-465C-51E4776FE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03B1D7B-9688-3F99-1760-117DD855EA9A}"/>
              </a:ext>
            </a:extLst>
          </p:cNvPr>
          <p:cNvSpPr txBox="1"/>
          <p:nvPr/>
        </p:nvSpPr>
        <p:spPr>
          <a:xfrm>
            <a:off x="1230473" y="156440"/>
            <a:ext cx="10679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Existing strong-field THz sources &amp; </a:t>
            </a:r>
            <a:r>
              <a:rPr lang="en-US" sz="3200" b="1">
                <a:solidFill>
                  <a:srgbClr val="FF0000"/>
                </a:solidFill>
              </a:rPr>
              <a:t>fs LWFA-driven CSPR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6DFCA1-7F7E-D276-4152-34ABC3A4D84C}"/>
              </a:ext>
            </a:extLst>
          </p:cNvPr>
          <p:cNvSpPr txBox="1"/>
          <p:nvPr/>
        </p:nvSpPr>
        <p:spPr>
          <a:xfrm>
            <a:off x="4881721" y="757861"/>
            <a:ext cx="237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Further comparison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F96F33-9BA5-4C5B-B59B-878083D66C6A}"/>
              </a:ext>
            </a:extLst>
          </p:cNvPr>
          <p:cNvSpPr txBox="1"/>
          <p:nvPr/>
        </p:nvSpPr>
        <p:spPr>
          <a:xfrm>
            <a:off x="154408" y="3730283"/>
            <a:ext cx="11580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/>
              <a:t>a</a:t>
            </a:r>
            <a:r>
              <a:rPr lang="en-US"/>
              <a:t> Peak focused field for Gaussian pulse focused to beam waist </a:t>
            </a:r>
            <a:r>
              <a:rPr lang="en-US" i="1"/>
              <a:t>w</a:t>
            </a:r>
            <a:r>
              <a:rPr lang="en-US" baseline="-25000"/>
              <a:t>0</a:t>
            </a:r>
            <a:r>
              <a:rPr lang="en-US"/>
              <a:t> = 2𝜆.</a:t>
            </a:r>
          </a:p>
          <a:p>
            <a:r>
              <a:rPr lang="en-US" baseline="3000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 Varies with 𝜆; value for 𝜆 = 10 µm is 1 GV/m, assuming 2 µJ energy.</a:t>
            </a:r>
          </a:p>
          <a:p>
            <a:r>
              <a:rPr lang="en-US" baseline="30000">
                <a:solidFill>
                  <a:srgbClr val="FF0000"/>
                </a:solidFill>
              </a:rPr>
              <a:t>c</a:t>
            </a:r>
            <a:r>
              <a:rPr lang="en-US">
                <a:solidFill>
                  <a:srgbClr val="FF0000"/>
                </a:solidFill>
              </a:rPr>
              <a:t> 3D grating &amp; SPR collection geometries can potentially approach mJ energy [Zhang </a:t>
            </a:r>
            <a:r>
              <a:rPr lang="en-US" i="1">
                <a:solidFill>
                  <a:srgbClr val="FF0000"/>
                </a:solidFill>
              </a:rPr>
              <a:t>et al</a:t>
            </a:r>
            <a:r>
              <a:rPr lang="en-US">
                <a:solidFill>
                  <a:srgbClr val="FF0000"/>
                </a:solidFill>
              </a:rPr>
              <a:t>., </a:t>
            </a:r>
            <a:r>
              <a:rPr lang="en-US" i="1">
                <a:solidFill>
                  <a:srgbClr val="FF0000"/>
                </a:solidFill>
              </a:rPr>
              <a:t>PR-AB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</a:rPr>
              <a:t>28</a:t>
            </a:r>
            <a:r>
              <a:rPr lang="en-US">
                <a:solidFill>
                  <a:srgbClr val="FF0000"/>
                </a:solidFill>
              </a:rPr>
              <a:t>, 054501 (2025)]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1C1829-3713-DE94-0901-BB6EEF1962DE}"/>
              </a:ext>
            </a:extLst>
          </p:cNvPr>
          <p:cNvSpPr/>
          <p:nvPr/>
        </p:nvSpPr>
        <p:spPr>
          <a:xfrm>
            <a:off x="10186229" y="2944760"/>
            <a:ext cx="1844979" cy="35396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7745F3-B0B3-0936-9BCC-A7A5EE077418}"/>
              </a:ext>
            </a:extLst>
          </p:cNvPr>
          <p:cNvSpPr/>
          <p:nvPr/>
        </p:nvSpPr>
        <p:spPr>
          <a:xfrm>
            <a:off x="10191146" y="3318380"/>
            <a:ext cx="1844979" cy="35396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23852F-A912-02BE-6044-769610291288}"/>
              </a:ext>
            </a:extLst>
          </p:cNvPr>
          <p:cNvSpPr txBox="1"/>
          <p:nvPr/>
        </p:nvSpPr>
        <p:spPr>
          <a:xfrm>
            <a:off x="156700" y="4602349"/>
            <a:ext cx="7612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>
                <a:solidFill>
                  <a:srgbClr val="FF0000"/>
                </a:solidFill>
              </a:rPr>
              <a:t>d</a:t>
            </a:r>
            <a:r>
              <a:rPr lang="en-US">
                <a:solidFill>
                  <a:srgbClr val="FF0000"/>
                </a:solidFill>
              </a:rPr>
              <a:t> LWFAs operating at 100 Hz exist [Eichner </a:t>
            </a:r>
            <a:r>
              <a:rPr lang="en-US" i="1">
                <a:solidFill>
                  <a:srgbClr val="FF0000"/>
                </a:solidFill>
              </a:rPr>
              <a:t>et al</a:t>
            </a:r>
            <a:r>
              <a:rPr lang="en-US">
                <a:solidFill>
                  <a:srgbClr val="FF0000"/>
                </a:solidFill>
              </a:rPr>
              <a:t>., </a:t>
            </a:r>
            <a:r>
              <a:rPr lang="en-US" i="1">
                <a:solidFill>
                  <a:srgbClr val="FF0000"/>
                </a:solidFill>
              </a:rPr>
              <a:t>Opt. Lett</a:t>
            </a:r>
            <a:r>
              <a:rPr lang="en-US">
                <a:solidFill>
                  <a:srgbClr val="FF0000"/>
                </a:solidFill>
              </a:rPr>
              <a:t>. </a:t>
            </a:r>
            <a:r>
              <a:rPr lang="en-US" b="1">
                <a:solidFill>
                  <a:srgbClr val="FF0000"/>
                </a:solidFill>
              </a:rPr>
              <a:t>50</a:t>
            </a:r>
            <a:r>
              <a:rPr lang="en-US">
                <a:solidFill>
                  <a:srgbClr val="FF0000"/>
                </a:solidFill>
              </a:rPr>
              <a:t>, 4890 (2025)].</a:t>
            </a:r>
          </a:p>
          <a:p>
            <a:r>
              <a:rPr lang="en-US">
                <a:solidFill>
                  <a:srgbClr val="FF0000"/>
                </a:solidFill>
              </a:rPr>
              <a:t>   LWFAs operating at 1 kHz are under development: </a:t>
            </a:r>
          </a:p>
          <a:p>
            <a:r>
              <a:rPr lang="en-US">
                <a:solidFill>
                  <a:srgbClr val="FF0000"/>
                </a:solidFill>
              </a:rPr>
              <a:t>    • Rovige </a:t>
            </a:r>
            <a:r>
              <a:rPr lang="en-US" i="1">
                <a:solidFill>
                  <a:srgbClr val="FF0000"/>
                </a:solidFill>
              </a:rPr>
              <a:t>et al</a:t>
            </a:r>
            <a:r>
              <a:rPr lang="en-US">
                <a:solidFill>
                  <a:srgbClr val="FF0000"/>
                </a:solidFill>
              </a:rPr>
              <a:t>., </a:t>
            </a:r>
            <a:r>
              <a:rPr lang="en-US" i="1">
                <a:solidFill>
                  <a:srgbClr val="FF0000"/>
                </a:solidFill>
              </a:rPr>
              <a:t>Phys. Rev. Accel. Beams </a:t>
            </a:r>
            <a:r>
              <a:rPr lang="en-US" b="1">
                <a:solidFill>
                  <a:srgbClr val="FF0000"/>
                </a:solidFill>
              </a:rPr>
              <a:t>23</a:t>
            </a:r>
            <a:r>
              <a:rPr lang="en-US">
                <a:solidFill>
                  <a:srgbClr val="FF0000"/>
                </a:solidFill>
              </a:rPr>
              <a:t>, 093401 (2020)</a:t>
            </a:r>
          </a:p>
          <a:p>
            <a:r>
              <a:rPr lang="en-US">
                <a:solidFill>
                  <a:srgbClr val="FF0000"/>
                </a:solidFill>
              </a:rPr>
              <a:t>    • Salehi et al., </a:t>
            </a:r>
            <a:r>
              <a:rPr lang="en-US" i="1">
                <a:solidFill>
                  <a:srgbClr val="FF0000"/>
                </a:solidFill>
              </a:rPr>
              <a:t>Phys. Rev. X </a:t>
            </a:r>
            <a:r>
              <a:rPr lang="en-US" b="1">
                <a:solidFill>
                  <a:srgbClr val="FF0000"/>
                </a:solidFill>
              </a:rPr>
              <a:t>11</a:t>
            </a:r>
            <a:r>
              <a:rPr lang="en-US">
                <a:solidFill>
                  <a:srgbClr val="FF0000"/>
                </a:solidFill>
              </a:rPr>
              <a:t>, 021055 (2021)].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09A6C7-76A9-C4ED-7FA0-7D6146FD3C01}"/>
              </a:ext>
            </a:extLst>
          </p:cNvPr>
          <p:cNvSpPr/>
          <p:nvPr/>
        </p:nvSpPr>
        <p:spPr>
          <a:xfrm>
            <a:off x="0" y="-17929"/>
            <a:ext cx="12166837" cy="771113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8869E-D1BF-9A08-6F89-E65E2C666198}"/>
              </a:ext>
            </a:extLst>
          </p:cNvPr>
          <p:cNvGrpSpPr/>
          <p:nvPr/>
        </p:nvGrpSpPr>
        <p:grpSpPr>
          <a:xfrm>
            <a:off x="123255" y="98021"/>
            <a:ext cx="1049830" cy="1022936"/>
            <a:chOff x="3303214" y="2758382"/>
            <a:chExt cx="1424847" cy="14097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ED37236-21AB-52F9-F9E5-1E7C6A45DBEB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9405114-9C29-848C-B669-72A3FE95D7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32E7F2E-68FC-EC90-A832-3756276274C7}"/>
              </a:ext>
            </a:extLst>
          </p:cNvPr>
          <p:cNvSpPr txBox="1"/>
          <p:nvPr/>
        </p:nvSpPr>
        <p:spPr>
          <a:xfrm>
            <a:off x="4759915" y="10646"/>
            <a:ext cx="26236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18D15B-5D60-AD1F-4CAF-FCAB39F63D3C}"/>
                  </a:ext>
                </a:extLst>
              </p:cNvPr>
              <p:cNvSpPr txBox="1"/>
              <p:nvPr/>
            </p:nvSpPr>
            <p:spPr>
              <a:xfrm>
                <a:off x="287871" y="1151468"/>
                <a:ext cx="1170339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• Few-fs LWFA bunches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US" sz="2400"/>
                  <a:t> µm) propagating over planar metal gratings of</a:t>
                </a:r>
              </a:p>
              <a:p>
                <a:r>
                  <a:rPr lang="en-US" sz="2400"/>
                  <a:t>   period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sz="24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sz="2400"/>
                  <a:t> recently generated ps SPR pulses at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400"/>
                  <a:t> up to 30 THz (𝜆 down to 10 µm). </a:t>
                </a:r>
              </a:p>
              <a:p>
                <a:r>
                  <a:rPr lang="en-US" sz="2400"/>
                  <a:t>  The measured energy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ℇ≈</m:t>
                    </m:r>
                    <m:r>
                      <a:rPr lang="en-US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US" sz="2400"/>
                  <a:t> µJ proved the high coherence of the radiation.</a:t>
                </a:r>
                <a:r>
                  <a:rPr lang="en-US" sz="2400">
                    <a:solidFill>
                      <a:srgbClr val="FF0000"/>
                    </a:solidFill>
                  </a:rPr>
                  <a:t>*</a:t>
                </a:r>
                <a:r>
                  <a:rPr lang="en-US" sz="240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18D15B-5D60-AD1F-4CAF-FCAB39F63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71" y="1151468"/>
                <a:ext cx="11703397" cy="1200329"/>
              </a:xfrm>
              <a:prstGeom prst="rect">
                <a:avLst/>
              </a:prstGeom>
              <a:blipFill>
                <a:blip r:embed="rId3"/>
                <a:stretch>
                  <a:fillRect l="-758" t="-4167" b="-10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9346319B-1FC5-7833-EF8E-4B65C5AFDB44}"/>
              </a:ext>
            </a:extLst>
          </p:cNvPr>
          <p:cNvSpPr txBox="1"/>
          <p:nvPr/>
        </p:nvSpPr>
        <p:spPr>
          <a:xfrm>
            <a:off x="1371600" y="2345732"/>
            <a:ext cx="4554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* Rudzinsky </a:t>
            </a:r>
            <a:r>
              <a:rPr lang="en-US" sz="2000" i="1">
                <a:solidFill>
                  <a:srgbClr val="FF0000"/>
                </a:solidFill>
              </a:rPr>
              <a:t>et al</a:t>
            </a:r>
            <a:r>
              <a:rPr lang="en-US" sz="2000">
                <a:solidFill>
                  <a:srgbClr val="FF0000"/>
                </a:solidFill>
              </a:rPr>
              <a:t>., </a:t>
            </a:r>
            <a:r>
              <a:rPr lang="en-US" sz="2000" i="1">
                <a:solidFill>
                  <a:srgbClr val="FF0000"/>
                </a:solidFill>
              </a:rPr>
              <a:t>Optica</a:t>
            </a:r>
            <a:r>
              <a:rPr lang="en-US" sz="2000">
                <a:solidFill>
                  <a:srgbClr val="FF0000"/>
                </a:solidFill>
              </a:rPr>
              <a:t> </a:t>
            </a:r>
            <a:r>
              <a:rPr lang="en-US" sz="2000" b="1">
                <a:solidFill>
                  <a:srgbClr val="FF0000"/>
                </a:solidFill>
              </a:rPr>
              <a:t>13</a:t>
            </a:r>
            <a:r>
              <a:rPr lang="en-US" sz="2000">
                <a:solidFill>
                  <a:srgbClr val="FF0000"/>
                </a:solidFill>
              </a:rPr>
              <a:t>, 810 (2026)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546187-B88D-5189-C90E-C278020E8AB9}"/>
              </a:ext>
            </a:extLst>
          </p:cNvPr>
          <p:cNvSpPr txBox="1"/>
          <p:nvPr/>
        </p:nvSpPr>
        <p:spPr>
          <a:xfrm>
            <a:off x="254003" y="2946402"/>
            <a:ext cx="121315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• Simulations show that selected cones of the CSPR “fan” can be de-chirped, compressed </a:t>
            </a:r>
          </a:p>
          <a:p>
            <a:r>
              <a:rPr lang="en-US" sz="2400"/>
              <a:t>   to 𝜏 &lt; 1 ps, and focused to </a:t>
            </a:r>
            <a:r>
              <a:rPr lang="en-US" sz="2400" b="1" i="1"/>
              <a:t>E</a:t>
            </a:r>
            <a:r>
              <a:rPr lang="en-US" sz="2400" b="1" baseline="-25000"/>
              <a:t>peak</a:t>
            </a:r>
            <a:r>
              <a:rPr lang="en-US" sz="2400" b="1"/>
              <a:t> ~ several GV/m </a:t>
            </a:r>
            <a:r>
              <a:rPr lang="en-US" sz="2400"/>
              <a:t>using standard CPA optics.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4E867B-0DDA-063B-4B35-0DCF26E3EA6A}"/>
              </a:ext>
            </a:extLst>
          </p:cNvPr>
          <p:cNvSpPr txBox="1"/>
          <p:nvPr/>
        </p:nvSpPr>
        <p:spPr>
          <a:xfrm>
            <a:off x="270938" y="4284135"/>
            <a:ext cx="2973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• Since these pulses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92A8CE1-F1F5-F481-FAD4-5F8CBEC5B6CB}"/>
              </a:ext>
            </a:extLst>
          </p:cNvPr>
          <p:cNvGrpSpPr/>
          <p:nvPr/>
        </p:nvGrpSpPr>
        <p:grpSpPr>
          <a:xfrm>
            <a:off x="3077633" y="4190015"/>
            <a:ext cx="9109118" cy="707886"/>
            <a:chOff x="3077633" y="4190015"/>
            <a:chExt cx="9109118" cy="70788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7925F4-195F-4C60-17FD-B4BD68E477A8}"/>
                </a:ext>
              </a:extLst>
            </p:cNvPr>
            <p:cNvSpPr txBox="1"/>
            <p:nvPr/>
          </p:nvSpPr>
          <p:spPr>
            <a:xfrm>
              <a:off x="3206729" y="4190015"/>
              <a:ext cx="89800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/>
                <a:t>1) originate from a table-top source; 2) readily reach tens-of-THz frequency; and</a:t>
              </a:r>
            </a:p>
            <a:p>
              <a:r>
                <a:rPr lang="en-US" sz="2000"/>
                <a:t>3) are intrinsically synchronized with the fs LWFA e-bunch &amp; its secondary X-rays,</a:t>
              </a:r>
            </a:p>
          </p:txBody>
        </p:sp>
        <p:sp>
          <p:nvSpPr>
            <p:cNvPr id="12" name="Left Brace 11">
              <a:extLst>
                <a:ext uri="{FF2B5EF4-FFF2-40B4-BE49-F238E27FC236}">
                  <a16:creationId xmlns:a16="http://schemas.microsoft.com/office/drawing/2014/main" id="{B8EFCEC0-4B86-83FB-5F97-99ED538D61B6}"/>
                </a:ext>
              </a:extLst>
            </p:cNvPr>
            <p:cNvSpPr/>
            <p:nvPr/>
          </p:nvSpPr>
          <p:spPr>
            <a:xfrm>
              <a:off x="3077633" y="4265085"/>
              <a:ext cx="224367" cy="555785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D971D92-CBC3-F164-B267-33B30AE3A1BD}"/>
              </a:ext>
            </a:extLst>
          </p:cNvPr>
          <p:cNvSpPr txBox="1"/>
          <p:nvPr/>
        </p:nvSpPr>
        <p:spPr>
          <a:xfrm>
            <a:off x="512064" y="4864608"/>
            <a:ext cx="117168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they offer unique capabilities for ultrafast high-field THz spectroscopy that complement</a:t>
            </a:r>
          </a:p>
          <a:p>
            <a:r>
              <a:rPr lang="en-US" sz="2400"/>
              <a:t>existing laser-based and RF accelerator-based THz sources.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E41290-FE9F-2A5E-D251-AA130F925E23}"/>
              </a:ext>
            </a:extLst>
          </p:cNvPr>
          <p:cNvGrpSpPr/>
          <p:nvPr/>
        </p:nvGrpSpPr>
        <p:grpSpPr>
          <a:xfrm>
            <a:off x="10969474" y="118816"/>
            <a:ext cx="1049830" cy="924017"/>
            <a:chOff x="7948203" y="34343"/>
            <a:chExt cx="1204245" cy="895284"/>
          </a:xfrm>
        </p:grpSpPr>
        <p:pic>
          <p:nvPicPr>
            <p:cNvPr id="15" name="Picture 14" descr="HZDR_logo.png">
              <a:extLst>
                <a:ext uri="{FF2B5EF4-FFF2-40B4-BE49-F238E27FC236}">
                  <a16:creationId xmlns:a16="http://schemas.microsoft.com/office/drawing/2014/main" id="{3B9831E6-3C9A-4B1C-7E95-ABAC00739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8203" y="658542"/>
              <a:ext cx="1204245" cy="271085"/>
            </a:xfrm>
            <a:prstGeom prst="rect">
              <a:avLst/>
            </a:prstGeom>
          </p:spPr>
        </p:pic>
        <p:pic>
          <p:nvPicPr>
            <p:cNvPr id="16" name="Picture 15" descr="HZDR_logo3.png">
              <a:extLst>
                <a:ext uri="{FF2B5EF4-FFF2-40B4-BE49-F238E27FC236}">
                  <a16:creationId xmlns:a16="http://schemas.microsoft.com/office/drawing/2014/main" id="{E0BB4E77-640E-3BCE-B5E4-C9E9150BE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7455" y="34343"/>
              <a:ext cx="1138833" cy="531062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66ACE8A-D891-9EF2-7F00-96EAE424DB5A}"/>
              </a:ext>
            </a:extLst>
          </p:cNvPr>
          <p:cNvSpPr txBox="1"/>
          <p:nvPr/>
        </p:nvSpPr>
        <p:spPr>
          <a:xfrm>
            <a:off x="3194963" y="5797296"/>
            <a:ext cx="58898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Funding:  </a:t>
            </a:r>
          </a:p>
          <a:p>
            <a:pPr algn="ctr"/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U. S. Dept. of Energy, Office of HEP (DE-SC0011617)</a:t>
            </a:r>
          </a:p>
          <a:p>
            <a:pPr algn="ctr"/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Helmholtz Association (Matter &amp; Energy)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585526-C42F-E37A-E192-92F7D817E674}"/>
              </a:ext>
            </a:extLst>
          </p:cNvPr>
          <p:cNvSpPr txBox="1"/>
          <p:nvPr/>
        </p:nvSpPr>
        <p:spPr>
          <a:xfrm>
            <a:off x="457200" y="3702584"/>
            <a:ext cx="7334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Presented scheme not optimized; many improvements possible. </a:t>
            </a:r>
          </a:p>
        </p:txBody>
      </p:sp>
    </p:spTree>
    <p:extLst>
      <p:ext uri="{BB962C8B-B14F-4D97-AF65-F5344CB8AC3E}">
        <p14:creationId xmlns:p14="http://schemas.microsoft.com/office/powerpoint/2010/main" val="73653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FE534A-A066-BE81-6D21-36E6FC104554}"/>
              </a:ext>
            </a:extLst>
          </p:cNvPr>
          <p:cNvSpPr txBox="1"/>
          <p:nvPr/>
        </p:nvSpPr>
        <p:spPr>
          <a:xfrm>
            <a:off x="12453" y="0"/>
            <a:ext cx="523810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/>
              <a:t>1</a:t>
            </a:r>
            <a:r>
              <a:rPr lang="en-US" sz="4400" b="1" baseline="30000"/>
              <a:t>st</a:t>
            </a:r>
            <a:r>
              <a:rPr lang="en-US" sz="4400" b="1"/>
              <a:t> Generation SPR </a:t>
            </a:r>
          </a:p>
          <a:p>
            <a:r>
              <a:rPr lang="en-US" sz="4400" b="1"/>
              <a:t>Experimental Setup</a:t>
            </a:r>
          </a:p>
        </p:txBody>
      </p:sp>
      <p:pic>
        <p:nvPicPr>
          <p:cNvPr id="4" name="Picture 3" descr="Diagram of a laser jet&#10;&#10;AI-generated content may be incorrect.">
            <a:extLst>
              <a:ext uri="{FF2B5EF4-FFF2-40B4-BE49-F238E27FC236}">
                <a16:creationId xmlns:a16="http://schemas.microsoft.com/office/drawing/2014/main" id="{81C24A38-4BCC-2809-22EA-26D1D689B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" y="1721187"/>
            <a:ext cx="12190268" cy="52188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C60F8DE-D06A-B890-EF04-19FF68766E40}"/>
                  </a:ext>
                </a:extLst>
              </p:cNvPr>
              <p:cNvSpPr txBox="1"/>
              <p:nvPr/>
            </p:nvSpPr>
            <p:spPr>
              <a:xfrm>
                <a:off x="4996981" y="3090263"/>
                <a:ext cx="219803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>
                    <a:solidFill>
                      <a:srgbClr val="2318FF"/>
                    </a:solidFill>
                  </a:rPr>
                  <a:t>• 1% N</a:t>
                </a:r>
                <a:r>
                  <a:rPr lang="en-US" baseline="-25000">
                    <a:solidFill>
                      <a:srgbClr val="2318FF"/>
                    </a:solidFill>
                  </a:rPr>
                  <a:t>2</a:t>
                </a:r>
                <a:r>
                  <a:rPr lang="en-US">
                    <a:solidFill>
                      <a:srgbClr val="2318FF"/>
                    </a:solidFill>
                  </a:rPr>
                  <a:t>-doped He</a:t>
                </a:r>
              </a:p>
              <a:p>
                <a:r>
                  <a:rPr lang="en-US">
                    <a:solidFill>
                      <a:srgbClr val="2318FF"/>
                    </a:solidFill>
                  </a:rPr>
                  <a:t>•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1">
                        <a:solidFill>
                          <a:srgbClr val="2318FF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b="0" i="1">
                        <a:solidFill>
                          <a:srgbClr val="2318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b="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en-US">
                    <a:solidFill>
                      <a:srgbClr val="2318FF"/>
                    </a:solidFill>
                  </a:rPr>
                  <a:t> cm</a:t>
                </a:r>
                <a:r>
                  <a:rPr lang="en-US" baseline="30000">
                    <a:solidFill>
                      <a:srgbClr val="2318FF"/>
                    </a:solidFill>
                  </a:rPr>
                  <a:t>-3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C60F8DE-D06A-B890-EF04-19FF68766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981" y="3090263"/>
                <a:ext cx="2198038" cy="646331"/>
              </a:xfrm>
              <a:prstGeom prst="rect">
                <a:avLst/>
              </a:prstGeom>
              <a:blipFill>
                <a:blip r:embed="rId3"/>
                <a:stretch>
                  <a:fillRect l="-2299" t="-5769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888250-61AC-2FB2-0969-29CD90738EF3}"/>
                  </a:ext>
                </a:extLst>
              </p:cNvPr>
              <p:cNvSpPr txBox="1"/>
              <p:nvPr/>
            </p:nvSpPr>
            <p:spPr>
              <a:xfrm>
                <a:off x="1917291" y="5022301"/>
                <a:ext cx="1597360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• 0.5 nC</a:t>
                </a:r>
              </a:p>
              <a:p>
                <a:r>
                  <a:rPr lang="en-US"/>
                  <a:t>• 450 MeV</a:t>
                </a:r>
              </a:p>
              <a:p>
                <a:r>
                  <a:rPr lang="en-US"/>
                  <a:t>•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𝑑𝑖𝑣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/>
                  <a:t>1 mrad</a:t>
                </a:r>
              </a:p>
              <a:p>
                <a:r>
                  <a:rPr lang="en-US"/>
                  <a:t>•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/>
                  <a:t>3 µm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888250-61AC-2FB2-0969-29CD90738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291" y="5022301"/>
                <a:ext cx="1597360" cy="1200329"/>
              </a:xfrm>
              <a:prstGeom prst="rect">
                <a:avLst/>
              </a:prstGeom>
              <a:blipFill>
                <a:blip r:embed="rId4"/>
                <a:stretch>
                  <a:fillRect l="-3968" t="-2083" r="-2381" b="-7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2FE228D4-7EF5-67D5-BC56-11CA7CFA4397}"/>
              </a:ext>
            </a:extLst>
          </p:cNvPr>
          <p:cNvGrpSpPr/>
          <p:nvPr/>
        </p:nvGrpSpPr>
        <p:grpSpPr>
          <a:xfrm>
            <a:off x="444967" y="2191967"/>
            <a:ext cx="1590313" cy="1176103"/>
            <a:chOff x="444967" y="1431949"/>
            <a:chExt cx="1590313" cy="11761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F6722EE-257F-F9FC-07E0-A692E960F0F5}"/>
                    </a:ext>
                  </a:extLst>
                </p:cNvPr>
                <p:cNvSpPr txBox="1"/>
                <p:nvPr/>
              </p:nvSpPr>
              <p:spPr>
                <a:xfrm>
                  <a:off x="444967" y="1431949"/>
                  <a:ext cx="132786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/>
                    <a:t>coarse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r>
                    <a:rPr lang="en-US"/>
                    <a:t> </a:t>
                  </a:r>
                </a:p>
                <a:p>
                  <a:pPr algn="ctr"/>
                  <a:r>
                    <a:rPr lang="en-US"/>
                    <a:t>adjustment</a:t>
                  </a: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F6722EE-257F-F9FC-07E0-A692E960F0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967" y="1431949"/>
                  <a:ext cx="1327864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3810" t="-3846" r="-3810" b="-13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51B6328-2F34-E9A9-B68C-DB8B38148C23}"/>
                </a:ext>
              </a:extLst>
            </p:cNvPr>
            <p:cNvCxnSpPr>
              <a:cxnSpLocks/>
            </p:cNvCxnSpPr>
            <p:nvPr/>
          </p:nvCxnSpPr>
          <p:spPr>
            <a:xfrm rot="240000" flipV="1">
              <a:off x="1669595" y="1740366"/>
              <a:ext cx="365685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6086E28-5675-B8E8-4D72-17995F416231}"/>
                </a:ext>
              </a:extLst>
            </p:cNvPr>
            <p:cNvCxnSpPr>
              <a:cxnSpLocks/>
            </p:cNvCxnSpPr>
            <p:nvPr/>
          </p:nvCxnSpPr>
          <p:spPr>
            <a:xfrm>
              <a:off x="1385696" y="2095022"/>
              <a:ext cx="284344" cy="51303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31FB64F-B254-E35B-9903-F7940CFE7887}"/>
              </a:ext>
            </a:extLst>
          </p:cNvPr>
          <p:cNvGrpSpPr/>
          <p:nvPr/>
        </p:nvGrpSpPr>
        <p:grpSpPr>
          <a:xfrm>
            <a:off x="88493" y="4565103"/>
            <a:ext cx="1141723" cy="1347813"/>
            <a:chOff x="88493" y="3805085"/>
            <a:chExt cx="1141723" cy="134781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5BFE36C-AEFA-771D-9FDE-A13A7A422472}"/>
                </a:ext>
              </a:extLst>
            </p:cNvPr>
            <p:cNvCxnSpPr>
              <a:cxnSpLocks/>
            </p:cNvCxnSpPr>
            <p:nvPr/>
          </p:nvCxnSpPr>
          <p:spPr>
            <a:xfrm rot="21300000">
              <a:off x="489211" y="3805085"/>
              <a:ext cx="366194" cy="117987"/>
            </a:xfrm>
            <a:prstGeom prst="straightConnector1">
              <a:avLst/>
            </a:prstGeom>
            <a:ln w="28575">
              <a:solidFill>
                <a:schemeClr val="accent5"/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86E3D5B-F9A3-97F4-6143-F03313D323DC}"/>
                    </a:ext>
                  </a:extLst>
                </p:cNvPr>
                <p:cNvSpPr txBox="1"/>
                <p:nvPr/>
              </p:nvSpPr>
              <p:spPr>
                <a:xfrm>
                  <a:off x="88493" y="3952569"/>
                  <a:ext cx="1141723" cy="12003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>
                      <a:solidFill>
                        <a:schemeClr val="accent5"/>
                      </a:solidFill>
                    </a:rPr>
                    <a:t>fine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endParaRPr lang="en-US">
                    <a:solidFill>
                      <a:schemeClr val="accent5"/>
                    </a:solidFill>
                  </a:endParaRPr>
                </a:p>
                <a:p>
                  <a:pPr algn="ctr"/>
                  <a:r>
                    <a:rPr lang="en-US">
                      <a:solidFill>
                        <a:schemeClr val="accent5"/>
                      </a:solidFill>
                    </a:rPr>
                    <a:t>jitter</a:t>
                  </a:r>
                </a:p>
                <a:p>
                  <a:pPr algn="ctr"/>
                  <a:r>
                    <a:rPr lang="en-US">
                      <a:solidFill>
                        <a:schemeClr val="accent5"/>
                      </a:solidFill>
                    </a:rPr>
                    <a:t>measure-</a:t>
                  </a:r>
                </a:p>
                <a:p>
                  <a:pPr algn="ctr"/>
                  <a:r>
                    <a:rPr lang="en-US">
                      <a:solidFill>
                        <a:schemeClr val="accent5"/>
                      </a:solidFill>
                    </a:rPr>
                    <a:t>ment</a:t>
                  </a: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86E3D5B-F9A3-97F4-6143-F03313D323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493" y="3952569"/>
                  <a:ext cx="1141723" cy="1200329"/>
                </a:xfrm>
                <a:prstGeom prst="rect">
                  <a:avLst/>
                </a:prstGeom>
                <a:blipFill>
                  <a:blip r:embed="rId6"/>
                  <a:stretch>
                    <a:fillRect l="-4444" t="-2105" r="-4444" b="-6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3" name="Picture 12" descr="Diagram of a diagram of a beam diverge&#10;&#10;AI-generated content may be incorrect.">
            <a:extLst>
              <a:ext uri="{FF2B5EF4-FFF2-40B4-BE49-F238E27FC236}">
                <a16:creationId xmlns:a16="http://schemas.microsoft.com/office/drawing/2014/main" id="{650119BB-A035-5A09-CE1A-E41F1DD278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7688" y="0"/>
            <a:ext cx="5302580" cy="243538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50A4DC3-AABC-FA35-E846-8BB559AF704F}"/>
              </a:ext>
            </a:extLst>
          </p:cNvPr>
          <p:cNvSpPr txBox="1"/>
          <p:nvPr/>
        </p:nvSpPr>
        <p:spPr>
          <a:xfrm>
            <a:off x="11705793" y="6542194"/>
            <a:ext cx="457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0D11FC-1AA4-DAD5-55E3-0CB039B409AB}"/>
              </a:ext>
            </a:extLst>
          </p:cNvPr>
          <p:cNvSpPr txBox="1"/>
          <p:nvPr/>
        </p:nvSpPr>
        <p:spPr>
          <a:xfrm>
            <a:off x="477898" y="1308675"/>
            <a:ext cx="39439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Rudzinsky </a:t>
            </a:r>
            <a:r>
              <a:rPr lang="en-US" sz="1600" i="1">
                <a:solidFill>
                  <a:srgbClr val="FF0000"/>
                </a:solidFill>
              </a:rPr>
              <a:t>et al</a:t>
            </a:r>
            <a:r>
              <a:rPr lang="en-US" sz="1600">
                <a:solidFill>
                  <a:srgbClr val="FF0000"/>
                </a:solidFill>
              </a:rPr>
              <a:t>., </a:t>
            </a:r>
            <a:r>
              <a:rPr lang="en-US" sz="1600" i="1">
                <a:solidFill>
                  <a:srgbClr val="FF0000"/>
                </a:solidFill>
              </a:rPr>
              <a:t>Optica</a:t>
            </a:r>
            <a:r>
              <a:rPr lang="en-US" sz="1600">
                <a:solidFill>
                  <a:srgbClr val="FF0000"/>
                </a:solidFill>
              </a:rPr>
              <a:t> </a:t>
            </a:r>
            <a:r>
              <a:rPr lang="en-US" sz="1600" b="1">
                <a:solidFill>
                  <a:srgbClr val="FF0000"/>
                </a:solidFill>
              </a:rPr>
              <a:t>13</a:t>
            </a:r>
            <a:r>
              <a:rPr lang="en-US" sz="1600">
                <a:solidFill>
                  <a:srgbClr val="FF0000"/>
                </a:solidFill>
              </a:rPr>
              <a:t>, 810-821 (2026)</a:t>
            </a:r>
          </a:p>
        </p:txBody>
      </p:sp>
    </p:spTree>
    <p:extLst>
      <p:ext uri="{BB962C8B-B14F-4D97-AF65-F5344CB8AC3E}">
        <p14:creationId xmlns:p14="http://schemas.microsoft.com/office/powerpoint/2010/main" val="174558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107" descr="A blue and white logo&#10;&#10;AI-generated content may be incorrect.">
            <a:extLst>
              <a:ext uri="{FF2B5EF4-FFF2-40B4-BE49-F238E27FC236}">
                <a16:creationId xmlns:a16="http://schemas.microsoft.com/office/drawing/2014/main" id="{885E523D-A103-C310-EC74-0D517C6AE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246" y="2674542"/>
            <a:ext cx="2781146" cy="379299"/>
          </a:xfrm>
          <a:prstGeom prst="rect">
            <a:avLst/>
          </a:prstGeom>
        </p:spPr>
      </p:pic>
      <p:pic>
        <p:nvPicPr>
          <p:cNvPr id="2" name="Picture 1" descr="A close-up of a person&#10;&#10;AI-generated content may be incorrect.">
            <a:extLst>
              <a:ext uri="{FF2B5EF4-FFF2-40B4-BE49-F238E27FC236}">
                <a16:creationId xmlns:a16="http://schemas.microsoft.com/office/drawing/2014/main" id="{BA82CB10-E393-BC16-A704-E17075AA0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0344" y="24714"/>
            <a:ext cx="1483372" cy="21130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ED3126-FB21-A941-DF7D-708568810CEC}"/>
              </a:ext>
            </a:extLst>
          </p:cNvPr>
          <p:cNvSpPr txBox="1"/>
          <p:nvPr/>
        </p:nvSpPr>
        <p:spPr>
          <a:xfrm>
            <a:off x="10371082" y="2125362"/>
            <a:ext cx="1855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/>
              <a:t>Edward M. Purcell</a:t>
            </a:r>
          </a:p>
          <a:p>
            <a:pPr algn="ctr"/>
            <a:r>
              <a:rPr lang="en-US" sz="1600" b="1"/>
              <a:t>1912-1997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253742-586A-EC13-BAA7-2D1DB56B0123}"/>
              </a:ext>
            </a:extLst>
          </p:cNvPr>
          <p:cNvSpPr txBox="1"/>
          <p:nvPr/>
        </p:nvSpPr>
        <p:spPr>
          <a:xfrm>
            <a:off x="2880394" y="25779"/>
            <a:ext cx="6390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Smith-Purcell Radiation (SPR)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961CF-CDE7-D360-2D57-442F70495CF8}"/>
              </a:ext>
            </a:extLst>
          </p:cNvPr>
          <p:cNvSpPr txBox="1"/>
          <p:nvPr/>
        </p:nvSpPr>
        <p:spPr>
          <a:xfrm>
            <a:off x="2214244" y="561701"/>
            <a:ext cx="7713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rgbClr val="FF0000"/>
                </a:solidFill>
              </a:rPr>
              <a:t>S. J. Smith and E. M. Purcell, “Visible light from localized surface charges moving across a grating,”</a:t>
            </a:r>
          </a:p>
          <a:p>
            <a:pPr algn="ctr"/>
            <a:r>
              <a:rPr lang="en-US" sz="1400" i="1">
                <a:solidFill>
                  <a:srgbClr val="FF0000"/>
                </a:solidFill>
              </a:rPr>
              <a:t>Phys. Rev</a:t>
            </a:r>
            <a:r>
              <a:rPr lang="en-US" sz="1400">
                <a:solidFill>
                  <a:srgbClr val="FF0000"/>
                </a:solidFill>
              </a:rPr>
              <a:t>. </a:t>
            </a:r>
            <a:r>
              <a:rPr lang="en-US" sz="1400" b="1">
                <a:solidFill>
                  <a:srgbClr val="FF0000"/>
                </a:solidFill>
              </a:rPr>
              <a:t>92</a:t>
            </a:r>
            <a:r>
              <a:rPr lang="en-US" sz="1400">
                <a:solidFill>
                  <a:srgbClr val="FF0000"/>
                </a:solidFill>
              </a:rPr>
              <a:t>, 1069 (1953). </a:t>
            </a:r>
          </a:p>
        </p:txBody>
      </p:sp>
      <p:pic>
        <p:nvPicPr>
          <p:cNvPr id="6" name="Picture 5" descr="A person in a suit and tie&#10;&#10;AI-generated content may be incorrect.">
            <a:extLst>
              <a:ext uri="{FF2B5EF4-FFF2-40B4-BE49-F238E27FC236}">
                <a16:creationId xmlns:a16="http://schemas.microsoft.com/office/drawing/2014/main" id="{C8AE21C1-35F1-0AA4-79E6-B529D0048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14" y="25669"/>
            <a:ext cx="1584279" cy="20697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BF09B4-D766-71DF-4A51-1F0318BE151C}"/>
              </a:ext>
            </a:extLst>
          </p:cNvPr>
          <p:cNvSpPr txBox="1"/>
          <p:nvPr/>
        </p:nvSpPr>
        <p:spPr>
          <a:xfrm>
            <a:off x="-24714" y="2083025"/>
            <a:ext cx="1733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/>
              <a:t>Stephen J. Smith</a:t>
            </a:r>
          </a:p>
          <a:p>
            <a:pPr algn="ctr"/>
            <a:r>
              <a:rPr lang="en-US" sz="1600" b="1"/>
              <a:t>1925-2017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7F5714-3031-19C4-3059-E20756C4C4D8}"/>
              </a:ext>
            </a:extLst>
          </p:cNvPr>
          <p:cNvSpPr txBox="1"/>
          <p:nvPr/>
        </p:nvSpPr>
        <p:spPr>
          <a:xfrm>
            <a:off x="9837" y="2564135"/>
            <a:ext cx="1696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/>
              <a:t>(EMP PhD student)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C9F423-C052-19A5-A382-6A4C52331561}"/>
              </a:ext>
            </a:extLst>
          </p:cNvPr>
          <p:cNvSpPr txBox="1"/>
          <p:nvPr/>
        </p:nvSpPr>
        <p:spPr>
          <a:xfrm>
            <a:off x="6783744" y="1308003"/>
            <a:ext cx="2060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PRIDE* fan: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79058D-BD86-3FB7-64CC-7B21282B17A3}"/>
              </a:ext>
            </a:extLst>
          </p:cNvPr>
          <p:cNvSpPr txBox="1"/>
          <p:nvPr/>
        </p:nvSpPr>
        <p:spPr>
          <a:xfrm>
            <a:off x="6650253" y="1781823"/>
            <a:ext cx="23627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*</a:t>
            </a:r>
            <a:r>
              <a:rPr lang="en-US" sz="2000" b="1" u="sng"/>
              <a:t>P</a:t>
            </a:r>
            <a:r>
              <a:rPr lang="en-US" sz="2000"/>
              <a:t>urcell </a:t>
            </a:r>
            <a:r>
              <a:rPr lang="en-US" sz="2000" b="1" u="sng"/>
              <a:t>R</a:t>
            </a:r>
            <a:r>
              <a:rPr lang="en-US" sz="2000"/>
              <a:t>adiation </a:t>
            </a:r>
          </a:p>
          <a:p>
            <a:pPr algn="ctr"/>
            <a:r>
              <a:rPr lang="en-US" sz="2000" b="1" u="sng"/>
              <a:t>I</a:t>
            </a:r>
            <a:r>
              <a:rPr lang="en-US" sz="2000"/>
              <a:t>nto </a:t>
            </a:r>
            <a:r>
              <a:rPr lang="en-US" sz="2000" b="1" u="sng"/>
              <a:t>D</a:t>
            </a:r>
            <a:r>
              <a:rPr lang="en-US" sz="2000"/>
              <a:t>irections</a:t>
            </a:r>
          </a:p>
          <a:p>
            <a:pPr algn="ctr"/>
            <a:r>
              <a:rPr lang="en-US" sz="2000"/>
              <a:t>according to </a:t>
            </a:r>
            <a:r>
              <a:rPr lang="en-US" sz="2000" b="1" u="sng"/>
              <a:t>E</a:t>
            </a:r>
            <a:r>
              <a:rPr lang="en-US" sz="2000"/>
              <a:t>nergy</a:t>
            </a:r>
          </a:p>
        </p:txBody>
      </p:sp>
      <p:pic>
        <p:nvPicPr>
          <p:cNvPr id="13" name="Picture 12" descr="A colorful fan with black handle&#10;&#10;AI-generated content may be incorrect.">
            <a:extLst>
              <a:ext uri="{FF2B5EF4-FFF2-40B4-BE49-F238E27FC236}">
                <a16:creationId xmlns:a16="http://schemas.microsoft.com/office/drawing/2014/main" id="{FD7AF252-3187-2BED-8879-1ADAD24ECB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4650" y="1224590"/>
            <a:ext cx="2781146" cy="140930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5DDF9C1-ADF6-6FAF-953F-FA7D3CB377BC}"/>
              </a:ext>
            </a:extLst>
          </p:cNvPr>
          <p:cNvGrpSpPr/>
          <p:nvPr/>
        </p:nvGrpSpPr>
        <p:grpSpPr>
          <a:xfrm>
            <a:off x="3499495" y="1298115"/>
            <a:ext cx="808235" cy="1114245"/>
            <a:chOff x="5533015" y="5269624"/>
            <a:chExt cx="808235" cy="1114245"/>
          </a:xfrm>
        </p:grpSpPr>
        <p:sp>
          <p:nvSpPr>
            <p:cNvPr id="18" name="Up Arrow 17">
              <a:extLst>
                <a:ext uri="{FF2B5EF4-FFF2-40B4-BE49-F238E27FC236}">
                  <a16:creationId xmlns:a16="http://schemas.microsoft.com/office/drawing/2014/main" id="{3C6EC219-459C-2F20-D98C-FA7CD75F1EDE}"/>
                </a:ext>
              </a:extLst>
            </p:cNvPr>
            <p:cNvSpPr/>
            <p:nvPr/>
          </p:nvSpPr>
          <p:spPr>
            <a:xfrm>
              <a:off x="5836635" y="5865287"/>
              <a:ext cx="134591" cy="518582"/>
            </a:xfrm>
            <a:prstGeom prst="upArrow">
              <a:avLst>
                <a:gd name="adj1" fmla="val 50000"/>
                <a:gd name="adj2" fmla="val 83026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D66CA63-E040-EA5D-AA24-E7C4E71B6CDC}"/>
                    </a:ext>
                  </a:extLst>
                </p:cNvPr>
                <p:cNvSpPr txBox="1"/>
                <p:nvPr/>
              </p:nvSpPr>
              <p:spPr>
                <a:xfrm>
                  <a:off x="5533015" y="5269624"/>
                  <a:ext cx="80823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oMath>
                    </m:oMathPara>
                  </a14:m>
                  <a:endParaRPr lang="en-US" b="1"/>
                </a:p>
              </p:txBody>
            </p:sp>
          </mc:Choice>
          <mc:Fallback xmlns="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3E39A015-BF9A-ECD6-FF34-74472605C3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33015" y="5269624"/>
                  <a:ext cx="808235" cy="369332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29BE085-BC05-A790-4A9F-CC5AB79419A6}"/>
              </a:ext>
            </a:extLst>
          </p:cNvPr>
          <p:cNvGrpSpPr/>
          <p:nvPr/>
        </p:nvGrpSpPr>
        <p:grpSpPr>
          <a:xfrm>
            <a:off x="3960576" y="1853740"/>
            <a:ext cx="1151518" cy="530022"/>
            <a:chOff x="5994096" y="5825249"/>
            <a:chExt cx="1151518" cy="530022"/>
          </a:xfrm>
        </p:grpSpPr>
        <p:sp>
          <p:nvSpPr>
            <p:cNvPr id="21" name="Up Arrow 20">
              <a:extLst>
                <a:ext uri="{FF2B5EF4-FFF2-40B4-BE49-F238E27FC236}">
                  <a16:creationId xmlns:a16="http://schemas.microsoft.com/office/drawing/2014/main" id="{8BAE4EE3-B018-5BCD-0D4B-9AB43CCCED36}"/>
                </a:ext>
              </a:extLst>
            </p:cNvPr>
            <p:cNvSpPr/>
            <p:nvPr/>
          </p:nvSpPr>
          <p:spPr>
            <a:xfrm rot="3600000">
              <a:off x="6186091" y="6028685"/>
              <a:ext cx="134591" cy="518582"/>
            </a:xfrm>
            <a:prstGeom prst="upArrow">
              <a:avLst>
                <a:gd name="adj1" fmla="val 50000"/>
                <a:gd name="adj2" fmla="val 83026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0995A6D-56FC-BBE6-2850-BF23F5F50EEC}"/>
                    </a:ext>
                  </a:extLst>
                </p:cNvPr>
                <p:cNvSpPr txBox="1"/>
                <p:nvPr/>
              </p:nvSpPr>
              <p:spPr>
                <a:xfrm>
                  <a:off x="6334174" y="5825249"/>
                  <a:ext cx="8114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oMath>
                    </m:oMathPara>
                  </a14:m>
                  <a:endParaRPr lang="en-US" b="1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712417E3-FB22-9C53-54C5-EA510ABB86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4174" y="5825249"/>
                  <a:ext cx="811440" cy="369332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202BF3-47DD-DFAD-CA19-B6928767FC44}"/>
              </a:ext>
            </a:extLst>
          </p:cNvPr>
          <p:cNvGrpSpPr/>
          <p:nvPr/>
        </p:nvGrpSpPr>
        <p:grpSpPr>
          <a:xfrm>
            <a:off x="2619265" y="1853740"/>
            <a:ext cx="1151868" cy="536372"/>
            <a:chOff x="4652785" y="5825249"/>
            <a:chExt cx="1151868" cy="536372"/>
          </a:xfrm>
        </p:grpSpPr>
        <p:sp>
          <p:nvSpPr>
            <p:cNvPr id="24" name="Up Arrow 23">
              <a:extLst>
                <a:ext uri="{FF2B5EF4-FFF2-40B4-BE49-F238E27FC236}">
                  <a16:creationId xmlns:a16="http://schemas.microsoft.com/office/drawing/2014/main" id="{37D3029A-AF9D-E566-918B-131CBB304EE7}"/>
                </a:ext>
              </a:extLst>
            </p:cNvPr>
            <p:cNvSpPr/>
            <p:nvPr/>
          </p:nvSpPr>
          <p:spPr>
            <a:xfrm rot="18000000" flipH="1">
              <a:off x="5478066" y="6035035"/>
              <a:ext cx="134591" cy="518582"/>
            </a:xfrm>
            <a:prstGeom prst="upArrow">
              <a:avLst>
                <a:gd name="adj1" fmla="val 50000"/>
                <a:gd name="adj2" fmla="val 83026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9A1A4C0-3875-8B17-8DEF-C52A9544A7EF}"/>
                    </a:ext>
                  </a:extLst>
                </p:cNvPr>
                <p:cNvSpPr txBox="1"/>
                <p:nvPr/>
              </p:nvSpPr>
              <p:spPr>
                <a:xfrm>
                  <a:off x="4652785" y="5825249"/>
                  <a:ext cx="8114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oMath>
                    </m:oMathPara>
                  </a14:m>
                  <a:endParaRPr lang="en-US" b="1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581071C0-7253-5642-42DE-193987961D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2785" y="5825249"/>
                  <a:ext cx="811441" cy="369332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58C8E3-C86F-D612-EF44-F4467FB72CFA}"/>
                  </a:ext>
                </a:extLst>
              </p:cNvPr>
              <p:cNvSpPr txBox="1"/>
              <p:nvPr/>
            </p:nvSpPr>
            <p:spPr>
              <a:xfrm>
                <a:off x="3115202" y="4231596"/>
                <a:ext cx="7160230" cy="895694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  <m:t>𝑑𝑊</m:t>
                                  </m:r>
                                </m:num>
                                <m:den>
                                  <m: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sz="24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400" b="0" i="1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sz="24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US" sz="24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rgbClr val="E03EE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sz="24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  <m:func>
                                    <m:funcPr>
                                      <m:ctrlPr>
                                        <a:rPr lang="en-US" sz="24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400" b="0" i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sz="2400" b="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US" sz="24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24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en-US" sz="24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sz="24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type m:val="lin"/>
                              <m:ctrlPr>
                                <a:rPr lang="en-US" sz="24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sz="2400" b="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400" b="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58C8E3-C86F-D612-EF44-F4467FB72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202" y="4231596"/>
                <a:ext cx="7160230" cy="895694"/>
              </a:xfrm>
              <a:prstGeom prst="rect">
                <a:avLst/>
              </a:prstGeom>
              <a:blipFill>
                <a:blip r:embed="rId28"/>
                <a:stretch>
                  <a:fillRect t="-25352" b="-3521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5596926-93B7-ED57-1DC2-BE1EB61A1E84}"/>
              </a:ext>
            </a:extLst>
          </p:cNvPr>
          <p:cNvGrpSpPr/>
          <p:nvPr/>
        </p:nvGrpSpPr>
        <p:grpSpPr>
          <a:xfrm>
            <a:off x="85563" y="4067031"/>
            <a:ext cx="3100464" cy="1069129"/>
            <a:chOff x="85563" y="4067031"/>
            <a:chExt cx="3100464" cy="10691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9389575-DAA6-89AC-3E73-F2D193BA8648}"/>
                </a:ext>
              </a:extLst>
            </p:cNvPr>
            <p:cNvSpPr txBox="1"/>
            <p:nvPr/>
          </p:nvSpPr>
          <p:spPr>
            <a:xfrm>
              <a:off x="136475" y="4067031"/>
              <a:ext cx="299864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/>
                <a:t>Angular distribution</a:t>
              </a:r>
            </a:p>
            <a:p>
              <a:r>
                <a:rPr lang="en-US" sz="2400" b="1"/>
                <a:t>of SPR energy (1 e</a:t>
              </a:r>
              <a:r>
                <a:rPr lang="en-US" sz="2400" b="1" baseline="30000"/>
                <a:t>-</a:t>
              </a:r>
              <a:r>
                <a:rPr lang="en-US" sz="2400" b="1"/>
                <a:t>):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D4B2CF-C3B8-3C82-364C-244A59BD03EF}"/>
                </a:ext>
              </a:extLst>
            </p:cNvPr>
            <p:cNvSpPr txBox="1"/>
            <p:nvPr/>
          </p:nvSpPr>
          <p:spPr>
            <a:xfrm>
              <a:off x="85563" y="4828383"/>
              <a:ext cx="31004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</a:rPr>
                <a:t>Brownell, </a:t>
              </a:r>
              <a:r>
                <a:rPr lang="en-US" sz="1400" i="1">
                  <a:solidFill>
                    <a:srgbClr val="FF0000"/>
                  </a:solidFill>
                </a:rPr>
                <a:t>Phys. Rev. E </a:t>
              </a:r>
              <a:r>
                <a:rPr lang="en-US" sz="1400" b="1">
                  <a:solidFill>
                    <a:srgbClr val="FF0000"/>
                  </a:solidFill>
                </a:rPr>
                <a:t>57</a:t>
              </a:r>
              <a:r>
                <a:rPr lang="en-US" sz="1400">
                  <a:solidFill>
                    <a:srgbClr val="FF0000"/>
                  </a:solidFill>
                </a:rPr>
                <a:t>, 1975 (1998)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AE2D205-62B7-A043-9606-9CB94B5689E9}"/>
              </a:ext>
            </a:extLst>
          </p:cNvPr>
          <p:cNvGrpSpPr/>
          <p:nvPr/>
        </p:nvGrpSpPr>
        <p:grpSpPr>
          <a:xfrm>
            <a:off x="7222653" y="3632325"/>
            <a:ext cx="2029402" cy="903979"/>
            <a:chOff x="7222653" y="3536789"/>
            <a:chExt cx="2029402" cy="9039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F14AA99-AC37-B0BB-6BEA-C11D296C59B0}"/>
                </a:ext>
              </a:extLst>
            </p:cNvPr>
            <p:cNvSpPr txBox="1"/>
            <p:nvPr/>
          </p:nvSpPr>
          <p:spPr>
            <a:xfrm>
              <a:off x="7222653" y="3536789"/>
              <a:ext cx="20294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>
                  <a:solidFill>
                    <a:schemeClr val="accent2"/>
                  </a:solidFill>
                </a:rPr>
                <a:t>grating efficiency </a:t>
              </a:r>
            </a:p>
            <a:p>
              <a:pPr algn="ctr"/>
              <a:r>
                <a:rPr lang="en-US" b="1">
                  <a:solidFill>
                    <a:schemeClr val="accent2"/>
                  </a:solidFill>
                </a:rPr>
                <a:t>factor</a:t>
              </a:r>
              <a:endParaRPr lang="en-US" b="1"/>
            </a:p>
          </p:txBody>
        </p:sp>
        <p:sp>
          <p:nvSpPr>
            <p:cNvPr id="31" name="Right Brace 30">
              <a:extLst>
                <a:ext uri="{FF2B5EF4-FFF2-40B4-BE49-F238E27FC236}">
                  <a16:creationId xmlns:a16="http://schemas.microsoft.com/office/drawing/2014/main" id="{4806E95A-E3B3-2213-03B8-A3A44EDFAF24}"/>
                </a:ext>
              </a:extLst>
            </p:cNvPr>
            <p:cNvSpPr/>
            <p:nvPr/>
          </p:nvSpPr>
          <p:spPr>
            <a:xfrm rot="16200000">
              <a:off x="8114521" y="3621254"/>
              <a:ext cx="237908" cy="1401119"/>
            </a:xfrm>
            <a:prstGeom prst="rightBrac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2D3B658-4034-FC9F-B168-FF61754144DD}"/>
              </a:ext>
            </a:extLst>
          </p:cNvPr>
          <p:cNvGrpSpPr/>
          <p:nvPr/>
        </p:nvGrpSpPr>
        <p:grpSpPr>
          <a:xfrm>
            <a:off x="9313422" y="3642491"/>
            <a:ext cx="2898358" cy="853686"/>
            <a:chOff x="9313422" y="3546955"/>
            <a:chExt cx="2898358" cy="8536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8CEB04-6527-E78C-300B-A0ED7577A54E}"/>
                </a:ext>
              </a:extLst>
            </p:cNvPr>
            <p:cNvSpPr txBox="1"/>
            <p:nvPr/>
          </p:nvSpPr>
          <p:spPr>
            <a:xfrm>
              <a:off x="9490846" y="3546955"/>
              <a:ext cx="25544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2318FF"/>
                  </a:solidFill>
                </a:rPr>
                <a:t>evanescent field length: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AAE3A15-E7D1-A024-F780-8FC54CD207E2}"/>
                    </a:ext>
                  </a:extLst>
                </p:cNvPr>
                <p:cNvSpPr txBox="1"/>
                <p:nvPr/>
              </p:nvSpPr>
              <p:spPr>
                <a:xfrm>
                  <a:off x="9313422" y="3779558"/>
                  <a:ext cx="2898358" cy="591829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14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d>
                          <m:dPr>
                            <m:ctrlPr>
                              <a:rPr lang="en-US" sz="14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sz="14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  <m:r>
                          <a:rPr lang="en-US" sz="1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𝛾𝜆</m:t>
                            </m:r>
                          </m:num>
                          <m:den>
                            <m:r>
                              <a:rPr lang="en-US" sz="1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ad>
                              <m:radPr>
                                <m:degHide m:val="on"/>
                                <m:ctrlPr>
                                  <a:rPr lang="en-US" sz="14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14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p>
                                    <m:r>
                                      <a:rPr lang="en-US" sz="14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func>
                                  <m:func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14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400" b="0" i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sz="14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sz="1400" b="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  <m:func>
                                      <m:funcPr>
                                        <m:ctrlPr>
                                          <a:rPr lang="en-US" sz="14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en-US" sz="14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400" b="0" i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sin</m:t>
                                            </m:r>
                                          </m:e>
                                          <m:sup>
                                            <m:r>
                                              <a:rPr lang="en-US" sz="14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sz="14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e>
                                    </m:func>
                                  </m:e>
                                </m:func>
                              </m:e>
                            </m:rad>
                          </m:den>
                        </m:f>
                      </m:oMath>
                    </m:oMathPara>
                  </a14:m>
                  <a:endParaRPr lang="en-US" sz="140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AAE3A15-E7D1-A024-F780-8FC54CD207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13422" y="3779558"/>
                  <a:ext cx="2898358" cy="591829"/>
                </a:xfrm>
                <a:prstGeom prst="rect">
                  <a:avLst/>
                </a:prstGeom>
                <a:blipFill>
                  <a:blip r:embed="rId29"/>
                  <a:stretch>
                    <a:fillRect b="-2128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0D68A8CA-B0AF-8C41-76B1-09A799303EFB}"/>
                </a:ext>
              </a:extLst>
            </p:cNvPr>
            <p:cNvCxnSpPr/>
            <p:nvPr/>
          </p:nvCxnSpPr>
          <p:spPr>
            <a:xfrm flipH="1">
              <a:off x="9990160" y="4196768"/>
              <a:ext cx="122830" cy="203873"/>
            </a:xfrm>
            <a:prstGeom prst="straightConnector1">
              <a:avLst/>
            </a:prstGeom>
            <a:ln w="28575">
              <a:solidFill>
                <a:srgbClr val="1D2DFF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A9AEF6-CD48-F24F-4372-3282AE7E3F43}"/>
              </a:ext>
            </a:extLst>
          </p:cNvPr>
          <p:cNvGrpSpPr/>
          <p:nvPr/>
        </p:nvGrpSpPr>
        <p:grpSpPr>
          <a:xfrm>
            <a:off x="122828" y="3009639"/>
            <a:ext cx="9269854" cy="1129277"/>
            <a:chOff x="122828" y="3009639"/>
            <a:chExt cx="9269854" cy="11292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20E4E64-2831-0C4F-9242-0EDD2985C57E}"/>
                    </a:ext>
                  </a:extLst>
                </p:cNvPr>
                <p:cNvSpPr txBox="1"/>
                <p:nvPr/>
              </p:nvSpPr>
              <p:spPr>
                <a:xfrm>
                  <a:off x="3910377" y="3283104"/>
                  <a:ext cx="2582054" cy="8558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US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𝛽</m:t>
                                </m:r>
                              </m:den>
                            </m:f>
                            <m:r>
                              <a:rPr lang="en-US" sz="2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US" sz="24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sz="2400" b="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20E4E64-2831-0C4F-9242-0EDD2985C5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0377" y="3283104"/>
                  <a:ext cx="2582054" cy="855812"/>
                </a:xfrm>
                <a:prstGeom prst="rect">
                  <a:avLst/>
                </a:prstGeom>
                <a:blipFill>
                  <a:blip r:embed="rId30"/>
                  <a:stretch>
                    <a:fillRect b="-102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CFC12CD-C95E-DF25-AC06-E6EB59327DE0}"/>
                </a:ext>
              </a:extLst>
            </p:cNvPr>
            <p:cNvSpPr txBox="1"/>
            <p:nvPr/>
          </p:nvSpPr>
          <p:spPr>
            <a:xfrm>
              <a:off x="122828" y="3480178"/>
              <a:ext cx="30680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/>
                <a:t>Dispersion relation:  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D079794-41E7-F5C5-40AE-E7C591D93B7C}"/>
                </a:ext>
              </a:extLst>
            </p:cNvPr>
            <p:cNvGrpSpPr/>
            <p:nvPr/>
          </p:nvGrpSpPr>
          <p:grpSpPr>
            <a:xfrm>
              <a:off x="5718406" y="3009639"/>
              <a:ext cx="3674276" cy="547114"/>
              <a:chOff x="5718406" y="2914103"/>
              <a:chExt cx="3674276" cy="547114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6DED8C6-418E-8E5C-4E32-BAD246248D11}"/>
                  </a:ext>
                </a:extLst>
              </p:cNvPr>
              <p:cNvSpPr txBox="1"/>
              <p:nvPr/>
            </p:nvSpPr>
            <p:spPr>
              <a:xfrm>
                <a:off x="5718406" y="2914103"/>
                <a:ext cx="36742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>
                    <a:solidFill>
                      <a:srgbClr val="FF0000"/>
                    </a:solidFill>
                  </a:rPr>
                  <a:t>measured from e</a:t>
                </a:r>
                <a:r>
                  <a:rPr lang="en-US" sz="1600" baseline="30000">
                    <a:solidFill>
                      <a:srgbClr val="FF0000"/>
                    </a:solidFill>
                  </a:rPr>
                  <a:t>-</a:t>
                </a:r>
                <a:r>
                  <a:rPr lang="en-US" sz="1600">
                    <a:solidFill>
                      <a:srgbClr val="FF0000"/>
                    </a:solidFill>
                  </a:rPr>
                  <a:t> propagation direction</a:t>
                </a:r>
              </a:p>
            </p:txBody>
          </p: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C48F46E4-82E1-1890-4547-4EEF646B30FF}"/>
                  </a:ext>
                </a:extLst>
              </p:cNvPr>
              <p:cNvCxnSpPr>
                <a:cxnSpLocks/>
              </p:cNvCxnSpPr>
              <p:nvPr/>
            </p:nvCxnSpPr>
            <p:spPr>
              <a:xfrm rot="19560000" flipH="1">
                <a:off x="6048222" y="3257344"/>
                <a:ext cx="122830" cy="20387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68B956D-E5BF-8FBB-2F8C-309D7B622B90}"/>
              </a:ext>
            </a:extLst>
          </p:cNvPr>
          <p:cNvGrpSpPr/>
          <p:nvPr/>
        </p:nvGrpSpPr>
        <p:grpSpPr>
          <a:xfrm>
            <a:off x="9596647" y="4758603"/>
            <a:ext cx="2560311" cy="374914"/>
            <a:chOff x="9596647" y="4663067"/>
            <a:chExt cx="2560311" cy="374914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AC8C2F1D-9CCF-263B-70A0-BF7C9771D95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596647" y="4663067"/>
              <a:ext cx="122830" cy="203873"/>
            </a:xfrm>
            <a:prstGeom prst="straightConnector1">
              <a:avLst/>
            </a:prstGeom>
            <a:ln w="28575">
              <a:solidFill>
                <a:srgbClr val="1D2DFF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52CE01D-57E4-4908-456F-9D356AAFBE78}"/>
                </a:ext>
              </a:extLst>
            </p:cNvPr>
            <p:cNvSpPr txBox="1"/>
            <p:nvPr/>
          </p:nvSpPr>
          <p:spPr>
            <a:xfrm>
              <a:off x="9692181" y="4699427"/>
              <a:ext cx="24647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solidFill>
                    <a:srgbClr val="1D2DFF"/>
                  </a:solidFill>
                </a:rPr>
                <a:t>distance from e</a:t>
              </a:r>
              <a:r>
                <a:rPr lang="en-US" sz="1600" baseline="30000">
                  <a:solidFill>
                    <a:srgbClr val="1D2DFF"/>
                  </a:solidFill>
                </a:rPr>
                <a:t>-</a:t>
              </a:r>
              <a:r>
                <a:rPr lang="en-US" sz="1600">
                  <a:solidFill>
                    <a:srgbClr val="1D2DFF"/>
                  </a:solidFill>
                </a:rPr>
                <a:t> to grating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897775C-D98B-6D8D-899F-46CB753A6290}"/>
              </a:ext>
            </a:extLst>
          </p:cNvPr>
          <p:cNvGrpSpPr/>
          <p:nvPr/>
        </p:nvGrpSpPr>
        <p:grpSpPr>
          <a:xfrm>
            <a:off x="2524047" y="2986102"/>
            <a:ext cx="2677357" cy="369332"/>
            <a:chOff x="2524047" y="3013398"/>
            <a:chExt cx="2677357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0E65D09E-F99C-09DE-A6CB-38D1E840DD85}"/>
                    </a:ext>
                  </a:extLst>
                </p:cNvPr>
                <p:cNvSpPr txBox="1"/>
                <p:nvPr/>
              </p:nvSpPr>
              <p:spPr>
                <a:xfrm>
                  <a:off x="3677346" y="3013398"/>
                  <a:ext cx="3593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E03EE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oMath>
                    </m:oMathPara>
                  </a14:m>
                  <a:endParaRPr lang="en-US" b="1">
                    <a:solidFill>
                      <a:srgbClr val="E03EE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0E65D09E-F99C-09DE-A6CB-38D1E840DD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7346" y="3013398"/>
                  <a:ext cx="359329" cy="369332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938E4ABF-0152-065D-AFD7-3F5C7C9D32B7}"/>
                </a:ext>
              </a:extLst>
            </p:cNvPr>
            <p:cNvCxnSpPr>
              <a:cxnSpLocks/>
            </p:cNvCxnSpPr>
            <p:nvPr/>
          </p:nvCxnSpPr>
          <p:spPr>
            <a:xfrm rot="21360000">
              <a:off x="4036675" y="3157120"/>
              <a:ext cx="1164729" cy="85040"/>
            </a:xfrm>
            <a:prstGeom prst="straightConnector1">
              <a:avLst/>
            </a:prstGeom>
            <a:ln>
              <a:solidFill>
                <a:srgbClr val="E03EE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58228403-D0DC-4953-D53A-1B40208AA24F}"/>
                </a:ext>
              </a:extLst>
            </p:cNvPr>
            <p:cNvCxnSpPr>
              <a:cxnSpLocks/>
            </p:cNvCxnSpPr>
            <p:nvPr/>
          </p:nvCxnSpPr>
          <p:spPr>
            <a:xfrm rot="10560000">
              <a:off x="2524047" y="3159392"/>
              <a:ext cx="1164729" cy="85040"/>
            </a:xfrm>
            <a:prstGeom prst="straightConnector1">
              <a:avLst/>
            </a:prstGeom>
            <a:ln>
              <a:solidFill>
                <a:srgbClr val="E03EE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A8A2DB0-9D27-744B-D8D2-7FAE2A0953BE}"/>
              </a:ext>
            </a:extLst>
          </p:cNvPr>
          <p:cNvGrpSpPr/>
          <p:nvPr/>
        </p:nvGrpSpPr>
        <p:grpSpPr>
          <a:xfrm>
            <a:off x="4103265" y="2725661"/>
            <a:ext cx="824335" cy="338554"/>
            <a:chOff x="4103265" y="2725661"/>
            <a:chExt cx="824335" cy="338554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819B11A-B5D1-371C-35FC-91E40C0DA948}"/>
                </a:ext>
              </a:extLst>
            </p:cNvPr>
            <p:cNvCxnSpPr/>
            <p:nvPr/>
          </p:nvCxnSpPr>
          <p:spPr>
            <a:xfrm>
              <a:off x="4566598" y="2830637"/>
              <a:ext cx="0" cy="13772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B18B65A-AA86-5F02-99F6-E16D77D2AE7B}"/>
                </a:ext>
              </a:extLst>
            </p:cNvPr>
            <p:cNvCxnSpPr/>
            <p:nvPr/>
          </p:nvCxnSpPr>
          <p:spPr>
            <a:xfrm>
              <a:off x="4731698" y="2830637"/>
              <a:ext cx="0" cy="13772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7FA60E1B-15F3-07CA-37E6-A20D705248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31698" y="2898775"/>
              <a:ext cx="195902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B643CB7F-52C0-92FF-71FB-28C49CA89262}"/>
                </a:ext>
              </a:extLst>
            </p:cNvPr>
            <p:cNvCxnSpPr>
              <a:cxnSpLocks/>
            </p:cNvCxnSpPr>
            <p:nvPr/>
          </p:nvCxnSpPr>
          <p:spPr>
            <a:xfrm>
              <a:off x="4378325" y="2898775"/>
              <a:ext cx="194623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FAE2A619-D865-7AD7-E06C-DBB08120CE39}"/>
                    </a:ext>
                  </a:extLst>
                </p:cNvPr>
                <p:cNvSpPr txBox="1"/>
                <p:nvPr/>
              </p:nvSpPr>
              <p:spPr>
                <a:xfrm>
                  <a:off x="4103265" y="2725661"/>
                  <a:ext cx="35150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1600"/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FAE2A619-D865-7AD7-E06C-DBB08120CE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03265" y="2725661"/>
                  <a:ext cx="351506" cy="338554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849D516-272B-BF4B-F257-04354FE65298}"/>
              </a:ext>
            </a:extLst>
          </p:cNvPr>
          <p:cNvGrpSpPr/>
          <p:nvPr/>
        </p:nvGrpSpPr>
        <p:grpSpPr>
          <a:xfrm>
            <a:off x="2679179" y="2693607"/>
            <a:ext cx="377915" cy="391577"/>
            <a:chOff x="2679179" y="2693607"/>
            <a:chExt cx="377915" cy="3915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E90FD30E-F932-1CC3-A62D-CB652CC59B80}"/>
                    </a:ext>
                  </a:extLst>
                </p:cNvPr>
                <p:cNvSpPr txBox="1"/>
                <p:nvPr/>
              </p:nvSpPr>
              <p:spPr>
                <a:xfrm>
                  <a:off x="2681094" y="2715852"/>
                  <a:ext cx="3760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E90FD30E-F932-1CC3-A62D-CB652CC59B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1094" y="2715852"/>
                  <a:ext cx="376000" cy="369332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658F685-B985-9480-7A9D-8EAA1A1B84EF}"/>
                </a:ext>
              </a:extLst>
            </p:cNvPr>
            <p:cNvCxnSpPr/>
            <p:nvPr/>
          </p:nvCxnSpPr>
          <p:spPr>
            <a:xfrm>
              <a:off x="2778125" y="2806154"/>
              <a:ext cx="1682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Arc 63">
              <a:extLst>
                <a:ext uri="{FF2B5EF4-FFF2-40B4-BE49-F238E27FC236}">
                  <a16:creationId xmlns:a16="http://schemas.microsoft.com/office/drawing/2014/main" id="{55FFBA59-671C-E2FC-42A4-FF31BB392473}"/>
                </a:ext>
              </a:extLst>
            </p:cNvPr>
            <p:cNvSpPr/>
            <p:nvPr/>
          </p:nvSpPr>
          <p:spPr>
            <a:xfrm>
              <a:off x="2679179" y="2693607"/>
              <a:ext cx="219305" cy="221977"/>
            </a:xfrm>
            <a:prstGeom prst="arc">
              <a:avLst>
                <a:gd name="adj1" fmla="val 19639615"/>
                <a:gd name="adj2" fmla="val 0"/>
              </a:avLst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2F8E773-6DB5-7CEC-30D5-C0C5BBC6C1FA}"/>
                  </a:ext>
                </a:extLst>
              </p:cNvPr>
              <p:cNvSpPr txBox="1"/>
              <p:nvPr/>
            </p:nvSpPr>
            <p:spPr>
              <a:xfrm>
                <a:off x="3091796" y="5536453"/>
                <a:ext cx="5629875" cy="938911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𝑑𝑊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𝑑𝑊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𝑐𝑜h</m:t>
                              </m:r>
                            </m:sub>
                          </m:sSub>
                          <m: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𝑖𝑛𝑐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2F8E773-6DB5-7CEC-30D5-C0C5BBC6C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796" y="5536453"/>
                <a:ext cx="5629875" cy="938911"/>
              </a:xfrm>
              <a:prstGeom prst="rect">
                <a:avLst/>
              </a:prstGeom>
              <a:blipFill>
                <a:blip r:embed="rId34"/>
                <a:stretch>
                  <a:fillRect b="-133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3" name="Group 112">
            <a:extLst>
              <a:ext uri="{FF2B5EF4-FFF2-40B4-BE49-F238E27FC236}">
                <a16:creationId xmlns:a16="http://schemas.microsoft.com/office/drawing/2014/main" id="{96F93717-F4E1-8EAE-2D9D-66BBE8472D89}"/>
              </a:ext>
            </a:extLst>
          </p:cNvPr>
          <p:cNvGrpSpPr/>
          <p:nvPr/>
        </p:nvGrpSpPr>
        <p:grpSpPr>
          <a:xfrm>
            <a:off x="-39132" y="5466337"/>
            <a:ext cx="3214323" cy="1069133"/>
            <a:chOff x="-39132" y="5466337"/>
            <a:chExt cx="3214323" cy="10691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9A8CCEDF-DACD-783B-8197-3A8348900527}"/>
                    </a:ext>
                  </a:extLst>
                </p:cNvPr>
                <p:cNvSpPr txBox="1"/>
                <p:nvPr/>
              </p:nvSpPr>
              <p:spPr>
                <a:xfrm>
                  <a:off x="136474" y="5466337"/>
                  <a:ext cx="3038717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/>
                    <a:t>Angular distribution</a:t>
                  </a:r>
                </a:p>
                <a:p>
                  <a:r>
                    <a:rPr lang="en-US" sz="2400" b="1"/>
                    <a:t>of SPR energy (</a:t>
                  </a:r>
                  <a14:m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𝑵</m:t>
                      </m:r>
                    </m:oMath>
                  </a14:m>
                  <a:r>
                    <a:rPr lang="en-US" sz="2400" b="1"/>
                    <a:t> e</a:t>
                  </a:r>
                  <a:r>
                    <a:rPr lang="en-US" sz="2400" b="1" baseline="30000"/>
                    <a:t>-</a:t>
                  </a:r>
                  <a:r>
                    <a:rPr lang="en-US" sz="2400" b="1"/>
                    <a:t>): </a:t>
                  </a:r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9A8CCEDF-DACD-783B-8197-3A83489005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474" y="5466337"/>
                  <a:ext cx="3038717" cy="830997"/>
                </a:xfrm>
                <a:prstGeom prst="rect">
                  <a:avLst/>
                </a:prstGeom>
                <a:blipFill>
                  <a:blip r:embed="rId35"/>
                  <a:stretch>
                    <a:fillRect l="-2905" t="-6061" r="-1660"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F1AD888-078E-F7F2-D267-868460606553}"/>
                </a:ext>
              </a:extLst>
            </p:cNvPr>
            <p:cNvSpPr txBox="1"/>
            <p:nvPr/>
          </p:nvSpPr>
          <p:spPr>
            <a:xfrm>
              <a:off x="-39132" y="6227693"/>
              <a:ext cx="31004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</a:rPr>
                <a:t>Brownell, </a:t>
              </a:r>
              <a:r>
                <a:rPr lang="en-US" sz="1400" i="1">
                  <a:solidFill>
                    <a:srgbClr val="FF0000"/>
                  </a:solidFill>
                </a:rPr>
                <a:t>Phys. Rev. E </a:t>
              </a:r>
              <a:r>
                <a:rPr lang="en-US" sz="1400" b="1">
                  <a:solidFill>
                    <a:srgbClr val="FF0000"/>
                  </a:solidFill>
                </a:rPr>
                <a:t>57</a:t>
              </a:r>
              <a:r>
                <a:rPr lang="en-US" sz="1400">
                  <a:solidFill>
                    <a:srgbClr val="FF0000"/>
                  </a:solidFill>
                </a:rPr>
                <a:t>, 1975 (1998)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097C28B-ABF3-A4C0-B3EA-04A3F2185E6E}"/>
              </a:ext>
            </a:extLst>
          </p:cNvPr>
          <p:cNvGrpSpPr/>
          <p:nvPr/>
        </p:nvGrpSpPr>
        <p:grpSpPr>
          <a:xfrm>
            <a:off x="2598895" y="1249405"/>
            <a:ext cx="2659243" cy="2653385"/>
            <a:chOff x="2583904" y="1249405"/>
            <a:chExt cx="2659243" cy="2653385"/>
          </a:xfrm>
        </p:grpSpPr>
        <p:sp>
          <p:nvSpPr>
            <p:cNvPr id="101" name="Pie 100">
              <a:extLst>
                <a:ext uri="{FF2B5EF4-FFF2-40B4-BE49-F238E27FC236}">
                  <a16:creationId xmlns:a16="http://schemas.microsoft.com/office/drawing/2014/main" id="{7BB9B1AF-6BA0-C889-87B0-0D5AC9077666}"/>
                </a:ext>
              </a:extLst>
            </p:cNvPr>
            <p:cNvSpPr/>
            <p:nvPr/>
          </p:nvSpPr>
          <p:spPr>
            <a:xfrm>
              <a:off x="2583904" y="1249405"/>
              <a:ext cx="2597758" cy="2653385"/>
            </a:xfrm>
            <a:prstGeom prst="pie">
              <a:avLst>
                <a:gd name="adj1" fmla="val 18388812"/>
                <a:gd name="adj2" fmla="val 21578069"/>
              </a:avLst>
            </a:prstGeom>
            <a:solidFill>
              <a:srgbClr val="DCDCDC"/>
            </a:solidFill>
            <a:ln>
              <a:solidFill>
                <a:srgbClr val="DCDCD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046DBA41-F521-6287-253D-E57CC3B687A4}"/>
                    </a:ext>
                  </a:extLst>
                </p:cNvPr>
                <p:cNvSpPr txBox="1"/>
                <p:nvPr/>
              </p:nvSpPr>
              <p:spPr>
                <a:xfrm>
                  <a:off x="3996524" y="2167192"/>
                  <a:ext cx="12466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𝑆𝑃𝑅</m:t>
                            </m:r>
                          </m:sub>
                        </m:sSub>
                        <m:r>
                          <a:rPr lang="en-US" b="0" i="1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046DBA41-F521-6287-253D-E57CC3B687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6524" y="2167192"/>
                  <a:ext cx="1246623" cy="369332"/>
                </a:xfrm>
                <a:prstGeom prst="rect">
                  <a:avLst/>
                </a:prstGeom>
                <a:blipFill>
                  <a:blip r:embed="rId36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EDC6A97B-79E5-FA4F-D27D-D564FA99BF70}"/>
              </a:ext>
            </a:extLst>
          </p:cNvPr>
          <p:cNvGrpSpPr/>
          <p:nvPr/>
        </p:nvGrpSpPr>
        <p:grpSpPr>
          <a:xfrm>
            <a:off x="2551842" y="780532"/>
            <a:ext cx="2597758" cy="3213161"/>
            <a:chOff x="2551842" y="780532"/>
            <a:chExt cx="2597758" cy="32131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554F20AD-3C8F-100E-2866-90B8E325F42A}"/>
                    </a:ext>
                  </a:extLst>
                </p:cNvPr>
                <p:cNvSpPr txBox="1"/>
                <p:nvPr/>
              </p:nvSpPr>
              <p:spPr>
                <a:xfrm>
                  <a:off x="3779623" y="780532"/>
                  <a:ext cx="127131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2000" b="0" i="1">
                                <a:latin typeface="Cambria Math" panose="02040503050406030204" pitchFamily="18" charset="0"/>
                              </a:rPr>
                              <m:t>𝑆𝑃𝑅</m:t>
                            </m:r>
                          </m:sub>
                        </m:sSub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US" sz="2000"/>
                </a:p>
              </p:txBody>
            </p:sp>
          </mc:Choice>
          <mc:Fallback xmlns="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554F20AD-3C8F-100E-2866-90B8E325F4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9623" y="780532"/>
                  <a:ext cx="1271310" cy="400110"/>
                </a:xfrm>
                <a:prstGeom prst="rect">
                  <a:avLst/>
                </a:prstGeom>
                <a:blipFill>
                  <a:blip r:embed="rId37"/>
                  <a:stretch>
                    <a:fillRect b="-151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5" name="Right Brace 104">
              <a:extLst>
                <a:ext uri="{FF2B5EF4-FFF2-40B4-BE49-F238E27FC236}">
                  <a16:creationId xmlns:a16="http://schemas.microsoft.com/office/drawing/2014/main" id="{FAEFAEC0-EE7D-8B1C-05A6-58FD5A91F86B}"/>
                </a:ext>
              </a:extLst>
            </p:cNvPr>
            <p:cNvSpPr/>
            <p:nvPr/>
          </p:nvSpPr>
          <p:spPr>
            <a:xfrm rot="17760000">
              <a:off x="4363192" y="1036064"/>
              <a:ext cx="251865" cy="502959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>
              <a:extLst>
                <a:ext uri="{FF2B5EF4-FFF2-40B4-BE49-F238E27FC236}">
                  <a16:creationId xmlns:a16="http://schemas.microsoft.com/office/drawing/2014/main" id="{136EA1CF-E5C7-3982-ED27-23B36034F490}"/>
                </a:ext>
              </a:extLst>
            </p:cNvPr>
            <p:cNvSpPr/>
            <p:nvPr/>
          </p:nvSpPr>
          <p:spPr>
            <a:xfrm>
              <a:off x="2551842" y="1217898"/>
              <a:ext cx="2597758" cy="2775795"/>
            </a:xfrm>
            <a:prstGeom prst="pie">
              <a:avLst>
                <a:gd name="adj1" fmla="val 17073374"/>
                <a:gd name="adj2" fmla="val 18462861"/>
              </a:avLst>
            </a:prstGeom>
            <a:gradFill flip="none" rotWithShape="1">
              <a:gsLst>
                <a:gs pos="100000">
                  <a:srgbClr val="DCDCDC">
                    <a:alpha val="34000"/>
                  </a:srgbClr>
                </a:gs>
                <a:gs pos="0">
                  <a:srgbClr val="DCDCDC">
                    <a:alpha val="69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7DF963D-8457-230E-F183-CD7DD4B2EBFD}"/>
              </a:ext>
            </a:extLst>
          </p:cNvPr>
          <p:cNvGrpSpPr/>
          <p:nvPr/>
        </p:nvGrpSpPr>
        <p:grpSpPr>
          <a:xfrm>
            <a:off x="2075063" y="2418744"/>
            <a:ext cx="3530060" cy="400110"/>
            <a:chOff x="2075063" y="2418744"/>
            <a:chExt cx="3530060" cy="400110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A2334AE-948E-A4EE-F6C3-A8082FAC538D}"/>
                </a:ext>
              </a:extLst>
            </p:cNvPr>
            <p:cNvSpPr txBox="1"/>
            <p:nvPr/>
          </p:nvSpPr>
          <p:spPr>
            <a:xfrm>
              <a:off x="2075063" y="2418744"/>
              <a:ext cx="3850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</a:rPr>
                <a:t>e</a:t>
              </a:r>
              <a:r>
                <a:rPr lang="en-US" sz="2000" b="1" baseline="30000">
                  <a:solidFill>
                    <a:srgbClr val="FF0000"/>
                  </a:solidFill>
                </a:rPr>
                <a:t>-</a:t>
              </a:r>
            </a:p>
          </p:txBody>
        </p: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0884B656-8400-2BA0-D174-748660CCBE6F}"/>
                </a:ext>
              </a:extLst>
            </p:cNvPr>
            <p:cNvCxnSpPr>
              <a:cxnSpLocks/>
            </p:cNvCxnSpPr>
            <p:nvPr/>
          </p:nvCxnSpPr>
          <p:spPr>
            <a:xfrm>
              <a:off x="2172933" y="2633892"/>
              <a:ext cx="343219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3A6D64AF-5BE7-15BB-1618-F6AB4EC718CB}"/>
              </a:ext>
            </a:extLst>
          </p:cNvPr>
          <p:cNvSpPr txBox="1"/>
          <p:nvPr/>
        </p:nvSpPr>
        <p:spPr>
          <a:xfrm>
            <a:off x="11852209" y="6459756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5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BF3ABF-AE16-C485-641D-379CACDDEEDA}"/>
              </a:ext>
            </a:extLst>
          </p:cNvPr>
          <p:cNvGrpSpPr/>
          <p:nvPr/>
        </p:nvGrpSpPr>
        <p:grpSpPr>
          <a:xfrm>
            <a:off x="8782049" y="5162059"/>
            <a:ext cx="2842713" cy="1670162"/>
            <a:chOff x="8782049" y="5162059"/>
            <a:chExt cx="2842713" cy="1670162"/>
          </a:xfrm>
        </p:grpSpPr>
        <p:pic>
          <p:nvPicPr>
            <p:cNvPr id="100" name="Picture 99" descr="A graph showing the growth of a graph&#10;&#10;AI-generated content may be incorrect.">
              <a:extLst>
                <a:ext uri="{FF2B5EF4-FFF2-40B4-BE49-F238E27FC236}">
                  <a16:creationId xmlns:a16="http://schemas.microsoft.com/office/drawing/2014/main" id="{30829468-A5A8-10FF-BCC6-1D05AE4F8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rcRect l="2476" t="5877" r="2054" b="3146"/>
            <a:stretch>
              <a:fillRect/>
            </a:stretch>
          </p:blipFill>
          <p:spPr>
            <a:xfrm>
              <a:off x="8782049" y="5162059"/>
              <a:ext cx="2667539" cy="167016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9218C5-0020-222F-7B68-6B83EF4E7154}"/>
                </a:ext>
              </a:extLst>
            </p:cNvPr>
            <p:cNvSpPr/>
            <p:nvPr/>
          </p:nvSpPr>
          <p:spPr>
            <a:xfrm>
              <a:off x="10284266" y="6444445"/>
              <a:ext cx="158446" cy="150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C4BA2B-E73D-F47A-6F2A-9C2FC77F6CB4}"/>
                </a:ext>
              </a:extLst>
            </p:cNvPr>
            <p:cNvSpPr/>
            <p:nvPr/>
          </p:nvSpPr>
          <p:spPr>
            <a:xfrm>
              <a:off x="11224591" y="6455487"/>
              <a:ext cx="205405" cy="150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EB9993B-D375-0997-F4D5-FFE0A27BA94D}"/>
                    </a:ext>
                  </a:extLst>
                </p:cNvPr>
                <p:cNvSpPr txBox="1"/>
                <p:nvPr/>
              </p:nvSpPr>
              <p:spPr>
                <a:xfrm>
                  <a:off x="10182673" y="6325764"/>
                  <a:ext cx="422873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US" sz="160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EB9993B-D375-0997-F4D5-FFE0A27BA9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82673" y="6325764"/>
                  <a:ext cx="422873" cy="338554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B453778-EFB4-EBB5-A014-F05774F19ACE}"/>
                    </a:ext>
                  </a:extLst>
                </p:cNvPr>
                <p:cNvSpPr txBox="1"/>
                <p:nvPr/>
              </p:nvSpPr>
              <p:spPr>
                <a:xfrm>
                  <a:off x="11088077" y="6361571"/>
                  <a:ext cx="536685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US" sz="160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B453778-EFB4-EBB5-A014-F05774F19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88077" y="6361571"/>
                  <a:ext cx="536685" cy="338554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77F2FD4-F504-75FA-A1CE-1B64FBF33520}"/>
              </a:ext>
            </a:extLst>
          </p:cNvPr>
          <p:cNvGrpSpPr/>
          <p:nvPr/>
        </p:nvGrpSpPr>
        <p:grpSpPr>
          <a:xfrm>
            <a:off x="9596647" y="2777694"/>
            <a:ext cx="2314169" cy="869806"/>
            <a:chOff x="9596647" y="2777694"/>
            <a:chExt cx="2314169" cy="869806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9D516759-7817-FABE-375E-82F65CC24D57}"/>
                </a:ext>
              </a:extLst>
            </p:cNvPr>
            <p:cNvSpPr/>
            <p:nvPr/>
          </p:nvSpPr>
          <p:spPr>
            <a:xfrm>
              <a:off x="9596647" y="2786680"/>
              <a:ext cx="2300820" cy="855811"/>
            </a:xfrm>
            <a:prstGeom prst="roundRect">
              <a:avLst/>
            </a:prstGeom>
            <a:solidFill>
              <a:srgbClr val="FFFF00">
                <a:alpha val="40168"/>
              </a:srgbClr>
            </a:solidFill>
            <a:ln>
              <a:solidFill>
                <a:srgbClr val="0C1A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7B8E84ED-628B-59B4-E8D1-6B2A5D61453E}"/>
                    </a:ext>
                  </a:extLst>
                </p:cNvPr>
                <p:cNvSpPr txBox="1"/>
                <p:nvPr/>
              </p:nvSpPr>
              <p:spPr>
                <a:xfrm>
                  <a:off x="9596656" y="3278168"/>
                  <a:ext cx="23141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C1A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C1A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b="0" i="1">
                              <a:solidFill>
                                <a:srgbClr val="0C1A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oMath>
                  </a14:m>
                  <a:r>
                    <a:rPr lang="en-US"/>
                    <a:t> mm</a:t>
                  </a:r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7B8E84ED-628B-59B4-E8D1-6B2A5D6145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96656" y="3278168"/>
                  <a:ext cx="2314160" cy="369332"/>
                </a:xfrm>
                <a:prstGeom prst="rect">
                  <a:avLst/>
                </a:prstGeom>
                <a:blipFill>
                  <a:blip r:embed="rId41"/>
                  <a:stretch>
                    <a:fillRect t="-10000" r="-1639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40F4ADB-878D-F73C-D6CF-CC33ECAAC23E}"/>
                    </a:ext>
                  </a:extLst>
                </p:cNvPr>
                <p:cNvSpPr txBox="1"/>
                <p:nvPr/>
              </p:nvSpPr>
              <p:spPr>
                <a:xfrm>
                  <a:off x="9745981" y="2777694"/>
                  <a:ext cx="2039276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>
                      <a:solidFill>
                        <a:srgbClr val="0C1AFF"/>
                      </a:solidFill>
                    </a:rPr>
                    <a:t>For </a:t>
                  </a:r>
                  <a14:m>
                    <m:oMath xmlns:m="http://schemas.openxmlformats.org/officeDocument/2006/math">
                      <m:r>
                        <a:rPr lang="en-US" b="0" i="1">
                          <a:solidFill>
                            <a:srgbClr val="0C1AFF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a14:m>
                  <a:r>
                    <a:rPr lang="en-US">
                      <a:solidFill>
                        <a:srgbClr val="0C1AFF"/>
                      </a:solidFill>
                    </a:rPr>
                    <a:t> GeV electron</a:t>
                  </a:r>
                </a:p>
                <a:p>
                  <a:pPr algn="ctr"/>
                  <a:r>
                    <a:rPr lang="en-US">
                      <a:solidFill>
                        <a:srgbClr val="0C1AFF"/>
                      </a:solidFill>
                    </a:rPr>
                    <a:t>and </a:t>
                  </a:r>
                  <a14:m>
                    <m:oMath xmlns:m="http://schemas.openxmlformats.org/officeDocument/2006/math">
                      <m:r>
                        <a:rPr lang="en-US" i="1">
                          <a:solidFill>
                            <a:srgbClr val="0C1A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b="0" i="1">
                          <a:solidFill>
                            <a:srgbClr val="0C1A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</m:t>
                      </m:r>
                    </m:oMath>
                  </a14:m>
                  <a:r>
                    <a:rPr lang="en-US">
                      <a:solidFill>
                        <a:srgbClr val="0C1AFF"/>
                      </a:solidFill>
                    </a:rPr>
                    <a:t> µm: </a:t>
                  </a: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40F4ADB-878D-F73C-D6CF-CC33ECAAC2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45981" y="2777694"/>
                  <a:ext cx="2039276" cy="646331"/>
                </a:xfrm>
                <a:prstGeom prst="rect">
                  <a:avLst/>
                </a:prstGeom>
                <a:blipFill>
                  <a:blip r:embed="rId42"/>
                  <a:stretch>
                    <a:fillRect l="-1863" t="-3846" r="-2484" b="-13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0053EB4-0758-3C71-E5D4-246AA45B32FA}"/>
              </a:ext>
            </a:extLst>
          </p:cNvPr>
          <p:cNvGrpSpPr/>
          <p:nvPr/>
        </p:nvGrpSpPr>
        <p:grpSpPr>
          <a:xfrm>
            <a:off x="4267200" y="1204172"/>
            <a:ext cx="2472383" cy="1200329"/>
            <a:chOff x="4267200" y="1204172"/>
            <a:chExt cx="2472383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933FF09-CDE4-83E6-2402-D9DA7CF722C6}"/>
                </a:ext>
              </a:extLst>
            </p:cNvPr>
            <p:cNvSpPr txBox="1"/>
            <p:nvPr/>
          </p:nvSpPr>
          <p:spPr>
            <a:xfrm>
              <a:off x="5208330" y="1204172"/>
              <a:ext cx="153125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longitudinal</a:t>
              </a:r>
            </a:p>
            <a:p>
              <a:pPr algn="ctr"/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bunch-profile</a:t>
              </a:r>
            </a:p>
            <a:p>
              <a:pPr algn="ctr"/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diagnostic</a:t>
              </a:r>
            </a:p>
            <a:p>
              <a:pPr algn="ctr"/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band</a:t>
              </a: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E21F48A5-92B9-1AC4-1CAE-74A5DB7B93C8}"/>
                </a:ext>
              </a:extLst>
            </p:cNvPr>
            <p:cNvSpPr/>
            <p:nvPr/>
          </p:nvSpPr>
          <p:spPr>
            <a:xfrm>
              <a:off x="4267200" y="1722783"/>
              <a:ext cx="1113183" cy="229022"/>
            </a:xfrm>
            <a:custGeom>
              <a:avLst/>
              <a:gdLst>
                <a:gd name="csX0" fmla="*/ 1113183 w 1113183"/>
                <a:gd name="csY0" fmla="*/ 119269 h 229022"/>
                <a:gd name="csX1" fmla="*/ 490330 w 1113183"/>
                <a:gd name="csY1" fmla="*/ 225287 h 229022"/>
                <a:gd name="csX2" fmla="*/ 0 w 1113183"/>
                <a:gd name="csY2" fmla="*/ 0 h 229022"/>
                <a:gd name="csX3" fmla="*/ 0 w 1113183"/>
                <a:gd name="csY3" fmla="*/ 0 h 229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113183" h="229022">
                  <a:moveTo>
                    <a:pt x="1113183" y="119269"/>
                  </a:moveTo>
                  <a:cubicBezTo>
                    <a:pt x="894521" y="182217"/>
                    <a:pt x="675860" y="245165"/>
                    <a:pt x="490330" y="225287"/>
                  </a:cubicBezTo>
                  <a:cubicBezTo>
                    <a:pt x="304800" y="205409"/>
                    <a:pt x="0" y="0"/>
                    <a:pt x="0" y="0"/>
                  </a:cubicBez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accent6">
                  <a:lumMod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822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7" grpId="0"/>
      <p:bldP spid="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78A808-7C88-71B1-23DA-0A26E68527DC}"/>
              </a:ext>
            </a:extLst>
          </p:cNvPr>
          <p:cNvSpPr/>
          <p:nvPr/>
        </p:nvSpPr>
        <p:spPr>
          <a:xfrm>
            <a:off x="0" y="-17929"/>
            <a:ext cx="12166837" cy="771113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847764B-FBF5-1BFA-DBCB-BFD91E495DDA}"/>
              </a:ext>
            </a:extLst>
          </p:cNvPr>
          <p:cNvGrpSpPr/>
          <p:nvPr/>
        </p:nvGrpSpPr>
        <p:grpSpPr>
          <a:xfrm>
            <a:off x="123255" y="98021"/>
            <a:ext cx="1049830" cy="1022936"/>
            <a:chOff x="3303214" y="2758382"/>
            <a:chExt cx="1424847" cy="140978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5CDC233-6980-2495-0B5A-9FF14D2553C0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8022BA3-94F5-F76C-2846-4C7A3539C2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C43BB4E-2636-CC86-D9D7-B4E299F8DAA5}"/>
              </a:ext>
            </a:extLst>
          </p:cNvPr>
          <p:cNvSpPr txBox="1"/>
          <p:nvPr/>
        </p:nvSpPr>
        <p:spPr>
          <a:xfrm>
            <a:off x="1444752" y="0"/>
            <a:ext cx="10733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Nonlinear </a:t>
            </a:r>
            <a:r>
              <a:rPr lang="en-US" sz="4000" b="1"/>
              <a:t>phononics:  </a:t>
            </a:r>
            <a:r>
              <a:rPr lang="en-US" sz="3200" b="1"/>
              <a:t>controlling matter w. THz light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C5D2FB-1165-17D1-C3BF-A22605A7D385}"/>
              </a:ext>
            </a:extLst>
          </p:cNvPr>
          <p:cNvSpPr txBox="1"/>
          <p:nvPr/>
        </p:nvSpPr>
        <p:spPr>
          <a:xfrm>
            <a:off x="154408" y="1136699"/>
            <a:ext cx="51433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1)  Strong THz pulse (≳ 1 GV/m) resonantly drives </a:t>
            </a:r>
          </a:p>
          <a:p>
            <a:r>
              <a:rPr lang="en-US"/>
              <a:t> </a:t>
            </a:r>
            <a:r>
              <a:rPr lang="en-US" b="1"/>
              <a:t>IR-active lattice vibration Q</a:t>
            </a:r>
            <a:r>
              <a:rPr lang="en-US" b="1" baseline="-25000"/>
              <a:t>IR</a:t>
            </a:r>
            <a:r>
              <a:rPr lang="en-US" b="1"/>
              <a:t> </a:t>
            </a:r>
            <a:r>
              <a:rPr lang="en-US"/>
              <a:t>to high amplitude.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088A47-4220-392D-191B-3B37D9021624}"/>
              </a:ext>
            </a:extLst>
          </p:cNvPr>
          <p:cNvGrpSpPr/>
          <p:nvPr/>
        </p:nvGrpSpPr>
        <p:grpSpPr>
          <a:xfrm>
            <a:off x="123255" y="3104093"/>
            <a:ext cx="2297563" cy="2102830"/>
            <a:chOff x="44807" y="3531879"/>
            <a:chExt cx="2297563" cy="210283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E252CFB-4317-5640-0CDE-5FD302812F8A}"/>
                </a:ext>
              </a:extLst>
            </p:cNvPr>
            <p:cNvGrpSpPr/>
            <p:nvPr/>
          </p:nvGrpSpPr>
          <p:grpSpPr>
            <a:xfrm>
              <a:off x="44807" y="3603231"/>
              <a:ext cx="2297563" cy="2031478"/>
              <a:chOff x="44807" y="3603231"/>
              <a:chExt cx="2297563" cy="2031478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AF811B0-2B93-3A75-A24D-65A502AD44AB}"/>
                  </a:ext>
                </a:extLst>
              </p:cNvPr>
              <p:cNvSpPr/>
              <p:nvPr/>
            </p:nvSpPr>
            <p:spPr>
              <a:xfrm>
                <a:off x="1947675" y="3603231"/>
                <a:ext cx="394695" cy="2031478"/>
              </a:xfrm>
              <a:prstGeom prst="rect">
                <a:avLst/>
              </a:prstGeom>
              <a:solidFill>
                <a:srgbClr val="D0E3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3D45261B-04FB-E757-6D2F-61DEDB3742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807" y="3603231"/>
                <a:ext cx="1915394" cy="2031478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190929-8266-5680-DFAC-EDD86CB15D93}"/>
                </a:ext>
              </a:extLst>
            </p:cNvPr>
            <p:cNvSpPr txBox="1"/>
            <p:nvPr/>
          </p:nvSpPr>
          <p:spPr>
            <a:xfrm>
              <a:off x="670912" y="3531879"/>
              <a:ext cx="5629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i="1"/>
                <a:t>E</a:t>
              </a:r>
              <a:r>
                <a:rPr lang="en-US" baseline="-25000"/>
                <a:t>THz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90C6B3E-292F-20EC-9209-77712FDBA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370" y="2104372"/>
            <a:ext cx="2664902" cy="22558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E84B830-8FB1-81F5-D77C-607315968D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5937" y="4528624"/>
            <a:ext cx="2109293" cy="18079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5FB77C7-0B34-78D8-CD3B-5888CF0E2525}"/>
              </a:ext>
            </a:extLst>
          </p:cNvPr>
          <p:cNvSpPr txBox="1"/>
          <p:nvPr/>
        </p:nvSpPr>
        <p:spPr>
          <a:xfrm>
            <a:off x="3945703" y="235489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86D1DD-2ECE-0CC8-4053-5ABCE004F9ED}"/>
              </a:ext>
            </a:extLst>
          </p:cNvPr>
          <p:cNvSpPr txBox="1"/>
          <p:nvPr/>
        </p:nvSpPr>
        <p:spPr>
          <a:xfrm>
            <a:off x="5297804" y="1136699"/>
            <a:ext cx="69292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2) Anharmonic</a:t>
            </a:r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 lattice potential rectifies that vibration into displace-</a:t>
            </a:r>
          </a:p>
          <a:p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    ment along </a:t>
            </a:r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another structural coordinate Q</a:t>
            </a:r>
            <a:r>
              <a:rPr lang="en-US" b="1" baseline="-25000">
                <a:solidFill>
                  <a:schemeClr val="accent6">
                    <a:lumMod val="75000"/>
                  </a:schemeClr>
                </a:solidFill>
              </a:rPr>
              <a:t>R</a:t>
            </a:r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, producing a tran-</a:t>
            </a:r>
          </a:p>
          <a:p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    sient crystal with</a:t>
            </a:r>
            <a:r>
              <a:rPr lang="en-US" baseline="-2500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different electronic &amp; magnetic properties</a:t>
            </a:r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E2B0FED-8003-C1C1-54B0-6B08A3EE2F09}"/>
              </a:ext>
            </a:extLst>
          </p:cNvPr>
          <p:cNvSpPr txBox="1"/>
          <p:nvPr/>
        </p:nvSpPr>
        <p:spPr>
          <a:xfrm>
            <a:off x="3344456" y="549692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1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AB3D2C8-416F-2986-C9B9-F31B05B1195F}"/>
              </a:ext>
            </a:extLst>
          </p:cNvPr>
          <p:cNvGrpSpPr/>
          <p:nvPr/>
        </p:nvGrpSpPr>
        <p:grpSpPr>
          <a:xfrm>
            <a:off x="4108537" y="3244241"/>
            <a:ext cx="608723" cy="389351"/>
            <a:chOff x="4108537" y="3244241"/>
            <a:chExt cx="608723" cy="389351"/>
          </a:xfrm>
        </p:grpSpPr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75290663-F079-CDA5-32DC-A3442DA55205}"/>
                </a:ext>
              </a:extLst>
            </p:cNvPr>
            <p:cNvSpPr/>
            <p:nvPr/>
          </p:nvSpPr>
          <p:spPr>
            <a:xfrm rot="1200000">
              <a:off x="4108537" y="3244241"/>
              <a:ext cx="212943" cy="250521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8CD47FD-F0B1-2211-213D-ED49A3A8F796}"/>
                </a:ext>
              </a:extLst>
            </p:cNvPr>
            <p:cNvSpPr txBox="1"/>
            <p:nvPr/>
          </p:nvSpPr>
          <p:spPr>
            <a:xfrm>
              <a:off x="4409162" y="3264260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45D7CE3-9042-7B58-0541-AA8FAD3231F8}"/>
              </a:ext>
            </a:extLst>
          </p:cNvPr>
          <p:cNvSpPr txBox="1"/>
          <p:nvPr/>
        </p:nvSpPr>
        <p:spPr>
          <a:xfrm>
            <a:off x="3747372" y="475694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7D6599-AC72-038F-353C-3BDDA7E211B1}"/>
              </a:ext>
            </a:extLst>
          </p:cNvPr>
          <p:cNvSpPr txBox="1"/>
          <p:nvPr/>
        </p:nvSpPr>
        <p:spPr>
          <a:xfrm>
            <a:off x="4041336" y="751562"/>
            <a:ext cx="4062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Nicoletti &amp; Cavalleri, </a:t>
            </a:r>
            <a:r>
              <a:rPr lang="en-US" sz="1400" i="1">
                <a:solidFill>
                  <a:srgbClr val="FF0000"/>
                </a:solidFill>
              </a:rPr>
              <a:t>Adv. Opt. Phot</a:t>
            </a:r>
            <a:r>
              <a:rPr lang="en-US" sz="1400">
                <a:solidFill>
                  <a:srgbClr val="FF0000"/>
                </a:solidFill>
              </a:rPr>
              <a:t>. </a:t>
            </a:r>
            <a:r>
              <a:rPr lang="en-US" sz="1400" b="1">
                <a:solidFill>
                  <a:srgbClr val="FF0000"/>
                </a:solidFill>
              </a:rPr>
              <a:t>8</a:t>
            </a:r>
            <a:r>
              <a:rPr lang="en-US" sz="1400">
                <a:solidFill>
                  <a:srgbClr val="FF0000"/>
                </a:solidFill>
              </a:rPr>
              <a:t>, 403- (2016)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9EC311-1FDE-6E49-A714-6D2B5B06DDB2}"/>
              </a:ext>
            </a:extLst>
          </p:cNvPr>
          <p:cNvSpPr txBox="1"/>
          <p:nvPr/>
        </p:nvSpPr>
        <p:spPr>
          <a:xfrm>
            <a:off x="68996" y="2223220"/>
            <a:ext cx="1519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• laser-based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965491-E4EA-F78C-5422-F9A72776D8F3}"/>
              </a:ext>
            </a:extLst>
          </p:cNvPr>
          <p:cNvSpPr txBox="1"/>
          <p:nvPr/>
        </p:nvSpPr>
        <p:spPr>
          <a:xfrm>
            <a:off x="60625" y="2505206"/>
            <a:ext cx="2165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• accelerator-based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1BB7675-8736-7A03-D0E3-7A5B4F5D0C34}"/>
              </a:ext>
            </a:extLst>
          </p:cNvPr>
          <p:cNvSpPr txBox="1"/>
          <p:nvPr/>
        </p:nvSpPr>
        <p:spPr>
          <a:xfrm>
            <a:off x="0" y="1933819"/>
            <a:ext cx="225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Strong THz sources: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BD5887-1B95-DE60-80BE-3FE36081DFA4}"/>
              </a:ext>
            </a:extLst>
          </p:cNvPr>
          <p:cNvSpPr txBox="1"/>
          <p:nvPr/>
        </p:nvSpPr>
        <p:spPr>
          <a:xfrm>
            <a:off x="154408" y="5496923"/>
            <a:ext cx="20283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Types of fs probes:</a:t>
            </a:r>
          </a:p>
          <a:p>
            <a:r>
              <a:rPr lang="en-US"/>
              <a:t>  • optical</a:t>
            </a:r>
          </a:p>
          <a:p>
            <a:r>
              <a:rPr lang="en-US"/>
              <a:t>  • X-ray</a:t>
            </a:r>
          </a:p>
          <a:p>
            <a:r>
              <a:rPr lang="en-US"/>
              <a:t>  • electron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576EDFB-B031-0C59-F74A-FA164D844F16}"/>
              </a:ext>
            </a:extLst>
          </p:cNvPr>
          <p:cNvGrpSpPr/>
          <p:nvPr/>
        </p:nvGrpSpPr>
        <p:grpSpPr>
          <a:xfrm>
            <a:off x="5752134" y="2031348"/>
            <a:ext cx="5074903" cy="1481010"/>
            <a:chOff x="5752134" y="2074212"/>
            <a:chExt cx="5074903" cy="148101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21E3CC-7C0B-6A9C-FE06-2D3AF98DB873}"/>
                </a:ext>
              </a:extLst>
            </p:cNvPr>
            <p:cNvSpPr txBox="1"/>
            <p:nvPr/>
          </p:nvSpPr>
          <p:spPr>
            <a:xfrm>
              <a:off x="6255849" y="2077894"/>
              <a:ext cx="4571188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• insulator → metal </a:t>
              </a:r>
            </a:p>
            <a:p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• antiferromagnet → magnetically disordered</a:t>
              </a:r>
            </a:p>
            <a:p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• normal → superconducting</a:t>
              </a:r>
            </a:p>
            <a:p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• charge-ordered → charge-disordered</a:t>
              </a:r>
            </a:p>
            <a:p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• ferroelectric polarization reversal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C02B8B5-B59B-5896-B915-81B6621A27D3}"/>
                </a:ext>
              </a:extLst>
            </p:cNvPr>
            <p:cNvSpPr txBox="1"/>
            <p:nvPr/>
          </p:nvSpPr>
          <p:spPr>
            <a:xfrm>
              <a:off x="5752134" y="2074212"/>
              <a:ext cx="5431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6">
                      <a:lumMod val="75000"/>
                    </a:schemeClr>
                  </a:solidFill>
                </a:rPr>
                <a:t>e.g.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84AC4C84-1EB7-9B1F-5FB8-D0D9C341C8FA}"/>
              </a:ext>
            </a:extLst>
          </p:cNvPr>
          <p:cNvSpPr/>
          <p:nvPr/>
        </p:nvSpPr>
        <p:spPr>
          <a:xfrm>
            <a:off x="2968668" y="5307131"/>
            <a:ext cx="173557" cy="121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338989-89E4-CCCC-566A-669FC52AFFD1}"/>
              </a:ext>
            </a:extLst>
          </p:cNvPr>
          <p:cNvSpPr txBox="1"/>
          <p:nvPr/>
        </p:nvSpPr>
        <p:spPr>
          <a:xfrm>
            <a:off x="2808322" y="5093477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Q</a:t>
            </a:r>
            <a:r>
              <a:rPr lang="en-US" baseline="-25000"/>
              <a:t>IR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782519-F2D7-4A11-8DB9-9737C82F567A}"/>
              </a:ext>
            </a:extLst>
          </p:cNvPr>
          <p:cNvSpPr/>
          <p:nvPr/>
        </p:nvSpPr>
        <p:spPr>
          <a:xfrm>
            <a:off x="3589924" y="4566202"/>
            <a:ext cx="248867" cy="1529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216BBA-2C26-C287-DE66-AFCA0DF137F8}"/>
              </a:ext>
            </a:extLst>
          </p:cNvPr>
          <p:cNvSpPr txBox="1"/>
          <p:nvPr/>
        </p:nvSpPr>
        <p:spPr>
          <a:xfrm>
            <a:off x="3499342" y="4452978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Q</a:t>
            </a:r>
            <a:r>
              <a:rPr lang="en-US" b="1" baseline="-25000">
                <a:solidFill>
                  <a:schemeClr val="accent6">
                    <a:lumMod val="75000"/>
                  </a:schemeClr>
                </a:solidFill>
              </a:rPr>
              <a:t>R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34CD364-542B-3FCF-4E50-7DAE9F8E3D6B}"/>
              </a:ext>
            </a:extLst>
          </p:cNvPr>
          <p:cNvGrpSpPr/>
          <p:nvPr/>
        </p:nvGrpSpPr>
        <p:grpSpPr>
          <a:xfrm>
            <a:off x="6203322" y="3298231"/>
            <a:ext cx="5856190" cy="3378046"/>
            <a:chOff x="6203322" y="3355383"/>
            <a:chExt cx="5856190" cy="3378046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A15A8D0B-E07F-9A18-22A7-A67745300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03322" y="3897212"/>
              <a:ext cx="2664902" cy="2836217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8E22EB7-041C-9118-EDDB-72FDD8D98C04}"/>
                </a:ext>
              </a:extLst>
            </p:cNvPr>
            <p:cNvSpPr/>
            <p:nvPr/>
          </p:nvSpPr>
          <p:spPr>
            <a:xfrm>
              <a:off x="6293810" y="3873814"/>
              <a:ext cx="368551" cy="249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B67FA8C-66D1-0D3A-04A1-F8B8A11D3486}"/>
                </a:ext>
              </a:extLst>
            </p:cNvPr>
            <p:cNvSpPr txBox="1"/>
            <p:nvPr/>
          </p:nvSpPr>
          <p:spPr>
            <a:xfrm>
              <a:off x="9056318" y="4058433"/>
              <a:ext cx="300319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Ferroelectric polarization</a:t>
              </a:r>
            </a:p>
            <a:p>
              <a:r>
                <a:rPr lang="en-US"/>
                <a:t>reversal in LiNbO</a:t>
              </a:r>
              <a:r>
                <a:rPr lang="en-US" baseline="-25000"/>
                <a:t>3</a:t>
              </a:r>
              <a:r>
                <a:rPr lang="en-US"/>
                <a:t> via strong</a:t>
              </a:r>
            </a:p>
            <a:p>
              <a:r>
                <a:rPr lang="en-US"/>
                <a:t>resonant excitation of IR-</a:t>
              </a:r>
            </a:p>
            <a:p>
              <a:r>
                <a:rPr lang="en-US"/>
                <a:t>active phonon.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B0BB4B7-6632-86C9-7D77-09CD99A26347}"/>
                </a:ext>
              </a:extLst>
            </p:cNvPr>
            <p:cNvSpPr txBox="1"/>
            <p:nvPr/>
          </p:nvSpPr>
          <p:spPr>
            <a:xfrm>
              <a:off x="9056318" y="5190701"/>
              <a:ext cx="29855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</a:rPr>
                <a:t>Mankowsky, </a:t>
              </a:r>
              <a:r>
                <a:rPr lang="en-US" sz="1400" i="1">
                  <a:solidFill>
                    <a:srgbClr val="FF0000"/>
                  </a:solidFill>
                </a:rPr>
                <a:t>PRL</a:t>
              </a:r>
              <a:r>
                <a:rPr lang="en-US" sz="1400">
                  <a:solidFill>
                    <a:srgbClr val="FF0000"/>
                  </a:solidFill>
                </a:rPr>
                <a:t> </a:t>
              </a:r>
              <a:r>
                <a:rPr lang="en-US" sz="1400" b="1">
                  <a:solidFill>
                    <a:srgbClr val="FF0000"/>
                  </a:solidFill>
                </a:rPr>
                <a:t>118</a:t>
              </a:r>
              <a:r>
                <a:rPr lang="en-US" sz="1400">
                  <a:solidFill>
                    <a:srgbClr val="FF0000"/>
                  </a:solidFill>
                </a:rPr>
                <a:t>, 197601 (2017)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9E143C9-38C0-4425-C7F2-2C5D5938FB61}"/>
                </a:ext>
              </a:extLst>
            </p:cNvPr>
            <p:cNvSpPr txBox="1"/>
            <p:nvPr/>
          </p:nvSpPr>
          <p:spPr>
            <a:xfrm>
              <a:off x="7492052" y="4639558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+P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8F84B7C-DA8F-B60C-B2AD-5550E6C77C77}"/>
                </a:ext>
              </a:extLst>
            </p:cNvPr>
            <p:cNvSpPr txBox="1"/>
            <p:nvPr/>
          </p:nvSpPr>
          <p:spPr>
            <a:xfrm>
              <a:off x="8505169" y="5660640"/>
              <a:ext cx="3962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-P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32486F6-6394-6E66-F5A3-D62A6F623056}"/>
                </a:ext>
              </a:extLst>
            </p:cNvPr>
            <p:cNvSpPr/>
            <p:nvPr/>
          </p:nvSpPr>
          <p:spPr>
            <a:xfrm>
              <a:off x="7567225" y="4941608"/>
              <a:ext cx="145400" cy="487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D6D1D5A9-FE47-41DA-9109-4D6C70C828BC}"/>
                </a:ext>
              </a:extLst>
            </p:cNvPr>
            <p:cNvCxnSpPr/>
            <p:nvPr/>
          </p:nvCxnSpPr>
          <p:spPr>
            <a:xfrm flipV="1">
              <a:off x="7712625" y="4935146"/>
              <a:ext cx="0" cy="77743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DE07EF3-2894-8A78-0FD5-95DC604F736D}"/>
                </a:ext>
              </a:extLst>
            </p:cNvPr>
            <p:cNvSpPr/>
            <p:nvPr/>
          </p:nvSpPr>
          <p:spPr>
            <a:xfrm>
              <a:off x="8695417" y="5242634"/>
              <a:ext cx="145400" cy="487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FF1389AC-69D4-6A48-5DC7-72062EADBC51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8692186" y="4918415"/>
              <a:ext cx="0" cy="77743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C8F1FB2-12C8-5EA9-5EF4-A52B9A1CFC01}"/>
                </a:ext>
              </a:extLst>
            </p:cNvPr>
            <p:cNvSpPr/>
            <p:nvPr/>
          </p:nvSpPr>
          <p:spPr>
            <a:xfrm>
              <a:off x="9779431" y="3355383"/>
              <a:ext cx="272620" cy="379709"/>
            </a:xfrm>
            <a:custGeom>
              <a:avLst/>
              <a:gdLst>
                <a:gd name="csX0" fmla="*/ 61993 w 272620"/>
                <a:gd name="csY0" fmla="*/ 0 h 379709"/>
                <a:gd name="csX1" fmla="*/ 178230 w 272620"/>
                <a:gd name="csY1" fmla="*/ 7749 h 379709"/>
                <a:gd name="csX2" fmla="*/ 271220 w 272620"/>
                <a:gd name="csY2" fmla="*/ 77492 h 379709"/>
                <a:gd name="csX3" fmla="*/ 216976 w 272620"/>
                <a:gd name="csY3" fmla="*/ 247973 h 379709"/>
                <a:gd name="csX4" fmla="*/ 0 w 272620"/>
                <a:gd name="csY4" fmla="*/ 379709 h 379709"/>
                <a:gd name="csX5" fmla="*/ 0 w 272620"/>
                <a:gd name="csY5" fmla="*/ 379709 h 3797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72620" h="379709">
                  <a:moveTo>
                    <a:pt x="61993" y="0"/>
                  </a:moveTo>
                  <a:lnTo>
                    <a:pt x="178230" y="7749"/>
                  </a:lnTo>
                  <a:cubicBezTo>
                    <a:pt x="213101" y="20664"/>
                    <a:pt x="264762" y="37455"/>
                    <a:pt x="271220" y="77492"/>
                  </a:cubicBezTo>
                  <a:cubicBezTo>
                    <a:pt x="277678" y="117529"/>
                    <a:pt x="262179" y="197604"/>
                    <a:pt x="216976" y="247973"/>
                  </a:cubicBezTo>
                  <a:cubicBezTo>
                    <a:pt x="171773" y="298342"/>
                    <a:pt x="0" y="379709"/>
                    <a:pt x="0" y="379709"/>
                  </a:cubicBezTo>
                  <a:lnTo>
                    <a:pt x="0" y="379709"/>
                  </a:lnTo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BDF86C3-E7B8-6120-4511-CBA9BEB80912}"/>
              </a:ext>
            </a:extLst>
          </p:cNvPr>
          <p:cNvGrpSpPr/>
          <p:nvPr/>
        </p:nvGrpSpPr>
        <p:grpSpPr>
          <a:xfrm>
            <a:off x="7600272" y="3694579"/>
            <a:ext cx="1231747" cy="688560"/>
            <a:chOff x="7600272" y="3694579"/>
            <a:chExt cx="1231747" cy="688560"/>
          </a:xfrm>
        </p:grpSpPr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1B4614AF-30C0-D9F8-40B0-F5368F3A532F}"/>
                </a:ext>
              </a:extLst>
            </p:cNvPr>
            <p:cNvSpPr/>
            <p:nvPr/>
          </p:nvSpPr>
          <p:spPr>
            <a:xfrm>
              <a:off x="7915057" y="3694579"/>
              <a:ext cx="602178" cy="369332"/>
            </a:xfrm>
            <a:custGeom>
              <a:avLst/>
              <a:gdLst>
                <a:gd name="csX0" fmla="*/ 1392 w 602178"/>
                <a:gd name="csY0" fmla="*/ 329489 h 379593"/>
                <a:gd name="csX1" fmla="*/ 13918 w 602178"/>
                <a:gd name="csY1" fmla="*/ 179176 h 379593"/>
                <a:gd name="csX2" fmla="*/ 101601 w 602178"/>
                <a:gd name="csY2" fmla="*/ 53916 h 379593"/>
                <a:gd name="csX3" fmla="*/ 264439 w 602178"/>
                <a:gd name="csY3" fmla="*/ 16338 h 379593"/>
                <a:gd name="csX4" fmla="*/ 427277 w 602178"/>
                <a:gd name="csY4" fmla="*/ 16338 h 379593"/>
                <a:gd name="csX5" fmla="*/ 590116 w 602178"/>
                <a:gd name="csY5" fmla="*/ 216755 h 379593"/>
                <a:gd name="csX6" fmla="*/ 590116 w 602178"/>
                <a:gd name="csY6" fmla="*/ 379593 h 379593"/>
                <a:gd name="csX7" fmla="*/ 590116 w 602178"/>
                <a:gd name="csY7" fmla="*/ 379593 h 3795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602178" h="379593">
                  <a:moveTo>
                    <a:pt x="1392" y="329489"/>
                  </a:moveTo>
                  <a:cubicBezTo>
                    <a:pt x="-696" y="277297"/>
                    <a:pt x="-2784" y="225105"/>
                    <a:pt x="13918" y="179176"/>
                  </a:cubicBezTo>
                  <a:cubicBezTo>
                    <a:pt x="30620" y="133247"/>
                    <a:pt x="59848" y="81056"/>
                    <a:pt x="101601" y="53916"/>
                  </a:cubicBezTo>
                  <a:cubicBezTo>
                    <a:pt x="143355" y="26776"/>
                    <a:pt x="210160" y="22601"/>
                    <a:pt x="264439" y="16338"/>
                  </a:cubicBezTo>
                  <a:cubicBezTo>
                    <a:pt x="318718" y="10075"/>
                    <a:pt x="372998" y="-17065"/>
                    <a:pt x="427277" y="16338"/>
                  </a:cubicBezTo>
                  <a:cubicBezTo>
                    <a:pt x="481556" y="49741"/>
                    <a:pt x="562976" y="156212"/>
                    <a:pt x="590116" y="216755"/>
                  </a:cubicBezTo>
                  <a:cubicBezTo>
                    <a:pt x="617256" y="277297"/>
                    <a:pt x="590116" y="379593"/>
                    <a:pt x="590116" y="379593"/>
                  </a:cubicBezTo>
                  <a:lnTo>
                    <a:pt x="590116" y="379593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060E51-5EC1-D0C3-6B44-222E9CA991B4}"/>
                </a:ext>
              </a:extLst>
            </p:cNvPr>
            <p:cNvSpPr txBox="1"/>
            <p:nvPr/>
          </p:nvSpPr>
          <p:spPr>
            <a:xfrm>
              <a:off x="7600272" y="4013807"/>
              <a:ext cx="123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strong THz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9AC8A7D-3C2A-0601-9F05-D240B3179476}"/>
              </a:ext>
            </a:extLst>
          </p:cNvPr>
          <p:cNvGrpSpPr/>
          <p:nvPr/>
        </p:nvGrpSpPr>
        <p:grpSpPr>
          <a:xfrm>
            <a:off x="154408" y="5914641"/>
            <a:ext cx="5407173" cy="923330"/>
            <a:chOff x="154408" y="5914641"/>
            <a:chExt cx="5407173" cy="92333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8E954A3-F785-CFD5-88FA-2F1E87257203}"/>
                </a:ext>
              </a:extLst>
            </p:cNvPr>
            <p:cNvSpPr/>
            <p:nvPr/>
          </p:nvSpPr>
          <p:spPr>
            <a:xfrm>
              <a:off x="154408" y="6076335"/>
              <a:ext cx="1290344" cy="599942"/>
            </a:xfrm>
            <a:prstGeom prst="rect">
              <a:avLst/>
            </a:prstGeom>
            <a:noFill/>
            <a:ln w="28575">
              <a:solidFill>
                <a:srgbClr val="1321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321FF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A6C3F3-C52F-F261-C089-8AC413082E60}"/>
                </a:ext>
              </a:extLst>
            </p:cNvPr>
            <p:cNvSpPr txBox="1"/>
            <p:nvPr/>
          </p:nvSpPr>
          <p:spPr>
            <a:xfrm>
              <a:off x="1528554" y="5914641"/>
              <a:ext cx="403302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1321FF"/>
                  </a:solidFill>
                </a:rPr>
                <a:t>probes of</a:t>
              </a:r>
            </a:p>
            <a:p>
              <a:r>
                <a:rPr lang="en-US">
                  <a:solidFill>
                    <a:srgbClr val="1321FF"/>
                  </a:solidFill>
                </a:rPr>
                <a:t>structural</a:t>
              </a:r>
            </a:p>
            <a:p>
              <a:r>
                <a:rPr lang="en-US">
                  <a:solidFill>
                    <a:srgbClr val="1321FF"/>
                  </a:solidFill>
                </a:rPr>
                <a:t>change, if synchronized with THz pump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33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22" grpId="0"/>
      <p:bldP spid="23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AA2708-D333-83D0-A796-A60D89565E64}"/>
              </a:ext>
            </a:extLst>
          </p:cNvPr>
          <p:cNvSpPr/>
          <p:nvPr/>
        </p:nvSpPr>
        <p:spPr>
          <a:xfrm>
            <a:off x="25163" y="0"/>
            <a:ext cx="12166837" cy="771113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E744DA-F986-6194-9175-7D4884C7394C}"/>
              </a:ext>
            </a:extLst>
          </p:cNvPr>
          <p:cNvGrpSpPr/>
          <p:nvPr/>
        </p:nvGrpSpPr>
        <p:grpSpPr>
          <a:xfrm>
            <a:off x="123255" y="98021"/>
            <a:ext cx="1049830" cy="1022936"/>
            <a:chOff x="3303214" y="2758382"/>
            <a:chExt cx="1424847" cy="14097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794DF02-F803-E3CD-0A34-89AACBD41EC9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70B588E-CF8D-588A-5C6E-83A7274076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1AC0D0D-4379-BDBE-76F7-CD3ABAD057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309355"/>
              </p:ext>
            </p:extLst>
          </p:nvPr>
        </p:nvGraphicFramePr>
        <p:xfrm>
          <a:off x="154408" y="1184837"/>
          <a:ext cx="11894156" cy="25196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70230">
                  <a:extLst>
                    <a:ext uri="{9D8B030D-6E8A-4147-A177-3AD203B41FA5}">
                      <a16:colId xmlns:a16="http://schemas.microsoft.com/office/drawing/2014/main" val="4102301449"/>
                    </a:ext>
                  </a:extLst>
                </a:gridCol>
                <a:gridCol w="1967518">
                  <a:extLst>
                    <a:ext uri="{9D8B030D-6E8A-4147-A177-3AD203B41FA5}">
                      <a16:colId xmlns:a16="http://schemas.microsoft.com/office/drawing/2014/main" val="2981488617"/>
                    </a:ext>
                  </a:extLst>
                </a:gridCol>
                <a:gridCol w="1776232">
                  <a:extLst>
                    <a:ext uri="{9D8B030D-6E8A-4147-A177-3AD203B41FA5}">
                      <a16:colId xmlns:a16="http://schemas.microsoft.com/office/drawing/2014/main" val="4211013861"/>
                    </a:ext>
                  </a:extLst>
                </a:gridCol>
                <a:gridCol w="982681">
                  <a:extLst>
                    <a:ext uri="{9D8B030D-6E8A-4147-A177-3AD203B41FA5}">
                      <a16:colId xmlns:a16="http://schemas.microsoft.com/office/drawing/2014/main" val="66685732"/>
                    </a:ext>
                  </a:extLst>
                </a:gridCol>
                <a:gridCol w="1699165">
                  <a:extLst>
                    <a:ext uri="{9D8B030D-6E8A-4147-A177-3AD203B41FA5}">
                      <a16:colId xmlns:a16="http://schemas.microsoft.com/office/drawing/2014/main" val="897562932"/>
                    </a:ext>
                  </a:extLst>
                </a:gridCol>
                <a:gridCol w="1556084">
                  <a:extLst>
                    <a:ext uri="{9D8B030D-6E8A-4147-A177-3AD203B41FA5}">
                      <a16:colId xmlns:a16="http://schemas.microsoft.com/office/drawing/2014/main" val="3754051605"/>
                    </a:ext>
                  </a:extLst>
                </a:gridCol>
                <a:gridCol w="1842246">
                  <a:extLst>
                    <a:ext uri="{9D8B030D-6E8A-4147-A177-3AD203B41FA5}">
                      <a16:colId xmlns:a16="http://schemas.microsoft.com/office/drawing/2014/main" val="1098159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1321FF"/>
                          </a:solidFill>
                        </a:rPr>
                        <a:t>Laser-Driven Sources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RF Accelerator-Driven Sources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</a:rPr>
                        <a:t>fs CSPR</a:t>
                      </a:r>
                      <a:endParaRPr lang="en-US" sz="200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503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THz property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Mid-IR [1,2]</a:t>
                      </a:r>
                    </a:p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(Organic X-tals)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Near-IR [3-5]</a:t>
                      </a:r>
                    </a:p>
                    <a:p>
                      <a:pPr algn="ctr"/>
                      <a:r>
                        <a:rPr lang="en-US" b="1">
                          <a:solidFill>
                            <a:srgbClr val="1321FF"/>
                          </a:solidFill>
                        </a:rPr>
                        <a:t>(TPF, LiNbO</a:t>
                      </a:r>
                      <a:r>
                        <a:rPr lang="en-US" b="1" baseline="-25000">
                          <a:solidFill>
                            <a:srgbClr val="1321FF"/>
                          </a:solidFill>
                        </a:rPr>
                        <a:t>3</a:t>
                      </a:r>
                      <a:r>
                        <a:rPr lang="en-US" b="1">
                          <a:solidFill>
                            <a:srgbClr val="1321FF"/>
                          </a:solidFill>
                        </a:rPr>
                        <a:t>)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RF: FELBE/TELBE [6,7]</a:t>
                      </a:r>
                    </a:p>
                    <a:p>
                      <a:pPr algn="l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U37                   U100                         U300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LWFA-driven [8]</a:t>
                      </a:r>
                    </a:p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(this work)</a:t>
                      </a:r>
                      <a:endParaRPr lang="en-US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29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wavelength [µm]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30-3000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120-3000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5-40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18-250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120-3000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5 -30</a:t>
                      </a:r>
                      <a:endParaRPr lang="en-US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647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frequency [THz]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0.1 - 10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0.1 - 3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7.5 - 60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1.2 - 17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0.1 – 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10 - 60</a:t>
                      </a:r>
                      <a:endParaRPr lang="en-US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295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time-synched to...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drive laser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drive e-bunch and secondary X-rays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07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scale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1321FF"/>
                          </a:solidFill>
                        </a:rPr>
                        <a:t>tabletop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large user facility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tabletop</a:t>
                      </a:r>
                      <a:endParaRPr lang="en-US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065785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390C797-D59E-A4A2-3A1F-B45040EEB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9811" y="3889937"/>
            <a:ext cx="4276165" cy="178472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1E9F3EA-21CD-F379-4F3A-D05DA69E22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009" y="3917807"/>
            <a:ext cx="4101461" cy="147446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D9629333-D97B-E7CE-AE56-2B738C8F24C9}"/>
              </a:ext>
            </a:extLst>
          </p:cNvPr>
          <p:cNvSpPr txBox="1"/>
          <p:nvPr/>
        </p:nvSpPr>
        <p:spPr>
          <a:xfrm>
            <a:off x="1909483" y="5590621"/>
            <a:ext cx="39855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1321FF"/>
                </a:solidFill>
              </a:rPr>
              <a:t>[1] Vicario, </a:t>
            </a:r>
            <a:r>
              <a:rPr lang="en-US" sz="1600" i="1">
                <a:solidFill>
                  <a:srgbClr val="1321FF"/>
                </a:solidFill>
              </a:rPr>
              <a:t>PRL</a:t>
            </a:r>
            <a:r>
              <a:rPr lang="en-US" sz="1600">
                <a:solidFill>
                  <a:srgbClr val="1321FF"/>
                </a:solidFill>
              </a:rPr>
              <a:t> </a:t>
            </a:r>
            <a:r>
              <a:rPr lang="en-US" sz="1600" b="1">
                <a:solidFill>
                  <a:srgbClr val="1321FF"/>
                </a:solidFill>
              </a:rPr>
              <a:t>112</a:t>
            </a:r>
            <a:r>
              <a:rPr lang="en-US" sz="1600">
                <a:solidFill>
                  <a:srgbClr val="1321FF"/>
                </a:solidFill>
              </a:rPr>
              <a:t>, 213901 (2014)</a:t>
            </a:r>
          </a:p>
          <a:p>
            <a:r>
              <a:rPr lang="en-US" sz="1600">
                <a:solidFill>
                  <a:srgbClr val="1321FF"/>
                </a:solidFill>
              </a:rPr>
              <a:t>[2] Gollner, </a:t>
            </a:r>
            <a:r>
              <a:rPr lang="en-US" sz="1600" i="1">
                <a:solidFill>
                  <a:srgbClr val="1321FF"/>
                </a:solidFill>
              </a:rPr>
              <a:t>APL Photonics </a:t>
            </a:r>
            <a:r>
              <a:rPr lang="en-US" sz="1600" b="1">
                <a:solidFill>
                  <a:srgbClr val="1321FF"/>
                </a:solidFill>
              </a:rPr>
              <a:t>6</a:t>
            </a:r>
            <a:r>
              <a:rPr lang="en-US" sz="1600">
                <a:solidFill>
                  <a:srgbClr val="1321FF"/>
                </a:solidFill>
              </a:rPr>
              <a:t>, 046105 (2021)</a:t>
            </a:r>
          </a:p>
          <a:p>
            <a:r>
              <a:rPr lang="en-US" sz="1600">
                <a:solidFill>
                  <a:srgbClr val="1321FF"/>
                </a:solidFill>
              </a:rPr>
              <a:t>[3] Hebling, </a:t>
            </a:r>
            <a:r>
              <a:rPr lang="en-US" sz="1600" i="1">
                <a:solidFill>
                  <a:srgbClr val="1321FF"/>
                </a:solidFill>
              </a:rPr>
              <a:t>JOSA B </a:t>
            </a:r>
            <a:r>
              <a:rPr lang="en-US" sz="1600" b="1">
                <a:solidFill>
                  <a:srgbClr val="1321FF"/>
                </a:solidFill>
              </a:rPr>
              <a:t>25</a:t>
            </a:r>
            <a:r>
              <a:rPr lang="en-US" sz="1600">
                <a:solidFill>
                  <a:srgbClr val="1321FF"/>
                </a:solidFill>
              </a:rPr>
              <a:t>, B6 (2008)</a:t>
            </a:r>
          </a:p>
          <a:p>
            <a:r>
              <a:rPr lang="en-US" sz="1600">
                <a:solidFill>
                  <a:srgbClr val="1321FF"/>
                </a:solidFill>
              </a:rPr>
              <a:t>[4] Tóth, </a:t>
            </a:r>
            <a:r>
              <a:rPr lang="en-US" sz="1600" i="1">
                <a:solidFill>
                  <a:srgbClr val="1321FF"/>
                </a:solidFill>
              </a:rPr>
              <a:t>Light Sci. Appl</a:t>
            </a:r>
            <a:r>
              <a:rPr lang="en-US" sz="1600">
                <a:solidFill>
                  <a:srgbClr val="1321FF"/>
                </a:solidFill>
              </a:rPr>
              <a:t>. </a:t>
            </a:r>
            <a:r>
              <a:rPr lang="en-US" sz="1600" b="1">
                <a:solidFill>
                  <a:srgbClr val="1321FF"/>
                </a:solidFill>
              </a:rPr>
              <a:t>12</a:t>
            </a:r>
            <a:r>
              <a:rPr lang="en-US" sz="1600">
                <a:solidFill>
                  <a:srgbClr val="1321FF"/>
                </a:solidFill>
              </a:rPr>
              <a:t>, 256 (2023)</a:t>
            </a:r>
          </a:p>
          <a:p>
            <a:r>
              <a:rPr lang="en-US" sz="1600">
                <a:solidFill>
                  <a:srgbClr val="1321FF"/>
                </a:solidFill>
              </a:rPr>
              <a:t>[5] Kroh, </a:t>
            </a:r>
            <a:r>
              <a:rPr lang="en-US" sz="1600" i="1">
                <a:solidFill>
                  <a:srgbClr val="1321FF"/>
                </a:solidFill>
              </a:rPr>
              <a:t>Opt. Express </a:t>
            </a:r>
            <a:r>
              <a:rPr lang="en-US" sz="1600" b="1">
                <a:solidFill>
                  <a:srgbClr val="1321FF"/>
                </a:solidFill>
              </a:rPr>
              <a:t>30</a:t>
            </a:r>
            <a:r>
              <a:rPr lang="en-US" sz="1600">
                <a:solidFill>
                  <a:srgbClr val="1321FF"/>
                </a:solidFill>
              </a:rPr>
              <a:t>, 24186 (2022)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F2A3909-C962-AE83-DA24-616B2E126157}"/>
              </a:ext>
            </a:extLst>
          </p:cNvPr>
          <p:cNvSpPr txBox="1"/>
          <p:nvPr/>
        </p:nvSpPr>
        <p:spPr>
          <a:xfrm>
            <a:off x="1230473" y="156440"/>
            <a:ext cx="10679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Existing strong-field THz sources &amp; </a:t>
            </a:r>
            <a:r>
              <a:rPr lang="en-US" sz="3200" b="1">
                <a:solidFill>
                  <a:srgbClr val="FF0000"/>
                </a:solidFill>
              </a:rPr>
              <a:t>fs LWFA-driven CSPR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4BBC9C5-4805-B8DB-DC10-1F10EA7D1514}"/>
              </a:ext>
            </a:extLst>
          </p:cNvPr>
          <p:cNvSpPr txBox="1"/>
          <p:nvPr/>
        </p:nvSpPr>
        <p:spPr>
          <a:xfrm>
            <a:off x="6061144" y="5791352"/>
            <a:ext cx="39013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[6] Green, </a:t>
            </a:r>
            <a:r>
              <a:rPr lang="en-US" sz="1600" i="1">
                <a:solidFill>
                  <a:schemeClr val="accent6">
                    <a:lumMod val="75000"/>
                  </a:schemeClr>
                </a:solidFill>
              </a:rPr>
              <a:t>Sci. Rpts</a:t>
            </a:r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6</a:t>
            </a:r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, 22256 (2016)</a:t>
            </a:r>
          </a:p>
          <a:p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[7] Helm, </a:t>
            </a:r>
            <a:r>
              <a:rPr lang="en-US" sz="1600" i="1">
                <a:solidFill>
                  <a:schemeClr val="accent6">
                    <a:lumMod val="75000"/>
                  </a:schemeClr>
                </a:solidFill>
              </a:rPr>
              <a:t>Eur. Phys. J. Plus 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138</a:t>
            </a:r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, 158 (2023)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30F0E37-04A9-4FAD-6E95-39B4C570B544}"/>
              </a:ext>
            </a:extLst>
          </p:cNvPr>
          <p:cNvSpPr txBox="1"/>
          <p:nvPr/>
        </p:nvSpPr>
        <p:spPr>
          <a:xfrm>
            <a:off x="9991166" y="5791352"/>
            <a:ext cx="21920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solidFill>
                  <a:srgbClr val="FF0000"/>
                </a:solidFill>
              </a:rPr>
              <a:t>[8] Rudzinsky, </a:t>
            </a:r>
          </a:p>
          <a:p>
            <a:pPr algn="ctr"/>
            <a:r>
              <a:rPr lang="en-US" sz="1600" i="1">
                <a:solidFill>
                  <a:srgbClr val="FF0000"/>
                </a:solidFill>
              </a:rPr>
              <a:t>   Optica</a:t>
            </a:r>
            <a:r>
              <a:rPr lang="en-US" sz="1600">
                <a:solidFill>
                  <a:srgbClr val="FF0000"/>
                </a:solidFill>
              </a:rPr>
              <a:t> </a:t>
            </a:r>
            <a:r>
              <a:rPr lang="en-US" sz="1600" b="1">
                <a:solidFill>
                  <a:srgbClr val="FF0000"/>
                </a:solidFill>
              </a:rPr>
              <a:t>13</a:t>
            </a:r>
            <a:r>
              <a:rPr lang="en-US" sz="1600">
                <a:solidFill>
                  <a:srgbClr val="FF0000"/>
                </a:solidFill>
              </a:rPr>
              <a:t>, 810 (2026)</a:t>
            </a:r>
            <a:endParaRPr lang="en-US" sz="16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9517C6F-E966-170A-E9D9-9D370FD27EBD}"/>
              </a:ext>
            </a:extLst>
          </p:cNvPr>
          <p:cNvSpPr txBox="1"/>
          <p:nvPr/>
        </p:nvSpPr>
        <p:spPr>
          <a:xfrm>
            <a:off x="10374259" y="3735672"/>
            <a:ext cx="16901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• configurable</a:t>
            </a:r>
          </a:p>
          <a:p>
            <a:r>
              <a:rPr lang="en-US">
                <a:solidFill>
                  <a:srgbClr val="FF0000"/>
                </a:solidFill>
              </a:rPr>
              <a:t>• transportable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A634319-5087-5C98-8F8F-9905FF325651}"/>
              </a:ext>
            </a:extLst>
          </p:cNvPr>
          <p:cNvSpPr/>
          <p:nvPr/>
        </p:nvSpPr>
        <p:spPr>
          <a:xfrm>
            <a:off x="10207624" y="2232212"/>
            <a:ext cx="1837727" cy="72614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C2AFAD7-85DE-5F55-C678-1395A9ECACC7}"/>
              </a:ext>
            </a:extLst>
          </p:cNvPr>
          <p:cNvSpPr/>
          <p:nvPr/>
        </p:nvSpPr>
        <p:spPr>
          <a:xfrm>
            <a:off x="10201000" y="3326296"/>
            <a:ext cx="1837727" cy="38080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99DEFD6-21A8-92F0-AF55-161B8BFC67A5}"/>
              </a:ext>
            </a:extLst>
          </p:cNvPr>
          <p:cNvCxnSpPr/>
          <p:nvPr/>
        </p:nvCxnSpPr>
        <p:spPr>
          <a:xfrm>
            <a:off x="7222435" y="3260036"/>
            <a:ext cx="356483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4BB97E4E-AEB2-72B5-D872-A19043493332}"/>
              </a:ext>
            </a:extLst>
          </p:cNvPr>
          <p:cNvSpPr txBox="1"/>
          <p:nvPr/>
        </p:nvSpPr>
        <p:spPr>
          <a:xfrm>
            <a:off x="4572001" y="757861"/>
            <a:ext cx="28194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Preliminary comparison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AC145CD-49C5-4FA3-6139-05B98B589DDD}"/>
              </a:ext>
            </a:extLst>
          </p:cNvPr>
          <p:cNvGrpSpPr/>
          <p:nvPr/>
        </p:nvGrpSpPr>
        <p:grpSpPr>
          <a:xfrm>
            <a:off x="1141518" y="5043948"/>
            <a:ext cx="2195794" cy="530836"/>
            <a:chOff x="1141518" y="5043948"/>
            <a:chExt cx="2195794" cy="53083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4F4C269-0DE4-FE1B-4ED7-27533DE43DE2}"/>
                </a:ext>
              </a:extLst>
            </p:cNvPr>
            <p:cNvSpPr txBox="1"/>
            <p:nvPr/>
          </p:nvSpPr>
          <p:spPr>
            <a:xfrm>
              <a:off x="1141518" y="5236230"/>
              <a:ext cx="21957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solidFill>
                    <a:srgbClr val="1321FF"/>
                  </a:solidFill>
                </a:rPr>
                <a:t>Tilted Pulse Front (TPF)</a:t>
              </a: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44132835-3491-1FD4-ADDE-A1F2F6296F46}"/>
                </a:ext>
              </a:extLst>
            </p:cNvPr>
            <p:cNvCxnSpPr>
              <a:cxnSpLocks/>
            </p:cNvCxnSpPr>
            <p:nvPr/>
          </p:nvCxnSpPr>
          <p:spPr>
            <a:xfrm rot="900000" flipV="1">
              <a:off x="3038167" y="5043948"/>
              <a:ext cx="0" cy="22177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70706D78-5C38-D1B1-3CCD-D4ED1101B757}"/>
              </a:ext>
            </a:extLst>
          </p:cNvPr>
          <p:cNvSpPr txBox="1"/>
          <p:nvPr/>
        </p:nvSpPr>
        <p:spPr>
          <a:xfrm>
            <a:off x="2926722" y="3736689"/>
            <a:ext cx="7144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Near-IR</a:t>
            </a:r>
          </a:p>
        </p:txBody>
      </p:sp>
    </p:spTree>
    <p:extLst>
      <p:ext uri="{BB962C8B-B14F-4D97-AF65-F5344CB8AC3E}">
        <p14:creationId xmlns:p14="http://schemas.microsoft.com/office/powerpoint/2010/main" val="163411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 animBg="1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198A4-8675-F6AE-D8F1-24785DA99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9C524F-3A36-1B12-65C3-DC619A90A6AB}"/>
              </a:ext>
            </a:extLst>
          </p:cNvPr>
          <p:cNvSpPr txBox="1"/>
          <p:nvPr/>
        </p:nvSpPr>
        <p:spPr>
          <a:xfrm>
            <a:off x="3456816" y="19531"/>
            <a:ext cx="55890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Coherent SPR (CSPR)...</a:t>
            </a:r>
          </a:p>
        </p:txBody>
      </p:sp>
      <p:pic>
        <p:nvPicPr>
          <p:cNvPr id="4" name="Picture 3" descr="A diagram of a microwave wave&#10;&#10;AI-generated content may be incorrect.">
            <a:extLst>
              <a:ext uri="{FF2B5EF4-FFF2-40B4-BE49-F238E27FC236}">
                <a16:creationId xmlns:a16="http://schemas.microsoft.com/office/drawing/2014/main" id="{162A7218-DBE4-FC6C-1C16-3B1BFF7891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05" t="27802" r="20103" b="7929"/>
          <a:stretch>
            <a:fillRect/>
          </a:stretch>
        </p:blipFill>
        <p:spPr>
          <a:xfrm>
            <a:off x="955675" y="1092200"/>
            <a:ext cx="9486899" cy="2084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6F1DEA-80B1-7E5B-9551-824CEAECFF95}"/>
              </a:ext>
            </a:extLst>
          </p:cNvPr>
          <p:cNvSpPr txBox="1"/>
          <p:nvPr/>
        </p:nvSpPr>
        <p:spPr>
          <a:xfrm>
            <a:off x="5113339" y="3122610"/>
            <a:ext cx="679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109D7F-2CFD-000A-B4D6-B10F0DD548B4}"/>
              </a:ext>
            </a:extLst>
          </p:cNvPr>
          <p:cNvSpPr txBox="1"/>
          <p:nvPr/>
        </p:nvSpPr>
        <p:spPr>
          <a:xfrm>
            <a:off x="8437568" y="313372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88C3EB-74D7-DD8C-0EB2-E9F2C805630B}"/>
              </a:ext>
            </a:extLst>
          </p:cNvPr>
          <p:cNvSpPr txBox="1"/>
          <p:nvPr/>
        </p:nvSpPr>
        <p:spPr>
          <a:xfrm>
            <a:off x="1757337" y="3119432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30,000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214A62-BE3B-2CD7-0525-28DE7DC3D94B}"/>
                  </a:ext>
                </a:extLst>
              </p:cNvPr>
              <p:cNvSpPr txBox="1"/>
              <p:nvPr/>
            </p:nvSpPr>
            <p:spPr>
              <a:xfrm>
                <a:off x="10556875" y="3090990"/>
                <a:ext cx="124239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(µ</m:t>
                      </m:r>
                      <m:r>
                        <m:rPr>
                          <m:sty m:val="p"/>
                        </m:rPr>
                        <a:rPr lang="en-US" sz="2800" b="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  <m:r>
                        <a:rPr lang="en-US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214A62-BE3B-2CD7-0525-28DE7DC3D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6875" y="3090990"/>
                <a:ext cx="1242391" cy="523220"/>
              </a:xfrm>
              <a:prstGeom prst="rect">
                <a:avLst/>
              </a:prstGeom>
              <a:blipFill>
                <a:blip r:embed="rId3"/>
                <a:stretch>
                  <a:fillRect r="-2020" b="-19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E53F27-D12E-5754-E249-87855483DA19}"/>
              </a:ext>
            </a:extLst>
          </p:cNvPr>
          <p:cNvCxnSpPr>
            <a:cxnSpLocks/>
          </p:cNvCxnSpPr>
          <p:nvPr/>
        </p:nvCxnSpPr>
        <p:spPr>
          <a:xfrm>
            <a:off x="3865563" y="3003539"/>
            <a:ext cx="0" cy="144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DC0BF10-44FA-E332-6DB7-0EE500D98DF3}"/>
              </a:ext>
            </a:extLst>
          </p:cNvPr>
          <p:cNvSpPr txBox="1"/>
          <p:nvPr/>
        </p:nvSpPr>
        <p:spPr>
          <a:xfrm>
            <a:off x="3408337" y="3132132"/>
            <a:ext cx="933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3,000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CBCB625-CBDF-BA8C-25DF-5E23B60A3C51}"/>
              </a:ext>
            </a:extLst>
          </p:cNvPr>
          <p:cNvCxnSpPr>
            <a:cxnSpLocks/>
          </p:cNvCxnSpPr>
          <p:nvPr/>
        </p:nvCxnSpPr>
        <p:spPr>
          <a:xfrm>
            <a:off x="7015163" y="3003539"/>
            <a:ext cx="0" cy="144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B79CB77-A477-5EA8-6503-B373621341A9}"/>
              </a:ext>
            </a:extLst>
          </p:cNvPr>
          <p:cNvSpPr txBox="1"/>
          <p:nvPr/>
        </p:nvSpPr>
        <p:spPr>
          <a:xfrm>
            <a:off x="6769875" y="3106732"/>
            <a:ext cx="514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4C4E09-E027-DAC8-5796-E3254341F878}"/>
              </a:ext>
            </a:extLst>
          </p:cNvPr>
          <p:cNvSpPr txBox="1"/>
          <p:nvPr/>
        </p:nvSpPr>
        <p:spPr>
          <a:xfrm>
            <a:off x="7493775" y="3093480"/>
            <a:ext cx="514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2318FF"/>
                </a:solidFill>
              </a:rPr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C370E5-90FA-991A-BCF7-28F9CB0CFF71}"/>
                  </a:ext>
                </a:extLst>
              </p:cNvPr>
              <p:cNvSpPr txBox="1"/>
              <p:nvPr/>
            </p:nvSpPr>
            <p:spPr>
              <a:xfrm>
                <a:off x="5024439" y="7003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C370E5-90FA-991A-BCF7-28F9CB0CF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4439" y="700391"/>
                <a:ext cx="85286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024463-7376-9F71-49D7-082C02319374}"/>
                  </a:ext>
                </a:extLst>
              </p:cNvPr>
              <p:cNvSpPr txBox="1"/>
              <p:nvPr/>
            </p:nvSpPr>
            <p:spPr>
              <a:xfrm>
                <a:off x="6611939" y="7003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024463-7376-9F71-49D7-082C02319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939" y="700391"/>
                <a:ext cx="85286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86E561-FAFE-6739-9079-FCE31F04952D}"/>
                  </a:ext>
                </a:extLst>
              </p:cNvPr>
              <p:cNvSpPr txBox="1"/>
              <p:nvPr/>
            </p:nvSpPr>
            <p:spPr>
              <a:xfrm>
                <a:off x="8161339" y="7003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86E561-FAFE-6739-9079-FCE31F049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339" y="700391"/>
                <a:ext cx="85286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2D45812-F99B-D24C-ED89-828E2DCC88FC}"/>
                  </a:ext>
                </a:extLst>
              </p:cNvPr>
              <p:cNvSpPr txBox="1"/>
              <p:nvPr/>
            </p:nvSpPr>
            <p:spPr>
              <a:xfrm>
                <a:off x="9736139" y="713091"/>
                <a:ext cx="852862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15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2D45812-F99B-D24C-ED89-828E2DCC8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6139" y="713091"/>
                <a:ext cx="852862" cy="4658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DB8C64-82C3-1498-FF3C-F76FBBF69C4F}"/>
                  </a:ext>
                </a:extLst>
              </p:cNvPr>
              <p:cNvSpPr txBox="1"/>
              <p:nvPr/>
            </p:nvSpPr>
            <p:spPr>
              <a:xfrm>
                <a:off x="3462339" y="7130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DB8C64-82C3-1498-FF3C-F76FBBF69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339" y="713091"/>
                <a:ext cx="852862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7A03EA9-76EC-7E54-DE50-F5C679E7A17F}"/>
              </a:ext>
            </a:extLst>
          </p:cNvPr>
          <p:cNvCxnSpPr>
            <a:cxnSpLocks/>
          </p:cNvCxnSpPr>
          <p:nvPr/>
        </p:nvCxnSpPr>
        <p:spPr>
          <a:xfrm>
            <a:off x="10152063" y="3003539"/>
            <a:ext cx="0" cy="144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9CCBE95-931D-0E3F-7B81-B9CCC52BDE48}"/>
              </a:ext>
            </a:extLst>
          </p:cNvPr>
          <p:cNvSpPr txBox="1"/>
          <p:nvPr/>
        </p:nvSpPr>
        <p:spPr>
          <a:xfrm>
            <a:off x="9847268" y="3133721"/>
            <a:ext cx="603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0.3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A4DF8B9-5E32-364A-BF7E-07F6E1110840}"/>
                  </a:ext>
                </a:extLst>
              </p:cNvPr>
              <p:cNvSpPr txBox="1"/>
              <p:nvPr/>
            </p:nvSpPr>
            <p:spPr>
              <a:xfrm>
                <a:off x="10566400" y="702623"/>
                <a:ext cx="11746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800" b="0" i="0">
                          <a:latin typeface="Cambria Math" panose="02040503050406030204" pitchFamily="18" charset="0"/>
                        </a:rPr>
                        <m:t>Hz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A4DF8B9-5E32-364A-BF7E-07F6E1110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6400" y="702623"/>
                <a:ext cx="1174617" cy="523220"/>
              </a:xfrm>
              <a:prstGeom prst="rect">
                <a:avLst/>
              </a:prstGeom>
              <a:blipFill>
                <a:blip r:embed="rId10"/>
                <a:stretch>
                  <a:fillRect l="-2128" r="-3191" b="-19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1A52E3E-6831-23F7-FE24-EF810BB40697}"/>
                  </a:ext>
                </a:extLst>
              </p:cNvPr>
              <p:cNvSpPr txBox="1"/>
              <p:nvPr/>
            </p:nvSpPr>
            <p:spPr>
              <a:xfrm>
                <a:off x="1862139" y="7130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1A52E3E-6831-23F7-FE24-EF810BB40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139" y="713091"/>
                <a:ext cx="852862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2C4B18AA-E85A-3094-E7F4-C8B57F423388}"/>
              </a:ext>
            </a:extLst>
          </p:cNvPr>
          <p:cNvSpPr/>
          <p:nvPr/>
        </p:nvSpPr>
        <p:spPr>
          <a:xfrm>
            <a:off x="3888770" y="1384300"/>
            <a:ext cx="3862447" cy="1320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D17DCB-70D9-4A86-93B2-E622608A86A3}"/>
              </a:ext>
            </a:extLst>
          </p:cNvPr>
          <p:cNvSpPr txBox="1"/>
          <p:nvPr/>
        </p:nvSpPr>
        <p:spPr>
          <a:xfrm>
            <a:off x="4640766" y="1634724"/>
            <a:ext cx="21291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THz band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5697C9-A77B-E6BD-AA8F-9684F4838CD7}"/>
              </a:ext>
            </a:extLst>
          </p:cNvPr>
          <p:cNvSpPr/>
          <p:nvPr/>
        </p:nvSpPr>
        <p:spPr>
          <a:xfrm>
            <a:off x="7899400" y="1634724"/>
            <a:ext cx="704987" cy="829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50F268-FFFC-30F7-8916-368398795921}"/>
              </a:ext>
            </a:extLst>
          </p:cNvPr>
          <p:cNvSpPr txBox="1"/>
          <p:nvPr/>
        </p:nvSpPr>
        <p:spPr>
          <a:xfrm rot="16200000">
            <a:off x="7705303" y="1747565"/>
            <a:ext cx="134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 Narrow" panose="020B0604020202020204" pitchFamily="34" charset="0"/>
                <a:cs typeface="Arial Narrow" panose="020B0604020202020204" pitchFamily="34" charset="0"/>
              </a:rPr>
              <a:t>Infrared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CB3441-147B-6A3C-5397-7DA508DEBA79}"/>
              </a:ext>
            </a:extLst>
          </p:cNvPr>
          <p:cNvSpPr/>
          <p:nvPr/>
        </p:nvSpPr>
        <p:spPr>
          <a:xfrm>
            <a:off x="9207500" y="1587500"/>
            <a:ext cx="639768" cy="896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00113DD-839A-707F-6CB6-CF4A4F1D52F3}"/>
              </a:ext>
            </a:extLst>
          </p:cNvPr>
          <p:cNvSpPr txBox="1"/>
          <p:nvPr/>
        </p:nvSpPr>
        <p:spPr>
          <a:xfrm rot="16200000">
            <a:off x="8916872" y="1756189"/>
            <a:ext cx="1172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 Narrow" panose="020B0604020202020204" pitchFamily="34" charset="0"/>
                <a:cs typeface="Arial Narrow" panose="020B0604020202020204" pitchFamily="34" charset="0"/>
              </a:rPr>
              <a:t>Visible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1CAD630-1227-AAD3-0838-C4395BA78AE3}"/>
              </a:ext>
            </a:extLst>
          </p:cNvPr>
          <p:cNvSpPr/>
          <p:nvPr/>
        </p:nvSpPr>
        <p:spPr>
          <a:xfrm>
            <a:off x="3238500" y="1587500"/>
            <a:ext cx="563563" cy="943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8A724D-9317-6DF2-F8E3-0C76BADE6340}"/>
              </a:ext>
            </a:extLst>
          </p:cNvPr>
          <p:cNvSpPr txBox="1"/>
          <p:nvPr/>
        </p:nvSpPr>
        <p:spPr>
          <a:xfrm rot="16200000">
            <a:off x="2714834" y="1783705"/>
            <a:ext cx="1460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Arial Narrow" panose="020B0604020202020204" pitchFamily="34" charset="0"/>
                <a:cs typeface="Arial Narrow" panose="020B0604020202020204" pitchFamily="34" charset="0"/>
              </a:rPr>
              <a:t>mm-wave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C3AFFCB-A7F2-C435-C078-AD05C83F3164}"/>
              </a:ext>
            </a:extLst>
          </p:cNvPr>
          <p:cNvSpPr/>
          <p:nvPr/>
        </p:nvSpPr>
        <p:spPr>
          <a:xfrm>
            <a:off x="3100061" y="1381771"/>
            <a:ext cx="2424440" cy="1345241"/>
          </a:xfrm>
          <a:prstGeom prst="rect">
            <a:avLst/>
          </a:prstGeom>
          <a:solidFill>
            <a:srgbClr val="FF0000">
              <a:alpha val="36000"/>
            </a:srgbClr>
          </a:solidFill>
          <a:ln w="317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488FFAD-E51A-08CD-028A-A6A2B9E1229C}"/>
              </a:ext>
            </a:extLst>
          </p:cNvPr>
          <p:cNvSpPr/>
          <p:nvPr/>
        </p:nvSpPr>
        <p:spPr>
          <a:xfrm>
            <a:off x="3888225" y="1367332"/>
            <a:ext cx="5494314" cy="1345241"/>
          </a:xfrm>
          <a:prstGeom prst="rect">
            <a:avLst/>
          </a:prstGeom>
          <a:solidFill>
            <a:srgbClr val="2318FF">
              <a:alpha val="36000"/>
            </a:srgbClr>
          </a:solidFill>
          <a:ln w="31750">
            <a:solidFill>
              <a:srgbClr val="2318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EE0CAA2-C3BE-1E57-A0D1-C8A612EB5E5A}"/>
              </a:ext>
            </a:extLst>
          </p:cNvPr>
          <p:cNvGrpSpPr/>
          <p:nvPr/>
        </p:nvGrpSpPr>
        <p:grpSpPr>
          <a:xfrm>
            <a:off x="235920" y="1400542"/>
            <a:ext cx="2775824" cy="1236600"/>
            <a:chOff x="235920" y="1400542"/>
            <a:chExt cx="2775824" cy="123660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25125D-55B3-A539-F517-EF33A5D1D118}"/>
                </a:ext>
              </a:extLst>
            </p:cNvPr>
            <p:cNvSpPr txBox="1"/>
            <p:nvPr/>
          </p:nvSpPr>
          <p:spPr>
            <a:xfrm>
              <a:off x="235920" y="1400542"/>
              <a:ext cx="27758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</a:rPr>
                <a:t>...from </a:t>
              </a:r>
              <a:r>
                <a:rPr lang="en-US" sz="2000" u="sng">
                  <a:solidFill>
                    <a:srgbClr val="FF0000"/>
                  </a:solidFill>
                </a:rPr>
                <a:t>RF accelerators</a:t>
              </a:r>
              <a:r>
                <a:rPr lang="en-US" sz="2000">
                  <a:solidFill>
                    <a:srgbClr val="FF0000"/>
                  </a:solidFill>
                </a:rPr>
                <a:t>:</a:t>
              </a:r>
              <a:endParaRPr lang="en-US" sz="2000" u="sng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8D45D64-841C-491D-EC12-CE1E8E93F1FE}"/>
                    </a:ext>
                  </a:extLst>
                </p:cNvPr>
                <p:cNvSpPr txBox="1"/>
                <p:nvPr/>
              </p:nvSpPr>
              <p:spPr>
                <a:xfrm>
                  <a:off x="695558" y="1820524"/>
                  <a:ext cx="215244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>
                      <a:solidFill>
                        <a:srgbClr val="FF0000"/>
                      </a:solidFill>
                    </a:rPr>
                    <a:t>•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&gt;300 µ</m:t>
                      </m:r>
                      <m:r>
                        <m:rPr>
                          <m:sty m:val="p"/>
                        </m:rPr>
                        <a:rPr lang="en-US" sz="2400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a14:m>
                  <a:r>
                    <a:rPr lang="en-US" sz="2400">
                      <a:solidFill>
                        <a:srgbClr val="FF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8D45D64-841C-491D-EC12-CE1E8E93F1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558" y="1820524"/>
                  <a:ext cx="2152449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4094" t="-10811" b="-297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B58216B-6759-4346-87CA-2413074D20A3}"/>
                    </a:ext>
                  </a:extLst>
                </p:cNvPr>
                <p:cNvSpPr txBox="1"/>
                <p:nvPr/>
              </p:nvSpPr>
              <p:spPr>
                <a:xfrm>
                  <a:off x="715243" y="2175477"/>
                  <a:ext cx="203395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• </m:t>
                              </m:r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en-US" sz="2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&gt;1 </m:t>
                      </m:r>
                    </m:oMath>
                  </a14:m>
                  <a:r>
                    <a:rPr lang="en-US" sz="2400">
                      <a:solidFill>
                        <a:srgbClr val="FF0000"/>
                      </a:solidFill>
                    </a:rPr>
                    <a:t>ps</a:t>
                  </a: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B58216B-6759-4346-87CA-2413074D20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5243" y="2175477"/>
                  <a:ext cx="2033955" cy="461665"/>
                </a:xfrm>
                <a:prstGeom prst="rect">
                  <a:avLst/>
                </a:prstGeom>
                <a:blipFill>
                  <a:blip r:embed="rId13"/>
                  <a:stretch>
                    <a:fillRect t="-129730" r="-3727" b="-1891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D7CB42E-8673-68D1-908F-5FAB63AEDCDE}"/>
              </a:ext>
            </a:extLst>
          </p:cNvPr>
          <p:cNvGrpSpPr/>
          <p:nvPr/>
        </p:nvGrpSpPr>
        <p:grpSpPr>
          <a:xfrm>
            <a:off x="9916082" y="1444499"/>
            <a:ext cx="2289810" cy="1182113"/>
            <a:chOff x="6595537" y="3663125"/>
            <a:chExt cx="2289810" cy="118211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DAA55A3-E37A-DAEA-467A-3353BCC97001}"/>
                </a:ext>
              </a:extLst>
            </p:cNvPr>
            <p:cNvSpPr txBox="1"/>
            <p:nvPr/>
          </p:nvSpPr>
          <p:spPr>
            <a:xfrm>
              <a:off x="6663795" y="3663125"/>
              <a:ext cx="22168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2318FF"/>
                  </a:solidFill>
                </a:rPr>
                <a:t>...from </a:t>
              </a:r>
              <a:r>
                <a:rPr lang="en-US" sz="2400" b="1" u="sng">
                  <a:solidFill>
                    <a:srgbClr val="2318FF"/>
                  </a:solidFill>
                </a:rPr>
                <a:t>LWFAs</a:t>
              </a:r>
              <a:r>
                <a:rPr lang="en-US" sz="2400" b="1">
                  <a:solidFill>
                    <a:srgbClr val="2318FF"/>
                  </a:solidFill>
                </a:rPr>
                <a:t>:</a:t>
              </a:r>
              <a:endParaRPr lang="en-US" sz="2400" b="1" u="sng">
                <a:solidFill>
                  <a:srgbClr val="2318FF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733FB12-87AC-899A-A27E-A26E7F3BB759}"/>
                    </a:ext>
                  </a:extLst>
                </p:cNvPr>
                <p:cNvSpPr txBox="1"/>
                <p:nvPr/>
              </p:nvSpPr>
              <p:spPr>
                <a:xfrm>
                  <a:off x="6595537" y="4054178"/>
                  <a:ext cx="227344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>
                      <a:solidFill>
                        <a:srgbClr val="1321FF"/>
                      </a:solidFill>
                    </a:rPr>
                    <a:t>•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solidFill>
                                <a:srgbClr val="1321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rgbClr val="1321FF"/>
                              </a:solidFill>
                              <a:latin typeface="Cambria Math" panose="02040503050406030204" pitchFamily="18" charset="0"/>
                            </a:rPr>
                            <m:t>0.5&lt; </m:t>
                          </m:r>
                          <m:r>
                            <a:rPr lang="en-US" sz="2000" i="1">
                              <a:solidFill>
                                <a:srgbClr val="1321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rgbClr val="1321FF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000" b="0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&lt;3 µ</m:t>
                      </m:r>
                      <m:r>
                        <m:rPr>
                          <m:sty m:val="p"/>
                        </m:rPr>
                        <a:rPr lang="en-US" sz="2000" b="0" i="0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a14:m>
                  <a:r>
                    <a:rPr lang="en-US" sz="2000">
                      <a:solidFill>
                        <a:srgbClr val="1321FF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733FB12-87AC-899A-A27E-A26E7F3BB7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5537" y="4054178"/>
                  <a:ext cx="2273443" cy="400110"/>
                </a:xfrm>
                <a:prstGeom prst="rect">
                  <a:avLst/>
                </a:prstGeom>
                <a:blipFill>
                  <a:blip r:embed="rId14"/>
                  <a:stretch>
                    <a:fillRect l="-2762" t="-3030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90971E6-6058-463F-31F4-F694F91E8022}"/>
                    </a:ext>
                  </a:extLst>
                </p:cNvPr>
                <p:cNvSpPr txBox="1"/>
                <p:nvPr/>
              </p:nvSpPr>
              <p:spPr>
                <a:xfrm>
                  <a:off x="6601901" y="4445128"/>
                  <a:ext cx="228344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sz="2000" i="1">
                              <a:solidFill>
                                <a:srgbClr val="1321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1321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>
                                  <a:solidFill>
                                    <a:srgbClr val="1321FF"/>
                                  </a:solidFill>
                                  <a:latin typeface="Cambria Math" panose="02040503050406030204" pitchFamily="18" charset="0"/>
                                </a:rPr>
                                <m:t>•1&lt; </m:t>
                              </m:r>
                              <m:r>
                                <a:rPr lang="en-US" sz="2000" i="1">
                                  <a:solidFill>
                                    <a:srgbClr val="1321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1321FF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>
                              <a:solidFill>
                                <a:srgbClr val="1321FF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en-US" sz="2000" b="0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&lt;10 </m:t>
                      </m:r>
                      <m:r>
                        <m:rPr>
                          <m:sty m:val="p"/>
                        </m:rPr>
                        <a:rPr lang="en-US" sz="2000" b="0" i="0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</m:oMath>
                  </a14:m>
                  <a:r>
                    <a:rPr lang="en-US" sz="2000">
                      <a:solidFill>
                        <a:srgbClr val="1321FF"/>
                      </a:solidFill>
                    </a:rPr>
                    <a:t>s</a:t>
                  </a:r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90971E6-6058-463F-31F4-F694F91E80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1901" y="4445128"/>
                  <a:ext cx="2283446" cy="400110"/>
                </a:xfrm>
                <a:prstGeom prst="rect">
                  <a:avLst/>
                </a:prstGeom>
                <a:blipFill>
                  <a:blip r:embed="rId15"/>
                  <a:stretch>
                    <a:fillRect t="-118750" r="-2222" b="-181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926984-9C14-4E1D-54F4-FEFB0CD92272}"/>
              </a:ext>
            </a:extLst>
          </p:cNvPr>
          <p:cNvGrpSpPr/>
          <p:nvPr/>
        </p:nvGrpSpPr>
        <p:grpSpPr>
          <a:xfrm>
            <a:off x="7549312" y="642554"/>
            <a:ext cx="466795" cy="2062546"/>
            <a:chOff x="7549312" y="642554"/>
            <a:chExt cx="466795" cy="2062546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5D02101-D300-00E9-95B9-1D1279097992}"/>
                </a:ext>
              </a:extLst>
            </p:cNvPr>
            <p:cNvCxnSpPr>
              <a:cxnSpLocks/>
            </p:cNvCxnSpPr>
            <p:nvPr/>
          </p:nvCxnSpPr>
          <p:spPr>
            <a:xfrm>
              <a:off x="7764463" y="1384300"/>
              <a:ext cx="0" cy="1320800"/>
            </a:xfrm>
            <a:prstGeom prst="line">
              <a:avLst/>
            </a:prstGeom>
            <a:ln w="57150">
              <a:solidFill>
                <a:srgbClr val="2318FF"/>
              </a:solidFill>
              <a:headEnd type="arrow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B856358-6F6C-1131-2B0A-65BB19144792}"/>
                </a:ext>
              </a:extLst>
            </p:cNvPr>
            <p:cNvSpPr txBox="1"/>
            <p:nvPr/>
          </p:nvSpPr>
          <p:spPr>
            <a:xfrm>
              <a:off x="7549312" y="642554"/>
              <a:ext cx="46679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>
                  <a:solidFill>
                    <a:srgbClr val="2318FF"/>
                  </a:solidFill>
                </a:rPr>
                <a:t>*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CE0DDEC4-6B77-6EFC-FB75-D6CEBDDD9279}"/>
              </a:ext>
            </a:extLst>
          </p:cNvPr>
          <p:cNvSpPr txBox="1"/>
          <p:nvPr/>
        </p:nvSpPr>
        <p:spPr>
          <a:xfrm>
            <a:off x="11835779" y="6461768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4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9BCF8F06-D96D-955F-856B-A99CD61A9DEF}"/>
              </a:ext>
            </a:extLst>
          </p:cNvPr>
          <p:cNvCxnSpPr>
            <a:cxnSpLocks/>
          </p:cNvCxnSpPr>
          <p:nvPr/>
        </p:nvCxnSpPr>
        <p:spPr>
          <a:xfrm flipH="1">
            <a:off x="4183921" y="727417"/>
            <a:ext cx="456845" cy="10143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5939C5A5-2086-93AB-2BA2-CAA414A0A33D}"/>
              </a:ext>
            </a:extLst>
          </p:cNvPr>
          <p:cNvCxnSpPr>
            <a:cxnSpLocks/>
          </p:cNvCxnSpPr>
          <p:nvPr/>
        </p:nvCxnSpPr>
        <p:spPr>
          <a:xfrm>
            <a:off x="6588438" y="727419"/>
            <a:ext cx="456845" cy="1014393"/>
          </a:xfrm>
          <a:prstGeom prst="line">
            <a:avLst/>
          </a:prstGeom>
          <a:ln w="38100">
            <a:solidFill>
              <a:srgbClr val="1321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83A16B-0E27-D4EF-6B94-271557FBC6D7}"/>
              </a:ext>
            </a:extLst>
          </p:cNvPr>
          <p:cNvGrpSpPr/>
          <p:nvPr/>
        </p:nvGrpSpPr>
        <p:grpSpPr>
          <a:xfrm>
            <a:off x="6583463" y="3586596"/>
            <a:ext cx="2203653" cy="830997"/>
            <a:chOff x="6583463" y="3586596"/>
            <a:chExt cx="2203653" cy="83099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F9E1779-2DC6-B70B-464E-124DA4C33F82}"/>
                </a:ext>
              </a:extLst>
            </p:cNvPr>
            <p:cNvSpPr txBox="1"/>
            <p:nvPr/>
          </p:nvSpPr>
          <p:spPr>
            <a:xfrm>
              <a:off x="6720140" y="3832818"/>
              <a:ext cx="2066976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>
                  <a:solidFill>
                    <a:srgbClr val="0C1AFF"/>
                  </a:solidFill>
                </a:rPr>
                <a:t>    Rudzinsky </a:t>
              </a:r>
              <a:r>
                <a:rPr lang="en-US" sz="1600" i="1">
                  <a:solidFill>
                    <a:srgbClr val="0C1AFF"/>
                  </a:solidFill>
                </a:rPr>
                <a:t>et al</a:t>
              </a:r>
              <a:r>
                <a:rPr lang="en-US" sz="1600">
                  <a:solidFill>
                    <a:srgbClr val="0C1AFF"/>
                  </a:solidFill>
                </a:rPr>
                <a:t>.,</a:t>
              </a:r>
            </a:p>
            <a:p>
              <a:r>
                <a:rPr lang="en-US" sz="1600" i="1">
                  <a:solidFill>
                    <a:srgbClr val="0C1AFF"/>
                  </a:solidFill>
                </a:rPr>
                <a:t>Optica</a:t>
              </a:r>
              <a:r>
                <a:rPr lang="en-US" sz="1600">
                  <a:solidFill>
                    <a:srgbClr val="0C1AFF"/>
                  </a:solidFill>
                </a:rPr>
                <a:t> </a:t>
              </a:r>
              <a:r>
                <a:rPr lang="en-US" sz="1600" b="1">
                  <a:solidFill>
                    <a:srgbClr val="0C1AFF"/>
                  </a:solidFill>
                </a:rPr>
                <a:t>13</a:t>
              </a:r>
              <a:r>
                <a:rPr lang="en-US" sz="1600">
                  <a:solidFill>
                    <a:srgbClr val="0C1AFF"/>
                  </a:solidFill>
                </a:rPr>
                <a:t>, 810 (2026)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3162DEF-E682-36B0-0E57-8C73C42165D1}"/>
                </a:ext>
              </a:extLst>
            </p:cNvPr>
            <p:cNvSpPr txBox="1"/>
            <p:nvPr/>
          </p:nvSpPr>
          <p:spPr>
            <a:xfrm>
              <a:off x="6583463" y="3586596"/>
              <a:ext cx="46679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rgbClr val="0C1AFF"/>
                  </a:solidFill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266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5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>
            <a:extLst>
              <a:ext uri="{FF2B5EF4-FFF2-40B4-BE49-F238E27FC236}">
                <a16:creationId xmlns:a16="http://schemas.microsoft.com/office/drawing/2014/main" id="{75D823CB-A8F4-76B1-9009-B78126CA906D}"/>
              </a:ext>
            </a:extLst>
          </p:cNvPr>
          <p:cNvGrpSpPr/>
          <p:nvPr/>
        </p:nvGrpSpPr>
        <p:grpSpPr>
          <a:xfrm>
            <a:off x="6268382" y="2538460"/>
            <a:ext cx="5856585" cy="4257257"/>
            <a:chOff x="6268382" y="2538460"/>
            <a:chExt cx="5856585" cy="4257257"/>
          </a:xfrm>
        </p:grpSpPr>
        <p:pic>
          <p:nvPicPr>
            <p:cNvPr id="149" name="Picture 148" descr="A graph with blue dots and numbers&#10;&#10;AI-generated content may be incorrect.">
              <a:extLst>
                <a:ext uri="{FF2B5EF4-FFF2-40B4-BE49-F238E27FC236}">
                  <a16:creationId xmlns:a16="http://schemas.microsoft.com/office/drawing/2014/main" id="{91E72826-2DE3-EF27-5048-98DB250B1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68382" y="2538460"/>
              <a:ext cx="5856585" cy="4257257"/>
            </a:xfrm>
            <a:prstGeom prst="rect">
              <a:avLst/>
            </a:prstGeom>
          </p:spPr>
        </p:pic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EF52F10-439A-9C14-DDB8-F42E6B62CCCC}"/>
                </a:ext>
              </a:extLst>
            </p:cNvPr>
            <p:cNvGrpSpPr/>
            <p:nvPr/>
          </p:nvGrpSpPr>
          <p:grpSpPr>
            <a:xfrm>
              <a:off x="9618034" y="2651855"/>
              <a:ext cx="2316186" cy="923330"/>
              <a:chOff x="9618034" y="2651855"/>
              <a:chExt cx="2316186" cy="923330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06EA8775-5CCF-934C-4328-1193A2BED793}"/>
                  </a:ext>
                </a:extLst>
              </p:cNvPr>
              <p:cNvGrpSpPr/>
              <p:nvPr/>
            </p:nvGrpSpPr>
            <p:grpSpPr>
              <a:xfrm>
                <a:off x="10062738" y="2809301"/>
                <a:ext cx="117514" cy="470053"/>
                <a:chOff x="10212638" y="2809301"/>
                <a:chExt cx="117514" cy="470053"/>
              </a:xfrm>
            </p:grpSpPr>
            <p:sp>
              <p:nvSpPr>
                <p:cNvPr id="160" name="Oval 159">
                  <a:extLst>
                    <a:ext uri="{FF2B5EF4-FFF2-40B4-BE49-F238E27FC236}">
                      <a16:creationId xmlns:a16="http://schemas.microsoft.com/office/drawing/2014/main" id="{2BC24E54-4606-1B9C-BD47-72D850A3E29A}"/>
                    </a:ext>
                  </a:extLst>
                </p:cNvPr>
                <p:cNvSpPr/>
                <p:nvPr/>
              </p:nvSpPr>
              <p:spPr>
                <a:xfrm>
                  <a:off x="10212638" y="2989242"/>
                  <a:ext cx="117514" cy="106496"/>
                </a:xfrm>
                <a:prstGeom prst="ellipse">
                  <a:avLst/>
                </a:prstGeom>
                <a:solidFill>
                  <a:srgbClr val="1D2DFF"/>
                </a:solidFill>
                <a:ln>
                  <a:solidFill>
                    <a:srgbClr val="1D2D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62" name="Straight Connector 161">
                  <a:extLst>
                    <a:ext uri="{FF2B5EF4-FFF2-40B4-BE49-F238E27FC236}">
                      <a16:creationId xmlns:a16="http://schemas.microsoft.com/office/drawing/2014/main" id="{80CE9C37-591A-234D-06BB-67277AF00527}"/>
                    </a:ext>
                  </a:extLst>
                </p:cNvPr>
                <p:cNvCxnSpPr/>
                <p:nvPr/>
              </p:nvCxnSpPr>
              <p:spPr>
                <a:xfrm>
                  <a:off x="10271395" y="2809301"/>
                  <a:ext cx="0" cy="470053"/>
                </a:xfrm>
                <a:prstGeom prst="line">
                  <a:avLst/>
                </a:prstGeom>
                <a:ln w="28575">
                  <a:solidFill>
                    <a:srgbClr val="1D2D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1D84D0F5-0BFB-523B-1C6A-7DB7BC209BFB}"/>
                  </a:ext>
                </a:extLst>
              </p:cNvPr>
              <p:cNvSpPr txBox="1"/>
              <p:nvPr/>
            </p:nvSpPr>
            <p:spPr>
              <a:xfrm>
                <a:off x="10410149" y="2651855"/>
                <a:ext cx="152407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>
                    <a:solidFill>
                      <a:srgbClr val="1D2DFF"/>
                    </a:solidFill>
                  </a:rPr>
                  <a:t>calibrated/</a:t>
                </a:r>
              </a:p>
              <a:p>
                <a:pPr algn="ctr"/>
                <a:r>
                  <a:rPr lang="en-US" b="1">
                    <a:solidFill>
                      <a:srgbClr val="1D2DFF"/>
                    </a:solidFill>
                  </a:rPr>
                  <a:t>measured</a:t>
                </a:r>
              </a:p>
              <a:p>
                <a:pPr algn="ctr"/>
                <a:r>
                  <a:rPr lang="en-US" b="1">
                    <a:solidFill>
                      <a:srgbClr val="1D2DFF"/>
                    </a:solidFill>
                  </a:rPr>
                  <a:t>CSPR energy</a:t>
                </a:r>
              </a:p>
            </p:txBody>
          </p: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A7D7726D-E753-EBFA-7687-60CA6FB092C6}"/>
                  </a:ext>
                </a:extLst>
              </p:cNvPr>
              <p:cNvGrpSpPr/>
              <p:nvPr/>
            </p:nvGrpSpPr>
            <p:grpSpPr>
              <a:xfrm>
                <a:off x="9855378" y="2961701"/>
                <a:ext cx="117514" cy="470053"/>
                <a:chOff x="10212638" y="2809301"/>
                <a:chExt cx="117514" cy="470053"/>
              </a:xfrm>
            </p:grpSpPr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61903D45-4B7F-42CB-6C1A-734D8605EEA9}"/>
                    </a:ext>
                  </a:extLst>
                </p:cNvPr>
                <p:cNvSpPr/>
                <p:nvPr/>
              </p:nvSpPr>
              <p:spPr>
                <a:xfrm>
                  <a:off x="10212638" y="2989242"/>
                  <a:ext cx="117514" cy="106496"/>
                </a:xfrm>
                <a:prstGeom prst="ellipse">
                  <a:avLst/>
                </a:prstGeom>
                <a:solidFill>
                  <a:srgbClr val="1D2DFF"/>
                </a:solidFill>
                <a:ln>
                  <a:solidFill>
                    <a:srgbClr val="1D2D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67" name="Straight Connector 166">
                  <a:extLst>
                    <a:ext uri="{FF2B5EF4-FFF2-40B4-BE49-F238E27FC236}">
                      <a16:creationId xmlns:a16="http://schemas.microsoft.com/office/drawing/2014/main" id="{5121B1A6-2EF3-E8DC-0BBC-DD7215658865}"/>
                    </a:ext>
                  </a:extLst>
                </p:cNvPr>
                <p:cNvCxnSpPr/>
                <p:nvPr/>
              </p:nvCxnSpPr>
              <p:spPr>
                <a:xfrm>
                  <a:off x="10271395" y="2809301"/>
                  <a:ext cx="0" cy="470053"/>
                </a:xfrm>
                <a:prstGeom prst="line">
                  <a:avLst/>
                </a:prstGeom>
                <a:ln w="28575">
                  <a:solidFill>
                    <a:srgbClr val="1D2D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AB039AA9-4D9B-88B9-42D3-FBEDF93E1FDC}"/>
                  </a:ext>
                </a:extLst>
              </p:cNvPr>
              <p:cNvGrpSpPr/>
              <p:nvPr/>
            </p:nvGrpSpPr>
            <p:grpSpPr>
              <a:xfrm>
                <a:off x="9618034" y="2874261"/>
                <a:ext cx="117514" cy="470053"/>
                <a:chOff x="10212638" y="2809301"/>
                <a:chExt cx="117514" cy="470053"/>
              </a:xfrm>
            </p:grpSpPr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1AF3DB51-0BC5-C503-7547-19EE324247D0}"/>
                    </a:ext>
                  </a:extLst>
                </p:cNvPr>
                <p:cNvSpPr/>
                <p:nvPr/>
              </p:nvSpPr>
              <p:spPr>
                <a:xfrm>
                  <a:off x="10212638" y="2989242"/>
                  <a:ext cx="117514" cy="106496"/>
                </a:xfrm>
                <a:prstGeom prst="ellipse">
                  <a:avLst/>
                </a:prstGeom>
                <a:solidFill>
                  <a:srgbClr val="1D2DFF"/>
                </a:solidFill>
                <a:ln>
                  <a:solidFill>
                    <a:srgbClr val="1D2D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70" name="Straight Connector 169">
                  <a:extLst>
                    <a:ext uri="{FF2B5EF4-FFF2-40B4-BE49-F238E27FC236}">
                      <a16:creationId xmlns:a16="http://schemas.microsoft.com/office/drawing/2014/main" id="{35BB37CC-F378-CDAE-8290-9197F4AEB6BB}"/>
                    </a:ext>
                  </a:extLst>
                </p:cNvPr>
                <p:cNvCxnSpPr/>
                <p:nvPr/>
              </p:nvCxnSpPr>
              <p:spPr>
                <a:xfrm>
                  <a:off x="10271395" y="2809301"/>
                  <a:ext cx="0" cy="470053"/>
                </a:xfrm>
                <a:prstGeom prst="line">
                  <a:avLst/>
                </a:prstGeom>
                <a:ln w="28575">
                  <a:solidFill>
                    <a:srgbClr val="1D2D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65" name="Picture 64" descr="A close-up of several images of energy&#10;&#10;AI-generated content may be incorrect.">
            <a:extLst>
              <a:ext uri="{FF2B5EF4-FFF2-40B4-BE49-F238E27FC236}">
                <a16:creationId xmlns:a16="http://schemas.microsoft.com/office/drawing/2014/main" id="{D6E354C6-D9C9-264E-4646-3F71D2D09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3" y="939733"/>
            <a:ext cx="5447939" cy="5472039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F2A6E35E-9B54-8871-A7C5-8C82102580D7}"/>
              </a:ext>
            </a:extLst>
          </p:cNvPr>
          <p:cNvSpPr txBox="1"/>
          <p:nvPr/>
        </p:nvSpPr>
        <p:spPr>
          <a:xfrm>
            <a:off x="833428" y="223118"/>
            <a:ext cx="1969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e-spectra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5A3A6E3-0211-B73C-19BE-BE3009A330E5}"/>
                  </a:ext>
                </a:extLst>
              </p:cNvPr>
              <p:cNvSpPr txBox="1"/>
              <p:nvPr/>
            </p:nvSpPr>
            <p:spPr>
              <a:xfrm>
                <a:off x="3524565" y="45642"/>
                <a:ext cx="150053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b="1"/>
                  <a:t>SPR</a:t>
                </a:r>
                <a:r>
                  <a:rPr lang="en-US" sz="2400" b="1"/>
                  <a:t> </a:t>
                </a:r>
              </a:p>
              <a:p>
                <a:pPr algn="ctr"/>
                <a:r>
                  <a:rPr lang="en-US" sz="2000" b="1"/>
                  <a:t>(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sz="2000" b="1"/>
                  <a:t>µm)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5A3A6E3-0211-B73C-19BE-BE3009A33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565" y="45642"/>
                <a:ext cx="1500539" cy="830997"/>
              </a:xfrm>
              <a:prstGeom prst="rect">
                <a:avLst/>
              </a:prstGeom>
              <a:blipFill>
                <a:blip r:embed="rId4"/>
                <a:stretch>
                  <a:fillRect l="-3361" t="-7463" r="-4202" b="-119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1" name="TextBox 150">
            <a:extLst>
              <a:ext uri="{FF2B5EF4-FFF2-40B4-BE49-F238E27FC236}">
                <a16:creationId xmlns:a16="http://schemas.microsoft.com/office/drawing/2014/main" id="{55F678DD-B867-C232-398B-74B541954515}"/>
              </a:ext>
            </a:extLst>
          </p:cNvPr>
          <p:cNvSpPr txBox="1"/>
          <p:nvPr/>
        </p:nvSpPr>
        <p:spPr>
          <a:xfrm>
            <a:off x="6710279" y="3749"/>
            <a:ext cx="52781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/>
              <a:t>CSPR Experimental </a:t>
            </a:r>
          </a:p>
          <a:p>
            <a:pPr algn="ctr"/>
            <a:r>
              <a:rPr lang="en-US" sz="4400" b="1"/>
              <a:t>Results at 𝜆 = 10 µm</a:t>
            </a:r>
          </a:p>
        </p:txBody>
      </p:sp>
      <p:sp>
        <p:nvSpPr>
          <p:cNvPr id="152" name="Freeform 151">
            <a:extLst>
              <a:ext uri="{FF2B5EF4-FFF2-40B4-BE49-F238E27FC236}">
                <a16:creationId xmlns:a16="http://schemas.microsoft.com/office/drawing/2014/main" id="{077E9A93-B2DD-F12E-0A3A-8F6926E67D6B}"/>
              </a:ext>
            </a:extLst>
          </p:cNvPr>
          <p:cNvSpPr/>
          <p:nvPr/>
        </p:nvSpPr>
        <p:spPr>
          <a:xfrm>
            <a:off x="8478983" y="2676588"/>
            <a:ext cx="3335549" cy="2972836"/>
          </a:xfrm>
          <a:custGeom>
            <a:avLst/>
            <a:gdLst>
              <a:gd name="connsiteX0" fmla="*/ 0 w 2939143"/>
              <a:gd name="connsiteY0" fmla="*/ 0 h 2532370"/>
              <a:gd name="connsiteX1" fmla="*/ 95459 w 2939143"/>
              <a:gd name="connsiteY1" fmla="*/ 386861 h 2532370"/>
              <a:gd name="connsiteX2" fmla="*/ 185895 w 2939143"/>
              <a:gd name="connsiteY2" fmla="*/ 748602 h 2532370"/>
              <a:gd name="connsiteX3" fmla="*/ 311499 w 2939143"/>
              <a:gd name="connsiteY3" fmla="*/ 1135464 h 2532370"/>
              <a:gd name="connsiteX4" fmla="*/ 452176 w 2939143"/>
              <a:gd name="connsiteY4" fmla="*/ 1457011 h 2532370"/>
              <a:gd name="connsiteX5" fmla="*/ 607925 w 2939143"/>
              <a:gd name="connsiteY5" fmla="*/ 1768510 h 2532370"/>
              <a:gd name="connsiteX6" fmla="*/ 818941 w 2939143"/>
              <a:gd name="connsiteY6" fmla="*/ 2019719 h 2532370"/>
              <a:gd name="connsiteX7" fmla="*/ 1135464 w 2939143"/>
              <a:gd name="connsiteY7" fmla="*/ 2250831 h 2532370"/>
              <a:gd name="connsiteX8" fmla="*/ 1557495 w 2939143"/>
              <a:gd name="connsiteY8" fmla="*/ 2421653 h 2532370"/>
              <a:gd name="connsiteX9" fmla="*/ 2024743 w 2939143"/>
              <a:gd name="connsiteY9" fmla="*/ 2491991 h 2532370"/>
              <a:gd name="connsiteX10" fmla="*/ 2507064 w 2939143"/>
              <a:gd name="connsiteY10" fmla="*/ 2527160 h 2532370"/>
              <a:gd name="connsiteX11" fmla="*/ 2939143 w 2939143"/>
              <a:gd name="connsiteY11" fmla="*/ 2532185 h 2532370"/>
              <a:gd name="connsiteX12" fmla="*/ 2939143 w 2939143"/>
              <a:gd name="connsiteY12" fmla="*/ 2532185 h 2532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39143" h="2532370">
                <a:moveTo>
                  <a:pt x="0" y="0"/>
                </a:moveTo>
                <a:cubicBezTo>
                  <a:pt x="32238" y="131047"/>
                  <a:pt x="64477" y="262094"/>
                  <a:pt x="95459" y="386861"/>
                </a:cubicBezTo>
                <a:cubicBezTo>
                  <a:pt x="126441" y="511628"/>
                  <a:pt x="149888" y="623835"/>
                  <a:pt x="185895" y="748602"/>
                </a:cubicBezTo>
                <a:cubicBezTo>
                  <a:pt x="221902" y="873369"/>
                  <a:pt x="267119" y="1017396"/>
                  <a:pt x="311499" y="1135464"/>
                </a:cubicBezTo>
                <a:cubicBezTo>
                  <a:pt x="355879" y="1253532"/>
                  <a:pt x="402772" y="1351503"/>
                  <a:pt x="452176" y="1457011"/>
                </a:cubicBezTo>
                <a:cubicBezTo>
                  <a:pt x="501580" y="1562519"/>
                  <a:pt x="546798" y="1674725"/>
                  <a:pt x="607925" y="1768510"/>
                </a:cubicBezTo>
                <a:cubicBezTo>
                  <a:pt x="669053" y="1862295"/>
                  <a:pt x="731018" y="1939332"/>
                  <a:pt x="818941" y="2019719"/>
                </a:cubicBezTo>
                <a:cubicBezTo>
                  <a:pt x="906864" y="2100106"/>
                  <a:pt x="1012372" y="2183842"/>
                  <a:pt x="1135464" y="2250831"/>
                </a:cubicBezTo>
                <a:cubicBezTo>
                  <a:pt x="1258556" y="2317820"/>
                  <a:pt x="1409282" y="2381460"/>
                  <a:pt x="1557495" y="2421653"/>
                </a:cubicBezTo>
                <a:cubicBezTo>
                  <a:pt x="1705708" y="2461846"/>
                  <a:pt x="1866482" y="2474407"/>
                  <a:pt x="2024743" y="2491991"/>
                </a:cubicBezTo>
                <a:cubicBezTo>
                  <a:pt x="2183004" y="2509575"/>
                  <a:pt x="2354664" y="2520461"/>
                  <a:pt x="2507064" y="2527160"/>
                </a:cubicBezTo>
                <a:cubicBezTo>
                  <a:pt x="2659464" y="2533859"/>
                  <a:pt x="2939143" y="2532185"/>
                  <a:pt x="2939143" y="2532185"/>
                </a:cubicBezTo>
                <a:lnTo>
                  <a:pt x="2939143" y="2532185"/>
                </a:lnTo>
              </a:path>
            </a:pathLst>
          </a:custGeom>
          <a:noFill/>
          <a:ln w="76200">
            <a:solidFill>
              <a:schemeClr val="accent2"/>
            </a:solidFill>
            <a:prstDash val="dash"/>
            <a:headEnd type="arrow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DCA241AA-C4D2-E622-B81A-ADF5A2AF1046}"/>
              </a:ext>
            </a:extLst>
          </p:cNvPr>
          <p:cNvSpPr/>
          <p:nvPr/>
        </p:nvSpPr>
        <p:spPr>
          <a:xfrm>
            <a:off x="7267629" y="2634196"/>
            <a:ext cx="171557" cy="314951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C1B75050-B5AB-ADD6-7268-7AEB7DFA1827}"/>
              </a:ext>
            </a:extLst>
          </p:cNvPr>
          <p:cNvGrpSpPr/>
          <p:nvPr/>
        </p:nvGrpSpPr>
        <p:grpSpPr>
          <a:xfrm>
            <a:off x="9379347" y="3659648"/>
            <a:ext cx="2518268" cy="646331"/>
            <a:chOff x="9379347" y="3659648"/>
            <a:chExt cx="2518268" cy="646331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22FD9063-B7BC-7294-A5D9-20C302702D08}"/>
                </a:ext>
              </a:extLst>
            </p:cNvPr>
            <p:cNvSpPr txBox="1"/>
            <p:nvPr/>
          </p:nvSpPr>
          <p:spPr>
            <a:xfrm>
              <a:off x="10464209" y="3659648"/>
              <a:ext cx="143340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basic CSPR </a:t>
              </a:r>
            </a:p>
            <a:p>
              <a:pPr algn="ctr"/>
              <a:r>
                <a:rPr lang="en-US" b="1">
                  <a:solidFill>
                    <a:srgbClr val="C00000"/>
                  </a:solidFill>
                </a:rPr>
                <a:t>theory</a:t>
              </a:r>
            </a:p>
          </p:txBody>
        </p: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472A5F29-75DA-8701-FC30-A8F908B60590}"/>
                </a:ext>
              </a:extLst>
            </p:cNvPr>
            <p:cNvCxnSpPr>
              <a:cxnSpLocks/>
            </p:cNvCxnSpPr>
            <p:nvPr/>
          </p:nvCxnSpPr>
          <p:spPr>
            <a:xfrm>
              <a:off x="9379347" y="3995614"/>
              <a:ext cx="1061291" cy="0"/>
            </a:xfrm>
            <a:prstGeom prst="line">
              <a:avLst/>
            </a:prstGeom>
            <a:ln w="57150">
              <a:solidFill>
                <a:srgbClr val="E9713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DBA910D4-BFA9-8443-1A5D-FD16B1E98084}"/>
              </a:ext>
            </a:extLst>
          </p:cNvPr>
          <p:cNvGrpSpPr/>
          <p:nvPr/>
        </p:nvGrpSpPr>
        <p:grpSpPr>
          <a:xfrm>
            <a:off x="7325184" y="3340639"/>
            <a:ext cx="4549076" cy="2321641"/>
            <a:chOff x="1389965" y="1650060"/>
            <a:chExt cx="3781475" cy="2017700"/>
          </a:xfrm>
        </p:grpSpPr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08A83562-72B1-D671-72A0-AD7474340C07}"/>
                </a:ext>
              </a:extLst>
            </p:cNvPr>
            <p:cNvSpPr/>
            <p:nvPr/>
          </p:nvSpPr>
          <p:spPr>
            <a:xfrm>
              <a:off x="2153920" y="1960880"/>
              <a:ext cx="3017520" cy="1706880"/>
            </a:xfrm>
            <a:custGeom>
              <a:avLst/>
              <a:gdLst>
                <a:gd name="connsiteX0" fmla="*/ 3017520 w 3017520"/>
                <a:gd name="connsiteY0" fmla="*/ 1706880 h 1706880"/>
                <a:gd name="connsiteX1" fmla="*/ 2377440 w 3017520"/>
                <a:gd name="connsiteY1" fmla="*/ 1686560 h 1706880"/>
                <a:gd name="connsiteX2" fmla="*/ 1991360 w 3017520"/>
                <a:gd name="connsiteY2" fmla="*/ 1656080 h 1706880"/>
                <a:gd name="connsiteX3" fmla="*/ 1696720 w 3017520"/>
                <a:gd name="connsiteY3" fmla="*/ 1625600 h 1706880"/>
                <a:gd name="connsiteX4" fmla="*/ 1391920 w 3017520"/>
                <a:gd name="connsiteY4" fmla="*/ 1534160 h 1706880"/>
                <a:gd name="connsiteX5" fmla="*/ 1117600 w 3017520"/>
                <a:gd name="connsiteY5" fmla="*/ 1371600 h 1706880"/>
                <a:gd name="connsiteX6" fmla="*/ 934720 w 3017520"/>
                <a:gd name="connsiteY6" fmla="*/ 1229360 h 1706880"/>
                <a:gd name="connsiteX7" fmla="*/ 782320 w 3017520"/>
                <a:gd name="connsiteY7" fmla="*/ 1056640 h 1706880"/>
                <a:gd name="connsiteX8" fmla="*/ 609600 w 3017520"/>
                <a:gd name="connsiteY8" fmla="*/ 833120 h 1706880"/>
                <a:gd name="connsiteX9" fmla="*/ 457200 w 3017520"/>
                <a:gd name="connsiteY9" fmla="*/ 660400 h 1706880"/>
                <a:gd name="connsiteX10" fmla="*/ 314960 w 3017520"/>
                <a:gd name="connsiteY10" fmla="*/ 508000 h 1706880"/>
                <a:gd name="connsiteX11" fmla="*/ 193040 w 3017520"/>
                <a:gd name="connsiteY11" fmla="*/ 304800 h 1706880"/>
                <a:gd name="connsiteX12" fmla="*/ 71120 w 3017520"/>
                <a:gd name="connsiteY12" fmla="*/ 132080 h 1706880"/>
                <a:gd name="connsiteX13" fmla="*/ 0 w 3017520"/>
                <a:gd name="connsiteY13" fmla="*/ 0 h 1706880"/>
                <a:gd name="connsiteX14" fmla="*/ 0 w 3017520"/>
                <a:gd name="connsiteY14" fmla="*/ 0 h 170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17520" h="1706880">
                  <a:moveTo>
                    <a:pt x="3017520" y="1706880"/>
                  </a:moveTo>
                  <a:lnTo>
                    <a:pt x="2377440" y="1686560"/>
                  </a:lnTo>
                  <a:cubicBezTo>
                    <a:pt x="2206413" y="1678093"/>
                    <a:pt x="2104813" y="1666240"/>
                    <a:pt x="1991360" y="1656080"/>
                  </a:cubicBezTo>
                  <a:cubicBezTo>
                    <a:pt x="1877907" y="1645920"/>
                    <a:pt x="1796627" y="1645920"/>
                    <a:pt x="1696720" y="1625600"/>
                  </a:cubicBezTo>
                  <a:cubicBezTo>
                    <a:pt x="1596813" y="1605280"/>
                    <a:pt x="1488440" y="1576493"/>
                    <a:pt x="1391920" y="1534160"/>
                  </a:cubicBezTo>
                  <a:cubicBezTo>
                    <a:pt x="1295400" y="1491827"/>
                    <a:pt x="1193800" y="1422400"/>
                    <a:pt x="1117600" y="1371600"/>
                  </a:cubicBezTo>
                  <a:cubicBezTo>
                    <a:pt x="1041400" y="1320800"/>
                    <a:pt x="990600" y="1281853"/>
                    <a:pt x="934720" y="1229360"/>
                  </a:cubicBezTo>
                  <a:cubicBezTo>
                    <a:pt x="878840" y="1176867"/>
                    <a:pt x="836507" y="1122680"/>
                    <a:pt x="782320" y="1056640"/>
                  </a:cubicBezTo>
                  <a:cubicBezTo>
                    <a:pt x="728133" y="990600"/>
                    <a:pt x="663787" y="899160"/>
                    <a:pt x="609600" y="833120"/>
                  </a:cubicBezTo>
                  <a:cubicBezTo>
                    <a:pt x="555413" y="767080"/>
                    <a:pt x="506307" y="714587"/>
                    <a:pt x="457200" y="660400"/>
                  </a:cubicBezTo>
                  <a:cubicBezTo>
                    <a:pt x="408093" y="606213"/>
                    <a:pt x="358987" y="567267"/>
                    <a:pt x="314960" y="508000"/>
                  </a:cubicBezTo>
                  <a:cubicBezTo>
                    <a:pt x="270933" y="448733"/>
                    <a:pt x="233680" y="367453"/>
                    <a:pt x="193040" y="304800"/>
                  </a:cubicBezTo>
                  <a:cubicBezTo>
                    <a:pt x="152400" y="242147"/>
                    <a:pt x="103293" y="182880"/>
                    <a:pt x="71120" y="132080"/>
                  </a:cubicBezTo>
                  <a:cubicBezTo>
                    <a:pt x="38947" y="81280"/>
                    <a:pt x="0" y="0"/>
                    <a:pt x="0" y="0"/>
                  </a:cubicBezTo>
                  <a:lnTo>
                    <a:pt x="0" y="0"/>
                  </a:lnTo>
                </a:path>
              </a:pathLst>
            </a:custGeom>
            <a:noFill/>
            <a:ln w="762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F42EAA07-F4F6-C16C-5A40-5F6E50F6F154}"/>
                </a:ext>
              </a:extLst>
            </p:cNvPr>
            <p:cNvSpPr/>
            <p:nvPr/>
          </p:nvSpPr>
          <p:spPr>
            <a:xfrm>
              <a:off x="1389965" y="1650060"/>
              <a:ext cx="835075" cy="1371290"/>
            </a:xfrm>
            <a:custGeom>
              <a:avLst/>
              <a:gdLst>
                <a:gd name="connsiteX0" fmla="*/ 835075 w 835075"/>
                <a:gd name="connsiteY0" fmla="*/ 432740 h 1371290"/>
                <a:gd name="connsiteX1" fmla="*/ 753795 w 835075"/>
                <a:gd name="connsiteY1" fmla="*/ 290500 h 1371290"/>
                <a:gd name="connsiteX2" fmla="*/ 713155 w 835075"/>
                <a:gd name="connsiteY2" fmla="*/ 178740 h 1371290"/>
                <a:gd name="connsiteX3" fmla="*/ 662355 w 835075"/>
                <a:gd name="connsiteY3" fmla="*/ 87300 h 1371290"/>
                <a:gd name="connsiteX4" fmla="*/ 581075 w 835075"/>
                <a:gd name="connsiteY4" fmla="*/ 6020 h 1371290"/>
                <a:gd name="connsiteX5" fmla="*/ 499795 w 835075"/>
                <a:gd name="connsiteY5" fmla="*/ 6020 h 1371290"/>
                <a:gd name="connsiteX6" fmla="*/ 418515 w 835075"/>
                <a:gd name="connsiteY6" fmla="*/ 6020 h 1371290"/>
                <a:gd name="connsiteX7" fmla="*/ 357555 w 835075"/>
                <a:gd name="connsiteY7" fmla="*/ 46660 h 1371290"/>
                <a:gd name="connsiteX8" fmla="*/ 286435 w 835075"/>
                <a:gd name="connsiteY8" fmla="*/ 117780 h 1371290"/>
                <a:gd name="connsiteX9" fmla="*/ 245795 w 835075"/>
                <a:gd name="connsiteY9" fmla="*/ 219380 h 1371290"/>
                <a:gd name="connsiteX10" fmla="*/ 174675 w 835075"/>
                <a:gd name="connsiteY10" fmla="*/ 392100 h 1371290"/>
                <a:gd name="connsiteX11" fmla="*/ 134035 w 835075"/>
                <a:gd name="connsiteY11" fmla="*/ 534340 h 1371290"/>
                <a:gd name="connsiteX12" fmla="*/ 103555 w 835075"/>
                <a:gd name="connsiteY12" fmla="*/ 646100 h 1371290"/>
                <a:gd name="connsiteX13" fmla="*/ 83235 w 835075"/>
                <a:gd name="connsiteY13" fmla="*/ 727380 h 1371290"/>
                <a:gd name="connsiteX14" fmla="*/ 52755 w 835075"/>
                <a:gd name="connsiteY14" fmla="*/ 930580 h 1371290"/>
                <a:gd name="connsiteX15" fmla="*/ 22275 w 835075"/>
                <a:gd name="connsiteY15" fmla="*/ 1133780 h 1371290"/>
                <a:gd name="connsiteX16" fmla="*/ 1955 w 835075"/>
                <a:gd name="connsiteY16" fmla="*/ 1347140 h 1371290"/>
                <a:gd name="connsiteX17" fmla="*/ 1955 w 835075"/>
                <a:gd name="connsiteY17" fmla="*/ 1357300 h 137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5075" h="1371290">
                  <a:moveTo>
                    <a:pt x="835075" y="432740"/>
                  </a:moveTo>
                  <a:cubicBezTo>
                    <a:pt x="804595" y="382786"/>
                    <a:pt x="774115" y="332833"/>
                    <a:pt x="753795" y="290500"/>
                  </a:cubicBezTo>
                  <a:cubicBezTo>
                    <a:pt x="733475" y="248167"/>
                    <a:pt x="728395" y="212607"/>
                    <a:pt x="713155" y="178740"/>
                  </a:cubicBezTo>
                  <a:cubicBezTo>
                    <a:pt x="697915" y="144873"/>
                    <a:pt x="684368" y="116087"/>
                    <a:pt x="662355" y="87300"/>
                  </a:cubicBezTo>
                  <a:cubicBezTo>
                    <a:pt x="640342" y="58513"/>
                    <a:pt x="608168" y="19567"/>
                    <a:pt x="581075" y="6020"/>
                  </a:cubicBezTo>
                  <a:cubicBezTo>
                    <a:pt x="553982" y="-7527"/>
                    <a:pt x="499795" y="6020"/>
                    <a:pt x="499795" y="6020"/>
                  </a:cubicBezTo>
                  <a:cubicBezTo>
                    <a:pt x="472702" y="6020"/>
                    <a:pt x="442222" y="-753"/>
                    <a:pt x="418515" y="6020"/>
                  </a:cubicBezTo>
                  <a:cubicBezTo>
                    <a:pt x="394808" y="12793"/>
                    <a:pt x="379568" y="28033"/>
                    <a:pt x="357555" y="46660"/>
                  </a:cubicBezTo>
                  <a:cubicBezTo>
                    <a:pt x="335542" y="65287"/>
                    <a:pt x="305062" y="88993"/>
                    <a:pt x="286435" y="117780"/>
                  </a:cubicBezTo>
                  <a:cubicBezTo>
                    <a:pt x="267808" y="146567"/>
                    <a:pt x="264422" y="173660"/>
                    <a:pt x="245795" y="219380"/>
                  </a:cubicBezTo>
                  <a:cubicBezTo>
                    <a:pt x="227168" y="265100"/>
                    <a:pt x="193302" y="339607"/>
                    <a:pt x="174675" y="392100"/>
                  </a:cubicBezTo>
                  <a:cubicBezTo>
                    <a:pt x="156048" y="444593"/>
                    <a:pt x="145888" y="492007"/>
                    <a:pt x="134035" y="534340"/>
                  </a:cubicBezTo>
                  <a:cubicBezTo>
                    <a:pt x="122182" y="576673"/>
                    <a:pt x="112022" y="613927"/>
                    <a:pt x="103555" y="646100"/>
                  </a:cubicBezTo>
                  <a:cubicBezTo>
                    <a:pt x="95088" y="678273"/>
                    <a:pt x="91702" y="679967"/>
                    <a:pt x="83235" y="727380"/>
                  </a:cubicBezTo>
                  <a:cubicBezTo>
                    <a:pt x="74768" y="774793"/>
                    <a:pt x="52755" y="930580"/>
                    <a:pt x="52755" y="930580"/>
                  </a:cubicBezTo>
                  <a:cubicBezTo>
                    <a:pt x="42595" y="998313"/>
                    <a:pt x="30742" y="1064353"/>
                    <a:pt x="22275" y="1133780"/>
                  </a:cubicBezTo>
                  <a:cubicBezTo>
                    <a:pt x="13808" y="1203207"/>
                    <a:pt x="5342" y="1309887"/>
                    <a:pt x="1955" y="1347140"/>
                  </a:cubicBezTo>
                  <a:cubicBezTo>
                    <a:pt x="-1432" y="1384393"/>
                    <a:pt x="261" y="1370846"/>
                    <a:pt x="1955" y="1357300"/>
                  </a:cubicBezTo>
                </a:path>
              </a:pathLst>
            </a:custGeom>
            <a:noFill/>
            <a:ln w="762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420BE413-9BBE-FC55-FD45-837E41E3B3D3}"/>
              </a:ext>
            </a:extLst>
          </p:cNvPr>
          <p:cNvGrpSpPr/>
          <p:nvPr/>
        </p:nvGrpSpPr>
        <p:grpSpPr>
          <a:xfrm>
            <a:off x="9351867" y="4307160"/>
            <a:ext cx="2459050" cy="646331"/>
            <a:chOff x="9351867" y="4307160"/>
            <a:chExt cx="2459050" cy="646331"/>
          </a:xfrm>
        </p:grpSpPr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2CA4B1C-8CC1-FCDA-61DA-3F4D58A5C5B1}"/>
                </a:ext>
              </a:extLst>
            </p:cNvPr>
            <p:cNvCxnSpPr>
              <a:cxnSpLocks/>
            </p:cNvCxnSpPr>
            <p:nvPr/>
          </p:nvCxnSpPr>
          <p:spPr>
            <a:xfrm>
              <a:off x="9351867" y="4627694"/>
              <a:ext cx="1061291" cy="0"/>
            </a:xfrm>
            <a:prstGeom prst="line">
              <a:avLst/>
            </a:prstGeom>
            <a:ln w="57150">
              <a:solidFill>
                <a:srgbClr val="FF0000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F2905AB0-2B7B-2AE2-C3F5-E34E78FDD70A}"/>
                </a:ext>
              </a:extLst>
            </p:cNvPr>
            <p:cNvSpPr txBox="1"/>
            <p:nvPr/>
          </p:nvSpPr>
          <p:spPr>
            <a:xfrm>
              <a:off x="10533451" y="4307160"/>
              <a:ext cx="12774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+ Fresnel</a:t>
              </a:r>
            </a:p>
            <a:p>
              <a:r>
                <a:rPr lang="en-US" b="1">
                  <a:solidFill>
                    <a:srgbClr val="FF0000"/>
                  </a:solidFill>
                </a:rPr>
                <a:t>diffraction</a:t>
              </a:r>
            </a:p>
          </p:txBody>
        </p:sp>
      </p:grpSp>
      <p:sp>
        <p:nvSpPr>
          <p:cNvPr id="182" name="TextBox 181">
            <a:extLst>
              <a:ext uri="{FF2B5EF4-FFF2-40B4-BE49-F238E27FC236}">
                <a16:creationId xmlns:a16="http://schemas.microsoft.com/office/drawing/2014/main" id="{2C083028-EAD5-BE8A-DFA9-02B13755EF95}"/>
              </a:ext>
            </a:extLst>
          </p:cNvPr>
          <p:cNvSpPr txBox="1"/>
          <p:nvPr/>
        </p:nvSpPr>
        <p:spPr>
          <a:xfrm>
            <a:off x="6578879" y="1785717"/>
            <a:ext cx="9330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grating</a:t>
            </a:r>
          </a:p>
          <a:p>
            <a:pPr algn="r"/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skim</a:t>
            </a: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214C6539-BF23-84C2-46CD-ABCED7B3E153}"/>
              </a:ext>
            </a:extLst>
          </p:cNvPr>
          <p:cNvGrpSpPr/>
          <p:nvPr/>
        </p:nvGrpSpPr>
        <p:grpSpPr>
          <a:xfrm>
            <a:off x="6901619" y="5181952"/>
            <a:ext cx="1837663" cy="400110"/>
            <a:chOff x="1260764" y="4657302"/>
            <a:chExt cx="1837663" cy="400110"/>
          </a:xfrm>
        </p:grpSpPr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5A90C62C-3BB7-9374-D059-99AD65D2D1A8}"/>
                </a:ext>
              </a:extLst>
            </p:cNvPr>
            <p:cNvCxnSpPr/>
            <p:nvPr/>
          </p:nvCxnSpPr>
          <p:spPr>
            <a:xfrm>
              <a:off x="1607127" y="4682089"/>
              <a:ext cx="0" cy="36096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B002F53-E17A-F610-5C4B-05AF90FE1CB1}"/>
                </a:ext>
              </a:extLst>
            </p:cNvPr>
            <p:cNvCxnSpPr/>
            <p:nvPr/>
          </p:nvCxnSpPr>
          <p:spPr>
            <a:xfrm>
              <a:off x="1801093" y="4682086"/>
              <a:ext cx="0" cy="36096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A2FC073E-178B-7428-1169-79BF5D10D716}"/>
                </a:ext>
              </a:extLst>
            </p:cNvPr>
            <p:cNvCxnSpPr/>
            <p:nvPr/>
          </p:nvCxnSpPr>
          <p:spPr>
            <a:xfrm>
              <a:off x="1260764" y="4862945"/>
              <a:ext cx="34636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Arrow Connector 179">
              <a:extLst>
                <a:ext uri="{FF2B5EF4-FFF2-40B4-BE49-F238E27FC236}">
                  <a16:creationId xmlns:a16="http://schemas.microsoft.com/office/drawing/2014/main" id="{EE83DC62-395B-CBB7-C471-9EB7AA95765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814945" y="4862943"/>
              <a:ext cx="34636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AEF231CD-5C86-50C1-8D73-CB4FFE833FF9}"/>
                    </a:ext>
                  </a:extLst>
                </p:cNvPr>
                <p:cNvSpPr txBox="1"/>
                <p:nvPr/>
              </p:nvSpPr>
              <p:spPr>
                <a:xfrm>
                  <a:off x="2166762" y="4657302"/>
                  <a:ext cx="93166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50 µ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en-US" sz="200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AEF231CD-5C86-50C1-8D73-CB4FFE833F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6762" y="4657302"/>
                  <a:ext cx="931665" cy="400110"/>
                </a:xfrm>
                <a:prstGeom prst="rect">
                  <a:avLst/>
                </a:prstGeom>
                <a:blipFill>
                  <a:blip r:embed="rId6"/>
                  <a:stretch>
                    <a:fillRect b="-187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7" name="TextBox 186">
            <a:extLst>
              <a:ext uri="{FF2B5EF4-FFF2-40B4-BE49-F238E27FC236}">
                <a16:creationId xmlns:a16="http://schemas.microsoft.com/office/drawing/2014/main" id="{37C98C03-F308-1A57-085C-C98D28852A0B}"/>
              </a:ext>
            </a:extLst>
          </p:cNvPr>
          <p:cNvSpPr txBox="1"/>
          <p:nvPr/>
        </p:nvSpPr>
        <p:spPr>
          <a:xfrm>
            <a:off x="11734493" y="6466011"/>
            <a:ext cx="457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11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34FC48-3F5E-0616-CC6A-A7325FCF8F8E}"/>
              </a:ext>
            </a:extLst>
          </p:cNvPr>
          <p:cNvSpPr txBox="1"/>
          <p:nvPr/>
        </p:nvSpPr>
        <p:spPr>
          <a:xfrm>
            <a:off x="7376583" y="1297542"/>
            <a:ext cx="3945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Rudzinsky </a:t>
            </a:r>
            <a:r>
              <a:rPr lang="en-US" sz="1600" i="1">
                <a:solidFill>
                  <a:srgbClr val="FF0000"/>
                </a:solidFill>
              </a:rPr>
              <a:t>et al</a:t>
            </a:r>
            <a:r>
              <a:rPr lang="en-US" sz="1600">
                <a:solidFill>
                  <a:srgbClr val="FF0000"/>
                </a:solidFill>
              </a:rPr>
              <a:t>., </a:t>
            </a:r>
            <a:r>
              <a:rPr lang="en-US" sz="1600" i="1">
                <a:solidFill>
                  <a:srgbClr val="FF0000"/>
                </a:solidFill>
              </a:rPr>
              <a:t>Optica</a:t>
            </a:r>
            <a:r>
              <a:rPr lang="en-US" sz="1600">
                <a:solidFill>
                  <a:srgbClr val="FF0000"/>
                </a:solidFill>
              </a:rPr>
              <a:t> </a:t>
            </a:r>
            <a:r>
              <a:rPr lang="en-US" sz="1600" b="1">
                <a:solidFill>
                  <a:srgbClr val="FF0000"/>
                </a:solidFill>
              </a:rPr>
              <a:t>13</a:t>
            </a:r>
            <a:r>
              <a:rPr lang="en-US" sz="1600">
                <a:solidFill>
                  <a:srgbClr val="FF0000"/>
                </a:solidFill>
              </a:rPr>
              <a:t>, 810-821 (2026)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140ABA-A828-C513-3A1D-9D59C0ED3FAD}"/>
              </a:ext>
            </a:extLst>
          </p:cNvPr>
          <p:cNvSpPr txBox="1"/>
          <p:nvPr/>
        </p:nvSpPr>
        <p:spPr>
          <a:xfrm>
            <a:off x="1216329" y="883687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Q ≈ 0.4 nC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A90C124-D7E5-B268-8E2C-6E4C1E137D3E}"/>
              </a:ext>
            </a:extLst>
          </p:cNvPr>
          <p:cNvGrpSpPr/>
          <p:nvPr/>
        </p:nvGrpSpPr>
        <p:grpSpPr>
          <a:xfrm>
            <a:off x="4797286" y="119273"/>
            <a:ext cx="2430620" cy="6733503"/>
            <a:chOff x="4797286" y="119273"/>
            <a:chExt cx="2430620" cy="6733503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330C7DA7-D948-521B-B7DA-BC47110B95E6}"/>
                </a:ext>
              </a:extLst>
            </p:cNvPr>
            <p:cNvCxnSpPr/>
            <p:nvPr/>
          </p:nvCxnSpPr>
          <p:spPr>
            <a:xfrm>
              <a:off x="5141843" y="6386499"/>
              <a:ext cx="137822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C8C4E87-7638-F307-D3FA-A1E9FBB7A85B}"/>
                </a:ext>
              </a:extLst>
            </p:cNvPr>
            <p:cNvSpPr txBox="1"/>
            <p:nvPr/>
          </p:nvSpPr>
          <p:spPr>
            <a:xfrm>
              <a:off x="4797286" y="6199055"/>
              <a:ext cx="3593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e</a:t>
              </a:r>
              <a:r>
                <a:rPr lang="en-US" baseline="30000"/>
                <a:t>-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88BBD9A-AE0A-3232-884E-237D7689243C}"/>
                </a:ext>
              </a:extLst>
            </p:cNvPr>
            <p:cNvGrpSpPr/>
            <p:nvPr/>
          </p:nvGrpSpPr>
          <p:grpSpPr>
            <a:xfrm>
              <a:off x="5156680" y="119273"/>
              <a:ext cx="2071226" cy="6733503"/>
              <a:chOff x="5156680" y="119273"/>
              <a:chExt cx="2071226" cy="6733503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F6C8FE1-8E63-574C-6D41-F3D502A7B77E}"/>
                  </a:ext>
                </a:extLst>
              </p:cNvPr>
              <p:cNvSpPr/>
              <p:nvPr/>
            </p:nvSpPr>
            <p:spPr>
              <a:xfrm>
                <a:off x="5499654" y="874642"/>
                <a:ext cx="636208" cy="11926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riangle 12">
                <a:extLst>
                  <a:ext uri="{FF2B5EF4-FFF2-40B4-BE49-F238E27FC236}">
                    <a16:creationId xmlns:a16="http://schemas.microsoft.com/office/drawing/2014/main" id="{51FEC679-8F07-2DD6-5800-51540F0A5182}"/>
                  </a:ext>
                </a:extLst>
              </p:cNvPr>
              <p:cNvSpPr/>
              <p:nvPr/>
            </p:nvSpPr>
            <p:spPr>
              <a:xfrm flipV="1">
                <a:off x="5516933" y="1014798"/>
                <a:ext cx="607029" cy="5368921"/>
              </a:xfrm>
              <a:prstGeom prst="triangle">
                <a:avLst/>
              </a:prstGeom>
              <a:solidFill>
                <a:srgbClr val="FF000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736477-78DE-67A7-970E-EAE628860AAB}"/>
                  </a:ext>
                </a:extLst>
              </p:cNvPr>
              <p:cNvSpPr txBox="1"/>
              <p:nvPr/>
            </p:nvSpPr>
            <p:spPr>
              <a:xfrm>
                <a:off x="6096000" y="686519"/>
                <a:ext cx="7777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/>
                  <a:t>diamond</a:t>
                </a:r>
              </a:p>
              <a:p>
                <a:pPr algn="ctr"/>
                <a:r>
                  <a:rPr lang="en-US" sz="1200"/>
                  <a:t>window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467D7C-DD3D-0202-4C0B-10A0D146B959}"/>
                  </a:ext>
                </a:extLst>
              </p:cNvPr>
              <p:cNvSpPr txBox="1"/>
              <p:nvPr/>
            </p:nvSpPr>
            <p:spPr>
              <a:xfrm>
                <a:off x="5439184" y="119273"/>
                <a:ext cx="781048" cy="64633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/>
                  <a:t>pyro-</a:t>
                </a:r>
              </a:p>
              <a:p>
                <a:pPr algn="ctr"/>
                <a:r>
                  <a:rPr lang="en-US" sz="1200" b="1"/>
                  <a:t>electric</a:t>
                </a:r>
              </a:p>
              <a:p>
                <a:pPr algn="ctr"/>
                <a:r>
                  <a:rPr lang="en-US" sz="1200" b="1"/>
                  <a:t>detector</a:t>
                </a: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65A2EAD-65A8-AEAE-F85C-32F0AC40EE3D}"/>
                  </a:ext>
                </a:extLst>
              </p:cNvPr>
              <p:cNvGrpSpPr/>
              <p:nvPr/>
            </p:nvGrpSpPr>
            <p:grpSpPr>
              <a:xfrm>
                <a:off x="5318689" y="1382859"/>
                <a:ext cx="1008536" cy="276999"/>
                <a:chOff x="5318689" y="1382859"/>
                <a:chExt cx="1008536" cy="276999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02AA437-D68B-5B2A-0593-7C6A7822D0E9}"/>
                    </a:ext>
                  </a:extLst>
                </p:cNvPr>
                <p:cNvSpPr txBox="1"/>
                <p:nvPr/>
              </p:nvSpPr>
              <p:spPr>
                <a:xfrm>
                  <a:off x="5494014" y="1382859"/>
                  <a:ext cx="66101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/>
                    <a:t>8 mrad</a:t>
                  </a:r>
                </a:p>
              </p:txBody>
            </p: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BB265DE8-0687-AD39-0737-229BCAF61C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600000" flipV="1">
                  <a:off x="5318689" y="1508094"/>
                  <a:ext cx="229969" cy="5453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1E0844E2-8AAB-867C-5CC0-F134D6887A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>
                  <a:off x="6097256" y="1508093"/>
                  <a:ext cx="229969" cy="5453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094A37D-92A4-D976-6CA1-0B006D8CB4CC}"/>
                  </a:ext>
                </a:extLst>
              </p:cNvPr>
              <p:cNvGrpSpPr/>
              <p:nvPr/>
            </p:nvGrpSpPr>
            <p:grpSpPr>
              <a:xfrm>
                <a:off x="5156680" y="6349935"/>
                <a:ext cx="2071226" cy="502841"/>
                <a:chOff x="5156680" y="6349935"/>
                <a:chExt cx="2071226" cy="502841"/>
              </a:xfrm>
            </p:grpSpPr>
            <p:pic>
              <p:nvPicPr>
                <p:cNvPr id="3" name="Picture 2" descr="A blue and white logo&#10;&#10;AI-generated content may be incorrect.">
                  <a:extLst>
                    <a:ext uri="{FF2B5EF4-FFF2-40B4-BE49-F238E27FC236}">
                      <a16:creationId xmlns:a16="http://schemas.microsoft.com/office/drawing/2014/main" id="{3B55FB40-FB7A-52C1-A154-14F1AEB158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 t="5528"/>
                <a:stretch>
                  <a:fillRect/>
                </a:stretch>
              </p:blipFill>
              <p:spPr>
                <a:xfrm>
                  <a:off x="5335946" y="6421625"/>
                  <a:ext cx="939117" cy="148493"/>
                </a:xfrm>
                <a:prstGeom prst="rect">
                  <a:avLst/>
                </a:prstGeom>
              </p:spPr>
            </p:pic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C424987-28A3-F8B0-2058-0837DFBD201C}"/>
                    </a:ext>
                  </a:extLst>
                </p:cNvPr>
                <p:cNvSpPr txBox="1"/>
                <p:nvPr/>
              </p:nvSpPr>
              <p:spPr>
                <a:xfrm>
                  <a:off x="6442113" y="6349935"/>
                  <a:ext cx="785793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/>
                    <a:t>2.5 cm</a:t>
                  </a: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5562693-5092-7541-36D5-F1AA52E3CFDB}"/>
                    </a:ext>
                  </a:extLst>
                </p:cNvPr>
                <p:cNvSpPr txBox="1"/>
                <p:nvPr/>
              </p:nvSpPr>
              <p:spPr>
                <a:xfrm>
                  <a:off x="5353601" y="6514222"/>
                  <a:ext cx="1042273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i="1"/>
                    <a:t>d</a:t>
                  </a:r>
                  <a:r>
                    <a:rPr lang="en-US" sz="1600"/>
                    <a:t> = 10 µm</a:t>
                  </a:r>
                </a:p>
              </p:txBody>
            </p:sp>
            <p:cxnSp>
              <p:nvCxnSpPr>
                <p:cNvPr id="23" name="Straight Arrow Connector 22">
                  <a:extLst>
                    <a:ext uri="{FF2B5EF4-FFF2-40B4-BE49-F238E27FC236}">
                      <a16:creationId xmlns:a16="http://schemas.microsoft.com/office/drawing/2014/main" id="{7A220859-49D8-CD93-830E-15842D1CBCB1}"/>
                    </a:ext>
                  </a:extLst>
                </p:cNvPr>
                <p:cNvCxnSpPr/>
                <p:nvPr/>
              </p:nvCxnSpPr>
              <p:spPr>
                <a:xfrm>
                  <a:off x="5156680" y="6501522"/>
                  <a:ext cx="196921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1A1B4E61-C1F2-46BE-D03E-BDE00E446D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61580" y="6501522"/>
                  <a:ext cx="196921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E3DB3D6-4128-646A-D59D-3C0DBF667145}"/>
              </a:ext>
            </a:extLst>
          </p:cNvPr>
          <p:cNvSpPr txBox="1"/>
          <p:nvPr/>
        </p:nvSpPr>
        <p:spPr>
          <a:xfrm>
            <a:off x="7624871" y="1637039"/>
            <a:ext cx="37804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The good agreement with calculated</a:t>
            </a:r>
          </a:p>
          <a:p>
            <a:pPr algn="ctr"/>
            <a:r>
              <a:rPr lang="en-US"/>
              <a:t>energy shows that the SPR is</a:t>
            </a:r>
          </a:p>
          <a:p>
            <a:pPr algn="ctr"/>
            <a:r>
              <a:rPr lang="en-US"/>
              <a:t>fully coherent at 𝜆 ≈ 10 µm.  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1E67B4B-3D8C-D9D9-034A-BB3E04809787}"/>
              </a:ext>
            </a:extLst>
          </p:cNvPr>
          <p:cNvCxnSpPr>
            <a:cxnSpLocks/>
          </p:cNvCxnSpPr>
          <p:nvPr/>
        </p:nvCxnSpPr>
        <p:spPr>
          <a:xfrm>
            <a:off x="7286625" y="2437314"/>
            <a:ext cx="47786" cy="20199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27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4" grpId="0" animBg="1"/>
      <p:bldP spid="182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1A2DF45-8A8A-586C-21A9-034FC95B8496}"/>
              </a:ext>
            </a:extLst>
          </p:cNvPr>
          <p:cNvGrpSpPr/>
          <p:nvPr/>
        </p:nvGrpSpPr>
        <p:grpSpPr>
          <a:xfrm>
            <a:off x="123255" y="98021"/>
            <a:ext cx="1049830" cy="1022936"/>
            <a:chOff x="3303214" y="2758382"/>
            <a:chExt cx="1424847" cy="140978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439D8E9-06A7-2EE7-CCE3-1B9D2066CBDB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D047D6D-371E-296F-2D90-F38ABB6940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C390FD2-400D-A053-6579-7BDA179DDFDE}"/>
              </a:ext>
            </a:extLst>
          </p:cNvPr>
          <p:cNvSpPr txBox="1"/>
          <p:nvPr/>
        </p:nvSpPr>
        <p:spPr>
          <a:xfrm>
            <a:off x="1517475" y="306316"/>
            <a:ext cx="10356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CSPR pulses have complicated space-time structure...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68BD7A-55C8-4AD8-AE99-0024BFB7132B}"/>
              </a:ext>
            </a:extLst>
          </p:cNvPr>
          <p:cNvSpPr txBox="1"/>
          <p:nvPr/>
        </p:nvSpPr>
        <p:spPr>
          <a:xfrm>
            <a:off x="5848526" y="2692360"/>
            <a:ext cx="63760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For CSPR pulses to be useful for </a:t>
            </a:r>
          </a:p>
          <a:p>
            <a:r>
              <a:rPr lang="en-US" sz="3200" b="1"/>
              <a:t> strong-field THz experiments, we</a:t>
            </a:r>
          </a:p>
          <a:p>
            <a:r>
              <a:rPr lang="en-US" sz="3200" b="1"/>
              <a:t>must remove these chirps.  </a:t>
            </a:r>
          </a:p>
        </p:txBody>
      </p:sp>
      <p:pic>
        <p:nvPicPr>
          <p:cNvPr id="7" name="Picture 6" descr="A blue and white logo&#10;&#10;AI-generated content may be incorrect.">
            <a:extLst>
              <a:ext uri="{FF2B5EF4-FFF2-40B4-BE49-F238E27FC236}">
                <a16:creationId xmlns:a16="http://schemas.microsoft.com/office/drawing/2014/main" id="{880B8167-C941-DE6F-B99B-C01A87B9C2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28"/>
          <a:stretch>
            <a:fillRect/>
          </a:stretch>
        </p:blipFill>
        <p:spPr>
          <a:xfrm>
            <a:off x="1875221" y="6024263"/>
            <a:ext cx="1878227" cy="2969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D9BF4BD-EBA7-17DC-3AA8-8B2AA3616070}"/>
              </a:ext>
            </a:extLst>
          </p:cNvPr>
          <p:cNvSpPr/>
          <p:nvPr/>
        </p:nvSpPr>
        <p:spPr>
          <a:xfrm>
            <a:off x="1905767" y="2652805"/>
            <a:ext cx="1809838" cy="125619"/>
          </a:xfrm>
          <a:prstGeom prst="rect">
            <a:avLst/>
          </a:prstGeom>
          <a:solidFill>
            <a:schemeClr val="tx1">
              <a:lumMod val="50000"/>
              <a:lumOff val="50000"/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3CE6E097-2971-182A-74A2-0E0FE4DCA579}"/>
              </a:ext>
            </a:extLst>
          </p:cNvPr>
          <p:cNvSpPr/>
          <p:nvPr/>
        </p:nvSpPr>
        <p:spPr>
          <a:xfrm flipV="1">
            <a:off x="1928627" y="2795925"/>
            <a:ext cx="1809838" cy="3228337"/>
          </a:xfrm>
          <a:prstGeom prst="rtTriangle">
            <a:avLst/>
          </a:prstGeom>
          <a:solidFill>
            <a:srgbClr val="1B0BFF">
              <a:alpha val="25000"/>
            </a:srgbClr>
          </a:solidFill>
          <a:ln>
            <a:solidFill>
              <a:srgbClr val="1B0B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B0BFF"/>
              </a:solidFill>
            </a:endParaRPr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F64E160-EEB2-20A0-9D74-3D3E0774FEB9}"/>
              </a:ext>
            </a:extLst>
          </p:cNvPr>
          <p:cNvSpPr/>
          <p:nvPr/>
        </p:nvSpPr>
        <p:spPr>
          <a:xfrm flipH="1" flipV="1">
            <a:off x="1898147" y="2795925"/>
            <a:ext cx="1809838" cy="3243578"/>
          </a:xfrm>
          <a:prstGeom prst="rtTriangle">
            <a:avLst/>
          </a:prstGeom>
          <a:solidFill>
            <a:srgbClr val="FF0000">
              <a:alpha val="25000"/>
            </a:srgbClr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B0BFF"/>
              </a:solidFill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2828CED5-873D-F4EB-E539-D8C8D642EE12}"/>
              </a:ext>
            </a:extLst>
          </p:cNvPr>
          <p:cNvSpPr/>
          <p:nvPr/>
        </p:nvSpPr>
        <p:spPr>
          <a:xfrm flipV="1">
            <a:off x="1948302" y="2800737"/>
            <a:ext cx="1721336" cy="3238765"/>
          </a:xfrm>
          <a:prstGeom prst="triangle">
            <a:avLst/>
          </a:prstGeom>
          <a:solidFill>
            <a:schemeClr val="accent6">
              <a:alpha val="25000"/>
            </a:schemeClr>
          </a:solidFill>
          <a:ln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CE4456A-3382-F2E6-D7A2-ADDB90028E74}"/>
              </a:ext>
            </a:extLst>
          </p:cNvPr>
          <p:cNvSpPr/>
          <p:nvPr/>
        </p:nvSpPr>
        <p:spPr>
          <a:xfrm>
            <a:off x="1370774" y="5872287"/>
            <a:ext cx="161365" cy="16542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33CAB1-35B6-4144-7754-719622868769}"/>
              </a:ext>
            </a:extLst>
          </p:cNvPr>
          <p:cNvSpPr txBox="1"/>
          <p:nvPr/>
        </p:nvSpPr>
        <p:spPr>
          <a:xfrm>
            <a:off x="3751712" y="6057665"/>
            <a:ext cx="1080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1B0BFF"/>
                </a:solidFill>
              </a:rPr>
              <a:t>grating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44D141-7AEB-5955-83CD-17A97AF55D6D}"/>
              </a:ext>
            </a:extLst>
          </p:cNvPr>
          <p:cNvSpPr txBox="1"/>
          <p:nvPr/>
        </p:nvSpPr>
        <p:spPr>
          <a:xfrm>
            <a:off x="851434" y="2484212"/>
            <a:ext cx="10381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window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24196D-16ED-52CD-E505-D4F64F116EEA}"/>
              </a:ext>
            </a:extLst>
          </p:cNvPr>
          <p:cNvSpPr txBox="1"/>
          <p:nvPr/>
        </p:nvSpPr>
        <p:spPr>
          <a:xfrm>
            <a:off x="106751" y="5724370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e-bunch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58C115F-D4A5-AAD9-9CAD-A4D87CD96A23}"/>
              </a:ext>
            </a:extLst>
          </p:cNvPr>
          <p:cNvGrpSpPr/>
          <p:nvPr/>
        </p:nvGrpSpPr>
        <p:grpSpPr>
          <a:xfrm>
            <a:off x="4010322" y="2674498"/>
            <a:ext cx="928459" cy="3403553"/>
            <a:chOff x="4010322" y="2674498"/>
            <a:chExt cx="928459" cy="3403553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FD6D796-55B0-C872-764A-2179C1D41785}"/>
                </a:ext>
              </a:extLst>
            </p:cNvPr>
            <p:cNvCxnSpPr>
              <a:cxnSpLocks/>
            </p:cNvCxnSpPr>
            <p:nvPr/>
          </p:nvCxnSpPr>
          <p:spPr>
            <a:xfrm>
              <a:off x="4463598" y="2674498"/>
              <a:ext cx="0" cy="3403553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94F1E0-CE1E-2ADF-4E24-20BC83DD2A0E}"/>
                </a:ext>
              </a:extLst>
            </p:cNvPr>
            <p:cNvSpPr txBox="1"/>
            <p:nvPr/>
          </p:nvSpPr>
          <p:spPr>
            <a:xfrm>
              <a:off x="4010322" y="3991435"/>
              <a:ext cx="92845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/>
                <a:t>1.5 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1344B4-4A87-EB33-4FEF-6D0490C56AC6}"/>
              </a:ext>
            </a:extLst>
          </p:cNvPr>
          <p:cNvGrpSpPr/>
          <p:nvPr/>
        </p:nvGrpSpPr>
        <p:grpSpPr>
          <a:xfrm>
            <a:off x="1579386" y="5777891"/>
            <a:ext cx="2597443" cy="353681"/>
            <a:chOff x="8007906" y="5916439"/>
            <a:chExt cx="2597443" cy="353681"/>
          </a:xfrm>
        </p:grpSpPr>
        <p:sp>
          <p:nvSpPr>
            <p:cNvPr id="27" name="Triangle 26">
              <a:extLst>
                <a:ext uri="{FF2B5EF4-FFF2-40B4-BE49-F238E27FC236}">
                  <a16:creationId xmlns:a16="http://schemas.microsoft.com/office/drawing/2014/main" id="{7A972C6D-E060-4012-5322-E1CBFE971D3E}"/>
                </a:ext>
              </a:extLst>
            </p:cNvPr>
            <p:cNvSpPr/>
            <p:nvPr/>
          </p:nvSpPr>
          <p:spPr>
            <a:xfrm rot="16200000">
              <a:off x="9149766" y="4877328"/>
              <a:ext cx="147209" cy="2430930"/>
            </a:xfrm>
            <a:prstGeom prst="triangle">
              <a:avLst/>
            </a:prstGeom>
            <a:solidFill>
              <a:schemeClr val="tx1">
                <a:lumMod val="50000"/>
                <a:lumOff val="5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ight Arrow 27">
              <a:extLst>
                <a:ext uri="{FF2B5EF4-FFF2-40B4-BE49-F238E27FC236}">
                  <a16:creationId xmlns:a16="http://schemas.microsoft.com/office/drawing/2014/main" id="{615ABC13-585E-2696-2AA0-9BF7F1929A8C}"/>
                </a:ext>
              </a:extLst>
            </p:cNvPr>
            <p:cNvSpPr/>
            <p:nvPr/>
          </p:nvSpPr>
          <p:spPr>
            <a:xfrm>
              <a:off x="10437988" y="5916439"/>
              <a:ext cx="167361" cy="353681"/>
            </a:xfrm>
            <a:prstGeom prst="rightArrow">
              <a:avLst>
                <a:gd name="adj1" fmla="val 41023"/>
                <a:gd name="adj2" fmla="val 93633"/>
              </a:avLst>
            </a:prstGeom>
            <a:solidFill>
              <a:schemeClr val="tx1">
                <a:lumMod val="50000"/>
                <a:lumOff val="5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4DD9C62-0495-DCA1-24B8-8657D0BC6D28}"/>
              </a:ext>
            </a:extLst>
          </p:cNvPr>
          <p:cNvGrpSpPr/>
          <p:nvPr/>
        </p:nvGrpSpPr>
        <p:grpSpPr>
          <a:xfrm>
            <a:off x="3005025" y="4219924"/>
            <a:ext cx="694055" cy="481799"/>
            <a:chOff x="3005025" y="4219924"/>
            <a:chExt cx="694055" cy="481799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2780231-10DE-14B8-3111-18902E7E1B1F}"/>
                </a:ext>
              </a:extLst>
            </p:cNvPr>
            <p:cNvCxnSpPr>
              <a:cxnSpLocks/>
            </p:cNvCxnSpPr>
            <p:nvPr/>
          </p:nvCxnSpPr>
          <p:spPr>
            <a:xfrm rot="20640000" flipV="1">
              <a:off x="3282809" y="4219924"/>
              <a:ext cx="0" cy="26709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9F515D4-05F0-69C5-75D2-ABC166152654}"/>
                </a:ext>
              </a:extLst>
            </p:cNvPr>
            <p:cNvSpPr/>
            <p:nvPr/>
          </p:nvSpPr>
          <p:spPr>
            <a:xfrm rot="20700000">
              <a:off x="3005025" y="4576104"/>
              <a:ext cx="694055" cy="125619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80000"/>
                  </a:srgbClr>
                </a:gs>
                <a:gs pos="50000">
                  <a:schemeClr val="accent2">
                    <a:alpha val="80000"/>
                    <a:lumMod val="82000"/>
                    <a:lumOff val="18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5F189B0-75C8-27F2-CCB8-C6D916030F7E}"/>
              </a:ext>
            </a:extLst>
          </p:cNvPr>
          <p:cNvSpPr txBox="1"/>
          <p:nvPr/>
        </p:nvSpPr>
        <p:spPr>
          <a:xfrm>
            <a:off x="7183204" y="1227348"/>
            <a:ext cx="402744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• angular chirp</a:t>
            </a:r>
          </a:p>
          <a:p>
            <a:r>
              <a:rPr lang="en-US" sz="2800"/>
              <a:t>• transverse spatial chirp</a:t>
            </a:r>
          </a:p>
          <a:p>
            <a:r>
              <a:rPr lang="en-US" sz="2800"/>
              <a:t>• longitudinal chirp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BC9EB0F-BAD2-983E-F0CA-660347C99C87}"/>
              </a:ext>
            </a:extLst>
          </p:cNvPr>
          <p:cNvGrpSpPr/>
          <p:nvPr/>
        </p:nvGrpSpPr>
        <p:grpSpPr>
          <a:xfrm>
            <a:off x="443355" y="746319"/>
            <a:ext cx="4744036" cy="4990484"/>
            <a:chOff x="443355" y="746319"/>
            <a:chExt cx="4744036" cy="49904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8122D4C-8D63-4149-085C-40D3BE866489}"/>
                    </a:ext>
                  </a:extLst>
                </p:cNvPr>
                <p:cNvSpPr txBox="1"/>
                <p:nvPr/>
              </p:nvSpPr>
              <p:spPr>
                <a:xfrm>
                  <a:off x="864606" y="1716645"/>
                  <a:ext cx="3677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8122D4C-8D63-4149-085C-40D3BE8664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4606" y="1716645"/>
                  <a:ext cx="367728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rapezoid 44">
              <a:extLst>
                <a:ext uri="{FF2B5EF4-FFF2-40B4-BE49-F238E27FC236}">
                  <a16:creationId xmlns:a16="http://schemas.microsoft.com/office/drawing/2014/main" id="{86B3EAEE-2C93-0F82-78DF-C2DB8AC2806A}"/>
                </a:ext>
              </a:extLst>
            </p:cNvPr>
            <p:cNvSpPr/>
            <p:nvPr/>
          </p:nvSpPr>
          <p:spPr>
            <a:xfrm flipV="1">
              <a:off x="969818" y="1168957"/>
              <a:ext cx="3699161" cy="1397029"/>
            </a:xfrm>
            <a:prstGeom prst="trapezoid">
              <a:avLst>
                <a:gd name="adj" fmla="val 66780"/>
              </a:avLst>
            </a:prstGeom>
            <a:gradFill>
              <a:gsLst>
                <a:gs pos="32000">
                  <a:schemeClr val="accent6"/>
                </a:gs>
                <a:gs pos="0">
                  <a:srgbClr val="FF0000"/>
                </a:gs>
                <a:gs pos="16000">
                  <a:srgbClr val="FF0000"/>
                </a:gs>
                <a:gs pos="57000">
                  <a:schemeClr val="accent4">
                    <a:lumMod val="60000"/>
                    <a:lumOff val="40000"/>
                  </a:schemeClr>
                </a:gs>
                <a:gs pos="43000">
                  <a:srgbClr val="00FFF0">
                    <a:lumMod val="81320"/>
                    <a:alpha val="80000"/>
                  </a:srgbClr>
                </a:gs>
                <a:gs pos="99000">
                  <a:srgbClr val="2318FF">
                    <a:alpha val="8000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D5C6543-97FB-DDF0-A347-328E760CE7A1}"/>
                </a:ext>
              </a:extLst>
            </p:cNvPr>
            <p:cNvSpPr txBox="1"/>
            <p:nvPr/>
          </p:nvSpPr>
          <p:spPr>
            <a:xfrm rot="2700000">
              <a:off x="3912591" y="1149027"/>
              <a:ext cx="5709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9.83</a:t>
              </a:r>
            </a:p>
            <a:p>
              <a:r>
                <a:rPr lang="en-US" sz="1600" b="1">
                  <a:solidFill>
                    <a:schemeClr val="bg1"/>
                  </a:solidFill>
                </a:rPr>
                <a:t> µm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B3A924E-6E54-DD53-2501-234B365A0B7E}"/>
                </a:ext>
              </a:extLst>
            </p:cNvPr>
            <p:cNvSpPr txBox="1"/>
            <p:nvPr/>
          </p:nvSpPr>
          <p:spPr>
            <a:xfrm rot="2700000">
              <a:off x="1711205" y="1996407"/>
              <a:ext cx="67999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</a:rPr>
                <a:t>10.17</a:t>
              </a:r>
            </a:p>
            <a:p>
              <a:pPr algn="ctr"/>
              <a:r>
                <a:rPr lang="en-US" sz="1600" b="1">
                  <a:solidFill>
                    <a:schemeClr val="bg1"/>
                  </a:solidFill>
                </a:rPr>
                <a:t>µm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A224BB7-7EFB-F39F-F42F-C52E1F7A9D1B}"/>
                </a:ext>
              </a:extLst>
            </p:cNvPr>
            <p:cNvSpPr txBox="1"/>
            <p:nvPr/>
          </p:nvSpPr>
          <p:spPr>
            <a:xfrm rot="2700000">
              <a:off x="2617859" y="1693366"/>
              <a:ext cx="7473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/>
                <a:t>10 µm</a:t>
              </a: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9BF90418-EA5C-1661-00AB-582F6A2BEF2C}"/>
                </a:ext>
              </a:extLst>
            </p:cNvPr>
            <p:cNvGrpSpPr/>
            <p:nvPr/>
          </p:nvGrpSpPr>
          <p:grpSpPr>
            <a:xfrm>
              <a:off x="4108632" y="1757723"/>
              <a:ext cx="618082" cy="369332"/>
              <a:chOff x="4108632" y="1757723"/>
              <a:chExt cx="618082" cy="369332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11F94B0E-1893-DF13-6AB5-A849F54E0AE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4261312" y="1789762"/>
                <a:ext cx="4821" cy="31018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B628B454-D04C-FFF9-F19C-D63998C756A6}"/>
                      </a:ext>
                    </a:extLst>
                  </p:cNvPr>
                  <p:cNvSpPr txBox="1"/>
                  <p:nvPr/>
                </p:nvSpPr>
                <p:spPr>
                  <a:xfrm>
                    <a:off x="4379375" y="1757723"/>
                    <a:ext cx="34733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𝑧</m:t>
                          </m:r>
                        </m:oMath>
                      </m:oMathPara>
                    </a14:m>
                    <a:endParaRPr lang="en-US"/>
                  </a:p>
                </p:txBody>
              </p:sp>
            </mc:Choice>
            <mc:Fallback xmlns="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B628B454-D04C-FFF9-F19C-D63998C756A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79375" y="1757723"/>
                    <a:ext cx="347339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1731AEE0-09BE-F0FD-954C-D591FF68732F}"/>
                </a:ext>
              </a:extLst>
            </p:cNvPr>
            <p:cNvGrpSpPr/>
            <p:nvPr/>
          </p:nvGrpSpPr>
          <p:grpSpPr>
            <a:xfrm>
              <a:off x="2841485" y="746319"/>
              <a:ext cx="361573" cy="425364"/>
              <a:chOff x="2841485" y="746319"/>
              <a:chExt cx="361573" cy="42536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986B4277-5B06-3073-8C83-BA3DAC85BF36}"/>
                      </a:ext>
                    </a:extLst>
                  </p:cNvPr>
                  <p:cNvSpPr txBox="1"/>
                  <p:nvPr/>
                </p:nvSpPr>
                <p:spPr>
                  <a:xfrm>
                    <a:off x="2841485" y="746319"/>
                    <a:ext cx="36157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/>
                  </a:p>
                </p:txBody>
              </p:sp>
            </mc:Choice>
            <mc:Fallback xmlns=""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986B4277-5B06-3073-8C83-BA3DAC85BF3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41485" y="746319"/>
                    <a:ext cx="361573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1403FD0B-BC1B-9865-75C4-5A8AE486776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62010" y="861502"/>
                <a:ext cx="4821" cy="31018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C6D55E2C-EE7E-B72D-0522-26CF72B9B24D}"/>
                </a:ext>
              </a:extLst>
            </p:cNvPr>
            <p:cNvSpPr/>
            <p:nvPr/>
          </p:nvSpPr>
          <p:spPr>
            <a:xfrm>
              <a:off x="443355" y="1425209"/>
              <a:ext cx="4744036" cy="4311594"/>
            </a:xfrm>
            <a:prstGeom prst="arc">
              <a:avLst>
                <a:gd name="adj1" fmla="val 12859225"/>
                <a:gd name="adj2" fmla="val 13919007"/>
              </a:avLst>
            </a:prstGeom>
            <a:ln>
              <a:headEnd type="arrow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D6E6252-BF44-2B0C-53FF-1732571E2B54}"/>
              </a:ext>
            </a:extLst>
          </p:cNvPr>
          <p:cNvGrpSpPr/>
          <p:nvPr/>
        </p:nvGrpSpPr>
        <p:grpSpPr>
          <a:xfrm>
            <a:off x="2102794" y="6235465"/>
            <a:ext cx="1447832" cy="674593"/>
            <a:chOff x="2102794" y="6235465"/>
            <a:chExt cx="1447832" cy="67459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5C57767-554B-0FD3-9161-EEB4832DA472}"/>
                </a:ext>
              </a:extLst>
            </p:cNvPr>
            <p:cNvSpPr txBox="1"/>
            <p:nvPr/>
          </p:nvSpPr>
          <p:spPr>
            <a:xfrm>
              <a:off x="2102794" y="6235465"/>
              <a:ext cx="14478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/>
                <a:t>L</a:t>
              </a:r>
              <a:r>
                <a:rPr lang="en-US" sz="2000" baseline="-25000"/>
                <a:t>gr</a:t>
              </a:r>
              <a:r>
                <a:rPr lang="en-US" sz="2000"/>
                <a:t> = 2.5 cm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6BF29F4-8F6B-E8B7-C38F-BB72808E7443}"/>
                </a:ext>
              </a:extLst>
            </p:cNvPr>
            <p:cNvSpPr txBox="1"/>
            <p:nvPr/>
          </p:nvSpPr>
          <p:spPr>
            <a:xfrm>
              <a:off x="2265846" y="6540726"/>
              <a:ext cx="11512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d</a:t>
              </a:r>
              <a:r>
                <a:rPr lang="en-US"/>
                <a:t> = 10 µm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D4A702E-7299-18B8-0328-FEC91A31C0F6}"/>
              </a:ext>
            </a:extLst>
          </p:cNvPr>
          <p:cNvGrpSpPr/>
          <p:nvPr/>
        </p:nvGrpSpPr>
        <p:grpSpPr>
          <a:xfrm>
            <a:off x="2364298" y="3590767"/>
            <a:ext cx="928617" cy="451541"/>
            <a:chOff x="2364298" y="3590767"/>
            <a:chExt cx="928617" cy="451541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A82F74E0-E69C-87C1-32B7-8979770378A9}"/>
                </a:ext>
              </a:extLst>
            </p:cNvPr>
            <p:cNvCxnSpPr/>
            <p:nvPr/>
          </p:nvCxnSpPr>
          <p:spPr>
            <a:xfrm flipV="1">
              <a:off x="2823168" y="3590767"/>
              <a:ext cx="0" cy="267098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C6A1D4B-203C-0C68-E482-82388D888B5B}"/>
                </a:ext>
              </a:extLst>
            </p:cNvPr>
            <p:cNvSpPr/>
            <p:nvPr/>
          </p:nvSpPr>
          <p:spPr>
            <a:xfrm>
              <a:off x="2364298" y="3916689"/>
              <a:ext cx="928617" cy="125619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80000"/>
                    <a:lumMod val="41000"/>
                    <a:lumOff val="59000"/>
                  </a:schemeClr>
                </a:gs>
                <a:gs pos="50000">
                  <a:schemeClr val="accent6">
                    <a:lumMod val="81000"/>
                    <a:alpha val="80096"/>
                  </a:schemeClr>
                </a:gs>
                <a:gs pos="100000">
                  <a:srgbClr val="00B0F0"/>
                </a:gs>
              </a:gsLst>
              <a:lin ang="0" scaled="0"/>
              <a:tileRect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FF98774-96D6-259E-08D7-D4AACDAF3A15}"/>
              </a:ext>
            </a:extLst>
          </p:cNvPr>
          <p:cNvGrpSpPr/>
          <p:nvPr/>
        </p:nvGrpSpPr>
        <p:grpSpPr>
          <a:xfrm>
            <a:off x="1961896" y="2919647"/>
            <a:ext cx="1268730" cy="434280"/>
            <a:chOff x="1961896" y="2919647"/>
            <a:chExt cx="1268730" cy="434280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36B98DCC-5D5A-27CE-114F-016FF9DCC443}"/>
                </a:ext>
              </a:extLst>
            </p:cNvPr>
            <p:cNvCxnSpPr>
              <a:cxnSpLocks/>
            </p:cNvCxnSpPr>
            <p:nvPr/>
          </p:nvCxnSpPr>
          <p:spPr>
            <a:xfrm rot="1200000" flipV="1">
              <a:off x="2702150" y="2919647"/>
              <a:ext cx="0" cy="267098"/>
            </a:xfrm>
            <a:prstGeom prst="straightConnector1">
              <a:avLst/>
            </a:prstGeom>
            <a:ln w="38100">
              <a:solidFill>
                <a:srgbClr val="1B0BFF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C35479B-AC13-8018-F6DE-77F04797B381}"/>
                </a:ext>
              </a:extLst>
            </p:cNvPr>
            <p:cNvSpPr/>
            <p:nvPr/>
          </p:nvSpPr>
          <p:spPr>
            <a:xfrm rot="960000">
              <a:off x="1961896" y="3228308"/>
              <a:ext cx="1268730" cy="1256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85000"/>
                    <a:alpha val="80000"/>
                  </a:schemeClr>
                </a:gs>
                <a:gs pos="50000">
                  <a:srgbClr val="00FFF0">
                    <a:lumMod val="81320"/>
                    <a:alpha val="80000"/>
                  </a:srgbClr>
                </a:gs>
                <a:gs pos="99000">
                  <a:srgbClr val="2318FF">
                    <a:alpha val="80000"/>
                  </a:srgbClr>
                </a:gs>
              </a:gsLst>
              <a:lin ang="0" scaled="0"/>
              <a:tileRect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D4F038A-0712-E58B-876B-1D1EE58D68AB}"/>
              </a:ext>
            </a:extLst>
          </p:cNvPr>
          <p:cNvGrpSpPr/>
          <p:nvPr/>
        </p:nvGrpSpPr>
        <p:grpSpPr>
          <a:xfrm>
            <a:off x="4821828" y="1171683"/>
            <a:ext cx="2211503" cy="1380726"/>
            <a:chOff x="4821828" y="1171683"/>
            <a:chExt cx="2211503" cy="13807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A9C5AEDD-0826-DC36-5A70-B621C8EE8F62}"/>
                    </a:ext>
                  </a:extLst>
                </p:cNvPr>
                <p:cNvSpPr txBox="1"/>
                <p:nvPr/>
              </p:nvSpPr>
              <p:spPr>
                <a:xfrm>
                  <a:off x="4821828" y="1732582"/>
                  <a:ext cx="2211503" cy="4250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type m:val="lin"/>
                          <m:ctrlPr>
                            <a:rPr lang="en-US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𝑔𝑟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≈83</m:t>
                      </m:r>
                    </m:oMath>
                  </a14:m>
                  <a:r>
                    <a:rPr lang="en-US" sz="2000"/>
                    <a:t> ps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A9C5AEDD-0826-DC36-5A70-B621C8EE8F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1828" y="1732582"/>
                  <a:ext cx="2211503" cy="425053"/>
                </a:xfrm>
                <a:prstGeom prst="rect">
                  <a:avLst/>
                </a:prstGeom>
                <a:blipFill>
                  <a:blip r:embed="rId7"/>
                  <a:stretch>
                    <a:fillRect t="-111765" r="-2286" b="-1647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3ABD29C5-8CD7-50FF-C32D-891461189A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22488" y="1171683"/>
              <a:ext cx="0" cy="544962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BD72CA78-39EB-D222-00B0-8F3A08067D7D}"/>
                </a:ext>
              </a:extLst>
            </p:cNvPr>
            <p:cNvCxnSpPr>
              <a:cxnSpLocks/>
            </p:cNvCxnSpPr>
            <p:nvPr/>
          </p:nvCxnSpPr>
          <p:spPr>
            <a:xfrm>
              <a:off x="5922484" y="2085977"/>
              <a:ext cx="0" cy="466432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684121CF-929E-92EA-78A1-CD5703D11DFE}"/>
              </a:ext>
            </a:extLst>
          </p:cNvPr>
          <p:cNvSpPr txBox="1"/>
          <p:nvPr/>
        </p:nvSpPr>
        <p:spPr>
          <a:xfrm>
            <a:off x="7159313" y="4265439"/>
            <a:ext cx="35378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/>
              <a:t>Doing so requires </a:t>
            </a:r>
          </a:p>
          <a:p>
            <a:pPr algn="ctr"/>
            <a:r>
              <a:rPr lang="en-US" sz="2800"/>
              <a:t>precise phase control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4C77CC7-C030-EBF1-5089-1A20911512CD}"/>
              </a:ext>
            </a:extLst>
          </p:cNvPr>
          <p:cNvSpPr txBox="1"/>
          <p:nvPr/>
        </p:nvSpPr>
        <p:spPr>
          <a:xfrm>
            <a:off x="6048736" y="5596840"/>
            <a:ext cx="57630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• Radiation  must be highly coherent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817369F-9153-1A3B-4F17-E163DFD7AE41}"/>
              </a:ext>
            </a:extLst>
          </p:cNvPr>
          <p:cNvSpPr txBox="1"/>
          <p:nvPr/>
        </p:nvSpPr>
        <p:spPr>
          <a:xfrm rot="5400000">
            <a:off x="8515617" y="5175623"/>
            <a:ext cx="495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⇒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7250773-BEB1-876B-9E67-FCE85ABE27CC}"/>
              </a:ext>
            </a:extLst>
          </p:cNvPr>
          <p:cNvCxnSpPr>
            <a:cxnSpLocks/>
          </p:cNvCxnSpPr>
          <p:nvPr/>
        </p:nvCxnSpPr>
        <p:spPr>
          <a:xfrm>
            <a:off x="7290779" y="1501497"/>
            <a:ext cx="236533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EE74B15-CA0E-3B68-9705-C8F83EB85624}"/>
              </a:ext>
            </a:extLst>
          </p:cNvPr>
          <p:cNvCxnSpPr>
            <a:cxnSpLocks/>
          </p:cNvCxnSpPr>
          <p:nvPr/>
        </p:nvCxnSpPr>
        <p:spPr>
          <a:xfrm>
            <a:off x="7245959" y="1922833"/>
            <a:ext cx="4081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AE5CCA82-883B-D8B2-B4D0-17AD058E5108}"/>
              </a:ext>
            </a:extLst>
          </p:cNvPr>
          <p:cNvSpPr txBox="1"/>
          <p:nvPr/>
        </p:nvSpPr>
        <p:spPr>
          <a:xfrm>
            <a:off x="6031748" y="6100120"/>
            <a:ext cx="453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• Losses must be minimized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8DBA0B-B8CB-A910-434F-5D669B6FD08D}"/>
              </a:ext>
            </a:extLst>
          </p:cNvPr>
          <p:cNvSpPr txBox="1"/>
          <p:nvPr/>
        </p:nvSpPr>
        <p:spPr>
          <a:xfrm>
            <a:off x="10134600" y="1108742"/>
            <a:ext cx="995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1</a:t>
            </a:r>
            <a:r>
              <a:rPr lang="en-US" sz="2000" baseline="30000">
                <a:solidFill>
                  <a:srgbClr val="FF0000"/>
                </a:solidFill>
              </a:rPr>
              <a:t>st</a:t>
            </a:r>
            <a:r>
              <a:rPr lang="en-US" sz="2000">
                <a:solidFill>
                  <a:srgbClr val="FF0000"/>
                </a:solidFill>
              </a:rPr>
              <a:t> step</a:t>
            </a:r>
          </a:p>
        </p:txBody>
      </p:sp>
    </p:spTree>
    <p:extLst>
      <p:ext uri="{BB962C8B-B14F-4D97-AF65-F5344CB8AC3E}">
        <p14:creationId xmlns:p14="http://schemas.microsoft.com/office/powerpoint/2010/main" val="365734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1" grpId="0" animBg="1"/>
      <p:bldP spid="15" grpId="0" animBg="1"/>
      <p:bldP spid="54" grpId="0"/>
      <p:bldP spid="71" grpId="0"/>
      <p:bldP spid="72" grpId="0"/>
      <p:bldP spid="73" grpId="0"/>
      <p:bldP spid="81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ctangle 166">
            <a:extLst>
              <a:ext uri="{FF2B5EF4-FFF2-40B4-BE49-F238E27FC236}">
                <a16:creationId xmlns:a16="http://schemas.microsoft.com/office/drawing/2014/main" id="{6324AC82-7AAE-2D47-EA1D-BBC0F2D98E81}"/>
              </a:ext>
            </a:extLst>
          </p:cNvPr>
          <p:cNvSpPr/>
          <p:nvPr/>
        </p:nvSpPr>
        <p:spPr>
          <a:xfrm>
            <a:off x="0" y="-17929"/>
            <a:ext cx="5008169" cy="771113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92C1029E-6FF2-30FC-D185-B66599E936CF}"/>
              </a:ext>
            </a:extLst>
          </p:cNvPr>
          <p:cNvGrpSpPr/>
          <p:nvPr/>
        </p:nvGrpSpPr>
        <p:grpSpPr>
          <a:xfrm>
            <a:off x="5339358" y="100688"/>
            <a:ext cx="2810553" cy="602669"/>
            <a:chOff x="5339358" y="94338"/>
            <a:chExt cx="2810553" cy="60266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7940293-7441-3230-48CA-49C4AD3A14BF}"/>
                </a:ext>
              </a:extLst>
            </p:cNvPr>
            <p:cNvSpPr txBox="1"/>
            <p:nvPr/>
          </p:nvSpPr>
          <p:spPr>
            <a:xfrm>
              <a:off x="5339358" y="94338"/>
              <a:ext cx="12458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PRISM</a:t>
              </a:r>
            </a:p>
          </p:txBody>
        </p:sp>
        <p:sp>
          <p:nvSpPr>
            <p:cNvPr id="108" name="Triangle 107">
              <a:extLst>
                <a:ext uri="{FF2B5EF4-FFF2-40B4-BE49-F238E27FC236}">
                  <a16:creationId xmlns:a16="http://schemas.microsoft.com/office/drawing/2014/main" id="{94983BD6-B478-460E-B105-9288678A1264}"/>
                </a:ext>
              </a:extLst>
            </p:cNvPr>
            <p:cNvSpPr/>
            <p:nvPr/>
          </p:nvSpPr>
          <p:spPr>
            <a:xfrm rot="16680000">
              <a:off x="7118035" y="-334869"/>
              <a:ext cx="520971" cy="1542781"/>
            </a:xfrm>
            <a:prstGeom prst="triangle">
              <a:avLst/>
            </a:prstGeom>
            <a:solidFill>
              <a:schemeClr val="tx1">
                <a:lumMod val="65000"/>
                <a:lumOff val="35000"/>
                <a:alpha val="49635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515FE0-43E1-6E7D-263D-D321F262D577}"/>
              </a:ext>
            </a:extLst>
          </p:cNvPr>
          <p:cNvGrpSpPr/>
          <p:nvPr/>
        </p:nvGrpSpPr>
        <p:grpSpPr>
          <a:xfrm>
            <a:off x="-22192" y="5663207"/>
            <a:ext cx="4658041" cy="954107"/>
            <a:chOff x="-22192" y="5545577"/>
            <a:chExt cx="4658041" cy="954107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70A3FCB-83B4-FAA5-9DD7-58AF5E24D2C6}"/>
                </a:ext>
              </a:extLst>
            </p:cNvPr>
            <p:cNvCxnSpPr>
              <a:cxnSpLocks/>
            </p:cNvCxnSpPr>
            <p:nvPr/>
          </p:nvCxnSpPr>
          <p:spPr>
            <a:xfrm>
              <a:off x="763733" y="6030277"/>
              <a:ext cx="387211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4F53E8-647F-6AEE-6AA0-E5E3AFADA2F1}"/>
                </a:ext>
              </a:extLst>
            </p:cNvPr>
            <p:cNvSpPr txBox="1"/>
            <p:nvPr/>
          </p:nvSpPr>
          <p:spPr>
            <a:xfrm>
              <a:off x="-22192" y="5545577"/>
              <a:ext cx="121700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/>
                <a:t>fs e</a:t>
              </a:r>
              <a:r>
                <a:rPr lang="en-US" sz="2800" b="1" baseline="30000"/>
                <a:t>-</a:t>
              </a:r>
            </a:p>
            <a:p>
              <a:pPr algn="ctr"/>
              <a:r>
                <a:rPr lang="en-US" sz="2800" b="1"/>
                <a:t>bunch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1C4F6491-54EB-9E42-6E5A-127571C1B401}"/>
              </a:ext>
            </a:extLst>
          </p:cNvPr>
          <p:cNvGrpSpPr/>
          <p:nvPr/>
        </p:nvGrpSpPr>
        <p:grpSpPr>
          <a:xfrm>
            <a:off x="1994585" y="6155488"/>
            <a:ext cx="987002" cy="461269"/>
            <a:chOff x="1994585" y="6141633"/>
            <a:chExt cx="987002" cy="461269"/>
          </a:xfrm>
        </p:grpSpPr>
        <p:pic>
          <p:nvPicPr>
            <p:cNvPr id="26" name="Picture 25" descr="A blue and white logo&#10;&#10;AI-generated content may be incorrect.">
              <a:extLst>
                <a:ext uri="{FF2B5EF4-FFF2-40B4-BE49-F238E27FC236}">
                  <a16:creationId xmlns:a16="http://schemas.microsoft.com/office/drawing/2014/main" id="{EC5FC83F-B345-34F7-D8EB-68E9C4137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94585" y="6141633"/>
              <a:ext cx="967404" cy="461269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4159FFA-4EB5-27C5-6C30-0E2DE49E3C51}"/>
                </a:ext>
              </a:extLst>
            </p:cNvPr>
            <p:cNvSpPr txBox="1"/>
            <p:nvPr/>
          </p:nvSpPr>
          <p:spPr>
            <a:xfrm>
              <a:off x="1998241" y="6201927"/>
              <a:ext cx="9833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/>
                <a:t>grating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6744FD5-8A0B-16C0-3C01-2176FDD811FA}"/>
              </a:ext>
            </a:extLst>
          </p:cNvPr>
          <p:cNvGrpSpPr/>
          <p:nvPr/>
        </p:nvGrpSpPr>
        <p:grpSpPr>
          <a:xfrm>
            <a:off x="4308628" y="3396539"/>
            <a:ext cx="950325" cy="2018699"/>
            <a:chOff x="4308628" y="3396539"/>
            <a:chExt cx="950325" cy="2018699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3E56526-82C1-6757-2AFF-9475BA89E130}"/>
                </a:ext>
              </a:extLst>
            </p:cNvPr>
            <p:cNvCxnSpPr/>
            <p:nvPr/>
          </p:nvCxnSpPr>
          <p:spPr>
            <a:xfrm>
              <a:off x="4771696" y="3396539"/>
              <a:ext cx="0" cy="148437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04DDD2D-CF0F-3FB4-BD22-2675501BC1D9}"/>
                    </a:ext>
                  </a:extLst>
                </p:cNvPr>
                <p:cNvSpPr txBox="1"/>
                <p:nvPr/>
              </p:nvSpPr>
              <p:spPr>
                <a:xfrm>
                  <a:off x="4308628" y="4892018"/>
                  <a:ext cx="95032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04DDD2D-CF0F-3FB4-BD22-2675501BC1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8628" y="4892018"/>
                  <a:ext cx="950325" cy="523220"/>
                </a:xfrm>
                <a:prstGeom prst="rect">
                  <a:avLst/>
                </a:prstGeom>
                <a:blipFill>
                  <a:blip r:embed="rId3"/>
                  <a:stretch>
                    <a:fillRect r="-2632" b="-162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79FE717-5E04-C8CE-A7AE-7D06F399B297}"/>
              </a:ext>
            </a:extLst>
          </p:cNvPr>
          <p:cNvGrpSpPr/>
          <p:nvPr/>
        </p:nvGrpSpPr>
        <p:grpSpPr>
          <a:xfrm>
            <a:off x="454495" y="3029567"/>
            <a:ext cx="1839621" cy="1727862"/>
            <a:chOff x="454495" y="3016867"/>
            <a:chExt cx="1839621" cy="1727862"/>
          </a:xfrm>
        </p:grpSpPr>
        <p:pic>
          <p:nvPicPr>
            <p:cNvPr id="25" name="Picture 24" descr="A diagram of a curved object&#10;&#10;AI-generated content may be incorrect.">
              <a:extLst>
                <a:ext uri="{FF2B5EF4-FFF2-40B4-BE49-F238E27FC236}">
                  <a16:creationId xmlns:a16="http://schemas.microsoft.com/office/drawing/2014/main" id="{1473C36C-AE7D-8E0E-6ED0-22E3C90E0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045" t="3843" r="57829" b="53802"/>
            <a:stretch>
              <a:fillRect/>
            </a:stretch>
          </p:blipFill>
          <p:spPr>
            <a:xfrm>
              <a:off x="454495" y="3383839"/>
              <a:ext cx="1839621" cy="136089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39C748F-2F86-456A-3779-16CAF33330FE}"/>
                </a:ext>
              </a:extLst>
            </p:cNvPr>
            <p:cNvSpPr txBox="1"/>
            <p:nvPr/>
          </p:nvSpPr>
          <p:spPr>
            <a:xfrm>
              <a:off x="763295" y="3016867"/>
              <a:ext cx="11489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/>
                <a:t>OAP 1</a:t>
              </a:r>
            </a:p>
          </p:txBody>
        </p:sp>
      </p:grpSp>
      <p:sp>
        <p:nvSpPr>
          <p:cNvPr id="34" name="Freeform 33">
            <a:extLst>
              <a:ext uri="{FF2B5EF4-FFF2-40B4-BE49-F238E27FC236}">
                <a16:creationId xmlns:a16="http://schemas.microsoft.com/office/drawing/2014/main" id="{99278270-0ABE-08C2-7945-F690438CF924}"/>
              </a:ext>
            </a:extLst>
          </p:cNvPr>
          <p:cNvSpPr/>
          <p:nvPr/>
        </p:nvSpPr>
        <p:spPr>
          <a:xfrm>
            <a:off x="1003576" y="3451495"/>
            <a:ext cx="1361290" cy="1412478"/>
          </a:xfrm>
          <a:custGeom>
            <a:avLst/>
            <a:gdLst>
              <a:gd name="csX0" fmla="*/ 2805 w 1361290"/>
              <a:gd name="csY0" fmla="*/ 1313884 h 1412478"/>
              <a:gd name="csX1" fmla="*/ 100197 w 1361290"/>
              <a:gd name="csY1" fmla="*/ 1124511 h 1412478"/>
              <a:gd name="csX2" fmla="*/ 213820 w 1361290"/>
              <a:gd name="csY2" fmla="*/ 945960 h 1412478"/>
              <a:gd name="csX3" fmla="*/ 332855 w 1361290"/>
              <a:gd name="csY3" fmla="*/ 789051 h 1412478"/>
              <a:gd name="csX4" fmla="*/ 462710 w 1361290"/>
              <a:gd name="csY4" fmla="*/ 642963 h 1412478"/>
              <a:gd name="csX5" fmla="*/ 608798 w 1361290"/>
              <a:gd name="csY5" fmla="*/ 507697 h 1412478"/>
              <a:gd name="csX6" fmla="*/ 765707 w 1361290"/>
              <a:gd name="csY6" fmla="*/ 372431 h 1412478"/>
              <a:gd name="csX7" fmla="*/ 928026 w 1361290"/>
              <a:gd name="csY7" fmla="*/ 242575 h 1412478"/>
              <a:gd name="csX8" fmla="*/ 1057882 w 1361290"/>
              <a:gd name="csY8" fmla="*/ 156005 h 1412478"/>
              <a:gd name="csX9" fmla="*/ 1187738 w 1361290"/>
              <a:gd name="csY9" fmla="*/ 64024 h 1412478"/>
              <a:gd name="csX10" fmla="*/ 1225612 w 1361290"/>
              <a:gd name="csY10" fmla="*/ 42381 h 1412478"/>
              <a:gd name="csX11" fmla="*/ 1312183 w 1361290"/>
              <a:gd name="csY11" fmla="*/ 42381 h 1412478"/>
              <a:gd name="csX12" fmla="*/ 1333825 w 1361290"/>
              <a:gd name="csY12" fmla="*/ 47792 h 1412478"/>
              <a:gd name="csX13" fmla="*/ 1339236 w 1361290"/>
              <a:gd name="csY13" fmla="*/ 101898 h 1412478"/>
              <a:gd name="csX14" fmla="*/ 1350057 w 1361290"/>
              <a:gd name="csY14" fmla="*/ 1238135 h 1412478"/>
              <a:gd name="csX15" fmla="*/ 1350057 w 1361290"/>
              <a:gd name="csY15" fmla="*/ 1400455 h 1412478"/>
              <a:gd name="csX16" fmla="*/ 1203970 w 1361290"/>
              <a:gd name="csY16" fmla="*/ 1400455 h 1412478"/>
              <a:gd name="csX17" fmla="*/ 819813 w 1361290"/>
              <a:gd name="csY17" fmla="*/ 1405865 h 1412478"/>
              <a:gd name="csX18" fmla="*/ 592566 w 1361290"/>
              <a:gd name="csY18" fmla="*/ 1405865 h 1412478"/>
              <a:gd name="csX19" fmla="*/ 392372 w 1361290"/>
              <a:gd name="csY19" fmla="*/ 1405865 h 1412478"/>
              <a:gd name="csX20" fmla="*/ 121839 w 1361290"/>
              <a:gd name="csY20" fmla="*/ 1395044 h 1412478"/>
              <a:gd name="csX21" fmla="*/ 35269 w 1361290"/>
              <a:gd name="csY21" fmla="*/ 1389633 h 1412478"/>
              <a:gd name="csX22" fmla="*/ 2805 w 1361290"/>
              <a:gd name="csY22" fmla="*/ 1313884 h 14124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1361290" h="1412478">
                <a:moveTo>
                  <a:pt x="2805" y="1313884"/>
                </a:moveTo>
                <a:cubicBezTo>
                  <a:pt x="13626" y="1269697"/>
                  <a:pt x="65028" y="1185832"/>
                  <a:pt x="100197" y="1124511"/>
                </a:cubicBezTo>
                <a:cubicBezTo>
                  <a:pt x="135366" y="1063190"/>
                  <a:pt x="175044" y="1001870"/>
                  <a:pt x="213820" y="945960"/>
                </a:cubicBezTo>
                <a:cubicBezTo>
                  <a:pt x="252596" y="890050"/>
                  <a:pt x="291373" y="839550"/>
                  <a:pt x="332855" y="789051"/>
                </a:cubicBezTo>
                <a:cubicBezTo>
                  <a:pt x="374337" y="738552"/>
                  <a:pt x="416719" y="689855"/>
                  <a:pt x="462710" y="642963"/>
                </a:cubicBezTo>
                <a:cubicBezTo>
                  <a:pt x="508701" y="596071"/>
                  <a:pt x="558299" y="552786"/>
                  <a:pt x="608798" y="507697"/>
                </a:cubicBezTo>
                <a:cubicBezTo>
                  <a:pt x="659297" y="462608"/>
                  <a:pt x="712502" y="416618"/>
                  <a:pt x="765707" y="372431"/>
                </a:cubicBezTo>
                <a:cubicBezTo>
                  <a:pt x="818912" y="328244"/>
                  <a:pt x="879330" y="278646"/>
                  <a:pt x="928026" y="242575"/>
                </a:cubicBezTo>
                <a:cubicBezTo>
                  <a:pt x="976722" y="206504"/>
                  <a:pt x="1014597" y="185764"/>
                  <a:pt x="1057882" y="156005"/>
                </a:cubicBezTo>
                <a:cubicBezTo>
                  <a:pt x="1101167" y="126246"/>
                  <a:pt x="1159783" y="82961"/>
                  <a:pt x="1187738" y="64024"/>
                </a:cubicBezTo>
                <a:cubicBezTo>
                  <a:pt x="1215693" y="45087"/>
                  <a:pt x="1204871" y="45988"/>
                  <a:pt x="1225612" y="42381"/>
                </a:cubicBezTo>
                <a:cubicBezTo>
                  <a:pt x="1246353" y="38774"/>
                  <a:pt x="1294148" y="41479"/>
                  <a:pt x="1312183" y="42381"/>
                </a:cubicBezTo>
                <a:cubicBezTo>
                  <a:pt x="1330218" y="43283"/>
                  <a:pt x="1329316" y="37872"/>
                  <a:pt x="1333825" y="47792"/>
                </a:cubicBezTo>
                <a:cubicBezTo>
                  <a:pt x="1338334" y="57711"/>
                  <a:pt x="1336531" y="-96492"/>
                  <a:pt x="1339236" y="101898"/>
                </a:cubicBezTo>
                <a:cubicBezTo>
                  <a:pt x="1341941" y="300288"/>
                  <a:pt x="1348254" y="1021709"/>
                  <a:pt x="1350057" y="1238135"/>
                </a:cubicBezTo>
                <a:cubicBezTo>
                  <a:pt x="1351860" y="1454561"/>
                  <a:pt x="1374405" y="1373402"/>
                  <a:pt x="1350057" y="1400455"/>
                </a:cubicBezTo>
                <a:cubicBezTo>
                  <a:pt x="1325709" y="1427508"/>
                  <a:pt x="1203970" y="1400455"/>
                  <a:pt x="1203970" y="1400455"/>
                </a:cubicBezTo>
                <a:lnTo>
                  <a:pt x="819813" y="1405865"/>
                </a:lnTo>
                <a:lnTo>
                  <a:pt x="592566" y="1405865"/>
                </a:lnTo>
                <a:cubicBezTo>
                  <a:pt x="521326" y="1405865"/>
                  <a:pt x="470826" y="1407668"/>
                  <a:pt x="392372" y="1405865"/>
                </a:cubicBezTo>
                <a:cubicBezTo>
                  <a:pt x="313918" y="1404062"/>
                  <a:pt x="181356" y="1397749"/>
                  <a:pt x="121839" y="1395044"/>
                </a:cubicBezTo>
                <a:cubicBezTo>
                  <a:pt x="62322" y="1392339"/>
                  <a:pt x="56010" y="1402258"/>
                  <a:pt x="35269" y="1389633"/>
                </a:cubicBezTo>
                <a:cubicBezTo>
                  <a:pt x="14528" y="1377008"/>
                  <a:pt x="-8016" y="1358071"/>
                  <a:pt x="2805" y="1313884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71AA888-C9E1-DE86-57B4-94E8337FF404}"/>
                  </a:ext>
                </a:extLst>
              </p:cNvPr>
              <p:cNvSpPr txBox="1"/>
              <p:nvPr/>
            </p:nvSpPr>
            <p:spPr>
              <a:xfrm>
                <a:off x="3680045" y="5661696"/>
                <a:ext cx="31318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type m:val="lin"/>
                              <m:ctrlP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71AA888-C9E1-DE86-57B4-94E8337FF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045" y="5661696"/>
                <a:ext cx="3131818" cy="461665"/>
              </a:xfrm>
              <a:prstGeom prst="rect">
                <a:avLst/>
              </a:prstGeom>
              <a:blipFill>
                <a:blip r:embed="rId5"/>
                <a:stretch>
                  <a:fillRect t="-127027" b="-1918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5" name="Group 164">
            <a:extLst>
              <a:ext uri="{FF2B5EF4-FFF2-40B4-BE49-F238E27FC236}">
                <a16:creationId xmlns:a16="http://schemas.microsoft.com/office/drawing/2014/main" id="{4D821FAA-2CA5-0EE4-7F84-531D2415A421}"/>
              </a:ext>
            </a:extLst>
          </p:cNvPr>
          <p:cNvGrpSpPr/>
          <p:nvPr/>
        </p:nvGrpSpPr>
        <p:grpSpPr>
          <a:xfrm>
            <a:off x="6312313" y="3293341"/>
            <a:ext cx="1910371" cy="1824723"/>
            <a:chOff x="6312313" y="3293341"/>
            <a:chExt cx="1910371" cy="1824723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0716761-40E5-CAE0-00C5-57671C3F5AC2}"/>
                </a:ext>
              </a:extLst>
            </p:cNvPr>
            <p:cNvGrpSpPr/>
            <p:nvPr/>
          </p:nvGrpSpPr>
          <p:grpSpPr>
            <a:xfrm rot="10800000">
              <a:off x="6312313" y="3293341"/>
              <a:ext cx="1910371" cy="1467434"/>
              <a:chOff x="606895" y="814228"/>
              <a:chExt cx="1910371" cy="1467434"/>
            </a:xfrm>
          </p:grpSpPr>
          <p:pic>
            <p:nvPicPr>
              <p:cNvPr id="58" name="Picture 57" descr="A diagram of a curved object&#10;&#10;AI-generated content may be incorrect.">
                <a:extLst>
                  <a:ext uri="{FF2B5EF4-FFF2-40B4-BE49-F238E27FC236}">
                    <a16:creationId xmlns:a16="http://schemas.microsoft.com/office/drawing/2014/main" id="{E21A5DDB-27BA-B424-0A0E-0A31BDB10B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2045" t="3843" r="57829" b="53802"/>
              <a:stretch>
                <a:fillRect/>
              </a:stretch>
            </p:blipFill>
            <p:spPr>
              <a:xfrm>
                <a:off x="606895" y="814228"/>
                <a:ext cx="1839621" cy="1360890"/>
              </a:xfrm>
              <a:prstGeom prst="rect">
                <a:avLst/>
              </a:prstGeom>
            </p:spPr>
          </p:pic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B9585B73-BB18-FC8C-28D7-C4776665E2FF}"/>
                  </a:ext>
                </a:extLst>
              </p:cNvPr>
              <p:cNvSpPr/>
              <p:nvPr/>
            </p:nvSpPr>
            <p:spPr>
              <a:xfrm>
                <a:off x="1155976" y="869184"/>
                <a:ext cx="1361290" cy="1412478"/>
              </a:xfrm>
              <a:custGeom>
                <a:avLst/>
                <a:gdLst>
                  <a:gd name="csX0" fmla="*/ 2805 w 1361290"/>
                  <a:gd name="csY0" fmla="*/ 1313884 h 1412478"/>
                  <a:gd name="csX1" fmla="*/ 100197 w 1361290"/>
                  <a:gd name="csY1" fmla="*/ 1124511 h 1412478"/>
                  <a:gd name="csX2" fmla="*/ 213820 w 1361290"/>
                  <a:gd name="csY2" fmla="*/ 945960 h 1412478"/>
                  <a:gd name="csX3" fmla="*/ 332855 w 1361290"/>
                  <a:gd name="csY3" fmla="*/ 789051 h 1412478"/>
                  <a:gd name="csX4" fmla="*/ 462710 w 1361290"/>
                  <a:gd name="csY4" fmla="*/ 642963 h 1412478"/>
                  <a:gd name="csX5" fmla="*/ 608798 w 1361290"/>
                  <a:gd name="csY5" fmla="*/ 507697 h 1412478"/>
                  <a:gd name="csX6" fmla="*/ 765707 w 1361290"/>
                  <a:gd name="csY6" fmla="*/ 372431 h 1412478"/>
                  <a:gd name="csX7" fmla="*/ 928026 w 1361290"/>
                  <a:gd name="csY7" fmla="*/ 242575 h 1412478"/>
                  <a:gd name="csX8" fmla="*/ 1057882 w 1361290"/>
                  <a:gd name="csY8" fmla="*/ 156005 h 1412478"/>
                  <a:gd name="csX9" fmla="*/ 1187738 w 1361290"/>
                  <a:gd name="csY9" fmla="*/ 64024 h 1412478"/>
                  <a:gd name="csX10" fmla="*/ 1225612 w 1361290"/>
                  <a:gd name="csY10" fmla="*/ 42381 h 1412478"/>
                  <a:gd name="csX11" fmla="*/ 1312183 w 1361290"/>
                  <a:gd name="csY11" fmla="*/ 42381 h 1412478"/>
                  <a:gd name="csX12" fmla="*/ 1333825 w 1361290"/>
                  <a:gd name="csY12" fmla="*/ 47792 h 1412478"/>
                  <a:gd name="csX13" fmla="*/ 1339236 w 1361290"/>
                  <a:gd name="csY13" fmla="*/ 101898 h 1412478"/>
                  <a:gd name="csX14" fmla="*/ 1350057 w 1361290"/>
                  <a:gd name="csY14" fmla="*/ 1238135 h 1412478"/>
                  <a:gd name="csX15" fmla="*/ 1350057 w 1361290"/>
                  <a:gd name="csY15" fmla="*/ 1400455 h 1412478"/>
                  <a:gd name="csX16" fmla="*/ 1203970 w 1361290"/>
                  <a:gd name="csY16" fmla="*/ 1400455 h 1412478"/>
                  <a:gd name="csX17" fmla="*/ 819813 w 1361290"/>
                  <a:gd name="csY17" fmla="*/ 1405865 h 1412478"/>
                  <a:gd name="csX18" fmla="*/ 592566 w 1361290"/>
                  <a:gd name="csY18" fmla="*/ 1405865 h 1412478"/>
                  <a:gd name="csX19" fmla="*/ 392372 w 1361290"/>
                  <a:gd name="csY19" fmla="*/ 1405865 h 1412478"/>
                  <a:gd name="csX20" fmla="*/ 121839 w 1361290"/>
                  <a:gd name="csY20" fmla="*/ 1395044 h 1412478"/>
                  <a:gd name="csX21" fmla="*/ 35269 w 1361290"/>
                  <a:gd name="csY21" fmla="*/ 1389633 h 1412478"/>
                  <a:gd name="csX22" fmla="*/ 2805 w 1361290"/>
                  <a:gd name="csY22" fmla="*/ 1313884 h 141247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1361290" h="1412478">
                    <a:moveTo>
                      <a:pt x="2805" y="1313884"/>
                    </a:moveTo>
                    <a:cubicBezTo>
                      <a:pt x="13626" y="1269697"/>
                      <a:pt x="65028" y="1185832"/>
                      <a:pt x="100197" y="1124511"/>
                    </a:cubicBezTo>
                    <a:cubicBezTo>
                      <a:pt x="135366" y="1063190"/>
                      <a:pt x="175044" y="1001870"/>
                      <a:pt x="213820" y="945960"/>
                    </a:cubicBezTo>
                    <a:cubicBezTo>
                      <a:pt x="252596" y="890050"/>
                      <a:pt x="291373" y="839550"/>
                      <a:pt x="332855" y="789051"/>
                    </a:cubicBezTo>
                    <a:cubicBezTo>
                      <a:pt x="374337" y="738552"/>
                      <a:pt x="416719" y="689855"/>
                      <a:pt x="462710" y="642963"/>
                    </a:cubicBezTo>
                    <a:cubicBezTo>
                      <a:pt x="508701" y="596071"/>
                      <a:pt x="558299" y="552786"/>
                      <a:pt x="608798" y="507697"/>
                    </a:cubicBezTo>
                    <a:cubicBezTo>
                      <a:pt x="659297" y="462608"/>
                      <a:pt x="712502" y="416618"/>
                      <a:pt x="765707" y="372431"/>
                    </a:cubicBezTo>
                    <a:cubicBezTo>
                      <a:pt x="818912" y="328244"/>
                      <a:pt x="879330" y="278646"/>
                      <a:pt x="928026" y="242575"/>
                    </a:cubicBezTo>
                    <a:cubicBezTo>
                      <a:pt x="976722" y="206504"/>
                      <a:pt x="1014597" y="185764"/>
                      <a:pt x="1057882" y="156005"/>
                    </a:cubicBezTo>
                    <a:cubicBezTo>
                      <a:pt x="1101167" y="126246"/>
                      <a:pt x="1159783" y="82961"/>
                      <a:pt x="1187738" y="64024"/>
                    </a:cubicBezTo>
                    <a:cubicBezTo>
                      <a:pt x="1215693" y="45087"/>
                      <a:pt x="1204871" y="45988"/>
                      <a:pt x="1225612" y="42381"/>
                    </a:cubicBezTo>
                    <a:cubicBezTo>
                      <a:pt x="1246353" y="38774"/>
                      <a:pt x="1294148" y="41479"/>
                      <a:pt x="1312183" y="42381"/>
                    </a:cubicBezTo>
                    <a:cubicBezTo>
                      <a:pt x="1330218" y="43283"/>
                      <a:pt x="1329316" y="37872"/>
                      <a:pt x="1333825" y="47792"/>
                    </a:cubicBezTo>
                    <a:cubicBezTo>
                      <a:pt x="1338334" y="57711"/>
                      <a:pt x="1336531" y="-96492"/>
                      <a:pt x="1339236" y="101898"/>
                    </a:cubicBezTo>
                    <a:cubicBezTo>
                      <a:pt x="1341941" y="300288"/>
                      <a:pt x="1348254" y="1021709"/>
                      <a:pt x="1350057" y="1238135"/>
                    </a:cubicBezTo>
                    <a:cubicBezTo>
                      <a:pt x="1351860" y="1454561"/>
                      <a:pt x="1374405" y="1373402"/>
                      <a:pt x="1350057" y="1400455"/>
                    </a:cubicBezTo>
                    <a:cubicBezTo>
                      <a:pt x="1325709" y="1427508"/>
                      <a:pt x="1203970" y="1400455"/>
                      <a:pt x="1203970" y="1400455"/>
                    </a:cubicBezTo>
                    <a:lnTo>
                      <a:pt x="819813" y="1405865"/>
                    </a:lnTo>
                    <a:lnTo>
                      <a:pt x="592566" y="1405865"/>
                    </a:lnTo>
                    <a:cubicBezTo>
                      <a:pt x="521326" y="1405865"/>
                      <a:pt x="470826" y="1407668"/>
                      <a:pt x="392372" y="1405865"/>
                    </a:cubicBezTo>
                    <a:cubicBezTo>
                      <a:pt x="313918" y="1404062"/>
                      <a:pt x="181356" y="1397749"/>
                      <a:pt x="121839" y="1395044"/>
                    </a:cubicBezTo>
                    <a:cubicBezTo>
                      <a:pt x="62322" y="1392339"/>
                      <a:pt x="56010" y="1402258"/>
                      <a:pt x="35269" y="1389633"/>
                    </a:cubicBezTo>
                    <a:cubicBezTo>
                      <a:pt x="14528" y="1377008"/>
                      <a:pt x="-8016" y="1358071"/>
                      <a:pt x="2805" y="13138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7F345C7-7109-811D-B5E4-748DC3D52CDA}"/>
                </a:ext>
              </a:extLst>
            </p:cNvPr>
            <p:cNvSpPr txBox="1"/>
            <p:nvPr/>
          </p:nvSpPr>
          <p:spPr>
            <a:xfrm>
              <a:off x="6804829" y="4594844"/>
              <a:ext cx="11489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/>
                <a:t>OAP 2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C5CEC1E-0E28-98FC-B13F-DC40C37BCC4D}"/>
              </a:ext>
            </a:extLst>
          </p:cNvPr>
          <p:cNvGrpSpPr/>
          <p:nvPr/>
        </p:nvGrpSpPr>
        <p:grpSpPr>
          <a:xfrm>
            <a:off x="1031804" y="4018229"/>
            <a:ext cx="1866900" cy="2560115"/>
            <a:chOff x="1059514" y="4018229"/>
            <a:chExt cx="1866900" cy="256011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9E2B8BD0-215D-6C9A-846D-78E0487E50F2}"/>
                </a:ext>
              </a:extLst>
            </p:cNvPr>
            <p:cNvGrpSpPr/>
            <p:nvPr/>
          </p:nvGrpSpPr>
          <p:grpSpPr>
            <a:xfrm>
              <a:off x="1059514" y="4081554"/>
              <a:ext cx="1866900" cy="2125681"/>
              <a:chOff x="1046988" y="4068854"/>
              <a:chExt cx="1866900" cy="2125681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DF11BD8A-8782-DDD8-6BCE-59EBE2F50B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46988" y="4663214"/>
                <a:ext cx="1033272" cy="152979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AD4EB0FC-F0CE-673F-E366-CB3057DF20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85900" y="4068854"/>
                <a:ext cx="1427988" cy="2125681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7B774FAC-1AA6-C645-8DC0-E0155203BE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221098" y="4289980"/>
                <a:ext cx="1278376" cy="1896538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30476216-2CD5-E39A-3CB1-9D41A1EA910E}"/>
                  </a:ext>
                </a:extLst>
              </p:cNvPr>
              <p:cNvSpPr/>
              <p:nvPr/>
            </p:nvSpPr>
            <p:spPr>
              <a:xfrm>
                <a:off x="1047706" y="4139890"/>
                <a:ext cx="365559" cy="659367"/>
              </a:xfrm>
              <a:custGeom>
                <a:avLst/>
                <a:gdLst>
                  <a:gd name="csX0" fmla="*/ 44 w 365559"/>
                  <a:gd name="csY0" fmla="*/ 536711 h 659367"/>
                  <a:gd name="csX1" fmla="*/ 57194 w 365559"/>
                  <a:gd name="csY1" fmla="*/ 425586 h 659367"/>
                  <a:gd name="csX2" fmla="*/ 136569 w 365559"/>
                  <a:gd name="csY2" fmla="*/ 295411 h 659367"/>
                  <a:gd name="csX3" fmla="*/ 200069 w 365559"/>
                  <a:gd name="csY3" fmla="*/ 196986 h 659367"/>
                  <a:gd name="csX4" fmla="*/ 250869 w 365559"/>
                  <a:gd name="csY4" fmla="*/ 127136 h 659367"/>
                  <a:gd name="csX5" fmla="*/ 292144 w 365559"/>
                  <a:gd name="csY5" fmla="*/ 76336 h 659367"/>
                  <a:gd name="csX6" fmla="*/ 327069 w 365559"/>
                  <a:gd name="csY6" fmla="*/ 41411 h 659367"/>
                  <a:gd name="csX7" fmla="*/ 352469 w 365559"/>
                  <a:gd name="csY7" fmla="*/ 16011 h 659367"/>
                  <a:gd name="csX8" fmla="*/ 365169 w 365559"/>
                  <a:gd name="csY8" fmla="*/ 136 h 659367"/>
                  <a:gd name="csX9" fmla="*/ 361994 w 365559"/>
                  <a:gd name="csY9" fmla="*/ 9661 h 659367"/>
                  <a:gd name="csX10" fmla="*/ 358819 w 365559"/>
                  <a:gd name="csY10" fmla="*/ 31886 h 659367"/>
                  <a:gd name="csX11" fmla="*/ 339769 w 365559"/>
                  <a:gd name="csY11" fmla="*/ 69986 h 659367"/>
                  <a:gd name="csX12" fmla="*/ 298494 w 365559"/>
                  <a:gd name="csY12" fmla="*/ 171586 h 659367"/>
                  <a:gd name="csX13" fmla="*/ 117519 w 365559"/>
                  <a:gd name="csY13" fmla="*/ 597036 h 659367"/>
                  <a:gd name="csX14" fmla="*/ 104819 w 365559"/>
                  <a:gd name="csY14" fmla="*/ 654186 h 659367"/>
                  <a:gd name="csX15" fmla="*/ 88944 w 365559"/>
                  <a:gd name="csY15" fmla="*/ 654186 h 659367"/>
                  <a:gd name="csX16" fmla="*/ 73069 w 365559"/>
                  <a:gd name="csY16" fmla="*/ 631961 h 659367"/>
                  <a:gd name="csX17" fmla="*/ 47669 w 365559"/>
                  <a:gd name="csY17" fmla="*/ 593861 h 659367"/>
                  <a:gd name="csX18" fmla="*/ 44 w 365559"/>
                  <a:gd name="csY18" fmla="*/ 536711 h 6593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365559" h="659367">
                    <a:moveTo>
                      <a:pt x="44" y="536711"/>
                    </a:moveTo>
                    <a:cubicBezTo>
                      <a:pt x="1631" y="508665"/>
                      <a:pt x="34440" y="465803"/>
                      <a:pt x="57194" y="425586"/>
                    </a:cubicBezTo>
                    <a:cubicBezTo>
                      <a:pt x="79948" y="385369"/>
                      <a:pt x="112757" y="333511"/>
                      <a:pt x="136569" y="295411"/>
                    </a:cubicBezTo>
                    <a:cubicBezTo>
                      <a:pt x="160381" y="257311"/>
                      <a:pt x="181019" y="225032"/>
                      <a:pt x="200069" y="196986"/>
                    </a:cubicBezTo>
                    <a:cubicBezTo>
                      <a:pt x="219119" y="168940"/>
                      <a:pt x="235523" y="147244"/>
                      <a:pt x="250869" y="127136"/>
                    </a:cubicBezTo>
                    <a:cubicBezTo>
                      <a:pt x="266215" y="107028"/>
                      <a:pt x="279444" y="90623"/>
                      <a:pt x="292144" y="76336"/>
                    </a:cubicBezTo>
                    <a:cubicBezTo>
                      <a:pt x="304844" y="62048"/>
                      <a:pt x="327069" y="41411"/>
                      <a:pt x="327069" y="41411"/>
                    </a:cubicBezTo>
                    <a:cubicBezTo>
                      <a:pt x="337123" y="31357"/>
                      <a:pt x="346119" y="22890"/>
                      <a:pt x="352469" y="16011"/>
                    </a:cubicBezTo>
                    <a:cubicBezTo>
                      <a:pt x="358819" y="9132"/>
                      <a:pt x="365169" y="136"/>
                      <a:pt x="365169" y="136"/>
                    </a:cubicBezTo>
                    <a:cubicBezTo>
                      <a:pt x="366757" y="-922"/>
                      <a:pt x="363052" y="4370"/>
                      <a:pt x="361994" y="9661"/>
                    </a:cubicBezTo>
                    <a:cubicBezTo>
                      <a:pt x="360936" y="14952"/>
                      <a:pt x="362523" y="21832"/>
                      <a:pt x="358819" y="31886"/>
                    </a:cubicBezTo>
                    <a:cubicBezTo>
                      <a:pt x="355115" y="41940"/>
                      <a:pt x="349823" y="46703"/>
                      <a:pt x="339769" y="69986"/>
                    </a:cubicBezTo>
                    <a:cubicBezTo>
                      <a:pt x="329715" y="93269"/>
                      <a:pt x="335536" y="83744"/>
                      <a:pt x="298494" y="171586"/>
                    </a:cubicBezTo>
                    <a:cubicBezTo>
                      <a:pt x="261452" y="259428"/>
                      <a:pt x="149798" y="516603"/>
                      <a:pt x="117519" y="597036"/>
                    </a:cubicBezTo>
                    <a:cubicBezTo>
                      <a:pt x="85240" y="677469"/>
                      <a:pt x="109582" y="644661"/>
                      <a:pt x="104819" y="654186"/>
                    </a:cubicBezTo>
                    <a:cubicBezTo>
                      <a:pt x="100056" y="663711"/>
                      <a:pt x="94236" y="657890"/>
                      <a:pt x="88944" y="654186"/>
                    </a:cubicBezTo>
                    <a:cubicBezTo>
                      <a:pt x="83652" y="650482"/>
                      <a:pt x="79948" y="642015"/>
                      <a:pt x="73069" y="631961"/>
                    </a:cubicBezTo>
                    <a:cubicBezTo>
                      <a:pt x="66190" y="621907"/>
                      <a:pt x="55607" y="605503"/>
                      <a:pt x="47669" y="593861"/>
                    </a:cubicBezTo>
                    <a:cubicBezTo>
                      <a:pt x="39732" y="582219"/>
                      <a:pt x="-1543" y="564757"/>
                      <a:pt x="44" y="536711"/>
                    </a:cubicBezTo>
                    <a:close/>
                  </a:path>
                </a:pathLst>
              </a:custGeom>
              <a:solidFill>
                <a:srgbClr val="FF0000">
                  <a:alpha val="1978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Trapezoid 42">
              <a:extLst>
                <a:ext uri="{FF2B5EF4-FFF2-40B4-BE49-F238E27FC236}">
                  <a16:creationId xmlns:a16="http://schemas.microsoft.com/office/drawing/2014/main" id="{36FA3ABE-8160-FE9C-E702-E71C087DE44D}"/>
                </a:ext>
              </a:extLst>
            </p:cNvPr>
            <p:cNvSpPr/>
            <p:nvPr/>
          </p:nvSpPr>
          <p:spPr>
            <a:xfrm rot="14160000">
              <a:off x="627833" y="4960894"/>
              <a:ext cx="2560115" cy="674785"/>
            </a:xfrm>
            <a:prstGeom prst="trapezoid">
              <a:avLst>
                <a:gd name="adj" fmla="val 65873"/>
              </a:avLst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1A089F0-D266-41A6-3CE7-5D00B1501149}"/>
              </a:ext>
            </a:extLst>
          </p:cNvPr>
          <p:cNvGrpSpPr/>
          <p:nvPr/>
        </p:nvGrpSpPr>
        <p:grpSpPr>
          <a:xfrm>
            <a:off x="1046988" y="3915809"/>
            <a:ext cx="3768876" cy="729158"/>
            <a:chOff x="1046988" y="3915809"/>
            <a:chExt cx="3768876" cy="729158"/>
          </a:xfrm>
        </p:grpSpPr>
        <p:sp>
          <p:nvSpPr>
            <p:cNvPr id="45" name="Triangle 44">
              <a:extLst>
                <a:ext uri="{FF2B5EF4-FFF2-40B4-BE49-F238E27FC236}">
                  <a16:creationId xmlns:a16="http://schemas.microsoft.com/office/drawing/2014/main" id="{D381FF1F-4A5E-34FC-A43C-FEFE5C5C4256}"/>
                </a:ext>
              </a:extLst>
            </p:cNvPr>
            <p:cNvSpPr/>
            <p:nvPr/>
          </p:nvSpPr>
          <p:spPr>
            <a:xfrm rot="5160000">
              <a:off x="2831900" y="2576847"/>
              <a:ext cx="615036" cy="3292959"/>
            </a:xfrm>
            <a:prstGeom prst="triangle">
              <a:avLst>
                <a:gd name="adj" fmla="val 100000"/>
              </a:avLst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44F3704-DDB6-75F5-2C17-A473A0226358}"/>
                </a:ext>
              </a:extLst>
            </p:cNvPr>
            <p:cNvCxnSpPr>
              <a:cxnSpLocks/>
            </p:cNvCxnSpPr>
            <p:nvPr/>
          </p:nvCxnSpPr>
          <p:spPr>
            <a:xfrm>
              <a:off x="1258676" y="4288825"/>
              <a:ext cx="3557188" cy="126418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4406EF1-954F-CA16-F0FF-00B7C5522E4B}"/>
                </a:ext>
              </a:extLst>
            </p:cNvPr>
            <p:cNvCxnSpPr>
              <a:cxnSpLocks/>
              <a:stCxn id="45" idx="0"/>
            </p:cNvCxnSpPr>
            <p:nvPr/>
          </p:nvCxnSpPr>
          <p:spPr>
            <a:xfrm flipH="1" flipV="1">
              <a:off x="1470134" y="4063656"/>
              <a:ext cx="3333204" cy="35158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1B891BA-6221-2E17-93EF-99453DB8F958}"/>
                </a:ext>
              </a:extLst>
            </p:cNvPr>
            <p:cNvCxnSpPr>
              <a:cxnSpLocks/>
              <a:stCxn id="45" idx="0"/>
            </p:cNvCxnSpPr>
            <p:nvPr/>
          </p:nvCxnSpPr>
          <p:spPr>
            <a:xfrm flipH="1">
              <a:off x="1046988" y="4415243"/>
              <a:ext cx="3756350" cy="2297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EC55D87-5C7E-28BB-D45B-7C8FF60DF9B0}"/>
              </a:ext>
            </a:extLst>
          </p:cNvPr>
          <p:cNvGrpSpPr/>
          <p:nvPr/>
        </p:nvGrpSpPr>
        <p:grpSpPr>
          <a:xfrm>
            <a:off x="1413054" y="3578634"/>
            <a:ext cx="1475782" cy="2802145"/>
            <a:chOff x="1413054" y="3578634"/>
            <a:chExt cx="1475782" cy="280214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BD78C7E-7898-F247-9DD2-63831DAF17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055208" y="3578634"/>
              <a:ext cx="833628" cy="2604565"/>
            </a:xfrm>
            <a:prstGeom prst="line">
              <a:avLst/>
            </a:prstGeom>
            <a:ln w="28575">
              <a:solidFill>
                <a:srgbClr val="1B0B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3BAF805-38C7-85D4-8BE8-049BF7C5387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413054" y="4109094"/>
              <a:ext cx="688772" cy="2107873"/>
            </a:xfrm>
            <a:prstGeom prst="line">
              <a:avLst/>
            </a:prstGeom>
            <a:ln w="28575">
              <a:solidFill>
                <a:srgbClr val="1B0B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4AF1CE6-B938-CFC3-7634-B05D2C48580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56757" y="3823926"/>
              <a:ext cx="731167" cy="2379185"/>
            </a:xfrm>
            <a:prstGeom prst="line">
              <a:avLst/>
            </a:prstGeom>
            <a:ln w="28575">
              <a:solidFill>
                <a:srgbClr val="1B0B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rapezoid 41">
              <a:extLst>
                <a:ext uri="{FF2B5EF4-FFF2-40B4-BE49-F238E27FC236}">
                  <a16:creationId xmlns:a16="http://schemas.microsoft.com/office/drawing/2014/main" id="{78C97B6C-2902-BEA4-1F46-D18E86991D8A}"/>
                </a:ext>
              </a:extLst>
            </p:cNvPr>
            <p:cNvSpPr/>
            <p:nvPr/>
          </p:nvSpPr>
          <p:spPr>
            <a:xfrm rot="15120000">
              <a:off x="761079" y="4631848"/>
              <a:ext cx="2720718" cy="777143"/>
            </a:xfrm>
            <a:prstGeom prst="trapezoid">
              <a:avLst>
                <a:gd name="adj" fmla="val 32595"/>
              </a:avLst>
            </a:prstGeom>
            <a:solidFill>
              <a:srgbClr val="1B0B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DA48B0AE-275F-8B28-021A-ED2E10166C6C}"/>
              </a:ext>
            </a:extLst>
          </p:cNvPr>
          <p:cNvGrpSpPr/>
          <p:nvPr/>
        </p:nvGrpSpPr>
        <p:grpSpPr>
          <a:xfrm>
            <a:off x="1406159" y="3536935"/>
            <a:ext cx="3390864" cy="598703"/>
            <a:chOff x="1406159" y="3536935"/>
            <a:chExt cx="3390864" cy="598703"/>
          </a:xfrm>
        </p:grpSpPr>
        <p:sp>
          <p:nvSpPr>
            <p:cNvPr id="47" name="Triangle 46">
              <a:extLst>
                <a:ext uri="{FF2B5EF4-FFF2-40B4-BE49-F238E27FC236}">
                  <a16:creationId xmlns:a16="http://schemas.microsoft.com/office/drawing/2014/main" id="{3D82B6EE-7A63-B2FD-08A0-53E1091516B3}"/>
                </a:ext>
              </a:extLst>
            </p:cNvPr>
            <p:cNvSpPr/>
            <p:nvPr/>
          </p:nvSpPr>
          <p:spPr>
            <a:xfrm rot="4320000">
              <a:off x="1957831" y="3720135"/>
              <a:ext cx="498164" cy="131764"/>
            </a:xfrm>
            <a:prstGeom prst="triangle">
              <a:avLst>
                <a:gd name="adj" fmla="val 10572"/>
              </a:avLst>
            </a:prstGeom>
            <a:solidFill>
              <a:srgbClr val="1B0B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riangle 43">
              <a:extLst>
                <a:ext uri="{FF2B5EF4-FFF2-40B4-BE49-F238E27FC236}">
                  <a16:creationId xmlns:a16="http://schemas.microsoft.com/office/drawing/2014/main" id="{229DB9A4-F7C1-206D-4AA5-D3E5247A7BD0}"/>
                </a:ext>
              </a:extLst>
            </p:cNvPr>
            <p:cNvSpPr/>
            <p:nvPr/>
          </p:nvSpPr>
          <p:spPr>
            <a:xfrm rot="5340000">
              <a:off x="3264532" y="2508825"/>
              <a:ext cx="483625" cy="2581356"/>
            </a:xfrm>
            <a:prstGeom prst="triangle">
              <a:avLst>
                <a:gd name="adj" fmla="val 46356"/>
              </a:avLst>
            </a:prstGeom>
            <a:solidFill>
              <a:srgbClr val="1B0B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127ED23-55B8-76D0-85DF-2D36A962EFE5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 flipV="1">
              <a:off x="1761804" y="3759357"/>
              <a:ext cx="3034714" cy="44371"/>
            </a:xfrm>
            <a:prstGeom prst="line">
              <a:avLst/>
            </a:prstGeom>
            <a:ln w="28575">
              <a:solidFill>
                <a:srgbClr val="1321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DE221BF-4CBD-F906-16D9-516C2F288E18}"/>
                </a:ext>
              </a:extLst>
            </p:cNvPr>
            <p:cNvCxnSpPr>
              <a:cxnSpLocks/>
              <a:stCxn id="61" idx="0"/>
            </p:cNvCxnSpPr>
            <p:nvPr/>
          </p:nvCxnSpPr>
          <p:spPr>
            <a:xfrm flipH="1" flipV="1">
              <a:off x="2054601" y="3577006"/>
              <a:ext cx="2699158" cy="189543"/>
            </a:xfrm>
            <a:prstGeom prst="line">
              <a:avLst/>
            </a:prstGeom>
            <a:ln w="28575">
              <a:solidFill>
                <a:srgbClr val="1B0B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6667658A-C73A-53AC-3DE7-98790A355D83}"/>
                </a:ext>
              </a:extLst>
            </p:cNvPr>
            <p:cNvCxnSpPr>
              <a:cxnSpLocks/>
              <a:stCxn id="61" idx="0"/>
            </p:cNvCxnSpPr>
            <p:nvPr/>
          </p:nvCxnSpPr>
          <p:spPr>
            <a:xfrm flipH="1">
              <a:off x="1406159" y="3766549"/>
              <a:ext cx="3347600" cy="369089"/>
            </a:xfrm>
            <a:prstGeom prst="line">
              <a:avLst/>
            </a:prstGeom>
            <a:ln w="28575">
              <a:solidFill>
                <a:srgbClr val="1B0B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8269C40-04B0-5290-C6F4-7A979DED13ED}"/>
              </a:ext>
            </a:extLst>
          </p:cNvPr>
          <p:cNvGrpSpPr/>
          <p:nvPr/>
        </p:nvGrpSpPr>
        <p:grpSpPr>
          <a:xfrm>
            <a:off x="4753235" y="3408272"/>
            <a:ext cx="2920368" cy="544390"/>
            <a:chOff x="4753235" y="3408272"/>
            <a:chExt cx="2920368" cy="544390"/>
          </a:xfrm>
        </p:grpSpPr>
        <p:sp>
          <p:nvSpPr>
            <p:cNvPr id="61" name="Triangle 60">
              <a:extLst>
                <a:ext uri="{FF2B5EF4-FFF2-40B4-BE49-F238E27FC236}">
                  <a16:creationId xmlns:a16="http://schemas.microsoft.com/office/drawing/2014/main" id="{39C3FED1-C674-235C-E4E2-F86CEF70AD22}"/>
                </a:ext>
              </a:extLst>
            </p:cNvPr>
            <p:cNvSpPr/>
            <p:nvPr/>
          </p:nvSpPr>
          <p:spPr>
            <a:xfrm rot="16140000" flipH="1">
              <a:off x="5821166" y="2421906"/>
              <a:ext cx="445494" cy="2581356"/>
            </a:xfrm>
            <a:prstGeom prst="triangle">
              <a:avLst>
                <a:gd name="adj" fmla="val 54207"/>
              </a:avLst>
            </a:prstGeom>
            <a:solidFill>
              <a:srgbClr val="1B0B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41A003B9-3D0A-8682-784D-BA5D40731488}"/>
                </a:ext>
              </a:extLst>
            </p:cNvPr>
            <p:cNvGrpSpPr/>
            <p:nvPr/>
          </p:nvGrpSpPr>
          <p:grpSpPr>
            <a:xfrm>
              <a:off x="4770132" y="3408272"/>
              <a:ext cx="2903471" cy="544390"/>
              <a:chOff x="4770132" y="3395572"/>
              <a:chExt cx="2903471" cy="544390"/>
            </a:xfrm>
          </p:grpSpPr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7B31A718-448B-4EC2-D920-2EC4919D232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70132" y="3693680"/>
                <a:ext cx="2757793" cy="63187"/>
              </a:xfrm>
              <a:prstGeom prst="line">
                <a:avLst/>
              </a:prstGeom>
              <a:ln w="28575">
                <a:solidFill>
                  <a:srgbClr val="1321FF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BA375734-1F1C-1800-6ED6-8BB3498B320F}"/>
                  </a:ext>
                </a:extLst>
              </p:cNvPr>
              <p:cNvGrpSpPr/>
              <p:nvPr/>
            </p:nvGrpSpPr>
            <p:grpSpPr>
              <a:xfrm>
                <a:off x="4774831" y="3395572"/>
                <a:ext cx="2898772" cy="544390"/>
                <a:chOff x="4774831" y="3395572"/>
                <a:chExt cx="2898772" cy="544390"/>
              </a:xfrm>
            </p:grpSpPr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FBEF2B8E-64E0-3F88-C0DD-2336051CCBB5}"/>
                    </a:ext>
                  </a:extLst>
                </p:cNvPr>
                <p:cNvCxnSpPr>
                  <a:cxnSpLocks/>
                  <a:stCxn id="59" idx="3"/>
                </p:cNvCxnSpPr>
                <p:nvPr/>
              </p:nvCxnSpPr>
              <p:spPr>
                <a:xfrm flipH="1" flipV="1">
                  <a:off x="4774831" y="3766810"/>
                  <a:ext cx="2565917" cy="149958"/>
                </a:xfrm>
                <a:prstGeom prst="line">
                  <a:avLst/>
                </a:prstGeom>
                <a:ln w="28575">
                  <a:solidFill>
                    <a:srgbClr val="1B0B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1E590CBC-B82A-8FE4-9794-F5788D7890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77741" y="3429000"/>
                  <a:ext cx="2895862" cy="307546"/>
                </a:xfrm>
                <a:prstGeom prst="line">
                  <a:avLst/>
                </a:prstGeom>
                <a:ln w="28575">
                  <a:solidFill>
                    <a:srgbClr val="1B0B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Triangle 83">
                  <a:extLst>
                    <a:ext uri="{FF2B5EF4-FFF2-40B4-BE49-F238E27FC236}">
                      <a16:creationId xmlns:a16="http://schemas.microsoft.com/office/drawing/2014/main" id="{202CC1E4-5689-419C-165D-857337B7055C}"/>
                    </a:ext>
                  </a:extLst>
                </p:cNvPr>
                <p:cNvSpPr/>
                <p:nvPr/>
              </p:nvSpPr>
              <p:spPr>
                <a:xfrm rot="18240000">
                  <a:off x="7138063" y="3569244"/>
                  <a:ext cx="544390" cy="197046"/>
                </a:xfrm>
                <a:prstGeom prst="triangle">
                  <a:avLst/>
                </a:prstGeom>
                <a:solidFill>
                  <a:srgbClr val="1B0BFF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CC378A8-2981-8C3A-8D5A-D386B32CFC1F}"/>
              </a:ext>
            </a:extLst>
          </p:cNvPr>
          <p:cNvGrpSpPr/>
          <p:nvPr/>
        </p:nvGrpSpPr>
        <p:grpSpPr>
          <a:xfrm>
            <a:off x="7118475" y="489949"/>
            <a:ext cx="537417" cy="3426819"/>
            <a:chOff x="7118475" y="477249"/>
            <a:chExt cx="537417" cy="3426819"/>
          </a:xfrm>
        </p:grpSpPr>
        <p:sp>
          <p:nvSpPr>
            <p:cNvPr id="62" name="Trapezoid 61">
              <a:extLst>
                <a:ext uri="{FF2B5EF4-FFF2-40B4-BE49-F238E27FC236}">
                  <a16:creationId xmlns:a16="http://schemas.microsoft.com/office/drawing/2014/main" id="{C088D93D-271B-FFCD-93E8-FB37A5462CC0}"/>
                </a:ext>
              </a:extLst>
            </p:cNvPr>
            <p:cNvSpPr/>
            <p:nvPr/>
          </p:nvSpPr>
          <p:spPr>
            <a:xfrm rot="5220000" flipH="1">
              <a:off x="5852554" y="1866742"/>
              <a:ext cx="3131369" cy="352384"/>
            </a:xfrm>
            <a:prstGeom prst="trapezoid">
              <a:avLst>
                <a:gd name="adj" fmla="val 32595"/>
              </a:avLst>
            </a:prstGeom>
            <a:solidFill>
              <a:srgbClr val="1B0B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71D8FBE-E689-EBE7-CEC5-6A0B4AC8F9D8}"/>
                </a:ext>
              </a:extLst>
            </p:cNvPr>
            <p:cNvCxnSpPr>
              <a:cxnSpLocks/>
            </p:cNvCxnSpPr>
            <p:nvPr/>
          </p:nvCxnSpPr>
          <p:spPr>
            <a:xfrm rot="60000">
              <a:off x="7118475" y="481792"/>
              <a:ext cx="238039" cy="3422276"/>
            </a:xfrm>
            <a:prstGeom prst="line">
              <a:avLst/>
            </a:prstGeom>
            <a:ln w="28575">
              <a:solidFill>
                <a:srgbClr val="1B0B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A8392A81-480B-99EB-F8CF-6DEA4BB126AE}"/>
                </a:ext>
              </a:extLst>
            </p:cNvPr>
            <p:cNvCxnSpPr>
              <a:cxnSpLocks/>
            </p:cNvCxnSpPr>
            <p:nvPr/>
          </p:nvCxnSpPr>
          <p:spPr>
            <a:xfrm rot="60000" flipH="1" flipV="1">
              <a:off x="7507900" y="604858"/>
              <a:ext cx="147992" cy="2836069"/>
            </a:xfrm>
            <a:prstGeom prst="line">
              <a:avLst/>
            </a:prstGeom>
            <a:ln w="28575">
              <a:solidFill>
                <a:srgbClr val="1B0B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99D1F980-F8CE-3372-541B-8E989CAF7DB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51960" y="504981"/>
              <a:ext cx="131505" cy="3165094"/>
            </a:xfrm>
            <a:prstGeom prst="line">
              <a:avLst/>
            </a:prstGeom>
            <a:ln w="28575">
              <a:solidFill>
                <a:srgbClr val="1B0B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0C9CED2B-6C7C-E381-315A-D5E901052592}"/>
              </a:ext>
            </a:extLst>
          </p:cNvPr>
          <p:cNvGrpSpPr/>
          <p:nvPr/>
        </p:nvGrpSpPr>
        <p:grpSpPr>
          <a:xfrm>
            <a:off x="4694093" y="4276280"/>
            <a:ext cx="2250993" cy="330893"/>
            <a:chOff x="4694093" y="4263580"/>
            <a:chExt cx="2250993" cy="330893"/>
          </a:xfrm>
        </p:grpSpPr>
        <p:sp>
          <p:nvSpPr>
            <p:cNvPr id="91" name="Triangle 90">
              <a:extLst>
                <a:ext uri="{FF2B5EF4-FFF2-40B4-BE49-F238E27FC236}">
                  <a16:creationId xmlns:a16="http://schemas.microsoft.com/office/drawing/2014/main" id="{96DFB12C-1EAF-1FD0-31F3-EDB5D9C7D8AA}"/>
                </a:ext>
              </a:extLst>
            </p:cNvPr>
            <p:cNvSpPr/>
            <p:nvPr/>
          </p:nvSpPr>
          <p:spPr>
            <a:xfrm rot="16380000" flipH="1">
              <a:off x="5482376" y="3475297"/>
              <a:ext cx="282439" cy="1859006"/>
            </a:xfrm>
            <a:prstGeom prst="triangle">
              <a:avLst>
                <a:gd name="adj" fmla="val 70449"/>
              </a:avLst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38AA43F-E079-3EC7-31E1-BC3B2A70E88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68504" y="4413156"/>
              <a:ext cx="1790712" cy="18131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B477751-266F-120D-9255-99BD41976C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69900" y="4289980"/>
              <a:ext cx="2175186" cy="12754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CD90B60-DE37-2E57-326F-4567334B9C85}"/>
                </a:ext>
              </a:extLst>
            </p:cNvPr>
            <p:cNvCxnSpPr>
              <a:cxnSpLocks/>
              <a:endCxn id="92" idx="1"/>
            </p:cNvCxnSpPr>
            <p:nvPr/>
          </p:nvCxnSpPr>
          <p:spPr>
            <a:xfrm>
              <a:off x="4799567" y="4429257"/>
              <a:ext cx="1965629" cy="54027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8035C443-300A-9348-ECE1-9183F7BD0787}"/>
              </a:ext>
            </a:extLst>
          </p:cNvPr>
          <p:cNvGrpSpPr/>
          <p:nvPr/>
        </p:nvGrpSpPr>
        <p:grpSpPr>
          <a:xfrm>
            <a:off x="6517658" y="359256"/>
            <a:ext cx="987184" cy="4322907"/>
            <a:chOff x="6504958" y="346556"/>
            <a:chExt cx="987184" cy="4322907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B6384CD7-68D7-9CDC-233E-4C51694E51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04958" y="470716"/>
              <a:ext cx="617301" cy="411838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1656110-9183-100B-B462-B6BA38B4C7A4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7008503" y="536748"/>
              <a:ext cx="476632" cy="376134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D6ACD923-3FAE-5EDC-56A6-BF35DF8CCA3F}"/>
                </a:ext>
              </a:extLst>
            </p:cNvPr>
            <p:cNvGrpSpPr/>
            <p:nvPr/>
          </p:nvGrpSpPr>
          <p:grpSpPr>
            <a:xfrm>
              <a:off x="6826416" y="346556"/>
              <a:ext cx="665726" cy="4322907"/>
              <a:chOff x="6813716" y="346556"/>
              <a:chExt cx="665726" cy="4322907"/>
            </a:xfrm>
          </p:grpSpPr>
          <p:sp>
            <p:nvSpPr>
              <p:cNvPr id="92" name="Trapezoid 91">
                <a:extLst>
                  <a:ext uri="{FF2B5EF4-FFF2-40B4-BE49-F238E27FC236}">
                    <a16:creationId xmlns:a16="http://schemas.microsoft.com/office/drawing/2014/main" id="{5F45759E-8FA7-F3E2-B510-4B077F779EA1}"/>
                  </a:ext>
                </a:extLst>
              </p:cNvPr>
              <p:cNvSpPr/>
              <p:nvPr/>
            </p:nvSpPr>
            <p:spPr>
              <a:xfrm rot="5880000" flipH="1">
                <a:off x="4901114" y="2368411"/>
                <a:ext cx="4213654" cy="388449"/>
              </a:xfrm>
              <a:prstGeom prst="trapezoid">
                <a:avLst>
                  <a:gd name="adj" fmla="val 92742"/>
                </a:avLst>
              </a:prstGeom>
              <a:solidFill>
                <a:srgbClr val="FF000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riangle 102">
                <a:extLst>
                  <a:ext uri="{FF2B5EF4-FFF2-40B4-BE49-F238E27FC236}">
                    <a16:creationId xmlns:a16="http://schemas.microsoft.com/office/drawing/2014/main" id="{22734DC1-B285-C666-7E5A-75BAF306ED42}"/>
                  </a:ext>
                </a:extLst>
              </p:cNvPr>
              <p:cNvSpPr/>
              <p:nvPr/>
            </p:nvSpPr>
            <p:spPr>
              <a:xfrm rot="3060000">
                <a:off x="7110950" y="490462"/>
                <a:ext cx="512397" cy="224586"/>
              </a:xfrm>
              <a:prstGeom prst="triangle">
                <a:avLst>
                  <a:gd name="adj" fmla="val 62578"/>
                </a:avLst>
              </a:prstGeom>
              <a:solidFill>
                <a:srgbClr val="FF0000">
                  <a:alpha val="2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056513F3-9807-BBB9-7C17-891F26C1782E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6776933" y="513302"/>
              <a:ext cx="519245" cy="3909525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D54AED0E-FA99-CD29-08CF-97DF911405B2}"/>
              </a:ext>
            </a:extLst>
          </p:cNvPr>
          <p:cNvSpPr txBox="1"/>
          <p:nvPr/>
        </p:nvSpPr>
        <p:spPr>
          <a:xfrm>
            <a:off x="135062" y="10759"/>
            <a:ext cx="45448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/>
              <a:t>4</a:t>
            </a:r>
            <a:r>
              <a:rPr lang="en-US" sz="4400" b="1" i="1"/>
              <a:t>f</a:t>
            </a:r>
            <a:r>
              <a:rPr lang="en-US" sz="4400" b="1"/>
              <a:t> SPR dechirper 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BF6FC442-61B0-843D-1915-AF2130F703B5}"/>
              </a:ext>
            </a:extLst>
          </p:cNvPr>
          <p:cNvGrpSpPr/>
          <p:nvPr/>
        </p:nvGrpSpPr>
        <p:grpSpPr>
          <a:xfrm>
            <a:off x="7134959" y="281786"/>
            <a:ext cx="435592" cy="332245"/>
            <a:chOff x="7134959" y="278611"/>
            <a:chExt cx="435592" cy="332245"/>
          </a:xfrm>
        </p:grpSpPr>
        <p:sp>
          <p:nvSpPr>
            <p:cNvPr id="109" name="Trapezoid 108">
              <a:extLst>
                <a:ext uri="{FF2B5EF4-FFF2-40B4-BE49-F238E27FC236}">
                  <a16:creationId xmlns:a16="http://schemas.microsoft.com/office/drawing/2014/main" id="{A569D91C-94DE-78A2-3F12-2093B61C84BE}"/>
                </a:ext>
              </a:extLst>
            </p:cNvPr>
            <p:cNvSpPr/>
            <p:nvPr/>
          </p:nvSpPr>
          <p:spPr>
            <a:xfrm rot="16680000">
              <a:off x="7210749" y="228267"/>
              <a:ext cx="284510" cy="395835"/>
            </a:xfrm>
            <a:prstGeom prst="trapezoid">
              <a:avLst>
                <a:gd name="adj" fmla="val 20241"/>
              </a:avLst>
            </a:prstGeom>
            <a:solidFill>
              <a:srgbClr val="1B0B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rapezoid 110">
              <a:extLst>
                <a:ext uri="{FF2B5EF4-FFF2-40B4-BE49-F238E27FC236}">
                  <a16:creationId xmlns:a16="http://schemas.microsoft.com/office/drawing/2014/main" id="{748E523F-B5EB-9029-D611-5EF55D4CA6FA}"/>
                </a:ext>
              </a:extLst>
            </p:cNvPr>
            <p:cNvSpPr/>
            <p:nvPr/>
          </p:nvSpPr>
          <p:spPr>
            <a:xfrm rot="16680000">
              <a:off x="7200431" y="245349"/>
              <a:ext cx="329311" cy="395835"/>
            </a:xfrm>
            <a:prstGeom prst="trapezoid">
              <a:avLst>
                <a:gd name="adj" fmla="val 20241"/>
              </a:avLst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EA633AE-DC2B-4865-5AE6-6FFE7F906E62}"/>
                </a:ext>
              </a:extLst>
            </p:cNvPr>
            <p:cNvCxnSpPr>
              <a:cxnSpLocks/>
            </p:cNvCxnSpPr>
            <p:nvPr/>
          </p:nvCxnSpPr>
          <p:spPr>
            <a:xfrm rot="21300000" flipV="1">
              <a:off x="7144484" y="314325"/>
              <a:ext cx="50042" cy="175175"/>
            </a:xfrm>
            <a:prstGeom prst="line">
              <a:avLst/>
            </a:prstGeom>
            <a:ln w="28575">
              <a:solidFill>
                <a:srgbClr val="1B0B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72CC6CAF-A651-1E68-5D99-BE11EC7271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40876" y="298337"/>
              <a:ext cx="28593" cy="312519"/>
            </a:xfrm>
            <a:prstGeom prst="line">
              <a:avLst/>
            </a:prstGeom>
            <a:ln w="28575">
              <a:solidFill>
                <a:srgbClr val="1B0B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623A949-9F3E-5C2E-6712-63EDB3F998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63076" y="301197"/>
              <a:ext cx="27221" cy="249334"/>
            </a:xfrm>
            <a:prstGeom prst="line">
              <a:avLst/>
            </a:prstGeom>
            <a:ln w="28575">
              <a:solidFill>
                <a:srgbClr val="1B0B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52C891E4-8B13-DE57-F64C-889D9810AB2D}"/>
                </a:ext>
              </a:extLst>
            </p:cNvPr>
            <p:cNvCxnSpPr>
              <a:cxnSpLocks/>
            </p:cNvCxnSpPr>
            <p:nvPr/>
          </p:nvCxnSpPr>
          <p:spPr>
            <a:xfrm rot="21420000" flipV="1">
              <a:off x="7134959" y="307975"/>
              <a:ext cx="50042" cy="17517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FEC8D6C-22A6-E920-F048-E5FFA4D9580A}"/>
                </a:ext>
              </a:extLst>
            </p:cNvPr>
            <p:cNvCxnSpPr>
              <a:cxnSpLocks/>
            </p:cNvCxnSpPr>
            <p:nvPr/>
          </p:nvCxnSpPr>
          <p:spPr>
            <a:xfrm rot="21480000" flipV="1">
              <a:off x="7520577" y="316310"/>
              <a:ext cx="49974" cy="28867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2BDB940E-64D2-37A0-0878-B3650858825B}"/>
                </a:ext>
              </a:extLst>
            </p:cNvPr>
            <p:cNvCxnSpPr>
              <a:cxnSpLocks/>
            </p:cNvCxnSpPr>
            <p:nvPr/>
          </p:nvCxnSpPr>
          <p:spPr>
            <a:xfrm rot="21120000" flipV="1">
              <a:off x="7333252" y="307547"/>
              <a:ext cx="82445" cy="224417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3C4C3C9-B929-C462-23A5-2082F37F8A90}"/>
                  </a:ext>
                </a:extLst>
              </p:cNvPr>
              <p:cNvSpPr txBox="1"/>
              <p:nvPr/>
            </p:nvSpPr>
            <p:spPr>
              <a:xfrm>
                <a:off x="2324101" y="2367515"/>
                <a:ext cx="2684068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/>
                  <a:t>OAP 1 maps each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/>
              </a:p>
              <a:p>
                <a:pPr algn="ctr"/>
                <a:r>
                  <a:rPr lang="en-US" sz="2000"/>
                  <a:t>to a point </a:t>
                </a:r>
                <a14:m>
                  <m:oMath xmlns:m="http://schemas.openxmlformats.org/officeDocument/2006/math">
                    <m:r>
                      <a:rPr lang="en-US" sz="20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/>
                  <a:t> in </a:t>
                </a:r>
              </a:p>
              <a:p>
                <a:pPr algn="ctr"/>
                <a:r>
                  <a:rPr lang="en-US" sz="2000"/>
                  <a:t>its focal plane. </a:t>
                </a:r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3C4C3C9-B929-C462-23A5-2082F37F8A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101" y="2367515"/>
                <a:ext cx="2684068" cy="1015663"/>
              </a:xfrm>
              <a:prstGeom prst="rect">
                <a:avLst/>
              </a:prstGeom>
              <a:blipFill>
                <a:blip r:embed="rId6"/>
                <a:stretch>
                  <a:fillRect l="-1408" t="-2469" r="-469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CE304528-33BC-02BF-8F21-9082888643F2}"/>
                  </a:ext>
                </a:extLst>
              </p:cNvPr>
              <p:cNvSpPr txBox="1"/>
              <p:nvPr/>
            </p:nvSpPr>
            <p:spPr>
              <a:xfrm>
                <a:off x="2930972" y="706577"/>
                <a:ext cx="4154727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/>
                  <a:t>OAP 2 maps the set of points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000"/>
                  <a:t> </a:t>
                </a:r>
              </a:p>
              <a:p>
                <a:pPr algn="ctr"/>
                <a:r>
                  <a:rPr lang="en-US" sz="2000"/>
                  <a:t>to a set of collimated beams that </a:t>
                </a:r>
              </a:p>
              <a:p>
                <a:pPr algn="ctr"/>
                <a:r>
                  <a:rPr lang="en-US" sz="2000"/>
                  <a:t>converge in its Fourier Plane (FP). </a:t>
                </a:r>
              </a:p>
            </p:txBody>
          </p:sp>
        </mc:Choice>
        <mc:Fallback xmlns="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CE304528-33BC-02BF-8F21-908288864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972" y="706577"/>
                <a:ext cx="4154727" cy="1015663"/>
              </a:xfrm>
              <a:prstGeom prst="rect">
                <a:avLst/>
              </a:prstGeom>
              <a:blipFill>
                <a:blip r:embed="rId7"/>
                <a:stretch>
                  <a:fillRect l="-915" t="-2469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5D305108-D33D-AEC7-B595-56DDCF3656A8}"/>
              </a:ext>
            </a:extLst>
          </p:cNvPr>
          <p:cNvCxnSpPr>
            <a:cxnSpLocks/>
          </p:cNvCxnSpPr>
          <p:nvPr/>
        </p:nvCxnSpPr>
        <p:spPr>
          <a:xfrm rot="16680000">
            <a:off x="7381559" y="-298563"/>
            <a:ext cx="0" cy="148437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7486BAAF-F0AD-F932-072F-01FFEEF6058B}"/>
                  </a:ext>
                </a:extLst>
              </p:cNvPr>
              <p:cNvSpPr txBox="1"/>
              <p:nvPr/>
            </p:nvSpPr>
            <p:spPr>
              <a:xfrm>
                <a:off x="3019068" y="5685143"/>
                <a:ext cx="8487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7486BAAF-F0AD-F932-072F-01FFEEF60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068" y="5685143"/>
                <a:ext cx="84875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3" name="Group 162">
            <a:extLst>
              <a:ext uri="{FF2B5EF4-FFF2-40B4-BE49-F238E27FC236}">
                <a16:creationId xmlns:a16="http://schemas.microsoft.com/office/drawing/2014/main" id="{4FA9C839-4609-A2D3-5E45-9071A617F34F}"/>
              </a:ext>
            </a:extLst>
          </p:cNvPr>
          <p:cNvGrpSpPr/>
          <p:nvPr/>
        </p:nvGrpSpPr>
        <p:grpSpPr>
          <a:xfrm>
            <a:off x="7177893" y="-94256"/>
            <a:ext cx="531864" cy="501361"/>
            <a:chOff x="7177893" y="-94256"/>
            <a:chExt cx="531864" cy="501361"/>
          </a:xfrm>
        </p:grpSpPr>
        <p:sp>
          <p:nvSpPr>
            <p:cNvPr id="150" name="Parallelogram 149">
              <a:extLst>
                <a:ext uri="{FF2B5EF4-FFF2-40B4-BE49-F238E27FC236}">
                  <a16:creationId xmlns:a16="http://schemas.microsoft.com/office/drawing/2014/main" id="{E2E615E8-44C2-A8F9-ED75-5CC77B7CC170}"/>
                </a:ext>
              </a:extLst>
            </p:cNvPr>
            <p:cNvSpPr/>
            <p:nvPr/>
          </p:nvSpPr>
          <p:spPr>
            <a:xfrm rot="6780000" flipH="1">
              <a:off x="7188638" y="-23289"/>
              <a:ext cx="498186" cy="356251"/>
            </a:xfrm>
            <a:prstGeom prst="parallelogram">
              <a:avLst>
                <a:gd name="adj" fmla="val 43837"/>
              </a:avLst>
            </a:prstGeom>
            <a:solidFill>
              <a:srgbClr val="3B6EFB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Parallelogram 150">
              <a:extLst>
                <a:ext uri="{FF2B5EF4-FFF2-40B4-BE49-F238E27FC236}">
                  <a16:creationId xmlns:a16="http://schemas.microsoft.com/office/drawing/2014/main" id="{037B346F-7915-A22C-18E3-B41C25E4E4ED}"/>
                </a:ext>
              </a:extLst>
            </p:cNvPr>
            <p:cNvSpPr/>
            <p:nvPr/>
          </p:nvSpPr>
          <p:spPr>
            <a:xfrm rot="6780000" flipH="1">
              <a:off x="7191813" y="-20114"/>
              <a:ext cx="498186" cy="356251"/>
            </a:xfrm>
            <a:prstGeom prst="parallelogram">
              <a:avLst>
                <a:gd name="adj" fmla="val 43837"/>
              </a:avLst>
            </a:prstGeom>
            <a:solidFill>
              <a:srgbClr val="FF0000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11CEF8F0-BCDA-8957-3BCE-62F22F844ED6}"/>
                </a:ext>
              </a:extLst>
            </p:cNvPr>
            <p:cNvGrpSpPr/>
            <p:nvPr/>
          </p:nvGrpSpPr>
          <p:grpSpPr>
            <a:xfrm>
              <a:off x="7177893" y="-33691"/>
              <a:ext cx="531864" cy="346205"/>
              <a:chOff x="7177893" y="-33691"/>
              <a:chExt cx="531864" cy="346205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6D1AC861-D9B7-B198-1087-A5C98BD8014B}"/>
                  </a:ext>
                </a:extLst>
              </p:cNvPr>
              <p:cNvGrpSpPr/>
              <p:nvPr/>
            </p:nvGrpSpPr>
            <p:grpSpPr>
              <a:xfrm>
                <a:off x="7177893" y="-30516"/>
                <a:ext cx="147689" cy="339855"/>
                <a:chOff x="7184243" y="-30516"/>
                <a:chExt cx="147689" cy="339855"/>
              </a:xfrm>
            </p:grpSpPr>
            <p:cxnSp>
              <p:nvCxnSpPr>
                <p:cNvPr id="140" name="Straight Connector 139">
                  <a:extLst>
                    <a:ext uri="{FF2B5EF4-FFF2-40B4-BE49-F238E27FC236}">
                      <a16:creationId xmlns:a16="http://schemas.microsoft.com/office/drawing/2014/main" id="{3CD75ADB-740E-37DE-BB6D-331CC72E3C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292193" y="-30516"/>
                  <a:ext cx="39739" cy="66805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F9FDB3E7-394F-108B-EF0D-A7FBA57DC0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257268" y="61559"/>
                  <a:ext cx="39739" cy="66805"/>
                </a:xfrm>
                <a:prstGeom prst="line">
                  <a:avLst/>
                </a:prstGeom>
                <a:ln>
                  <a:solidFill>
                    <a:srgbClr val="1321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49573E42-17F6-93F4-7312-C0745A63BB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219168" y="153634"/>
                  <a:ext cx="39739" cy="66805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6BD9B14A-46E2-6DBE-1BFC-B519284726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184243" y="242534"/>
                  <a:ext cx="39739" cy="66805"/>
                </a:xfrm>
                <a:prstGeom prst="line">
                  <a:avLst/>
                </a:prstGeom>
                <a:ln>
                  <a:solidFill>
                    <a:srgbClr val="1321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4574F4F2-146F-CA07-9E54-88A75E6C04DF}"/>
                  </a:ext>
                </a:extLst>
              </p:cNvPr>
              <p:cNvGrpSpPr/>
              <p:nvPr/>
            </p:nvGrpSpPr>
            <p:grpSpPr>
              <a:xfrm rot="10800000">
                <a:off x="7387443" y="-33691"/>
                <a:ext cx="147689" cy="339855"/>
                <a:chOff x="7184243" y="-30516"/>
                <a:chExt cx="147689" cy="339855"/>
              </a:xfrm>
            </p:grpSpPr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7E29A226-D5CE-BABA-D4C3-C7678F1CD1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292193" y="-30516"/>
                  <a:ext cx="39739" cy="66805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:a16="http://schemas.microsoft.com/office/drawing/2014/main" id="{6E43B0A2-1207-AF7A-FD46-5323391B7A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257268" y="61559"/>
                  <a:ext cx="39739" cy="66805"/>
                </a:xfrm>
                <a:prstGeom prst="line">
                  <a:avLst/>
                </a:prstGeom>
                <a:ln>
                  <a:solidFill>
                    <a:srgbClr val="1321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>
                  <a:extLst>
                    <a:ext uri="{FF2B5EF4-FFF2-40B4-BE49-F238E27FC236}">
                      <a16:creationId xmlns:a16="http://schemas.microsoft.com/office/drawing/2014/main" id="{4DF22CF5-AC53-D7A2-6ACE-C1F5F24ABE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219168" y="153634"/>
                  <a:ext cx="39739" cy="66805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>
                  <a:extLst>
                    <a:ext uri="{FF2B5EF4-FFF2-40B4-BE49-F238E27FC236}">
                      <a16:creationId xmlns:a16="http://schemas.microsoft.com/office/drawing/2014/main" id="{B8AA10C2-4130-B712-0A66-82A2E58BB9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184243" y="242534"/>
                  <a:ext cx="39739" cy="66805"/>
                </a:xfrm>
                <a:prstGeom prst="line">
                  <a:avLst/>
                </a:prstGeom>
                <a:ln>
                  <a:solidFill>
                    <a:srgbClr val="1321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B78C8112-7DDA-03A1-9A32-B5BF75985525}"/>
                  </a:ext>
                </a:extLst>
              </p:cNvPr>
              <p:cNvGrpSpPr/>
              <p:nvPr/>
            </p:nvGrpSpPr>
            <p:grpSpPr>
              <a:xfrm>
                <a:off x="7562068" y="-27341"/>
                <a:ext cx="147689" cy="339855"/>
                <a:chOff x="7184243" y="-30516"/>
                <a:chExt cx="147689" cy="339855"/>
              </a:xfrm>
            </p:grpSpPr>
            <p:cxnSp>
              <p:nvCxnSpPr>
                <p:cNvPr id="153" name="Straight Connector 152">
                  <a:extLst>
                    <a:ext uri="{FF2B5EF4-FFF2-40B4-BE49-F238E27FC236}">
                      <a16:creationId xmlns:a16="http://schemas.microsoft.com/office/drawing/2014/main" id="{1DE44F78-E6C8-3364-A45F-8479CFB49A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292193" y="-30516"/>
                  <a:ext cx="39739" cy="66805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>
                  <a:extLst>
                    <a:ext uri="{FF2B5EF4-FFF2-40B4-BE49-F238E27FC236}">
                      <a16:creationId xmlns:a16="http://schemas.microsoft.com/office/drawing/2014/main" id="{B941E038-8366-CF72-028C-4F30BDD3D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257268" y="61559"/>
                  <a:ext cx="39739" cy="66805"/>
                </a:xfrm>
                <a:prstGeom prst="line">
                  <a:avLst/>
                </a:prstGeom>
                <a:ln>
                  <a:solidFill>
                    <a:srgbClr val="1321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>
                  <a:extLst>
                    <a:ext uri="{FF2B5EF4-FFF2-40B4-BE49-F238E27FC236}">
                      <a16:creationId xmlns:a16="http://schemas.microsoft.com/office/drawing/2014/main" id="{EFFA93CE-D91A-A81D-A3EE-701F78CD5A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219168" y="153634"/>
                  <a:ext cx="39739" cy="66805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>
                  <a:extLst>
                    <a:ext uri="{FF2B5EF4-FFF2-40B4-BE49-F238E27FC236}">
                      <a16:creationId xmlns:a16="http://schemas.microsoft.com/office/drawing/2014/main" id="{52DB4127-BED2-09D9-8111-450C57CFD0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1000000" flipH="1">
                  <a:off x="7184243" y="242534"/>
                  <a:ext cx="39739" cy="66805"/>
                </a:xfrm>
                <a:prstGeom prst="line">
                  <a:avLst/>
                </a:prstGeom>
                <a:ln>
                  <a:solidFill>
                    <a:srgbClr val="1321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58" name="TextBox 157">
            <a:extLst>
              <a:ext uri="{FF2B5EF4-FFF2-40B4-BE49-F238E27FC236}">
                <a16:creationId xmlns:a16="http://schemas.microsoft.com/office/drawing/2014/main" id="{53E4096B-4C7A-B0A7-6772-A15AD339F7A4}"/>
              </a:ext>
            </a:extLst>
          </p:cNvPr>
          <p:cNvSpPr txBox="1"/>
          <p:nvPr/>
        </p:nvSpPr>
        <p:spPr>
          <a:xfrm>
            <a:off x="8611536" y="200111"/>
            <a:ext cx="2783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Prism combines beams</a:t>
            </a:r>
          </a:p>
          <a:p>
            <a:pPr algn="ctr"/>
            <a:r>
              <a:rPr lang="en-US" sz="2000"/>
              <a:t>to a common path...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454E23C3-4D1E-99E5-ECCE-6B877737769E}"/>
              </a:ext>
            </a:extLst>
          </p:cNvPr>
          <p:cNvSpPr txBox="1"/>
          <p:nvPr/>
        </p:nvSpPr>
        <p:spPr>
          <a:xfrm>
            <a:off x="8404282" y="3055644"/>
            <a:ext cx="34387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...thereby removing angular </a:t>
            </a:r>
          </a:p>
          <a:p>
            <a:pPr algn="ctr"/>
            <a:r>
              <a:rPr lang="en-US" sz="2000"/>
              <a:t>&amp; transverse spatial chirp,</a:t>
            </a:r>
          </a:p>
          <a:p>
            <a:pPr algn="ctr"/>
            <a:r>
              <a:rPr lang="en-US" sz="2000"/>
              <a:t>but leaving longitudinal chirp.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567D3684-6C9E-D981-F956-F0454C17DF0B}"/>
              </a:ext>
            </a:extLst>
          </p:cNvPr>
          <p:cNvGrpSpPr/>
          <p:nvPr/>
        </p:nvGrpSpPr>
        <p:grpSpPr>
          <a:xfrm>
            <a:off x="8861488" y="907997"/>
            <a:ext cx="2561597" cy="2121570"/>
            <a:chOff x="8861488" y="907997"/>
            <a:chExt cx="2561597" cy="2121570"/>
          </a:xfrm>
        </p:grpSpPr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6B6B9BAD-DC33-0985-7EB7-391ACF06B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61488" y="907997"/>
              <a:ext cx="2283934" cy="2007652"/>
            </a:xfrm>
            <a:prstGeom prst="rect">
              <a:avLst/>
            </a:prstGeom>
          </p:spPr>
        </p:pic>
        <p:sp>
          <p:nvSpPr>
            <p:cNvPr id="161" name="Rounded Rectangle 160">
              <a:extLst>
                <a:ext uri="{FF2B5EF4-FFF2-40B4-BE49-F238E27FC236}">
                  <a16:creationId xmlns:a16="http://schemas.microsoft.com/office/drawing/2014/main" id="{F890BCEC-8653-A861-8241-08D97DA2326F}"/>
                </a:ext>
              </a:extLst>
            </p:cNvPr>
            <p:cNvSpPr/>
            <p:nvPr/>
          </p:nvSpPr>
          <p:spPr>
            <a:xfrm>
              <a:off x="8889198" y="907997"/>
              <a:ext cx="2533887" cy="2121570"/>
            </a:xfrm>
            <a:prstGeom prst="roundRect">
              <a:avLst/>
            </a:prstGeom>
            <a:solidFill>
              <a:srgbClr val="FFFF00">
                <a:alpha val="20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41E4D401-5C2A-8D1A-D863-B6663FF0BF24}"/>
              </a:ext>
            </a:extLst>
          </p:cNvPr>
          <p:cNvSpPr txBox="1"/>
          <p:nvPr/>
        </p:nvSpPr>
        <p:spPr>
          <a:xfrm>
            <a:off x="8141042" y="401781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FP</a:t>
            </a: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EB929D21-F026-E3C6-E278-153BA3C668D8}"/>
              </a:ext>
            </a:extLst>
          </p:cNvPr>
          <p:cNvGrpSpPr/>
          <p:nvPr/>
        </p:nvGrpSpPr>
        <p:grpSpPr>
          <a:xfrm>
            <a:off x="4635849" y="10759"/>
            <a:ext cx="6740089" cy="6375700"/>
            <a:chOff x="4635849" y="10759"/>
            <a:chExt cx="6740089" cy="6375700"/>
          </a:xfrm>
        </p:grpSpPr>
        <p:sp>
          <p:nvSpPr>
            <p:cNvPr id="168" name="Rounded Rectangle 167">
              <a:extLst>
                <a:ext uri="{FF2B5EF4-FFF2-40B4-BE49-F238E27FC236}">
                  <a16:creationId xmlns:a16="http://schemas.microsoft.com/office/drawing/2014/main" id="{1ADEFA6A-F7B7-B5E3-8DD7-FA898B173494}"/>
                </a:ext>
              </a:extLst>
            </p:cNvPr>
            <p:cNvSpPr/>
            <p:nvPr/>
          </p:nvSpPr>
          <p:spPr>
            <a:xfrm>
              <a:off x="4635849" y="10759"/>
              <a:ext cx="3944737" cy="5107305"/>
            </a:xfrm>
            <a:prstGeom prst="roundRect">
              <a:avLst>
                <a:gd name="adj" fmla="val 12122"/>
              </a:avLst>
            </a:prstGeom>
            <a:solidFill>
              <a:schemeClr val="accent6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9211689A-933C-2E63-CE74-2F71A9D4E622}"/>
                </a:ext>
              </a:extLst>
            </p:cNvPr>
            <p:cNvSpPr txBox="1"/>
            <p:nvPr/>
          </p:nvSpPr>
          <p:spPr>
            <a:xfrm>
              <a:off x="8723032" y="4816799"/>
              <a:ext cx="2652906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chemeClr val="accent6">
                      <a:lumMod val="75000"/>
                    </a:schemeClr>
                  </a:solidFill>
                </a:rPr>
                <a:t>Inverse </a:t>
              </a:r>
            </a:p>
            <a:p>
              <a:pPr algn="ctr"/>
              <a:r>
                <a:rPr lang="en-US" sz="3200">
                  <a:solidFill>
                    <a:schemeClr val="accent6">
                      <a:lumMod val="75000"/>
                    </a:schemeClr>
                  </a:solidFill>
                </a:rPr>
                <a:t>Czerny-Turner</a:t>
              </a:r>
            </a:p>
            <a:p>
              <a:pPr algn="ctr"/>
              <a:r>
                <a:rPr lang="en-US" sz="3200">
                  <a:solidFill>
                    <a:schemeClr val="accent6">
                      <a:lumMod val="75000"/>
                    </a:schemeClr>
                  </a:solidFill>
                </a:rPr>
                <a:t>spectrometer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00BDC7BB-43B5-4F49-3A0B-FFB37A19A8BA}"/>
                </a:ext>
              </a:extLst>
            </p:cNvPr>
            <p:cNvCxnSpPr/>
            <p:nvPr/>
          </p:nvCxnSpPr>
          <p:spPr>
            <a:xfrm>
              <a:off x="8440140" y="4892018"/>
              <a:ext cx="650071" cy="226046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C963A0E-FE62-31BE-0948-280D83E54026}"/>
              </a:ext>
            </a:extLst>
          </p:cNvPr>
          <p:cNvSpPr txBox="1"/>
          <p:nvPr/>
        </p:nvSpPr>
        <p:spPr>
          <a:xfrm>
            <a:off x="7719321" y="1565651"/>
            <a:ext cx="210480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/>
              <a:t>See Raka poster for</a:t>
            </a:r>
          </a:p>
          <a:p>
            <a:pPr algn="ctr"/>
            <a:r>
              <a:rPr lang="en-US"/>
              <a:t>analysis of prism.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EB8D651-3856-F698-4A31-3146DF22BD1A}"/>
              </a:ext>
            </a:extLst>
          </p:cNvPr>
          <p:cNvGrpSpPr/>
          <p:nvPr/>
        </p:nvGrpSpPr>
        <p:grpSpPr>
          <a:xfrm>
            <a:off x="1233429" y="601249"/>
            <a:ext cx="1222066" cy="533106"/>
            <a:chOff x="1233429" y="601249"/>
            <a:chExt cx="1222066" cy="5331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119BA9D-51CD-3393-0319-0EB523434387}"/>
                </a:ext>
              </a:extLst>
            </p:cNvPr>
            <p:cNvSpPr txBox="1"/>
            <p:nvPr/>
          </p:nvSpPr>
          <p:spPr>
            <a:xfrm>
              <a:off x="1233429" y="765023"/>
              <a:ext cx="12220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transverse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41306AF-14FF-7A5D-2326-27D80DCB99F6}"/>
                </a:ext>
              </a:extLst>
            </p:cNvPr>
            <p:cNvSpPr/>
            <p:nvPr/>
          </p:nvSpPr>
          <p:spPr>
            <a:xfrm>
              <a:off x="1878904" y="601249"/>
              <a:ext cx="100208" cy="150551"/>
            </a:xfrm>
            <a:custGeom>
              <a:avLst/>
              <a:gdLst>
                <a:gd name="csX0" fmla="*/ 0 w 100208"/>
                <a:gd name="csY0" fmla="*/ 0 h 150551"/>
                <a:gd name="csX1" fmla="*/ 62630 w 100208"/>
                <a:gd name="csY1" fmla="*/ 150313 h 150551"/>
                <a:gd name="csX2" fmla="*/ 100208 w 100208"/>
                <a:gd name="csY2" fmla="*/ 37579 h 150551"/>
                <a:gd name="csX3" fmla="*/ 100208 w 100208"/>
                <a:gd name="csY3" fmla="*/ 37579 h 1505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00208" h="150551">
                  <a:moveTo>
                    <a:pt x="0" y="0"/>
                  </a:moveTo>
                  <a:cubicBezTo>
                    <a:pt x="22964" y="72025"/>
                    <a:pt x="45929" y="144050"/>
                    <a:pt x="62630" y="150313"/>
                  </a:cubicBezTo>
                  <a:cubicBezTo>
                    <a:pt x="79331" y="156576"/>
                    <a:pt x="100208" y="37579"/>
                    <a:pt x="100208" y="37579"/>
                  </a:cubicBezTo>
                  <a:lnTo>
                    <a:pt x="100208" y="37579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698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23" grpId="0"/>
      <p:bldP spid="124" grpId="0"/>
      <p:bldP spid="131" grpId="0"/>
      <p:bldP spid="158" grpId="0"/>
      <p:bldP spid="162" grpId="0"/>
      <p:bldP spid="164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1E24D4DC-550F-AF09-C24A-57D5B008FA40}"/>
              </a:ext>
            </a:extLst>
          </p:cNvPr>
          <p:cNvSpPr/>
          <p:nvPr/>
        </p:nvSpPr>
        <p:spPr>
          <a:xfrm>
            <a:off x="0" y="-17929"/>
            <a:ext cx="12166837" cy="771113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9733D0-FFF3-3566-C91F-7FB1F82BC304}"/>
              </a:ext>
            </a:extLst>
          </p:cNvPr>
          <p:cNvSpPr txBox="1"/>
          <p:nvPr/>
        </p:nvSpPr>
        <p:spPr>
          <a:xfrm>
            <a:off x="1186257" y="48337"/>
            <a:ext cx="111004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4</a:t>
            </a:r>
            <a:r>
              <a:rPr lang="en-US" sz="4000" b="1" i="1"/>
              <a:t>f</a:t>
            </a:r>
            <a:r>
              <a:rPr lang="en-US" sz="4000" b="1"/>
              <a:t> SPR transverse dechirper:  </a:t>
            </a:r>
            <a:r>
              <a:rPr lang="en-US" sz="3600" b="1"/>
              <a:t>numerical example </a:t>
            </a:r>
          </a:p>
        </p:txBody>
      </p:sp>
      <p:pic>
        <p:nvPicPr>
          <p:cNvPr id="4" name="Picture 3" descr="Diagram of a prism and a grating diagram&#10;&#10;AI-generated content may be incorrect.">
            <a:extLst>
              <a:ext uri="{FF2B5EF4-FFF2-40B4-BE49-F238E27FC236}">
                <a16:creationId xmlns:a16="http://schemas.microsoft.com/office/drawing/2014/main" id="{4FB6B40D-C30A-5141-5EED-2CC02545B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57" y="2402540"/>
            <a:ext cx="5366657" cy="44196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D5F507-40E7-F838-A519-17B69F4876ED}"/>
              </a:ext>
            </a:extLst>
          </p:cNvPr>
          <p:cNvCxnSpPr>
            <a:cxnSpLocks/>
          </p:cNvCxnSpPr>
          <p:nvPr/>
        </p:nvCxnSpPr>
        <p:spPr>
          <a:xfrm flipV="1">
            <a:off x="5355038" y="857487"/>
            <a:ext cx="1290111" cy="167886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98EA8A1F-5B82-8364-0DC5-D0B383E5EE63}"/>
              </a:ext>
            </a:extLst>
          </p:cNvPr>
          <p:cNvGrpSpPr/>
          <p:nvPr/>
        </p:nvGrpSpPr>
        <p:grpSpPr>
          <a:xfrm>
            <a:off x="5354544" y="1415115"/>
            <a:ext cx="865643" cy="1119651"/>
            <a:chOff x="5185907" y="1139825"/>
            <a:chExt cx="865643" cy="1119651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D5C5796-B4F2-E3C1-8495-2715ED82D0B6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511510" y="1771650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8559DB6-2FB6-3CA0-515C-B15D47D9D566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673435" y="1562100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4EFE6E9-3145-5FFE-FC23-581AC6637E37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838535" y="1349375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42A1153-3412-C78C-3415-D00116028894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6003635" y="1139825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7B8307D-B726-7837-46E6-C41BDB40E0A7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347832" y="1984732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451A990-D50B-80D2-CD04-EDE9BBF7C878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185907" y="2194282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347E8D-8055-AD80-2AB9-709974802B95}"/>
              </a:ext>
            </a:extLst>
          </p:cNvPr>
          <p:cNvCxnSpPr>
            <a:cxnSpLocks/>
          </p:cNvCxnSpPr>
          <p:nvPr/>
        </p:nvCxnSpPr>
        <p:spPr>
          <a:xfrm rot="60000" flipV="1">
            <a:off x="6328030" y="1201909"/>
            <a:ext cx="47915" cy="65194"/>
          </a:xfrm>
          <a:prstGeom prst="line">
            <a:avLst/>
          </a:prstGeom>
          <a:ln>
            <a:solidFill>
              <a:srgbClr val="1B0BFF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253698B-D1B8-CA95-30CE-A4AC14414225}"/>
              </a:ext>
            </a:extLst>
          </p:cNvPr>
          <p:cNvCxnSpPr>
            <a:cxnSpLocks/>
          </p:cNvCxnSpPr>
          <p:nvPr/>
        </p:nvCxnSpPr>
        <p:spPr>
          <a:xfrm rot="60000" flipV="1">
            <a:off x="6491932" y="991996"/>
            <a:ext cx="47915" cy="65194"/>
          </a:xfrm>
          <a:prstGeom prst="line">
            <a:avLst/>
          </a:prstGeom>
          <a:ln>
            <a:solidFill>
              <a:srgbClr val="1B0BFF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C6A9218-6FE1-7DB5-71C8-56B1B600E4A3}"/>
              </a:ext>
            </a:extLst>
          </p:cNvPr>
          <p:cNvSpPr txBox="1"/>
          <p:nvPr/>
        </p:nvSpPr>
        <p:spPr>
          <a:xfrm>
            <a:off x="6047573" y="2493506"/>
            <a:ext cx="941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/>
              <a:t>PRISM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1F0F9F-A2E0-1409-F4CB-2BAD8324B29B}"/>
              </a:ext>
            </a:extLst>
          </p:cNvPr>
          <p:cNvSpPr/>
          <p:nvPr/>
        </p:nvSpPr>
        <p:spPr>
          <a:xfrm>
            <a:off x="4222981" y="2402540"/>
            <a:ext cx="748080" cy="318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7C0190-57A3-AB3C-7C47-E51B3D6F8288}"/>
              </a:ext>
            </a:extLst>
          </p:cNvPr>
          <p:cNvSpPr txBox="1"/>
          <p:nvPr/>
        </p:nvSpPr>
        <p:spPr>
          <a:xfrm>
            <a:off x="4404306" y="735255"/>
            <a:ext cx="18423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/>
              <a:t>Longitudinally</a:t>
            </a:r>
          </a:p>
          <a:p>
            <a:pPr algn="ctr"/>
            <a:r>
              <a:rPr lang="en-US" sz="2000" b="1"/>
              <a:t>Chirped Pulse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278F6A4-34F0-049B-AD64-D159A8C4FA31}"/>
              </a:ext>
            </a:extLst>
          </p:cNvPr>
          <p:cNvCxnSpPr>
            <a:cxnSpLocks/>
          </p:cNvCxnSpPr>
          <p:nvPr/>
        </p:nvCxnSpPr>
        <p:spPr>
          <a:xfrm flipV="1">
            <a:off x="5626112" y="857487"/>
            <a:ext cx="1284490" cy="1675154"/>
          </a:xfrm>
          <a:prstGeom prst="line">
            <a:avLst/>
          </a:prstGeom>
          <a:ln>
            <a:solidFill>
              <a:srgbClr val="1B0B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F45787-D435-112C-FF5A-C12887F36583}"/>
              </a:ext>
            </a:extLst>
          </p:cNvPr>
          <p:cNvCxnSpPr>
            <a:cxnSpLocks/>
          </p:cNvCxnSpPr>
          <p:nvPr/>
        </p:nvCxnSpPr>
        <p:spPr>
          <a:xfrm flipV="1">
            <a:off x="5496352" y="867564"/>
            <a:ext cx="1293077" cy="1667082"/>
          </a:xfrm>
          <a:prstGeom prst="line">
            <a:avLst/>
          </a:prstGeom>
          <a:ln>
            <a:solidFill>
              <a:srgbClr val="1B0B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BB26C26-9685-188D-A718-09FD90222DFC}"/>
              </a:ext>
            </a:extLst>
          </p:cNvPr>
          <p:cNvCxnSpPr>
            <a:cxnSpLocks/>
          </p:cNvCxnSpPr>
          <p:nvPr/>
        </p:nvCxnSpPr>
        <p:spPr>
          <a:xfrm rot="21480000" flipV="1">
            <a:off x="6365381" y="1586838"/>
            <a:ext cx="202028" cy="23743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86D69E3-5FC3-6B44-EA5B-754A4A6BCAEE}"/>
              </a:ext>
            </a:extLst>
          </p:cNvPr>
          <p:cNvCxnSpPr>
            <a:cxnSpLocks/>
          </p:cNvCxnSpPr>
          <p:nvPr/>
        </p:nvCxnSpPr>
        <p:spPr>
          <a:xfrm rot="60000" flipV="1">
            <a:off x="6476473" y="1204603"/>
            <a:ext cx="47915" cy="65194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C457FD-DE8C-2AB7-C587-CD66BBD247D4}"/>
              </a:ext>
            </a:extLst>
          </p:cNvPr>
          <p:cNvCxnSpPr>
            <a:cxnSpLocks/>
          </p:cNvCxnSpPr>
          <p:nvPr/>
        </p:nvCxnSpPr>
        <p:spPr>
          <a:xfrm rot="60000" flipV="1">
            <a:off x="6642951" y="992114"/>
            <a:ext cx="47915" cy="65194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0EF9F8-5205-9D12-24E7-C4EFBEB53AA5}"/>
              </a:ext>
            </a:extLst>
          </p:cNvPr>
          <p:cNvGrpSpPr/>
          <p:nvPr/>
        </p:nvGrpSpPr>
        <p:grpSpPr>
          <a:xfrm>
            <a:off x="5490804" y="1419878"/>
            <a:ext cx="868818" cy="1119651"/>
            <a:chOff x="5179557" y="1136650"/>
            <a:chExt cx="868818" cy="1119651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B5203F-202E-8CA0-E346-0344C765FCFA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508335" y="1768475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BD348EB-1B79-C8D4-EF91-D348697ABC5A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673435" y="1558925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7712718-8F4B-73BD-EF5A-6CB90CB0FAB2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835360" y="1346200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CB99FCB-BC9B-6A3A-A1F9-25BE21F634BC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6000460" y="1136650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783192A-72BA-4D82-4E9D-2969866E6DF0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344657" y="1981557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E5FF6DD-DD82-98DA-FE6E-8247A54FD0F0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179557" y="2191107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18EBA61-E6FF-FD75-50D6-301F8AB39D3E}"/>
              </a:ext>
            </a:extLst>
          </p:cNvPr>
          <p:cNvGrpSpPr/>
          <p:nvPr/>
        </p:nvGrpSpPr>
        <p:grpSpPr>
          <a:xfrm>
            <a:off x="5706969" y="1307165"/>
            <a:ext cx="859293" cy="1119651"/>
            <a:chOff x="5185907" y="1139825"/>
            <a:chExt cx="859293" cy="1119651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1C365BC-85F8-0DF2-0773-1941CA26F10C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511510" y="1771650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760B074-2F40-22C4-16EA-645AC40C6D7B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673435" y="1562100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B146A7B-37A3-7F6C-4DDA-FC970530B006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835360" y="1349375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6BA7BD1-6AD0-8066-4C54-9A375EBC0ABB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997285" y="1139825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05AD2DF-F895-C569-B3C2-CAD9CE9B6739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347832" y="1984732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0E54890-CFFE-FA48-2A0E-EDE29595680E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5185907" y="2194282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B1DE7E6-8385-66C3-FF58-4712320E83F0}"/>
              </a:ext>
            </a:extLst>
          </p:cNvPr>
          <p:cNvCxnSpPr>
            <a:cxnSpLocks/>
          </p:cNvCxnSpPr>
          <p:nvPr/>
        </p:nvCxnSpPr>
        <p:spPr>
          <a:xfrm rot="60000" flipV="1">
            <a:off x="6681352" y="1022299"/>
            <a:ext cx="47915" cy="65194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E48EA4B1-AECD-4557-BA5E-5A7D51DB3EDE}"/>
              </a:ext>
            </a:extLst>
          </p:cNvPr>
          <p:cNvSpPr/>
          <p:nvPr/>
        </p:nvSpPr>
        <p:spPr>
          <a:xfrm rot="18480000">
            <a:off x="5993316" y="1449870"/>
            <a:ext cx="498763" cy="208320"/>
          </a:xfrm>
          <a:prstGeom prst="roundRect">
            <a:avLst/>
          </a:prstGeom>
          <a:gradFill>
            <a:gsLst>
              <a:gs pos="0">
                <a:srgbClr val="FF0000">
                  <a:alpha val="70000"/>
                </a:srgbClr>
              </a:gs>
              <a:gs pos="45000">
                <a:srgbClr val="FFFF00">
                  <a:alpha val="70000"/>
                </a:srgbClr>
              </a:gs>
              <a:gs pos="57000">
                <a:schemeClr val="accent6">
                  <a:alpha val="70000"/>
                </a:schemeClr>
              </a:gs>
              <a:gs pos="100000">
                <a:srgbClr val="1B0BFF">
                  <a:alpha val="7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67AFFF4-BC0E-6168-4864-1341939FE552}"/>
              </a:ext>
            </a:extLst>
          </p:cNvPr>
          <p:cNvSpPr/>
          <p:nvPr/>
        </p:nvSpPr>
        <p:spPr>
          <a:xfrm rot="20220000">
            <a:off x="1616388" y="5486400"/>
            <a:ext cx="588429" cy="81887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97442D-A5C4-AC1C-6236-A84C47AD6AB3}"/>
              </a:ext>
            </a:extLst>
          </p:cNvPr>
          <p:cNvSpPr txBox="1"/>
          <p:nvPr/>
        </p:nvSpPr>
        <p:spPr>
          <a:xfrm>
            <a:off x="449432" y="5527343"/>
            <a:ext cx="998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window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6BCCD7E-9418-BC94-E4E5-6FB1767BA177}"/>
              </a:ext>
            </a:extLst>
          </p:cNvPr>
          <p:cNvGrpSpPr/>
          <p:nvPr/>
        </p:nvGrpSpPr>
        <p:grpSpPr>
          <a:xfrm>
            <a:off x="6840102" y="811787"/>
            <a:ext cx="5326735" cy="2325569"/>
            <a:chOff x="6840102" y="811787"/>
            <a:chExt cx="5326735" cy="2325569"/>
          </a:xfrm>
        </p:grpSpPr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932A7FBC-A47A-E724-9E0F-C04E008DA33B}"/>
                </a:ext>
              </a:extLst>
            </p:cNvPr>
            <p:cNvSpPr/>
            <p:nvPr/>
          </p:nvSpPr>
          <p:spPr>
            <a:xfrm>
              <a:off x="7135918" y="1354844"/>
              <a:ext cx="4977132" cy="1782512"/>
            </a:xfrm>
            <a:prstGeom prst="roundRect">
              <a:avLst/>
            </a:prstGeom>
            <a:solidFill>
              <a:srgbClr val="1321FF">
                <a:alpha val="14684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CE06F81-ECC6-A253-BB5D-39259A5BFC83}"/>
                </a:ext>
              </a:extLst>
            </p:cNvPr>
            <p:cNvCxnSpPr>
              <a:cxnSpLocks/>
            </p:cNvCxnSpPr>
            <p:nvPr/>
          </p:nvCxnSpPr>
          <p:spPr>
            <a:xfrm rot="60000" flipV="1">
              <a:off x="6840102" y="811787"/>
              <a:ext cx="47915" cy="65194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B27CCEF-2759-30C0-7AF1-76ABB54D4883}"/>
                    </a:ext>
                  </a:extLst>
                </p:cNvPr>
                <p:cNvSpPr txBox="1"/>
                <p:nvPr/>
              </p:nvSpPr>
              <p:spPr>
                <a:xfrm>
                  <a:off x="7189705" y="1390798"/>
                  <a:ext cx="4977132" cy="16927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u="sng"/>
                    <a:t>4f collimator parameters</a:t>
                  </a:r>
                  <a:r>
                    <a:rPr lang="en-US" sz="2400" b="1"/>
                    <a:t>:  </a:t>
                  </a:r>
                </a:p>
                <a:p>
                  <a:r>
                    <a:rPr lang="en-US" sz="2000" b="1"/>
                    <a:t> • OAPs:</a:t>
                  </a:r>
                  <a:r>
                    <a:rPr lang="en-US" sz="2000"/>
                    <a:t> </a:t>
                  </a:r>
                  <a14:m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000" b="1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a14:m>
                  <a:r>
                    <a:rPr lang="en-US" sz="2000" b="1">
                      <a:solidFill>
                        <a:srgbClr val="1321FF"/>
                      </a:solidFill>
                    </a:rPr>
                    <a:t> cm</a:t>
                  </a:r>
                  <a:r>
                    <a:rPr lang="en-US" sz="2000"/>
                    <a:t>; </a:t>
                  </a:r>
                  <a:r>
                    <a:rPr lang="en-US" sz="2000" b="1">
                      <a:solidFill>
                        <a:srgbClr val="1321FF"/>
                      </a:solidFill>
                    </a:rPr>
                    <a:t>10 cm clear aperture</a:t>
                  </a:r>
                  <a:r>
                    <a:rPr lang="en-US" sz="2000"/>
                    <a:t>;</a:t>
                  </a:r>
                </a:p>
                <a:p>
                  <a:r>
                    <a:rPr lang="en-US" sz="2000"/>
                    <a:t>        </a:t>
                  </a:r>
                  <a14:m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2000" b="1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>
                          <a:solidFill>
                            <a:srgbClr val="1321FF"/>
                          </a:solidFill>
                          <a:latin typeface="Cambria Math" panose="02040503050406030204" pitchFamily="18" charset="0"/>
                        </a:rPr>
                        <m:t>𝟗𝟖</m:t>
                      </m:r>
                    </m:oMath>
                  </a14:m>
                  <a:r>
                    <a:rPr lang="en-US" sz="2000" b="1">
                      <a:solidFill>
                        <a:srgbClr val="1321FF"/>
                      </a:solidFill>
                    </a:rPr>
                    <a:t> </a:t>
                  </a:r>
                  <a:r>
                    <a:rPr lang="en-US" sz="2000"/>
                    <a:t>(protected gold)</a:t>
                  </a:r>
                </a:p>
                <a:p>
                  <a:r>
                    <a:rPr lang="en-US" sz="2000" b="1"/>
                    <a:t> • Prism:  </a:t>
                  </a:r>
                  <a:r>
                    <a:rPr lang="en-US" sz="2000" b="1">
                      <a:solidFill>
                        <a:srgbClr val="1321FF"/>
                      </a:solidFill>
                    </a:rPr>
                    <a:t>Ge</a:t>
                  </a:r>
                  <a:r>
                    <a:rPr lang="en-US" sz="2000"/>
                    <a:t>; </a:t>
                  </a:r>
                  <a:r>
                    <a:rPr lang="en-US" sz="2000" b="1">
                      <a:solidFill>
                        <a:srgbClr val="1321FF"/>
                      </a:solidFill>
                    </a:rPr>
                    <a:t>apex angle 28˚</a:t>
                  </a:r>
                  <a:r>
                    <a:rPr lang="en-US" sz="2000"/>
                    <a:t>; </a:t>
                  </a:r>
                  <a:r>
                    <a:rPr lang="en-US" sz="2000" b="1">
                      <a:solidFill>
                        <a:srgbClr val="1321FF"/>
                      </a:solidFill>
                    </a:rPr>
                    <a:t>AR-coated</a:t>
                  </a:r>
                  <a:r>
                    <a:rPr lang="en-US" sz="2000"/>
                    <a:t>;</a:t>
                  </a:r>
                </a:p>
                <a:p>
                  <a:r>
                    <a:rPr lang="en-US" sz="2000">
                      <a:solidFill>
                        <a:srgbClr val="1321FF"/>
                      </a:solidFill>
                    </a:rPr>
                    <a:t>        </a:t>
                  </a:r>
                  <a:r>
                    <a:rPr lang="en-US" sz="2000" b="1">
                      <a:solidFill>
                        <a:srgbClr val="1321FF"/>
                      </a:solidFill>
                    </a:rPr>
                    <a:t>0.9 energy throughput</a:t>
                  </a: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B27CCEF-2759-30C0-7AF1-76ABB54D48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9705" y="1390798"/>
                  <a:ext cx="4977132" cy="1692771"/>
                </a:xfrm>
                <a:prstGeom prst="rect">
                  <a:avLst/>
                </a:prstGeom>
                <a:blipFill>
                  <a:blip r:embed="rId3"/>
                  <a:stretch>
                    <a:fillRect l="-1777" t="-2985" r="-254" b="-59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584ACF1-C568-6EAC-3D34-2E5516536A2B}"/>
              </a:ext>
            </a:extLst>
          </p:cNvPr>
          <p:cNvGrpSpPr/>
          <p:nvPr/>
        </p:nvGrpSpPr>
        <p:grpSpPr>
          <a:xfrm>
            <a:off x="7261420" y="3219089"/>
            <a:ext cx="4639027" cy="874475"/>
            <a:chOff x="7261420" y="3219089"/>
            <a:chExt cx="4639027" cy="87447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178E32F-8D4C-14D0-99B1-F81C8A18C6DB}"/>
                </a:ext>
              </a:extLst>
            </p:cNvPr>
            <p:cNvSpPr txBox="1"/>
            <p:nvPr/>
          </p:nvSpPr>
          <p:spPr>
            <a:xfrm>
              <a:off x="7261420" y="3693454"/>
              <a:ext cx="46390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/>
                <a:t>Ray-tracing / Fourier optics simulation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6927D6E-70DD-1590-008D-D0DBD0E03699}"/>
                </a:ext>
              </a:extLst>
            </p:cNvPr>
            <p:cNvSpPr txBox="1"/>
            <p:nvPr/>
          </p:nvSpPr>
          <p:spPr>
            <a:xfrm rot="5400000">
              <a:off x="8910927" y="3205304"/>
              <a:ext cx="4956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/>
                <a:t>⇒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0B1862B-DFD3-C278-FE84-1F66F270947C}"/>
              </a:ext>
            </a:extLst>
          </p:cNvPr>
          <p:cNvGrpSpPr/>
          <p:nvPr/>
        </p:nvGrpSpPr>
        <p:grpSpPr>
          <a:xfrm>
            <a:off x="7189705" y="4070731"/>
            <a:ext cx="4840930" cy="2712177"/>
            <a:chOff x="7189705" y="4070731"/>
            <a:chExt cx="4840930" cy="2712177"/>
          </a:xfrm>
        </p:grpSpPr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DF081380-C840-0046-86CD-495EA0F0C47F}"/>
                </a:ext>
              </a:extLst>
            </p:cNvPr>
            <p:cNvSpPr/>
            <p:nvPr/>
          </p:nvSpPr>
          <p:spPr>
            <a:xfrm>
              <a:off x="7189705" y="4536139"/>
              <a:ext cx="4840930" cy="2246769"/>
            </a:xfrm>
            <a:prstGeom prst="roundRect">
              <a:avLst/>
            </a:prstGeom>
            <a:solidFill>
              <a:srgbClr val="FFFF00">
                <a:alpha val="20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A1ACEFE-5264-8935-22E1-20A2A4D94464}"/>
                </a:ext>
              </a:extLst>
            </p:cNvPr>
            <p:cNvSpPr txBox="1"/>
            <p:nvPr/>
          </p:nvSpPr>
          <p:spPr>
            <a:xfrm rot="5400000">
              <a:off x="8901964" y="4056946"/>
              <a:ext cx="4956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/>
                <a:t>⇒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396C91D-BC7C-9256-D035-B3366CC39DAB}"/>
                </a:ext>
              </a:extLst>
            </p:cNvPr>
            <p:cNvSpPr txBox="1"/>
            <p:nvPr/>
          </p:nvSpPr>
          <p:spPr>
            <a:xfrm>
              <a:off x="7261420" y="4536139"/>
              <a:ext cx="4463145" cy="2246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u="sng"/>
                <a:t>Output pulse parameters</a:t>
              </a:r>
              <a:r>
                <a:rPr lang="en-US" sz="2800" b="1"/>
                <a:t>: </a:t>
              </a:r>
            </a:p>
            <a:p>
              <a:r>
                <a:rPr lang="en-US" sz="2400" b="1"/>
                <a:t> • </a:t>
              </a:r>
              <a:r>
                <a:rPr lang="en-US" sz="2800" b="1">
                  <a:solidFill>
                    <a:srgbClr val="FF00FF"/>
                  </a:solidFill>
                </a:rPr>
                <a:t> collimated</a:t>
              </a:r>
              <a:r>
                <a:rPr lang="en-US" sz="2800" b="1"/>
                <a:t>, </a:t>
              </a:r>
              <a:r>
                <a:rPr lang="en-US" sz="2800" b="1">
                  <a:solidFill>
                    <a:srgbClr val="FF00FF"/>
                  </a:solidFill>
                </a:rPr>
                <a:t>3 cm diam.</a:t>
              </a:r>
            </a:p>
            <a:p>
              <a:r>
                <a:rPr lang="en-US" sz="2800" b="1"/>
                <a:t> • duration: </a:t>
              </a:r>
              <a:r>
                <a:rPr lang="en-US" sz="2800" b="1">
                  <a:solidFill>
                    <a:srgbClr val="FF00FF"/>
                  </a:solidFill>
                </a:rPr>
                <a:t>~ 40 ps</a:t>
              </a:r>
            </a:p>
            <a:p>
              <a:r>
                <a:rPr lang="en-US" sz="2800" b="1"/>
                <a:t> • chirp:  </a:t>
              </a:r>
              <a:r>
                <a:rPr lang="en-US" sz="2800" b="1">
                  <a:solidFill>
                    <a:srgbClr val="FF00FF"/>
                  </a:solidFill>
                </a:rPr>
                <a:t>-7.4 ps</a:t>
              </a:r>
              <a:r>
                <a:rPr lang="en-US" sz="2800" b="1" baseline="30000">
                  <a:solidFill>
                    <a:srgbClr val="FF00FF"/>
                  </a:solidFill>
                </a:rPr>
                <a:t>2</a:t>
              </a:r>
            </a:p>
            <a:p>
              <a:r>
                <a:rPr lang="en-US" sz="2800" b="1"/>
                <a:t> • energy:  </a:t>
              </a:r>
              <a:r>
                <a:rPr lang="en-US" sz="2800" b="1">
                  <a:solidFill>
                    <a:srgbClr val="FF00FF"/>
                  </a:solidFill>
                </a:rPr>
                <a:t>15 µJ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40E8240-7009-6B59-22EB-A9F860A50766}"/>
              </a:ext>
            </a:extLst>
          </p:cNvPr>
          <p:cNvGrpSpPr/>
          <p:nvPr/>
        </p:nvGrpSpPr>
        <p:grpSpPr>
          <a:xfrm>
            <a:off x="53788" y="1372773"/>
            <a:ext cx="4546346" cy="2634502"/>
            <a:chOff x="53788" y="1372773"/>
            <a:chExt cx="4546346" cy="2634502"/>
          </a:xfrm>
        </p:grpSpPr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37D25967-D282-2AB4-7DCF-C621DB37C3F2}"/>
                </a:ext>
              </a:extLst>
            </p:cNvPr>
            <p:cNvSpPr/>
            <p:nvPr/>
          </p:nvSpPr>
          <p:spPr>
            <a:xfrm>
              <a:off x="71715" y="1372773"/>
              <a:ext cx="4528419" cy="2634502"/>
            </a:xfrm>
            <a:prstGeom prst="roundRect">
              <a:avLst>
                <a:gd name="adj" fmla="val 9861"/>
              </a:avLst>
            </a:prstGeom>
            <a:solidFill>
              <a:srgbClr val="FF0000">
                <a:alpha val="15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4746016-9D2C-6C0B-B8F9-7075E2648E48}"/>
                    </a:ext>
                  </a:extLst>
                </p:cNvPr>
                <p:cNvSpPr txBox="1"/>
                <p:nvPr/>
              </p:nvSpPr>
              <p:spPr>
                <a:xfrm>
                  <a:off x="53788" y="1391174"/>
                  <a:ext cx="4528419" cy="261610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u="sng"/>
                    <a:t>CSPR source parameters</a:t>
                  </a:r>
                  <a:r>
                    <a:rPr lang="en-US" sz="2400" b="1"/>
                    <a:t>:</a:t>
                  </a:r>
                </a:p>
                <a:p>
                  <a:r>
                    <a:rPr lang="en-US" sz="2000" b="1"/>
                    <a:t> • grating length </a:t>
                  </a:r>
                  <a14:m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𝑳</m:t>
                      </m:r>
                    </m:oMath>
                  </a14:m>
                  <a:r>
                    <a:rPr lang="en-US" sz="2000" b="1"/>
                    <a:t>: </a:t>
                  </a:r>
                  <a:r>
                    <a:rPr lang="en-US" sz="2000" b="1">
                      <a:solidFill>
                        <a:srgbClr val="FF0000"/>
                      </a:solidFill>
                    </a:rPr>
                    <a:t>12.5 mm</a:t>
                  </a:r>
                </a:p>
                <a:p>
                  <a:r>
                    <a:rPr lang="en-US" sz="2000" b="1"/>
                    <a:t> • groove spacing:  </a:t>
                  </a:r>
                  <a14:m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2000" b="1">
                      <a:solidFill>
                        <a:srgbClr val="FF0000"/>
                      </a:solidFill>
                    </a:rPr>
                    <a:t> 10 µm</a:t>
                  </a:r>
                </a:p>
                <a:p>
                  <a:r>
                    <a:rPr lang="en-US" sz="2000" b="1"/>
                    <a:t> • collection angles: </a:t>
                  </a:r>
                  <a14:m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2000" b="1">
                      <a:solidFill>
                        <a:srgbClr val="FF0000"/>
                      </a:solidFill>
                    </a:rPr>
                    <a:t> 90˚</a:t>
                  </a:r>
                  <a:r>
                    <a:rPr lang="en-US" sz="2000" b="1"/>
                    <a:t>, </a:t>
                  </a:r>
                  <a14:m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𝝓</m:t>
                      </m:r>
                      <m:r>
                        <a:rPr lang="en-US" sz="20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</m:oMath>
                  </a14:m>
                  <a:r>
                    <a:rPr lang="en-US" sz="2000" b="1">
                      <a:solidFill>
                        <a:srgbClr val="FF0000"/>
                      </a:solidFill>
                    </a:rPr>
                    <a:t>0˚</a:t>
                  </a:r>
                </a:p>
                <a:p>
                  <a:r>
                    <a:rPr lang="en-US" sz="2000" b="1"/>
                    <a:t> • collected cone: </a:t>
                  </a:r>
                  <a14:m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𝝓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2000" b="1">
                      <a:solidFill>
                        <a:srgbClr val="FF0000"/>
                      </a:solidFill>
                    </a:rPr>
                    <a:t> 15 mrad</a:t>
                  </a:r>
                </a:p>
                <a:p>
                  <a:r>
                    <a:rPr lang="en-US" sz="2000" b="1"/>
                    <a:t>      </a:t>
                  </a:r>
                  <a:r>
                    <a:rPr lang="en-US" sz="1400" b="1"/>
                    <a:t>e.g. 2.5 cm diam. window 50 cm from grating</a:t>
                  </a:r>
                </a:p>
                <a:p>
                  <a:r>
                    <a:rPr lang="en-US" sz="2000" b="1"/>
                    <a:t> • collected energy: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ℇ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𝑪𝑺𝑷𝑹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a14:m>
                  <a:r>
                    <a:rPr lang="en-US" sz="2000" b="1">
                      <a:solidFill>
                        <a:srgbClr val="FF0000"/>
                      </a:solidFill>
                    </a:rPr>
                    <a:t>17.5 µJ</a:t>
                  </a:r>
                </a:p>
                <a:p>
                  <a:r>
                    <a:rPr lang="en-US" sz="2000" b="1"/>
                    <a:t> • collected </a:t>
                  </a:r>
                  <a14:m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</m:oMath>
                  </a14:m>
                  <a:r>
                    <a:rPr lang="en-US" sz="2000" b="1"/>
                    <a:t>: </a:t>
                  </a:r>
                  <a:r>
                    <a:rPr lang="en-US" sz="2000" b="1">
                      <a:solidFill>
                        <a:srgbClr val="FF0000"/>
                      </a:solidFill>
                    </a:rPr>
                    <a:t>9.85 - 10.15 µm  </a:t>
                  </a: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4746016-9D2C-6C0B-B8F9-7075E2648E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88" y="1391174"/>
                  <a:ext cx="4528419" cy="2616101"/>
                </a:xfrm>
                <a:prstGeom prst="rect">
                  <a:avLst/>
                </a:prstGeom>
                <a:blipFill>
                  <a:blip r:embed="rId4"/>
                  <a:stretch>
                    <a:fillRect l="-2241" t="-1932" r="-560" b="-33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8C48F9B-3603-31A6-7BD5-678A6746544C}"/>
              </a:ext>
            </a:extLst>
          </p:cNvPr>
          <p:cNvGrpSpPr/>
          <p:nvPr/>
        </p:nvGrpSpPr>
        <p:grpSpPr>
          <a:xfrm>
            <a:off x="123255" y="98021"/>
            <a:ext cx="1049830" cy="1022936"/>
            <a:chOff x="3303214" y="2758382"/>
            <a:chExt cx="1424847" cy="140978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FE63727-7828-7904-5E5E-7BB75B715D60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6F16F7D9-2CBD-773D-8D23-01982E71BC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85DEC2EE-CF32-1180-3796-32E4A7E75F22}"/>
              </a:ext>
            </a:extLst>
          </p:cNvPr>
          <p:cNvSpPr txBox="1"/>
          <p:nvPr/>
        </p:nvSpPr>
        <p:spPr>
          <a:xfrm>
            <a:off x="9854262" y="6295546"/>
            <a:ext cx="2099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(86% throughput)</a:t>
            </a:r>
          </a:p>
        </p:txBody>
      </p:sp>
    </p:spTree>
    <p:extLst>
      <p:ext uri="{BB962C8B-B14F-4D97-AF65-F5344CB8AC3E}">
        <p14:creationId xmlns:p14="http://schemas.microsoft.com/office/powerpoint/2010/main" val="155003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B592945E-C230-C13D-FC2D-076572E25C6F}"/>
              </a:ext>
            </a:extLst>
          </p:cNvPr>
          <p:cNvGrpSpPr/>
          <p:nvPr/>
        </p:nvGrpSpPr>
        <p:grpSpPr>
          <a:xfrm>
            <a:off x="6185647" y="801837"/>
            <a:ext cx="5936885" cy="5917081"/>
            <a:chOff x="6185647" y="801837"/>
            <a:chExt cx="5936885" cy="591708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6D83053-C829-EA7E-033F-7F532ED48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52065" y="801837"/>
              <a:ext cx="4160947" cy="5868427"/>
            </a:xfrm>
            <a:prstGeom prst="rect">
              <a:avLst/>
            </a:prstGeom>
          </p:spPr>
        </p:pic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C4F483FE-8891-90C9-E3C5-2C88E4A5B78A}"/>
                </a:ext>
              </a:extLst>
            </p:cNvPr>
            <p:cNvSpPr/>
            <p:nvPr/>
          </p:nvSpPr>
          <p:spPr>
            <a:xfrm>
              <a:off x="7297271" y="801838"/>
              <a:ext cx="4825261" cy="5917080"/>
            </a:xfrm>
            <a:prstGeom prst="roundRect">
              <a:avLst>
                <a:gd name="adj" fmla="val 6021"/>
              </a:avLst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DC1402D-5E85-80BD-E7E1-D671C6DA12BA}"/>
                </a:ext>
              </a:extLst>
            </p:cNvPr>
            <p:cNvSpPr/>
            <p:nvPr/>
          </p:nvSpPr>
          <p:spPr>
            <a:xfrm>
              <a:off x="6185647" y="5423952"/>
              <a:ext cx="915728" cy="241416"/>
            </a:xfrm>
            <a:custGeom>
              <a:avLst/>
              <a:gdLst>
                <a:gd name="csX0" fmla="*/ 0 w 915728"/>
                <a:gd name="csY0" fmla="*/ 234516 h 241416"/>
                <a:gd name="csX1" fmla="*/ 394447 w 915728"/>
                <a:gd name="csY1" fmla="*/ 234516 h 241416"/>
                <a:gd name="csX2" fmla="*/ 627529 w 915728"/>
                <a:gd name="csY2" fmla="*/ 162798 h 241416"/>
                <a:gd name="csX3" fmla="*/ 878541 w 915728"/>
                <a:gd name="csY3" fmla="*/ 19363 h 241416"/>
                <a:gd name="csX4" fmla="*/ 914400 w 915728"/>
                <a:gd name="csY4" fmla="*/ 1434 h 241416"/>
                <a:gd name="csX5" fmla="*/ 914400 w 915728"/>
                <a:gd name="csY5" fmla="*/ 1434 h 2414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915728" h="241416">
                  <a:moveTo>
                    <a:pt x="0" y="234516"/>
                  </a:moveTo>
                  <a:cubicBezTo>
                    <a:pt x="144929" y="240492"/>
                    <a:pt x="289859" y="246469"/>
                    <a:pt x="394447" y="234516"/>
                  </a:cubicBezTo>
                  <a:cubicBezTo>
                    <a:pt x="499035" y="222563"/>
                    <a:pt x="546847" y="198657"/>
                    <a:pt x="627529" y="162798"/>
                  </a:cubicBezTo>
                  <a:cubicBezTo>
                    <a:pt x="708211" y="126939"/>
                    <a:pt x="830729" y="46257"/>
                    <a:pt x="878541" y="19363"/>
                  </a:cubicBezTo>
                  <a:cubicBezTo>
                    <a:pt x="926353" y="-7531"/>
                    <a:pt x="914400" y="1434"/>
                    <a:pt x="914400" y="1434"/>
                  </a:cubicBezTo>
                  <a:lnTo>
                    <a:pt x="914400" y="1434"/>
                  </a:lnTo>
                </a:path>
              </a:pathLst>
            </a:custGeom>
            <a:noFill/>
            <a:ln w="3810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758227C-DD24-085A-CA17-E19DB5902AD7}"/>
              </a:ext>
            </a:extLst>
          </p:cNvPr>
          <p:cNvSpPr/>
          <p:nvPr/>
        </p:nvSpPr>
        <p:spPr>
          <a:xfrm>
            <a:off x="0" y="-17929"/>
            <a:ext cx="12166837" cy="771113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71E93D-E709-0504-062D-F076DDAA0C6E}"/>
              </a:ext>
            </a:extLst>
          </p:cNvPr>
          <p:cNvGrpSpPr/>
          <p:nvPr/>
        </p:nvGrpSpPr>
        <p:grpSpPr>
          <a:xfrm>
            <a:off x="123255" y="98021"/>
            <a:ext cx="1049830" cy="1022936"/>
            <a:chOff x="3303214" y="2758382"/>
            <a:chExt cx="1424847" cy="14097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88DEA03-354D-D021-3180-C4D04109BCD1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D76DCDB-569F-9C5C-A1EA-EFE17D3433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B584618-5981-E7C0-477E-C2AFA3F60D41}"/>
              </a:ext>
            </a:extLst>
          </p:cNvPr>
          <p:cNvSpPr txBox="1"/>
          <p:nvPr/>
        </p:nvSpPr>
        <p:spPr>
          <a:xfrm>
            <a:off x="1595717" y="44461"/>
            <a:ext cx="10343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Compressing -7.4 ps</a:t>
            </a:r>
            <a:r>
              <a:rPr lang="en-US" sz="3600" b="1" baseline="30000"/>
              <a:t>2</a:t>
            </a:r>
            <a:r>
              <a:rPr lang="en-US" sz="3600" b="1"/>
              <a:t>, 40 ps pulses at 𝜆</a:t>
            </a:r>
            <a:r>
              <a:rPr lang="en-US" sz="3600" baseline="-25000"/>
              <a:t>0</a:t>
            </a:r>
            <a:r>
              <a:rPr lang="en-US" sz="3600" b="1"/>
              <a:t> ≈ 10 µm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55098A6-3A91-0D42-CD07-15DBD8979035}"/>
              </a:ext>
            </a:extLst>
          </p:cNvPr>
          <p:cNvSpPr/>
          <p:nvPr/>
        </p:nvSpPr>
        <p:spPr>
          <a:xfrm>
            <a:off x="1398292" y="1109216"/>
            <a:ext cx="1219383" cy="537292"/>
          </a:xfrm>
          <a:prstGeom prst="roundRect">
            <a:avLst/>
          </a:prstGeom>
          <a:gradFill>
            <a:gsLst>
              <a:gs pos="0">
                <a:srgbClr val="FF0000">
                  <a:alpha val="70000"/>
                </a:srgbClr>
              </a:gs>
              <a:gs pos="45000">
                <a:srgbClr val="FFFF00">
                  <a:alpha val="70000"/>
                </a:srgbClr>
              </a:gs>
              <a:gs pos="57000">
                <a:schemeClr val="accent6">
                  <a:alpha val="70000"/>
                </a:schemeClr>
              </a:gs>
              <a:gs pos="100000">
                <a:srgbClr val="1B0BFF">
                  <a:alpha val="7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47018-7FC9-84A1-4899-4CA01B7716ED}"/>
              </a:ext>
            </a:extLst>
          </p:cNvPr>
          <p:cNvSpPr txBox="1"/>
          <p:nvPr/>
        </p:nvSpPr>
        <p:spPr>
          <a:xfrm>
            <a:off x="236886" y="2576475"/>
            <a:ext cx="50908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☐ several m. of e.g. Ge, ZnSe needed</a:t>
            </a:r>
          </a:p>
          <a:p>
            <a:r>
              <a:rPr lang="en-US" sz="2400"/>
              <a:t>☐ high absorption losses + TOD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9626DA-142A-4925-90C1-F07D477C0DA7}"/>
              </a:ext>
            </a:extLst>
          </p:cNvPr>
          <p:cNvSpPr txBox="1"/>
          <p:nvPr/>
        </p:nvSpPr>
        <p:spPr>
          <a:xfrm>
            <a:off x="233083" y="3795675"/>
            <a:ext cx="5326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☐ not available at high THz frequencies</a:t>
            </a:r>
          </a:p>
          <a:p>
            <a:r>
              <a:rPr lang="en-US" sz="2400"/>
              <a:t>☐ insufficient positive GDD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6DA1B3-8BD2-44F9-165E-021335230802}"/>
              </a:ext>
            </a:extLst>
          </p:cNvPr>
          <p:cNvSpPr txBox="1"/>
          <p:nvPr/>
        </p:nvSpPr>
        <p:spPr>
          <a:xfrm>
            <a:off x="268942" y="4983516"/>
            <a:ext cx="6519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☐ insufficient positive GDD at small separations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0A76D66-51EB-F140-4744-7AC717471956}"/>
              </a:ext>
            </a:extLst>
          </p:cNvPr>
          <p:cNvGrpSpPr/>
          <p:nvPr/>
        </p:nvGrpSpPr>
        <p:grpSpPr>
          <a:xfrm>
            <a:off x="35863" y="1726548"/>
            <a:ext cx="5367239" cy="4108582"/>
            <a:chOff x="35863" y="1888776"/>
            <a:chExt cx="5367239" cy="41085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C9BAFFB-3B57-6611-976B-A63454FE6A5B}"/>
                </a:ext>
              </a:extLst>
            </p:cNvPr>
            <p:cNvSpPr txBox="1"/>
            <p:nvPr/>
          </p:nvSpPr>
          <p:spPr>
            <a:xfrm>
              <a:off x="82692" y="1888776"/>
              <a:ext cx="35734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Options in principle: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4A0FC7-4C24-6680-3AB9-3C109095857F}"/>
                </a:ext>
              </a:extLst>
            </p:cNvPr>
            <p:cNvSpPr txBox="1"/>
            <p:nvPr/>
          </p:nvSpPr>
          <p:spPr>
            <a:xfrm>
              <a:off x="35863" y="2348754"/>
              <a:ext cx="53672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u="sng"/>
                <a:t>Bulk GDD &gt; 0 THz-transparent material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2694DF-A6F3-4E17-2D21-2B147A70D6F7}"/>
                </a:ext>
              </a:extLst>
            </p:cNvPr>
            <p:cNvSpPr txBox="1"/>
            <p:nvPr/>
          </p:nvSpPr>
          <p:spPr>
            <a:xfrm>
              <a:off x="39666" y="3567954"/>
              <a:ext cx="22517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u="sng"/>
                <a:t>Chirped Mirrors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05145B-D83C-F19A-6D1E-9E8EB7C048BF}"/>
                </a:ext>
              </a:extLst>
            </p:cNvPr>
            <p:cNvSpPr txBox="1"/>
            <p:nvPr/>
          </p:nvSpPr>
          <p:spPr>
            <a:xfrm>
              <a:off x="69468" y="4733370"/>
              <a:ext cx="26604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u="sng"/>
                <a:t>Prism Compressor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F7D9EC-814C-EEEF-FB3D-660DF5BE2254}"/>
                </a:ext>
              </a:extLst>
            </p:cNvPr>
            <p:cNvSpPr txBox="1"/>
            <p:nvPr/>
          </p:nvSpPr>
          <p:spPr>
            <a:xfrm>
              <a:off x="68130" y="5535693"/>
              <a:ext cx="28593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u="sng"/>
                <a:t>Martinez “stretcher”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1874725-68B9-31B3-3461-82A47EFC0734}"/>
              </a:ext>
            </a:extLst>
          </p:cNvPr>
          <p:cNvSpPr txBox="1"/>
          <p:nvPr/>
        </p:nvSpPr>
        <p:spPr>
          <a:xfrm>
            <a:off x="2703748" y="1055137"/>
            <a:ext cx="461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→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6C003C-F42D-DACD-74D1-8B9D320E074F}"/>
              </a:ext>
            </a:extLst>
          </p:cNvPr>
          <p:cNvSpPr txBox="1"/>
          <p:nvPr/>
        </p:nvSpPr>
        <p:spPr>
          <a:xfrm>
            <a:off x="268942" y="5921797"/>
            <a:ext cx="4903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☐  readily achieves positive 5-10 ps</a:t>
            </a:r>
            <a:r>
              <a:rPr lang="en-US" sz="2400" baseline="30000"/>
              <a:t>2</a:t>
            </a:r>
          </a:p>
          <a:p>
            <a:r>
              <a:rPr lang="en-US" sz="2400"/>
              <a:t>☐ manageable loss, TOD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161F39-6AD8-4ECA-3E6D-BC6A1C337EE0}"/>
              </a:ext>
            </a:extLst>
          </p:cNvPr>
          <p:cNvSpPr txBox="1"/>
          <p:nvPr/>
        </p:nvSpPr>
        <p:spPr>
          <a:xfrm>
            <a:off x="2903084" y="5437560"/>
            <a:ext cx="330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(compressor for GDD &lt; 0 input)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622F63-CC02-86D0-7B28-F03C0F52C81C}"/>
              </a:ext>
            </a:extLst>
          </p:cNvPr>
          <p:cNvSpPr txBox="1"/>
          <p:nvPr/>
        </p:nvSpPr>
        <p:spPr>
          <a:xfrm>
            <a:off x="215184" y="2580979"/>
            <a:ext cx="436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✗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6CDACC-69FB-49FA-E67D-D8E07B0B7A03}"/>
              </a:ext>
            </a:extLst>
          </p:cNvPr>
          <p:cNvSpPr txBox="1"/>
          <p:nvPr/>
        </p:nvSpPr>
        <p:spPr>
          <a:xfrm>
            <a:off x="224154" y="2948529"/>
            <a:ext cx="436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✗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5CFB5D-2918-EDE7-7CD7-AF14831D33D7}"/>
              </a:ext>
            </a:extLst>
          </p:cNvPr>
          <p:cNvSpPr txBox="1"/>
          <p:nvPr/>
        </p:nvSpPr>
        <p:spPr>
          <a:xfrm>
            <a:off x="215187" y="3800172"/>
            <a:ext cx="436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✗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F7D5CF-8A1F-9CBD-A962-EB9B36EEBD11}"/>
              </a:ext>
            </a:extLst>
          </p:cNvPr>
          <p:cNvSpPr txBox="1"/>
          <p:nvPr/>
        </p:nvSpPr>
        <p:spPr>
          <a:xfrm>
            <a:off x="224157" y="4185651"/>
            <a:ext cx="436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✗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E3E43-2BC2-32CE-DD31-7C3072869D0D}"/>
              </a:ext>
            </a:extLst>
          </p:cNvPr>
          <p:cNvSpPr txBox="1"/>
          <p:nvPr/>
        </p:nvSpPr>
        <p:spPr>
          <a:xfrm>
            <a:off x="251053" y="5001432"/>
            <a:ext cx="436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✗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9699B2-279E-983C-6811-748392884674}"/>
              </a:ext>
            </a:extLst>
          </p:cNvPr>
          <p:cNvSpPr txBox="1"/>
          <p:nvPr/>
        </p:nvSpPr>
        <p:spPr>
          <a:xfrm>
            <a:off x="224158" y="5785402"/>
            <a:ext cx="530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✓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635C7C-D972-6AED-D048-56B0649CCE49}"/>
              </a:ext>
            </a:extLst>
          </p:cNvPr>
          <p:cNvSpPr txBox="1"/>
          <p:nvPr/>
        </p:nvSpPr>
        <p:spPr>
          <a:xfrm>
            <a:off x="233126" y="6149771"/>
            <a:ext cx="530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✓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A26692-F944-F92F-6508-346A60254856}"/>
              </a:ext>
            </a:extLst>
          </p:cNvPr>
          <p:cNvSpPr txBox="1"/>
          <p:nvPr/>
        </p:nvSpPr>
        <p:spPr>
          <a:xfrm>
            <a:off x="7475939" y="6375022"/>
            <a:ext cx="177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(steps beam  ↓)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08B76AB-7F14-EE9B-CEB6-3CD3B989A715}"/>
              </a:ext>
            </a:extLst>
          </p:cNvPr>
          <p:cNvGrpSpPr/>
          <p:nvPr/>
        </p:nvGrpSpPr>
        <p:grpSpPr>
          <a:xfrm>
            <a:off x="8117546" y="1841891"/>
            <a:ext cx="2148367" cy="710145"/>
            <a:chOff x="4836497" y="1232297"/>
            <a:chExt cx="2148367" cy="7101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D1F3850-ED15-E29C-0DE6-9A5B6C48DF19}"/>
                </a:ext>
              </a:extLst>
            </p:cNvPr>
            <p:cNvSpPr txBox="1"/>
            <p:nvPr/>
          </p:nvSpPr>
          <p:spPr>
            <a:xfrm>
              <a:off x="4836497" y="1296111"/>
              <a:ext cx="10390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/>
                <a:t>Pick-Off</a:t>
              </a:r>
            </a:p>
            <a:p>
              <a:pPr algn="ctr"/>
              <a:r>
                <a:rPr lang="en-US" b="1"/>
                <a:t>Mirror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0FA47C5-F72E-8BC3-B8CD-E766EDD97E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38859" y="1307904"/>
              <a:ext cx="297054" cy="10563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DCFDA1E-769C-548F-2DFA-3232EECEE80C}"/>
                </a:ext>
              </a:extLst>
            </p:cNvPr>
            <p:cNvCxnSpPr>
              <a:cxnSpLocks/>
            </p:cNvCxnSpPr>
            <p:nvPr/>
          </p:nvCxnSpPr>
          <p:spPr>
            <a:xfrm rot="21060000">
              <a:off x="6251998" y="1232297"/>
              <a:ext cx="732866" cy="0"/>
            </a:xfrm>
            <a:prstGeom prst="line">
              <a:avLst/>
            </a:prstGeom>
            <a:ln w="57150">
              <a:solidFill>
                <a:schemeClr val="tx1">
                  <a:alpha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DBFCFFF-66B9-A44F-481E-4F1680B1498B}"/>
              </a:ext>
            </a:extLst>
          </p:cNvPr>
          <p:cNvSpPr txBox="1"/>
          <p:nvPr/>
        </p:nvSpPr>
        <p:spPr>
          <a:xfrm>
            <a:off x="1652359" y="735204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40 ps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5E763EA-81FB-21BC-2B70-D2B6AE9266A7}"/>
              </a:ext>
            </a:extLst>
          </p:cNvPr>
          <p:cNvCxnSpPr/>
          <p:nvPr/>
        </p:nvCxnSpPr>
        <p:spPr>
          <a:xfrm>
            <a:off x="2360290" y="929633"/>
            <a:ext cx="25738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8D8C8C1-9538-6C4D-022E-E777E36D793E}"/>
              </a:ext>
            </a:extLst>
          </p:cNvPr>
          <p:cNvCxnSpPr>
            <a:cxnSpLocks/>
          </p:cNvCxnSpPr>
          <p:nvPr/>
        </p:nvCxnSpPr>
        <p:spPr>
          <a:xfrm rot="10800000">
            <a:off x="1401080" y="920671"/>
            <a:ext cx="25738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6B6F4A1-ACBC-5B30-DCD1-8581691A84CB}"/>
              </a:ext>
            </a:extLst>
          </p:cNvPr>
          <p:cNvGrpSpPr/>
          <p:nvPr/>
        </p:nvGrpSpPr>
        <p:grpSpPr>
          <a:xfrm>
            <a:off x="8797391" y="1865158"/>
            <a:ext cx="1381527" cy="2486482"/>
            <a:chOff x="8790134" y="1865158"/>
            <a:chExt cx="1381527" cy="248648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22E6292-CA42-8400-2A1F-97369124ABED}"/>
                </a:ext>
              </a:extLst>
            </p:cNvPr>
            <p:cNvGrpSpPr/>
            <p:nvPr/>
          </p:nvGrpSpPr>
          <p:grpSpPr>
            <a:xfrm rot="20760000">
              <a:off x="8790134" y="1865158"/>
              <a:ext cx="1381527" cy="2486482"/>
              <a:chOff x="8417442" y="1184445"/>
              <a:chExt cx="1381527" cy="2486482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194FCAF-CEA0-9802-5187-A33F753BC54F}"/>
                  </a:ext>
                </a:extLst>
              </p:cNvPr>
              <p:cNvCxnSpPr>
                <a:cxnSpLocks/>
              </p:cNvCxnSpPr>
              <p:nvPr/>
            </p:nvCxnSpPr>
            <p:spPr>
              <a:xfrm rot="840000" flipV="1">
                <a:off x="8417442" y="1189314"/>
                <a:ext cx="898931" cy="241862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C891838-A202-56F8-AEFA-457E006815AA}"/>
                  </a:ext>
                </a:extLst>
              </p:cNvPr>
              <p:cNvCxnSpPr>
                <a:cxnSpLocks/>
              </p:cNvCxnSpPr>
              <p:nvPr/>
            </p:nvCxnSpPr>
            <p:spPr>
              <a:xfrm rot="840000" flipV="1">
                <a:off x="8631622" y="1184445"/>
                <a:ext cx="930360" cy="2479872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057E032-1B7C-6C91-0030-9E8985F0D88C}"/>
                  </a:ext>
                </a:extLst>
              </p:cNvPr>
              <p:cNvCxnSpPr>
                <a:cxnSpLocks/>
              </p:cNvCxnSpPr>
              <p:nvPr/>
            </p:nvCxnSpPr>
            <p:spPr>
              <a:xfrm rot="840000" flipV="1">
                <a:off x="8857596" y="1187407"/>
                <a:ext cx="941373" cy="248352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D5E14D6-6B89-C768-F2F6-062E84D85A5C}"/>
                </a:ext>
              </a:extLst>
            </p:cNvPr>
            <p:cNvGrpSpPr/>
            <p:nvPr/>
          </p:nvGrpSpPr>
          <p:grpSpPr>
            <a:xfrm>
              <a:off x="9378854" y="1902389"/>
              <a:ext cx="693772" cy="1257758"/>
              <a:chOff x="9432647" y="1221081"/>
              <a:chExt cx="693772" cy="125775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8194B31D-E24F-C0DE-49A6-AC9B153650ED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625436" y="147025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8300A416-D3AF-70FB-B7FD-35409C8970D1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843531" y="1479924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83FA092-07B1-BCA7-298B-63B07E5F27CC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10069864" y="1431685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C1BF96B2-B4B4-B0B1-B6FD-840B32DAEA6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49470" y="1221081"/>
                <a:ext cx="29011" cy="79382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F30C991-0EC0-1A0E-D2C4-E63043C0DA49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530186" y="1721081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27EBE8FE-9462-F729-A489-54A2FEE62633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751456" y="1727574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009EB0B-B7C1-66AB-05AF-B5EE2DBFDCC3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980964" y="1679335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0930A95A-ACC3-D63B-9C7A-54F2238DBD96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441286" y="1968731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AA1AF06D-18E3-D03A-C5A1-A24BA5C41BBA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659381" y="1978399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8F00205-D3D2-CE46-DB40-3F78A418099E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879364" y="1930160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5408E869-71DD-918B-BA36-2146F4DDF9AC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787289" y="2180985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01030EA-1C09-5F3B-EBAE-611515F38934}"/>
                  </a:ext>
                </a:extLst>
              </p:cNvPr>
              <p:cNvCxnSpPr>
                <a:cxnSpLocks/>
              </p:cNvCxnSpPr>
              <p:nvPr/>
            </p:nvCxnSpPr>
            <p:spPr>
              <a:xfrm rot="3360000" flipH="1" flipV="1">
                <a:off x="9698389" y="2422285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1EFA2206-FA0F-F3E4-4F69-76B7E1BFC817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657368" y="1910264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9082E23-875B-7785-47C9-23E43BCC3230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510338" y="290100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DD85C37-0142-A3BF-41E9-FA6A209A0623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10111321" y="1862168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BF61A69-44C5-542A-FE31-40B83D79B99F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292243" y="2897689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7AE22C3-ADB4-5B28-854B-343B8ABE2449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421438" y="315500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3EBC953-70D0-0B78-3D41-9060B701A88B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200168" y="3151689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3BDD063-5F73-81D7-B4BD-C386C481EDD9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539821" y="3357593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F912D53-F332-67D3-D460-640323E079AA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323013" y="3405832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B224B8E-9005-F963-8C9F-42B8DFAFA733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104918" y="3405689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67CAFA2-127E-C968-4DED-94CD3CEBA0E5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450921" y="3608418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7CFAFA5E-B431-424C-B703-DDA2A03CB492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230938" y="365665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2E82632-026E-2C72-D201-D0DE2BE20727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011863" y="365030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549DD02-BDA1-C0F9-F3E7-F3A8CB055144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355671" y="3859243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772E13CD-6A2D-D8A0-D8B9-52E4B05A7ED0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135688" y="390430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9FA031E8-253A-12B3-2F65-BF2721738883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8919788" y="3907482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3DB2FE5B-5299-695D-EB88-DC3F99314357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8830888" y="4151957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730B9D6E-B056-69A8-CC21-CA0E13263BD6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040438" y="4161482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41D4D68D-FE10-371E-E450-EE7D92B3349B}"/>
                </a:ext>
              </a:extLst>
            </p:cNvPr>
            <p:cNvCxnSpPr>
              <a:cxnSpLocks/>
            </p:cNvCxnSpPr>
            <p:nvPr/>
          </p:nvCxnSpPr>
          <p:spPr>
            <a:xfrm rot="3360000" flipH="1" flipV="1">
              <a:off x="9260421" y="4106893"/>
              <a:ext cx="47915" cy="65194"/>
            </a:xfrm>
            <a:prstGeom prst="line">
              <a:avLst/>
            </a:prstGeom>
            <a:ln>
              <a:solidFill>
                <a:srgbClr val="1B0BFF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8D4E09C-C49F-37FF-3999-7960DCC00EB7}"/>
              </a:ext>
            </a:extLst>
          </p:cNvPr>
          <p:cNvGrpSpPr/>
          <p:nvPr/>
        </p:nvGrpSpPr>
        <p:grpSpPr>
          <a:xfrm>
            <a:off x="8580618" y="4277443"/>
            <a:ext cx="872034" cy="705032"/>
            <a:chOff x="8580618" y="4277443"/>
            <a:chExt cx="872034" cy="705032"/>
          </a:xfrm>
        </p:grpSpPr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ABF9FF24-958E-7AEC-8F45-1BE1517B8ECB}"/>
                </a:ext>
              </a:extLst>
            </p:cNvPr>
            <p:cNvSpPr/>
            <p:nvPr/>
          </p:nvSpPr>
          <p:spPr>
            <a:xfrm rot="20760000">
              <a:off x="8774331" y="4277443"/>
              <a:ext cx="532603" cy="331636"/>
            </a:xfrm>
            <a:custGeom>
              <a:avLst/>
              <a:gdLst>
                <a:gd name="csX0" fmla="*/ 42999 w 532603"/>
                <a:gd name="csY0" fmla="*/ 1129 h 331636"/>
                <a:gd name="csX1" fmla="*/ 135074 w 532603"/>
                <a:gd name="csY1" fmla="*/ 29704 h 331636"/>
                <a:gd name="csX2" fmla="*/ 265249 w 532603"/>
                <a:gd name="csY2" fmla="*/ 67804 h 331636"/>
                <a:gd name="csX3" fmla="*/ 389074 w 532603"/>
                <a:gd name="csY3" fmla="*/ 90029 h 331636"/>
                <a:gd name="csX4" fmla="*/ 500199 w 532603"/>
                <a:gd name="csY4" fmla="*/ 102729 h 331636"/>
                <a:gd name="csX5" fmla="*/ 531949 w 532603"/>
                <a:gd name="csY5" fmla="*/ 109079 h 331636"/>
                <a:gd name="csX6" fmla="*/ 522424 w 532603"/>
                <a:gd name="csY6" fmla="*/ 124954 h 331636"/>
                <a:gd name="csX7" fmla="*/ 516074 w 532603"/>
                <a:gd name="csY7" fmla="*/ 144004 h 331636"/>
                <a:gd name="csX8" fmla="*/ 462099 w 532603"/>
                <a:gd name="csY8" fmla="*/ 213854 h 331636"/>
                <a:gd name="csX9" fmla="*/ 392249 w 532603"/>
                <a:gd name="csY9" fmla="*/ 315454 h 331636"/>
                <a:gd name="csX10" fmla="*/ 363674 w 532603"/>
                <a:gd name="csY10" fmla="*/ 321804 h 331636"/>
                <a:gd name="csX11" fmla="*/ 214449 w 532603"/>
                <a:gd name="csY11" fmla="*/ 220204 h 331636"/>
                <a:gd name="csX12" fmla="*/ 77924 w 532603"/>
                <a:gd name="csY12" fmla="*/ 128129 h 331636"/>
                <a:gd name="csX13" fmla="*/ 1724 w 532603"/>
                <a:gd name="csY13" fmla="*/ 77329 h 331636"/>
                <a:gd name="csX14" fmla="*/ 42999 w 532603"/>
                <a:gd name="csY14" fmla="*/ 1129 h 3316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532603" h="331636">
                  <a:moveTo>
                    <a:pt x="42999" y="1129"/>
                  </a:moveTo>
                  <a:cubicBezTo>
                    <a:pt x="65224" y="-6809"/>
                    <a:pt x="135074" y="29704"/>
                    <a:pt x="135074" y="29704"/>
                  </a:cubicBezTo>
                  <a:cubicBezTo>
                    <a:pt x="172116" y="40816"/>
                    <a:pt x="222916" y="57750"/>
                    <a:pt x="265249" y="67804"/>
                  </a:cubicBezTo>
                  <a:cubicBezTo>
                    <a:pt x="307582" y="77858"/>
                    <a:pt x="349916" y="84208"/>
                    <a:pt x="389074" y="90029"/>
                  </a:cubicBezTo>
                  <a:cubicBezTo>
                    <a:pt x="428232" y="95850"/>
                    <a:pt x="476387" y="99554"/>
                    <a:pt x="500199" y="102729"/>
                  </a:cubicBezTo>
                  <a:cubicBezTo>
                    <a:pt x="524012" y="105904"/>
                    <a:pt x="531949" y="109079"/>
                    <a:pt x="531949" y="109079"/>
                  </a:cubicBezTo>
                  <a:cubicBezTo>
                    <a:pt x="535653" y="112783"/>
                    <a:pt x="522424" y="124954"/>
                    <a:pt x="522424" y="124954"/>
                  </a:cubicBezTo>
                  <a:cubicBezTo>
                    <a:pt x="519778" y="130775"/>
                    <a:pt x="526128" y="129187"/>
                    <a:pt x="516074" y="144004"/>
                  </a:cubicBezTo>
                  <a:cubicBezTo>
                    <a:pt x="506020" y="158821"/>
                    <a:pt x="482736" y="185279"/>
                    <a:pt x="462099" y="213854"/>
                  </a:cubicBezTo>
                  <a:cubicBezTo>
                    <a:pt x="441462" y="242429"/>
                    <a:pt x="408653" y="297462"/>
                    <a:pt x="392249" y="315454"/>
                  </a:cubicBezTo>
                  <a:cubicBezTo>
                    <a:pt x="375845" y="333446"/>
                    <a:pt x="393307" y="337679"/>
                    <a:pt x="363674" y="321804"/>
                  </a:cubicBezTo>
                  <a:cubicBezTo>
                    <a:pt x="334041" y="305929"/>
                    <a:pt x="214449" y="220204"/>
                    <a:pt x="214449" y="220204"/>
                  </a:cubicBezTo>
                  <a:lnTo>
                    <a:pt x="77924" y="128129"/>
                  </a:lnTo>
                  <a:cubicBezTo>
                    <a:pt x="42470" y="104317"/>
                    <a:pt x="10720" y="92146"/>
                    <a:pt x="1724" y="77329"/>
                  </a:cubicBezTo>
                  <a:cubicBezTo>
                    <a:pt x="-7272" y="62512"/>
                    <a:pt x="20774" y="9067"/>
                    <a:pt x="42999" y="1129"/>
                  </a:cubicBezTo>
                  <a:close/>
                </a:path>
              </a:pathLst>
            </a:custGeom>
            <a:pattFill prst="wdUp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B786C82-F916-2A3B-0EAD-41603DE95040}"/>
                </a:ext>
              </a:extLst>
            </p:cNvPr>
            <p:cNvSpPr txBox="1"/>
            <p:nvPr/>
          </p:nvSpPr>
          <p:spPr>
            <a:xfrm>
              <a:off x="8580618" y="4582365"/>
              <a:ext cx="8720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/>
                <a:t>OAP 5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49CC1B7-2075-D5B4-0A31-5B223927095F}"/>
              </a:ext>
            </a:extLst>
          </p:cNvPr>
          <p:cNvGrpSpPr/>
          <p:nvPr/>
        </p:nvGrpSpPr>
        <p:grpSpPr>
          <a:xfrm>
            <a:off x="7894590" y="2587749"/>
            <a:ext cx="1327141" cy="1718216"/>
            <a:chOff x="3072098" y="2587749"/>
            <a:chExt cx="1327141" cy="1718216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A55FB9F1-9F3E-7ECA-83F9-16AFBDB676E4}"/>
                </a:ext>
              </a:extLst>
            </p:cNvPr>
            <p:cNvCxnSpPr>
              <a:cxnSpLocks/>
            </p:cNvCxnSpPr>
            <p:nvPr/>
          </p:nvCxnSpPr>
          <p:spPr>
            <a:xfrm rot="21480000" flipH="1" flipV="1">
              <a:off x="3771395" y="3352802"/>
              <a:ext cx="185988" cy="934155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440467CD-D528-879A-A0C0-95309540547E}"/>
                </a:ext>
              </a:extLst>
            </p:cNvPr>
            <p:cNvGrpSpPr/>
            <p:nvPr/>
          </p:nvGrpSpPr>
          <p:grpSpPr>
            <a:xfrm>
              <a:off x="3072098" y="2587749"/>
              <a:ext cx="1327141" cy="1718216"/>
              <a:chOff x="7697833" y="2587749"/>
              <a:chExt cx="1327141" cy="1718216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0666C62D-9E7B-40E1-97EF-B404B44BF6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69300" y="3334239"/>
                <a:ext cx="445491" cy="950249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102CD314-A4A8-FD20-4A0A-EC9C54A582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87614" y="3359150"/>
                <a:ext cx="637360" cy="946815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E68168ED-F308-F4BE-6CE2-86100253889F}"/>
                  </a:ext>
                </a:extLst>
              </p:cNvPr>
              <p:cNvCxnSpPr>
                <a:cxnSpLocks/>
              </p:cNvCxnSpPr>
              <p:nvPr/>
            </p:nvCxnSpPr>
            <p:spPr>
              <a:xfrm rot="720000" flipH="1" flipV="1">
                <a:off x="8717386" y="409280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B1CE96D0-B96B-6D54-4B82-B72F12369847}"/>
                  </a:ext>
                </a:extLst>
              </p:cNvPr>
              <p:cNvCxnSpPr>
                <a:cxnSpLocks/>
              </p:cNvCxnSpPr>
              <p:nvPr/>
            </p:nvCxnSpPr>
            <p:spPr>
              <a:xfrm rot="1380000" flipH="1" flipV="1">
                <a:off x="8476086" y="382610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6F1DCEBA-B692-6D8E-301B-D5F1E9DDA60D}"/>
                  </a:ext>
                </a:extLst>
              </p:cNvPr>
              <p:cNvCxnSpPr>
                <a:cxnSpLocks/>
              </p:cNvCxnSpPr>
              <p:nvPr/>
            </p:nvCxnSpPr>
            <p:spPr>
              <a:xfrm rot="1380000" flipH="1" flipV="1">
                <a:off x="8415761" y="356575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354D4477-D6DB-9212-4A96-570D0F4B6C4C}"/>
                  </a:ext>
                </a:extLst>
              </p:cNvPr>
              <p:cNvCxnSpPr>
                <a:cxnSpLocks/>
              </p:cNvCxnSpPr>
              <p:nvPr/>
            </p:nvCxnSpPr>
            <p:spPr>
              <a:xfrm rot="720000" flipH="1" flipV="1">
                <a:off x="8606261" y="3854681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DD2CA66F-89C3-4FEC-884D-AF5EF870741A}"/>
                  </a:ext>
                </a:extLst>
              </p:cNvPr>
              <p:cNvCxnSpPr>
                <a:cxnSpLocks/>
              </p:cNvCxnSpPr>
              <p:nvPr/>
            </p:nvCxnSpPr>
            <p:spPr>
              <a:xfrm rot="1380000" flipH="1" flipV="1">
                <a:off x="8536411" y="4083281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701B7F94-F6F1-F0A7-2C62-EB8A92395F9D}"/>
                  </a:ext>
                </a:extLst>
              </p:cNvPr>
              <p:cNvCxnSpPr>
                <a:cxnSpLocks/>
              </p:cNvCxnSpPr>
              <p:nvPr/>
            </p:nvCxnSpPr>
            <p:spPr>
              <a:xfrm rot="720000" flipH="1" flipV="1">
                <a:off x="8488786" y="361020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46E06A00-D30D-B6D9-86AF-5538FF446991}"/>
                  </a:ext>
                </a:extLst>
              </p:cNvPr>
              <p:cNvCxnSpPr>
                <a:cxnSpLocks/>
              </p:cNvCxnSpPr>
              <p:nvPr/>
            </p:nvCxnSpPr>
            <p:spPr>
              <a:xfrm rot="720000" flipH="1" flipV="1">
                <a:off x="8374486" y="336255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DB5F4F52-6AC8-0786-0178-3C81673AD5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910004" y="4133020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8DEF1F0D-1698-DB9C-A102-6C6550870C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758662" y="3908654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3C7602FE-CC4C-3D0D-CFE9-830392847A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08378" y="3685346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82056D36-9625-24BB-B66A-D96DAF839B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2327" y="3460980"/>
                <a:ext cx="47915" cy="65194"/>
              </a:xfrm>
              <a:prstGeom prst="line">
                <a:avLst/>
              </a:prstGeom>
              <a:ln>
                <a:solidFill>
                  <a:srgbClr val="1B0BFF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978FAC90-1EB1-B09C-FF2F-2D39B3DB87B9}"/>
                  </a:ext>
                </a:extLst>
              </p:cNvPr>
              <p:cNvSpPr txBox="1"/>
              <p:nvPr/>
            </p:nvSpPr>
            <p:spPr>
              <a:xfrm>
                <a:off x="7697833" y="2587749"/>
                <a:ext cx="119308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/>
                  <a:t>FINAL</a:t>
                </a:r>
              </a:p>
              <a:p>
                <a:pPr algn="ctr"/>
                <a:r>
                  <a:rPr lang="en-US" sz="2400" b="1"/>
                  <a:t>FOCUS</a:t>
                </a:r>
              </a:p>
            </p:txBody>
          </p:sp>
        </p:grp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CAF9B8D7-03B4-6583-BA50-C334CCD8626A}"/>
              </a:ext>
            </a:extLst>
          </p:cNvPr>
          <p:cNvSpPr txBox="1"/>
          <p:nvPr/>
        </p:nvSpPr>
        <p:spPr>
          <a:xfrm>
            <a:off x="10182957" y="779500"/>
            <a:ext cx="155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(tilts beam ↑)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0D79640-DDB6-341C-48B7-5A93FC81A735}"/>
              </a:ext>
            </a:extLst>
          </p:cNvPr>
          <p:cNvSpPr txBox="1"/>
          <p:nvPr/>
        </p:nvSpPr>
        <p:spPr>
          <a:xfrm>
            <a:off x="450286" y="1208531"/>
            <a:ext cx="937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-7.4 ps</a:t>
            </a:r>
            <a:r>
              <a:rPr lang="en-US" baseline="30000"/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55C622-1857-CB7E-950C-4D309D2C8061}"/>
              </a:ext>
            </a:extLst>
          </p:cNvPr>
          <p:cNvSpPr txBox="1"/>
          <p:nvPr/>
        </p:nvSpPr>
        <p:spPr>
          <a:xfrm>
            <a:off x="178988" y="5705430"/>
            <a:ext cx="3967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Martinez, </a:t>
            </a:r>
            <a:r>
              <a:rPr lang="en-US" sz="1400" i="1">
                <a:solidFill>
                  <a:srgbClr val="FF0000"/>
                </a:solidFill>
              </a:rPr>
              <a:t>IEEE J. Quant. Electron</a:t>
            </a:r>
            <a:r>
              <a:rPr lang="en-US" sz="1400">
                <a:solidFill>
                  <a:srgbClr val="FF0000"/>
                </a:solidFill>
              </a:rPr>
              <a:t>. </a:t>
            </a:r>
            <a:r>
              <a:rPr lang="en-US" sz="1400" b="1">
                <a:solidFill>
                  <a:srgbClr val="FF0000"/>
                </a:solidFill>
              </a:rPr>
              <a:t>23</a:t>
            </a:r>
            <a:r>
              <a:rPr lang="en-US" sz="1400">
                <a:solidFill>
                  <a:srgbClr val="FF0000"/>
                </a:solidFill>
              </a:rPr>
              <a:t>, 1385 (1987)</a:t>
            </a:r>
          </a:p>
        </p:txBody>
      </p:sp>
    </p:spTree>
    <p:extLst>
      <p:ext uri="{BB962C8B-B14F-4D97-AF65-F5344CB8AC3E}">
        <p14:creationId xmlns:p14="http://schemas.microsoft.com/office/powerpoint/2010/main" val="140522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8" grpId="0"/>
      <p:bldP spid="10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9492</TotalTime>
  <Words>2404</Words>
  <Application>Microsoft Macintosh PowerPoint</Application>
  <PresentationFormat>Widescreen</PresentationFormat>
  <Paragraphs>492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Arial Narrow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Downer, Michael</dc:creator>
  <cp:lastModifiedBy>Downer, Michael</cp:lastModifiedBy>
  <cp:revision>174</cp:revision>
  <dcterms:created xsi:type="dcterms:W3CDTF">2026-07-11T15:40:51Z</dcterms:created>
  <dcterms:modified xsi:type="dcterms:W3CDTF">2026-07-30T16:17:49Z</dcterms:modified>
</cp:coreProperties>
</file>