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742" r:id="rId3"/>
    <p:sldId id="741" r:id="rId4"/>
    <p:sldId id="743" r:id="rId5"/>
    <p:sldId id="749" r:id="rId6"/>
    <p:sldId id="745" r:id="rId7"/>
    <p:sldId id="744" r:id="rId8"/>
    <p:sldId id="746" r:id="rId9"/>
    <p:sldId id="747" r:id="rId10"/>
    <p:sldId id="750" r:id="rId11"/>
    <p:sldId id="751" r:id="rId12"/>
    <p:sldId id="75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16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368D7-0539-4247-91B8-492A01CCA0BE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D7836-46D6-45C6-A29D-CADD0C1BA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2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D7836-46D6-45C6-A29D-CADD0C1BAD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8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7507-2B01-5F84-DF98-CF9B620D0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B66AC9-7254-ACEF-1F33-658BC7D421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95C22-360C-DDE1-97BB-E85C1535A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1C530-FE18-6E0D-55FE-8158C666C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E40DC-2AB4-C719-7B38-94AE3C23B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60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35AD8-43C6-968E-DE2A-F28F2AAD1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2BD2B-E8C4-5B09-2653-B925B4D3A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1B6E3-B695-7367-5423-5BDD1EA37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D3221-5357-97F4-5D23-A1ED1AE8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AF8C-57FF-1C32-DD09-291D5DD5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0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BA4DD1-0BD7-3EE5-EF78-D435B216D2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EE4620-9F75-7CFB-A1D3-2851E91FF8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53971-032F-E3CE-7D4B-9961E3C7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29B80-3D70-C2A5-C2E5-D447763A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243BB-E235-2916-319E-CA54ABDD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02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88423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36637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0"/>
            <a:ext cx="10972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5148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0620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332037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332037"/>
            <a:ext cx="5384800" cy="4144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6211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60918" y="855347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66733" y="1227845"/>
            <a:ext cx="6815667" cy="540155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918" y="2135506"/>
            <a:ext cx="4011084" cy="4189095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3000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9717" y="5105400"/>
            <a:ext cx="7315200" cy="56769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4400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673090"/>
            <a:ext cx="7315200" cy="80391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807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5B685-9E63-7A2F-CCD2-2ECDB9AA8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404CC-5C80-6211-38E4-0D967D5C1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C92D1-0BE8-46C3-EA99-C4E815860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2B2BD-3A07-2B31-843A-CA33ADCF6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FCC2A-C039-5049-FC0E-FAEA89045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0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A112-9383-F48E-C5FA-16840C39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E0C34-3415-AFFE-15A8-806E68556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5709D-CE13-0C15-535E-588189E77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A44B1-9671-88BB-5F24-238FC9F4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9A3B9-B826-E134-483A-FCA24D1F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3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4E55D-323D-8A9F-D964-A5095850A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EFEA2-5A38-F611-5C03-6FF0BFB50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AE6C1-3BCA-F63F-B1B9-8F1DF1B56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7CEB93-4152-26F1-FB29-5D83BC67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DE6A43-BAB8-88FF-B92A-042E6B49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636DFE-D669-8C89-B71B-EDC44D283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2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2C76-D715-CE6B-0B63-C643BA868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04E7A-13CE-73DC-67F0-C0CCE3749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36EBA3-D3C9-BB9D-BD95-77837EB9F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DA2D4D-6CC9-A626-39C0-6AD11F632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8D1094-8CB8-0EC6-93A9-EDE4E86F5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3A2F15-58CC-211A-7C2F-D5E8C6FAD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68C243-A9C1-E8B6-EE28-CF446ABE0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9540B0-BB9C-5B16-8436-595ACBCE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4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4F672-FF04-0E7E-19EB-BD7F0D940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18D0D6-EC04-C69C-97A2-0EF848470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F9019-BD57-4B81-140B-731C36B9E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EFE597-607B-904C-8361-F614CAAE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0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0936E2-E656-C193-9B0C-B1C92BC43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D62741-5D61-7F78-A77C-397D2F10C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122C8-3F9F-84A4-B5AB-0C114D6C3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5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BA7E5-9E55-20A2-6F68-10FC85139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EA39-ABDA-A157-F21A-67FF7C297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C88EF-20E6-DCEE-2CA8-864154EDA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EED235-F376-9FC7-A89B-96F3DE604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A4B2F-68FF-EE79-2436-CDF6F0A7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69DE4-99DD-FB28-1F1E-AA369D503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6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32C00-1FE6-7F00-7221-435136523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A44C90-ECE4-54E6-9332-BE46A8F490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267F7-B3FE-3E1D-4595-408DFB321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92148-9DB8-E7B6-0BE6-D9DBE3B41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31B5D1-8998-E96A-1EB4-8D54A1912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0ADB1-3227-634C-A709-EA7D99A73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2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B98A7-4362-7855-0AB0-D87BA6B8E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F76D4-8F86-D299-9FBB-02FE09519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DD388-7990-3515-4A5F-9CB04AD40A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FB458D-776C-4FF2-82CD-3C063678BDE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60225-1DAC-6133-8E59-06CA4C3F2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0735A-2DDA-F33D-9B89-92700F929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DBECFF-033F-4AEF-99E2-434AAE49C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0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39963"/>
            <a:ext cx="109728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64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609585" rtl="0" eaLnBrk="1" latinLnBrk="0" hangingPunct="1">
        <a:spcBef>
          <a:spcPct val="0"/>
        </a:spcBef>
        <a:buNone/>
        <a:defRPr sz="5867" kern="1200">
          <a:solidFill>
            <a:schemeClr val="tx1">
              <a:lumMod val="75000"/>
              <a:lumOff val="25000"/>
            </a:schemeClr>
          </a:solidFill>
          <a:latin typeface="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jp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"/><Relationship Id="rId7" Type="http://schemas.openxmlformats.org/officeDocument/2006/relationships/image" Target="../media/image49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8.gif"/><Relationship Id="rId5" Type="http://schemas.openxmlformats.org/officeDocument/2006/relationships/image" Target="../media/image47.gif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B52171-193B-3EF4-7EF4-B4BFBAE69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390" y="436430"/>
            <a:ext cx="2737196" cy="5933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ADF893-4062-6FD7-2DF5-C775B71A7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2235" y="1478801"/>
            <a:ext cx="1512082" cy="4895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D68F0F-3AA4-0411-8C43-9086CE21B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0798" y="1166992"/>
            <a:ext cx="1054103" cy="105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D1D8D3-651F-DB94-53C8-E52B09D99D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5129" y="1407556"/>
            <a:ext cx="1576871" cy="560782"/>
          </a:xfrm>
          <a:prstGeom prst="rect">
            <a:avLst/>
          </a:prstGeom>
        </p:spPr>
      </p:pic>
      <p:sp>
        <p:nvSpPr>
          <p:cNvPr id="17" name="Title Placeholder 7">
            <a:extLst>
              <a:ext uri="{FF2B5EF4-FFF2-40B4-BE49-F238E27FC236}">
                <a16:creationId xmlns:a16="http://schemas.microsoft.com/office/drawing/2014/main" id="{80909FA7-F653-136E-2DD9-429C1A04DAF1}"/>
              </a:ext>
            </a:extLst>
          </p:cNvPr>
          <p:cNvSpPr txBox="1">
            <a:spLocks/>
          </p:cNvSpPr>
          <p:nvPr/>
        </p:nvSpPr>
        <p:spPr>
          <a:xfrm>
            <a:off x="59587" y="-997276"/>
            <a:ext cx="8334733" cy="2128710"/>
          </a:xfrm>
          <a:prstGeom prst="rect">
            <a:avLst/>
          </a:prstGeom>
        </p:spPr>
        <p:txBody>
          <a:bodyPr vert="horz" wrap="square" lIns="121920" tIns="60960" rIns="121920" bIns="60960" rtlCol="0" anchor="b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800" b="1" i="0" kern="800" cap="all" normalizeH="0" baseline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all" spc="0" normalizeH="0" baseline="0" noProof="0" dirty="0">
                <a:ln>
                  <a:noFill/>
                </a:ln>
                <a:solidFill>
                  <a:srgbClr val="BF5700"/>
                </a:solidFill>
                <a:effectLst/>
                <a:uLnTx/>
                <a:uFillTx/>
                <a:latin typeface="Arial Black" charset="0"/>
              </a:rPr>
              <a:t>Medical applications of Ultrasound from Plasma-accelerated electrons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238E43-96E7-6830-D2A5-0FDFCCA1C8E5}"/>
              </a:ext>
            </a:extLst>
          </p:cNvPr>
          <p:cNvCxnSpPr>
            <a:cxnSpLocks/>
          </p:cNvCxnSpPr>
          <p:nvPr/>
        </p:nvCxnSpPr>
        <p:spPr>
          <a:xfrm>
            <a:off x="81898" y="1134803"/>
            <a:ext cx="7095545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UCI Department of Radiological Sciences logo">
            <a:extLst>
              <a:ext uri="{FF2B5EF4-FFF2-40B4-BE49-F238E27FC236}">
                <a16:creationId xmlns:a16="http://schemas.microsoft.com/office/drawing/2014/main" id="{AA561854-35DA-70B6-F884-2B0309AA99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4689" y="231438"/>
            <a:ext cx="1096307" cy="10963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F9499A-F8EB-A63C-189B-28F6AA39530A}"/>
              </a:ext>
            </a:extLst>
          </p:cNvPr>
          <p:cNvSpPr txBox="1"/>
          <p:nvPr/>
        </p:nvSpPr>
        <p:spPr>
          <a:xfrm>
            <a:off x="81898" y="1162690"/>
            <a:ext cx="92826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</a:t>
            </a:r>
            <a:r>
              <a:rPr lang="es-419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Franco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Altamirano</a:t>
            </a:r>
            <a:r>
              <a:rPr lang="en-US" b="1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Yuchen Yan, </a:t>
            </a:r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Hojbota</a:t>
            </a:r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P. Franke</a:t>
            </a:r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McCary</a:t>
            </a:r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Liangzhong Xiang, M. Hegelich</a:t>
            </a:r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Downer</a:t>
            </a:r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Physics, The University of Texas at Austin, US,</a:t>
            </a:r>
          </a:p>
          <a:p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Radiological Sciences, University of California, Irvine,</a:t>
            </a:r>
          </a:p>
          <a:p>
            <a:r>
              <a:rPr lang="en-US" baseline="30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 Systems Inc., Austin, US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6AAA77D-2E83-14A4-0C31-E0CC19CB2EFA}"/>
              </a:ext>
            </a:extLst>
          </p:cNvPr>
          <p:cNvSpPr/>
          <p:nvPr/>
        </p:nvSpPr>
        <p:spPr>
          <a:xfrm>
            <a:off x="2259174" y="3207764"/>
            <a:ext cx="1517018" cy="1717579"/>
          </a:xfrm>
          <a:custGeom>
            <a:avLst/>
            <a:gdLst>
              <a:gd name="connsiteX0" fmla="*/ 894258 w 1788516"/>
              <a:gd name="connsiteY0" fmla="*/ 317046 h 1801575"/>
              <a:gd name="connsiteX1" fmla="*/ 320396 w 1788516"/>
              <a:gd name="connsiteY1" fmla="*/ 900787 h 1801575"/>
              <a:gd name="connsiteX2" fmla="*/ 894258 w 1788516"/>
              <a:gd name="connsiteY2" fmla="*/ 1484528 h 1801575"/>
              <a:gd name="connsiteX3" fmla="*/ 1468120 w 1788516"/>
              <a:gd name="connsiteY3" fmla="*/ 900787 h 1801575"/>
              <a:gd name="connsiteX4" fmla="*/ 894258 w 1788516"/>
              <a:gd name="connsiteY4" fmla="*/ 317046 h 1801575"/>
              <a:gd name="connsiteX5" fmla="*/ 0 w 1788516"/>
              <a:gd name="connsiteY5" fmla="*/ 0 h 1801575"/>
              <a:gd name="connsiteX6" fmla="*/ 1788516 w 1788516"/>
              <a:gd name="connsiteY6" fmla="*/ 0 h 1801575"/>
              <a:gd name="connsiteX7" fmla="*/ 1788516 w 1788516"/>
              <a:gd name="connsiteY7" fmla="*/ 1801575 h 1801575"/>
              <a:gd name="connsiteX8" fmla="*/ 0 w 1788516"/>
              <a:gd name="connsiteY8" fmla="*/ 1801575 h 1801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8516" h="1801575">
                <a:moveTo>
                  <a:pt x="894258" y="317046"/>
                </a:moveTo>
                <a:cubicBezTo>
                  <a:pt x="577323" y="317046"/>
                  <a:pt x="320396" y="578396"/>
                  <a:pt x="320396" y="900787"/>
                </a:cubicBezTo>
                <a:cubicBezTo>
                  <a:pt x="320396" y="1223178"/>
                  <a:pt x="577323" y="1484528"/>
                  <a:pt x="894258" y="1484528"/>
                </a:cubicBezTo>
                <a:cubicBezTo>
                  <a:pt x="1211193" y="1484528"/>
                  <a:pt x="1468120" y="1223178"/>
                  <a:pt x="1468120" y="900787"/>
                </a:cubicBezTo>
                <a:cubicBezTo>
                  <a:pt x="1468120" y="578396"/>
                  <a:pt x="1211193" y="317046"/>
                  <a:pt x="894258" y="317046"/>
                </a:cubicBezTo>
                <a:close/>
                <a:moveTo>
                  <a:pt x="0" y="0"/>
                </a:moveTo>
                <a:lnTo>
                  <a:pt x="1788516" y="0"/>
                </a:lnTo>
                <a:lnTo>
                  <a:pt x="1788516" y="1801575"/>
                </a:lnTo>
                <a:lnTo>
                  <a:pt x="0" y="180157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scene3d>
            <a:camera prst="orthographicFront">
              <a:rot lat="297729" lon="599972" rev="21594000"/>
            </a:camera>
            <a:lightRig rig="threePt" dir="t"/>
          </a:scene3d>
          <a:sp3d extrusionH="2540000">
            <a:extrusionClr>
              <a:srgbClr val="FFC000"/>
            </a:extrusion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CAC29025-8632-67EB-B506-4D3F91CFDDB0}"/>
              </a:ext>
            </a:extLst>
          </p:cNvPr>
          <p:cNvSpPr/>
          <p:nvPr/>
        </p:nvSpPr>
        <p:spPr>
          <a:xfrm>
            <a:off x="1689153" y="2503018"/>
            <a:ext cx="3019171" cy="2594750"/>
          </a:xfrm>
          <a:prstGeom prst="cube">
            <a:avLst>
              <a:gd name="adj" fmla="val 8477"/>
            </a:avLst>
          </a:prstGeom>
          <a:solidFill>
            <a:schemeClr val="tx2">
              <a:lumMod val="25000"/>
              <a:lumOff val="75000"/>
              <a:alpha val="49000"/>
            </a:schemeClr>
          </a:solidFill>
          <a:ln>
            <a:noFill/>
          </a:ln>
          <a:effectLst>
            <a:softEdge rad="127000"/>
          </a:effectLst>
          <a:scene3d>
            <a:camera prst="orthographicFront"/>
            <a:lightRig rig="balanced" dir="t"/>
          </a:scene3d>
          <a:sp3d prstMaterial="flat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CDDD53-9DCA-7FC1-8992-EFF40364F5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9000" y="5297968"/>
            <a:ext cx="2721339" cy="130799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CD474270-A634-5440-266B-955CD96264BA}"/>
              </a:ext>
            </a:extLst>
          </p:cNvPr>
          <p:cNvSpPr>
            <a:spLocks/>
          </p:cNvSpPr>
          <p:nvPr/>
        </p:nvSpPr>
        <p:spPr>
          <a:xfrm rot="18262356">
            <a:off x="328253" y="6294946"/>
            <a:ext cx="649259" cy="1176894"/>
          </a:xfrm>
          <a:prstGeom prst="ellipse">
            <a:avLst/>
          </a:prstGeom>
          <a:solidFill>
            <a:schemeClr val="accent6">
              <a:lumMod val="40000"/>
              <a:lumOff val="60000"/>
              <a:alpha val="83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  <a:effectLst>
            <a:outerShdw dist="2540000" dir="5340000" sx="61000" sy="61000" algn="ctr" rotWithShape="0">
              <a:srgbClr val="000000">
                <a:alpha val="0"/>
              </a:srgbClr>
            </a:outerShdw>
          </a:effectLst>
          <a:scene3d>
            <a:camera prst="perspectiveContrastingLeftFacing" fov="7200000">
              <a:rot lat="21594000" lon="4800000" rev="21594000"/>
            </a:camera>
            <a:lightRig rig="chilly" dir="t">
              <a:rot lat="0" lon="0" rev="21594000"/>
            </a:lightRig>
          </a:scene3d>
          <a:sp3d>
            <a:bevelT w="1143000" h="2540000" prst="angle"/>
            <a:extrusionClr>
              <a:schemeClr val="accent3">
                <a:lumMod val="20000"/>
                <a:lumOff val="80000"/>
              </a:schemeClr>
            </a:extrusionClr>
            <a:contourClr>
              <a:schemeClr val="accent3">
                <a:lumMod val="20000"/>
                <a:lumOff val="80000"/>
              </a:schemeClr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ylinder 44">
            <a:extLst>
              <a:ext uri="{FF2B5EF4-FFF2-40B4-BE49-F238E27FC236}">
                <a16:creationId xmlns:a16="http://schemas.microsoft.com/office/drawing/2014/main" id="{BE9984E5-2052-DB1F-4C93-5B7EF3B37000}"/>
              </a:ext>
            </a:extLst>
          </p:cNvPr>
          <p:cNvSpPr/>
          <p:nvPr/>
        </p:nvSpPr>
        <p:spPr>
          <a:xfrm>
            <a:off x="1375741" y="6172200"/>
            <a:ext cx="624509" cy="483886"/>
          </a:xfrm>
          <a:prstGeom prst="can">
            <a:avLst>
              <a:gd name="adj" fmla="val 4211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ylinder 45">
            <a:extLst>
              <a:ext uri="{FF2B5EF4-FFF2-40B4-BE49-F238E27FC236}">
                <a16:creationId xmlns:a16="http://schemas.microsoft.com/office/drawing/2014/main" id="{5668BDA4-7BA6-A49D-CFD8-D7F8FFA851DF}"/>
              </a:ext>
            </a:extLst>
          </p:cNvPr>
          <p:cNvSpPr/>
          <p:nvPr/>
        </p:nvSpPr>
        <p:spPr>
          <a:xfrm>
            <a:off x="1595045" y="5222556"/>
            <a:ext cx="215687" cy="1077984"/>
          </a:xfrm>
          <a:prstGeom prst="can">
            <a:avLst>
              <a:gd name="adj" fmla="val 42111"/>
            </a:avLst>
          </a:prstGeom>
          <a:gradFill>
            <a:gsLst>
              <a:gs pos="0">
                <a:schemeClr val="tx1">
                  <a:lumMod val="50000"/>
                  <a:lumOff val="50000"/>
                </a:schemeClr>
              </a:gs>
              <a:gs pos="74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0"/>
                  <a:lumOff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E249DBF-0658-9030-CCBC-689380FE824F}"/>
              </a:ext>
            </a:extLst>
          </p:cNvPr>
          <p:cNvSpPr>
            <a:spLocks/>
          </p:cNvSpPr>
          <p:nvPr/>
        </p:nvSpPr>
        <p:spPr>
          <a:xfrm rot="8913107">
            <a:off x="1995961" y="4032344"/>
            <a:ext cx="511732" cy="792599"/>
          </a:xfrm>
          <a:prstGeom prst="ellipse">
            <a:avLst/>
          </a:prstGeom>
          <a:solidFill>
            <a:srgbClr val="FF0000">
              <a:alpha val="63000"/>
            </a:srgbClr>
          </a:solidFill>
          <a:ln>
            <a:solidFill>
              <a:schemeClr val="accent1">
                <a:shade val="15000"/>
                <a:alpha val="0"/>
              </a:schemeClr>
            </a:solidFill>
          </a:ln>
          <a:effectLst>
            <a:outerShdw dist="2540000" dir="5340000" sx="61000" sy="61000" algn="ctr" rotWithShape="0">
              <a:srgbClr val="000000">
                <a:alpha val="0"/>
              </a:srgbClr>
            </a:outerShdw>
          </a:effectLst>
          <a:scene3d>
            <a:camera prst="perspectiveContrastingLeftFacing" fov="7200000">
              <a:rot lat="21593994" lon="4800002" rev="1193990"/>
            </a:camera>
            <a:lightRig rig="chilly" dir="t">
              <a:rot lat="0" lon="0" rev="21594000"/>
            </a:lightRig>
          </a:scene3d>
          <a:sp3d>
            <a:bevelT w="1143000" h="2540000" prst="angle"/>
            <a:extrusionClr>
              <a:schemeClr val="accent3">
                <a:lumMod val="20000"/>
                <a:lumOff val="80000"/>
              </a:schemeClr>
            </a:extrusionClr>
            <a:contourClr>
              <a:schemeClr val="accent3">
                <a:lumMod val="20000"/>
                <a:lumOff val="80000"/>
              </a:schemeClr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C84CF715-AEDF-1103-919E-D31AEBA851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2604757"/>
            <a:ext cx="3019171" cy="2640090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B94687B-F0EA-9988-9AFB-1AA28BCA9F83}"/>
              </a:ext>
            </a:extLst>
          </p:cNvPr>
          <p:cNvCxnSpPr>
            <a:cxnSpLocks/>
          </p:cNvCxnSpPr>
          <p:nvPr/>
        </p:nvCxnSpPr>
        <p:spPr>
          <a:xfrm>
            <a:off x="6312324" y="4297486"/>
            <a:ext cx="2321136" cy="2762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D270C78-A7DF-A8C3-BC9B-69EA89E90BAC}"/>
              </a:ext>
            </a:extLst>
          </p:cNvPr>
          <p:cNvSpPr txBox="1"/>
          <p:nvPr/>
        </p:nvSpPr>
        <p:spPr>
          <a:xfrm>
            <a:off x="54984" y="5715530"/>
            <a:ext cx="99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Laser</a:t>
            </a:r>
          </a:p>
          <a:p>
            <a:r>
              <a:rPr lang="en-US" sz="2000" dirty="0"/>
              <a:t>1J, 30fs</a:t>
            </a:r>
            <a:endParaRPr lang="en-US" sz="12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229735E-3495-1E4B-1360-96A48F5F22F7}"/>
              </a:ext>
            </a:extLst>
          </p:cNvPr>
          <p:cNvSpPr txBox="1"/>
          <p:nvPr/>
        </p:nvSpPr>
        <p:spPr>
          <a:xfrm>
            <a:off x="472801" y="4874375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Gas jet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6D05F08-6862-A152-CD73-2105D4178013}"/>
              </a:ext>
            </a:extLst>
          </p:cNvPr>
          <p:cNvSpPr txBox="1"/>
          <p:nvPr/>
        </p:nvSpPr>
        <p:spPr>
          <a:xfrm>
            <a:off x="691754" y="4047955"/>
            <a:ext cx="1165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Electron </a:t>
            </a:r>
          </a:p>
          <a:p>
            <a:r>
              <a:rPr lang="en-US" sz="2000" dirty="0"/>
              <a:t>beam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ACFA92-0A2F-FAF8-8E1A-C754D5225787}"/>
              </a:ext>
            </a:extLst>
          </p:cNvPr>
          <p:cNvSpPr txBox="1"/>
          <p:nvPr/>
        </p:nvSpPr>
        <p:spPr>
          <a:xfrm>
            <a:off x="2221636" y="3159237"/>
            <a:ext cx="1191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Transducer</a:t>
            </a:r>
          </a:p>
          <a:p>
            <a:r>
              <a:rPr lang="en-US" sz="1600" dirty="0"/>
              <a:t>array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4F04A77-F463-6FE7-CC54-1F3DD2AE1D91}"/>
              </a:ext>
            </a:extLst>
          </p:cNvPr>
          <p:cNvSpPr/>
          <p:nvPr/>
        </p:nvSpPr>
        <p:spPr>
          <a:xfrm>
            <a:off x="2335531" y="5418747"/>
            <a:ext cx="2567940" cy="2032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7DDC323-D826-A35F-BEC0-692489320CF7}"/>
              </a:ext>
            </a:extLst>
          </p:cNvPr>
          <p:cNvSpPr txBox="1"/>
          <p:nvPr/>
        </p:nvSpPr>
        <p:spPr>
          <a:xfrm>
            <a:off x="3340188" y="5323087"/>
            <a:ext cx="514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60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15DEAAA-390B-D7CD-A6F0-210DE3AD0BB7}"/>
              </a:ext>
            </a:extLst>
          </p:cNvPr>
          <p:cNvSpPr txBox="1"/>
          <p:nvPr/>
        </p:nvSpPr>
        <p:spPr>
          <a:xfrm>
            <a:off x="3669137" y="5320329"/>
            <a:ext cx="504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71A4C4B-2EC6-3C4E-7D70-132C85054DFE}"/>
              </a:ext>
            </a:extLst>
          </p:cNvPr>
          <p:cNvSpPr txBox="1"/>
          <p:nvPr/>
        </p:nvSpPr>
        <p:spPr>
          <a:xfrm>
            <a:off x="4358895" y="5377178"/>
            <a:ext cx="689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[MeV]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4119F40-8396-ED2E-6F2B-6D56FECA3714}"/>
              </a:ext>
            </a:extLst>
          </p:cNvPr>
          <p:cNvSpPr txBox="1"/>
          <p:nvPr/>
        </p:nvSpPr>
        <p:spPr>
          <a:xfrm>
            <a:off x="6083361" y="5243427"/>
            <a:ext cx="596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[</a:t>
            </a:r>
            <a:r>
              <a:rPr lang="en-US" sz="1600" dirty="0">
                <a:solidFill>
                  <a:schemeClr val="bg1"/>
                </a:solidFill>
              </a:rPr>
              <a:t>MeV</a:t>
            </a:r>
            <a:r>
              <a:rPr lang="en-US" sz="2400" dirty="0">
                <a:solidFill>
                  <a:schemeClr val="bg1"/>
                </a:solidFill>
              </a:rPr>
              <a:t>]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1EBDED5-B532-CDA5-A849-99E231450DFB}"/>
              </a:ext>
            </a:extLst>
          </p:cNvPr>
          <p:cNvCxnSpPr>
            <a:cxnSpLocks/>
          </p:cNvCxnSpPr>
          <p:nvPr/>
        </p:nvCxnSpPr>
        <p:spPr>
          <a:xfrm>
            <a:off x="2584081" y="5139121"/>
            <a:ext cx="400590" cy="196919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A1C647B9-6B91-D987-E438-92163135782C}"/>
              </a:ext>
            </a:extLst>
          </p:cNvPr>
          <p:cNvSpPr/>
          <p:nvPr/>
        </p:nvSpPr>
        <p:spPr>
          <a:xfrm>
            <a:off x="6500125" y="4944863"/>
            <a:ext cx="768694" cy="291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5D68CB6-1F40-68FA-9412-264DC5C836D8}"/>
              </a:ext>
            </a:extLst>
          </p:cNvPr>
          <p:cNvSpPr/>
          <p:nvPr/>
        </p:nvSpPr>
        <p:spPr>
          <a:xfrm>
            <a:off x="7121353" y="4944863"/>
            <a:ext cx="768694" cy="294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431D67A-190F-792E-F2F0-8A32A0340762}"/>
              </a:ext>
            </a:extLst>
          </p:cNvPr>
          <p:cNvSpPr/>
          <p:nvPr/>
        </p:nvSpPr>
        <p:spPr>
          <a:xfrm>
            <a:off x="7690022" y="4939431"/>
            <a:ext cx="768694" cy="322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4453B91-5465-DB8D-79A3-A0BE1EA2DDB6}"/>
              </a:ext>
            </a:extLst>
          </p:cNvPr>
          <p:cNvSpPr/>
          <p:nvPr/>
        </p:nvSpPr>
        <p:spPr>
          <a:xfrm>
            <a:off x="6279635" y="5200404"/>
            <a:ext cx="2402233" cy="209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Time [</a:t>
            </a:r>
            <a:r>
              <a:rPr lang="el-GR" dirty="0">
                <a:solidFill>
                  <a:schemeClr val="tx1"/>
                </a:solidFill>
              </a:rPr>
              <a:t>μ</a:t>
            </a:r>
            <a:r>
              <a:rPr lang="en-US" dirty="0">
                <a:solidFill>
                  <a:schemeClr val="tx1"/>
                </a:solidFill>
              </a:rPr>
              <a:t>s]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426DB5C-C04D-34B2-0832-C3BEE44B8D4C}"/>
              </a:ext>
            </a:extLst>
          </p:cNvPr>
          <p:cNvSpPr/>
          <p:nvPr/>
        </p:nvSpPr>
        <p:spPr>
          <a:xfrm rot="16200000">
            <a:off x="4389701" y="3597155"/>
            <a:ext cx="2640090" cy="390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Transducer number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176D8DD-ECC0-D337-CEC9-3BFD8175BAE8}"/>
              </a:ext>
            </a:extLst>
          </p:cNvPr>
          <p:cNvSpPr/>
          <p:nvPr/>
        </p:nvSpPr>
        <p:spPr>
          <a:xfrm>
            <a:off x="5893405" y="2732996"/>
            <a:ext cx="431346" cy="39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2C83D01-EC75-3ADC-6B40-AA80FD912D75}"/>
              </a:ext>
            </a:extLst>
          </p:cNvPr>
          <p:cNvSpPr/>
          <p:nvPr/>
        </p:nvSpPr>
        <p:spPr>
          <a:xfrm>
            <a:off x="5904843" y="4738715"/>
            <a:ext cx="468378" cy="680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8F6F4EF-5F4D-2AC2-CDC2-5CCCC4A15BB4}"/>
              </a:ext>
            </a:extLst>
          </p:cNvPr>
          <p:cNvSpPr/>
          <p:nvPr/>
        </p:nvSpPr>
        <p:spPr>
          <a:xfrm>
            <a:off x="5893404" y="3532264"/>
            <a:ext cx="431347" cy="322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07ACCB0-8E64-63DB-E3CD-03C8885B7D36}"/>
              </a:ext>
            </a:extLst>
          </p:cNvPr>
          <p:cNvSpPr/>
          <p:nvPr/>
        </p:nvSpPr>
        <p:spPr>
          <a:xfrm>
            <a:off x="5890147" y="4177886"/>
            <a:ext cx="422177" cy="221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90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79E01FA-D6B2-93A7-1523-9B7258609AC3}"/>
              </a:ext>
            </a:extLst>
          </p:cNvPr>
          <p:cNvSpPr/>
          <p:nvPr/>
        </p:nvSpPr>
        <p:spPr>
          <a:xfrm>
            <a:off x="5819536" y="2378329"/>
            <a:ext cx="3419236" cy="322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Signal collected by the array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2513DB7-6849-B675-77F8-D3FB01CCAEBE}"/>
              </a:ext>
            </a:extLst>
          </p:cNvPr>
          <p:cNvSpPr/>
          <p:nvPr/>
        </p:nvSpPr>
        <p:spPr>
          <a:xfrm rot="16200000">
            <a:off x="8007064" y="3583932"/>
            <a:ext cx="2254749" cy="445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E74D608E-3BC0-F420-DD5B-0B74A0533DBF}"/>
              </a:ext>
            </a:extLst>
          </p:cNvPr>
          <p:cNvSpPr/>
          <p:nvPr/>
        </p:nvSpPr>
        <p:spPr>
          <a:xfrm>
            <a:off x="8910635" y="4171187"/>
            <a:ext cx="474492" cy="372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-75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E0E26FC-6D14-7BA8-87B7-DEE8AB88CC19}"/>
              </a:ext>
            </a:extLst>
          </p:cNvPr>
          <p:cNvSpPr/>
          <p:nvPr/>
        </p:nvSpPr>
        <p:spPr>
          <a:xfrm>
            <a:off x="8897313" y="3151233"/>
            <a:ext cx="454739" cy="32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07B30C8-E11C-F6CE-103E-EB1640430956}"/>
              </a:ext>
            </a:extLst>
          </p:cNvPr>
          <p:cNvSpPr/>
          <p:nvPr/>
        </p:nvSpPr>
        <p:spPr>
          <a:xfrm>
            <a:off x="8910270" y="3640738"/>
            <a:ext cx="531696" cy="407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-25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F6BC303-0E29-3526-8652-05ABBF24BBA8}"/>
              </a:ext>
            </a:extLst>
          </p:cNvPr>
          <p:cNvSpPr/>
          <p:nvPr/>
        </p:nvSpPr>
        <p:spPr>
          <a:xfrm rot="5400000">
            <a:off x="7495563" y="3568644"/>
            <a:ext cx="4068570" cy="390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Pressure [Pa]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10E97E7-0EF9-CF3A-B8E3-2D7E7DBF4732}"/>
              </a:ext>
            </a:extLst>
          </p:cNvPr>
          <p:cNvSpPr/>
          <p:nvPr/>
        </p:nvSpPr>
        <p:spPr>
          <a:xfrm>
            <a:off x="9054991" y="2417386"/>
            <a:ext cx="834053" cy="407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1e6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A0176A1-3EEF-0DF5-72F5-5B2AC701ECE9}"/>
              </a:ext>
            </a:extLst>
          </p:cNvPr>
          <p:cNvSpPr/>
          <p:nvPr/>
        </p:nvSpPr>
        <p:spPr>
          <a:xfrm>
            <a:off x="8910270" y="2708676"/>
            <a:ext cx="390195" cy="262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75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36DF2869-99AC-38C7-4124-88679868666A}"/>
              </a:ext>
            </a:extLst>
          </p:cNvPr>
          <p:cNvSpPr/>
          <p:nvPr/>
        </p:nvSpPr>
        <p:spPr>
          <a:xfrm>
            <a:off x="8927094" y="4622547"/>
            <a:ext cx="649442" cy="479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-100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C0DD57E0-D94D-39BB-3D34-36F35B718CC1}"/>
              </a:ext>
            </a:extLst>
          </p:cNvPr>
          <p:cNvSpPr/>
          <p:nvPr/>
        </p:nvSpPr>
        <p:spPr>
          <a:xfrm>
            <a:off x="5787390" y="4399828"/>
            <a:ext cx="528091" cy="314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110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C4321061-E879-FA66-7F32-B85AA6827F01}"/>
              </a:ext>
            </a:extLst>
          </p:cNvPr>
          <p:cNvSpPr/>
          <p:nvPr/>
        </p:nvSpPr>
        <p:spPr>
          <a:xfrm>
            <a:off x="5890147" y="3855656"/>
            <a:ext cx="422177" cy="284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5BDCBD67-CEAF-3EC7-69E0-9FE32D570A0A}"/>
              </a:ext>
            </a:extLst>
          </p:cNvPr>
          <p:cNvSpPr/>
          <p:nvPr/>
        </p:nvSpPr>
        <p:spPr>
          <a:xfrm>
            <a:off x="5890147" y="3144999"/>
            <a:ext cx="422177" cy="370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00B411AF-1A13-3ECC-AFF4-EC06E436987E}"/>
              </a:ext>
            </a:extLst>
          </p:cNvPr>
          <p:cNvSpPr txBox="1"/>
          <p:nvPr/>
        </p:nvSpPr>
        <p:spPr>
          <a:xfrm>
            <a:off x="4077693" y="5323087"/>
            <a:ext cx="504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EAAD634-08F6-BE60-6878-4DA2CAE604F6}"/>
              </a:ext>
            </a:extLst>
          </p:cNvPr>
          <p:cNvSpPr txBox="1"/>
          <p:nvPr/>
        </p:nvSpPr>
        <p:spPr>
          <a:xfrm>
            <a:off x="5168857" y="5842755"/>
            <a:ext cx="504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30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AA31FEF0-B196-E7DA-3CB1-056F2BA98F8C}"/>
              </a:ext>
            </a:extLst>
          </p:cNvPr>
          <p:cNvCxnSpPr>
            <a:cxnSpLocks/>
          </p:cNvCxnSpPr>
          <p:nvPr/>
        </p:nvCxnSpPr>
        <p:spPr>
          <a:xfrm flipH="1">
            <a:off x="3588564" y="5647499"/>
            <a:ext cx="8873" cy="319613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1FB6B750-DAF4-B8D1-F4EE-DEA5FE77C946}"/>
              </a:ext>
            </a:extLst>
          </p:cNvPr>
          <p:cNvCxnSpPr>
            <a:cxnSpLocks/>
          </p:cNvCxnSpPr>
          <p:nvPr/>
        </p:nvCxnSpPr>
        <p:spPr>
          <a:xfrm flipH="1">
            <a:off x="3893571" y="5640658"/>
            <a:ext cx="8873" cy="319613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FD9D5C87-0961-3067-E9D2-9E15CA6CA588}"/>
              </a:ext>
            </a:extLst>
          </p:cNvPr>
          <p:cNvCxnSpPr>
            <a:cxnSpLocks/>
          </p:cNvCxnSpPr>
          <p:nvPr/>
        </p:nvCxnSpPr>
        <p:spPr>
          <a:xfrm flipH="1">
            <a:off x="4346386" y="5640657"/>
            <a:ext cx="8873" cy="319613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3" name="Multiplication Sign 182">
            <a:extLst>
              <a:ext uri="{FF2B5EF4-FFF2-40B4-BE49-F238E27FC236}">
                <a16:creationId xmlns:a16="http://schemas.microsoft.com/office/drawing/2014/main" id="{FB2F0DF4-7D18-1F92-0D4A-C80C40F4719D}"/>
              </a:ext>
            </a:extLst>
          </p:cNvPr>
          <p:cNvSpPr/>
          <p:nvPr/>
        </p:nvSpPr>
        <p:spPr>
          <a:xfrm>
            <a:off x="2935741" y="3835779"/>
            <a:ext cx="437679" cy="408816"/>
          </a:xfrm>
          <a:prstGeom prst="mathMultiply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62EA83C4-B669-3699-E3B9-AA6916219856}"/>
              </a:ext>
            </a:extLst>
          </p:cNvPr>
          <p:cNvSpPr/>
          <p:nvPr/>
        </p:nvSpPr>
        <p:spPr>
          <a:xfrm>
            <a:off x="2935742" y="3834191"/>
            <a:ext cx="437678" cy="391768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E0E791FF-4C56-9C69-DD07-F0815EF53DE9}"/>
              </a:ext>
            </a:extLst>
          </p:cNvPr>
          <p:cNvSpPr/>
          <p:nvPr/>
        </p:nvSpPr>
        <p:spPr>
          <a:xfrm>
            <a:off x="2814501" y="3749918"/>
            <a:ext cx="602083" cy="575188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522520EB-C387-5B00-0FE7-F45B8D21C59D}"/>
              </a:ext>
            </a:extLst>
          </p:cNvPr>
          <p:cNvSpPr/>
          <p:nvPr/>
        </p:nvSpPr>
        <p:spPr>
          <a:xfrm>
            <a:off x="2676870" y="3666334"/>
            <a:ext cx="782017" cy="73349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2" name="Picture 191">
            <a:extLst>
              <a:ext uri="{FF2B5EF4-FFF2-40B4-BE49-F238E27FC236}">
                <a16:creationId xmlns:a16="http://schemas.microsoft.com/office/drawing/2014/main" id="{97D0A58D-5927-F629-7B37-C9351278B6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00820" y="4470973"/>
            <a:ext cx="3763107" cy="2240951"/>
          </a:xfrm>
          <a:prstGeom prst="rect">
            <a:avLst/>
          </a:prstGeom>
        </p:spPr>
      </p:pic>
      <p:cxnSp>
        <p:nvCxnSpPr>
          <p:cNvPr id="196" name="Connector: Elbow 195">
            <a:extLst>
              <a:ext uri="{FF2B5EF4-FFF2-40B4-BE49-F238E27FC236}">
                <a16:creationId xmlns:a16="http://schemas.microsoft.com/office/drawing/2014/main" id="{D1362B5A-2FDA-0F98-9979-103E12DDAEFC}"/>
              </a:ext>
            </a:extLst>
          </p:cNvPr>
          <p:cNvCxnSpPr/>
          <p:nvPr/>
        </p:nvCxnSpPr>
        <p:spPr>
          <a:xfrm>
            <a:off x="7361499" y="4325106"/>
            <a:ext cx="914400" cy="914400"/>
          </a:xfrm>
          <a:prstGeom prst="bentConnector3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208AD1B0-9BC3-4C6D-E214-5E4AB8E197D4}"/>
              </a:ext>
            </a:extLst>
          </p:cNvPr>
          <p:cNvSpPr txBox="1"/>
          <p:nvPr/>
        </p:nvSpPr>
        <p:spPr>
          <a:xfrm>
            <a:off x="933389" y="2667904"/>
            <a:ext cx="9692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Water</a:t>
            </a:r>
          </a:p>
          <a:p>
            <a:r>
              <a:rPr lang="en-US" sz="2400" dirty="0"/>
              <a:t> tank</a:t>
            </a:r>
          </a:p>
        </p:txBody>
      </p:sp>
    </p:spTree>
    <p:extLst>
      <p:ext uri="{BB962C8B-B14F-4D97-AF65-F5344CB8AC3E}">
        <p14:creationId xmlns:p14="http://schemas.microsoft.com/office/powerpoint/2010/main" val="203271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2" grpId="0"/>
      <p:bldP spid="55" grpId="0" animBg="1"/>
      <p:bldP spid="56" grpId="0"/>
      <p:bldP spid="57" grpId="0"/>
      <p:bldP spid="58" grpId="0"/>
      <p:bldP spid="63" grpId="0" animBg="1"/>
      <p:bldP spid="65" grpId="0" animBg="1"/>
      <p:bldP spid="67" grpId="0" animBg="1"/>
      <p:bldP spid="69" grpId="0" animBg="1"/>
      <p:bldP spid="70" grpId="0" animBg="1"/>
      <p:bldP spid="72" grpId="0" animBg="1"/>
      <p:bldP spid="73" grpId="0" animBg="1"/>
      <p:bldP spid="74" grpId="0" animBg="1"/>
      <p:bldP spid="76" grpId="0" animBg="1"/>
      <p:bldP spid="79" grpId="0" animBg="1"/>
      <p:bldP spid="80" grpId="0" animBg="1"/>
      <p:bldP spid="82" grpId="0" animBg="1"/>
      <p:bldP spid="83" grpId="0" animBg="1"/>
      <p:bldP spid="85" grpId="0" animBg="1"/>
      <p:bldP spid="90" grpId="0" animBg="1"/>
      <p:bldP spid="81" grpId="0" animBg="1"/>
      <p:bldP spid="86" grpId="0" animBg="1"/>
      <p:bldP spid="162" grpId="0" animBg="1"/>
      <p:bldP spid="164" grpId="0" animBg="1"/>
      <p:bldP spid="166" grpId="0" animBg="1"/>
      <p:bldP spid="174" grpId="0"/>
      <p:bldP spid="184" grpId="0" animBg="1"/>
      <p:bldP spid="189" grpId="0" animBg="1"/>
      <p:bldP spid="19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2F37F-780E-2ECC-8871-AEA78C7E8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9260" y="381000"/>
            <a:ext cx="4312595" cy="114300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CFD8796-9DA0-4937-9C66-3839796E6EEE}"/>
              </a:ext>
            </a:extLst>
          </p:cNvPr>
          <p:cNvCxnSpPr>
            <a:cxnSpLocks/>
          </p:cNvCxnSpPr>
          <p:nvPr/>
        </p:nvCxnSpPr>
        <p:spPr>
          <a:xfrm>
            <a:off x="3579779" y="1324408"/>
            <a:ext cx="4212076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65EFB62-BCC7-54EA-B92C-7797CC270204}"/>
              </a:ext>
            </a:extLst>
          </p:cNvPr>
          <p:cNvSpPr txBox="1"/>
          <p:nvPr/>
        </p:nvSpPr>
        <p:spPr>
          <a:xfrm>
            <a:off x="551026" y="1437972"/>
            <a:ext cx="101690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dirty="0"/>
              <a:t>LWFA’s are a well suited to perform acoustic computed tomography due to their inherent bunch duration and their energy tunability.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dirty="0"/>
              <a:t>Acoustic computed tomography is a robust imaging technique that also allows retrieval of material properties such as density and speed of sound.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dirty="0"/>
              <a:t>Medically, this modality allows for different type of studies, such like bone health and </a:t>
            </a:r>
            <a:r>
              <a:rPr lang="en-US" sz="2000" i="1" dirty="0"/>
              <a:t>in-vivo</a:t>
            </a:r>
            <a:r>
              <a:rPr lang="en-US" sz="2000" dirty="0"/>
              <a:t> dosimetry.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BEE6CA-DB7A-4178-EC93-95DAB78F10BE}"/>
              </a:ext>
            </a:extLst>
          </p:cNvPr>
          <p:cNvSpPr txBox="1"/>
          <p:nvPr/>
        </p:nvSpPr>
        <p:spPr>
          <a:xfrm>
            <a:off x="678366" y="3324284"/>
            <a:ext cx="101690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Not a conclusions but repeating the experiments with x-rays should be straightforward. Samples in this presentation work as for a proof-of-concept. Next experiments should be done with medically graded targets.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BBE228-F56D-8C46-FA11-0787F9DDE8A0}"/>
              </a:ext>
            </a:extLst>
          </p:cNvPr>
          <p:cNvSpPr txBox="1"/>
          <p:nvPr/>
        </p:nvSpPr>
        <p:spPr>
          <a:xfrm>
            <a:off x="345945" y="5949090"/>
            <a:ext cx="11633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This material is based upon work supported by the National Science Foundation under Grant No.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PHY-23008921 and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by the Department of Energy under Grant No.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DE-SC0011617</a:t>
            </a:r>
            <a:endParaRPr 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6D6F01-BA8D-BD38-BB36-5A3D1F02E637}"/>
              </a:ext>
            </a:extLst>
          </p:cNvPr>
          <p:cNvSpPr txBox="1"/>
          <p:nvPr/>
        </p:nvSpPr>
        <p:spPr>
          <a:xfrm>
            <a:off x="-1491845" y="5118093"/>
            <a:ext cx="92837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Acknowledgments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F1D84E-A266-00F3-5970-D716C3E8B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842" y="5158008"/>
            <a:ext cx="2193593" cy="71017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CC54BE9-B1B9-E51B-7C4F-32110F534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672" y="4866552"/>
            <a:ext cx="1076959" cy="108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02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69563-5B07-B07C-0FC4-342810DA1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you!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D30DE52-8642-6599-8048-4870B108469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420" y="2221523"/>
            <a:ext cx="6075160" cy="341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52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E8CF26A-8E67-48C3-E541-87B95F8EA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548" y="619480"/>
            <a:ext cx="10972800" cy="573932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Material Characterization: Slab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2DADF0-041C-B01C-5271-8303849CDBD4}"/>
              </a:ext>
            </a:extLst>
          </p:cNvPr>
          <p:cNvCxnSpPr>
            <a:cxnSpLocks/>
          </p:cNvCxnSpPr>
          <p:nvPr/>
        </p:nvCxnSpPr>
        <p:spPr>
          <a:xfrm>
            <a:off x="1013291" y="1344262"/>
            <a:ext cx="10231552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Cube 174">
            <a:extLst>
              <a:ext uri="{FF2B5EF4-FFF2-40B4-BE49-F238E27FC236}">
                <a16:creationId xmlns:a16="http://schemas.microsoft.com/office/drawing/2014/main" id="{C1EC3A13-3333-AA3B-806E-D4D695AFDFE6}"/>
              </a:ext>
            </a:extLst>
          </p:cNvPr>
          <p:cNvSpPr/>
          <p:nvPr/>
        </p:nvSpPr>
        <p:spPr>
          <a:xfrm rot="16200000">
            <a:off x="1348912" y="2898634"/>
            <a:ext cx="1941415" cy="1892592"/>
          </a:xfrm>
          <a:prstGeom prst="cube">
            <a:avLst>
              <a:gd name="adj" fmla="val 10317"/>
            </a:avLst>
          </a:prstGeom>
          <a:gradFill>
            <a:gsLst>
              <a:gs pos="100000">
                <a:srgbClr val="FFC000"/>
              </a:gs>
              <a:gs pos="100000">
                <a:srgbClr val="4EA72E">
                  <a:lumMod val="40000"/>
                  <a:lumOff val="60000"/>
                  <a:tint val="44500"/>
                  <a:satMod val="160000"/>
                  <a:alpha val="42000"/>
                </a:srgbClr>
              </a:gs>
            </a:gsLst>
            <a:lin ang="18900000" scaled="1"/>
          </a:gra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CBB84B83-E97D-633C-FF97-52BE0735A1BF}"/>
              </a:ext>
            </a:extLst>
          </p:cNvPr>
          <p:cNvCxnSpPr>
            <a:cxnSpLocks/>
          </p:cNvCxnSpPr>
          <p:nvPr/>
        </p:nvCxnSpPr>
        <p:spPr>
          <a:xfrm>
            <a:off x="1356427" y="3771264"/>
            <a:ext cx="195259" cy="19525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078EDA53-6249-67E1-5193-E83B87678FAB}"/>
              </a:ext>
            </a:extLst>
          </p:cNvPr>
          <p:cNvCxnSpPr>
            <a:cxnSpLocks/>
          </p:cNvCxnSpPr>
          <p:nvPr/>
        </p:nvCxnSpPr>
        <p:spPr>
          <a:xfrm>
            <a:off x="2320037" y="2879922"/>
            <a:ext cx="145651" cy="175474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>
              <a:rot lat="0" lon="21599971" rev="300000"/>
            </a:camera>
            <a:lightRig rig="threePt" dir="t"/>
          </a:scene3d>
        </p:spPr>
      </p:cxn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FB812EEB-B8DC-9A5D-F565-1D0293C529A8}"/>
              </a:ext>
            </a:extLst>
          </p:cNvPr>
          <p:cNvGrpSpPr/>
          <p:nvPr/>
        </p:nvGrpSpPr>
        <p:grpSpPr>
          <a:xfrm>
            <a:off x="1587022" y="3236570"/>
            <a:ext cx="1685590" cy="1516731"/>
            <a:chOff x="2108914" y="1586985"/>
            <a:chExt cx="2624197" cy="2125763"/>
          </a:xfrm>
        </p:grpSpPr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F12A9599-5E58-ED7D-2C3C-23084A7550C9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6459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DC612E97-F997-FDB9-47A4-54BABAE3C59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7983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28FD26C2-A5FC-BB03-14DB-DD0F3A24508F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9507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D630017A-DB11-E84F-09D2-865BB5C8D1B1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1031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E1539751-9A5D-3364-E0A8-4C5F51B0FE42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2555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AF6E02F8-BB90-F00D-BC16-639B5BD6DF56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4079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4714390A-DAD3-A10A-7C9F-51A18F012D13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554252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289B2F46-BB9B-EAA0-6576-302967D7147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5" y="37127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576878AB-EA79-E22E-BE6A-2BFA51B372D5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5869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9B7D40AB-61AC-F9A1-177D-CF95D24B264B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7393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77ED75A3-9ABF-BB9D-F41E-4F5151A8E97A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8917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62B1AC9E-CA97-52B2-8C6B-FB2E6760696F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0441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308AC07A-BCC8-D864-95D5-64BF8F3EDA89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190489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FF1B9D11-362E-59E9-AD23-9804DE93CDD4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3489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095B383D-9040-48BE-6C14-B2F4ABD059FE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5013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DADB61EC-D27B-DF6B-6301-466749837D7B}"/>
              </a:ext>
            </a:extLst>
          </p:cNvPr>
          <p:cNvGrpSpPr/>
          <p:nvPr/>
        </p:nvGrpSpPr>
        <p:grpSpPr>
          <a:xfrm rot="5400000">
            <a:off x="1621798" y="3210871"/>
            <a:ext cx="1729073" cy="1478587"/>
            <a:chOff x="2108914" y="1586985"/>
            <a:chExt cx="2624196" cy="2125763"/>
          </a:xfrm>
        </p:grpSpPr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54FBCF56-0F62-C4F7-C6EF-4073D2E13628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6459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4656F303-6990-AADA-B24E-AF9292F2F08C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7983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B7C49475-AE3B-A48C-47ED-9620D62BEE04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9507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A1A687AD-6F94-8A17-7C4B-F9F60F8CE27F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1031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0C031322-965B-EF08-D003-8756D16CD1F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2555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37FD7547-4FA0-04C9-1915-75A5C1283078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4079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491DABE3-D101-F3AE-C9A5-373BDE69723C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554252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21316C48-0194-D943-E427-66381ACC7D7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7127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F8D3F03B-E168-C80A-E910-8BE3EF1B3DF6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5869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535A86A3-2493-E96E-7A4B-C7C5C92CDAE6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7393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6D28A433-345F-3333-E32E-72DF675F4D96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8917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C60A26D6-F9B6-E75D-E97E-DF49B37FDA9B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0441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C9150CD3-D768-609E-3CA7-328BAAA4CA21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190489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3B4DCADF-67C8-7210-8052-0665E03DE602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3489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2CCD144C-CF86-074C-47C2-A72863D06A20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5013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DADAC848-0745-1C7F-955A-6B2E3590669A}"/>
              </a:ext>
            </a:extLst>
          </p:cNvPr>
          <p:cNvGrpSpPr/>
          <p:nvPr/>
        </p:nvGrpSpPr>
        <p:grpSpPr>
          <a:xfrm>
            <a:off x="1372944" y="3885899"/>
            <a:ext cx="195259" cy="849369"/>
            <a:chOff x="1184040" y="2490792"/>
            <a:chExt cx="301884" cy="1216284"/>
          </a:xfrm>
        </p:grpSpPr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415E6E28-3E07-3DC4-4E57-C1DED8E08D7D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4907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932F5C17-DD0D-12C1-DBD8-B424B5789D62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6431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ADF7A555-B4FE-95C2-12F7-D75B55D315A1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7955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A1C33C04-C996-B3D1-0011-12FFCBF491B2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9479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31244CC6-E609-D1F4-4C55-AC043EAC2C7A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1003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5338A874-899C-BD9D-01D8-7D675AA12815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2527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D3E4965F-31FB-8C1F-D904-C31E0AF9DBEC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4051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39AE3581-1CCF-237E-3F24-989664A13C85}"/>
              </a:ext>
            </a:extLst>
          </p:cNvPr>
          <p:cNvGrpSpPr/>
          <p:nvPr/>
        </p:nvGrpSpPr>
        <p:grpSpPr>
          <a:xfrm>
            <a:off x="1365925" y="3018604"/>
            <a:ext cx="195259" cy="849369"/>
            <a:chOff x="1184040" y="2490792"/>
            <a:chExt cx="301884" cy="1216284"/>
          </a:xfrm>
        </p:grpSpPr>
        <p:cxnSp>
          <p:nvCxnSpPr>
            <p:cNvPr id="294" name="Straight Connector 293">
              <a:extLst>
                <a:ext uri="{FF2B5EF4-FFF2-40B4-BE49-F238E27FC236}">
                  <a16:creationId xmlns:a16="http://schemas.microsoft.com/office/drawing/2014/main" id="{E57F41B9-EDB0-66F1-16DF-EDEF0E6BD15B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4907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5" name="Straight Connector 294">
              <a:extLst>
                <a:ext uri="{FF2B5EF4-FFF2-40B4-BE49-F238E27FC236}">
                  <a16:creationId xmlns:a16="http://schemas.microsoft.com/office/drawing/2014/main" id="{E00496C8-D910-BE06-7A39-2EF476FDB501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6431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6" name="Straight Connector 295">
              <a:extLst>
                <a:ext uri="{FF2B5EF4-FFF2-40B4-BE49-F238E27FC236}">
                  <a16:creationId xmlns:a16="http://schemas.microsoft.com/office/drawing/2014/main" id="{5EBFC25B-4D5C-2B20-CD7A-7FF08A47D54F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7955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0A0F69C1-B58C-F5AC-F38E-5433618660E2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9479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A2976943-6438-6153-82AC-C94172647E8A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1003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90885132-0362-E199-3309-9B3F4AFFACC6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2527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12408376-F192-A535-D10B-EF9F4E7FDCB5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4051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9B642AA8-EE78-84B1-98E5-7971FD8C7627}"/>
              </a:ext>
            </a:extLst>
          </p:cNvPr>
          <p:cNvGrpSpPr/>
          <p:nvPr/>
        </p:nvGrpSpPr>
        <p:grpSpPr>
          <a:xfrm>
            <a:off x="2412023" y="2880857"/>
            <a:ext cx="828009" cy="200296"/>
            <a:chOff x="5283140" y="1031966"/>
            <a:chExt cx="1216284" cy="301884"/>
          </a:xfrm>
        </p:grpSpPr>
        <p:cxnSp>
          <p:nvCxnSpPr>
            <p:cNvPr id="287" name="Straight Connector 286">
              <a:extLst>
                <a:ext uri="{FF2B5EF4-FFF2-40B4-BE49-F238E27FC236}">
                  <a16:creationId xmlns:a16="http://schemas.microsoft.com/office/drawing/2014/main" id="{98C7E552-7C39-634D-1B40-396F5CACE3E9}"/>
                </a:ext>
              </a:extLst>
            </p:cNvPr>
            <p:cNvCxnSpPr>
              <a:cxnSpLocks/>
            </p:cNvCxnSpPr>
            <p:nvPr/>
          </p:nvCxnSpPr>
          <p:spPr>
            <a:xfrm>
              <a:off x="52831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57D4CC1C-5AD8-2921-85A2-9E953FA32890}"/>
                </a:ext>
              </a:extLst>
            </p:cNvPr>
            <p:cNvCxnSpPr>
              <a:cxnSpLocks/>
            </p:cNvCxnSpPr>
            <p:nvPr/>
          </p:nvCxnSpPr>
          <p:spPr>
            <a:xfrm>
              <a:off x="54355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035C0691-BA0A-050B-51D4-A5AF2C8917E1}"/>
                </a:ext>
              </a:extLst>
            </p:cNvPr>
            <p:cNvCxnSpPr>
              <a:cxnSpLocks/>
            </p:cNvCxnSpPr>
            <p:nvPr/>
          </p:nvCxnSpPr>
          <p:spPr>
            <a:xfrm>
              <a:off x="55879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0" name="Straight Connector 289">
              <a:extLst>
                <a:ext uri="{FF2B5EF4-FFF2-40B4-BE49-F238E27FC236}">
                  <a16:creationId xmlns:a16="http://schemas.microsoft.com/office/drawing/2014/main" id="{9F1346E7-7157-4ADF-5C90-3E452F7A3E39}"/>
                </a:ext>
              </a:extLst>
            </p:cNvPr>
            <p:cNvCxnSpPr>
              <a:cxnSpLocks/>
            </p:cNvCxnSpPr>
            <p:nvPr/>
          </p:nvCxnSpPr>
          <p:spPr>
            <a:xfrm>
              <a:off x="57403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A9D777A2-8002-DB7C-962F-FE9FD31E167F}"/>
                </a:ext>
              </a:extLst>
            </p:cNvPr>
            <p:cNvCxnSpPr>
              <a:cxnSpLocks/>
            </p:cNvCxnSpPr>
            <p:nvPr/>
          </p:nvCxnSpPr>
          <p:spPr>
            <a:xfrm>
              <a:off x="58927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BF43E2CC-8784-8C3D-942E-848D62F7CC29}"/>
                </a:ext>
              </a:extLst>
            </p:cNvPr>
            <p:cNvCxnSpPr>
              <a:cxnSpLocks/>
            </p:cNvCxnSpPr>
            <p:nvPr/>
          </p:nvCxnSpPr>
          <p:spPr>
            <a:xfrm>
              <a:off x="60451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A5C0E445-6378-DB8D-CE5E-C7909D566AD5}"/>
                </a:ext>
              </a:extLst>
            </p:cNvPr>
            <p:cNvCxnSpPr>
              <a:cxnSpLocks/>
            </p:cNvCxnSpPr>
            <p:nvPr/>
          </p:nvCxnSpPr>
          <p:spPr>
            <a:xfrm>
              <a:off x="61975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0FDB416B-CFD6-73DD-460A-AC9FE064B48B}"/>
              </a:ext>
            </a:extLst>
          </p:cNvPr>
          <p:cNvGrpSpPr/>
          <p:nvPr/>
        </p:nvGrpSpPr>
        <p:grpSpPr>
          <a:xfrm>
            <a:off x="1535890" y="2874915"/>
            <a:ext cx="828009" cy="200296"/>
            <a:chOff x="5283140" y="1031966"/>
            <a:chExt cx="1216284" cy="301884"/>
          </a:xfrm>
        </p:grpSpPr>
        <p:cxnSp>
          <p:nvCxnSpPr>
            <p:cNvPr id="280" name="Straight Connector 279">
              <a:extLst>
                <a:ext uri="{FF2B5EF4-FFF2-40B4-BE49-F238E27FC236}">
                  <a16:creationId xmlns:a16="http://schemas.microsoft.com/office/drawing/2014/main" id="{E698A7E4-2433-FDF6-B760-F0191BB5A358}"/>
                </a:ext>
              </a:extLst>
            </p:cNvPr>
            <p:cNvCxnSpPr>
              <a:cxnSpLocks/>
            </p:cNvCxnSpPr>
            <p:nvPr/>
          </p:nvCxnSpPr>
          <p:spPr>
            <a:xfrm>
              <a:off x="52831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1" name="Straight Connector 280">
              <a:extLst>
                <a:ext uri="{FF2B5EF4-FFF2-40B4-BE49-F238E27FC236}">
                  <a16:creationId xmlns:a16="http://schemas.microsoft.com/office/drawing/2014/main" id="{03552691-A366-0A2B-F8A2-E6807DF34503}"/>
                </a:ext>
              </a:extLst>
            </p:cNvPr>
            <p:cNvCxnSpPr>
              <a:cxnSpLocks/>
            </p:cNvCxnSpPr>
            <p:nvPr/>
          </p:nvCxnSpPr>
          <p:spPr>
            <a:xfrm>
              <a:off x="54355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2" name="Straight Connector 281">
              <a:extLst>
                <a:ext uri="{FF2B5EF4-FFF2-40B4-BE49-F238E27FC236}">
                  <a16:creationId xmlns:a16="http://schemas.microsoft.com/office/drawing/2014/main" id="{971F8AB9-6B3F-410F-29F1-0C881EE81F10}"/>
                </a:ext>
              </a:extLst>
            </p:cNvPr>
            <p:cNvCxnSpPr>
              <a:cxnSpLocks/>
            </p:cNvCxnSpPr>
            <p:nvPr/>
          </p:nvCxnSpPr>
          <p:spPr>
            <a:xfrm>
              <a:off x="55879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3" name="Straight Connector 282">
              <a:extLst>
                <a:ext uri="{FF2B5EF4-FFF2-40B4-BE49-F238E27FC236}">
                  <a16:creationId xmlns:a16="http://schemas.microsoft.com/office/drawing/2014/main" id="{24E2B82E-B1F1-5E18-7581-53DB9E091C53}"/>
                </a:ext>
              </a:extLst>
            </p:cNvPr>
            <p:cNvCxnSpPr>
              <a:cxnSpLocks/>
            </p:cNvCxnSpPr>
            <p:nvPr/>
          </p:nvCxnSpPr>
          <p:spPr>
            <a:xfrm>
              <a:off x="57403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4" name="Straight Connector 283">
              <a:extLst>
                <a:ext uri="{FF2B5EF4-FFF2-40B4-BE49-F238E27FC236}">
                  <a16:creationId xmlns:a16="http://schemas.microsoft.com/office/drawing/2014/main" id="{2F79FE2C-12D7-34C1-23B2-398E377035BE}"/>
                </a:ext>
              </a:extLst>
            </p:cNvPr>
            <p:cNvCxnSpPr>
              <a:cxnSpLocks/>
            </p:cNvCxnSpPr>
            <p:nvPr/>
          </p:nvCxnSpPr>
          <p:spPr>
            <a:xfrm>
              <a:off x="58927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5" name="Straight Connector 284">
              <a:extLst>
                <a:ext uri="{FF2B5EF4-FFF2-40B4-BE49-F238E27FC236}">
                  <a16:creationId xmlns:a16="http://schemas.microsoft.com/office/drawing/2014/main" id="{32AAFC5C-8D80-F4AE-729B-60B121F1CC5C}"/>
                </a:ext>
              </a:extLst>
            </p:cNvPr>
            <p:cNvCxnSpPr>
              <a:cxnSpLocks/>
            </p:cNvCxnSpPr>
            <p:nvPr/>
          </p:nvCxnSpPr>
          <p:spPr>
            <a:xfrm>
              <a:off x="60451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6" name="Straight Connector 285">
              <a:extLst>
                <a:ext uri="{FF2B5EF4-FFF2-40B4-BE49-F238E27FC236}">
                  <a16:creationId xmlns:a16="http://schemas.microsoft.com/office/drawing/2014/main" id="{8D007DCC-5C17-387E-F5A3-0AC1D23FC6D3}"/>
                </a:ext>
              </a:extLst>
            </p:cNvPr>
            <p:cNvCxnSpPr>
              <a:cxnSpLocks/>
            </p:cNvCxnSpPr>
            <p:nvPr/>
          </p:nvCxnSpPr>
          <p:spPr>
            <a:xfrm>
              <a:off x="61975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FE18A2B7-89A1-931E-16A4-A388A0E7ADDC}"/>
              </a:ext>
            </a:extLst>
          </p:cNvPr>
          <p:cNvSpPr txBox="1"/>
          <p:nvPr/>
        </p:nvSpPr>
        <p:spPr>
          <a:xfrm>
            <a:off x="1297312" y="2299839"/>
            <a:ext cx="1887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Detectors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grpSp>
        <p:nvGrpSpPr>
          <p:cNvPr id="185" name="Google Shape;234;p10">
            <a:extLst>
              <a:ext uri="{FF2B5EF4-FFF2-40B4-BE49-F238E27FC236}">
                <a16:creationId xmlns:a16="http://schemas.microsoft.com/office/drawing/2014/main" id="{36A30BDF-4621-DBF1-8722-2D49B3DEDBF5}"/>
              </a:ext>
            </a:extLst>
          </p:cNvPr>
          <p:cNvGrpSpPr/>
          <p:nvPr/>
        </p:nvGrpSpPr>
        <p:grpSpPr>
          <a:xfrm>
            <a:off x="1872068" y="3550944"/>
            <a:ext cx="2297624" cy="1431286"/>
            <a:chOff x="1236746" y="1606743"/>
            <a:chExt cx="2142035" cy="997342"/>
          </a:xfrm>
          <a:gradFill>
            <a:gsLst>
              <a:gs pos="72000">
                <a:srgbClr val="E8E8E8">
                  <a:lumMod val="90000"/>
                </a:srgbClr>
              </a:gs>
              <a:gs pos="100000">
                <a:srgbClr val="4EA72E">
                  <a:lumMod val="40000"/>
                  <a:lumOff val="60000"/>
                  <a:tint val="44500"/>
                  <a:satMod val="160000"/>
                  <a:alpha val="42000"/>
                </a:srgbClr>
              </a:gs>
            </a:gsLst>
            <a:lin ang="18900000" scaled="1"/>
          </a:gradFill>
        </p:grpSpPr>
        <p:sp>
          <p:nvSpPr>
            <p:cNvPr id="275" name="Google Shape;235;p10">
              <a:extLst>
                <a:ext uri="{FF2B5EF4-FFF2-40B4-BE49-F238E27FC236}">
                  <a16:creationId xmlns:a16="http://schemas.microsoft.com/office/drawing/2014/main" id="{B2678C66-E559-134D-E477-BF7B87B6C240}"/>
                </a:ext>
              </a:extLst>
            </p:cNvPr>
            <p:cNvSpPr/>
            <p:nvPr/>
          </p:nvSpPr>
          <p:spPr>
            <a:xfrm rot="16200000">
              <a:off x="1375844" y="1467645"/>
              <a:ext cx="997342" cy="1275538"/>
            </a:xfrm>
            <a:prstGeom prst="cube">
              <a:avLst>
                <a:gd name="adj" fmla="val 10136"/>
              </a:avLst>
            </a:prstGeom>
            <a:grpFill/>
            <a:ln w="254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scene3d>
              <a:camera prst="perspectiveFront"/>
              <a:lightRig rig="threePt" dir="t"/>
            </a:scene3d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76" name="Google Shape;236;p10">
              <a:extLst>
                <a:ext uri="{FF2B5EF4-FFF2-40B4-BE49-F238E27FC236}">
                  <a16:creationId xmlns:a16="http://schemas.microsoft.com/office/drawing/2014/main" id="{97348029-9057-BF29-8A72-8F4939171B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72702" y="1716373"/>
              <a:ext cx="1139582" cy="8155"/>
            </a:xfrm>
            <a:prstGeom prst="straightConnector1">
              <a:avLst/>
            </a:prstGeom>
            <a:grpFill/>
            <a:ln w="28575" cap="flat" cmpd="sng">
              <a:solidFill>
                <a:sysClr val="windowText" lastClr="000000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277" name="Google Shape;237;p10">
              <a:extLst>
                <a:ext uri="{FF2B5EF4-FFF2-40B4-BE49-F238E27FC236}">
                  <a16:creationId xmlns:a16="http://schemas.microsoft.com/office/drawing/2014/main" id="{C54C9361-DDDE-F18D-8A37-E186E2EE3CB9}"/>
                </a:ext>
              </a:extLst>
            </p:cNvPr>
            <p:cNvSpPr txBox="1"/>
            <p:nvPr/>
          </p:nvSpPr>
          <p:spPr>
            <a:xfrm>
              <a:off x="1595081" y="1693656"/>
              <a:ext cx="744000" cy="2358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5cm</a:t>
              </a:r>
              <a:endParaRPr kumimoji="0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cxnSp>
          <p:nvCxnSpPr>
            <p:cNvPr id="278" name="Google Shape;238;p10">
              <a:extLst>
                <a:ext uri="{FF2B5EF4-FFF2-40B4-BE49-F238E27FC236}">
                  <a16:creationId xmlns:a16="http://schemas.microsoft.com/office/drawing/2014/main" id="{23C32DFC-15B1-B723-F6B2-51240A780533}"/>
                </a:ext>
              </a:extLst>
            </p:cNvPr>
            <p:cNvCxnSpPr>
              <a:cxnSpLocks/>
            </p:cNvCxnSpPr>
            <p:nvPr/>
          </p:nvCxnSpPr>
          <p:spPr>
            <a:xfrm>
              <a:off x="2714744" y="1724472"/>
              <a:ext cx="0" cy="879613"/>
            </a:xfrm>
            <a:prstGeom prst="straightConnector1">
              <a:avLst/>
            </a:prstGeom>
            <a:grpFill/>
            <a:ln w="28575" cap="flat" cmpd="sng">
              <a:solidFill>
                <a:sysClr val="windowText" lastClr="000000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279" name="Google Shape;239;p10">
              <a:extLst>
                <a:ext uri="{FF2B5EF4-FFF2-40B4-BE49-F238E27FC236}">
                  <a16:creationId xmlns:a16="http://schemas.microsoft.com/office/drawing/2014/main" id="{4B7552BC-2486-B099-28AC-9C6F4FD7C1E1}"/>
                </a:ext>
              </a:extLst>
            </p:cNvPr>
            <p:cNvSpPr txBox="1"/>
            <p:nvPr/>
          </p:nvSpPr>
          <p:spPr>
            <a:xfrm>
              <a:off x="2744581" y="2023499"/>
              <a:ext cx="634200" cy="257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5cm</a:t>
              </a: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sp>
        <p:nvSpPr>
          <p:cNvPr id="186" name="Google Shape;239;p10">
            <a:extLst>
              <a:ext uri="{FF2B5EF4-FFF2-40B4-BE49-F238E27FC236}">
                <a16:creationId xmlns:a16="http://schemas.microsoft.com/office/drawing/2014/main" id="{727DFCB6-9BF1-3FB0-FB41-62B63CD5B626}"/>
              </a:ext>
            </a:extLst>
          </p:cNvPr>
          <p:cNvSpPr txBox="1"/>
          <p:nvPr/>
        </p:nvSpPr>
        <p:spPr>
          <a:xfrm>
            <a:off x="984297" y="4880762"/>
            <a:ext cx="128552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1.3cm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cxnSp>
        <p:nvCxnSpPr>
          <p:cNvPr id="187" name="Google Shape;238;p10">
            <a:extLst>
              <a:ext uri="{FF2B5EF4-FFF2-40B4-BE49-F238E27FC236}">
                <a16:creationId xmlns:a16="http://schemas.microsoft.com/office/drawing/2014/main" id="{78A626B0-DB4F-4B4C-37FB-ECADDF569C81}"/>
              </a:ext>
            </a:extLst>
          </p:cNvPr>
          <p:cNvCxnSpPr>
            <a:cxnSpLocks/>
          </p:cNvCxnSpPr>
          <p:nvPr/>
        </p:nvCxnSpPr>
        <p:spPr>
          <a:xfrm>
            <a:off x="1795576" y="4916954"/>
            <a:ext cx="149697" cy="164274"/>
          </a:xfrm>
          <a:prstGeom prst="straightConnector1">
            <a:avLst/>
          </a:prstGeom>
          <a:noFill/>
          <a:ln w="28575" cap="flat" cmpd="sng">
            <a:solidFill>
              <a:sysClr val="windowText" lastClr="000000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88" name="Oval 187">
            <a:extLst>
              <a:ext uri="{FF2B5EF4-FFF2-40B4-BE49-F238E27FC236}">
                <a16:creationId xmlns:a16="http://schemas.microsoft.com/office/drawing/2014/main" id="{5CB4B825-199A-D1AF-45C3-F2988A86D89B}"/>
              </a:ext>
            </a:extLst>
          </p:cNvPr>
          <p:cNvSpPr/>
          <p:nvPr/>
        </p:nvSpPr>
        <p:spPr>
          <a:xfrm rot="15490613">
            <a:off x="2395087" y="5236540"/>
            <a:ext cx="1661084" cy="1664569"/>
          </a:xfrm>
          <a:prstGeom prst="ellipse">
            <a:avLst/>
          </a:prstGeom>
          <a:solidFill>
            <a:srgbClr val="4EA72E">
              <a:lumMod val="40000"/>
              <a:lumOff val="60000"/>
              <a:alpha val="63000"/>
            </a:srgbClr>
          </a:solidFill>
          <a:ln w="19050" cap="flat" cmpd="sng" algn="ctr">
            <a:solidFill>
              <a:srgbClr val="156082">
                <a:shade val="15000"/>
                <a:alpha val="0"/>
              </a:srgbClr>
            </a:solidFill>
            <a:prstDash val="solid"/>
            <a:miter lim="800000"/>
          </a:ln>
          <a:effectLst/>
          <a:scene3d>
            <a:camera prst="perspectiveContrastingLeftFacing"/>
            <a:lightRig rig="chilly" dir="t">
              <a:rot lat="0" lon="0" rev="0"/>
            </a:lightRig>
          </a:scene3d>
          <a:sp3d extrusionH="76200" contourW="12700">
            <a:bevelT w="1143000" h="2540000" prst="angle"/>
            <a:extrusionClr>
              <a:srgbClr val="196B24">
                <a:lumMod val="20000"/>
                <a:lumOff val="80000"/>
              </a:srgbClr>
            </a:extrusionClr>
            <a:contourClr>
              <a:srgbClr val="196B24">
                <a:lumMod val="20000"/>
                <a:lumOff val="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9775E2AA-93BC-4298-5883-BFEF5C6FD731}"/>
              </a:ext>
            </a:extLst>
          </p:cNvPr>
          <p:cNvSpPr txBox="1"/>
          <p:nvPr/>
        </p:nvSpPr>
        <p:spPr>
          <a:xfrm>
            <a:off x="1013291" y="5458217"/>
            <a:ext cx="3052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Electron beam </a:t>
            </a:r>
          </a:p>
        </p:txBody>
      </p:sp>
      <p:pic>
        <p:nvPicPr>
          <p:cNvPr id="212" name="Picture 211">
            <a:extLst>
              <a:ext uri="{FF2B5EF4-FFF2-40B4-BE49-F238E27FC236}">
                <a16:creationId xmlns:a16="http://schemas.microsoft.com/office/drawing/2014/main" id="{D782D829-FEFF-5053-0AE8-C5344C64C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850" y="1525130"/>
            <a:ext cx="5701429" cy="27410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3A06E8C9-7ECE-BD80-DA1F-D1C2F8C29202}"/>
                  </a:ext>
                </a:extLst>
              </p:cNvPr>
              <p:cNvSpPr txBox="1"/>
              <p:nvPr/>
            </p:nvSpPr>
            <p:spPr>
              <a:xfrm>
                <a:off x="6361914" y="4417059"/>
                <a:ext cx="476611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Resonance condition for a slab: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occurring 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𝑠𝑙𝑎𝑏</m:t>
                            </m:r>
                          </m:sub>
                        </m:sSub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/>
                  <a:t>, therefore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 with 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𝑠𝑙𝑎𝑏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/2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3A06E8C9-7ECE-BD80-DA1F-D1C2F8C29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914" y="4417059"/>
                <a:ext cx="4766113" cy="2308324"/>
              </a:xfrm>
              <a:prstGeom prst="rect">
                <a:avLst/>
              </a:prstGeom>
              <a:blipFill>
                <a:blip r:embed="rId3"/>
                <a:stretch>
                  <a:fillRect l="-2049" t="-2116" r="-768" b="-2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C5888237-EC40-A167-1B02-0B54A693344F}"/>
                  </a:ext>
                </a:extLst>
              </p:cNvPr>
              <p:cNvSpPr txBox="1"/>
              <p:nvPr/>
            </p:nvSpPr>
            <p:spPr>
              <a:xfrm>
                <a:off x="7523485" y="5658272"/>
                <a:ext cx="304076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𝑠𝑙𝑎𝑏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sz="2000" dirty="0"/>
                  <a:t> 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=1,3,5…)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C5888237-EC40-A167-1B02-0B54A6933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485" y="5658272"/>
                <a:ext cx="3040769" cy="307777"/>
              </a:xfrm>
              <a:prstGeom prst="rect">
                <a:avLst/>
              </a:prstGeom>
              <a:blipFill>
                <a:blip r:embed="rId4"/>
                <a:stretch>
                  <a:fillRect l="-3006" t="-25490" r="-3006" b="-49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3" name="TextBox 342">
                <a:extLst>
                  <a:ext uri="{FF2B5EF4-FFF2-40B4-BE49-F238E27FC236}">
                    <a16:creationId xmlns:a16="http://schemas.microsoft.com/office/drawing/2014/main" id="{D66F86EE-9FD2-472E-7556-FB37A8226192}"/>
                  </a:ext>
                </a:extLst>
              </p:cNvPr>
              <p:cNvSpPr txBox="1"/>
              <p:nvPr/>
            </p:nvSpPr>
            <p:spPr>
              <a:xfrm>
                <a:off x="6985836" y="4880762"/>
                <a:ext cx="351827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sz="2000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𝑠𝑙𝑎𝑏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func>
                      <m:acc>
                        <m:accPr>
                          <m:chr m:val="̂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𝑠𝑙𝑎𝑏</m:t>
                          </m:r>
                        </m:sub>
                      </m:sSub>
                      <m:func>
                        <m:funcPr>
                          <m:ctrlPr>
                            <a:rPr lang="en-US" sz="2000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𝑠𝑙𝑎𝑏</m:t>
                              </m:r>
                            </m:sub>
                          </m:sSub>
                        </m:e>
                      </m:fun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43" name="TextBox 342">
                <a:extLst>
                  <a:ext uri="{FF2B5EF4-FFF2-40B4-BE49-F238E27FC236}">
                    <a16:creationId xmlns:a16="http://schemas.microsoft.com/office/drawing/2014/main" id="{D66F86EE-9FD2-472E-7556-FB37A8226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836" y="4880762"/>
                <a:ext cx="3518271" cy="307777"/>
              </a:xfrm>
              <a:prstGeom prst="rect">
                <a:avLst/>
              </a:prstGeom>
              <a:blipFill>
                <a:blip r:embed="rId5"/>
                <a:stretch>
                  <a:fillRect l="-1386" t="-24000" r="-1040" b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58556FAB-20EA-BA70-EED3-B0095FC416D2}"/>
              </a:ext>
            </a:extLst>
          </p:cNvPr>
          <p:cNvSpPr/>
          <p:nvPr/>
        </p:nvSpPr>
        <p:spPr>
          <a:xfrm>
            <a:off x="10846140" y="3929486"/>
            <a:ext cx="563773" cy="2642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1e5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96E477-8055-3FCC-8DE3-A3877D2C54BF}"/>
              </a:ext>
            </a:extLst>
          </p:cNvPr>
          <p:cNvSpPr/>
          <p:nvPr/>
        </p:nvSpPr>
        <p:spPr>
          <a:xfrm>
            <a:off x="10641528" y="2661301"/>
            <a:ext cx="563773" cy="2642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1e5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9CB28-3141-300A-92C0-FF298FEA0A7E}"/>
              </a:ext>
            </a:extLst>
          </p:cNvPr>
          <p:cNvSpPr txBox="1"/>
          <p:nvPr/>
        </p:nvSpPr>
        <p:spPr>
          <a:xfrm>
            <a:off x="369044" y="1370798"/>
            <a:ext cx="49736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symmetrical objects, the acoustic emission can </a:t>
            </a:r>
          </a:p>
          <a:p>
            <a:r>
              <a:rPr lang="en-US" dirty="0"/>
              <a:t>Be treated analytically [1]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22E73F-88FC-FF1B-871B-48E2931A86C5}"/>
              </a:ext>
            </a:extLst>
          </p:cNvPr>
          <p:cNvSpPr txBox="1"/>
          <p:nvPr/>
        </p:nvSpPr>
        <p:spPr>
          <a:xfrm>
            <a:off x="177629" y="606294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[1] L. V. Wang, </a:t>
            </a:r>
            <a:r>
              <a:rPr lang="en-US" i="1" dirty="0"/>
              <a:t>Photoacoustic Imaging and Spectroscopy</a:t>
            </a:r>
            <a:r>
              <a:rPr lang="en-US" dirty="0"/>
              <a:t>, CRC Press, 2009. Chapter 1.</a:t>
            </a:r>
          </a:p>
        </p:txBody>
      </p:sp>
    </p:spTree>
    <p:extLst>
      <p:ext uri="{BB962C8B-B14F-4D97-AF65-F5344CB8AC3E}">
        <p14:creationId xmlns:p14="http://schemas.microsoft.com/office/powerpoint/2010/main" val="344676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CD1207C-7D61-DFC1-E8E6-9B97ACEFB9DE}"/>
              </a:ext>
            </a:extLst>
          </p:cNvPr>
          <p:cNvSpPr txBox="1">
            <a:spLocks/>
          </p:cNvSpPr>
          <p:nvPr/>
        </p:nvSpPr>
        <p:spPr>
          <a:xfrm>
            <a:off x="631548" y="619480"/>
            <a:ext cx="10972800" cy="5739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>
                    <a:lumMod val="75000"/>
                    <a:lumOff val="25000"/>
                  </a:schemeClr>
                </a:solidFill>
                <a:latin typeface="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/>
              <a:t>Material Characterization: Rods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6E257EB-6356-F633-B827-2D64D8FE1717}"/>
              </a:ext>
            </a:extLst>
          </p:cNvPr>
          <p:cNvCxnSpPr>
            <a:cxnSpLocks/>
          </p:cNvCxnSpPr>
          <p:nvPr/>
        </p:nvCxnSpPr>
        <p:spPr>
          <a:xfrm>
            <a:off x="1044411" y="1164305"/>
            <a:ext cx="10231552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Cube 188">
            <a:extLst>
              <a:ext uri="{FF2B5EF4-FFF2-40B4-BE49-F238E27FC236}">
                <a16:creationId xmlns:a16="http://schemas.microsoft.com/office/drawing/2014/main" id="{1709F25B-EBD9-A5D5-8C0B-918DD71C8D13}"/>
              </a:ext>
            </a:extLst>
          </p:cNvPr>
          <p:cNvSpPr/>
          <p:nvPr/>
        </p:nvSpPr>
        <p:spPr>
          <a:xfrm rot="16200000">
            <a:off x="874025" y="1525896"/>
            <a:ext cx="1941415" cy="1892592"/>
          </a:xfrm>
          <a:prstGeom prst="cube">
            <a:avLst>
              <a:gd name="adj" fmla="val 10317"/>
            </a:avLst>
          </a:prstGeom>
          <a:gradFill>
            <a:gsLst>
              <a:gs pos="100000">
                <a:srgbClr val="FFC000"/>
              </a:gs>
              <a:gs pos="100000">
                <a:srgbClr val="4EA72E">
                  <a:lumMod val="40000"/>
                  <a:lumOff val="60000"/>
                  <a:tint val="44500"/>
                  <a:satMod val="160000"/>
                  <a:alpha val="42000"/>
                </a:srgbClr>
              </a:gs>
            </a:gsLst>
            <a:lin ang="18900000" scaled="1"/>
          </a:gra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87E4664E-83E0-227A-089E-9709A8960D51}"/>
              </a:ext>
            </a:extLst>
          </p:cNvPr>
          <p:cNvCxnSpPr>
            <a:cxnSpLocks/>
          </p:cNvCxnSpPr>
          <p:nvPr/>
        </p:nvCxnSpPr>
        <p:spPr>
          <a:xfrm>
            <a:off x="881540" y="2398526"/>
            <a:ext cx="195259" cy="195259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60AB5836-53A4-9AF6-1170-415DCC89F424}"/>
              </a:ext>
            </a:extLst>
          </p:cNvPr>
          <p:cNvCxnSpPr>
            <a:cxnSpLocks/>
          </p:cNvCxnSpPr>
          <p:nvPr/>
        </p:nvCxnSpPr>
        <p:spPr>
          <a:xfrm>
            <a:off x="1845150" y="1507184"/>
            <a:ext cx="145651" cy="175474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  <a:scene3d>
            <a:camera prst="orthographicFront">
              <a:rot lat="0" lon="21599971" rev="300000"/>
            </a:camera>
            <a:lightRig rig="threePt" dir="t"/>
          </a:scene3d>
        </p:spPr>
      </p:cxn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47A0C779-3B90-2DB2-2534-3F77E15C7EC9}"/>
              </a:ext>
            </a:extLst>
          </p:cNvPr>
          <p:cNvGrpSpPr/>
          <p:nvPr/>
        </p:nvGrpSpPr>
        <p:grpSpPr>
          <a:xfrm>
            <a:off x="1112135" y="1863832"/>
            <a:ext cx="1685590" cy="1516731"/>
            <a:chOff x="2108914" y="1586985"/>
            <a:chExt cx="2624197" cy="2125763"/>
          </a:xfrm>
        </p:grpSpPr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1CEF0B33-3EE4-033D-1163-977DA477A42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6459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8FDC4AEA-6BBC-D85E-A7DF-DF4D6B37E7D9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7983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B67E77F3-02C6-1BCE-7D24-7727CC830DA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9507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B4E55BCD-7189-9701-CC7B-F8F2367A1E02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1031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7A5F86A1-6403-54A2-CE1A-01858A6578A5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2555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5E2234D9-C574-19BE-3BD7-362B2F0CDC86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4079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0BBA1C9D-442B-FACA-8358-44DB3C15694E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554252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E342734D-D65A-1269-AD38-0923FE49ACD1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5" y="37127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F0E86D99-0136-4093-A63E-F9972F52082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5869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03DB70F8-C35A-4FFE-FC02-80A9992C51B6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7393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F6603710-CC4B-A3BC-1CA0-3A14940D08A4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8917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C6BB9AD2-728D-AC34-23AA-71F750FBEBE2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0441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7093800A-A6BF-69A7-EECD-E3510F27AA3B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190489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26E4ED5A-94E4-2FDA-A939-50D6A99D70CB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3489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EDFE23DD-FA9D-5ACA-BA45-E201B52F0458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5013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C0472440-3B02-4CC0-320A-E1AD53B0BD05}"/>
              </a:ext>
            </a:extLst>
          </p:cNvPr>
          <p:cNvGrpSpPr/>
          <p:nvPr/>
        </p:nvGrpSpPr>
        <p:grpSpPr>
          <a:xfrm rot="5400000">
            <a:off x="1146911" y="1838133"/>
            <a:ext cx="1729073" cy="1478587"/>
            <a:chOff x="2108914" y="1586985"/>
            <a:chExt cx="2624196" cy="2125763"/>
          </a:xfrm>
        </p:grpSpPr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EAE36382-B634-7173-AC09-0205A76400A2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6459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D10FA6DE-48F1-CF59-C8E9-451002FC4700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7983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5B2F07B5-BFBB-ABE1-95E8-6071591EDCEF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9507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9C1D5D94-57CB-3C02-F683-978FC75A2C5B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1031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7B022D38-4F82-869C-F4A5-A958E9549E2A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2555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F131FE8D-355D-59A3-2C0A-E6B1E6D63192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4079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BBBFB531-519C-1171-0DC9-0B2A2093A680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554252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B24E2E83-01D7-8315-8F61-B7B41452DB54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3712748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DD6396F6-B0E2-30D2-DB56-7A6F6D1EF54F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5869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9BD3C331-02D1-11E6-1D4A-ED26A4C8D04B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7393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1878AB73-5A34-ADE0-5188-4E59CA4D6655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18917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8BFF19AC-BDE6-CA83-CA75-DE8C33B3A133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0441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7C921963-65A9-EB2B-8D0E-AF905A49BC2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190489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490E06EA-1445-39A4-A69C-7740E33F67E7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3489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A4E8702B-3D75-7E3E-11AE-66BE0A069D62}"/>
                </a:ext>
              </a:extLst>
            </p:cNvPr>
            <p:cNvCxnSpPr>
              <a:cxnSpLocks/>
            </p:cNvCxnSpPr>
            <p:nvPr/>
          </p:nvCxnSpPr>
          <p:spPr>
            <a:xfrm>
              <a:off x="2108914" y="2501385"/>
              <a:ext cx="262419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2405BB25-7AEF-DFAC-15C0-82EEE505A4D9}"/>
              </a:ext>
            </a:extLst>
          </p:cNvPr>
          <p:cNvGrpSpPr/>
          <p:nvPr/>
        </p:nvGrpSpPr>
        <p:grpSpPr>
          <a:xfrm>
            <a:off x="898057" y="2513161"/>
            <a:ext cx="195259" cy="849369"/>
            <a:chOff x="1184040" y="2490792"/>
            <a:chExt cx="301884" cy="1216284"/>
          </a:xfrm>
        </p:grpSpPr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58345169-C248-CE9F-431F-3777D2C747BB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490792"/>
              <a:ext cx="301884" cy="30188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6ADB68BD-E484-CFDC-B932-00F252E70355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643192"/>
              <a:ext cx="301884" cy="30188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2EA3B17F-0635-4FA7-6559-C1A194D38E15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795592"/>
              <a:ext cx="301884" cy="30188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581A57E3-E217-A858-305E-10DBBBDE7136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947992"/>
              <a:ext cx="301884" cy="30188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D413526E-3711-5EC0-1697-3D749B0D7DC8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100392"/>
              <a:ext cx="301884" cy="30188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94B9F40B-0EFA-35D8-A30D-B770BF21127F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252792"/>
              <a:ext cx="301884" cy="30188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4735F546-93C1-7D96-5BD4-FBA152E590FF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405192"/>
              <a:ext cx="301884" cy="30188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406D9E9-CDC4-D1D2-9403-369DB55A85FD}"/>
              </a:ext>
            </a:extLst>
          </p:cNvPr>
          <p:cNvGrpSpPr/>
          <p:nvPr/>
        </p:nvGrpSpPr>
        <p:grpSpPr>
          <a:xfrm>
            <a:off x="891038" y="1645866"/>
            <a:ext cx="195259" cy="849369"/>
            <a:chOff x="1184040" y="2490792"/>
            <a:chExt cx="301884" cy="1216284"/>
          </a:xfrm>
        </p:grpSpPr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01FFD65D-C267-720C-0262-CFFD1F0A966B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4907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D4AE79EE-36E1-9646-EFA7-8302A6236C0C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6431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3D9D5B12-A9F4-54DC-6CE6-708AEC5307F2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7955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21BF0BE1-FC0C-1B9C-0DFA-B1ACE30E7C9B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29479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89B802C8-2A58-9CBE-760E-5329558E7E68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1003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3E3F58E3-FBD8-C67D-8587-51465374D538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2527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07C9ADC7-5CE6-9C69-0C6B-87B25C815765}"/>
                </a:ext>
              </a:extLst>
            </p:cNvPr>
            <p:cNvCxnSpPr>
              <a:cxnSpLocks/>
            </p:cNvCxnSpPr>
            <p:nvPr/>
          </p:nvCxnSpPr>
          <p:spPr>
            <a:xfrm>
              <a:off x="1184040" y="3405192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6558C342-3B27-422B-8BDB-6DF941FDF174}"/>
              </a:ext>
            </a:extLst>
          </p:cNvPr>
          <p:cNvGrpSpPr/>
          <p:nvPr/>
        </p:nvGrpSpPr>
        <p:grpSpPr>
          <a:xfrm>
            <a:off x="1937136" y="1508119"/>
            <a:ext cx="828009" cy="200296"/>
            <a:chOff x="5283140" y="1031966"/>
            <a:chExt cx="1216284" cy="301884"/>
          </a:xfrm>
        </p:grpSpPr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BF15251C-15E6-E7D8-0AC8-38558ED00AC1}"/>
                </a:ext>
              </a:extLst>
            </p:cNvPr>
            <p:cNvCxnSpPr>
              <a:cxnSpLocks/>
            </p:cNvCxnSpPr>
            <p:nvPr/>
          </p:nvCxnSpPr>
          <p:spPr>
            <a:xfrm>
              <a:off x="52831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8B56D35A-69C8-E51E-E445-98276B28D27A}"/>
                </a:ext>
              </a:extLst>
            </p:cNvPr>
            <p:cNvCxnSpPr>
              <a:cxnSpLocks/>
            </p:cNvCxnSpPr>
            <p:nvPr/>
          </p:nvCxnSpPr>
          <p:spPr>
            <a:xfrm>
              <a:off x="54355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7F8E9458-144B-AEE4-B164-69384A2DD9EB}"/>
                </a:ext>
              </a:extLst>
            </p:cNvPr>
            <p:cNvCxnSpPr>
              <a:cxnSpLocks/>
            </p:cNvCxnSpPr>
            <p:nvPr/>
          </p:nvCxnSpPr>
          <p:spPr>
            <a:xfrm>
              <a:off x="55879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89FBFCE6-360C-0BA2-64D0-5BE7C0E62B68}"/>
                </a:ext>
              </a:extLst>
            </p:cNvPr>
            <p:cNvCxnSpPr>
              <a:cxnSpLocks/>
            </p:cNvCxnSpPr>
            <p:nvPr/>
          </p:nvCxnSpPr>
          <p:spPr>
            <a:xfrm>
              <a:off x="57403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A8A639E0-7CC3-AEC4-45D2-2F10BB640B62}"/>
                </a:ext>
              </a:extLst>
            </p:cNvPr>
            <p:cNvCxnSpPr>
              <a:cxnSpLocks/>
            </p:cNvCxnSpPr>
            <p:nvPr/>
          </p:nvCxnSpPr>
          <p:spPr>
            <a:xfrm>
              <a:off x="58927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94D590E4-3A6A-160E-14F1-88919E2840D2}"/>
                </a:ext>
              </a:extLst>
            </p:cNvPr>
            <p:cNvCxnSpPr>
              <a:cxnSpLocks/>
            </p:cNvCxnSpPr>
            <p:nvPr/>
          </p:nvCxnSpPr>
          <p:spPr>
            <a:xfrm>
              <a:off x="60451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E30D4D99-5AD5-AB5C-0F92-9405EDBE7D0A}"/>
                </a:ext>
              </a:extLst>
            </p:cNvPr>
            <p:cNvCxnSpPr>
              <a:cxnSpLocks/>
            </p:cNvCxnSpPr>
            <p:nvPr/>
          </p:nvCxnSpPr>
          <p:spPr>
            <a:xfrm>
              <a:off x="61975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AFBFD741-1AC7-D388-390E-2A715B453367}"/>
              </a:ext>
            </a:extLst>
          </p:cNvPr>
          <p:cNvGrpSpPr/>
          <p:nvPr/>
        </p:nvGrpSpPr>
        <p:grpSpPr>
          <a:xfrm>
            <a:off x="1061003" y="1502177"/>
            <a:ext cx="828009" cy="200296"/>
            <a:chOff x="5283140" y="1031966"/>
            <a:chExt cx="1216284" cy="301884"/>
          </a:xfrm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86B31CA0-92D9-80DD-FB16-10104B518783}"/>
                </a:ext>
              </a:extLst>
            </p:cNvPr>
            <p:cNvCxnSpPr>
              <a:cxnSpLocks/>
            </p:cNvCxnSpPr>
            <p:nvPr/>
          </p:nvCxnSpPr>
          <p:spPr>
            <a:xfrm>
              <a:off x="52831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5576A37C-024F-437C-469F-B8FFC615B5D0}"/>
                </a:ext>
              </a:extLst>
            </p:cNvPr>
            <p:cNvCxnSpPr>
              <a:cxnSpLocks/>
            </p:cNvCxnSpPr>
            <p:nvPr/>
          </p:nvCxnSpPr>
          <p:spPr>
            <a:xfrm>
              <a:off x="54355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817E144E-3E32-CB74-0A66-E8E10203219B}"/>
                </a:ext>
              </a:extLst>
            </p:cNvPr>
            <p:cNvCxnSpPr>
              <a:cxnSpLocks/>
            </p:cNvCxnSpPr>
            <p:nvPr/>
          </p:nvCxnSpPr>
          <p:spPr>
            <a:xfrm>
              <a:off x="55879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1D9B84F6-E0F9-6917-87EF-124F1A395888}"/>
                </a:ext>
              </a:extLst>
            </p:cNvPr>
            <p:cNvCxnSpPr>
              <a:cxnSpLocks/>
            </p:cNvCxnSpPr>
            <p:nvPr/>
          </p:nvCxnSpPr>
          <p:spPr>
            <a:xfrm>
              <a:off x="57403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13870EEE-EF99-15CA-376C-1FF9E037D681}"/>
                </a:ext>
              </a:extLst>
            </p:cNvPr>
            <p:cNvCxnSpPr>
              <a:cxnSpLocks/>
            </p:cNvCxnSpPr>
            <p:nvPr/>
          </p:nvCxnSpPr>
          <p:spPr>
            <a:xfrm>
              <a:off x="58927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8C4DD2F4-0443-3053-6C75-2F0045A17757}"/>
                </a:ext>
              </a:extLst>
            </p:cNvPr>
            <p:cNvCxnSpPr>
              <a:cxnSpLocks/>
            </p:cNvCxnSpPr>
            <p:nvPr/>
          </p:nvCxnSpPr>
          <p:spPr>
            <a:xfrm>
              <a:off x="60451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6BA391AD-48D6-B960-A728-655F8C0A6BE9}"/>
                </a:ext>
              </a:extLst>
            </p:cNvPr>
            <p:cNvCxnSpPr>
              <a:cxnSpLocks/>
            </p:cNvCxnSpPr>
            <p:nvPr/>
          </p:nvCxnSpPr>
          <p:spPr>
            <a:xfrm>
              <a:off x="6197540" y="1031966"/>
              <a:ext cx="301884" cy="30188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B39DB598-6EDE-029B-0AFF-9BDA7F9EB317}"/>
              </a:ext>
            </a:extLst>
          </p:cNvPr>
          <p:cNvGrpSpPr/>
          <p:nvPr/>
        </p:nvGrpSpPr>
        <p:grpSpPr>
          <a:xfrm>
            <a:off x="1266272" y="1947523"/>
            <a:ext cx="1751120" cy="1474036"/>
            <a:chOff x="3764224" y="2067450"/>
            <a:chExt cx="2651760" cy="1474036"/>
          </a:xfrm>
        </p:grpSpPr>
        <p:sp>
          <p:nvSpPr>
            <p:cNvPr id="214" name="Cylinder 213">
              <a:extLst>
                <a:ext uri="{FF2B5EF4-FFF2-40B4-BE49-F238E27FC236}">
                  <a16:creationId xmlns:a16="http://schemas.microsoft.com/office/drawing/2014/main" id="{DC5A16FE-669C-0099-9A3B-15F53EAF4BFE}"/>
                </a:ext>
              </a:extLst>
            </p:cNvPr>
            <p:cNvSpPr/>
            <p:nvPr/>
          </p:nvSpPr>
          <p:spPr>
            <a:xfrm rot="16200000">
              <a:off x="5021524" y="2147026"/>
              <a:ext cx="137160" cy="2651760"/>
            </a:xfrm>
            <a:prstGeom prst="can">
              <a:avLst>
                <a:gd name="adj" fmla="val 50000"/>
              </a:avLst>
            </a:prstGeom>
            <a:solidFill>
              <a:srgbClr val="E8E8E8">
                <a:lumMod val="50000"/>
              </a:srgbClr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5" name="Cylinder 214">
              <a:extLst>
                <a:ext uri="{FF2B5EF4-FFF2-40B4-BE49-F238E27FC236}">
                  <a16:creationId xmlns:a16="http://schemas.microsoft.com/office/drawing/2014/main" id="{A1F292BD-58F0-BB4D-E376-2DDEF168FF97}"/>
                </a:ext>
              </a:extLst>
            </p:cNvPr>
            <p:cNvSpPr/>
            <p:nvPr/>
          </p:nvSpPr>
          <p:spPr>
            <a:xfrm rot="16200000">
              <a:off x="5021524" y="1482934"/>
              <a:ext cx="137160" cy="2651760"/>
            </a:xfrm>
            <a:prstGeom prst="can">
              <a:avLst>
                <a:gd name="adj" fmla="val 50000"/>
              </a:avLst>
            </a:prstGeom>
            <a:solidFill>
              <a:srgbClr val="E97132">
                <a:lumMod val="75000"/>
              </a:srgbClr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6" name="Cylinder 215">
              <a:extLst>
                <a:ext uri="{FF2B5EF4-FFF2-40B4-BE49-F238E27FC236}">
                  <a16:creationId xmlns:a16="http://schemas.microsoft.com/office/drawing/2014/main" id="{6B480DCA-2ECD-1BAF-E7C9-6C3E9BA67965}"/>
                </a:ext>
              </a:extLst>
            </p:cNvPr>
            <p:cNvSpPr/>
            <p:nvPr/>
          </p:nvSpPr>
          <p:spPr>
            <a:xfrm rot="16200000">
              <a:off x="5021524" y="810150"/>
              <a:ext cx="137160" cy="2651760"/>
            </a:xfrm>
            <a:prstGeom prst="can">
              <a:avLst>
                <a:gd name="adj" fmla="val 50000"/>
              </a:avLst>
            </a:prstGeom>
            <a:solidFill>
              <a:srgbClr val="E8E8E8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99" name="TextBox 198">
            <a:extLst>
              <a:ext uri="{FF2B5EF4-FFF2-40B4-BE49-F238E27FC236}">
                <a16:creationId xmlns:a16="http://schemas.microsoft.com/office/drawing/2014/main" id="{00B74F7E-E9FC-63BC-FB8E-74000850091C}"/>
              </a:ext>
            </a:extLst>
          </p:cNvPr>
          <p:cNvSpPr txBox="1"/>
          <p:nvPr/>
        </p:nvSpPr>
        <p:spPr>
          <a:xfrm>
            <a:off x="3156285" y="3155301"/>
            <a:ext cx="626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Pb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10F615CF-79BA-571E-46A7-8080B2CCCD5E}"/>
              </a:ext>
            </a:extLst>
          </p:cNvPr>
          <p:cNvSpPr txBox="1"/>
          <p:nvPr/>
        </p:nvSpPr>
        <p:spPr>
          <a:xfrm>
            <a:off x="3149921" y="2502601"/>
            <a:ext cx="771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Cu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B4AB16A-4026-6700-426A-6E4D277D3D1E}"/>
              </a:ext>
            </a:extLst>
          </p:cNvPr>
          <p:cNvSpPr txBox="1"/>
          <p:nvPr/>
        </p:nvSpPr>
        <p:spPr>
          <a:xfrm>
            <a:off x="3136057" y="1828248"/>
            <a:ext cx="334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W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C50D7036-42C9-6878-F931-B6673A5B9B98}"/>
              </a:ext>
            </a:extLst>
          </p:cNvPr>
          <p:cNvSpPr/>
          <p:nvPr/>
        </p:nvSpPr>
        <p:spPr>
          <a:xfrm rot="15490613">
            <a:off x="1882891" y="3594065"/>
            <a:ext cx="1661084" cy="1664569"/>
          </a:xfrm>
          <a:prstGeom prst="ellipse">
            <a:avLst/>
          </a:prstGeom>
          <a:solidFill>
            <a:srgbClr val="4EA72E">
              <a:lumMod val="40000"/>
              <a:lumOff val="60000"/>
              <a:alpha val="63000"/>
            </a:srgbClr>
          </a:solidFill>
          <a:ln w="19050" cap="flat" cmpd="sng" algn="ctr">
            <a:solidFill>
              <a:srgbClr val="156082">
                <a:shade val="15000"/>
                <a:alpha val="0"/>
              </a:srgbClr>
            </a:solidFill>
            <a:prstDash val="solid"/>
            <a:miter lim="800000"/>
          </a:ln>
          <a:effectLst/>
          <a:scene3d>
            <a:camera prst="perspectiveContrastingLeftFacing"/>
            <a:lightRig rig="chilly" dir="t">
              <a:rot lat="0" lon="0" rev="0"/>
            </a:lightRig>
          </a:scene3d>
          <a:sp3d extrusionH="76200" contourW="12700">
            <a:bevelT w="1143000" h="2540000" prst="angle"/>
            <a:extrusionClr>
              <a:srgbClr val="196B24">
                <a:lumMod val="20000"/>
                <a:lumOff val="80000"/>
              </a:srgbClr>
            </a:extrusionClr>
            <a:contourClr>
              <a:srgbClr val="196B24">
                <a:lumMod val="20000"/>
                <a:lumOff val="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2F1FF48C-D97B-1B56-3E57-1F7ABFF6D6F5}"/>
              </a:ext>
            </a:extLst>
          </p:cNvPr>
          <p:cNvSpPr txBox="1"/>
          <p:nvPr/>
        </p:nvSpPr>
        <p:spPr>
          <a:xfrm>
            <a:off x="508936" y="3677626"/>
            <a:ext cx="2671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Electron beam 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0223C4E0-DC43-D88E-8451-4348AC6853E9}"/>
              </a:ext>
            </a:extLst>
          </p:cNvPr>
          <p:cNvSpPr txBox="1"/>
          <p:nvPr/>
        </p:nvSpPr>
        <p:spPr>
          <a:xfrm>
            <a:off x="1037740" y="1116408"/>
            <a:ext cx="1770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Detectors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08" name="Google Shape;239;p10">
            <a:extLst>
              <a:ext uri="{FF2B5EF4-FFF2-40B4-BE49-F238E27FC236}">
                <a16:creationId xmlns:a16="http://schemas.microsoft.com/office/drawing/2014/main" id="{B62B18EB-0C7F-088F-6AAE-A77FA3743217}"/>
              </a:ext>
            </a:extLst>
          </p:cNvPr>
          <p:cNvSpPr txBox="1"/>
          <p:nvPr/>
        </p:nvSpPr>
        <p:spPr>
          <a:xfrm>
            <a:off x="-172390" y="2440041"/>
            <a:ext cx="84062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3mm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A775105E-FA24-C050-6979-7E5B6B5BFED6}"/>
              </a:ext>
            </a:extLst>
          </p:cNvPr>
          <p:cNvCxnSpPr>
            <a:cxnSpLocks/>
            <a:stCxn id="208" idx="3"/>
          </p:cNvCxnSpPr>
          <p:nvPr/>
        </p:nvCxnSpPr>
        <p:spPr>
          <a:xfrm flipV="1">
            <a:off x="668234" y="2012914"/>
            <a:ext cx="580785" cy="627162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72E47DC7-7B0C-5F5E-CA5D-D4C4B2D84837}"/>
              </a:ext>
            </a:extLst>
          </p:cNvPr>
          <p:cNvCxnSpPr>
            <a:cxnSpLocks/>
            <a:stCxn id="208" idx="3"/>
          </p:cNvCxnSpPr>
          <p:nvPr/>
        </p:nvCxnSpPr>
        <p:spPr>
          <a:xfrm>
            <a:off x="668234" y="2640076"/>
            <a:ext cx="517884" cy="43193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B7E1EAAC-1B4A-7EE5-DEB8-170E9C0DE05B}"/>
              </a:ext>
            </a:extLst>
          </p:cNvPr>
          <p:cNvCxnSpPr>
            <a:cxnSpLocks/>
            <a:stCxn id="208" idx="3"/>
            <a:endCxn id="214" idx="0"/>
          </p:cNvCxnSpPr>
          <p:nvPr/>
        </p:nvCxnSpPr>
        <p:spPr>
          <a:xfrm>
            <a:off x="668234" y="2640076"/>
            <a:ext cx="666618" cy="712903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ysDot"/>
            <a:miter lim="800000"/>
            <a:tailEnd type="triangle"/>
          </a:ln>
          <a:effectLst/>
        </p:spPr>
      </p:cxnSp>
      <p:pic>
        <p:nvPicPr>
          <p:cNvPr id="213" name="Picture 212">
            <a:extLst>
              <a:ext uri="{FF2B5EF4-FFF2-40B4-BE49-F238E27FC236}">
                <a16:creationId xmlns:a16="http://schemas.microsoft.com/office/drawing/2014/main" id="{D571242C-32D8-E23E-4EE4-6CBD0809B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119" y="1386325"/>
            <a:ext cx="4309329" cy="25074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4ACD33-79AE-A0F8-CC69-EF27B817301C}"/>
                  </a:ext>
                </a:extLst>
              </p:cNvPr>
              <p:cNvSpPr txBox="1"/>
              <p:nvPr/>
            </p:nvSpPr>
            <p:spPr>
              <a:xfrm>
                <a:off x="8009160" y="5536909"/>
                <a:ext cx="1513171" cy="6949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𝑟𝑜𝑑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4ACD33-79AE-A0F8-CC69-EF27B8173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160" y="5536909"/>
                <a:ext cx="1513171" cy="6949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F8D53EC-4F0E-2262-7839-35AAE9BBC980}"/>
                  </a:ext>
                </a:extLst>
              </p:cNvPr>
              <p:cNvSpPr txBox="1"/>
              <p:nvPr/>
            </p:nvSpPr>
            <p:spPr>
              <a:xfrm>
                <a:off x="6875734" y="4170201"/>
                <a:ext cx="4006097" cy="304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Resonance condition for a rod: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occurring 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</m:fName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𝑟𝑜𝑑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With</a:t>
                </a:r>
              </a:p>
              <a:p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 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F8D53EC-4F0E-2262-7839-35AAE9BBC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734" y="4170201"/>
                <a:ext cx="4006097" cy="3046988"/>
              </a:xfrm>
              <a:prstGeom prst="rect">
                <a:avLst/>
              </a:prstGeom>
              <a:blipFill>
                <a:blip r:embed="rId4"/>
                <a:stretch>
                  <a:fillRect l="-2435" t="-1600" r="-1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19B1EC9-00D9-3256-7D8D-35AA0D853921}"/>
                  </a:ext>
                </a:extLst>
              </p:cNvPr>
              <p:cNvSpPr txBox="1"/>
              <p:nvPr/>
            </p:nvSpPr>
            <p:spPr>
              <a:xfrm>
                <a:off x="7495078" y="4562716"/>
                <a:ext cx="40545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</m:fName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𝑟𝑜𝑑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)−</m:t>
                          </m:r>
                        </m:e>
                      </m:func>
                      <m:acc>
                        <m:accPr>
                          <m:chr m:val="̂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𝑟𝑜𝑑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)/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𝑟𝑜𝑑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19B1EC9-00D9-3256-7D8D-35AA0D853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078" y="4562716"/>
                <a:ext cx="4054507" cy="369332"/>
              </a:xfrm>
              <a:prstGeom prst="rect">
                <a:avLst/>
              </a:prstGeom>
              <a:blipFill>
                <a:blip r:embed="rId5"/>
                <a:stretch>
                  <a:fillRect l="-1955" t="-16393" r="-1353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>
            <a:extLst>
              <a:ext uri="{FF2B5EF4-FFF2-40B4-BE49-F238E27FC236}">
                <a16:creationId xmlns:a16="http://schemas.microsoft.com/office/drawing/2014/main" id="{C6D97EF8-00DA-B590-F2D4-B2893FC43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60107" y="3662816"/>
            <a:ext cx="2722893" cy="328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E04258-2B29-F364-AFD0-727BC2599998}"/>
              </a:ext>
            </a:extLst>
          </p:cNvPr>
          <p:cNvSpPr/>
          <p:nvPr/>
        </p:nvSpPr>
        <p:spPr>
          <a:xfrm>
            <a:off x="10704068" y="2435324"/>
            <a:ext cx="563773" cy="2642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1e5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921DA8-3DCD-6610-F80A-8E004F096D8F}"/>
              </a:ext>
            </a:extLst>
          </p:cNvPr>
          <p:cNvSpPr/>
          <p:nvPr/>
        </p:nvSpPr>
        <p:spPr>
          <a:xfrm>
            <a:off x="10686218" y="3545500"/>
            <a:ext cx="563773" cy="2642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1e5</a:t>
            </a:r>
          </a:p>
        </p:txBody>
      </p:sp>
    </p:spTree>
    <p:extLst>
      <p:ext uri="{BB962C8B-B14F-4D97-AF65-F5344CB8AC3E}">
        <p14:creationId xmlns:p14="http://schemas.microsoft.com/office/powerpoint/2010/main" val="2779252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57">
            <a:extLst>
              <a:ext uri="{FF2B5EF4-FFF2-40B4-BE49-F238E27FC236}">
                <a16:creationId xmlns:a16="http://schemas.microsoft.com/office/drawing/2014/main" id="{62802308-B01A-D2F7-011F-3E3455C82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0907" y="248252"/>
            <a:ext cx="10972800" cy="1143000"/>
          </a:xfrm>
        </p:spPr>
        <p:txBody>
          <a:bodyPr>
            <a:normAutofit/>
          </a:bodyPr>
          <a:lstStyle/>
          <a:p>
            <a:r>
              <a:rPr lang="en-US" sz="4800" dirty="0"/>
              <a:t>Imaging of complex targets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ABBC474-7C46-0889-5DB7-186588737F26}"/>
              </a:ext>
            </a:extLst>
          </p:cNvPr>
          <p:cNvSpPr txBox="1"/>
          <p:nvPr/>
        </p:nvSpPr>
        <p:spPr>
          <a:xfrm>
            <a:off x="-170996" y="7418752"/>
            <a:ext cx="132163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419" dirty="0"/>
              <a:t>FIG 3, </a:t>
            </a:r>
            <a:r>
              <a:rPr lang="es-419" dirty="0" err="1"/>
              <a:t>Irradiation</a:t>
            </a:r>
            <a:r>
              <a:rPr lang="es-419" dirty="0"/>
              <a:t> </a:t>
            </a:r>
            <a:r>
              <a:rPr lang="es-419" dirty="0" err="1"/>
              <a:t>of</a:t>
            </a:r>
            <a:r>
              <a:rPr lang="es-419" dirty="0"/>
              <a:t> Pb </a:t>
            </a:r>
            <a:r>
              <a:rPr lang="es-419" dirty="0" err="1"/>
              <a:t>rods</a:t>
            </a:r>
            <a:r>
              <a:rPr lang="es-419" dirty="0"/>
              <a:t>  </a:t>
            </a:r>
            <a:r>
              <a:rPr lang="es-419" dirty="0" err="1"/>
              <a:t>with</a:t>
            </a:r>
            <a:r>
              <a:rPr lang="es-419" dirty="0"/>
              <a:t> </a:t>
            </a:r>
            <a:r>
              <a:rPr lang="es-419" dirty="0" err="1"/>
              <a:t>different</a:t>
            </a:r>
            <a:r>
              <a:rPr lang="es-419" dirty="0"/>
              <a:t> </a:t>
            </a:r>
            <a:r>
              <a:rPr lang="es-419" dirty="0" err="1"/>
              <a:t>thicknesses</a:t>
            </a:r>
            <a:r>
              <a:rPr lang="es-419" dirty="0"/>
              <a:t> . </a:t>
            </a:r>
            <a:r>
              <a:rPr lang="es-419" b="1" dirty="0"/>
              <a:t>a</a:t>
            </a:r>
            <a:r>
              <a:rPr lang="es-419" dirty="0"/>
              <a:t>, </a:t>
            </a:r>
            <a:r>
              <a:rPr lang="es-419" dirty="0" err="1"/>
              <a:t>schematic</a:t>
            </a:r>
            <a:r>
              <a:rPr lang="es-419" dirty="0"/>
              <a:t> </a:t>
            </a:r>
            <a:r>
              <a:rPr lang="es-419" dirty="0" err="1"/>
              <a:t>of</a:t>
            </a:r>
            <a:r>
              <a:rPr lang="es-419" dirty="0"/>
              <a:t> Pb </a:t>
            </a:r>
            <a:r>
              <a:rPr lang="es-419" dirty="0" err="1"/>
              <a:t>mesh</a:t>
            </a:r>
            <a:r>
              <a:rPr lang="es-419" dirty="0"/>
              <a:t> target; (b1) 3-dimensional </a:t>
            </a:r>
          </a:p>
          <a:p>
            <a:r>
              <a:rPr lang="es-419" dirty="0"/>
              <a:t> and (b2) 2-dimensional  </a:t>
            </a:r>
            <a:r>
              <a:rPr lang="es-419" dirty="0" err="1"/>
              <a:t>reconstruction</a:t>
            </a:r>
            <a:r>
              <a:rPr lang="es-419" dirty="0"/>
              <a:t> </a:t>
            </a:r>
            <a:r>
              <a:rPr lang="es-419" dirty="0" err="1"/>
              <a:t>of</a:t>
            </a:r>
            <a:r>
              <a:rPr lang="es-419" dirty="0"/>
              <a:t> </a:t>
            </a:r>
            <a:r>
              <a:rPr lang="es-419" dirty="0" err="1"/>
              <a:t>mesh</a:t>
            </a:r>
            <a:r>
              <a:rPr lang="es-419" dirty="0"/>
              <a:t>: (c1)  </a:t>
            </a:r>
            <a:r>
              <a:rPr lang="es-419" dirty="0" err="1"/>
              <a:t>Signal</a:t>
            </a:r>
            <a:r>
              <a:rPr lang="es-419" dirty="0"/>
              <a:t> </a:t>
            </a:r>
            <a:r>
              <a:rPr lang="es-419" dirty="0" err="1"/>
              <a:t>acquired</a:t>
            </a:r>
            <a:r>
              <a:rPr lang="es-419" dirty="0"/>
              <a:t> </a:t>
            </a:r>
            <a:r>
              <a:rPr lang="es-419" dirty="0" err="1"/>
              <a:t>by</a:t>
            </a:r>
            <a:r>
              <a:rPr lang="es-419" dirty="0"/>
              <a:t> </a:t>
            </a:r>
            <a:r>
              <a:rPr lang="es-419" dirty="0" err="1"/>
              <a:t>an</a:t>
            </a:r>
            <a:r>
              <a:rPr lang="es-419" dirty="0"/>
              <a:t> individual </a:t>
            </a:r>
            <a:r>
              <a:rPr lang="es-419" dirty="0" err="1"/>
              <a:t>transducer</a:t>
            </a:r>
            <a:r>
              <a:rPr lang="es-419" dirty="0"/>
              <a:t>, and (c2) </a:t>
            </a:r>
            <a:r>
              <a:rPr lang="es-419" dirty="0" err="1"/>
              <a:t>its</a:t>
            </a:r>
            <a:r>
              <a:rPr lang="es-419" dirty="0"/>
              <a:t> Fourier </a:t>
            </a:r>
            <a:r>
              <a:rPr lang="es-419" dirty="0" err="1"/>
              <a:t>transform</a:t>
            </a:r>
            <a:r>
              <a:rPr lang="es-419" dirty="0"/>
              <a:t> </a:t>
            </a:r>
            <a:r>
              <a:rPr lang="es-419" dirty="0" err="1"/>
              <a:t>of</a:t>
            </a:r>
            <a:r>
              <a:rPr lang="es-419" dirty="0"/>
              <a:t> </a:t>
            </a:r>
            <a:r>
              <a:rPr lang="es-419" dirty="0" err="1"/>
              <a:t>it</a:t>
            </a:r>
            <a:r>
              <a:rPr lang="es-419" dirty="0"/>
              <a:t>.</a:t>
            </a:r>
          </a:p>
          <a:p>
            <a:r>
              <a:rPr lang="es-419" dirty="0"/>
              <a:t> </a:t>
            </a:r>
            <a:r>
              <a:rPr lang="es-419" dirty="0" err="1"/>
              <a:t>Eigenfrequencies</a:t>
            </a:r>
            <a:r>
              <a:rPr lang="es-419" dirty="0"/>
              <a:t> </a:t>
            </a:r>
            <a:r>
              <a:rPr lang="es-419" dirty="0" err="1"/>
              <a:t>marked</a:t>
            </a:r>
            <a:r>
              <a:rPr lang="es-419" dirty="0"/>
              <a:t> in red </a:t>
            </a:r>
            <a:r>
              <a:rPr lang="es-419" dirty="0" err="1"/>
              <a:t>for</a:t>
            </a:r>
            <a:r>
              <a:rPr lang="es-419" dirty="0"/>
              <a:t> 3mm </a:t>
            </a:r>
            <a:r>
              <a:rPr lang="es-419" dirty="0" err="1"/>
              <a:t>rod</a:t>
            </a:r>
            <a:r>
              <a:rPr lang="es-419" dirty="0"/>
              <a:t>, light blue </a:t>
            </a:r>
            <a:r>
              <a:rPr lang="es-419" dirty="0" err="1"/>
              <a:t>for</a:t>
            </a:r>
            <a:r>
              <a:rPr lang="es-419" dirty="0"/>
              <a:t> 2mm </a:t>
            </a:r>
            <a:r>
              <a:rPr lang="es-419" dirty="0" err="1"/>
              <a:t>rod</a:t>
            </a:r>
            <a:r>
              <a:rPr lang="es-419" dirty="0"/>
              <a:t>, </a:t>
            </a:r>
            <a:r>
              <a:rPr lang="es-419" dirty="0" err="1"/>
              <a:t>yellow</a:t>
            </a:r>
            <a:r>
              <a:rPr lang="es-419" dirty="0"/>
              <a:t> </a:t>
            </a:r>
            <a:r>
              <a:rPr lang="es-419" dirty="0" err="1"/>
              <a:t>for</a:t>
            </a:r>
            <a:r>
              <a:rPr lang="es-419" dirty="0"/>
              <a:t> 1.6mm and </a:t>
            </a:r>
            <a:r>
              <a:rPr lang="es-419" dirty="0" err="1"/>
              <a:t>green</a:t>
            </a:r>
            <a:r>
              <a:rPr lang="es-419" dirty="0"/>
              <a:t> </a:t>
            </a:r>
            <a:r>
              <a:rPr lang="es-419" dirty="0" err="1"/>
              <a:t>for</a:t>
            </a:r>
            <a:r>
              <a:rPr lang="es-419" dirty="0"/>
              <a:t> 1mm. </a:t>
            </a:r>
          </a:p>
        </p:txBody>
      </p:sp>
      <p:sp>
        <p:nvSpPr>
          <p:cNvPr id="60" name="Google Shape;193;p31">
            <a:extLst>
              <a:ext uri="{FF2B5EF4-FFF2-40B4-BE49-F238E27FC236}">
                <a16:creationId xmlns:a16="http://schemas.microsoft.com/office/drawing/2014/main" id="{8CAC9974-9DAA-FB55-1765-5324006D830F}"/>
              </a:ext>
            </a:extLst>
          </p:cNvPr>
          <p:cNvSpPr txBox="1"/>
          <p:nvPr/>
        </p:nvSpPr>
        <p:spPr>
          <a:xfrm>
            <a:off x="5124" y="2820627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1.6mm</a:t>
            </a:r>
            <a:endParaRPr sz="1600" b="1" kern="0" dirty="0"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178;p31">
            <a:extLst>
              <a:ext uri="{FF2B5EF4-FFF2-40B4-BE49-F238E27FC236}">
                <a16:creationId xmlns:a16="http://schemas.microsoft.com/office/drawing/2014/main" id="{179A693F-3C4D-1C37-5022-52AFCCDDAF90}"/>
              </a:ext>
            </a:extLst>
          </p:cNvPr>
          <p:cNvSpPr txBox="1"/>
          <p:nvPr/>
        </p:nvSpPr>
        <p:spPr>
          <a:xfrm>
            <a:off x="1055697" y="1747816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1mm</a:t>
            </a:r>
            <a:endParaRPr sz="1600" b="1" kern="0" dirty="0"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179;p31">
            <a:extLst>
              <a:ext uri="{FF2B5EF4-FFF2-40B4-BE49-F238E27FC236}">
                <a16:creationId xmlns:a16="http://schemas.microsoft.com/office/drawing/2014/main" id="{BC9FA068-681C-8A8A-9489-AC6A2D560E57}"/>
              </a:ext>
            </a:extLst>
          </p:cNvPr>
          <p:cNvSpPr txBox="1"/>
          <p:nvPr/>
        </p:nvSpPr>
        <p:spPr>
          <a:xfrm>
            <a:off x="2487387" y="1725865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1.6mm</a:t>
            </a:r>
            <a:endParaRPr sz="1333" b="1" kern="0" dirty="0"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180;p31">
            <a:extLst>
              <a:ext uri="{FF2B5EF4-FFF2-40B4-BE49-F238E27FC236}">
                <a16:creationId xmlns:a16="http://schemas.microsoft.com/office/drawing/2014/main" id="{7327F557-9EBF-3478-0C39-29F36071A8AD}"/>
              </a:ext>
            </a:extLst>
          </p:cNvPr>
          <p:cNvSpPr txBox="1"/>
          <p:nvPr/>
        </p:nvSpPr>
        <p:spPr>
          <a:xfrm>
            <a:off x="3502864" y="1737141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2mm</a:t>
            </a:r>
            <a:endParaRPr sz="1600" b="1" kern="0" dirty="0"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181;p31">
            <a:extLst>
              <a:ext uri="{FF2B5EF4-FFF2-40B4-BE49-F238E27FC236}">
                <a16:creationId xmlns:a16="http://schemas.microsoft.com/office/drawing/2014/main" id="{6D2D5B5A-B97D-3E28-DDF9-47CA571FB8F4}"/>
              </a:ext>
            </a:extLst>
          </p:cNvPr>
          <p:cNvSpPr txBox="1"/>
          <p:nvPr/>
        </p:nvSpPr>
        <p:spPr>
          <a:xfrm>
            <a:off x="4900576" y="2398658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3mm</a:t>
            </a:r>
            <a:endParaRPr sz="1600" b="1" kern="0" dirty="0"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182;p31">
            <a:extLst>
              <a:ext uri="{FF2B5EF4-FFF2-40B4-BE49-F238E27FC236}">
                <a16:creationId xmlns:a16="http://schemas.microsoft.com/office/drawing/2014/main" id="{03766891-0594-7E55-CEAC-CD16B3FD2C3A}"/>
              </a:ext>
            </a:extLst>
          </p:cNvPr>
          <p:cNvSpPr/>
          <p:nvPr/>
        </p:nvSpPr>
        <p:spPr>
          <a:xfrm>
            <a:off x="1091423" y="2234407"/>
            <a:ext cx="4603923" cy="2175035"/>
          </a:xfrm>
          <a:prstGeom prst="rect">
            <a:avLst/>
          </a:prstGeom>
          <a:solidFill>
            <a:schemeClr val="lt1"/>
          </a:solidFill>
          <a:ln w="1524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66" name="Google Shape;184;p31">
            <a:extLst>
              <a:ext uri="{FF2B5EF4-FFF2-40B4-BE49-F238E27FC236}">
                <a16:creationId xmlns:a16="http://schemas.microsoft.com/office/drawing/2014/main" id="{DFE2E2D8-A1BC-36FE-AE97-CD8AA9B85C41}"/>
              </a:ext>
            </a:extLst>
          </p:cNvPr>
          <p:cNvCxnSpPr>
            <a:cxnSpLocks/>
          </p:cNvCxnSpPr>
          <p:nvPr/>
        </p:nvCxnSpPr>
        <p:spPr>
          <a:xfrm>
            <a:off x="1726580" y="2304307"/>
            <a:ext cx="18724" cy="207618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185;p31">
            <a:extLst>
              <a:ext uri="{FF2B5EF4-FFF2-40B4-BE49-F238E27FC236}">
                <a16:creationId xmlns:a16="http://schemas.microsoft.com/office/drawing/2014/main" id="{ACA5B32E-70F7-AFA0-6F79-70E7830499DA}"/>
              </a:ext>
            </a:extLst>
          </p:cNvPr>
          <p:cNvCxnSpPr>
            <a:cxnSpLocks/>
          </p:cNvCxnSpPr>
          <p:nvPr/>
        </p:nvCxnSpPr>
        <p:spPr>
          <a:xfrm>
            <a:off x="2558880" y="2304307"/>
            <a:ext cx="0" cy="2656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186;p31">
            <a:extLst>
              <a:ext uri="{FF2B5EF4-FFF2-40B4-BE49-F238E27FC236}">
                <a16:creationId xmlns:a16="http://schemas.microsoft.com/office/drawing/2014/main" id="{06E4F333-7B9F-A566-158F-3B28CEE60224}"/>
              </a:ext>
            </a:extLst>
          </p:cNvPr>
          <p:cNvCxnSpPr>
            <a:cxnSpLocks/>
          </p:cNvCxnSpPr>
          <p:nvPr/>
        </p:nvCxnSpPr>
        <p:spPr>
          <a:xfrm>
            <a:off x="4144546" y="2304307"/>
            <a:ext cx="0" cy="26564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187;p31">
            <a:extLst>
              <a:ext uri="{FF2B5EF4-FFF2-40B4-BE49-F238E27FC236}">
                <a16:creationId xmlns:a16="http://schemas.microsoft.com/office/drawing/2014/main" id="{C194370C-6986-C1EF-7A82-E7515DD6C31E}"/>
              </a:ext>
            </a:extLst>
          </p:cNvPr>
          <p:cNvCxnSpPr>
            <a:cxnSpLocks/>
          </p:cNvCxnSpPr>
          <p:nvPr/>
        </p:nvCxnSpPr>
        <p:spPr>
          <a:xfrm>
            <a:off x="5015680" y="2304307"/>
            <a:ext cx="0" cy="2656400"/>
          </a:xfrm>
          <a:prstGeom prst="straightConnector1">
            <a:avLst/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188;p31">
            <a:extLst>
              <a:ext uri="{FF2B5EF4-FFF2-40B4-BE49-F238E27FC236}">
                <a16:creationId xmlns:a16="http://schemas.microsoft.com/office/drawing/2014/main" id="{C202961B-6735-6DC3-9DCF-EF145C61C3F0}"/>
              </a:ext>
            </a:extLst>
          </p:cNvPr>
          <p:cNvCxnSpPr>
            <a:cxnSpLocks/>
          </p:cNvCxnSpPr>
          <p:nvPr/>
        </p:nvCxnSpPr>
        <p:spPr>
          <a:xfrm rot="10800000">
            <a:off x="1169822" y="2587288"/>
            <a:ext cx="444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189;p31">
            <a:extLst>
              <a:ext uri="{FF2B5EF4-FFF2-40B4-BE49-F238E27FC236}">
                <a16:creationId xmlns:a16="http://schemas.microsoft.com/office/drawing/2014/main" id="{8D708C6A-D77B-71D0-841E-F94CDAE14341}"/>
              </a:ext>
            </a:extLst>
          </p:cNvPr>
          <p:cNvCxnSpPr>
            <a:cxnSpLocks/>
          </p:cNvCxnSpPr>
          <p:nvPr/>
        </p:nvCxnSpPr>
        <p:spPr>
          <a:xfrm rot="10800000">
            <a:off x="1124556" y="3051988"/>
            <a:ext cx="446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" name="Google Shape;190;p31">
            <a:extLst>
              <a:ext uri="{FF2B5EF4-FFF2-40B4-BE49-F238E27FC236}">
                <a16:creationId xmlns:a16="http://schemas.microsoft.com/office/drawing/2014/main" id="{AFF6A39D-E473-ADA0-8FAB-18C66E240742}"/>
              </a:ext>
            </a:extLst>
          </p:cNvPr>
          <p:cNvCxnSpPr>
            <a:cxnSpLocks/>
          </p:cNvCxnSpPr>
          <p:nvPr/>
        </p:nvCxnSpPr>
        <p:spPr>
          <a:xfrm rot="10800000">
            <a:off x="1168989" y="3541254"/>
            <a:ext cx="44304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" name="Google Shape;191;p31">
            <a:extLst>
              <a:ext uri="{FF2B5EF4-FFF2-40B4-BE49-F238E27FC236}">
                <a16:creationId xmlns:a16="http://schemas.microsoft.com/office/drawing/2014/main" id="{4FBC16E5-4098-83CF-0B0D-48E06B8274EB}"/>
              </a:ext>
            </a:extLst>
          </p:cNvPr>
          <p:cNvCxnSpPr>
            <a:cxnSpLocks/>
          </p:cNvCxnSpPr>
          <p:nvPr/>
        </p:nvCxnSpPr>
        <p:spPr>
          <a:xfrm>
            <a:off x="1186022" y="4030521"/>
            <a:ext cx="4415200" cy="0"/>
          </a:xfrm>
          <a:prstGeom prst="straightConnector1">
            <a:avLst/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4" name="Google Shape;192;p31">
            <a:extLst>
              <a:ext uri="{FF2B5EF4-FFF2-40B4-BE49-F238E27FC236}">
                <a16:creationId xmlns:a16="http://schemas.microsoft.com/office/drawing/2014/main" id="{259A9B87-2CC9-A3B1-6D78-99EFE87ADA11}"/>
              </a:ext>
            </a:extLst>
          </p:cNvPr>
          <p:cNvSpPr txBox="1"/>
          <p:nvPr/>
        </p:nvSpPr>
        <p:spPr>
          <a:xfrm>
            <a:off x="116366" y="2322802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1mm</a:t>
            </a:r>
            <a:endParaRPr sz="1600" b="1" kern="0" dirty="0">
              <a:latin typeface="Arial"/>
              <a:cs typeface="Arial"/>
              <a:sym typeface="Arial"/>
            </a:endParaRPr>
          </a:p>
        </p:txBody>
      </p:sp>
      <p:cxnSp>
        <p:nvCxnSpPr>
          <p:cNvPr id="75" name="Google Shape;196;p31">
            <a:extLst>
              <a:ext uri="{FF2B5EF4-FFF2-40B4-BE49-F238E27FC236}">
                <a16:creationId xmlns:a16="http://schemas.microsoft.com/office/drawing/2014/main" id="{F8C6F9D0-63EF-A426-A9CF-2455218BB832}"/>
              </a:ext>
            </a:extLst>
          </p:cNvPr>
          <p:cNvCxnSpPr>
            <a:cxnSpLocks/>
          </p:cNvCxnSpPr>
          <p:nvPr/>
        </p:nvCxnSpPr>
        <p:spPr>
          <a:xfrm flipV="1">
            <a:off x="1726580" y="1190445"/>
            <a:ext cx="18724" cy="1051729"/>
          </a:xfrm>
          <a:prstGeom prst="straightConnector1">
            <a:avLst/>
          </a:prstGeom>
          <a:noFill/>
          <a:ln w="28575" cap="flat" cmpd="sng">
            <a:solidFill>
              <a:schemeClr val="tx2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6" name="Google Shape;197;p31">
            <a:extLst>
              <a:ext uri="{FF2B5EF4-FFF2-40B4-BE49-F238E27FC236}">
                <a16:creationId xmlns:a16="http://schemas.microsoft.com/office/drawing/2014/main" id="{45E9B6D8-0C83-81E0-2330-14BD84C9AD90}"/>
              </a:ext>
            </a:extLst>
          </p:cNvPr>
          <p:cNvCxnSpPr>
            <a:cxnSpLocks/>
          </p:cNvCxnSpPr>
          <p:nvPr/>
        </p:nvCxnSpPr>
        <p:spPr>
          <a:xfrm flipV="1">
            <a:off x="2541682" y="1141936"/>
            <a:ext cx="2391" cy="1031438"/>
          </a:xfrm>
          <a:prstGeom prst="straightConnector1">
            <a:avLst/>
          </a:prstGeom>
          <a:noFill/>
          <a:ln w="28575" cap="flat" cmpd="sng">
            <a:solidFill>
              <a:schemeClr val="tx2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7" name="Google Shape;198;p31">
            <a:extLst>
              <a:ext uri="{FF2B5EF4-FFF2-40B4-BE49-F238E27FC236}">
                <a16:creationId xmlns:a16="http://schemas.microsoft.com/office/drawing/2014/main" id="{D3B854B0-2A86-90AB-A56E-E3FC047E973D}"/>
              </a:ext>
            </a:extLst>
          </p:cNvPr>
          <p:cNvCxnSpPr>
            <a:cxnSpLocks/>
          </p:cNvCxnSpPr>
          <p:nvPr/>
        </p:nvCxnSpPr>
        <p:spPr>
          <a:xfrm>
            <a:off x="1750358" y="1613253"/>
            <a:ext cx="767387" cy="6124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8" name="Google Shape;199;p31">
            <a:extLst>
              <a:ext uri="{FF2B5EF4-FFF2-40B4-BE49-F238E27FC236}">
                <a16:creationId xmlns:a16="http://schemas.microsoft.com/office/drawing/2014/main" id="{29A96B38-DC8A-286D-5C66-EC6223FF67B2}"/>
              </a:ext>
            </a:extLst>
          </p:cNvPr>
          <p:cNvSpPr txBox="1"/>
          <p:nvPr/>
        </p:nvSpPr>
        <p:spPr>
          <a:xfrm>
            <a:off x="1718204" y="1218303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1.1 cm</a:t>
            </a:r>
            <a:endParaRPr sz="1600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79" name="Google Shape;200;p31">
            <a:extLst>
              <a:ext uri="{FF2B5EF4-FFF2-40B4-BE49-F238E27FC236}">
                <a16:creationId xmlns:a16="http://schemas.microsoft.com/office/drawing/2014/main" id="{479EF24C-3D5C-7FCA-F4D5-685FB3CF05F3}"/>
              </a:ext>
            </a:extLst>
          </p:cNvPr>
          <p:cNvCxnSpPr>
            <a:cxnSpLocks/>
          </p:cNvCxnSpPr>
          <p:nvPr/>
        </p:nvCxnSpPr>
        <p:spPr>
          <a:xfrm flipV="1">
            <a:off x="4144546" y="1209421"/>
            <a:ext cx="0" cy="840020"/>
          </a:xfrm>
          <a:prstGeom prst="straightConnector1">
            <a:avLst/>
          </a:prstGeom>
          <a:noFill/>
          <a:ln w="28575" cap="flat" cmpd="sng">
            <a:solidFill>
              <a:schemeClr val="tx2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80" name="Google Shape;201;p31">
            <a:extLst>
              <a:ext uri="{FF2B5EF4-FFF2-40B4-BE49-F238E27FC236}">
                <a16:creationId xmlns:a16="http://schemas.microsoft.com/office/drawing/2014/main" id="{D5E0999C-DDAB-484D-96CC-F1022131F76B}"/>
              </a:ext>
            </a:extLst>
          </p:cNvPr>
          <p:cNvCxnSpPr>
            <a:cxnSpLocks/>
          </p:cNvCxnSpPr>
          <p:nvPr/>
        </p:nvCxnSpPr>
        <p:spPr>
          <a:xfrm>
            <a:off x="2635279" y="1612004"/>
            <a:ext cx="1476800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1" name="Google Shape;202;p31">
            <a:extLst>
              <a:ext uri="{FF2B5EF4-FFF2-40B4-BE49-F238E27FC236}">
                <a16:creationId xmlns:a16="http://schemas.microsoft.com/office/drawing/2014/main" id="{D8679AB6-8B3B-1E0B-EF4B-28BC19612820}"/>
              </a:ext>
            </a:extLst>
          </p:cNvPr>
          <p:cNvSpPr txBox="1"/>
          <p:nvPr/>
        </p:nvSpPr>
        <p:spPr>
          <a:xfrm>
            <a:off x="2884088" y="1203228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2.2 cm</a:t>
            </a:r>
            <a:endParaRPr sz="1600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2" name="Google Shape;203;p31">
            <a:extLst>
              <a:ext uri="{FF2B5EF4-FFF2-40B4-BE49-F238E27FC236}">
                <a16:creationId xmlns:a16="http://schemas.microsoft.com/office/drawing/2014/main" id="{5B451461-A96F-735B-CCEA-230731B56C95}"/>
              </a:ext>
            </a:extLst>
          </p:cNvPr>
          <p:cNvCxnSpPr>
            <a:cxnSpLocks/>
          </p:cNvCxnSpPr>
          <p:nvPr/>
        </p:nvCxnSpPr>
        <p:spPr>
          <a:xfrm flipH="1" flipV="1">
            <a:off x="4996691" y="1253062"/>
            <a:ext cx="18989" cy="830479"/>
          </a:xfrm>
          <a:prstGeom prst="straightConnector1">
            <a:avLst/>
          </a:prstGeom>
          <a:noFill/>
          <a:ln w="28575" cap="flat" cmpd="sng">
            <a:solidFill>
              <a:schemeClr val="tx2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83" name="Google Shape;204;p31">
            <a:extLst>
              <a:ext uri="{FF2B5EF4-FFF2-40B4-BE49-F238E27FC236}">
                <a16:creationId xmlns:a16="http://schemas.microsoft.com/office/drawing/2014/main" id="{E7E702DD-D442-AC3A-2AA8-7B8461440FF6}"/>
              </a:ext>
            </a:extLst>
          </p:cNvPr>
          <p:cNvCxnSpPr>
            <a:cxnSpLocks/>
          </p:cNvCxnSpPr>
          <p:nvPr/>
        </p:nvCxnSpPr>
        <p:spPr>
          <a:xfrm>
            <a:off x="4171321" y="1619377"/>
            <a:ext cx="852400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4" name="Google Shape;205;p31">
            <a:extLst>
              <a:ext uri="{FF2B5EF4-FFF2-40B4-BE49-F238E27FC236}">
                <a16:creationId xmlns:a16="http://schemas.microsoft.com/office/drawing/2014/main" id="{BF7C9A34-F6BF-F62D-C1A0-29AEFA9FDBC7}"/>
              </a:ext>
            </a:extLst>
          </p:cNvPr>
          <p:cNvSpPr txBox="1"/>
          <p:nvPr/>
        </p:nvSpPr>
        <p:spPr>
          <a:xfrm>
            <a:off x="4149601" y="1183945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1.1 cm</a:t>
            </a:r>
            <a:endParaRPr sz="1600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" name="Google Shape;180;p31">
            <a:extLst>
              <a:ext uri="{FF2B5EF4-FFF2-40B4-BE49-F238E27FC236}">
                <a16:creationId xmlns:a16="http://schemas.microsoft.com/office/drawing/2014/main" id="{9BA806EF-29F4-4042-761E-5C3DB30EB603}"/>
              </a:ext>
            </a:extLst>
          </p:cNvPr>
          <p:cNvSpPr txBox="1"/>
          <p:nvPr/>
        </p:nvSpPr>
        <p:spPr>
          <a:xfrm>
            <a:off x="136067" y="3307218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2mm</a:t>
            </a:r>
            <a:endParaRPr sz="1600" b="1" kern="0" dirty="0"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181;p31">
            <a:extLst>
              <a:ext uri="{FF2B5EF4-FFF2-40B4-BE49-F238E27FC236}">
                <a16:creationId xmlns:a16="http://schemas.microsoft.com/office/drawing/2014/main" id="{E7719484-0CA7-CEA3-37A9-F5EC8C883BD0}"/>
              </a:ext>
            </a:extLst>
          </p:cNvPr>
          <p:cNvSpPr txBox="1"/>
          <p:nvPr/>
        </p:nvSpPr>
        <p:spPr>
          <a:xfrm>
            <a:off x="122242" y="3818991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3mm</a:t>
            </a:r>
            <a:endParaRPr sz="1600" b="1" kern="0" dirty="0">
              <a:latin typeface="Arial"/>
              <a:cs typeface="Arial"/>
              <a:sym typeface="Arial"/>
            </a:endParaRPr>
          </a:p>
        </p:txBody>
      </p:sp>
      <p:pic>
        <p:nvPicPr>
          <p:cNvPr id="87" name="Google Shape;183;p31">
            <a:extLst>
              <a:ext uri="{FF2B5EF4-FFF2-40B4-BE49-F238E27FC236}">
                <a16:creationId xmlns:a16="http://schemas.microsoft.com/office/drawing/2014/main" id="{FCA18BA1-15EE-9FC6-652C-EB5D2AC28A4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76099" y="4245698"/>
            <a:ext cx="5145433" cy="104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212;p32">
            <a:extLst>
              <a:ext uri="{FF2B5EF4-FFF2-40B4-BE49-F238E27FC236}">
                <a16:creationId xmlns:a16="http://schemas.microsoft.com/office/drawing/2014/main" id="{CAF413F9-FF37-8E78-2B15-EF9EE13F2C3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100" y="4442624"/>
            <a:ext cx="2532704" cy="2224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Picture 2">
            <a:extLst>
              <a:ext uri="{FF2B5EF4-FFF2-40B4-BE49-F238E27FC236}">
                <a16:creationId xmlns:a16="http://schemas.microsoft.com/office/drawing/2014/main" id="{2F1FF180-4407-E029-96CA-C38BC9FA0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07953" y="4478322"/>
            <a:ext cx="2558789" cy="236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22FA3D4-5F12-8312-818C-208F1E14AF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747" y="1636681"/>
            <a:ext cx="5576292" cy="2505378"/>
          </a:xfrm>
          <a:prstGeom prst="rect">
            <a:avLst/>
          </a:prstGeom>
        </p:spPr>
      </p:pic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300716C-61E2-9A52-AE03-43755FDDD34A}"/>
              </a:ext>
            </a:extLst>
          </p:cNvPr>
          <p:cNvCxnSpPr>
            <a:cxnSpLocks/>
          </p:cNvCxnSpPr>
          <p:nvPr/>
        </p:nvCxnSpPr>
        <p:spPr>
          <a:xfrm>
            <a:off x="7663501" y="3370097"/>
            <a:ext cx="254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0C1FB278-19DE-4C06-50FD-7C4BBF72B064}"/>
              </a:ext>
            </a:extLst>
          </p:cNvPr>
          <p:cNvCxnSpPr>
            <a:cxnSpLocks/>
          </p:cNvCxnSpPr>
          <p:nvPr/>
        </p:nvCxnSpPr>
        <p:spPr>
          <a:xfrm>
            <a:off x="9871094" y="3321029"/>
            <a:ext cx="0" cy="2235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659E73FE-049D-BD6A-A081-7415DF9DE1CE}"/>
              </a:ext>
            </a:extLst>
          </p:cNvPr>
          <p:cNvCxnSpPr>
            <a:cxnSpLocks/>
          </p:cNvCxnSpPr>
          <p:nvPr/>
        </p:nvCxnSpPr>
        <p:spPr>
          <a:xfrm>
            <a:off x="11682790" y="3554763"/>
            <a:ext cx="0" cy="2235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B02A6C70-866F-C6A1-B343-2731D1ACECBE}"/>
              </a:ext>
            </a:extLst>
          </p:cNvPr>
          <p:cNvCxnSpPr>
            <a:cxnSpLocks/>
          </p:cNvCxnSpPr>
          <p:nvPr/>
        </p:nvCxnSpPr>
        <p:spPr>
          <a:xfrm flipH="1">
            <a:off x="8874353" y="3209878"/>
            <a:ext cx="335280" cy="0"/>
          </a:xfrm>
          <a:prstGeom prst="straightConnector1">
            <a:avLst/>
          </a:prstGeom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BA7739C7-578D-2D35-8350-9F657A96DDE2}"/>
              </a:ext>
            </a:extLst>
          </p:cNvPr>
          <p:cNvCxnSpPr>
            <a:cxnSpLocks/>
          </p:cNvCxnSpPr>
          <p:nvPr/>
        </p:nvCxnSpPr>
        <p:spPr>
          <a:xfrm>
            <a:off x="11591350" y="3554763"/>
            <a:ext cx="0" cy="223520"/>
          </a:xfrm>
          <a:prstGeom prst="straightConnector1">
            <a:avLst/>
          </a:prstGeom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DFD0B28-E0CF-C786-71FA-7C387ED3CD33}"/>
              </a:ext>
            </a:extLst>
          </p:cNvPr>
          <p:cNvCxnSpPr>
            <a:cxnSpLocks/>
          </p:cNvCxnSpPr>
          <p:nvPr/>
        </p:nvCxnSpPr>
        <p:spPr>
          <a:xfrm>
            <a:off x="9392499" y="3341403"/>
            <a:ext cx="0" cy="213360"/>
          </a:xfrm>
          <a:prstGeom prst="straightConnector1">
            <a:avLst/>
          </a:prstGeom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26557F1D-9992-CC1E-E3D8-CF420ADF8DA8}"/>
              </a:ext>
            </a:extLst>
          </p:cNvPr>
          <p:cNvCxnSpPr>
            <a:cxnSpLocks/>
          </p:cNvCxnSpPr>
          <p:nvPr/>
        </p:nvCxnSpPr>
        <p:spPr>
          <a:xfrm>
            <a:off x="10781558" y="3523063"/>
            <a:ext cx="0" cy="213360"/>
          </a:xfrm>
          <a:prstGeom prst="straightConnector1">
            <a:avLst/>
          </a:prstGeom>
          <a:ln w="190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2E83E763-989B-3E86-9D5E-AFC6384CCB4B}"/>
              </a:ext>
            </a:extLst>
          </p:cNvPr>
          <p:cNvSpPr txBox="1"/>
          <p:nvPr/>
        </p:nvSpPr>
        <p:spPr>
          <a:xfrm>
            <a:off x="7410867" y="300076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2B31CCC-E44B-190B-E59D-637D844D57D0}"/>
              </a:ext>
            </a:extLst>
          </p:cNvPr>
          <p:cNvSpPr txBox="1"/>
          <p:nvPr/>
        </p:nvSpPr>
        <p:spPr>
          <a:xfrm>
            <a:off x="9653756" y="2951697"/>
            <a:ext cx="505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D87D1AF-B603-51E2-2FE2-E3DB737E4462}"/>
              </a:ext>
            </a:extLst>
          </p:cNvPr>
          <p:cNvSpPr txBox="1"/>
          <p:nvPr/>
        </p:nvSpPr>
        <p:spPr>
          <a:xfrm>
            <a:off x="11559503" y="318543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m3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81A9B98-DD90-2AB0-E352-AE2AE2D6B546}"/>
              </a:ext>
            </a:extLst>
          </p:cNvPr>
          <p:cNvSpPr txBox="1"/>
          <p:nvPr/>
        </p:nvSpPr>
        <p:spPr>
          <a:xfrm>
            <a:off x="11177523" y="320668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m2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FBC25DE-193E-3544-7CC3-C0C9D44FCC4C}"/>
              </a:ext>
            </a:extLst>
          </p:cNvPr>
          <p:cNvSpPr txBox="1"/>
          <p:nvPr/>
        </p:nvSpPr>
        <p:spPr>
          <a:xfrm>
            <a:off x="8887232" y="290979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m1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E34AD9B-7964-C889-7278-8A46CB851AD4}"/>
              </a:ext>
            </a:extLst>
          </p:cNvPr>
          <p:cNvSpPr txBox="1"/>
          <p:nvPr/>
        </p:nvSpPr>
        <p:spPr>
          <a:xfrm>
            <a:off x="9195357" y="306345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m1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3119A1-4D2F-4358-EF3F-701893C78B2D}"/>
              </a:ext>
            </a:extLst>
          </p:cNvPr>
          <p:cNvSpPr txBox="1"/>
          <p:nvPr/>
        </p:nvSpPr>
        <p:spPr>
          <a:xfrm>
            <a:off x="10533739" y="317498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2D050"/>
                </a:solidFill>
              </a:rPr>
              <a:t>m1</a:t>
            </a:r>
          </a:p>
        </p:txBody>
      </p:sp>
      <p:graphicFrame>
        <p:nvGraphicFramePr>
          <p:cNvPr id="105" name="Table 104">
            <a:extLst>
              <a:ext uri="{FF2B5EF4-FFF2-40B4-BE49-F238E27FC236}">
                <a16:creationId xmlns:a16="http://schemas.microsoft.com/office/drawing/2014/main" id="{734601D1-0000-C370-776C-8FC1C2C06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128363"/>
              </p:ext>
            </p:extLst>
          </p:nvPr>
        </p:nvGraphicFramePr>
        <p:xfrm>
          <a:off x="7221252" y="4380491"/>
          <a:ext cx="4015741" cy="16816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4621">
                  <a:extLst>
                    <a:ext uri="{9D8B030D-6E8A-4147-A177-3AD203B41FA5}">
                      <a16:colId xmlns:a16="http://schemas.microsoft.com/office/drawing/2014/main" val="575530086"/>
                    </a:ext>
                  </a:extLst>
                </a:gridCol>
                <a:gridCol w="890864">
                  <a:extLst>
                    <a:ext uri="{9D8B030D-6E8A-4147-A177-3AD203B41FA5}">
                      <a16:colId xmlns:a16="http://schemas.microsoft.com/office/drawing/2014/main" val="2122331231"/>
                    </a:ext>
                  </a:extLst>
                </a:gridCol>
                <a:gridCol w="894255">
                  <a:extLst>
                    <a:ext uri="{9D8B030D-6E8A-4147-A177-3AD203B41FA5}">
                      <a16:colId xmlns:a16="http://schemas.microsoft.com/office/drawing/2014/main" val="3631883605"/>
                    </a:ext>
                  </a:extLst>
                </a:gridCol>
                <a:gridCol w="956001">
                  <a:extLst>
                    <a:ext uri="{9D8B030D-6E8A-4147-A177-3AD203B41FA5}">
                      <a16:colId xmlns:a16="http://schemas.microsoft.com/office/drawing/2014/main" val="2787254893"/>
                    </a:ext>
                  </a:extLst>
                </a:gridCol>
              </a:tblGrid>
              <a:tr h="52401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Diameter 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m = 1 [MHz]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m = 2 [MHz]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m = 3 [MHz]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49591441"/>
                  </a:ext>
                </a:extLst>
              </a:tr>
              <a:tr h="279473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1.65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3.8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5.95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233274"/>
                  </a:ext>
                </a:extLst>
              </a:tr>
              <a:tr h="267828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1.6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>
                          <a:effectLst/>
                        </a:rPr>
                        <a:t>1.02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2.3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3.7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008815"/>
                  </a:ext>
                </a:extLst>
              </a:tr>
              <a:tr h="342514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0.83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1.9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2.97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18538"/>
                  </a:ext>
                </a:extLst>
              </a:tr>
              <a:tr h="267828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0.55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1.27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1.98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29098"/>
                  </a:ext>
                </a:extLst>
              </a:tr>
            </a:tbl>
          </a:graphicData>
        </a:graphic>
      </p:graphicFrame>
      <p:sp>
        <p:nvSpPr>
          <p:cNvPr id="106" name="Google Shape;180;p31">
            <a:extLst>
              <a:ext uri="{FF2B5EF4-FFF2-40B4-BE49-F238E27FC236}">
                <a16:creationId xmlns:a16="http://schemas.microsoft.com/office/drawing/2014/main" id="{2DA40DEA-662E-67FD-4C6E-483AC47E479E}"/>
              </a:ext>
            </a:extLst>
          </p:cNvPr>
          <p:cNvSpPr txBox="1"/>
          <p:nvPr/>
        </p:nvSpPr>
        <p:spPr>
          <a:xfrm>
            <a:off x="4961279" y="1723206"/>
            <a:ext cx="11184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600" b="1" kern="0" dirty="0">
                <a:latin typeface="Arial"/>
                <a:cs typeface="Arial"/>
                <a:sym typeface="Arial"/>
              </a:rPr>
              <a:t>3mm</a:t>
            </a:r>
            <a:endParaRPr sz="1600" b="1" kern="0" dirty="0"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9870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ED84A14-D56C-4055-5D6B-F55303FAA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274" y="877948"/>
            <a:ext cx="10972800" cy="573932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Irradiation of a bovine bone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ED8E50-8FFA-4996-9162-93C2E1448664}"/>
              </a:ext>
            </a:extLst>
          </p:cNvPr>
          <p:cNvCxnSpPr>
            <a:cxnSpLocks/>
          </p:cNvCxnSpPr>
          <p:nvPr/>
        </p:nvCxnSpPr>
        <p:spPr>
          <a:xfrm>
            <a:off x="1354522" y="1164914"/>
            <a:ext cx="10231552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oogle Shape;164;p5">
            <a:extLst>
              <a:ext uri="{FF2B5EF4-FFF2-40B4-BE49-F238E27FC236}">
                <a16:creationId xmlns:a16="http://schemas.microsoft.com/office/drawing/2014/main" id="{3C6F5EEE-C43D-AA37-59CA-D0AED5CE21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-175910" y="2224699"/>
            <a:ext cx="2492359" cy="12398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65;p5">
            <a:extLst>
              <a:ext uri="{FF2B5EF4-FFF2-40B4-BE49-F238E27FC236}">
                <a16:creationId xmlns:a16="http://schemas.microsoft.com/office/drawing/2014/main" id="{0027423A-D009-1D87-52C0-B5822CCF2547}"/>
              </a:ext>
            </a:extLst>
          </p:cNvPr>
          <p:cNvSpPr txBox="1"/>
          <p:nvPr/>
        </p:nvSpPr>
        <p:spPr>
          <a:xfrm>
            <a:off x="1038118" y="3962054"/>
            <a:ext cx="111311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(a)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12" name="Google Shape;166;p5">
            <a:extLst>
              <a:ext uri="{FF2B5EF4-FFF2-40B4-BE49-F238E27FC236}">
                <a16:creationId xmlns:a16="http://schemas.microsoft.com/office/drawing/2014/main" id="{DDE2BAB2-54E8-E8E0-041D-2E1D4964C4D9}"/>
              </a:ext>
            </a:extLst>
          </p:cNvPr>
          <p:cNvSpPr txBox="1"/>
          <p:nvPr/>
        </p:nvSpPr>
        <p:spPr>
          <a:xfrm>
            <a:off x="4600667" y="6321415"/>
            <a:ext cx="84934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(b)</a:t>
            </a:r>
            <a:endParaRPr/>
          </a:p>
        </p:txBody>
      </p:sp>
      <p:grpSp>
        <p:nvGrpSpPr>
          <p:cNvPr id="13" name="Google Shape;168;p5">
            <a:extLst>
              <a:ext uri="{FF2B5EF4-FFF2-40B4-BE49-F238E27FC236}">
                <a16:creationId xmlns:a16="http://schemas.microsoft.com/office/drawing/2014/main" id="{BB2B0A3B-BAAE-D092-A258-3FD9321F4D38}"/>
              </a:ext>
            </a:extLst>
          </p:cNvPr>
          <p:cNvGrpSpPr/>
          <p:nvPr/>
        </p:nvGrpSpPr>
        <p:grpSpPr>
          <a:xfrm>
            <a:off x="4610165" y="1272103"/>
            <a:ext cx="6480585" cy="2355723"/>
            <a:chOff x="-533776" y="2319310"/>
            <a:chExt cx="10680149" cy="248679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4" name="Google Shape;169;p5">
              <a:extLst>
                <a:ext uri="{FF2B5EF4-FFF2-40B4-BE49-F238E27FC236}">
                  <a16:creationId xmlns:a16="http://schemas.microsoft.com/office/drawing/2014/main" id="{F809446E-E5D5-1D55-9C4D-96BBBE7BACBA}"/>
                </a:ext>
              </a:extLst>
            </p:cNvPr>
            <p:cNvSpPr/>
            <p:nvPr/>
          </p:nvSpPr>
          <p:spPr>
            <a:xfrm>
              <a:off x="-533776" y="2319310"/>
              <a:ext cx="10680149" cy="2486798"/>
            </a:xfrm>
            <a:prstGeom prst="roundRect">
              <a:avLst>
                <a:gd name="adj" fmla="val 16667"/>
              </a:avLst>
            </a:prstGeom>
            <a:grpFill/>
            <a:ln w="19050" cap="flat" cmpd="sng">
              <a:solidFill>
                <a:srgbClr val="08283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170;p5">
              <a:extLst>
                <a:ext uri="{FF2B5EF4-FFF2-40B4-BE49-F238E27FC236}">
                  <a16:creationId xmlns:a16="http://schemas.microsoft.com/office/drawing/2014/main" id="{7474ED46-7FEA-8875-A012-2065B708BA05}"/>
                </a:ext>
              </a:extLst>
            </p:cNvPr>
            <p:cNvGrpSpPr/>
            <p:nvPr/>
          </p:nvGrpSpPr>
          <p:grpSpPr>
            <a:xfrm>
              <a:off x="-345091" y="2645981"/>
              <a:ext cx="10211725" cy="1960340"/>
              <a:chOff x="-729094" y="3760762"/>
              <a:chExt cx="10789004" cy="2180541"/>
            </a:xfrm>
            <a:grpFill/>
          </p:grpSpPr>
          <p:pic>
            <p:nvPicPr>
              <p:cNvPr id="16" name="Google Shape;171;p5" descr="A blue and yellow image&#10;&#10;AI-generated content may be incorrect.">
                <a:extLst>
                  <a:ext uri="{FF2B5EF4-FFF2-40B4-BE49-F238E27FC236}">
                    <a16:creationId xmlns:a16="http://schemas.microsoft.com/office/drawing/2014/main" id="{FB451838-A725-583A-CDFA-10D4E4A5533E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l="13080" t="41001" r="9595" b="11782"/>
              <a:stretch/>
            </p:blipFill>
            <p:spPr>
              <a:xfrm>
                <a:off x="7456223" y="3760762"/>
                <a:ext cx="2603687" cy="1162291"/>
              </a:xfrm>
              <a:prstGeom prst="rect">
                <a:avLst/>
              </a:prstGeom>
              <a:grpFill/>
              <a:ln w="9525" cap="flat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7" name="Google Shape;173;p5" descr="A blue and yellow image&#10;&#10;AI-generated content may be incorrect.">
                <a:extLst>
                  <a:ext uri="{FF2B5EF4-FFF2-40B4-BE49-F238E27FC236}">
                    <a16:creationId xmlns:a16="http://schemas.microsoft.com/office/drawing/2014/main" id="{4DD828D7-A0B2-0F05-EBA8-63E3FA3E7D37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 l="13085" t="43642" r="9591" b="11194"/>
              <a:stretch/>
            </p:blipFill>
            <p:spPr>
              <a:xfrm>
                <a:off x="4684987" y="3915076"/>
                <a:ext cx="2559944" cy="1140687"/>
              </a:xfrm>
              <a:prstGeom prst="rect">
                <a:avLst/>
              </a:prstGeom>
              <a:grpFill/>
              <a:ln w="9525" cap="flat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8" name="Google Shape;174;p5" descr="A blue and red image&#10;&#10;AI-generated content may be incorrect.">
                <a:extLst>
                  <a:ext uri="{FF2B5EF4-FFF2-40B4-BE49-F238E27FC236}">
                    <a16:creationId xmlns:a16="http://schemas.microsoft.com/office/drawing/2014/main" id="{2C2BA0CF-087D-8654-DA37-DD34B36803E0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 l="12915" t="44057" r="9761" b="11065"/>
              <a:stretch/>
            </p:blipFill>
            <p:spPr>
              <a:xfrm>
                <a:off x="2009614" y="4180399"/>
                <a:ext cx="2576257" cy="1093095"/>
              </a:xfrm>
              <a:prstGeom prst="rect">
                <a:avLst/>
              </a:prstGeom>
              <a:grpFill/>
              <a:ln w="9525" cap="flat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pic>
            <p:nvPicPr>
              <p:cNvPr id="19" name="Google Shape;176;p5" descr="A blue and red image&#10;&#10;AI-generated content may be incorrect.">
                <a:extLst>
                  <a:ext uri="{FF2B5EF4-FFF2-40B4-BE49-F238E27FC236}">
                    <a16:creationId xmlns:a16="http://schemas.microsoft.com/office/drawing/2014/main" id="{C1CC7BAA-7D79-28D7-97EE-36B5E5858F65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2951" t="46239" r="9645" b="11999"/>
              <a:stretch/>
            </p:blipFill>
            <p:spPr>
              <a:xfrm>
                <a:off x="-729094" y="4448129"/>
                <a:ext cx="2606322" cy="1028025"/>
              </a:xfrm>
              <a:prstGeom prst="rect">
                <a:avLst/>
              </a:prstGeom>
              <a:grpFill/>
              <a:ln w="9525" cap="flat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cxnSp>
            <p:nvCxnSpPr>
              <p:cNvPr id="20" name="Google Shape;177;p5">
                <a:extLst>
                  <a:ext uri="{FF2B5EF4-FFF2-40B4-BE49-F238E27FC236}">
                    <a16:creationId xmlns:a16="http://schemas.microsoft.com/office/drawing/2014/main" id="{5A47DDFC-30FB-EFE2-497E-9C2ED6795A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2778" y="5357263"/>
                <a:ext cx="6986186" cy="247376"/>
              </a:xfrm>
              <a:prstGeom prst="straightConnector1">
                <a:avLst/>
              </a:prstGeom>
              <a:grpFill/>
              <a:ln w="19050" cap="flat" cmpd="sng">
                <a:solidFill>
                  <a:srgbClr val="FF0000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  <p:sp>
            <p:nvSpPr>
              <p:cNvPr id="21" name="Google Shape;178;p5">
                <a:extLst>
                  <a:ext uri="{FF2B5EF4-FFF2-40B4-BE49-F238E27FC236}">
                    <a16:creationId xmlns:a16="http://schemas.microsoft.com/office/drawing/2014/main" id="{7A96759B-9195-5B7D-BA70-6567E99E5252}"/>
                  </a:ext>
                </a:extLst>
              </p:cNvPr>
              <p:cNvSpPr txBox="1"/>
              <p:nvPr/>
            </p:nvSpPr>
            <p:spPr>
              <a:xfrm>
                <a:off x="4271401" y="5571971"/>
                <a:ext cx="2103119" cy="369332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Depth 1.5cm</a:t>
                </a:r>
                <a:endParaRPr dirty="0"/>
              </a:p>
            </p:txBody>
          </p:sp>
          <p:sp>
            <p:nvSpPr>
              <p:cNvPr id="22" name="Google Shape;179;p5">
                <a:extLst>
                  <a:ext uri="{FF2B5EF4-FFF2-40B4-BE49-F238E27FC236}">
                    <a16:creationId xmlns:a16="http://schemas.microsoft.com/office/drawing/2014/main" id="{2B62606B-26C1-7DD9-8F09-0539A11A71B5}"/>
                  </a:ext>
                </a:extLst>
              </p:cNvPr>
              <p:cNvSpPr txBox="1"/>
              <p:nvPr/>
            </p:nvSpPr>
            <p:spPr>
              <a:xfrm>
                <a:off x="186496" y="5495014"/>
                <a:ext cx="1516922" cy="30102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Slice 1</a:t>
                </a:r>
                <a:endParaRPr dirty="0"/>
              </a:p>
            </p:txBody>
          </p:sp>
          <p:sp>
            <p:nvSpPr>
              <p:cNvPr id="23" name="Google Shape;180;p5">
                <a:extLst>
                  <a:ext uri="{FF2B5EF4-FFF2-40B4-BE49-F238E27FC236}">
                    <a16:creationId xmlns:a16="http://schemas.microsoft.com/office/drawing/2014/main" id="{6E5924B7-FFC7-EAE4-F2EE-83201962D36F}"/>
                  </a:ext>
                </a:extLst>
              </p:cNvPr>
              <p:cNvSpPr txBox="1"/>
              <p:nvPr/>
            </p:nvSpPr>
            <p:spPr>
              <a:xfrm>
                <a:off x="7933961" y="5255220"/>
                <a:ext cx="1486791" cy="30102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Slice 30</a:t>
                </a:r>
                <a:endParaRPr dirty="0"/>
              </a:p>
            </p:txBody>
          </p:sp>
        </p:grpSp>
      </p:grpSp>
      <p:grpSp>
        <p:nvGrpSpPr>
          <p:cNvPr id="24" name="Google Shape;182;p5">
            <a:extLst>
              <a:ext uri="{FF2B5EF4-FFF2-40B4-BE49-F238E27FC236}">
                <a16:creationId xmlns:a16="http://schemas.microsoft.com/office/drawing/2014/main" id="{ECFFA857-CDA4-C7C4-4D50-CAABAE727956}"/>
              </a:ext>
            </a:extLst>
          </p:cNvPr>
          <p:cNvGrpSpPr/>
          <p:nvPr/>
        </p:nvGrpSpPr>
        <p:grpSpPr>
          <a:xfrm>
            <a:off x="1965466" y="1589505"/>
            <a:ext cx="1445790" cy="2501310"/>
            <a:chOff x="8062652" y="4239677"/>
            <a:chExt cx="1170693" cy="2111886"/>
          </a:xfrm>
        </p:grpSpPr>
        <p:pic>
          <p:nvPicPr>
            <p:cNvPr id="25" name="Google Shape;183;p5">
              <a:extLst>
                <a:ext uri="{FF2B5EF4-FFF2-40B4-BE49-F238E27FC236}">
                  <a16:creationId xmlns:a16="http://schemas.microsoft.com/office/drawing/2014/main" id="{7553079C-BE02-F1BC-D455-E38F5F0946D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062652" y="4239677"/>
              <a:ext cx="1170693" cy="21118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184;p5">
              <a:extLst>
                <a:ext uri="{FF2B5EF4-FFF2-40B4-BE49-F238E27FC236}">
                  <a16:creationId xmlns:a16="http://schemas.microsoft.com/office/drawing/2014/main" id="{39A71E2B-EB6E-E9F0-5727-967C3AB81641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5014553" flipH="1">
              <a:off x="7651529" y="4820026"/>
              <a:ext cx="1992939" cy="9536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89F78F92-5ADF-B4B4-262E-B5BFFA038B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0165" y="3721715"/>
            <a:ext cx="6259894" cy="303878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0B68A2A-F4C0-1675-E78A-4DA256666D61}"/>
              </a:ext>
            </a:extLst>
          </p:cNvPr>
          <p:cNvSpPr/>
          <p:nvPr/>
        </p:nvSpPr>
        <p:spPr>
          <a:xfrm>
            <a:off x="10230117" y="4962176"/>
            <a:ext cx="1173215" cy="1990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1e-5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E4051E5-2930-2389-98CA-6ED6A380B3E3}"/>
              </a:ext>
            </a:extLst>
          </p:cNvPr>
          <p:cNvSpPr/>
          <p:nvPr/>
        </p:nvSpPr>
        <p:spPr>
          <a:xfrm>
            <a:off x="10553926" y="6378949"/>
            <a:ext cx="613274" cy="3117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1e5</a:t>
            </a:r>
          </a:p>
        </p:txBody>
      </p:sp>
      <p:pic>
        <p:nvPicPr>
          <p:cNvPr id="3" name="Google Shape;83;p20">
            <a:extLst>
              <a:ext uri="{FF2B5EF4-FFF2-40B4-BE49-F238E27FC236}">
                <a16:creationId xmlns:a16="http://schemas.microsoft.com/office/drawing/2014/main" id="{C1FE7F60-4977-33B0-0A70-DF54FCCE8039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5400000">
            <a:off x="667817" y="3923914"/>
            <a:ext cx="2354521" cy="30112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C91C262-E97E-64C7-D07D-C41B88F4230C}"/>
              </a:ext>
            </a:extLst>
          </p:cNvPr>
          <p:cNvCxnSpPr/>
          <p:nvPr/>
        </p:nvCxnSpPr>
        <p:spPr>
          <a:xfrm>
            <a:off x="1121039" y="6016615"/>
            <a:ext cx="947274" cy="0"/>
          </a:xfrm>
          <a:prstGeom prst="straightConnector1">
            <a:avLst/>
          </a:prstGeom>
          <a:ln w="762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D65D050-9C93-38D2-5E62-377E3CF59FD2}"/>
              </a:ext>
            </a:extLst>
          </p:cNvPr>
          <p:cNvCxnSpPr>
            <a:cxnSpLocks/>
          </p:cNvCxnSpPr>
          <p:nvPr/>
        </p:nvCxnSpPr>
        <p:spPr>
          <a:xfrm flipV="1">
            <a:off x="837477" y="5241106"/>
            <a:ext cx="232792" cy="630011"/>
          </a:xfrm>
          <a:prstGeom prst="straightConnector1">
            <a:avLst/>
          </a:prstGeom>
          <a:ln w="76200"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7364CB7-F8DC-082B-AB6B-E0B0E89C6D1D}"/>
              </a:ext>
            </a:extLst>
          </p:cNvPr>
          <p:cNvSpPr txBox="1"/>
          <p:nvPr/>
        </p:nvSpPr>
        <p:spPr>
          <a:xfrm>
            <a:off x="1250206" y="6110424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5cm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BF020B3-91B3-5A3C-8001-EE215B2CE2F0}"/>
              </a:ext>
            </a:extLst>
          </p:cNvPr>
          <p:cNvSpPr txBox="1"/>
          <p:nvPr/>
        </p:nvSpPr>
        <p:spPr>
          <a:xfrm>
            <a:off x="288470" y="5107402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5cm</a:t>
            </a:r>
          </a:p>
        </p:txBody>
      </p:sp>
    </p:spTree>
    <p:extLst>
      <p:ext uri="{BB962C8B-B14F-4D97-AF65-F5344CB8AC3E}">
        <p14:creationId xmlns:p14="http://schemas.microsoft.com/office/powerpoint/2010/main" val="2577018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F1DB8DA-2971-2A17-DF17-C9EA23EE0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548" y="619480"/>
            <a:ext cx="10972800" cy="573932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Elliptical Solutions (?)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DBD8D9-87EB-63FA-2767-296034E0B237}"/>
              </a:ext>
            </a:extLst>
          </p:cNvPr>
          <p:cNvCxnSpPr>
            <a:cxnSpLocks/>
          </p:cNvCxnSpPr>
          <p:nvPr/>
        </p:nvCxnSpPr>
        <p:spPr>
          <a:xfrm>
            <a:off x="1033615" y="1193412"/>
            <a:ext cx="10231552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1C29DDE8-BCB3-A278-3A7C-1612DBCE9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89" y="2052315"/>
            <a:ext cx="3289131" cy="101737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CB4289A-9AB4-A760-4555-3EE9DD841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639" y="2116107"/>
            <a:ext cx="1595369" cy="881478"/>
          </a:xfrm>
          <a:prstGeom prst="rect">
            <a:avLst/>
          </a:prstGeom>
        </p:spPr>
      </p:pic>
      <p:pic>
        <p:nvPicPr>
          <p:cNvPr id="7" name="Image 3" descr="preencoded.png">
            <a:extLst>
              <a:ext uri="{FF2B5EF4-FFF2-40B4-BE49-F238E27FC236}">
                <a16:creationId xmlns:a16="http://schemas.microsoft.com/office/drawing/2014/main" id="{4194BB33-5C7E-1023-915F-4349B56F0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43" y="4165981"/>
            <a:ext cx="3913503" cy="1019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86F85C-004C-6975-5D63-BF88A95DF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5513738"/>
            <a:ext cx="5015597" cy="6132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093A51-AD71-6937-C815-AFC19471906A}"/>
                  </a:ext>
                </a:extLst>
              </p:cNvPr>
              <p:cNvSpPr txBox="1"/>
              <p:nvPr/>
            </p:nvSpPr>
            <p:spPr>
              <a:xfrm>
                <a:off x="4741133" y="2045935"/>
                <a:ext cx="8236010" cy="8395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i="1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𝑐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𝑓𝑛</m:t>
                          </m:r>
                        </m:sub>
                      </m:sSub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𝐽</m:t>
                      </m:r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𝑓𝑛</m:t>
                          </m:r>
                        </m:sub>
                      </m:sSub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1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e>
                      </m:func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𝑖𝑤𝑡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093A51-AD71-6937-C815-AFC194719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133" y="2045935"/>
                <a:ext cx="8236010" cy="839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9" descr="preencoded.png">
            <a:extLst>
              <a:ext uri="{FF2B5EF4-FFF2-40B4-BE49-F238E27FC236}">
                <a16:creationId xmlns:a16="http://schemas.microsoft.com/office/drawing/2014/main" id="{AB114CB7-54AF-453D-4792-0A36CEAFF3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1448" y="3075923"/>
            <a:ext cx="6341940" cy="896618"/>
          </a:xfrm>
          <a:prstGeom prst="rect">
            <a:avLst/>
          </a:prstGeom>
        </p:spPr>
      </p:pic>
      <p:pic>
        <p:nvPicPr>
          <p:cNvPr id="19" name="Image 5" descr="preencoded.png">
            <a:extLst>
              <a:ext uri="{FF2B5EF4-FFF2-40B4-BE49-F238E27FC236}">
                <a16:creationId xmlns:a16="http://schemas.microsoft.com/office/drawing/2014/main" id="{0436852B-742C-DAC7-5327-86F04F998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1723" y="5054409"/>
            <a:ext cx="3889044" cy="76975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9201CA2-D426-F513-00DE-DDB52DF83B8C}"/>
              </a:ext>
            </a:extLst>
          </p:cNvPr>
          <p:cNvSpPr txBox="1"/>
          <p:nvPr/>
        </p:nvSpPr>
        <p:spPr>
          <a:xfrm>
            <a:off x="6781374" y="4061975"/>
            <a:ext cx="2171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419" b="1" dirty="0" err="1"/>
              <a:t>Resonance</a:t>
            </a:r>
            <a:r>
              <a:rPr lang="es-419" b="1" dirty="0"/>
              <a:t> </a:t>
            </a:r>
            <a:r>
              <a:rPr lang="es-419" b="1" dirty="0" err="1"/>
              <a:t>condition</a:t>
            </a:r>
            <a:endParaRPr lang="en-US" b="1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9F73099-A0D2-817A-19BD-6A9A1AA93ABE}"/>
              </a:ext>
            </a:extLst>
          </p:cNvPr>
          <p:cNvCxnSpPr>
            <a:cxnSpLocks/>
          </p:cNvCxnSpPr>
          <p:nvPr/>
        </p:nvCxnSpPr>
        <p:spPr>
          <a:xfrm flipV="1">
            <a:off x="8952418" y="3972541"/>
            <a:ext cx="159506" cy="451132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9AE2B17-99C7-DA54-8B88-7BC13E9FC674}"/>
              </a:ext>
            </a:extLst>
          </p:cNvPr>
          <p:cNvSpPr txBox="1"/>
          <p:nvPr/>
        </p:nvSpPr>
        <p:spPr>
          <a:xfrm>
            <a:off x="369651" y="1643974"/>
            <a:ext cx="370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acoustic emission is governed by: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67BFBB-7887-5712-4335-FD48868ADF8F}"/>
              </a:ext>
            </a:extLst>
          </p:cNvPr>
          <p:cNvSpPr txBox="1"/>
          <p:nvPr/>
        </p:nvSpPr>
        <p:spPr>
          <a:xfrm>
            <a:off x="3441304" y="2376338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,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240BA0-FC75-752C-9003-FC815EDEB28D}"/>
              </a:ext>
            </a:extLst>
          </p:cNvPr>
          <p:cNvSpPr txBox="1"/>
          <p:nvPr/>
        </p:nvSpPr>
        <p:spPr>
          <a:xfrm>
            <a:off x="369651" y="3009539"/>
            <a:ext cx="1599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Wave equation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46A79D-2561-3337-2014-35EE9268D5E8}"/>
              </a:ext>
            </a:extLst>
          </p:cNvPr>
          <p:cNvSpPr txBox="1"/>
          <p:nvPr/>
        </p:nvSpPr>
        <p:spPr>
          <a:xfrm>
            <a:off x="2584502" y="2995843"/>
            <a:ext cx="966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</a:t>
            </a:r>
          </a:p>
          <a:p>
            <a:pPr algn="ctr"/>
            <a:r>
              <a:rPr lang="en-US" dirty="0"/>
              <a:t>Heating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9EA36E-1FC8-9604-4756-0A3B72B53CB2}"/>
              </a:ext>
            </a:extLst>
          </p:cNvPr>
          <p:cNvSpPr txBox="1"/>
          <p:nvPr/>
        </p:nvSpPr>
        <p:spPr>
          <a:xfrm>
            <a:off x="3858655" y="2885679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VHEE dose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E0C59B-A3C9-AF8E-CD94-C3398B0C71C2}"/>
              </a:ext>
            </a:extLst>
          </p:cNvPr>
          <p:cNvSpPr txBox="1"/>
          <p:nvPr/>
        </p:nvSpPr>
        <p:spPr>
          <a:xfrm>
            <a:off x="447472" y="3877309"/>
            <a:ext cx="2417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elliptical coordinates: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243C2BF-7FA7-2FD0-A39A-4C79A96294EC}"/>
              </a:ext>
            </a:extLst>
          </p:cNvPr>
          <p:cNvSpPr txBox="1"/>
          <p:nvPr/>
        </p:nvSpPr>
        <p:spPr>
          <a:xfrm>
            <a:off x="369651" y="5185603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A651CAC-C6F4-AD08-4B16-87D1ADFD21B3}"/>
              </a:ext>
            </a:extLst>
          </p:cNvPr>
          <p:cNvSpPr txBox="1"/>
          <p:nvPr/>
        </p:nvSpPr>
        <p:spPr>
          <a:xfrm>
            <a:off x="6001966" y="1643974"/>
            <a:ext cx="3298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pressure outside the bone is: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4E3206-BD1C-1393-F351-3F0040B1EADF}"/>
              </a:ext>
            </a:extLst>
          </p:cNvPr>
          <p:cNvSpPr txBox="1"/>
          <p:nvPr/>
        </p:nvSpPr>
        <p:spPr>
          <a:xfrm>
            <a:off x="5692793" y="2885028"/>
            <a:ext cx="925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 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F196201-1CDA-949F-CBE9-B8B7FC4A9813}"/>
              </a:ext>
            </a:extLst>
          </p:cNvPr>
          <p:cNvSpPr txBox="1"/>
          <p:nvPr/>
        </p:nvSpPr>
        <p:spPr>
          <a:xfrm>
            <a:off x="5692793" y="4610911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D9D29B-8677-D778-87D6-364C7AC16F30}"/>
              </a:ext>
            </a:extLst>
          </p:cNvPr>
          <p:cNvSpPr txBox="1"/>
          <p:nvPr/>
        </p:nvSpPr>
        <p:spPr>
          <a:xfrm>
            <a:off x="9132917" y="1220343"/>
            <a:ext cx="2247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 of Leslie Zhang*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C3A6A54-7908-B212-0DE4-6A616093DE2E}"/>
              </a:ext>
            </a:extLst>
          </p:cNvPr>
          <p:cNvSpPr/>
          <p:nvPr/>
        </p:nvSpPr>
        <p:spPr>
          <a:xfrm>
            <a:off x="7487920" y="3399551"/>
            <a:ext cx="3180080" cy="535907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67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3" grpId="0"/>
      <p:bldP spid="36" grpId="0"/>
      <p:bldP spid="37" grpId="0"/>
      <p:bldP spid="39" grpId="0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7440054-1504-C7EF-5C23-8F63ABF01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48" y="1426067"/>
            <a:ext cx="3447058" cy="25022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3B5DBB-8CEC-0D3F-B066-04552EF99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469" y="4045125"/>
            <a:ext cx="3369237" cy="26909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4C03A1-C5CE-1EAE-B59E-F7420159F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932" y="1562346"/>
            <a:ext cx="6051864" cy="47319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4C799E1-DF49-EFC1-50A6-213704EDECDD}"/>
              </a:ext>
            </a:extLst>
          </p:cNvPr>
          <p:cNvSpPr txBox="1"/>
          <p:nvPr/>
        </p:nvSpPr>
        <p:spPr>
          <a:xfrm>
            <a:off x="2323177" y="598213"/>
            <a:ext cx="89017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Acoustic simulation for Elliptical bone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63FAAF-26A9-35DF-E724-BB604E8D3EC4}"/>
              </a:ext>
            </a:extLst>
          </p:cNvPr>
          <p:cNvSpPr/>
          <p:nvPr/>
        </p:nvSpPr>
        <p:spPr>
          <a:xfrm flipH="1">
            <a:off x="1271121" y="5172710"/>
            <a:ext cx="110166" cy="132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5B5F77-10CB-1238-7B7E-37687563C7E6}"/>
              </a:ext>
            </a:extLst>
          </p:cNvPr>
          <p:cNvSpPr txBox="1"/>
          <p:nvPr/>
        </p:nvSpPr>
        <p:spPr>
          <a:xfrm>
            <a:off x="1008515" y="5247267"/>
            <a:ext cx="824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Detector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7745D06-7ED5-735E-B901-2863EE9572B2}"/>
              </a:ext>
            </a:extLst>
          </p:cNvPr>
          <p:cNvCxnSpPr>
            <a:cxnSpLocks/>
          </p:cNvCxnSpPr>
          <p:nvPr/>
        </p:nvCxnSpPr>
        <p:spPr>
          <a:xfrm>
            <a:off x="1008515" y="1290765"/>
            <a:ext cx="10231552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29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78ECB-0730-2257-4B83-EF64BFBCD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57656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s-419" dirty="0" err="1"/>
              <a:t>Diagnostic</a:t>
            </a:r>
            <a:r>
              <a:rPr lang="es-419" dirty="0"/>
              <a:t> </a:t>
            </a:r>
            <a:r>
              <a:rPr lang="es-419" dirty="0" err="1"/>
              <a:t>tool</a:t>
            </a:r>
            <a:r>
              <a:rPr lang="es-419" dirty="0"/>
              <a:t> </a:t>
            </a:r>
            <a:r>
              <a:rPr lang="es-419" dirty="0" err="1"/>
              <a:t>for</a:t>
            </a:r>
            <a:r>
              <a:rPr lang="es-419" dirty="0"/>
              <a:t> Osteoporosis?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5F2757-5E63-4FAA-41DF-1B2738290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636" y="2578031"/>
            <a:ext cx="6749044" cy="38979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8469131-29AC-DD9D-824B-539044F01C3F}"/>
              </a:ext>
            </a:extLst>
          </p:cNvPr>
          <p:cNvSpPr/>
          <p:nvPr/>
        </p:nvSpPr>
        <p:spPr>
          <a:xfrm>
            <a:off x="6263641" y="2788920"/>
            <a:ext cx="580916" cy="2987040"/>
          </a:xfrm>
          <a:prstGeom prst="rect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667A6D-AFB7-9168-58C7-04561317B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476" y="3018194"/>
            <a:ext cx="2612409" cy="15088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10412B-8DA4-6744-31F4-F40A5AA56F36}"/>
              </a:ext>
            </a:extLst>
          </p:cNvPr>
          <p:cNvSpPr txBox="1"/>
          <p:nvPr/>
        </p:nvSpPr>
        <p:spPr>
          <a:xfrm>
            <a:off x="181909" y="2204948"/>
            <a:ext cx="49867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Increased porosity in bones is associated with bone cancer.</a:t>
            </a:r>
          </a:p>
          <a:p>
            <a:pPr algn="just"/>
            <a:r>
              <a:rPr lang="en-US" sz="2400" dirty="0"/>
              <a:t> </a:t>
            </a:r>
          </a:p>
          <a:p>
            <a:pPr algn="just"/>
            <a:r>
              <a:rPr lang="en-US" sz="2400" dirty="0"/>
              <a:t>Porosity was artificially added to the simulations to study detection feasibility for osteoporotic bone.  Preliminary results indicate higher frequency components and a shift of higher amplitudes towards lower frequencies.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AE47F7-195B-A16C-B28C-CE7FE0A5A1BB}"/>
              </a:ext>
            </a:extLst>
          </p:cNvPr>
          <p:cNvCxnSpPr>
            <a:cxnSpLocks/>
          </p:cNvCxnSpPr>
          <p:nvPr/>
        </p:nvCxnSpPr>
        <p:spPr>
          <a:xfrm>
            <a:off x="396240" y="1494102"/>
            <a:ext cx="10231552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D43A2DE-1586-1E59-B8D2-64B24D7FBC03}"/>
              </a:ext>
            </a:extLst>
          </p:cNvPr>
          <p:cNvSpPr txBox="1"/>
          <p:nvPr/>
        </p:nvSpPr>
        <p:spPr>
          <a:xfrm>
            <a:off x="8031480" y="1462957"/>
            <a:ext cx="2751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Simulations by Bryan Dinh*</a:t>
            </a:r>
          </a:p>
        </p:txBody>
      </p:sp>
    </p:spTree>
    <p:extLst>
      <p:ext uri="{BB962C8B-B14F-4D97-AF65-F5344CB8AC3E}">
        <p14:creationId xmlns:p14="http://schemas.microsoft.com/office/powerpoint/2010/main" val="16573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18B1D-D985-6A05-F104-82DF5CC04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/>
          <a:p>
            <a:pPr algn="ctr"/>
            <a:r>
              <a:rPr lang="en-US" i="1" dirty="0"/>
              <a:t>In-situ </a:t>
            </a:r>
            <a:r>
              <a:rPr lang="en-US" dirty="0"/>
              <a:t>Dosimetry</a:t>
            </a:r>
            <a:endParaRPr lang="en-US" i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7E1FF2-7C67-5F24-EAFD-97E2D5FF61F6}"/>
              </a:ext>
            </a:extLst>
          </p:cNvPr>
          <p:cNvCxnSpPr>
            <a:cxnSpLocks/>
          </p:cNvCxnSpPr>
          <p:nvPr/>
        </p:nvCxnSpPr>
        <p:spPr>
          <a:xfrm>
            <a:off x="3093720" y="1392502"/>
            <a:ext cx="6004560" cy="0"/>
          </a:xfrm>
          <a:prstGeom prst="line">
            <a:avLst/>
          </a:prstGeom>
          <a:ln w="1905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BC0D6CA1-148A-FF7F-B464-F61EE289B1CF}"/>
              </a:ext>
            </a:extLst>
          </p:cNvPr>
          <p:cNvGrpSpPr/>
          <p:nvPr/>
        </p:nvGrpSpPr>
        <p:grpSpPr>
          <a:xfrm>
            <a:off x="4387175" y="1324480"/>
            <a:ext cx="7569474" cy="4917290"/>
            <a:chOff x="970208" y="-42704"/>
            <a:chExt cx="8190798" cy="601363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A2F7F60-C5B9-67D7-7E99-4DF7965E1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338" y="592730"/>
              <a:ext cx="2443705" cy="2443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A graph of a graph&#10;&#10;AI-generated content may be incorrect.">
              <a:extLst>
                <a:ext uri="{FF2B5EF4-FFF2-40B4-BE49-F238E27FC236}">
                  <a16:creationId xmlns:a16="http://schemas.microsoft.com/office/drawing/2014/main" id="{4411BD01-B68D-846B-C1D4-62F796543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3869" y="559655"/>
              <a:ext cx="2498645" cy="254370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03949A-513D-D003-7C02-F6BC05186E49}"/>
                </a:ext>
              </a:extLst>
            </p:cNvPr>
            <p:cNvSpPr txBox="1"/>
            <p:nvPr/>
          </p:nvSpPr>
          <p:spPr>
            <a:xfrm>
              <a:off x="970208" y="592729"/>
              <a:ext cx="5925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(a)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242FBD-1867-208F-3CCF-54D937B9A67A}"/>
                </a:ext>
              </a:extLst>
            </p:cNvPr>
            <p:cNvSpPr txBox="1"/>
            <p:nvPr/>
          </p:nvSpPr>
          <p:spPr>
            <a:xfrm>
              <a:off x="1046251" y="3283135"/>
              <a:ext cx="2448581" cy="6398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(b1) 3D view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673D18-15AC-FD2B-FFC2-A575F2AF4EF8}"/>
                </a:ext>
              </a:extLst>
            </p:cNvPr>
            <p:cNvSpPr txBox="1"/>
            <p:nvPr/>
          </p:nvSpPr>
          <p:spPr>
            <a:xfrm>
              <a:off x="3602473" y="337542"/>
              <a:ext cx="2680851" cy="6398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(b2) side view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4F2E88B-2C85-BE1C-1DD4-2DB8C327C2A2}"/>
                </a:ext>
              </a:extLst>
            </p:cNvPr>
            <p:cNvSpPr txBox="1"/>
            <p:nvPr/>
          </p:nvSpPr>
          <p:spPr>
            <a:xfrm>
              <a:off x="3556599" y="3283135"/>
              <a:ext cx="2564335" cy="6398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(b3) top view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A87846B-0C2D-F37F-8840-B73E764B61B8}"/>
                </a:ext>
              </a:extLst>
            </p:cNvPr>
            <p:cNvSpPr txBox="1"/>
            <p:nvPr/>
          </p:nvSpPr>
          <p:spPr>
            <a:xfrm>
              <a:off x="6701744" y="576222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(c)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9624D7D-F15D-4482-FD5B-0AF6F30B27F0}"/>
                </a:ext>
              </a:extLst>
            </p:cNvPr>
            <p:cNvSpPr/>
            <p:nvPr/>
          </p:nvSpPr>
          <p:spPr>
            <a:xfrm>
              <a:off x="8979407" y="497109"/>
              <a:ext cx="126735" cy="2443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1B2FC35-959B-EDEA-2E46-B915DE93AB62}"/>
                </a:ext>
              </a:extLst>
            </p:cNvPr>
            <p:cNvSpPr/>
            <p:nvPr/>
          </p:nvSpPr>
          <p:spPr>
            <a:xfrm rot="5400000">
              <a:off x="7770031" y="-758825"/>
              <a:ext cx="229748" cy="25522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6A2D59A-B3CD-1900-212C-D2ACC35ADA63}"/>
                </a:ext>
              </a:extLst>
            </p:cNvPr>
            <p:cNvSpPr/>
            <p:nvPr/>
          </p:nvSpPr>
          <p:spPr>
            <a:xfrm>
              <a:off x="6505629" y="422471"/>
              <a:ext cx="154596" cy="24437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BDB80A-D59E-4101-0528-1ED2D2C1868F}"/>
                </a:ext>
              </a:extLst>
            </p:cNvPr>
            <p:cNvSpPr txBox="1"/>
            <p:nvPr/>
          </p:nvSpPr>
          <p:spPr>
            <a:xfrm>
              <a:off x="6307292" y="775373"/>
              <a:ext cx="349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6B1782-7BC1-B682-87CE-45672D1D6F6B}"/>
                </a:ext>
              </a:extLst>
            </p:cNvPr>
            <p:cNvSpPr txBox="1"/>
            <p:nvPr/>
          </p:nvSpPr>
          <p:spPr>
            <a:xfrm>
              <a:off x="6307292" y="1131093"/>
              <a:ext cx="349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B241CB-2780-1A36-F5C9-07E2965DB4CE}"/>
                </a:ext>
              </a:extLst>
            </p:cNvPr>
            <p:cNvSpPr txBox="1"/>
            <p:nvPr/>
          </p:nvSpPr>
          <p:spPr>
            <a:xfrm>
              <a:off x="6315913" y="1455343"/>
              <a:ext cx="349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3FB74B-FF93-2788-4515-45EC7BCB066D}"/>
                </a:ext>
              </a:extLst>
            </p:cNvPr>
            <p:cNvSpPr txBox="1"/>
            <p:nvPr/>
          </p:nvSpPr>
          <p:spPr>
            <a:xfrm>
              <a:off x="6215495" y="1842355"/>
              <a:ext cx="4539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-2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B4B80A7-E82F-7705-5C44-4FCFF6358E16}"/>
                </a:ext>
              </a:extLst>
            </p:cNvPr>
            <p:cNvSpPr txBox="1"/>
            <p:nvPr/>
          </p:nvSpPr>
          <p:spPr>
            <a:xfrm>
              <a:off x="6200264" y="2152723"/>
              <a:ext cx="4539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-4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A39A9B1-526C-E319-4A4D-2453244C56D4}"/>
                </a:ext>
              </a:extLst>
            </p:cNvPr>
            <p:cNvSpPr txBox="1"/>
            <p:nvPr/>
          </p:nvSpPr>
          <p:spPr>
            <a:xfrm>
              <a:off x="6544668" y="374778"/>
              <a:ext cx="5677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10e5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E664122-90A5-48F1-8D5C-1658A46615D1}"/>
                </a:ext>
              </a:extLst>
            </p:cNvPr>
            <p:cNvSpPr txBox="1"/>
            <p:nvPr/>
          </p:nvSpPr>
          <p:spPr>
            <a:xfrm rot="16200000">
              <a:off x="5485255" y="1658746"/>
              <a:ext cx="14205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Signal [V]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7E10C6E-8F02-EAE5-16BC-AE0A375BCD88}"/>
                </a:ext>
              </a:extLst>
            </p:cNvPr>
            <p:cNvSpPr/>
            <p:nvPr/>
          </p:nvSpPr>
          <p:spPr>
            <a:xfrm rot="5400000">
              <a:off x="7626073" y="1817779"/>
              <a:ext cx="229750" cy="24437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CC1746D-63E0-1BC8-C23F-B20E27A33BF0}"/>
                </a:ext>
              </a:extLst>
            </p:cNvPr>
            <p:cNvSpPr txBox="1"/>
            <p:nvPr/>
          </p:nvSpPr>
          <p:spPr>
            <a:xfrm>
              <a:off x="6822835" y="2603472"/>
              <a:ext cx="514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25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DAB795B-FE73-2136-9835-790EC9F8EFEF}"/>
                </a:ext>
              </a:extLst>
            </p:cNvPr>
            <p:cNvSpPr txBox="1"/>
            <p:nvPr/>
          </p:nvSpPr>
          <p:spPr>
            <a:xfrm>
              <a:off x="7290528" y="2609779"/>
              <a:ext cx="514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50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4A1058-9678-B8C0-A8EB-4EB0CF0006F1}"/>
                </a:ext>
              </a:extLst>
            </p:cNvPr>
            <p:cNvSpPr txBox="1"/>
            <p:nvPr/>
          </p:nvSpPr>
          <p:spPr>
            <a:xfrm>
              <a:off x="7776921" y="2608787"/>
              <a:ext cx="514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75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94E9619-1C19-B170-56DF-B7CF55553A33}"/>
                </a:ext>
              </a:extLst>
            </p:cNvPr>
            <p:cNvSpPr txBox="1"/>
            <p:nvPr/>
          </p:nvSpPr>
          <p:spPr>
            <a:xfrm>
              <a:off x="8198971" y="2603818"/>
              <a:ext cx="6799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100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04FE71-3F2D-331A-1E79-B81ABEBF08C8}"/>
                </a:ext>
              </a:extLst>
            </p:cNvPr>
            <p:cNvSpPr txBox="1"/>
            <p:nvPr/>
          </p:nvSpPr>
          <p:spPr>
            <a:xfrm>
              <a:off x="7153821" y="2832451"/>
              <a:ext cx="13981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Time [</a:t>
              </a:r>
              <a:r>
                <a:rPr lang="el-GR" sz="2400" dirty="0"/>
                <a:t>μ</a:t>
              </a:r>
              <a:r>
                <a:rPr lang="en-US" sz="2400" dirty="0"/>
                <a:t>s]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51DF8E7-2073-F747-55C2-6AC29A98AEB1}"/>
                </a:ext>
              </a:extLst>
            </p:cNvPr>
            <p:cNvCxnSpPr>
              <a:cxnSpLocks/>
            </p:cNvCxnSpPr>
            <p:nvPr/>
          </p:nvCxnSpPr>
          <p:spPr>
            <a:xfrm>
              <a:off x="8048589" y="768450"/>
              <a:ext cx="75819" cy="0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262C45F-3C4B-08C6-87C6-E8BDF15ED94C}"/>
                </a:ext>
              </a:extLst>
            </p:cNvPr>
            <p:cNvCxnSpPr>
              <a:cxnSpLocks/>
            </p:cNvCxnSpPr>
            <p:nvPr/>
          </p:nvCxnSpPr>
          <p:spPr>
            <a:xfrm>
              <a:off x="8048589" y="936196"/>
              <a:ext cx="75819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8ED49C2-2A3D-1DD3-F801-FF496CF44B37}"/>
                </a:ext>
              </a:extLst>
            </p:cNvPr>
            <p:cNvCxnSpPr>
              <a:cxnSpLocks/>
            </p:cNvCxnSpPr>
            <p:nvPr/>
          </p:nvCxnSpPr>
          <p:spPr>
            <a:xfrm>
              <a:off x="8505205" y="747721"/>
              <a:ext cx="75819" cy="0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8A6629E-FF4A-0D48-E68D-60EDC3247577}"/>
                </a:ext>
              </a:extLst>
            </p:cNvPr>
            <p:cNvCxnSpPr>
              <a:cxnSpLocks/>
            </p:cNvCxnSpPr>
            <p:nvPr/>
          </p:nvCxnSpPr>
          <p:spPr>
            <a:xfrm>
              <a:off x="8505205" y="932387"/>
              <a:ext cx="75819" cy="0"/>
            </a:xfrm>
            <a:prstGeom prst="line">
              <a:avLst/>
            </a:prstGeom>
            <a:ln>
              <a:solidFill>
                <a:srgbClr val="FFCC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91BBCF1-C12F-CEEE-4DE7-031AE9F1BFB7}"/>
                </a:ext>
              </a:extLst>
            </p:cNvPr>
            <p:cNvCxnSpPr>
              <a:cxnSpLocks/>
            </p:cNvCxnSpPr>
            <p:nvPr/>
          </p:nvCxnSpPr>
          <p:spPr>
            <a:xfrm>
              <a:off x="8505206" y="1124170"/>
              <a:ext cx="75819" cy="0"/>
            </a:xfrm>
            <a:prstGeom prst="line">
              <a:avLst/>
            </a:prstGeom>
            <a:ln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E9BA0D-76FC-1307-9EAB-D40CF7974848}"/>
                </a:ext>
              </a:extLst>
            </p:cNvPr>
            <p:cNvSpPr txBox="1"/>
            <p:nvPr/>
          </p:nvSpPr>
          <p:spPr>
            <a:xfrm>
              <a:off x="8505205" y="987869"/>
              <a:ext cx="3770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50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C32C089-630F-A976-EC67-6967B96F6D94}"/>
                </a:ext>
              </a:extLst>
            </p:cNvPr>
            <p:cNvSpPr txBox="1"/>
            <p:nvPr/>
          </p:nvSpPr>
          <p:spPr>
            <a:xfrm>
              <a:off x="8506227" y="592730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150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FCCE530-3BCD-C82F-26D0-A40A3A28000D}"/>
                </a:ext>
              </a:extLst>
            </p:cNvPr>
            <p:cNvSpPr txBox="1"/>
            <p:nvPr/>
          </p:nvSpPr>
          <p:spPr>
            <a:xfrm>
              <a:off x="8505205" y="782308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100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9BFD4C-64BA-0B26-3121-B4EAFF1F85EC}"/>
                </a:ext>
              </a:extLst>
            </p:cNvPr>
            <p:cNvSpPr txBox="1"/>
            <p:nvPr/>
          </p:nvSpPr>
          <p:spPr>
            <a:xfrm>
              <a:off x="8054879" y="592730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250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2A010AF-994F-E169-DC33-34BFB2D5A3A9}"/>
                </a:ext>
              </a:extLst>
            </p:cNvPr>
            <p:cNvSpPr txBox="1"/>
            <p:nvPr/>
          </p:nvSpPr>
          <p:spPr>
            <a:xfrm>
              <a:off x="8053857" y="782308"/>
              <a:ext cx="4732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200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522856-7D3D-A9E8-E8BD-C147F2B71E40}"/>
                </a:ext>
              </a:extLst>
            </p:cNvPr>
            <p:cNvSpPr txBox="1"/>
            <p:nvPr/>
          </p:nvSpPr>
          <p:spPr>
            <a:xfrm>
              <a:off x="7053197" y="-42704"/>
              <a:ext cx="14738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# of shots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17733171-A038-598C-0044-186CB2970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38518" y="3516788"/>
              <a:ext cx="2390560" cy="2454142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D3C9E49-8CDC-E4D0-F0BD-128522C6B2A1}"/>
                </a:ext>
              </a:extLst>
            </p:cNvPr>
            <p:cNvSpPr txBox="1"/>
            <p:nvPr/>
          </p:nvSpPr>
          <p:spPr>
            <a:xfrm>
              <a:off x="6202155" y="3622137"/>
              <a:ext cx="453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(d)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8049DE0E-B7A9-B07A-C7B1-9987C30381E9}"/>
              </a:ext>
            </a:extLst>
          </p:cNvPr>
          <p:cNvSpPr txBox="1"/>
          <p:nvPr/>
        </p:nvSpPr>
        <p:spPr>
          <a:xfrm>
            <a:off x="64588" y="2004733"/>
            <a:ext cx="410242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Dosimetry in real time, especially in medical settings, is a challenging problem. Here, we irradiated a fatty tissue (pork belly) </a:t>
            </a:r>
            <a:r>
              <a:rPr lang="en-US" sz="2000" b="1" dirty="0"/>
              <a:t>(a)</a:t>
            </a:r>
            <a:r>
              <a:rPr lang="en-US" sz="2000" dirty="0"/>
              <a:t>. Over multiple shots, imaging of complex structures is possible </a:t>
            </a:r>
            <a:r>
              <a:rPr lang="en-US" sz="2000" b="1" dirty="0"/>
              <a:t>(b1),(b2) </a:t>
            </a:r>
            <a:r>
              <a:rPr lang="en-US" sz="2000" dirty="0"/>
              <a:t> and </a:t>
            </a:r>
            <a:r>
              <a:rPr lang="en-US" sz="2000" b="1" dirty="0"/>
              <a:t>(b3</a:t>
            </a:r>
            <a:r>
              <a:rPr lang="en-US" sz="2000" dirty="0"/>
              <a:t>). Also importantly, accumulated signal </a:t>
            </a:r>
            <a:r>
              <a:rPr lang="en-US" sz="2000" b="1" dirty="0"/>
              <a:t>(c) </a:t>
            </a:r>
            <a:r>
              <a:rPr lang="en-US" sz="2000" dirty="0"/>
              <a:t>scales linearly with number of shot </a:t>
            </a:r>
            <a:r>
              <a:rPr lang="en-US" sz="2000" b="1" dirty="0"/>
              <a:t>(d)</a:t>
            </a:r>
            <a:r>
              <a:rPr lang="en-US" sz="2000" dirty="0"/>
              <a:t>, meaning this technique has potential for dosimetry in real time. </a:t>
            </a:r>
          </a:p>
        </p:txBody>
      </p:sp>
      <p:pic>
        <p:nvPicPr>
          <p:cNvPr id="53" name="Picture 2">
            <a:extLst>
              <a:ext uri="{FF2B5EF4-FFF2-40B4-BE49-F238E27FC236}">
                <a16:creationId xmlns:a16="http://schemas.microsoft.com/office/drawing/2014/main" id="{A8D015CB-46A5-9719-1434-D4302B219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450" y="4612533"/>
            <a:ext cx="2057549" cy="171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">
            <a:extLst>
              <a:ext uri="{FF2B5EF4-FFF2-40B4-BE49-F238E27FC236}">
                <a16:creationId xmlns:a16="http://schemas.microsoft.com/office/drawing/2014/main" id="{FE2848AD-C69E-DF5D-C858-CB0234043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906" y="4612533"/>
            <a:ext cx="2012802" cy="171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>
            <a:extLst>
              <a:ext uri="{FF2B5EF4-FFF2-40B4-BE49-F238E27FC236}">
                <a16:creationId xmlns:a16="http://schemas.microsoft.com/office/drawing/2014/main" id="{9F551AB6-3010-C8C9-985E-536B27867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565" y="2100242"/>
            <a:ext cx="2087719" cy="171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429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6-9 White Backgrou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785</Words>
  <Application>Microsoft Office PowerPoint</Application>
  <PresentationFormat>Widescreen</PresentationFormat>
  <Paragraphs>188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Aptos Narrow</vt:lpstr>
      <vt:lpstr>Arial</vt:lpstr>
      <vt:lpstr>Arial Black</vt:lpstr>
      <vt:lpstr>Calibri</vt:lpstr>
      <vt:lpstr>Cambria Math</vt:lpstr>
      <vt:lpstr>Office Theme</vt:lpstr>
      <vt:lpstr>16-9 White Backgroud</vt:lpstr>
      <vt:lpstr>PowerPoint Presentation</vt:lpstr>
      <vt:lpstr>Material Characterization: Slab</vt:lpstr>
      <vt:lpstr>PowerPoint Presentation</vt:lpstr>
      <vt:lpstr>Imaging of complex targets</vt:lpstr>
      <vt:lpstr>Irradiation of a bovine bone </vt:lpstr>
      <vt:lpstr>Elliptical Solutions (?)</vt:lpstr>
      <vt:lpstr>PowerPoint Presentation</vt:lpstr>
      <vt:lpstr>Diagnostic tool for Osteoporosis? </vt:lpstr>
      <vt:lpstr>In-situ Dosimetry</vt:lpstr>
      <vt:lpstr>Conclusions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Franco Altamirano, Jose</dc:creator>
  <cp:lastModifiedBy>Franco Altamirano, Jose</cp:lastModifiedBy>
  <cp:revision>4</cp:revision>
  <dcterms:created xsi:type="dcterms:W3CDTF">2026-07-28T11:40:09Z</dcterms:created>
  <dcterms:modified xsi:type="dcterms:W3CDTF">2026-07-28T18:35:52Z</dcterms:modified>
</cp:coreProperties>
</file>