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  <p:sldMasterId id="2147483744" r:id="rId2"/>
    <p:sldMasterId id="2147483760" r:id="rId3"/>
    <p:sldMasterId id="2147483772" r:id="rId4"/>
  </p:sldMasterIdLst>
  <p:notesMasterIdLst>
    <p:notesMasterId r:id="rId31"/>
  </p:notesMasterIdLst>
  <p:handoutMasterIdLst>
    <p:handoutMasterId r:id="rId32"/>
  </p:handoutMasterIdLst>
  <p:sldIdLst>
    <p:sldId id="1126" r:id="rId5"/>
    <p:sldId id="1251" r:id="rId6"/>
    <p:sldId id="1240" r:id="rId7"/>
    <p:sldId id="1221" r:id="rId8"/>
    <p:sldId id="1222" r:id="rId9"/>
    <p:sldId id="1195" r:id="rId10"/>
    <p:sldId id="1253" r:id="rId11"/>
    <p:sldId id="1255" r:id="rId12"/>
    <p:sldId id="1256" r:id="rId13"/>
    <p:sldId id="1230" r:id="rId14"/>
    <p:sldId id="1123" r:id="rId15"/>
    <p:sldId id="1254" r:id="rId16"/>
    <p:sldId id="1214" r:id="rId17"/>
    <p:sldId id="1239" r:id="rId18"/>
    <p:sldId id="1176" r:id="rId19"/>
    <p:sldId id="1252" r:id="rId20"/>
    <p:sldId id="1164" r:id="rId21"/>
    <p:sldId id="1165" r:id="rId22"/>
    <p:sldId id="1173" r:id="rId23"/>
    <p:sldId id="1206" r:id="rId24"/>
    <p:sldId id="1235" r:id="rId25"/>
    <p:sldId id="1237" r:id="rId26"/>
    <p:sldId id="1245" r:id="rId27"/>
    <p:sldId id="1246" r:id="rId28"/>
    <p:sldId id="1177" r:id="rId29"/>
    <p:sldId id="1101" r:id="rId30"/>
  </p:sldIdLst>
  <p:sldSz cx="12192000" cy="6858000"/>
  <p:notesSz cx="6797675" cy="9926638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0066FF"/>
    <a:srgbClr val="009900"/>
    <a:srgbClr val="FF0000"/>
    <a:srgbClr val="0000FF"/>
    <a:srgbClr val="34349C"/>
    <a:srgbClr val="FF9900"/>
    <a:srgbClr val="FF6600"/>
    <a:srgbClr val="3333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02" autoAdjust="0"/>
    <p:restoredTop sz="94649" autoAdjust="0"/>
  </p:normalViewPr>
  <p:slideViewPr>
    <p:cSldViewPr snapToGrid="0">
      <p:cViewPr>
        <p:scale>
          <a:sx n="75" d="100"/>
          <a:sy n="75" d="100"/>
        </p:scale>
        <p:origin x="101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914"/>
    </p:cViewPr>
  </p:sorterViewPr>
  <p:notesViewPr>
    <p:cSldViewPr snapToGrid="0" showGuides="1">
      <p:cViewPr varScale="1">
        <p:scale>
          <a:sx n="80" d="100"/>
          <a:sy n="80" d="100"/>
        </p:scale>
        <p:origin x="40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C1A98A45-E1F1-4C2A-B122-5F4B3002AE15}" type="datetimeFigureOut">
              <a:rPr lang="hu-HU"/>
              <a:pPr>
                <a:defRPr/>
              </a:pPr>
              <a:t>2026. 07. 28.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839686E-1351-4340-85AB-EBAB30597B4A}" type="slidenum">
              <a:rPr lang="hu-HU" altLang="en-US"/>
              <a:pPr>
                <a:defRPr/>
              </a:pPr>
              <a:t>‹#›</a:t>
            </a:fld>
            <a:endParaRPr lang="hu-H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9A103FA-5C2D-4726-9011-3738D967B2FF}" type="datetimeFigureOut">
              <a:rPr lang="hu-HU"/>
              <a:pPr>
                <a:defRPr/>
              </a:pPr>
              <a:t>2026. 07. 28.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DAF442B-2FBB-45B5-8477-2E8A9721292B}" type="slidenum">
              <a:rPr lang="hu-HU" altLang="en-US"/>
              <a:pPr>
                <a:defRPr/>
              </a:pPr>
              <a:t>‹#›</a:t>
            </a:fld>
            <a:endParaRPr lang="hu-H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Jegyzetek hely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8" name="Dia számának hely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D2F10D-6E10-4A89-BC77-3FF449D0E461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240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174E80-85DF-43D0-9CB6-7E1DF5BBF12B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75427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5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6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7.pn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ejezet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-380999" y="102108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94201" y="1911291"/>
            <a:ext cx="7680000" cy="1511996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3600" b="0" cap="all" spc="0">
                <a:solidFill>
                  <a:srgbClr val="172751"/>
                </a:solidFill>
                <a:effectLst>
                  <a:outerShdw blurRad="53975" dist="50800" dir="3600000" algn="tl" rotWithShape="0">
                    <a:schemeClr val="tx1">
                      <a:alpha val="20000"/>
                    </a:schemeClr>
                  </a:outerShdw>
                </a:effectLst>
              </a:defRPr>
            </a:lvl1pPr>
          </a:lstStyle>
          <a:p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4201" y="3433055"/>
            <a:ext cx="7680000" cy="1243807"/>
          </a:xfrm>
        </p:spPr>
        <p:txBody>
          <a:bodyPr lIns="0" tIns="18720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i="0" kern="1400" spc="10">
                <a:solidFill>
                  <a:srgbClr val="0D0D0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hu-H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2E122F-02FB-2E42-A26F-47B5609D360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4" name="Picture 15">
            <a:extLst>
              <a:ext uri="{FF2B5EF4-FFF2-40B4-BE49-F238E27FC236}">
                <a16:creationId xmlns:a16="http://schemas.microsoft.com/office/drawing/2014/main" id="{14375CBE-10C7-6943-A512-60B3DD693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41B51571-B46E-344D-868D-54A30E86F3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 fejlécc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12234"/>
            <a:ext cx="6815667" cy="467650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800" baseline="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212235"/>
            <a:ext cx="4011084" cy="46765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AF25D5-2C6D-0D4F-9282-371DCD0D8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72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7997" y="4706543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07997" y="1159978"/>
            <a:ext cx="7315200" cy="3441708"/>
          </a:xfrm>
        </p:spPr>
        <p:txBody>
          <a:bodyPr rtlCol="0">
            <a:normAutofit/>
          </a:bodyPr>
          <a:lstStyle>
            <a:lvl1pPr marL="0" indent="0">
              <a:buNone/>
              <a:defRPr sz="24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/>
              <a:t>Kép beszúrásához kattintson az ikonra</a:t>
            </a:r>
            <a:endParaRPr lang="en-US" noProof="0" dirty="0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>
            <p:extLst/>
          </p:nvPr>
        </p:nvGraphicFramePr>
        <p:xfrm>
          <a:off x="3411936" y="1959852"/>
          <a:ext cx="5372363" cy="2525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" r:id="rId3" imgW="5284795" imgH="2755164" progId="Excel.Chart.8">
                  <p:embed/>
                </p:oleObj>
              </mc:Choice>
              <mc:Fallback>
                <p:oleObj r:id="rId3" imgW="5284795" imgH="2755164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936" y="1959852"/>
                        <a:ext cx="5372363" cy="25250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07997" y="5273282"/>
            <a:ext cx="7315200" cy="494982"/>
          </a:xfrm>
        </p:spPr>
        <p:txBody>
          <a:bodyPr/>
          <a:lstStyle>
            <a:lvl1pPr marL="0" indent="0">
              <a:buNone/>
              <a:defRPr sz="14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6410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ízszintes 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609600" y="1310640"/>
            <a:ext cx="10972800" cy="45262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83750-67F2-BE4D-BAFB-9952FDE35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 userDrawn="1">
            <p:extLst/>
          </p:nvPr>
        </p:nvGraphicFramePr>
        <p:xfrm>
          <a:off x="2764352" y="1686396"/>
          <a:ext cx="8736709" cy="4099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" r:id="rId3" imgW="6083305" imgH="3169658" progId="Excel.Chart.8">
                  <p:embed/>
                </p:oleObj>
              </mc:Choice>
              <mc:Fallback>
                <p:oleObj r:id="rId3" imgW="6083305" imgH="3169658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4352" y="1686396"/>
                        <a:ext cx="8736709" cy="409977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322674F-7A73-3744-999F-2CE88AD3F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99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114973" y="794085"/>
            <a:ext cx="2467428" cy="4969684"/>
          </a:xfrm>
        </p:spPr>
        <p:txBody>
          <a:bodyPr vert="eaVert" anchor="ctr">
            <a:normAutofit/>
          </a:bodyPr>
          <a:lstStyle>
            <a:lvl1pPr>
              <a:defRPr sz="2400" baseline="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94085"/>
            <a:ext cx="8284755" cy="4969684"/>
          </a:xfrm>
        </p:spPr>
        <p:txBody>
          <a:bodyPr vert="eaVert"/>
          <a:lstStyle>
            <a:lvl2pPr>
              <a:defRPr baseline="0"/>
            </a:lvl2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D8C02-22FC-5441-88D7-7BD0FA4EFD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38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LTL pp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SEC-COLORS-FOR-PPPT-PALETT.pn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592238"/>
            <a:ext cx="9601200" cy="539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9158818" y="211836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hu-HU" dirty="0"/>
              <a:t>NLTL PPT </a:t>
            </a:r>
            <a:r>
              <a:rPr lang="hu-HU" dirty="0" err="1"/>
              <a:t>suggested</a:t>
            </a:r>
            <a:r>
              <a:rPr lang="hu-HU" dirty="0"/>
              <a:t> </a:t>
            </a:r>
            <a:r>
              <a:rPr lang="hu-HU" dirty="0" err="1"/>
              <a:t>colors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1DCB3-0B37-C54F-A8D1-93C70F4F8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36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138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LTL 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-1"/>
            <a:ext cx="12240457" cy="6868799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44C95804-820B-0348-BA9B-EE32CADA7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2415" y="5953501"/>
            <a:ext cx="3074419" cy="409502"/>
          </a:xfrm>
          <a:prstGeom prst="rect">
            <a:avLst/>
          </a:prstGeom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1D7F41E1-19AE-7444-8EEC-3B486A4022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436" y="5853424"/>
            <a:ext cx="722045" cy="616112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2681984C-2A69-1145-8FFA-AD2EA80BCA9D}"/>
              </a:ext>
            </a:extLst>
          </p:cNvPr>
          <p:cNvSpPr txBox="1"/>
          <p:nvPr userDrawn="1"/>
        </p:nvSpPr>
        <p:spPr>
          <a:xfrm>
            <a:off x="943400" y="1555230"/>
            <a:ext cx="544063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n-US" sz="2000" i="1" spc="100" dirty="0">
                <a:solidFill>
                  <a:schemeClr val="tx1"/>
                </a:solidFill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28518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060B1-8704-4AD8-98CA-F7055E3A9B59}" type="slidenum">
              <a:rPr lang="hu-HU" altLang="en-US"/>
              <a:pPr>
                <a:defRPr/>
              </a:pPr>
              <a:t>‹#›</a:t>
            </a:fld>
            <a:endParaRPr lang="hu-HU" altLang="en-US"/>
          </a:p>
        </p:txBody>
      </p:sp>
    </p:spTree>
    <p:extLst>
      <p:ext uri="{BB962C8B-B14F-4D97-AF65-F5344CB8AC3E}">
        <p14:creationId xmlns:p14="http://schemas.microsoft.com/office/powerpoint/2010/main" val="1090774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ejezet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-380998" y="1021080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4201" y="1911291"/>
            <a:ext cx="7680000" cy="1511996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2700" b="0" cap="all" spc="0">
                <a:solidFill>
                  <a:srgbClr val="172751"/>
                </a:solidFill>
                <a:effectLst>
                  <a:outerShdw blurRad="53975" dist="50800" dir="3600000" algn="tl" rotWithShape="0">
                    <a:schemeClr val="tx1">
                      <a:alpha val="20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94201" y="3433055"/>
            <a:ext cx="7680000" cy="1243807"/>
          </a:xfrm>
        </p:spPr>
        <p:txBody>
          <a:bodyPr lIns="0" tIns="187200">
            <a:normAutofit/>
          </a:bodyPr>
          <a:lstStyle>
            <a:lvl1pPr marL="0" indent="0" algn="l">
              <a:spcBef>
                <a:spcPts val="0"/>
              </a:spcBef>
              <a:buNone/>
              <a:defRPr sz="1500" b="1" i="0" kern="1400" spc="8">
                <a:solidFill>
                  <a:srgbClr val="0D0D0D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Click to edit Chapter Subtitle style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2E122F-02FB-2E42-A26F-47B5609D360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4" name="Picture 15">
            <a:extLst>
              <a:ext uri="{FF2B5EF4-FFF2-40B4-BE49-F238E27FC236}">
                <a16:creationId xmlns:a16="http://schemas.microsoft.com/office/drawing/2014/main" id="{14375CBE-10C7-6943-A512-60B3DD69331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9" y="6126228"/>
            <a:ext cx="3074419" cy="40950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41B51571-B46E-344D-868D-54A30E86F34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1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70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éma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5491" y="3116199"/>
            <a:ext cx="7680000" cy="1362076"/>
          </a:xfrm>
        </p:spPr>
        <p:txBody>
          <a:bodyPr lIns="0" tIns="0" bIns="0" anchor="t" anchorCtr="0"/>
          <a:lstStyle>
            <a:lvl1pPr algn="l">
              <a:defRPr sz="2700" b="0" cap="none" baseline="0">
                <a:solidFill>
                  <a:srgbClr val="172751"/>
                </a:solidFill>
              </a:defRPr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05487" y="1616014"/>
            <a:ext cx="7680000" cy="1500187"/>
          </a:xfrm>
        </p:spPr>
        <p:txBody>
          <a:bodyPr lIns="0" bIns="187200" anchor="b"/>
          <a:lstStyle>
            <a:lvl1pPr marL="0" indent="0">
              <a:spcBef>
                <a:spcPts val="0"/>
              </a:spcBef>
              <a:buNone/>
              <a:defRPr sz="1500" b="0" i="0" baseline="0">
                <a:solidFill>
                  <a:srgbClr val="00000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err="1"/>
              <a:t>Topic</a:t>
            </a:r>
            <a:r>
              <a:rPr lang="hu-HU" dirty="0"/>
              <a:t> 01.</a:t>
            </a:r>
          </a:p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text </a:t>
            </a:r>
            <a:r>
              <a:rPr lang="hu-HU" dirty="0" err="1"/>
              <a:t>styles</a:t>
            </a:r>
            <a:endParaRPr lang="hu-H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F25D354-9274-EF4F-A486-DF629D051A2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9535E925-4E7F-2F40-8BFC-E0092350B9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9" y="6126228"/>
            <a:ext cx="3074419" cy="409502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20185A4-658C-0F4F-870C-B71BC6989D6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1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8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éma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5491" y="3116199"/>
            <a:ext cx="7680000" cy="1362076"/>
          </a:xfrm>
        </p:spPr>
        <p:txBody>
          <a:bodyPr lIns="0" tIns="0" bIns="0" anchor="t" anchorCtr="0"/>
          <a:lstStyle>
            <a:lvl1pPr algn="l">
              <a:defRPr sz="3600" b="0" cap="none" baseline="0">
                <a:solidFill>
                  <a:srgbClr val="172751"/>
                </a:solidFill>
              </a:defRPr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05487" y="1616012"/>
            <a:ext cx="7680000" cy="1500187"/>
          </a:xfrm>
        </p:spPr>
        <p:txBody>
          <a:bodyPr lIns="0" bIns="187200" anchor="b"/>
          <a:lstStyle>
            <a:lvl1pPr marL="0" indent="0">
              <a:spcBef>
                <a:spcPts val="0"/>
              </a:spcBef>
              <a:buNone/>
              <a:defRPr sz="2000" b="0" i="0" baseline="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err="1"/>
              <a:t>Topic</a:t>
            </a:r>
            <a:r>
              <a:rPr lang="hu-HU" dirty="0"/>
              <a:t> 01.</a:t>
            </a:r>
          </a:p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text </a:t>
            </a:r>
            <a:r>
              <a:rPr lang="hu-HU" dirty="0" err="1"/>
              <a:t>styles</a:t>
            </a:r>
            <a:endParaRPr lang="hu-H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F25D354-9274-EF4F-A486-DF629D051A2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9535E925-4E7F-2F40-8BFC-E0092350B9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20185A4-658C-0F4F-870C-B71BC6989D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43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lnSpc>
                <a:spcPct val="110000"/>
              </a:lnSpc>
              <a:defRPr baseline="0"/>
            </a:lvl3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3AB9A-A3C9-CD4D-AD63-69C703C50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F87B66-EDB5-F342-958E-94E9F96A0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963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árhuzamo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3" y="1314484"/>
            <a:ext cx="5384800" cy="3771900"/>
          </a:xfrm>
        </p:spPr>
        <p:txBody>
          <a:bodyPr/>
          <a:lstStyle>
            <a:lvl1pPr>
              <a:defRPr sz="1650" baseline="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3" y="1314484"/>
            <a:ext cx="5384800" cy="3771900"/>
          </a:xfrm>
        </p:spPr>
        <p:txBody>
          <a:bodyPr/>
          <a:lstStyle>
            <a:lvl1pPr>
              <a:defRPr sz="1650" b="0"/>
            </a:lvl1pPr>
            <a:lvl2pPr>
              <a:defRPr sz="1500" b="0"/>
            </a:lvl2pPr>
            <a:lvl3pPr>
              <a:defRPr sz="1350" b="0"/>
            </a:lvl3pPr>
            <a:lvl4pPr>
              <a:defRPr sz="1200" b="0"/>
            </a:lvl4pPr>
            <a:lvl5pPr>
              <a:defRPr sz="1200" b="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524DE-3BEC-3A4A-AD55-EF0FFB9C55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43057BB-BD6C-F540-B6F0-D0969A040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771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Összehasonlítás NLT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175287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1650" b="1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31133"/>
            <a:ext cx="5386917" cy="3951288"/>
          </a:xfrm>
        </p:spPr>
        <p:txBody>
          <a:bodyPr/>
          <a:lstStyle>
            <a:lvl1pPr>
              <a:defRPr sz="1650" baseline="0"/>
            </a:lvl1pPr>
            <a:lvl2pPr>
              <a:defRPr sz="1350" baseline="0"/>
            </a:lvl2pPr>
            <a:lvl3pPr>
              <a:defRPr sz="1200" baseline="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74" y="1175287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1831133"/>
            <a:ext cx="5389033" cy="3951288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 baseline="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05FC5-2A0F-4C41-8825-3639CCF6C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37FD55-BF5E-D44F-887A-31C4D213A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1200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 csak cím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3"/>
          <p:cNvGraphicFramePr>
            <a:graphicFrameLocks noChangeAspect="1"/>
          </p:cNvGraphicFramePr>
          <p:nvPr/>
        </p:nvGraphicFramePr>
        <p:xfrm>
          <a:off x="2243667" y="1426846"/>
          <a:ext cx="7884584" cy="3806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25" r:id="rId3" imgW="5912631" imgH="3169658" progId="Excel.Chart.8">
                  <p:embed/>
                </p:oleObj>
              </mc:Choice>
              <mc:Fallback>
                <p:oleObj r:id="rId3" imgW="5912631" imgH="3169658" progId="Excel.Chart.8">
                  <p:embed/>
                  <p:pic>
                    <p:nvPicPr>
                      <p:cNvPr id="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667" y="1426846"/>
                        <a:ext cx="7884584" cy="3806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6AE8A-7CB7-E240-B8FF-92158BBA4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8445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1182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talom fejlécc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12236"/>
            <a:ext cx="6815667" cy="4676503"/>
          </a:xfr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350" baseline="0"/>
            </a:lvl3pPr>
            <a:lvl4pPr>
              <a:defRPr sz="120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212237"/>
            <a:ext cx="4011084" cy="467650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F0DF4-A710-564F-8EF9-B4E55C1AA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AF25D5-2C6D-0D4F-9282-371DCD0D8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267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7997" y="4706543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07997" y="1159978"/>
            <a:ext cx="7315200" cy="3441708"/>
          </a:xfrm>
        </p:spPr>
        <p:txBody>
          <a:bodyPr rtlCol="0">
            <a:normAutofit/>
          </a:bodyPr>
          <a:lstStyle>
            <a:lvl1pPr marL="0" indent="0">
              <a:buNone/>
              <a:defRPr sz="1800" baseline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>
            <p:extLst/>
          </p:nvPr>
        </p:nvGraphicFramePr>
        <p:xfrm>
          <a:off x="3411937" y="1959852"/>
          <a:ext cx="5372363" cy="2525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49" r:id="rId3" imgW="5284795" imgH="2755164" progId="Excel.Chart.8">
                  <p:embed/>
                </p:oleObj>
              </mc:Choice>
              <mc:Fallback>
                <p:oleObj r:id="rId3" imgW="5284795" imgH="2755164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937" y="1959852"/>
                        <a:ext cx="5372363" cy="25250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07997" y="5273282"/>
            <a:ext cx="7315200" cy="494982"/>
          </a:xfrm>
        </p:spPr>
        <p:txBody>
          <a:bodyPr/>
          <a:lstStyle>
            <a:lvl1pPr marL="0" indent="0">
              <a:buNone/>
              <a:defRPr sz="1050" baseline="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hu-HU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CF2B5-C100-384E-8BCD-5BBAB459D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917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ízszintes 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609600" y="1310640"/>
            <a:ext cx="10972800" cy="45262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3750-67F2-BE4D-BAFB-9952FDE35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>
            <p:extLst/>
          </p:nvPr>
        </p:nvGraphicFramePr>
        <p:xfrm>
          <a:off x="2764352" y="1686396"/>
          <a:ext cx="8736709" cy="4099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73" r:id="rId3" imgW="6083305" imgH="3169658" progId="Excel.Chart.8">
                  <p:embed/>
                </p:oleObj>
              </mc:Choice>
              <mc:Fallback>
                <p:oleObj r:id="rId3" imgW="6083305" imgH="3169658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4352" y="1686396"/>
                        <a:ext cx="8736709" cy="409977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322674F-7A73-3744-999F-2CE88AD3F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/>
          <a:lstStyle>
            <a:lvl1pPr>
              <a:defRPr sz="18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611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114974" y="794085"/>
            <a:ext cx="2467428" cy="4969684"/>
          </a:xfrm>
        </p:spPr>
        <p:txBody>
          <a:bodyPr vert="eaVert" anchor="ctr">
            <a:normAutofit/>
          </a:bodyPr>
          <a:lstStyle>
            <a:lvl1pPr>
              <a:defRPr sz="1800" baseline="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794085"/>
            <a:ext cx="8284755" cy="4969684"/>
          </a:xfrm>
        </p:spPr>
        <p:txBody>
          <a:bodyPr vert="eaVert"/>
          <a:lstStyle>
            <a:lvl2pPr>
              <a:defRPr baseline="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D8C02-22FC-5441-88D7-7BD0FA4EFD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875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LTL pp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SEC-COLORS-FOR-PPPT-PALETT.pn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592238"/>
            <a:ext cx="9601200" cy="539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9158819" y="2118360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3" y="274321"/>
            <a:ext cx="9023684" cy="86487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lang="hu-HU" dirty="0"/>
              <a:t>NLTL PPT </a:t>
            </a:r>
            <a:r>
              <a:rPr lang="hu-HU" dirty="0" err="1"/>
              <a:t>suggested</a:t>
            </a:r>
            <a:r>
              <a:rPr lang="hu-HU" dirty="0"/>
              <a:t> </a:t>
            </a:r>
            <a:r>
              <a:rPr lang="hu-HU" dirty="0" err="1"/>
              <a:t>colors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1DCB3-0B37-C54F-A8D1-93C70F4F8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80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lnSpc>
                <a:spcPct val="110000"/>
              </a:lnSpc>
              <a:defRPr baseline="0"/>
            </a:lvl3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F87B66-EDB5-F342-958E-94E9F96A0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9104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50CEF-8B92-B048-8900-4AABD82F0B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49558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0D822B-96D3-BD4E-B8DF-17C9A80E0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7F36A-7429-0144-A87C-4702640F7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4CAFB6-6944-1F4A-B9B4-80532C5C2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4544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A426D-5C94-6D4C-BE24-771F8F597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756" y="365125"/>
            <a:ext cx="8667044" cy="893109"/>
          </a:xfrm>
        </p:spPr>
        <p:txBody>
          <a:bodyPr/>
          <a:lstStyle>
            <a:lvl1pPr algn="r"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53158-A311-CF45-A263-DB7CA184B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EDA08-0A4B-5246-BB53-14599224F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B2886-41CC-6D4D-9ACD-4CEAEFC8B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575DD-7E76-D248-AB69-96C41653A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EC1044-509E-C743-973C-80EC6EC2FD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060" y="397809"/>
            <a:ext cx="1841462" cy="89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897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165F-96C9-4F4C-81E9-5F07A4D5F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F4F10-32ED-6C46-959B-6CE8437CB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A0E83-3E39-2845-A725-C698552BD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A588D-1EC4-624E-BD49-7774ACE37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F23587-1339-0D42-8A74-1AFFEC8E7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1606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FF8A-1ADE-5C4B-9D60-12DAB7A7E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148D6-BE81-E84A-93EC-BD10832658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C52C8B-44EB-B147-A758-A6AA8FA8F6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20A89D-7A2A-0547-87E1-821C7513C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D07AB-4805-0C4B-9F79-B7BB7410C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FC530B-4F00-594B-8449-B79C617EC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6358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21546-C884-9B40-8737-49227225F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34B4C7-E7D1-9C41-B9A7-95CD24CFD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A4F6BD-EB93-464B-8B40-DFA3FBB34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877A15-5889-1749-9B2B-B288B63930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D59C69-3767-6B4A-B3CD-33F7FC4105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A1D27B-8D60-7840-B48E-9F4773413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B1D8F0-401E-694D-9B3E-B44CEC2A9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0C812A-8673-574E-87E7-B350B8207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6145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B6B57-1579-F148-91BC-558940FAE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5B34F1-4EB8-D143-AC13-A1BFAC663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958BEB-31A3-5248-B6D9-28F7973FE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DB5844-DD8E-8E4B-B6FE-64B62E28C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9949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9E23F9-CCB6-B948-990D-D8C038015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6F6732-8C04-1E47-BCF8-DB5C9715A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26067-7F2A-424C-AAB0-8E979D7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7810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C809F-4FF6-104C-9EA3-4BEA6F0BE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9499D-5B87-2C4B-AEEF-91B8B590D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C65D14-BDBC-C448-A7B1-3F9B61016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B2DBD-6899-FE41-82EC-A7DF04849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77B01E-A9C9-224F-9543-05901A848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CBA9A-ECF6-8741-9836-1083C2347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9987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C4083-1C71-4E4C-B4B0-A4DFF0F0B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2B9142-6D7C-6044-99C5-A6A79888FB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A92A03-0BF1-7F4A-ADEF-A644FACF7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A16833-54FA-6542-A10A-B0BB73772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0A5D40-A519-FA44-A901-F1BBD5D7C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44CB4B-FB2D-B94B-A17B-39C51B5B6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4705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58555-6286-BE40-8807-78DE3556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6C0F6B-E0B3-6A45-BA88-09232F5BB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A2840-8E0E-714D-A53C-99713CE95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EEA1A-AF6A-374A-A506-55A06FEB7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41AAC-1BF2-6042-80D1-593A7EEDF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371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rhuzamo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3" y="1314484"/>
            <a:ext cx="5384800" cy="3771900"/>
          </a:xfrm>
        </p:spPr>
        <p:txBody>
          <a:bodyPr/>
          <a:lstStyle>
            <a:lvl1pPr>
              <a:defRPr sz="22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3" y="1314484"/>
            <a:ext cx="5384800" cy="3771900"/>
          </a:xfrm>
        </p:spPr>
        <p:txBody>
          <a:bodyPr/>
          <a:lstStyle>
            <a:lvl1pPr>
              <a:defRPr sz="2200" b="0"/>
            </a:lvl1pPr>
            <a:lvl2pPr>
              <a:defRPr sz="2000" b="0"/>
            </a:lvl2pPr>
            <a:lvl3pPr>
              <a:defRPr sz="1800" b="0"/>
            </a:lvl3pPr>
            <a:lvl4pPr>
              <a:defRPr sz="1600" b="0"/>
            </a:lvl4pPr>
            <a:lvl5pPr>
              <a:defRPr sz="16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43057BB-BD6C-F540-B6F0-D0969A040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9631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D40127-3A1B-2F46-B941-CDF1E510E0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0105E4-EC36-2747-BF72-71C4B1E36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C105C-48B1-E746-93BC-882874B1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5A9C2-8F6D-9145-8AF2-1FE444621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4E0EF-89B1-D742-B4B2-D732A396A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4772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ejezet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-380999" y="102108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94201" y="1911291"/>
            <a:ext cx="7680000" cy="1511996"/>
          </a:xfrm>
        </p:spPr>
        <p:txBody>
          <a:bodyPr lIns="0" tIns="0" rIns="0" bIns="0" anchor="b" anchorCtr="0">
            <a:normAutofit/>
          </a:bodyPr>
          <a:lstStyle>
            <a:lvl1pPr algn="l">
              <a:lnSpc>
                <a:spcPct val="100000"/>
              </a:lnSpc>
              <a:defRPr sz="3600" b="0" cap="all" spc="0">
                <a:solidFill>
                  <a:srgbClr val="172751"/>
                </a:solidFill>
                <a:effectLst>
                  <a:outerShdw blurRad="53975" dist="50800" dir="3600000" algn="tl" rotWithShape="0">
                    <a:schemeClr val="tx1">
                      <a:alpha val="20000"/>
                    </a:schemeClr>
                  </a:outerShdw>
                </a:effectLst>
              </a:defRPr>
            </a:lvl1pPr>
          </a:lstStyle>
          <a:p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4201" y="3433055"/>
            <a:ext cx="7680000" cy="1243807"/>
          </a:xfrm>
        </p:spPr>
        <p:txBody>
          <a:bodyPr lIns="0" tIns="187200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i="0" kern="1400" spc="10">
                <a:solidFill>
                  <a:srgbClr val="0D0D0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hu-HU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42E122F-02FB-2E42-A26F-47B5609D360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4" name="Picture 15">
            <a:extLst>
              <a:ext uri="{FF2B5EF4-FFF2-40B4-BE49-F238E27FC236}">
                <a16:creationId xmlns:a16="http://schemas.microsoft.com/office/drawing/2014/main" id="{14375CBE-10C7-6943-A512-60B3DD6933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5" name="Picture 16">
            <a:extLst>
              <a:ext uri="{FF2B5EF4-FFF2-40B4-BE49-F238E27FC236}">
                <a16:creationId xmlns:a16="http://schemas.microsoft.com/office/drawing/2014/main" id="{41B51571-B46E-344D-868D-54A30E86F3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557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éma címold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5491" y="3116199"/>
            <a:ext cx="7680000" cy="1362076"/>
          </a:xfrm>
        </p:spPr>
        <p:txBody>
          <a:bodyPr lIns="0" tIns="0" bIns="0" anchor="t" anchorCtr="0"/>
          <a:lstStyle>
            <a:lvl1pPr algn="l">
              <a:defRPr sz="3600" b="0" cap="none" baseline="0">
                <a:solidFill>
                  <a:srgbClr val="172751"/>
                </a:solidFill>
              </a:defRPr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05487" y="1616012"/>
            <a:ext cx="7680000" cy="1500187"/>
          </a:xfrm>
        </p:spPr>
        <p:txBody>
          <a:bodyPr lIns="0" bIns="187200" anchor="b"/>
          <a:lstStyle>
            <a:lvl1pPr marL="0" indent="0">
              <a:spcBef>
                <a:spcPts val="0"/>
              </a:spcBef>
              <a:buNone/>
              <a:defRPr sz="2000" b="0" i="0" baseline="0">
                <a:solidFill>
                  <a:srgbClr val="0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 err="1"/>
              <a:t>Topic</a:t>
            </a:r>
            <a:r>
              <a:rPr lang="hu-HU" dirty="0"/>
              <a:t> 01.</a:t>
            </a:r>
          </a:p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Topic</a:t>
            </a:r>
            <a:r>
              <a:rPr lang="hu-HU" dirty="0"/>
              <a:t> text </a:t>
            </a:r>
            <a:r>
              <a:rPr lang="hu-HU" dirty="0" err="1"/>
              <a:t>styles</a:t>
            </a:r>
            <a:endParaRPr lang="hu-H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F25D354-9274-EF4F-A486-DF629D051A2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" name="Picture 15">
            <a:extLst>
              <a:ext uri="{FF2B5EF4-FFF2-40B4-BE49-F238E27FC236}">
                <a16:creationId xmlns:a16="http://schemas.microsoft.com/office/drawing/2014/main" id="{9535E925-4E7F-2F40-8BFC-E0092350B9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126228"/>
            <a:ext cx="3074419" cy="409502"/>
          </a:xfrm>
          <a:prstGeom prst="rect">
            <a:avLst/>
          </a:prstGeom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20185A4-658C-0F4F-870C-B71BC6989D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026151"/>
            <a:ext cx="722045" cy="6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9367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lnSpc>
                <a:spcPct val="110000"/>
              </a:lnSpc>
              <a:defRPr baseline="0"/>
            </a:lvl3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F87B66-EDB5-F342-958E-94E9F96A0C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625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árhuzamo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3" y="1314484"/>
            <a:ext cx="5384800" cy="3771900"/>
          </a:xfrm>
        </p:spPr>
        <p:txBody>
          <a:bodyPr/>
          <a:lstStyle>
            <a:lvl1pPr>
              <a:defRPr sz="2200" baseline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3" y="1314484"/>
            <a:ext cx="5384800" cy="3771900"/>
          </a:xfrm>
        </p:spPr>
        <p:txBody>
          <a:bodyPr/>
          <a:lstStyle>
            <a:lvl1pPr>
              <a:defRPr sz="2200" b="0"/>
            </a:lvl1pPr>
            <a:lvl2pPr>
              <a:defRPr sz="2000" b="0"/>
            </a:lvl2pPr>
            <a:lvl3pPr>
              <a:defRPr sz="1800" b="0"/>
            </a:lvl3pPr>
            <a:lvl4pPr>
              <a:defRPr sz="1600" b="0"/>
            </a:lvl4pPr>
            <a:lvl5pPr>
              <a:defRPr sz="16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43057BB-BD6C-F540-B6F0-D0969A040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5455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 NLT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175287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31133"/>
            <a:ext cx="5386917" cy="3951288"/>
          </a:xfrm>
        </p:spPr>
        <p:txBody>
          <a:bodyPr/>
          <a:lstStyle>
            <a:lvl1pPr>
              <a:defRPr sz="22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73" y="1175287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1831133"/>
            <a:ext cx="5389033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 baseline="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05FC5-2A0F-4C41-8825-3639CCF6C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37FD55-BF5E-D44F-887A-31C4D213A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3553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csak cím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3"/>
          <p:cNvGraphicFramePr>
            <a:graphicFrameLocks noChangeAspect="1"/>
          </p:cNvGraphicFramePr>
          <p:nvPr/>
        </p:nvGraphicFramePr>
        <p:xfrm>
          <a:off x="2243667" y="1426846"/>
          <a:ext cx="7884584" cy="3806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3" r:id="rId3" imgW="5912631" imgH="3169658" progId="Excel.Chart.8">
                  <p:embed/>
                </p:oleObj>
              </mc:Choice>
              <mc:Fallback>
                <p:oleObj r:id="rId3" imgW="5912631" imgH="3169658" progId="Excel.Chart.8">
                  <p:embed/>
                  <p:pic>
                    <p:nvPicPr>
                      <p:cNvPr id="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667" y="1426846"/>
                        <a:ext cx="7884584" cy="3806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6AE8A-7CB7-E240-B8FF-92158BBA4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363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19819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989055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93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 NLT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175287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31133"/>
            <a:ext cx="5386917" cy="3951288"/>
          </a:xfrm>
        </p:spPr>
        <p:txBody>
          <a:bodyPr/>
          <a:lstStyle>
            <a:lvl1pPr>
              <a:defRPr sz="2200" baseline="0"/>
            </a:lvl1pPr>
            <a:lvl2pPr>
              <a:defRPr sz="1800" baseline="0"/>
            </a:lvl2pPr>
            <a:lvl3pPr>
              <a:defRPr sz="1600" baseline="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73" y="1175287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dirty="0"/>
              <a:t>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1831133"/>
            <a:ext cx="5389033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 baseline="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05FC5-2A0F-4C41-8825-3639CCF6CE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337FD55-BF5E-D44F-887A-31C4D213AC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262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talom fejlécc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12234"/>
            <a:ext cx="6815667" cy="4676503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800" baseline="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212235"/>
            <a:ext cx="4011084" cy="46765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9AF25D5-2C6D-0D4F-9282-371DCD0D86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1631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07997" y="4706543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07997" y="1159978"/>
            <a:ext cx="7315200" cy="3441708"/>
          </a:xfrm>
        </p:spPr>
        <p:txBody>
          <a:bodyPr rtlCol="0">
            <a:normAutofit/>
          </a:bodyPr>
          <a:lstStyle>
            <a:lvl1pPr marL="0" indent="0">
              <a:buNone/>
              <a:defRPr sz="24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/>
              <a:t>Kép beszúrásához kattintson az ikonra</a:t>
            </a:r>
            <a:endParaRPr lang="en-US" noProof="0" dirty="0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>
            <p:extLst/>
          </p:nvPr>
        </p:nvGraphicFramePr>
        <p:xfrm>
          <a:off x="3411936" y="1959852"/>
          <a:ext cx="5372363" cy="2525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7" r:id="rId3" imgW="5284795" imgH="2755164" progId="Excel.Chart.8">
                  <p:embed/>
                </p:oleObj>
              </mc:Choice>
              <mc:Fallback>
                <p:oleObj r:id="rId3" imgW="5284795" imgH="2755164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1936" y="1959852"/>
                        <a:ext cx="5372363" cy="25250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07997" y="5273282"/>
            <a:ext cx="7315200" cy="494982"/>
          </a:xfrm>
        </p:spPr>
        <p:txBody>
          <a:bodyPr/>
          <a:lstStyle>
            <a:lvl1pPr marL="0" indent="0">
              <a:buNone/>
              <a:defRPr sz="14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text </a:t>
            </a:r>
            <a:r>
              <a:rPr lang="hu-HU" dirty="0" err="1"/>
              <a:t>style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281561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ízszintes 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0800000">
            <a:off x="609600" y="1310640"/>
            <a:ext cx="10972800" cy="452628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83750-67F2-BE4D-BAFB-9952FDE357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aphicFrame>
        <p:nvGraphicFramePr>
          <p:cNvPr id="5" name="Object 33"/>
          <p:cNvGraphicFramePr>
            <a:graphicFrameLocks noChangeAspect="1"/>
          </p:cNvGraphicFramePr>
          <p:nvPr userDrawn="1">
            <p:extLst/>
          </p:nvPr>
        </p:nvGraphicFramePr>
        <p:xfrm>
          <a:off x="2764352" y="1686396"/>
          <a:ext cx="8736709" cy="40997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1" r:id="rId3" imgW="6083305" imgH="3169658" progId="Excel.Chart.8">
                  <p:embed/>
                </p:oleObj>
              </mc:Choice>
              <mc:Fallback>
                <p:oleObj r:id="rId3" imgW="6083305" imgH="3169658" progId="Excel.Chart.8">
                  <p:embed/>
                  <p:pic>
                    <p:nvPicPr>
                      <p:cNvPr id="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4352" y="1686396"/>
                        <a:ext cx="8736709" cy="409977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7322674F-7A73-3744-999F-2CE88AD3F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1959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114973" y="794085"/>
            <a:ext cx="2467428" cy="4969684"/>
          </a:xfrm>
        </p:spPr>
        <p:txBody>
          <a:bodyPr vert="eaVert" anchor="ctr">
            <a:normAutofit/>
          </a:bodyPr>
          <a:lstStyle>
            <a:lvl1pPr>
              <a:defRPr sz="2400" baseline="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94085"/>
            <a:ext cx="8284755" cy="4969684"/>
          </a:xfrm>
        </p:spPr>
        <p:txBody>
          <a:bodyPr vert="eaVert"/>
          <a:lstStyle>
            <a:lvl2pPr>
              <a:defRPr baseline="0"/>
            </a:lvl2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D8C02-22FC-5441-88D7-7BD0FA4EFD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5212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LTL ppt col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SEC-COLORS-FOR-PPPT-PALETT.pn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592238"/>
            <a:ext cx="9601200" cy="539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9158818" y="211836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hu-HU" dirty="0"/>
              <a:t>NLTL PPT </a:t>
            </a:r>
            <a:r>
              <a:rPr lang="hu-HU" dirty="0" err="1"/>
              <a:t>suggested</a:t>
            </a:r>
            <a:r>
              <a:rPr lang="hu-HU" dirty="0"/>
              <a:t> </a:t>
            </a:r>
            <a:r>
              <a:rPr lang="hu-HU" dirty="0" err="1"/>
              <a:t>colors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1DCB3-0B37-C54F-A8D1-93C70F4F8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31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4042C1C-677B-1549-94B3-F4B5D5D3D20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7614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LTL 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-1"/>
            <a:ext cx="12240457" cy="6868799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44C95804-820B-0348-BA9B-EE32CADA7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2415" y="5953501"/>
            <a:ext cx="3074419" cy="409502"/>
          </a:xfrm>
          <a:prstGeom prst="rect">
            <a:avLst/>
          </a:prstGeom>
        </p:spPr>
      </p:pic>
      <p:pic>
        <p:nvPicPr>
          <p:cNvPr id="8" name="Picture 16">
            <a:extLst>
              <a:ext uri="{FF2B5EF4-FFF2-40B4-BE49-F238E27FC236}">
                <a16:creationId xmlns:a16="http://schemas.microsoft.com/office/drawing/2014/main" id="{1D7F41E1-19AE-7444-8EEC-3B486A4022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0436" y="5853424"/>
            <a:ext cx="722045" cy="616112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2681984C-2A69-1145-8FFA-AD2EA80BCA9D}"/>
              </a:ext>
            </a:extLst>
          </p:cNvPr>
          <p:cNvSpPr txBox="1"/>
          <p:nvPr userDrawn="1"/>
        </p:nvSpPr>
        <p:spPr>
          <a:xfrm>
            <a:off x="943400" y="1555230"/>
            <a:ext cx="544063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l"/>
            <a:r>
              <a:rPr lang="en-US" sz="2000" i="1" spc="100" dirty="0">
                <a:solidFill>
                  <a:schemeClr val="tx1"/>
                </a:solidFill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2444209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csak címfelirat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3"/>
          <p:cNvGraphicFramePr>
            <a:graphicFrameLocks noChangeAspect="1"/>
          </p:cNvGraphicFramePr>
          <p:nvPr/>
        </p:nvGraphicFramePr>
        <p:xfrm>
          <a:off x="2243667" y="1426846"/>
          <a:ext cx="7884584" cy="3806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" r:id="rId3" imgW="5912631" imgH="3169658" progId="Excel.Chart.8">
                  <p:embed/>
                </p:oleObj>
              </mc:Choice>
              <mc:Fallback>
                <p:oleObj r:id="rId3" imgW="5912631" imgH="3169658" progId="Excel.Chart.8">
                  <p:embed/>
                  <p:pic>
                    <p:nvPicPr>
                      <p:cNvPr id="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667" y="1426846"/>
                        <a:ext cx="7884584" cy="3806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4321"/>
            <a:ext cx="9023684" cy="864870"/>
          </a:xfrm>
        </p:spPr>
        <p:txBody>
          <a:bodyPr/>
          <a:lstStyle>
            <a:lvl1pPr>
              <a:defRPr sz="2400"/>
            </a:lvl1pPr>
          </a:lstStyle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087102" y="6174106"/>
            <a:ext cx="495300" cy="37338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6AE8A-7CB7-E240-B8FF-92158BBA4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815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76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res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28027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6136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4.emf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3.emf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43.xml"/><Relationship Id="rId21" Type="http://schemas.openxmlformats.org/officeDocument/2006/relationships/image" Target="../media/image4.emf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F7E269B-4992-4843-9194-2DE02E19572C}"/>
              </a:ext>
            </a:extLst>
          </p:cNvPr>
          <p:cNvPicPr>
            <a:picLocks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0" y="8006"/>
            <a:ext cx="12187200" cy="68534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2" y="274321"/>
            <a:ext cx="9047748" cy="8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1033" name="TextBox 4"/>
          <p:cNvSpPr txBox="1">
            <a:spLocks noChangeArrowheads="1"/>
          </p:cNvSpPr>
          <p:nvPr/>
        </p:nvSpPr>
        <p:spPr bwMode="auto">
          <a:xfrm>
            <a:off x="6976534" y="714375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10640"/>
            <a:ext cx="10972800" cy="452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Kattintson ide a oldali stílusok módosításához</a:t>
            </a:r>
          </a:p>
          <a:p>
            <a:pPr lvl="1"/>
            <a:r>
              <a:rPr lang="hu-HU" dirty="0"/>
              <a:t>Második szintMester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ELISS 22</a:t>
            </a:r>
          </a:p>
          <a:p>
            <a:pPr lvl="4"/>
            <a:endParaRPr lang="hu-HU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331866"/>
            <a:ext cx="3074419" cy="40950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243634"/>
            <a:ext cx="722045" cy="61611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1CDEF6A-04ED-634E-BDFB-5434399AF502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10488488" y="188640"/>
            <a:ext cx="1653639" cy="316847"/>
          </a:xfrm>
          <a:prstGeom prst="rect">
            <a:avLst/>
          </a:prstGeom>
        </p:spPr>
      </p:pic>
      <p:sp>
        <p:nvSpPr>
          <p:cNvPr id="11" name="Text Box 26"/>
          <p:cNvSpPr txBox="1">
            <a:spLocks noChangeArrowheads="1"/>
          </p:cNvSpPr>
          <p:nvPr userDrawn="1"/>
        </p:nvSpPr>
        <p:spPr bwMode="auto">
          <a:xfrm>
            <a:off x="5355600" y="6228080"/>
            <a:ext cx="2071360" cy="50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Károly Osvay</a:t>
            </a:r>
            <a:b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Advanced</a:t>
            </a:r>
            <a:r>
              <a:rPr lang="hu-HU" sz="800" b="1" i="1" kern="0" spc="40" baseline="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u-HU" sz="800" b="1" i="1" kern="0" spc="40" baseline="0" dirty="0" err="1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Accelerator</a:t>
            </a:r>
            <a:r>
              <a:rPr lang="hu-HU" sz="800" b="1" i="1" kern="0" spc="40" baseline="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u-HU" sz="800" b="1" i="1" kern="0" spc="40" baseline="0" dirty="0" err="1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Concepts</a:t>
            </a:r>
            <a:r>
              <a:rPr lang="hu-HU" sz="800" b="1" i="1" kern="0" spc="40" baseline="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hu-HU" sz="800" b="1" i="1" kern="0" spc="40" baseline="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hu-HU" sz="800" b="1" i="1" kern="0" spc="40" baseline="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UCLA, LA, </a:t>
            </a:r>
            <a: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USA</a:t>
            </a:r>
            <a:endParaRPr lang="en-US" sz="800" b="1" i="1" kern="0" spc="40" dirty="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baseline="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28</a:t>
            </a:r>
            <a:r>
              <a:rPr lang="hu-HU" sz="800" b="1" i="1" kern="0" spc="40" baseline="3000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u-HU" sz="800" b="1" i="1" kern="0" spc="40" dirty="0" err="1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July</a:t>
            </a:r>
            <a: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2026</a:t>
            </a:r>
            <a:endParaRPr lang="en-US" sz="800" b="1" i="1" kern="0" spc="40" dirty="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95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57" r:id="rId7"/>
    <p:sldLayoutId id="2147483722" r:id="rId8"/>
    <p:sldLayoutId id="2147483731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58" r:id="rId16"/>
    <p:sldLayoutId id="2147483759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i="0" kern="1200">
          <a:solidFill>
            <a:schemeClr val="tx1"/>
          </a:solidFill>
          <a:effectLst>
            <a:outerShdw blurRad="53975" dist="76200" dir="3600000" algn="tl" rotWithShape="0">
              <a:schemeClr val="bg1">
                <a:lumMod val="65000"/>
                <a:alpha val="43000"/>
              </a:schemeClr>
            </a:outerShdw>
          </a:effectLst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6850" indent="-196850" algn="l" defTabSz="457200" rtl="0" eaLnBrk="1" fontAlgn="base" hangingPunct="1">
        <a:spcBef>
          <a:spcPct val="20000"/>
        </a:spcBef>
        <a:spcAft>
          <a:spcPct val="0"/>
        </a:spcAft>
        <a:buClr>
          <a:srgbClr val="C0C330"/>
        </a:buClr>
        <a:buSzPct val="100000"/>
        <a:buFont typeface="Wingdings" charset="0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554038" indent="-196850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–"/>
        <a:defRPr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2pPr>
      <a:lvl3pPr marL="787400" indent="-142875" algn="l" defTabSz="457200" rtl="0" eaLnBrk="1" fontAlgn="base" hangingPunct="1">
        <a:spcBef>
          <a:spcPts val="200"/>
        </a:spcBef>
        <a:spcAft>
          <a:spcPct val="0"/>
        </a:spcAft>
        <a:buClr>
          <a:srgbClr val="C0C330"/>
        </a:buClr>
        <a:buFont typeface="Arial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3pPr>
      <a:lvl4pPr marL="1090613" indent="-179388" algn="l" defTabSz="457200" rtl="0" eaLnBrk="1" fontAlgn="base" hangingPunct="1">
        <a:spcBef>
          <a:spcPts val="325"/>
        </a:spcBef>
        <a:spcAft>
          <a:spcPct val="0"/>
        </a:spcAft>
        <a:buFont typeface="Arial" charset="0"/>
        <a:buChar char="–"/>
        <a:defRPr sz="14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4pPr>
      <a:lvl5pPr marL="1163637" indent="0" algn="l" defTabSz="457200" rtl="0" eaLnBrk="1" fontAlgn="base" hangingPunct="1">
        <a:spcBef>
          <a:spcPts val="275"/>
        </a:spcBef>
        <a:spcAft>
          <a:spcPct val="0"/>
        </a:spcAft>
        <a:buClr>
          <a:srgbClr val="C0C330"/>
        </a:buClr>
        <a:buFont typeface="Lucida Grande CE" charset="0"/>
        <a:buNone/>
        <a:defRPr sz="1400" b="0" i="0" kern="1200" baseline="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F7E269B-4992-4843-9194-2DE02E19572C}"/>
              </a:ext>
            </a:extLst>
          </p:cNvPr>
          <p:cNvPicPr>
            <a:picLocks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8006"/>
            <a:ext cx="12187200" cy="68534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3" y="274321"/>
            <a:ext cx="9047748" cy="8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1033" name="TextBox 4"/>
          <p:cNvSpPr txBox="1">
            <a:spLocks noChangeArrowheads="1"/>
          </p:cNvSpPr>
          <p:nvPr/>
        </p:nvSpPr>
        <p:spPr bwMode="auto">
          <a:xfrm>
            <a:off x="6976535" y="7143750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 sz="135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10640"/>
            <a:ext cx="10972800" cy="452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Kattintson ide a Mester oldali stílusok módosításához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87103" y="6174106"/>
            <a:ext cx="495300" cy="3733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75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4CD70D8-BC46-473A-A8FB-799D9A4FD9F5}" type="slidenum">
              <a:rPr lang="hu-HU" altLang="en-US" smtClean="0"/>
              <a:pPr>
                <a:defRPr/>
              </a:pPr>
              <a:t>‹#›</a:t>
            </a:fld>
            <a:endParaRPr lang="hu-HU" alt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9" y="6126228"/>
            <a:ext cx="3074419" cy="40950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1" y="6026151"/>
            <a:ext cx="722045" cy="61611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1CDEF6A-04ED-634E-BDFB-5434399AF50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28765" y="303984"/>
            <a:ext cx="1653639" cy="31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79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txStyles>
    <p:titleStyle>
      <a:lvl1pPr algn="l" defTabSz="342900" rtl="0" eaLnBrk="1" fontAlgn="base" hangingPunct="1">
        <a:spcBef>
          <a:spcPct val="0"/>
        </a:spcBef>
        <a:spcAft>
          <a:spcPct val="0"/>
        </a:spcAft>
        <a:defRPr sz="1800" b="1" i="0" kern="1200">
          <a:solidFill>
            <a:schemeClr val="tx1"/>
          </a:solidFill>
          <a:effectLst>
            <a:outerShdw blurRad="53975" dist="76200" dir="3600000" algn="tl" rotWithShape="0">
              <a:schemeClr val="bg1">
                <a:lumMod val="65000"/>
                <a:alpha val="43000"/>
              </a:schemeClr>
            </a:outerShdw>
          </a:effectLst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3429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l" defTabSz="342900" rtl="0" eaLnBrk="1" fontAlgn="base" hangingPunct="1">
        <a:spcBef>
          <a:spcPct val="0"/>
        </a:spcBef>
        <a:spcAft>
          <a:spcPct val="0"/>
        </a:spcAft>
        <a:defRPr sz="18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47638" indent="-147638" algn="l" defTabSz="342900" rtl="0" eaLnBrk="1" fontAlgn="base" hangingPunct="1">
        <a:spcBef>
          <a:spcPct val="20000"/>
        </a:spcBef>
        <a:spcAft>
          <a:spcPct val="0"/>
        </a:spcAft>
        <a:buClr>
          <a:srgbClr val="C0C330"/>
        </a:buClr>
        <a:buSzPct val="100000"/>
        <a:buFont typeface="Wingdings" charset="0"/>
        <a:buChar char="§"/>
        <a:defRPr sz="15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415529" indent="-147638" algn="l" defTabSz="342900" rtl="0" eaLnBrk="1" fontAlgn="base" hangingPunct="1">
        <a:spcBef>
          <a:spcPct val="0"/>
        </a:spcBef>
        <a:spcAft>
          <a:spcPct val="0"/>
        </a:spcAft>
        <a:buFont typeface="Arial" charset="0"/>
        <a:buChar char="–"/>
        <a:defRPr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2pPr>
      <a:lvl3pPr marL="590550" indent="-107156" algn="l" defTabSz="342900" rtl="0" eaLnBrk="1" fontAlgn="base" hangingPunct="1">
        <a:spcBef>
          <a:spcPts val="150"/>
        </a:spcBef>
        <a:spcAft>
          <a:spcPct val="0"/>
        </a:spcAft>
        <a:buClr>
          <a:srgbClr val="C0C330"/>
        </a:buClr>
        <a:buFont typeface="Arial" charset="0"/>
        <a:buChar char="•"/>
        <a:defRPr sz="12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3pPr>
      <a:lvl4pPr marL="817960" indent="-134541" algn="l" defTabSz="342900" rtl="0" eaLnBrk="1" fontAlgn="base" hangingPunct="1">
        <a:spcBef>
          <a:spcPts val="244"/>
        </a:spcBef>
        <a:spcAft>
          <a:spcPct val="0"/>
        </a:spcAft>
        <a:buFont typeface="Arial" charset="0"/>
        <a:buChar char="–"/>
        <a:defRPr sz="105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4pPr>
      <a:lvl5pPr marL="1007269" indent="-134541" algn="l" defTabSz="342900" rtl="0" eaLnBrk="1" fontAlgn="base" hangingPunct="1">
        <a:spcBef>
          <a:spcPts val="206"/>
        </a:spcBef>
        <a:spcAft>
          <a:spcPct val="0"/>
        </a:spcAft>
        <a:buClr>
          <a:srgbClr val="C0C330"/>
        </a:buClr>
        <a:buFont typeface="Lucida Grande CE" charset="0"/>
        <a:buChar char="»"/>
        <a:defRPr sz="105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12E9F0-D1A7-8B4B-8B6D-7B2AF7C94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931B4-C740-5647-9DB8-5868046D8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B8DE7-874B-E04B-867E-C9B46AA3D6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CEBB7-C252-9743-8854-85E355A06098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B290D-552B-E043-93B2-374222A5D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D6134-82D6-BA4B-9E88-0AD1A24042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F8D86-4400-1144-9356-3A800FF33C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81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F7E269B-4992-4843-9194-2DE02E19572C}"/>
              </a:ext>
            </a:extLst>
          </p:cNvPr>
          <p:cNvPicPr>
            <a:picLocks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0" y="8006"/>
            <a:ext cx="12187200" cy="685346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2" y="274321"/>
            <a:ext cx="9047748" cy="86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err="1"/>
              <a:t>Click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 </a:t>
            </a:r>
            <a:r>
              <a:rPr lang="hu-HU" dirty="0" err="1"/>
              <a:t>title</a:t>
            </a:r>
            <a:r>
              <a:rPr lang="hu-HU" dirty="0"/>
              <a:t> </a:t>
            </a:r>
            <a:r>
              <a:rPr lang="hu-HU" dirty="0" err="1"/>
              <a:t>style</a:t>
            </a:r>
            <a:endParaRPr lang="en-US" dirty="0"/>
          </a:p>
        </p:txBody>
      </p:sp>
      <p:sp>
        <p:nvSpPr>
          <p:cNvPr id="1033" name="TextBox 4"/>
          <p:cNvSpPr txBox="1">
            <a:spLocks noChangeArrowheads="1"/>
          </p:cNvSpPr>
          <p:nvPr/>
        </p:nvSpPr>
        <p:spPr bwMode="auto">
          <a:xfrm>
            <a:off x="6976534" y="714375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310640"/>
            <a:ext cx="10972800" cy="452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Kattintson ide a oldali stílusok módosításához</a:t>
            </a:r>
          </a:p>
          <a:p>
            <a:pPr lvl="1"/>
            <a:r>
              <a:rPr lang="hu-HU" dirty="0"/>
              <a:t>Második szintMester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ELISS 22</a:t>
            </a:r>
          </a:p>
          <a:p>
            <a:pPr lvl="4"/>
            <a:endParaRPr lang="hu-HU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908" y="6331866"/>
            <a:ext cx="3074419" cy="40950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7930" y="6243634"/>
            <a:ext cx="722045" cy="61611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1CDEF6A-04ED-634E-BDFB-5434399AF502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0488488" y="188640"/>
            <a:ext cx="1653639" cy="316847"/>
          </a:xfrm>
          <a:prstGeom prst="rect">
            <a:avLst/>
          </a:prstGeom>
        </p:spPr>
      </p:pic>
      <p:sp>
        <p:nvSpPr>
          <p:cNvPr id="11" name="Text Box 26"/>
          <p:cNvSpPr txBox="1">
            <a:spLocks noChangeArrowheads="1"/>
          </p:cNvSpPr>
          <p:nvPr userDrawn="1"/>
        </p:nvSpPr>
        <p:spPr bwMode="auto">
          <a:xfrm>
            <a:off x="5375920" y="6165304"/>
            <a:ext cx="3440112" cy="37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b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Károly Osvay</a:t>
            </a:r>
            <a:b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SIOM-Wigner-</a:t>
            </a:r>
            <a:r>
              <a:rPr lang="hu-HU" sz="800" b="1" i="1" kern="0" spc="40" dirty="0" err="1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</a:t>
            </a:r>
            <a:r>
              <a:rPr lang="hu-HU" sz="800" b="1" i="1" kern="0" spc="40" baseline="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Szeged</a:t>
            </a:r>
            <a:endParaRPr lang="en-US" sz="800" b="1" i="1" kern="0" spc="40" dirty="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800" b="1" i="1" kern="0" spc="40" baseline="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</a:t>
            </a:r>
            <a:r>
              <a:rPr lang="hu-HU" sz="800" b="1" i="1" kern="0" spc="40" baseline="3000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</a:t>
            </a:r>
            <a: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hu-HU" sz="800" b="1" i="1" kern="0" spc="40" dirty="0" err="1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March</a:t>
            </a:r>
            <a:r>
              <a:rPr lang="hu-HU" sz="800" b="1" i="1" kern="0" spc="40" dirty="0" smtClean="0">
                <a:solidFill>
                  <a:srgbClr val="86868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2026</a:t>
            </a:r>
            <a:endParaRPr lang="en-US" sz="800" b="1" i="1" kern="0" spc="40" dirty="0">
              <a:solidFill>
                <a:srgbClr val="868686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4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i="0" kern="1200">
          <a:solidFill>
            <a:schemeClr val="tx1"/>
          </a:solidFill>
          <a:effectLst>
            <a:outerShdw blurRad="53975" dist="76200" dir="3600000" algn="tl" rotWithShape="0">
              <a:schemeClr val="bg1">
                <a:lumMod val="65000"/>
                <a:alpha val="43000"/>
              </a:schemeClr>
            </a:outerShdw>
          </a:effectLst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196850" indent="-196850" algn="l" defTabSz="457200" rtl="0" eaLnBrk="1" fontAlgn="base" hangingPunct="1">
        <a:spcBef>
          <a:spcPct val="20000"/>
        </a:spcBef>
        <a:spcAft>
          <a:spcPct val="0"/>
        </a:spcAft>
        <a:buClr>
          <a:srgbClr val="C0C330"/>
        </a:buClr>
        <a:buSzPct val="100000"/>
        <a:buFont typeface="Wingdings" charset="0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554038" indent="-196850" algn="l" defTabSz="457200" rtl="0" eaLnBrk="1" fontAlgn="base" hangingPunct="1">
        <a:spcBef>
          <a:spcPct val="0"/>
        </a:spcBef>
        <a:spcAft>
          <a:spcPct val="0"/>
        </a:spcAft>
        <a:buFont typeface="Arial" charset="0"/>
        <a:buChar char="–"/>
        <a:defRPr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2pPr>
      <a:lvl3pPr marL="787400" indent="-142875" algn="l" defTabSz="457200" rtl="0" eaLnBrk="1" fontAlgn="base" hangingPunct="1">
        <a:spcBef>
          <a:spcPts val="200"/>
        </a:spcBef>
        <a:spcAft>
          <a:spcPct val="0"/>
        </a:spcAft>
        <a:buClr>
          <a:srgbClr val="C0C330"/>
        </a:buClr>
        <a:buFont typeface="Arial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3pPr>
      <a:lvl4pPr marL="1090613" indent="-179388" algn="l" defTabSz="457200" rtl="0" eaLnBrk="1" fontAlgn="base" hangingPunct="1">
        <a:spcBef>
          <a:spcPts val="325"/>
        </a:spcBef>
        <a:spcAft>
          <a:spcPct val="0"/>
        </a:spcAft>
        <a:buFont typeface="Arial" charset="0"/>
        <a:buChar char="–"/>
        <a:defRPr sz="1400" b="0" i="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4pPr>
      <a:lvl5pPr marL="1163637" indent="0" algn="l" defTabSz="457200" rtl="0" eaLnBrk="1" fontAlgn="base" hangingPunct="1">
        <a:spcBef>
          <a:spcPts val="275"/>
        </a:spcBef>
        <a:spcAft>
          <a:spcPct val="0"/>
        </a:spcAft>
        <a:buClr>
          <a:srgbClr val="C0C330"/>
        </a:buClr>
        <a:buFont typeface="Lucida Grande CE" charset="0"/>
        <a:buNone/>
        <a:defRPr sz="1400" b="0" i="0" kern="1200" baseline="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png"/><Relationship Id="rId4" Type="http://schemas.openxmlformats.org/officeDocument/2006/relationships/image" Target="../media/image1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1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65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2.emf"/><Relationship Id="rId7" Type="http://schemas.openxmlformats.org/officeDocument/2006/relationships/image" Target="../media/image6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4.png"/><Relationship Id="rId5" Type="http://schemas.openxmlformats.org/officeDocument/2006/relationships/image" Target="../media/image13.png"/><Relationship Id="rId4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ctrTitle" idx="4294967295"/>
          </p:nvPr>
        </p:nvSpPr>
        <p:spPr>
          <a:xfrm>
            <a:off x="911424" y="1528276"/>
            <a:ext cx="10081120" cy="16700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GB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H-Heavy"/>
              </a:rPr>
              <a:t>A </a:t>
            </a:r>
            <a:r>
              <a:rPr lang="en-GB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H-Heavy"/>
              </a:rPr>
              <a:t>laser-based high average yield neutron source for medical </a:t>
            </a:r>
            <a:r>
              <a:rPr lang="en-GB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H-Heavy"/>
              </a:rPr>
              <a:t>applications</a:t>
            </a:r>
            <a:endParaRPr lang="hu-H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H-Heavy"/>
            </a:endParaRPr>
          </a:p>
        </p:txBody>
      </p:sp>
      <p:pic>
        <p:nvPicPr>
          <p:cNvPr id="5124" name="Picture 2" descr="E:\Betti\R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3789040"/>
            <a:ext cx="2664296" cy="221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3267658" y="3386609"/>
            <a:ext cx="5543550" cy="2217737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000"/>
              </a:spcBef>
              <a:spcAft>
                <a:spcPts val="675"/>
              </a:spcAft>
              <a:buNone/>
              <a:defRPr/>
            </a:pPr>
            <a:r>
              <a:rPr lang="hu-HU" alt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Károly </a:t>
            </a:r>
            <a:r>
              <a:rPr lang="hu-HU" alt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Osvay</a:t>
            </a:r>
            <a:endParaRPr lang="hu-HU" altLang="en-US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venirH-Heavy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9EBE04E3-8E85-4905-B507-A266F7592F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4665987" cy="691682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052" y="0"/>
            <a:ext cx="1859817" cy="1196752"/>
          </a:xfrm>
          <a:prstGeom prst="rect">
            <a:avLst/>
          </a:prstGeom>
        </p:spPr>
      </p:pic>
      <p:sp>
        <p:nvSpPr>
          <p:cNvPr id="11" name="Téglalap 10"/>
          <p:cNvSpPr/>
          <p:nvPr/>
        </p:nvSpPr>
        <p:spPr>
          <a:xfrm>
            <a:off x="6018245" y="4562467"/>
            <a:ext cx="60648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Advanced </a:t>
            </a:r>
            <a:r>
              <a:rPr lang="hu-H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Accelerator</a:t>
            </a:r>
            <a:r>
              <a:rPr lang="hu-H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 </a:t>
            </a:r>
            <a:r>
              <a:rPr lang="hu-H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Concepts</a:t>
            </a:r>
            <a:endParaRPr lang="hu-H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venirH-Heavy"/>
            </a:endParaRPr>
          </a:p>
          <a:p>
            <a:pPr algn="ctr">
              <a:defRPr/>
            </a:pPr>
            <a:endParaRPr lang="hu-HU" sz="2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venirH-Heavy"/>
            </a:endParaRPr>
          </a:p>
          <a:p>
            <a:pPr algn="ctr">
              <a:defRPr/>
            </a:pPr>
            <a:r>
              <a:rPr lang="hu-H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UCLA, LA, USA</a:t>
            </a:r>
            <a:r>
              <a:rPr lang="hu-H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/>
            </a:r>
            <a:br>
              <a:rPr lang="hu-H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</a:br>
            <a:r>
              <a:rPr lang="hu-H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28</a:t>
            </a:r>
            <a:r>
              <a:rPr lang="hu-HU" sz="2000" b="1" baseline="30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th</a:t>
            </a:r>
            <a:r>
              <a:rPr lang="hu-H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 </a:t>
            </a:r>
            <a:r>
              <a:rPr lang="hu-HU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July</a:t>
            </a:r>
            <a:r>
              <a:rPr lang="hu-H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venirH-Heavy"/>
              </a:rPr>
              <a:t>, 2026</a:t>
            </a:r>
            <a:endParaRPr lang="en-GB" sz="20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venirH-Heavy"/>
            </a:endParaRPr>
          </a:p>
        </p:txBody>
      </p:sp>
    </p:spTree>
    <p:extLst>
      <p:ext uri="{BB962C8B-B14F-4D97-AF65-F5344CB8AC3E}">
        <p14:creationId xmlns:p14="http://schemas.microsoft.com/office/powerpoint/2010/main" val="399833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 rotWithShape="1">
          <a:blip r:embed="rId3"/>
          <a:srcRect r="5156"/>
          <a:stretch/>
        </p:blipFill>
        <p:spPr>
          <a:xfrm>
            <a:off x="7425732" y="3850673"/>
            <a:ext cx="4756220" cy="2783282"/>
          </a:xfrm>
          <a:prstGeom prst="rect">
            <a:avLst/>
          </a:prstGeom>
        </p:spPr>
      </p:pic>
      <p:sp>
        <p:nvSpPr>
          <p:cNvPr id="15" name="Szövegdoboz 4">
            <a:extLst>
              <a:ext uri="{FF2B5EF4-FFF2-40B4-BE49-F238E27FC236}">
                <a16:creationId xmlns:a16="http://schemas.microsoft.com/office/drawing/2014/main" id="{1738F9DF-8491-474B-8135-17BE4452BA94}"/>
              </a:ext>
            </a:extLst>
          </p:cNvPr>
          <p:cNvSpPr txBox="1"/>
          <p:nvPr/>
        </p:nvSpPr>
        <p:spPr>
          <a:xfrm>
            <a:off x="522514" y="0"/>
            <a:ext cx="10627568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hu-HU"/>
            </a:defPPr>
            <a:lvl1pPr algn="ctr" defTabSz="761970">
              <a:defRPr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en-US" dirty="0"/>
              <a:t>Challenge</a:t>
            </a:r>
            <a:r>
              <a:rPr lang="hu-HU" dirty="0"/>
              <a:t> 2</a:t>
            </a:r>
            <a:endParaRPr lang="en-US" dirty="0"/>
          </a:p>
          <a:p>
            <a:r>
              <a:rPr lang="hu-HU" dirty="0" smtClean="0"/>
              <a:t>Match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material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catcher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ion </a:t>
            </a:r>
            <a:r>
              <a:rPr lang="hu-HU" dirty="0" err="1" smtClean="0"/>
              <a:t>spectra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endParaRPr lang="hu-HU" dirty="0"/>
          </a:p>
          <a:p>
            <a:r>
              <a:rPr lang="hu-HU" dirty="0" smtClean="0"/>
              <a:t>The </a:t>
            </a:r>
            <a:r>
              <a:rPr lang="hu-HU" dirty="0" err="1" smtClean="0"/>
              <a:t>highest</a:t>
            </a:r>
            <a:r>
              <a:rPr lang="hu-HU" dirty="0" smtClean="0"/>
              <a:t> </a:t>
            </a:r>
            <a:r>
              <a:rPr lang="hu-HU" dirty="0"/>
              <a:t>neutron </a:t>
            </a:r>
            <a:r>
              <a:rPr lang="hu-HU" dirty="0" err="1" smtClean="0"/>
              <a:t>yield</a:t>
            </a:r>
            <a:endParaRPr lang="en-US" dirty="0"/>
          </a:p>
        </p:txBody>
      </p:sp>
      <p:sp>
        <p:nvSpPr>
          <p:cNvPr id="3" name="Szövegdoboz 2"/>
          <p:cNvSpPr txBox="1"/>
          <p:nvPr/>
        </p:nvSpPr>
        <p:spPr>
          <a:xfrm>
            <a:off x="102223" y="2231468"/>
            <a:ext cx="725634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Characterisation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of 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acceleration</a:t>
            </a:r>
            <a:endParaRPr lang="hu-HU" sz="2000" b="1" dirty="0" smtClean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most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common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cut-off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attractive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but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 )</a:t>
            </a:r>
          </a:p>
          <a:p>
            <a:endParaRPr lang="hu-HU" sz="2000" dirty="0" smtClean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hu-HU" sz="2000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hu-HU" sz="2000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Practically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what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matters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(NOT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only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neutron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generation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!)</a:t>
            </a:r>
          </a:p>
          <a:p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mean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kinetic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energy</a:t>
            </a:r>
            <a:endParaRPr lang="hu-HU" sz="2000" dirty="0" smtClean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bunch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energy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	(conversion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from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laser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total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particle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energy</a:t>
            </a:r>
            <a:r>
              <a:rPr lang="hu-HU" sz="2000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 </a:t>
            </a:r>
            <a:endParaRPr lang="en-GB" sz="2000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4"/>
          <a:srcRect t="7847"/>
          <a:stretch/>
        </p:blipFill>
        <p:spPr>
          <a:xfrm>
            <a:off x="7604450" y="1504922"/>
            <a:ext cx="2657616" cy="2481019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4042188" y="3067052"/>
            <a:ext cx="35311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Higginson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Nat.Commun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(2018</a:t>
            </a:r>
            <a:r>
              <a:rPr lang="en-GB" sz="14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24</a:t>
            </a:r>
            <a:endParaRPr lang="en-GB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0" name="Straight Connector 3"/>
          <p:cNvCxnSpPr/>
          <p:nvPr/>
        </p:nvCxnSpPr>
        <p:spPr>
          <a:xfrm>
            <a:off x="1396819" y="1341781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Ellipszis 11"/>
          <p:cNvSpPr/>
          <p:nvPr/>
        </p:nvSpPr>
        <p:spPr>
          <a:xfrm>
            <a:off x="7882933" y="4831103"/>
            <a:ext cx="1602710" cy="1057231"/>
          </a:xfrm>
          <a:prstGeom prst="ellipse">
            <a:avLst/>
          </a:prstGeom>
          <a:noFill/>
          <a:ln w="38100">
            <a:solidFill>
              <a:srgbClr val="33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zövegdoboz 6"/>
          <p:cNvSpPr txBox="1"/>
          <p:nvPr/>
        </p:nvSpPr>
        <p:spPr>
          <a:xfrm>
            <a:off x="7627480" y="4275861"/>
            <a:ext cx="13195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 smtClean="0">
                <a:solidFill>
                  <a:srgbClr val="336600"/>
                </a:solidFill>
              </a:rPr>
              <a:t>d(</a:t>
            </a:r>
            <a:r>
              <a:rPr lang="hu-HU" sz="2000" b="1" dirty="0" err="1" smtClean="0">
                <a:solidFill>
                  <a:srgbClr val="336600"/>
                </a:solidFill>
              </a:rPr>
              <a:t>d,n</a:t>
            </a:r>
            <a:r>
              <a:rPr lang="hu-HU" sz="2000" b="1" dirty="0" smtClean="0">
                <a:solidFill>
                  <a:srgbClr val="336600"/>
                </a:solidFill>
              </a:rPr>
              <a:t>)</a:t>
            </a:r>
            <a:r>
              <a:rPr lang="hu-HU" sz="2000" b="1" baseline="30000" dirty="0" smtClean="0">
                <a:solidFill>
                  <a:srgbClr val="336600"/>
                </a:solidFill>
              </a:rPr>
              <a:t>3</a:t>
            </a:r>
            <a:r>
              <a:rPr lang="hu-HU" sz="2000" b="1" dirty="0" smtClean="0">
                <a:solidFill>
                  <a:srgbClr val="336600"/>
                </a:solidFill>
              </a:rPr>
              <a:t>He</a:t>
            </a:r>
            <a:endParaRPr lang="en-GB" sz="2000" b="1" dirty="0">
              <a:solidFill>
                <a:srgbClr val="336600"/>
              </a:solidFill>
            </a:endParaRPr>
          </a:p>
        </p:txBody>
      </p:sp>
      <p:sp>
        <p:nvSpPr>
          <p:cNvPr id="14" name="Téglalap 13"/>
          <p:cNvSpPr/>
          <p:nvPr/>
        </p:nvSpPr>
        <p:spPr>
          <a:xfrm>
            <a:off x="4527036" y="5724869"/>
            <a:ext cx="3131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sz="1400" dirty="0">
                <a:latin typeface="Cambria" panose="02040503050406030204" pitchFamily="18" charset="0"/>
                <a:ea typeface="Cambria" panose="02040503050406030204" pitchFamily="18" charset="0"/>
              </a:rPr>
              <a:t>Osvay et </a:t>
            </a:r>
            <a:r>
              <a:rPr lang="hu-HU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hu-HU" sz="1400" i="1" dirty="0">
                <a:latin typeface="Cambria" panose="02040503050406030204" pitchFamily="18" charset="0"/>
                <a:ea typeface="Cambria" panose="02040503050406030204" pitchFamily="18" charset="0"/>
              </a:rPr>
              <a:t>EPJ Plus </a:t>
            </a:r>
            <a:r>
              <a:rPr lang="hu-HU" sz="1400" b="1" i="1" dirty="0">
                <a:latin typeface="Cambria" panose="02040503050406030204" pitchFamily="18" charset="0"/>
                <a:ea typeface="Cambria" panose="02040503050406030204" pitchFamily="18" charset="0"/>
              </a:rPr>
              <a:t>139</a:t>
            </a:r>
            <a:r>
              <a:rPr lang="hu-HU" sz="1400" i="1" dirty="0">
                <a:latin typeface="Cambria" panose="02040503050406030204" pitchFamily="18" charset="0"/>
                <a:ea typeface="Cambria" panose="02040503050406030204" pitchFamily="18" charset="0"/>
              </a:rPr>
              <a:t> (2024) 574 </a:t>
            </a:r>
            <a:endParaRPr lang="en-GB" sz="1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1049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24001" y="102921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1" y="102921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n-US" altLang="en-US" dirty="0">
              <a:solidFill>
                <a:srgbClr val="000000"/>
              </a:solidFill>
            </a:endParaRPr>
          </a:p>
        </p:txBody>
      </p:sp>
      <p:pic>
        <p:nvPicPr>
          <p:cNvPr id="20" name="Kép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01747" y="2829899"/>
            <a:ext cx="5049834" cy="2843808"/>
          </a:xfrm>
          <a:prstGeom prst="rect">
            <a:avLst/>
          </a:prstGeom>
        </p:spPr>
      </p:pic>
      <p:pic>
        <p:nvPicPr>
          <p:cNvPr id="21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3418" y="1101223"/>
            <a:ext cx="1728191" cy="536040"/>
          </a:xfrm>
          <a:prstGeom prst="rect">
            <a:avLst/>
          </a:prstGeom>
        </p:spPr>
      </p:pic>
      <p:sp>
        <p:nvSpPr>
          <p:cNvPr id="22" name="Téglalap 21"/>
          <p:cNvSpPr/>
          <p:nvPr/>
        </p:nvSpPr>
        <p:spPr>
          <a:xfrm>
            <a:off x="370046" y="1877887"/>
            <a:ext cx="61883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Two liquid jets collide from two </a:t>
            </a:r>
            <a:r>
              <a:rPr lang="hu-HU" sz="2000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glass</a:t>
            </a:r>
            <a:r>
              <a:rPr lang="hu-HU" sz="200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en-GB" sz="200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nozzles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Pulsation damping system</a:t>
            </a:r>
            <a:r>
              <a:rPr lang="hu-HU" sz="200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hu-HU" sz="2000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for</a:t>
            </a:r>
            <a:r>
              <a:rPr lang="hu-HU" sz="200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hu-HU" sz="2000" i="1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stability</a:t>
            </a:r>
            <a:endParaRPr lang="en-GB" sz="2000" i="1" dirty="0">
              <a:solidFill>
                <a:srgbClr val="0070C0"/>
              </a:solidFill>
              <a:latin typeface="Cambria" panose="02040503050406030204" pitchFamily="18" charset="0"/>
              <a:ea typeface="ＭＳ Ｐゴシック" charset="0"/>
            </a:endParaRP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Recirculation system </a:t>
            </a:r>
            <a:r>
              <a:rPr lang="hu-HU" sz="2000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for</a:t>
            </a:r>
            <a:r>
              <a:rPr lang="en-GB" sz="200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en-GB" sz="2000" i="1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continous</a:t>
            </a:r>
            <a:r>
              <a:rPr lang="en-GB" sz="2000" i="1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operation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2000" dirty="0" err="1" smtClean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Thicknesses</a:t>
            </a:r>
            <a:r>
              <a:rPr lang="hu-HU" sz="2000" dirty="0" smtClean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hu-HU" sz="2000" dirty="0" err="1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measured</a:t>
            </a:r>
            <a:r>
              <a:rPr lang="hu-HU" sz="2000" dirty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hu-HU" sz="2000" i="1" dirty="0">
                <a:solidFill>
                  <a:srgbClr val="FF0000"/>
                </a:solidFill>
                <a:latin typeface="Cambria" panose="02040503050406030204" pitchFamily="18" charset="0"/>
                <a:ea typeface="ＭＳ Ｐゴシック" charset="0"/>
              </a:rPr>
              <a:t>in </a:t>
            </a:r>
            <a:r>
              <a:rPr lang="hu-HU" sz="2000" i="1" dirty="0" err="1" smtClean="0">
                <a:solidFill>
                  <a:srgbClr val="FF0000"/>
                </a:solidFill>
                <a:latin typeface="Cambria" panose="02040503050406030204" pitchFamily="18" charset="0"/>
                <a:ea typeface="ＭＳ Ｐゴシック" charset="0"/>
              </a:rPr>
              <a:t>vacuum</a:t>
            </a:r>
            <a:r>
              <a:rPr lang="hu-HU" sz="2000" i="1" dirty="0" smtClean="0">
                <a:solidFill>
                  <a:srgbClr val="FF0000"/>
                </a:solidFill>
                <a:latin typeface="Cambria" panose="02040503050406030204" pitchFamily="18" charset="0"/>
                <a:ea typeface="ＭＳ Ｐゴシック" charset="0"/>
              </a:rPr>
              <a:t> (!)</a:t>
            </a:r>
          </a:p>
          <a:p>
            <a:pPr marL="342900" indent="-342900" defTabSz="380985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sz="2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ＭＳ Ｐゴシック" charset="0"/>
              </a:rPr>
              <a:t>Thinnest</a:t>
            </a:r>
            <a:r>
              <a:rPr lang="hu-H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hu-HU" sz="20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liquid</a:t>
            </a:r>
            <a:r>
              <a:rPr lang="hu-H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hu-HU" sz="20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sheet</a:t>
            </a:r>
            <a:r>
              <a:rPr lang="hu-HU" sz="2000" b="1" dirty="0" smtClean="0">
                <a:solidFill>
                  <a:srgbClr val="0070C0"/>
                </a:solidFill>
                <a:latin typeface="Cambria" panose="02040503050406030204" pitchFamily="18" charset="0"/>
                <a:ea typeface="ＭＳ Ｐゴシック" charset="0"/>
              </a:rPr>
              <a:t> </a:t>
            </a:r>
            <a:r>
              <a:rPr lang="hu-H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ＭＳ Ｐゴシック" charset="0"/>
              </a:rPr>
              <a:t>is 190 nm</a:t>
            </a:r>
            <a:endParaRPr lang="hu-HU" sz="2000" b="1" dirty="0">
              <a:solidFill>
                <a:srgbClr val="FF0000"/>
              </a:solidFill>
              <a:latin typeface="Cambria" panose="02040503050406030204" pitchFamily="18" charset="0"/>
              <a:ea typeface="ＭＳ Ｐゴシック" charset="0"/>
            </a:endParaRPr>
          </a:p>
        </p:txBody>
      </p:sp>
      <p:pic>
        <p:nvPicPr>
          <p:cNvPr id="23" name="Kép 22">
            <a:extLst>
              <a:ext uri="{FF2B5EF4-FFF2-40B4-BE49-F238E27FC236}">
                <a16:creationId xmlns:a16="http://schemas.microsoft.com/office/drawing/2014/main" id="{F698BD8B-3EB9-ECB7-E3CE-DE7DA5166D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6000"/>
                    </a14:imgEffect>
                    <a14:imgEffect>
                      <a14:brightnessContrast bright="46000" contras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96" t="6944" r="27910" b="7490"/>
          <a:stretch/>
        </p:blipFill>
        <p:spPr bwMode="auto">
          <a:xfrm flipH="1">
            <a:off x="6672064" y="3789040"/>
            <a:ext cx="849525" cy="22816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églalap 10"/>
          <p:cNvSpPr/>
          <p:nvPr/>
        </p:nvSpPr>
        <p:spPr>
          <a:xfrm>
            <a:off x="3843685" y="5619869"/>
            <a:ext cx="30100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>
                <a:latin typeface="Cambria" panose="02040503050406030204" pitchFamily="18" charset="0"/>
                <a:ea typeface="Cambria" panose="02040503050406030204" pitchFamily="18" charset="0"/>
              </a:rPr>
              <a:t>Füle et </a:t>
            </a:r>
            <a:r>
              <a:rPr lang="hu-HU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hu-HU" sz="1400" i="1" dirty="0">
                <a:latin typeface="Cambria" panose="02040503050406030204" pitchFamily="18" charset="0"/>
                <a:ea typeface="Cambria" panose="02040503050406030204" pitchFamily="18" charset="0"/>
              </a:rPr>
              <a:t>HPLSE </a:t>
            </a:r>
            <a:r>
              <a:rPr lang="hu-HU" sz="1400" b="1" dirty="0"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  <a:r>
              <a:rPr lang="hu-HU" sz="1400" dirty="0">
                <a:latin typeface="Cambria" panose="02040503050406030204" pitchFamily="18" charset="0"/>
                <a:ea typeface="Cambria" panose="02040503050406030204" pitchFamily="18" charset="0"/>
              </a:rPr>
              <a:t> (2024) e37</a:t>
            </a:r>
            <a:endParaRPr lang="en-GB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3" name="Straight Connector 3"/>
          <p:cNvCxnSpPr/>
          <p:nvPr/>
        </p:nvCxnSpPr>
        <p:spPr>
          <a:xfrm>
            <a:off x="1443472" y="996548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Szövegdoboz 4"/>
          <p:cNvSpPr txBox="1">
            <a:spLocks noChangeArrowheads="1"/>
          </p:cNvSpPr>
          <p:nvPr/>
        </p:nvSpPr>
        <p:spPr bwMode="auto">
          <a:xfrm>
            <a:off x="2753498" y="0"/>
            <a:ext cx="7006546" cy="9541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hu-HU"/>
            </a:defPPr>
            <a:lvl1pPr algn="ctr" defTabSz="761970">
              <a:defRPr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en-US" dirty="0" err="1"/>
              <a:t>Chall</a:t>
            </a:r>
            <a:r>
              <a:rPr lang="hu-HU" dirty="0"/>
              <a:t>e</a:t>
            </a:r>
            <a:r>
              <a:rPr lang="en-US" dirty="0" err="1"/>
              <a:t>nge</a:t>
            </a:r>
            <a:r>
              <a:rPr lang="en-US" dirty="0"/>
              <a:t> </a:t>
            </a:r>
            <a:r>
              <a:rPr lang="hu-HU" dirty="0"/>
              <a:t>3</a:t>
            </a:r>
          </a:p>
          <a:p>
            <a:r>
              <a:rPr lang="hu-HU" dirty="0"/>
              <a:t>H</a:t>
            </a:r>
            <a:r>
              <a:rPr lang="en-US" dirty="0" err="1"/>
              <a:t>igh</a:t>
            </a:r>
            <a:r>
              <a:rPr lang="en-US" dirty="0"/>
              <a:t> </a:t>
            </a:r>
            <a:r>
              <a:rPr lang="hu-HU" dirty="0"/>
              <a:t>r</a:t>
            </a:r>
            <a:r>
              <a:rPr lang="en-US" dirty="0" err="1"/>
              <a:t>epetition</a:t>
            </a:r>
            <a:r>
              <a:rPr lang="en-US" dirty="0"/>
              <a:t> </a:t>
            </a:r>
            <a:r>
              <a:rPr lang="hu-HU" dirty="0"/>
              <a:t>r</a:t>
            </a:r>
            <a:r>
              <a:rPr lang="en-US" dirty="0"/>
              <a:t>ate </a:t>
            </a:r>
            <a:r>
              <a:rPr lang="hu-HU" dirty="0"/>
              <a:t>t</a:t>
            </a:r>
            <a:r>
              <a:rPr lang="en-US" dirty="0" err="1"/>
              <a:t>arget</a:t>
            </a:r>
            <a:r>
              <a:rPr lang="hu-HU" dirty="0"/>
              <a:t> </a:t>
            </a:r>
            <a:r>
              <a:rPr lang="hu-HU" dirty="0" err="1"/>
              <a:t>systems</a:t>
            </a:r>
            <a:r>
              <a:rPr lang="hu-HU" dirty="0"/>
              <a:t> </a:t>
            </a:r>
            <a:endParaRPr lang="en-US" dirty="0"/>
          </a:p>
        </p:txBody>
      </p:sp>
      <p:sp>
        <p:nvSpPr>
          <p:cNvPr id="6" name="Szövegdoboz 5"/>
          <p:cNvSpPr txBox="1"/>
          <p:nvPr/>
        </p:nvSpPr>
        <p:spPr>
          <a:xfrm>
            <a:off x="3125755" y="1231641"/>
            <a:ext cx="60324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 err="1" smtClean="0">
                <a:solidFill>
                  <a:srgbClr val="009900"/>
                </a:solidFill>
              </a:rPr>
              <a:t>Development</a:t>
            </a:r>
            <a:r>
              <a:rPr lang="hu-HU" sz="2000" b="1" dirty="0" smtClean="0">
                <a:solidFill>
                  <a:srgbClr val="009900"/>
                </a:solidFill>
              </a:rPr>
              <a:t> of a </a:t>
            </a:r>
            <a:r>
              <a:rPr lang="hu-HU" sz="2000" b="1" dirty="0" err="1" smtClean="0">
                <a:solidFill>
                  <a:srgbClr val="009900"/>
                </a:solidFill>
              </a:rPr>
              <a:t>colliding</a:t>
            </a:r>
            <a:r>
              <a:rPr lang="hu-HU" sz="2000" b="1" dirty="0" smtClean="0">
                <a:solidFill>
                  <a:srgbClr val="009900"/>
                </a:solidFill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</a:rPr>
              <a:t>jet</a:t>
            </a:r>
            <a:r>
              <a:rPr lang="hu-HU" sz="2000" b="1" dirty="0" smtClean="0">
                <a:solidFill>
                  <a:srgbClr val="009900"/>
                </a:solidFill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</a:rPr>
              <a:t>liquid</a:t>
            </a:r>
            <a:r>
              <a:rPr lang="hu-HU" sz="2000" b="1" dirty="0" smtClean="0">
                <a:solidFill>
                  <a:srgbClr val="009900"/>
                </a:solidFill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</a:rPr>
              <a:t>leaf</a:t>
            </a:r>
            <a:r>
              <a:rPr lang="hu-HU" sz="2000" b="1" dirty="0" smtClean="0">
                <a:solidFill>
                  <a:srgbClr val="009900"/>
                </a:solidFill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</a:rPr>
              <a:t>system</a:t>
            </a:r>
            <a:endParaRPr lang="en-GB" sz="2000" b="1" dirty="0">
              <a:solidFill>
                <a:srgbClr val="009900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6"/>
          <a:srcRect l="38205" t="20770" r="15000" b="10171"/>
          <a:stretch/>
        </p:blipFill>
        <p:spPr>
          <a:xfrm>
            <a:off x="705474" y="3616959"/>
            <a:ext cx="2901326" cy="240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87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500" y="1228508"/>
            <a:ext cx="5961964" cy="1768692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4407086" y="5147200"/>
            <a:ext cx="23618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Temporal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contrast</a:t>
            </a:r>
            <a:endParaRPr lang="hu-HU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églalap 15"/>
          <p:cNvSpPr/>
          <p:nvPr/>
        </p:nvSpPr>
        <p:spPr>
          <a:xfrm>
            <a:off x="1620174" y="4279266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Peak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intensity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focus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2×10</a:t>
            </a:r>
            <a:r>
              <a:rPr lang="hu-HU" sz="2000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W/cm</a:t>
            </a:r>
            <a:r>
              <a:rPr lang="hu-HU" sz="2000" b="1" baseline="30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(a</a:t>
            </a:r>
            <a:r>
              <a:rPr lang="hu-HU" sz="2000" baseline="-25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~2.2)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DCFA00D2-7EAB-47C9-97BA-55CAC4EBA317}"/>
              </a:ext>
            </a:extLst>
          </p:cNvPr>
          <p:cNvSpPr txBox="1"/>
          <p:nvPr/>
        </p:nvSpPr>
        <p:spPr>
          <a:xfrm>
            <a:off x="1554860" y="1220620"/>
            <a:ext cx="4500500" cy="76944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hu-HU"/>
            </a:defPPr>
            <a:lvl1pPr marL="0" marR="0" lvl="0" indent="0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buFontTx/>
              <a:buNone/>
              <a:tabLst/>
              <a:defRPr kumimoji="0" sz="1800" b="1" i="0" u="none" strike="noStrike" cap="none" spc="0" normalizeH="0" baseline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Garamond" panose="02020404030301010803" pitchFamily="18" charset="0"/>
              </a:defRPr>
            </a:lvl1pPr>
          </a:lstStyle>
          <a:p>
            <a:pPr lvl="0" algn="l">
              <a:defRPr/>
            </a:pPr>
            <a:r>
              <a:rPr lang="hu-HU" sz="2000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Pulse</a:t>
            </a:r>
            <a:r>
              <a:rPr lang="en-US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en-US" sz="2000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nergy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hu-HU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~80 </a:t>
            </a:r>
            <a:r>
              <a:rPr lang="hu-HU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mJ</a:t>
            </a:r>
            <a:r>
              <a:rPr lang="hu-HU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hu-HU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hu-HU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			(105 </a:t>
            </a:r>
            <a:r>
              <a:rPr lang="hu-HU" sz="2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mJ</a:t>
            </a:r>
            <a:r>
              <a:rPr lang="hu-HU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hu-HU" sz="2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laser</a:t>
            </a:r>
            <a:r>
              <a:rPr lang="hu-HU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lang="hu-HU" sz="2000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églalap 21"/>
          <p:cNvSpPr/>
          <p:nvPr/>
        </p:nvSpPr>
        <p:spPr>
          <a:xfrm>
            <a:off x="1554860" y="2156723"/>
            <a:ext cx="38096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en-US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Laser pulse duration: </a:t>
            </a:r>
            <a:r>
              <a:rPr lang="hu-HU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8.4 </a:t>
            </a:r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fs</a:t>
            </a:r>
            <a:r>
              <a:rPr lang="hu-HU" sz="2000" b="1" i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hu-HU" sz="2000" b="1" i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hu-HU" b="1" dirty="0">
                <a:solidFill>
                  <a:srgbClr val="1F497D">
                    <a:lumMod val="60000"/>
                    <a:lumOff val="4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(m</a:t>
            </a:r>
            <a:r>
              <a:rPr lang="hu-HU" sz="2000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easured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hu-HU" sz="2000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vacuum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	</a:t>
            </a:r>
            <a:r>
              <a:rPr lang="hu-HU" sz="2000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after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OAP, </a:t>
            </a:r>
            <a:r>
              <a:rPr lang="hu-HU" sz="2000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with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disp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scan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23" name="Téglalap 22"/>
          <p:cNvSpPr/>
          <p:nvPr/>
        </p:nvSpPr>
        <p:spPr>
          <a:xfrm>
            <a:off x="1592183" y="3785017"/>
            <a:ext cx="4392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Focal spot FWHM: 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2.9×2.6 µm</a:t>
            </a:r>
            <a:r>
              <a:rPr lang="hu-HU" sz="2000" baseline="30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hu-HU" sz="2000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1269976" y="30480"/>
            <a:ext cx="9577237" cy="9541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hu-HU"/>
            </a:defPPr>
            <a:lvl1pPr algn="ctr" defTabSz="761970">
              <a:defRPr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hu-HU" dirty="0">
                <a:ea typeface="Cambria" panose="02040503050406030204" pitchFamily="18" charset="0"/>
              </a:rPr>
              <a:t>S3 </a:t>
            </a:r>
            <a:r>
              <a:rPr lang="hu-HU" dirty="0" err="1">
                <a:ea typeface="Cambria" panose="02040503050406030204" pitchFamily="18" charset="0"/>
              </a:rPr>
              <a:t>laser</a:t>
            </a:r>
            <a:r>
              <a:rPr lang="hu-HU" dirty="0">
                <a:ea typeface="Cambria" panose="02040503050406030204" pitchFamily="18" charset="0"/>
              </a:rPr>
              <a:t> (1 kHz, OPCPA) of </a:t>
            </a:r>
            <a:r>
              <a:rPr lang="hu-HU" dirty="0" smtClean="0">
                <a:ea typeface="Cambria" panose="02040503050406030204" pitchFamily="18" charset="0"/>
              </a:rPr>
              <a:t>ELI-ALPS</a:t>
            </a:r>
            <a:br>
              <a:rPr lang="hu-HU" dirty="0" smtClean="0">
                <a:ea typeface="Cambria" panose="02040503050406030204" pitchFamily="18" charset="0"/>
              </a:rPr>
            </a:br>
            <a:r>
              <a:rPr lang="hu-HU" dirty="0" err="1" smtClean="0">
                <a:ea typeface="Cambria" panose="02040503050406030204" pitchFamily="18" charset="0"/>
              </a:rPr>
              <a:t>parameters</a:t>
            </a:r>
            <a:r>
              <a:rPr lang="hu-HU" dirty="0" smtClean="0">
                <a:ea typeface="Cambria" panose="02040503050406030204" pitchFamily="18" charset="0"/>
              </a:rPr>
              <a:t> </a:t>
            </a:r>
            <a:r>
              <a:rPr lang="hu-HU" dirty="0" err="1" smtClean="0">
                <a:ea typeface="Cambria" panose="02040503050406030204" pitchFamily="18" charset="0"/>
              </a:rPr>
              <a:t>measured</a:t>
            </a:r>
            <a:r>
              <a:rPr lang="hu-HU" dirty="0" smtClean="0">
                <a:ea typeface="Cambria" panose="02040503050406030204" pitchFamily="18" charset="0"/>
              </a:rPr>
              <a:t> </a:t>
            </a:r>
            <a:r>
              <a:rPr lang="hu-HU" i="1" dirty="0" err="1" smtClean="0">
                <a:ea typeface="Cambria" panose="02040503050406030204" pitchFamily="18" charset="0"/>
              </a:rPr>
              <a:t>on</a:t>
            </a:r>
            <a:r>
              <a:rPr lang="hu-HU" i="1" dirty="0" smtClean="0">
                <a:ea typeface="Cambria" panose="02040503050406030204" pitchFamily="18" charset="0"/>
              </a:rPr>
              <a:t> </a:t>
            </a:r>
            <a:r>
              <a:rPr lang="hu-HU" i="1" dirty="0" err="1">
                <a:ea typeface="Cambria" panose="02040503050406030204" pitchFamily="18" charset="0"/>
              </a:rPr>
              <a:t>target</a:t>
            </a:r>
            <a:endParaRPr lang="en-GB" i="1" dirty="0">
              <a:ea typeface="Cambria" panose="02040503050406030204" pitchFamily="18" charset="0"/>
            </a:endParaRPr>
          </a:p>
        </p:txBody>
      </p:sp>
      <p:sp>
        <p:nvSpPr>
          <p:cNvPr id="14" name="TextBox 3"/>
          <p:cNvSpPr txBox="1">
            <a:spLocks noChangeArrowheads="1"/>
          </p:cNvSpPr>
          <p:nvPr/>
        </p:nvSpPr>
        <p:spPr bwMode="auto">
          <a:xfrm>
            <a:off x="7047984" y="5702777"/>
            <a:ext cx="39959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en-US" sz="1000" i="1" dirty="0">
                <a:latin typeface="Cambria" panose="02040503050406030204" pitchFamily="18" charset="0"/>
                <a:ea typeface="Cambria" panose="02040503050406030204" pitchFamily="18" charset="0"/>
              </a:rPr>
              <a:t>*</a:t>
            </a:r>
            <a:r>
              <a:rPr lang="en-US" altLang="en-US" sz="1000" i="1" dirty="0">
                <a:latin typeface="Cambria" panose="02040503050406030204" pitchFamily="18" charset="0"/>
                <a:ea typeface="Cambria" panose="02040503050406030204" pitchFamily="18" charset="0"/>
              </a:rPr>
              <a:t>peak at +-22ps is </a:t>
            </a:r>
            <a:r>
              <a:rPr lang="hu-HU" altLang="en-US" sz="1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en-US" altLang="en-US" sz="1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post-pulse </a:t>
            </a:r>
            <a:r>
              <a:rPr lang="en-US" altLang="en-US" sz="1000" i="1" dirty="0">
                <a:latin typeface="Cambria" panose="02040503050406030204" pitchFamily="18" charset="0"/>
                <a:ea typeface="Cambria" panose="02040503050406030204" pitchFamily="18" charset="0"/>
              </a:rPr>
              <a:t>from the variable density filter in the diagnostics arm, not in the main output</a:t>
            </a:r>
            <a:endParaRPr lang="en-US" altLang="en-US" sz="1000" i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5" name="Picture 1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0" r="19725"/>
          <a:stretch/>
        </p:blipFill>
        <p:spPr bwMode="auto">
          <a:xfrm>
            <a:off x="6959601" y="3423919"/>
            <a:ext cx="3907906" cy="22991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églalap 2"/>
          <p:cNvSpPr/>
          <p:nvPr/>
        </p:nvSpPr>
        <p:spPr>
          <a:xfrm>
            <a:off x="9282311" y="3287963"/>
            <a:ext cx="1233190" cy="678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églalap 16"/>
          <p:cNvSpPr/>
          <p:nvPr/>
        </p:nvSpPr>
        <p:spPr>
          <a:xfrm>
            <a:off x="1595293" y="3302935"/>
            <a:ext cx="4392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Pct val="80000"/>
              <a:defRPr/>
            </a:pP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Central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wavelength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hu-HU" sz="2000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826nm</a:t>
            </a:r>
            <a:endParaRPr lang="hu-HU" sz="2000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9" name="Straight Connector 3"/>
          <p:cNvCxnSpPr/>
          <p:nvPr/>
        </p:nvCxnSpPr>
        <p:spPr>
          <a:xfrm>
            <a:off x="1445960" y="100588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Szövegdoboz 3"/>
          <p:cNvSpPr txBox="1"/>
          <p:nvPr/>
        </p:nvSpPr>
        <p:spPr>
          <a:xfrm>
            <a:off x="9337040" y="3586480"/>
            <a:ext cx="994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artifacts</a:t>
            </a:r>
            <a:endParaRPr lang="en-GB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cxnSp>
        <p:nvCxnSpPr>
          <p:cNvPr id="10" name="Egyenes összekötő nyíllal 9"/>
          <p:cNvCxnSpPr/>
          <p:nvPr/>
        </p:nvCxnSpPr>
        <p:spPr>
          <a:xfrm flipH="1">
            <a:off x="8666480" y="3870960"/>
            <a:ext cx="650240" cy="538480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Egyenes összekötő nyíllal 23"/>
          <p:cNvCxnSpPr/>
          <p:nvPr/>
        </p:nvCxnSpPr>
        <p:spPr>
          <a:xfrm flipH="1">
            <a:off x="9601200" y="3992880"/>
            <a:ext cx="10160" cy="314960"/>
          </a:xfrm>
          <a:prstGeom prst="straightConnector1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Kép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3509" y="6164156"/>
            <a:ext cx="887884" cy="57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760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">
            <a:extLst>
              <a:ext uri="{FF2B5EF4-FFF2-40B4-BE49-F238E27FC236}">
                <a16:creationId xmlns:a16="http://schemas.microsoft.com/office/drawing/2014/main" id="{896D52CC-97C1-4258-B24B-46BE9A85805A}"/>
              </a:ext>
            </a:extLst>
          </p:cNvPr>
          <p:cNvSpPr txBox="1"/>
          <p:nvPr/>
        </p:nvSpPr>
        <p:spPr>
          <a:xfrm>
            <a:off x="1991544" y="0"/>
            <a:ext cx="8208912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>
              <a:defRPr/>
            </a:pPr>
            <a:r>
              <a:rPr lang="hu-HU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Neutron </a:t>
            </a:r>
            <a:r>
              <a:rPr lang="hu-HU" alt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generation</a:t>
            </a:r>
            <a:r>
              <a:rPr lang="hu-HU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– </a:t>
            </a:r>
            <a:r>
              <a:rPr lang="hu-HU" alt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experimental</a:t>
            </a:r>
            <a:r>
              <a:rPr lang="hu-HU" alt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hu-HU" alt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setup</a:t>
            </a:r>
            <a:endParaRPr lang="hu-HU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36" name="Straight Connector 3"/>
          <p:cNvCxnSpPr/>
          <p:nvPr/>
        </p:nvCxnSpPr>
        <p:spPr>
          <a:xfrm>
            <a:off x="1415480" y="54868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7" name="Kép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107" y="1076203"/>
            <a:ext cx="10070418" cy="496855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163" y="1024931"/>
            <a:ext cx="4351637" cy="1617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6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19">
            <a:extLst>
              <a:ext uri="{FF2B5EF4-FFF2-40B4-BE49-F238E27FC236}">
                <a16:creationId xmlns:a16="http://schemas.microsoft.com/office/drawing/2014/main" id="{8015EA5B-58DC-8D58-7C16-4E6C60AA28F5}"/>
              </a:ext>
            </a:extLst>
          </p:cNvPr>
          <p:cNvSpPr txBox="1"/>
          <p:nvPr/>
        </p:nvSpPr>
        <p:spPr>
          <a:xfrm>
            <a:off x="5112183" y="371427"/>
            <a:ext cx="69605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L</a:t>
            </a:r>
            <a:r>
              <a:rPr lang="en-US" sz="2800" b="1" dirty="0" smtClean="0">
                <a:latin typeface="+mj-lt"/>
              </a:rPr>
              <a:t>ow-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E</a:t>
            </a:r>
            <a:r>
              <a:rPr lang="en-US" sz="2800" b="1" dirty="0" smtClean="0">
                <a:latin typeface="+mj-lt"/>
              </a:rPr>
              <a:t>nergy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I</a:t>
            </a:r>
            <a:r>
              <a:rPr lang="en-US" sz="2800" b="1" dirty="0" smtClean="0">
                <a:latin typeface="+mj-lt"/>
              </a:rPr>
              <a:t>on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en-US" sz="2800" b="1" dirty="0" smtClean="0">
                <a:latin typeface="+mj-lt"/>
              </a:rPr>
              <a:t>cceleration</a:t>
            </a:r>
            <a:r>
              <a:rPr lang="hu-HU" sz="2800" b="1" dirty="0" smtClean="0">
                <a:latin typeface="+mj-lt"/>
              </a:rPr>
              <a:t> </a:t>
            </a:r>
            <a:r>
              <a:rPr lang="hu-HU" sz="2800" b="1" dirty="0" err="1" smtClean="0">
                <a:latin typeface="+mj-lt"/>
              </a:rPr>
              <a:t>beamline</a:t>
            </a:r>
            <a:endParaRPr lang="hu-HU" sz="2800" b="1" i="1" dirty="0" smtClean="0">
              <a:latin typeface="+mj-lt"/>
            </a:endParaRPr>
          </a:p>
          <a:p>
            <a:pPr algn="r"/>
            <a:r>
              <a:rPr lang="hu-HU" sz="2400" b="1" i="1" dirty="0" err="1" smtClean="0">
                <a:latin typeface="+mj-lt"/>
              </a:rPr>
              <a:t>for</a:t>
            </a:r>
            <a:r>
              <a:rPr lang="hu-HU" sz="2400" b="1" i="1" dirty="0" smtClean="0">
                <a:latin typeface="+mj-lt"/>
              </a:rPr>
              <a:t> </a:t>
            </a:r>
            <a:r>
              <a:rPr lang="hu-HU" sz="2400" b="1" i="1" dirty="0" err="1" smtClean="0">
                <a:latin typeface="+mj-lt"/>
              </a:rPr>
              <a:t>high</a:t>
            </a:r>
            <a:r>
              <a:rPr lang="hu-HU" sz="2400" b="1" i="1" dirty="0" smtClean="0">
                <a:latin typeface="+mj-lt"/>
              </a:rPr>
              <a:t> </a:t>
            </a:r>
            <a:r>
              <a:rPr lang="hu-HU" sz="2400" b="1" i="1" dirty="0" err="1" smtClean="0">
                <a:latin typeface="+mj-lt"/>
              </a:rPr>
              <a:t>average</a:t>
            </a:r>
            <a:r>
              <a:rPr lang="hu-HU" sz="2400" b="1" i="1" dirty="0" smtClean="0">
                <a:latin typeface="+mj-lt"/>
              </a:rPr>
              <a:t> </a:t>
            </a:r>
            <a:r>
              <a:rPr lang="hu-HU" sz="2400" b="1" i="1" dirty="0" err="1" smtClean="0">
                <a:latin typeface="+mj-lt"/>
              </a:rPr>
              <a:t>power</a:t>
            </a:r>
            <a:r>
              <a:rPr lang="hu-HU" sz="2400" b="1" i="1" dirty="0" smtClean="0">
                <a:latin typeface="+mj-lt"/>
              </a:rPr>
              <a:t> ion </a:t>
            </a:r>
            <a:r>
              <a:rPr lang="hu-HU" sz="2400" b="1" i="1" dirty="0" err="1" smtClean="0">
                <a:latin typeface="+mj-lt"/>
              </a:rPr>
              <a:t>beam</a:t>
            </a:r>
            <a:r>
              <a:rPr lang="hu-HU" sz="2800" b="1" dirty="0" smtClean="0">
                <a:latin typeface="+mj-lt"/>
              </a:rPr>
              <a:t> </a:t>
            </a:r>
            <a:r>
              <a:rPr lang="en-US" sz="2800" b="1" dirty="0" smtClean="0">
                <a:latin typeface="+mj-lt"/>
              </a:rPr>
              <a:t> </a:t>
            </a:r>
            <a:endParaRPr lang="en-US" sz="2800" b="1" dirty="0">
              <a:latin typeface="+mj-lt"/>
            </a:endParaRPr>
          </a:p>
        </p:txBody>
      </p:sp>
      <p:sp>
        <p:nvSpPr>
          <p:cNvPr id="22" name="Szövegdoboz 38">
            <a:extLst>
              <a:ext uri="{FF2B5EF4-FFF2-40B4-BE49-F238E27FC236}">
                <a16:creationId xmlns:a16="http://schemas.microsoft.com/office/drawing/2014/main" id="{FBFEA83E-E053-7E67-27DB-6AA33671E549}"/>
              </a:ext>
            </a:extLst>
          </p:cNvPr>
          <p:cNvSpPr txBox="1"/>
          <p:nvPr/>
        </p:nvSpPr>
        <p:spPr>
          <a:xfrm>
            <a:off x="71413" y="4061739"/>
            <a:ext cx="479181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i="1" dirty="0" err="1" smtClean="0">
                <a:solidFill>
                  <a:srgbClr val="FE5000"/>
                </a:solidFill>
                <a:latin typeface="+mj-lt"/>
              </a:rPr>
              <a:t>Unique</a:t>
            </a:r>
            <a:r>
              <a:rPr lang="hu-HU" sz="2000" b="1" dirty="0" smtClean="0">
                <a:solidFill>
                  <a:srgbClr val="FE5000"/>
                </a:solidFill>
                <a:latin typeface="+mj-lt"/>
              </a:rPr>
              <a:t> </a:t>
            </a:r>
            <a:r>
              <a:rPr lang="hu-HU" sz="2000" b="1" dirty="0" err="1" smtClean="0">
                <a:solidFill>
                  <a:srgbClr val="FE5000"/>
                </a:solidFill>
                <a:latin typeface="+mj-lt"/>
              </a:rPr>
              <a:t>Specs</a:t>
            </a:r>
            <a:endParaRPr lang="en-US" sz="2000" b="1" dirty="0" smtClean="0">
              <a:solidFill>
                <a:srgbClr val="FE5000"/>
              </a:solidFill>
              <a:latin typeface="+mj-lt"/>
            </a:endParaRP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hu-HU" b="1" dirty="0" err="1" smtClean="0">
                <a:latin typeface="+mj-lt"/>
              </a:rPr>
              <a:t>Single-shot</a:t>
            </a:r>
            <a:r>
              <a:rPr lang="hu-HU" b="1" dirty="0" smtClean="0">
                <a:latin typeface="+mj-lt"/>
              </a:rPr>
              <a:t> – </a:t>
            </a:r>
            <a:r>
              <a:rPr lang="hu-HU" sz="2400" b="1" i="1" dirty="0" smtClean="0">
                <a:solidFill>
                  <a:srgbClr val="244BAE"/>
                </a:solidFill>
                <a:latin typeface="+mj-lt"/>
              </a:rPr>
              <a:t>kHz </a:t>
            </a:r>
            <a:r>
              <a:rPr lang="hu-HU" sz="2400" b="1" i="1" dirty="0" err="1" smtClean="0">
                <a:solidFill>
                  <a:srgbClr val="244BAE"/>
                </a:solidFill>
                <a:latin typeface="+mj-lt"/>
              </a:rPr>
              <a:t>repetition</a:t>
            </a:r>
            <a:r>
              <a:rPr lang="hu-HU" sz="2400" b="1" i="1" dirty="0" smtClean="0">
                <a:solidFill>
                  <a:srgbClr val="244BAE"/>
                </a:solidFill>
                <a:latin typeface="+mj-lt"/>
              </a:rPr>
              <a:t> </a:t>
            </a:r>
            <a:r>
              <a:rPr lang="hu-HU" sz="2400" b="1" i="1" dirty="0" err="1" smtClean="0">
                <a:solidFill>
                  <a:srgbClr val="244BAE"/>
                </a:solidFill>
                <a:latin typeface="+mj-lt"/>
              </a:rPr>
              <a:t>rate</a:t>
            </a:r>
            <a:endParaRPr lang="en-US" b="1" i="1" dirty="0" smtClean="0">
              <a:solidFill>
                <a:srgbClr val="244BAE"/>
              </a:solidFill>
              <a:latin typeface="+mj-lt"/>
            </a:endParaRP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hu-HU" b="1" i="1" dirty="0" err="1" smtClean="0">
                <a:solidFill>
                  <a:srgbClr val="244BAE"/>
                </a:solidFill>
                <a:latin typeface="+mj-lt"/>
              </a:rPr>
              <a:t>On</a:t>
            </a:r>
            <a:r>
              <a:rPr lang="hu-HU" b="1" i="1" dirty="0" smtClean="0">
                <a:solidFill>
                  <a:srgbClr val="244BAE"/>
                </a:solidFill>
                <a:latin typeface="+mj-lt"/>
              </a:rPr>
              <a:t> </a:t>
            </a:r>
            <a:r>
              <a:rPr lang="hu-HU" b="1" i="1" dirty="0" err="1" smtClean="0">
                <a:solidFill>
                  <a:srgbClr val="244BAE"/>
                </a:solidFill>
                <a:latin typeface="+mj-lt"/>
              </a:rPr>
              <a:t>target</a:t>
            </a:r>
            <a:r>
              <a:rPr lang="hu-HU" b="1" dirty="0" smtClean="0">
                <a:latin typeface="+mj-lt"/>
              </a:rPr>
              <a:t>, TL </a:t>
            </a:r>
            <a:r>
              <a:rPr lang="hu-HU" b="1" dirty="0" err="1" smtClean="0">
                <a:latin typeface="+mj-lt"/>
              </a:rPr>
              <a:t>pulse</a:t>
            </a:r>
            <a:r>
              <a:rPr lang="hu-HU" b="1" dirty="0" smtClean="0">
                <a:latin typeface="+mj-lt"/>
              </a:rPr>
              <a:t> duration: </a:t>
            </a:r>
            <a:r>
              <a:rPr lang="hu-HU" b="1" i="1" dirty="0" smtClean="0">
                <a:solidFill>
                  <a:srgbClr val="244BAE"/>
                </a:solidFill>
                <a:latin typeface="+mj-lt"/>
              </a:rPr>
              <a:t>4 </a:t>
            </a:r>
            <a:r>
              <a:rPr lang="hu-HU" b="1" i="1" dirty="0" err="1" smtClean="0">
                <a:solidFill>
                  <a:srgbClr val="244BAE"/>
                </a:solidFill>
                <a:latin typeface="+mj-lt"/>
              </a:rPr>
              <a:t>fs</a:t>
            </a:r>
            <a:r>
              <a:rPr lang="hu-HU" b="1" i="1" dirty="0" smtClean="0">
                <a:solidFill>
                  <a:srgbClr val="244BAE"/>
                </a:solidFill>
                <a:latin typeface="+mj-lt"/>
              </a:rPr>
              <a:t> – 12 </a:t>
            </a:r>
            <a:r>
              <a:rPr lang="hu-HU" b="1" i="1" dirty="0" err="1" smtClean="0">
                <a:solidFill>
                  <a:srgbClr val="244BAE"/>
                </a:solidFill>
                <a:latin typeface="+mj-lt"/>
              </a:rPr>
              <a:t>fs</a:t>
            </a:r>
            <a:endParaRPr lang="hu-HU" b="1" i="1" dirty="0" smtClean="0">
              <a:solidFill>
                <a:srgbClr val="244BAE"/>
              </a:solidFill>
              <a:latin typeface="+mj-lt"/>
            </a:endParaRP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hu-HU" b="1" i="1" dirty="0" err="1" smtClean="0">
                <a:solidFill>
                  <a:srgbClr val="244BAE"/>
                </a:solidFill>
                <a:latin typeface="+mj-lt"/>
              </a:rPr>
              <a:t>On</a:t>
            </a:r>
            <a:r>
              <a:rPr lang="hu-HU" b="1" i="1" dirty="0" smtClean="0">
                <a:solidFill>
                  <a:srgbClr val="244BAE"/>
                </a:solidFill>
                <a:latin typeface="+mj-lt"/>
              </a:rPr>
              <a:t> </a:t>
            </a:r>
            <a:r>
              <a:rPr lang="hu-HU" b="1" i="1" dirty="0" err="1" smtClean="0">
                <a:solidFill>
                  <a:srgbClr val="244BAE"/>
                </a:solidFill>
                <a:latin typeface="+mj-lt"/>
              </a:rPr>
              <a:t>target</a:t>
            </a:r>
            <a:r>
              <a:rPr lang="hu-HU" b="1" dirty="0" smtClean="0">
                <a:latin typeface="+mj-lt"/>
              </a:rPr>
              <a:t>, </a:t>
            </a:r>
            <a:r>
              <a:rPr lang="hu-HU" b="1" dirty="0" err="1" smtClean="0">
                <a:latin typeface="+mj-lt"/>
              </a:rPr>
              <a:t>energy</a:t>
            </a:r>
            <a:r>
              <a:rPr lang="hu-HU" b="1" dirty="0" smtClean="0">
                <a:latin typeface="+mj-lt"/>
              </a:rPr>
              <a:t>: 12 </a:t>
            </a:r>
            <a:r>
              <a:rPr lang="hu-HU" b="1" dirty="0" err="1" smtClean="0">
                <a:latin typeface="+mj-lt"/>
              </a:rPr>
              <a:t>mJ</a:t>
            </a:r>
            <a:r>
              <a:rPr lang="hu-HU" b="1" dirty="0" smtClean="0">
                <a:latin typeface="+mj-lt"/>
              </a:rPr>
              <a:t> – </a:t>
            </a:r>
            <a:r>
              <a:rPr lang="hu-HU" b="1" i="1" dirty="0" smtClean="0">
                <a:solidFill>
                  <a:srgbClr val="244BAE"/>
                </a:solidFill>
                <a:latin typeface="+mj-lt"/>
              </a:rPr>
              <a:t>80 </a:t>
            </a:r>
            <a:r>
              <a:rPr lang="hu-HU" b="1" i="1" dirty="0" err="1" smtClean="0">
                <a:solidFill>
                  <a:srgbClr val="244BAE"/>
                </a:solidFill>
                <a:latin typeface="+mj-lt"/>
              </a:rPr>
              <a:t>mJ</a:t>
            </a:r>
            <a:endParaRPr lang="hu-HU" b="1" i="1" dirty="0" smtClean="0">
              <a:solidFill>
                <a:srgbClr val="244BAE"/>
              </a:solidFill>
              <a:latin typeface="+mj-lt"/>
            </a:endParaRP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hu-HU" b="1" dirty="0" err="1" smtClean="0">
                <a:latin typeface="+mj-lt"/>
              </a:rPr>
              <a:t>Angle</a:t>
            </a:r>
            <a:r>
              <a:rPr lang="hu-HU" b="1" dirty="0" smtClean="0">
                <a:latin typeface="+mj-lt"/>
              </a:rPr>
              <a:t> of </a:t>
            </a:r>
            <a:r>
              <a:rPr lang="hu-HU" b="1" dirty="0" err="1" smtClean="0">
                <a:latin typeface="+mj-lt"/>
              </a:rPr>
              <a:t>incidence</a:t>
            </a:r>
            <a:r>
              <a:rPr lang="hu-HU" b="1" dirty="0" smtClean="0">
                <a:latin typeface="+mj-lt"/>
              </a:rPr>
              <a:t>: 2° - 75°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hu-HU" b="1" dirty="0" err="1" smtClean="0">
                <a:latin typeface="+mj-lt"/>
              </a:rPr>
              <a:t>Solid-state</a:t>
            </a:r>
            <a:r>
              <a:rPr lang="hu-HU" b="1" dirty="0" smtClean="0">
                <a:latin typeface="+mj-lt"/>
              </a:rPr>
              <a:t> </a:t>
            </a:r>
            <a:r>
              <a:rPr lang="hu-HU" b="1" dirty="0" err="1" smtClean="0">
                <a:latin typeface="+mj-lt"/>
              </a:rPr>
              <a:t>targets</a:t>
            </a:r>
            <a:r>
              <a:rPr lang="hu-HU" b="1" dirty="0" smtClean="0">
                <a:latin typeface="+mj-lt"/>
              </a:rPr>
              <a:t>, XYZ </a:t>
            </a:r>
            <a:r>
              <a:rPr lang="hu-HU" b="1" dirty="0" err="1" smtClean="0">
                <a:latin typeface="+mj-lt"/>
              </a:rPr>
              <a:t>stages</a:t>
            </a:r>
            <a:r>
              <a:rPr lang="hu-HU" b="1" dirty="0" smtClean="0">
                <a:latin typeface="+mj-lt"/>
              </a:rPr>
              <a:t/>
            </a:r>
            <a:br>
              <a:rPr lang="hu-HU" b="1" dirty="0" smtClean="0">
                <a:latin typeface="+mj-lt"/>
              </a:rPr>
            </a:br>
            <a:r>
              <a:rPr lang="hu-HU" b="1" i="1" dirty="0" err="1" smtClean="0">
                <a:solidFill>
                  <a:srgbClr val="244BAE"/>
                </a:solidFill>
                <a:latin typeface="+mj-lt"/>
              </a:rPr>
              <a:t>Liquid</a:t>
            </a:r>
            <a:r>
              <a:rPr lang="hu-HU" b="1" i="1" dirty="0" smtClean="0">
                <a:solidFill>
                  <a:srgbClr val="244BAE"/>
                </a:solidFill>
                <a:latin typeface="+mj-lt"/>
              </a:rPr>
              <a:t> </a:t>
            </a:r>
            <a:r>
              <a:rPr lang="hu-HU" b="1" i="1" dirty="0" err="1" smtClean="0">
                <a:solidFill>
                  <a:srgbClr val="244BAE"/>
                </a:solidFill>
                <a:latin typeface="+mj-lt"/>
              </a:rPr>
              <a:t>sheet</a:t>
            </a:r>
            <a:r>
              <a:rPr lang="hu-HU" b="1" i="1" dirty="0">
                <a:solidFill>
                  <a:srgbClr val="244BAE"/>
                </a:solidFill>
                <a:latin typeface="+mj-lt"/>
              </a:rPr>
              <a:t> </a:t>
            </a:r>
            <a:r>
              <a:rPr lang="hu-HU" b="1" dirty="0" smtClean="0">
                <a:latin typeface="+mj-lt"/>
              </a:rPr>
              <a:t>(H</a:t>
            </a:r>
            <a:r>
              <a:rPr lang="hu-HU" b="1" baseline="-25000" dirty="0" smtClean="0">
                <a:latin typeface="+mj-lt"/>
              </a:rPr>
              <a:t>2</a:t>
            </a:r>
            <a:r>
              <a:rPr lang="hu-HU" b="1" dirty="0" smtClean="0">
                <a:latin typeface="+mj-lt"/>
              </a:rPr>
              <a:t>O, D</a:t>
            </a:r>
            <a:r>
              <a:rPr lang="hu-HU" b="1" baseline="-25000" dirty="0" smtClean="0">
                <a:latin typeface="+mj-lt"/>
              </a:rPr>
              <a:t>2</a:t>
            </a:r>
            <a:r>
              <a:rPr lang="hu-HU" b="1" dirty="0" smtClean="0">
                <a:latin typeface="+mj-lt"/>
              </a:rPr>
              <a:t>O): </a:t>
            </a:r>
            <a:r>
              <a:rPr lang="hu-HU" b="1" i="1" dirty="0" smtClean="0">
                <a:solidFill>
                  <a:srgbClr val="244BAE"/>
                </a:solidFill>
                <a:latin typeface="+mj-lt"/>
              </a:rPr>
              <a:t>200 nm – 1 </a:t>
            </a:r>
            <a:r>
              <a:rPr lang="hu-HU" b="1" i="1" dirty="0" smtClean="0">
                <a:solidFill>
                  <a:srgbClr val="244BAE"/>
                </a:solidFill>
                <a:latin typeface="+mj-lt"/>
                <a:sym typeface="Symbol" panose="05050102010706020507" pitchFamily="18" charset="2"/>
              </a:rPr>
              <a:t>m</a:t>
            </a:r>
          </a:p>
          <a:p>
            <a:pPr marL="216000" indent="-216000">
              <a:buFont typeface="Arial" panose="020B0604020202020204" pitchFamily="34" charset="0"/>
              <a:buChar char="•"/>
            </a:pPr>
            <a:r>
              <a:rPr lang="hu-HU" b="1" dirty="0" smtClean="0">
                <a:latin typeface="+mj-lt"/>
              </a:rPr>
              <a:t>Thomson Parabola </a:t>
            </a:r>
            <a:r>
              <a:rPr lang="hu-HU" b="1" dirty="0" err="1" smtClean="0">
                <a:latin typeface="+mj-lt"/>
              </a:rPr>
              <a:t>Spectrometers</a:t>
            </a:r>
            <a:r>
              <a:rPr lang="hu-HU" b="1" dirty="0" smtClean="0">
                <a:latin typeface="+mj-lt"/>
              </a:rPr>
              <a:t>, e</a:t>
            </a:r>
            <a:r>
              <a:rPr lang="hu-HU" b="1" baseline="30000" dirty="0" smtClean="0">
                <a:latin typeface="+mj-lt"/>
              </a:rPr>
              <a:t>-</a:t>
            </a:r>
            <a:r>
              <a:rPr lang="hu-HU" b="1" dirty="0" smtClean="0">
                <a:latin typeface="+mj-lt"/>
              </a:rPr>
              <a:t> (in </a:t>
            </a:r>
            <a:r>
              <a:rPr lang="hu-HU" b="1" dirty="0" err="1" smtClean="0">
                <a:latin typeface="+mj-lt"/>
              </a:rPr>
              <a:t>prog</a:t>
            </a:r>
            <a:r>
              <a:rPr lang="hu-HU" b="1" dirty="0" smtClean="0">
                <a:latin typeface="+mj-lt"/>
              </a:rPr>
              <a:t>.)</a:t>
            </a:r>
            <a:br>
              <a:rPr lang="hu-HU" b="1" dirty="0" smtClean="0">
                <a:latin typeface="+mj-lt"/>
              </a:rPr>
            </a:br>
            <a:r>
              <a:rPr lang="hu-HU" b="1" dirty="0" smtClean="0">
                <a:latin typeface="+mj-lt"/>
              </a:rPr>
              <a:t>Back-</a:t>
            </a:r>
            <a:r>
              <a:rPr lang="hu-HU" b="1" dirty="0" err="1" smtClean="0">
                <a:latin typeface="+mj-lt"/>
              </a:rPr>
              <a:t>reflection</a:t>
            </a:r>
            <a:r>
              <a:rPr lang="hu-HU" b="1" dirty="0" smtClean="0">
                <a:latin typeface="+mj-lt"/>
              </a:rPr>
              <a:t> </a:t>
            </a:r>
            <a:r>
              <a:rPr lang="hu-HU" b="1" dirty="0" err="1" smtClean="0">
                <a:latin typeface="+mj-lt"/>
              </a:rPr>
              <a:t>diagnostics</a:t>
            </a:r>
            <a:endParaRPr lang="hu-HU" b="1" dirty="0" smtClean="0">
              <a:latin typeface="+mj-lt"/>
            </a:endParaRPr>
          </a:p>
        </p:txBody>
      </p:sp>
      <p:pic>
        <p:nvPicPr>
          <p:cNvPr id="23" name="Kép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530" y="538480"/>
            <a:ext cx="2951901" cy="523220"/>
          </a:xfrm>
          <a:prstGeom prst="rect">
            <a:avLst/>
          </a:prstGeom>
        </p:spPr>
      </p:pic>
      <p:pic>
        <p:nvPicPr>
          <p:cNvPr id="24" name="Kép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15" y="1496162"/>
            <a:ext cx="4771080" cy="2354869"/>
          </a:xfrm>
          <a:prstGeom prst="rect">
            <a:avLst/>
          </a:prstGeom>
        </p:spPr>
      </p:pic>
      <p:sp>
        <p:nvSpPr>
          <p:cNvPr id="26" name="Téglalap 25"/>
          <p:cNvSpPr/>
          <p:nvPr/>
        </p:nvSpPr>
        <p:spPr>
          <a:xfrm>
            <a:off x="5379594" y="4042163"/>
            <a:ext cx="66590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000" b="1" i="1" dirty="0" err="1" smtClean="0">
                <a:solidFill>
                  <a:srgbClr val="FE5000"/>
                </a:solidFill>
                <a:latin typeface="+mj-lt"/>
              </a:rPr>
              <a:t>Markov-chain</a:t>
            </a:r>
            <a:r>
              <a:rPr lang="hu-HU" sz="2000" b="1" i="1" dirty="0" smtClean="0">
                <a:solidFill>
                  <a:srgbClr val="FE5000"/>
                </a:solidFill>
                <a:latin typeface="+mj-lt"/>
              </a:rPr>
              <a:t> Monte-Carlo </a:t>
            </a:r>
            <a:r>
              <a:rPr lang="hu-HU" sz="2000" b="1" dirty="0" err="1" smtClean="0">
                <a:solidFill>
                  <a:srgbClr val="FE5000"/>
                </a:solidFill>
                <a:latin typeface="+mj-lt"/>
              </a:rPr>
              <a:t>optimisation</a:t>
            </a:r>
            <a:r>
              <a:rPr lang="hu-HU" sz="2000" b="1" dirty="0" smtClean="0">
                <a:solidFill>
                  <a:srgbClr val="FE5000"/>
                </a:solidFill>
                <a:latin typeface="+mj-lt"/>
              </a:rPr>
              <a:t> </a:t>
            </a:r>
            <a:r>
              <a:rPr lang="hu-HU" sz="2000" b="1" dirty="0" err="1" smtClean="0">
                <a:solidFill>
                  <a:srgbClr val="FE5000"/>
                </a:solidFill>
                <a:latin typeface="+mj-lt"/>
              </a:rPr>
              <a:t>for</a:t>
            </a:r>
            <a:r>
              <a:rPr lang="hu-HU" sz="2000" b="1" dirty="0" smtClean="0">
                <a:solidFill>
                  <a:srgbClr val="FE5000"/>
                </a:solidFill>
                <a:latin typeface="+mj-lt"/>
              </a:rPr>
              <a:t> an ion </a:t>
            </a:r>
            <a:r>
              <a:rPr lang="hu-HU" sz="2000" b="1" dirty="0" err="1" smtClean="0">
                <a:solidFill>
                  <a:srgbClr val="FE5000"/>
                </a:solidFill>
                <a:latin typeface="+mj-lt"/>
              </a:rPr>
              <a:t>parameter</a:t>
            </a:r>
            <a:r>
              <a:rPr lang="hu-HU" sz="2000" b="1" dirty="0" smtClean="0">
                <a:solidFill>
                  <a:srgbClr val="FE5000"/>
                </a:solidFill>
                <a:latin typeface="+mj-lt"/>
              </a:rPr>
              <a:t/>
            </a:r>
            <a:br>
              <a:rPr lang="hu-HU" sz="2000" b="1" dirty="0" smtClean="0">
                <a:solidFill>
                  <a:srgbClr val="FE5000"/>
                </a:solidFill>
                <a:latin typeface="+mj-lt"/>
              </a:rPr>
            </a:br>
            <a:r>
              <a:rPr lang="hu-HU" sz="2000" b="1" dirty="0" smtClean="0">
                <a:solidFill>
                  <a:srgbClr val="FE5000"/>
                </a:solidFill>
                <a:latin typeface="+mj-lt"/>
              </a:rPr>
              <a:t> </a:t>
            </a:r>
            <a:r>
              <a:rPr lang="hu-HU" b="1" dirty="0" smtClean="0">
                <a:solidFill>
                  <a:srgbClr val="FE5000"/>
                </a:solidFill>
                <a:latin typeface="+mj-lt"/>
              </a:rPr>
              <a:t>(</a:t>
            </a:r>
            <a:r>
              <a:rPr lang="hu-HU" b="1" dirty="0" err="1" smtClean="0">
                <a:solidFill>
                  <a:srgbClr val="FE5000"/>
                </a:solidFill>
                <a:latin typeface="+mj-lt"/>
              </a:rPr>
              <a:t>at</a:t>
            </a:r>
            <a:r>
              <a:rPr lang="hu-HU" b="1" dirty="0" smtClean="0">
                <a:solidFill>
                  <a:srgbClr val="FE5000"/>
                </a:solidFill>
                <a:latin typeface="+mj-lt"/>
              </a:rPr>
              <a:t> a </a:t>
            </a:r>
            <a:r>
              <a:rPr lang="hu-HU" b="1" dirty="0" err="1" smtClean="0">
                <a:solidFill>
                  <a:srgbClr val="FE5000"/>
                </a:solidFill>
                <a:latin typeface="+mj-lt"/>
              </a:rPr>
              <a:t>laser</a:t>
            </a:r>
            <a:r>
              <a:rPr lang="hu-HU" b="1" dirty="0" smtClean="0">
                <a:solidFill>
                  <a:srgbClr val="FE5000"/>
                </a:solidFill>
                <a:latin typeface="+mj-lt"/>
              </a:rPr>
              <a:t> </a:t>
            </a:r>
            <a:r>
              <a:rPr lang="hu-HU" b="1" dirty="0" err="1" smtClean="0">
                <a:solidFill>
                  <a:srgbClr val="FE5000"/>
                </a:solidFill>
                <a:latin typeface="+mj-lt"/>
              </a:rPr>
              <a:t>pulse</a:t>
            </a:r>
            <a:r>
              <a:rPr lang="hu-HU" b="1" dirty="0" smtClean="0">
                <a:solidFill>
                  <a:srgbClr val="FE5000"/>
                </a:solidFill>
                <a:latin typeface="+mj-lt"/>
              </a:rPr>
              <a:t> </a:t>
            </a:r>
            <a:r>
              <a:rPr lang="hu-HU" b="1" dirty="0" err="1" smtClean="0">
                <a:solidFill>
                  <a:srgbClr val="FE5000"/>
                </a:solidFill>
                <a:latin typeface="+mj-lt"/>
              </a:rPr>
              <a:t>energy</a:t>
            </a:r>
            <a:r>
              <a:rPr lang="hu-HU" b="1" dirty="0" smtClean="0">
                <a:solidFill>
                  <a:srgbClr val="FE5000"/>
                </a:solidFill>
                <a:latin typeface="+mj-lt"/>
              </a:rPr>
              <a:t>, </a:t>
            </a:r>
            <a:r>
              <a:rPr lang="hu-HU" b="1" dirty="0" err="1" smtClean="0">
                <a:solidFill>
                  <a:srgbClr val="FE5000"/>
                </a:solidFill>
                <a:latin typeface="+mj-lt"/>
              </a:rPr>
              <a:t>liquid</a:t>
            </a:r>
            <a:r>
              <a:rPr lang="hu-HU" b="1" dirty="0" smtClean="0">
                <a:solidFill>
                  <a:srgbClr val="FE5000"/>
                </a:solidFill>
                <a:latin typeface="+mj-lt"/>
              </a:rPr>
              <a:t>, </a:t>
            </a:r>
            <a:r>
              <a:rPr lang="hu-HU" b="1" dirty="0" err="1" smtClean="0">
                <a:solidFill>
                  <a:srgbClr val="FE5000"/>
                </a:solidFill>
                <a:latin typeface="+mj-lt"/>
              </a:rPr>
              <a:t>thickness</a:t>
            </a:r>
            <a:r>
              <a:rPr lang="hu-HU" b="1" dirty="0" smtClean="0">
                <a:solidFill>
                  <a:srgbClr val="FE5000"/>
                </a:solidFill>
                <a:latin typeface="+mj-lt"/>
              </a:rPr>
              <a:t>, and ion; &lt;15 min)</a:t>
            </a:r>
            <a:endParaRPr lang="en-US" b="1" dirty="0">
              <a:solidFill>
                <a:srgbClr val="FE5000"/>
              </a:solidFill>
              <a:latin typeface="+mj-lt"/>
            </a:endParaRPr>
          </a:p>
        </p:txBody>
      </p:sp>
      <p:sp>
        <p:nvSpPr>
          <p:cNvPr id="27" name="Szövegdoboz 26"/>
          <p:cNvSpPr txBox="1"/>
          <p:nvPr/>
        </p:nvSpPr>
        <p:spPr>
          <a:xfrm>
            <a:off x="5683900" y="4736978"/>
            <a:ext cx="26354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rgbClr val="244BAE"/>
                </a:solidFill>
                <a:latin typeface="+mj-lt"/>
              </a:rPr>
              <a:t>6</a:t>
            </a:r>
            <a:r>
              <a:rPr lang="hu-HU" sz="1600" dirty="0" smtClean="0">
                <a:solidFill>
                  <a:srgbClr val="244BAE"/>
                </a:solidFill>
                <a:latin typeface="+mj-lt"/>
              </a:rPr>
              <a:t>0mJ, D</a:t>
            </a:r>
            <a:r>
              <a:rPr lang="hu-HU" sz="1600" baseline="-25000" dirty="0" smtClean="0">
                <a:solidFill>
                  <a:srgbClr val="244BAE"/>
                </a:solidFill>
                <a:latin typeface="+mj-lt"/>
              </a:rPr>
              <a:t>2</a:t>
            </a:r>
            <a:r>
              <a:rPr lang="hu-HU" sz="1600" dirty="0" smtClean="0">
                <a:solidFill>
                  <a:srgbClr val="244BAE"/>
                </a:solidFill>
                <a:latin typeface="+mj-lt"/>
              </a:rPr>
              <a:t>O, d</a:t>
            </a:r>
            <a:r>
              <a:rPr lang="hu-HU" sz="1600" baseline="30000" dirty="0" smtClean="0">
                <a:solidFill>
                  <a:srgbClr val="244BAE"/>
                </a:solidFill>
                <a:latin typeface="+mj-lt"/>
              </a:rPr>
              <a:t>+</a:t>
            </a:r>
            <a:r>
              <a:rPr lang="hu-HU" sz="1600" dirty="0" smtClean="0">
                <a:solidFill>
                  <a:srgbClr val="244BAE"/>
                </a:solidFill>
                <a:latin typeface="+mj-lt"/>
              </a:rPr>
              <a:t>, 760nm, </a:t>
            </a:r>
            <a:r>
              <a:rPr lang="hu-HU" sz="1600" dirty="0" err="1" smtClean="0">
                <a:solidFill>
                  <a:srgbClr val="244BAE"/>
                </a:solidFill>
                <a:latin typeface="+mj-lt"/>
              </a:rPr>
              <a:t>cutoff</a:t>
            </a:r>
            <a:r>
              <a:rPr lang="hu-HU" sz="1600" dirty="0" smtClean="0">
                <a:solidFill>
                  <a:srgbClr val="244BAE"/>
                </a:solidFill>
                <a:latin typeface="+mj-lt"/>
              </a:rPr>
              <a:t> </a:t>
            </a:r>
            <a:endParaRPr lang="en-GB" sz="1600" dirty="0">
              <a:solidFill>
                <a:srgbClr val="244BAE"/>
              </a:solidFill>
              <a:latin typeface="+mj-lt"/>
            </a:endParaRPr>
          </a:p>
        </p:txBody>
      </p:sp>
      <p:sp>
        <p:nvSpPr>
          <p:cNvPr id="28" name="Szövegdoboz 27"/>
          <p:cNvSpPr txBox="1"/>
          <p:nvPr/>
        </p:nvSpPr>
        <p:spPr>
          <a:xfrm>
            <a:off x="8641160" y="4719338"/>
            <a:ext cx="3231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 smtClean="0">
                <a:solidFill>
                  <a:srgbClr val="244BAE"/>
                </a:solidFill>
                <a:latin typeface="+mj-lt"/>
              </a:rPr>
              <a:t>80mJ, H</a:t>
            </a:r>
            <a:r>
              <a:rPr lang="hu-HU" sz="1600" baseline="-25000" dirty="0" smtClean="0">
                <a:solidFill>
                  <a:srgbClr val="244BAE"/>
                </a:solidFill>
                <a:latin typeface="+mj-lt"/>
              </a:rPr>
              <a:t>2</a:t>
            </a:r>
            <a:r>
              <a:rPr lang="hu-HU" sz="1600" dirty="0" smtClean="0">
                <a:solidFill>
                  <a:srgbClr val="244BAE"/>
                </a:solidFill>
                <a:latin typeface="+mj-lt"/>
              </a:rPr>
              <a:t>O, p</a:t>
            </a:r>
            <a:r>
              <a:rPr lang="hu-HU" sz="1600" baseline="30000" dirty="0" smtClean="0">
                <a:solidFill>
                  <a:srgbClr val="244BAE"/>
                </a:solidFill>
                <a:latin typeface="+mj-lt"/>
              </a:rPr>
              <a:t>+</a:t>
            </a:r>
            <a:r>
              <a:rPr lang="hu-HU" sz="1600" dirty="0" smtClean="0">
                <a:solidFill>
                  <a:srgbClr val="244BAE"/>
                </a:solidFill>
                <a:latin typeface="+mj-lt"/>
              </a:rPr>
              <a:t>, 300nm, </a:t>
            </a:r>
            <a:r>
              <a:rPr lang="hu-HU" sz="1600" dirty="0" err="1" smtClean="0">
                <a:solidFill>
                  <a:srgbClr val="244BAE"/>
                </a:solidFill>
                <a:latin typeface="+mj-lt"/>
              </a:rPr>
              <a:t>bunch</a:t>
            </a:r>
            <a:r>
              <a:rPr lang="hu-HU" sz="1600" dirty="0" smtClean="0">
                <a:solidFill>
                  <a:srgbClr val="244BAE"/>
                </a:solidFill>
                <a:latin typeface="+mj-lt"/>
              </a:rPr>
              <a:t> </a:t>
            </a:r>
            <a:r>
              <a:rPr lang="hu-HU" sz="1600" dirty="0" err="1" smtClean="0">
                <a:solidFill>
                  <a:srgbClr val="244BAE"/>
                </a:solidFill>
                <a:latin typeface="+mj-lt"/>
              </a:rPr>
              <a:t>energy</a:t>
            </a:r>
            <a:endParaRPr lang="en-GB" sz="1600" dirty="0">
              <a:solidFill>
                <a:srgbClr val="244BAE"/>
              </a:solidFill>
              <a:latin typeface="+mj-lt"/>
            </a:endParaRPr>
          </a:p>
        </p:txBody>
      </p:sp>
      <p:sp>
        <p:nvSpPr>
          <p:cNvPr id="29" name="Téglalap 28"/>
          <p:cNvSpPr/>
          <p:nvPr/>
        </p:nvSpPr>
        <p:spPr>
          <a:xfrm>
            <a:off x="8879905" y="3111187"/>
            <a:ext cx="35463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 err="1">
                <a:latin typeface="Garamond" panose="02020404030301010803" pitchFamily="18" charset="0"/>
              </a:rPr>
              <a:t>Ter-Avetisyan</a:t>
            </a:r>
            <a:r>
              <a:rPr lang="hu-HU" sz="1400" dirty="0">
                <a:latin typeface="Garamond" panose="02020404030301010803" pitchFamily="18" charset="0"/>
              </a:rPr>
              <a:t> et </a:t>
            </a:r>
            <a:r>
              <a:rPr lang="hu-HU" sz="1400" dirty="0" err="1">
                <a:latin typeface="Garamond" panose="02020404030301010803" pitchFamily="18" charset="0"/>
              </a:rPr>
              <a:t>al</a:t>
            </a:r>
            <a:r>
              <a:rPr lang="hu-HU" sz="1400" dirty="0">
                <a:latin typeface="Garamond" panose="02020404030301010803" pitchFamily="18" charset="0"/>
              </a:rPr>
              <a:t>., </a:t>
            </a:r>
            <a:r>
              <a:rPr lang="fr-FR" sz="1400" dirty="0">
                <a:latin typeface="Garamond" panose="02020404030301010803" pitchFamily="18" charset="0"/>
              </a:rPr>
              <a:t>P</a:t>
            </a:r>
            <a:r>
              <a:rPr lang="hu-HU" sz="1400" dirty="0">
                <a:latin typeface="Garamond" panose="02020404030301010803" pitchFamily="18" charset="0"/>
              </a:rPr>
              <a:t>PCF </a:t>
            </a:r>
            <a:r>
              <a:rPr lang="fr-FR" sz="1400" b="1" dirty="0">
                <a:latin typeface="Garamond" panose="02020404030301010803" pitchFamily="18" charset="0"/>
              </a:rPr>
              <a:t>65</a:t>
            </a:r>
            <a:r>
              <a:rPr lang="fr-FR" sz="1400" dirty="0">
                <a:latin typeface="Garamond" panose="02020404030301010803" pitchFamily="18" charset="0"/>
              </a:rPr>
              <a:t> (2023) 085012</a:t>
            </a:r>
            <a:endParaRPr lang="en-GB" sz="1400" i="1" dirty="0">
              <a:latin typeface="Garamond" panose="02020404030301010803" pitchFamily="18" charset="0"/>
            </a:endParaRPr>
          </a:p>
        </p:txBody>
      </p:sp>
      <p:sp>
        <p:nvSpPr>
          <p:cNvPr id="30" name="Téglalap 29"/>
          <p:cNvSpPr/>
          <p:nvPr/>
        </p:nvSpPr>
        <p:spPr>
          <a:xfrm>
            <a:off x="8889953" y="2881399"/>
            <a:ext cx="27041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hu-HU" sz="1400" dirty="0" err="1">
                <a:solidFill>
                  <a:srgbClr val="000000"/>
                </a:solidFill>
                <a:latin typeface="Garamond" panose="02020404030301010803" pitchFamily="18" charset="0"/>
              </a:rPr>
              <a:t>Singh</a:t>
            </a:r>
            <a:r>
              <a:rPr lang="hu-HU" sz="1400" dirty="0">
                <a:solidFill>
                  <a:srgbClr val="000000"/>
                </a:solidFill>
                <a:latin typeface="Garamond" panose="02020404030301010803" pitchFamily="18" charset="0"/>
              </a:rPr>
              <a:t> et </a:t>
            </a:r>
            <a:r>
              <a:rPr lang="hu-HU" sz="1400" dirty="0" err="1">
                <a:solidFill>
                  <a:srgbClr val="000000"/>
                </a:solidFill>
                <a:latin typeface="Garamond" panose="02020404030301010803" pitchFamily="18" charset="0"/>
              </a:rPr>
              <a:t>al</a:t>
            </a:r>
            <a:r>
              <a:rPr lang="hu-HU" sz="1400" dirty="0">
                <a:solidFill>
                  <a:srgbClr val="000000"/>
                </a:solidFill>
                <a:latin typeface="Garamond" panose="02020404030301010803" pitchFamily="18" charset="0"/>
              </a:rPr>
              <a:t>., </a:t>
            </a:r>
            <a:r>
              <a:rPr lang="hu-HU" sz="1400" dirty="0" err="1">
                <a:solidFill>
                  <a:srgbClr val="000000"/>
                </a:solidFill>
                <a:latin typeface="Garamond" panose="02020404030301010803" pitchFamily="18" charset="0"/>
              </a:rPr>
              <a:t>Sci.Rep</a:t>
            </a:r>
            <a:r>
              <a:rPr lang="hu-HU" sz="1400" dirty="0">
                <a:solidFill>
                  <a:srgbClr val="000000"/>
                </a:solidFill>
                <a:latin typeface="Garamond" panose="02020404030301010803" pitchFamily="18" charset="0"/>
              </a:rPr>
              <a:t>. </a:t>
            </a:r>
            <a:r>
              <a:rPr lang="hu-HU" sz="1400" b="1" dirty="0">
                <a:solidFill>
                  <a:srgbClr val="000000"/>
                </a:solidFill>
                <a:latin typeface="Garamond" panose="02020404030301010803" pitchFamily="18" charset="0"/>
              </a:rPr>
              <a:t>12</a:t>
            </a:r>
            <a:r>
              <a:rPr lang="hu-HU" sz="1400" dirty="0">
                <a:solidFill>
                  <a:srgbClr val="000000"/>
                </a:solidFill>
                <a:latin typeface="Garamond" panose="02020404030301010803" pitchFamily="18" charset="0"/>
              </a:rPr>
              <a:t> (2022) 8100</a:t>
            </a:r>
            <a:endParaRPr lang="en-GB" sz="1400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31" name="Téglalap 30"/>
          <p:cNvSpPr/>
          <p:nvPr/>
        </p:nvSpPr>
        <p:spPr>
          <a:xfrm>
            <a:off x="8889953" y="3346121"/>
            <a:ext cx="25253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>
                <a:solidFill>
                  <a:srgbClr val="000000"/>
                </a:solidFill>
                <a:latin typeface="Garamond" panose="02020404030301010803" pitchFamily="18" charset="0"/>
              </a:rPr>
              <a:t>Füle et </a:t>
            </a:r>
            <a:r>
              <a:rPr lang="hu-HU" sz="1400" dirty="0" err="1">
                <a:solidFill>
                  <a:srgbClr val="000000"/>
                </a:solidFill>
                <a:latin typeface="Garamond" panose="02020404030301010803" pitchFamily="18" charset="0"/>
              </a:rPr>
              <a:t>al</a:t>
            </a:r>
            <a:r>
              <a:rPr lang="hu-HU" sz="1400" dirty="0">
                <a:solidFill>
                  <a:srgbClr val="000000"/>
                </a:solidFill>
                <a:latin typeface="Garamond" panose="02020404030301010803" pitchFamily="18" charset="0"/>
              </a:rPr>
              <a:t>, HPLSE </a:t>
            </a:r>
            <a:r>
              <a:rPr lang="hu-HU" sz="1400" b="1" dirty="0">
                <a:solidFill>
                  <a:srgbClr val="000000"/>
                </a:solidFill>
                <a:latin typeface="Garamond" panose="02020404030301010803" pitchFamily="18" charset="0"/>
              </a:rPr>
              <a:t>12</a:t>
            </a:r>
            <a:r>
              <a:rPr lang="hu-HU" sz="1400" dirty="0">
                <a:solidFill>
                  <a:srgbClr val="000000"/>
                </a:solidFill>
                <a:latin typeface="Garamond" panose="02020404030301010803" pitchFamily="18" charset="0"/>
              </a:rPr>
              <a:t> (2024) e37</a:t>
            </a:r>
            <a:endParaRPr lang="en-GB" sz="1400" dirty="0">
              <a:solidFill>
                <a:srgbClr val="000000"/>
              </a:solidFill>
              <a:latin typeface="Garamond" panose="02020404030301010803" pitchFamily="18" charset="0"/>
            </a:endParaRPr>
          </a:p>
        </p:txBody>
      </p:sp>
      <p:sp>
        <p:nvSpPr>
          <p:cNvPr id="32" name="Téglalap 31"/>
          <p:cNvSpPr/>
          <p:nvPr/>
        </p:nvSpPr>
        <p:spPr>
          <a:xfrm>
            <a:off x="8889953" y="3575042"/>
            <a:ext cx="32147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>
                <a:latin typeface="Garamond" panose="02020404030301010803" pitchFamily="18" charset="0"/>
              </a:rPr>
              <a:t>Varmazyar et </a:t>
            </a:r>
            <a:r>
              <a:rPr lang="hu-HU" sz="1400" dirty="0" err="1">
                <a:latin typeface="Garamond" panose="02020404030301010803" pitchFamily="18" charset="0"/>
              </a:rPr>
              <a:t>al</a:t>
            </a:r>
            <a:r>
              <a:rPr lang="hu-HU" sz="1400" dirty="0">
                <a:latin typeface="Garamond" panose="02020404030301010803" pitchFamily="18" charset="0"/>
              </a:rPr>
              <a:t>, </a:t>
            </a:r>
            <a:r>
              <a:rPr lang="hu-HU" sz="1400" dirty="0" err="1">
                <a:latin typeface="Garamond" panose="02020404030301010803" pitchFamily="18" charset="0"/>
              </a:rPr>
              <a:t>Comm.Phys</a:t>
            </a:r>
            <a:r>
              <a:rPr lang="hu-HU" sz="1400" dirty="0">
                <a:latin typeface="Garamond" panose="02020404030301010803" pitchFamily="18" charset="0"/>
              </a:rPr>
              <a:t>. </a:t>
            </a:r>
            <a:r>
              <a:rPr lang="hu-HU" sz="1400" b="1" dirty="0">
                <a:latin typeface="Garamond" panose="02020404030301010803" pitchFamily="18" charset="0"/>
              </a:rPr>
              <a:t>8</a:t>
            </a:r>
            <a:r>
              <a:rPr lang="hu-HU" sz="1400" dirty="0">
                <a:latin typeface="Garamond" panose="02020404030301010803" pitchFamily="18" charset="0"/>
              </a:rPr>
              <a:t> (2025) </a:t>
            </a:r>
            <a:r>
              <a:rPr lang="hu-HU" sz="1400" dirty="0" smtClean="0">
                <a:latin typeface="Garamond" panose="02020404030301010803" pitchFamily="18" charset="0"/>
              </a:rPr>
              <a:t>350</a:t>
            </a:r>
            <a:endParaRPr lang="en-GB" sz="1400" dirty="0">
              <a:latin typeface="Garamond" panose="02020404030301010803" pitchFamily="18" charset="0"/>
            </a:endParaRPr>
          </a:p>
        </p:txBody>
      </p:sp>
      <p:pic>
        <p:nvPicPr>
          <p:cNvPr id="33" name="Kép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8" t="15643" r="2244" b="8588"/>
          <a:stretch/>
        </p:blipFill>
        <p:spPr>
          <a:xfrm>
            <a:off x="8910050" y="5054990"/>
            <a:ext cx="2704174" cy="1656131"/>
          </a:xfrm>
          <a:prstGeom prst="rect">
            <a:avLst/>
          </a:prstGeom>
        </p:spPr>
      </p:pic>
      <p:pic>
        <p:nvPicPr>
          <p:cNvPr id="35" name="Kép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9" t="16054" r="2789" b="8979"/>
          <a:stretch/>
        </p:blipFill>
        <p:spPr>
          <a:xfrm>
            <a:off x="5683900" y="5057892"/>
            <a:ext cx="2694373" cy="1653229"/>
          </a:xfrm>
          <a:prstGeom prst="rect">
            <a:avLst/>
          </a:prstGeom>
        </p:spPr>
      </p:pic>
      <p:sp>
        <p:nvSpPr>
          <p:cNvPr id="43" name="Szövegdoboz 38">
            <a:extLst>
              <a:ext uri="{FF2B5EF4-FFF2-40B4-BE49-F238E27FC236}">
                <a16:creationId xmlns:a16="http://schemas.microsoft.com/office/drawing/2014/main" id="{4AA7D231-4807-3847-3A43-975F48C2E07D}"/>
              </a:ext>
            </a:extLst>
          </p:cNvPr>
          <p:cNvSpPr txBox="1"/>
          <p:nvPr/>
        </p:nvSpPr>
        <p:spPr>
          <a:xfrm>
            <a:off x="5109774" y="1446401"/>
            <a:ext cx="582779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hu-HU" sz="2000" b="1" i="1" dirty="0" err="1">
                <a:solidFill>
                  <a:srgbClr val="FE5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Peak</a:t>
            </a:r>
            <a:r>
              <a:rPr lang="hu-HU" sz="2000" b="1" i="1" dirty="0">
                <a:solidFill>
                  <a:srgbClr val="FE5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ion </a:t>
            </a:r>
            <a:r>
              <a:rPr lang="hu-HU" sz="2000" b="1" i="1" dirty="0" err="1">
                <a:solidFill>
                  <a:srgbClr val="FE5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beam</a:t>
            </a:r>
            <a:r>
              <a:rPr lang="hu-HU" sz="2000" b="1" i="1" dirty="0">
                <a:solidFill>
                  <a:srgbClr val="FE5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Performance</a:t>
            </a:r>
            <a:endParaRPr lang="en-US" sz="2000" b="1" i="1" dirty="0">
              <a:solidFill>
                <a:srgbClr val="FE5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Ion (</a:t>
            </a:r>
            <a:r>
              <a:rPr lang="hu-HU" b="1" dirty="0" err="1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hu-HU" b="1" baseline="30000" dirty="0" err="1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hu-HU" b="1" dirty="0" err="1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,d</a:t>
            </a:r>
            <a:r>
              <a:rPr lang="hu-HU" b="1" baseline="30000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hu-HU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hu-HU" b="1" dirty="0" err="1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cutoff</a:t>
            </a:r>
            <a:r>
              <a:rPr lang="hu-HU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&gt; 2.5 </a:t>
            </a:r>
            <a:r>
              <a:rPr lang="hu-HU" b="1" dirty="0" err="1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MeV</a:t>
            </a:r>
            <a:r>
              <a:rPr lang="hu-HU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(±6% </a:t>
            </a:r>
            <a:r>
              <a:rPr lang="hu-HU" b="1" dirty="0" err="1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rms</a:t>
            </a:r>
            <a:r>
              <a:rPr lang="hu-HU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b="1" i="1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Ion </a:t>
            </a:r>
            <a:r>
              <a:rPr lang="hu-HU" b="1" i="1" dirty="0" err="1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average</a:t>
            </a:r>
            <a:r>
              <a:rPr lang="hu-HU" b="1" i="1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i="1" dirty="0" err="1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lang="hu-HU" b="1" i="1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b="1" i="1" u="sng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~20 </a:t>
            </a:r>
            <a:r>
              <a:rPr lang="el-GR" sz="2400" b="1" i="1" u="sng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GB" sz="2400" b="1" i="1" u="sng" dirty="0" smtClean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Amp</a:t>
            </a:r>
            <a:endParaRPr lang="en-GB" b="1" i="1" dirty="0">
              <a:solidFill>
                <a:srgbClr val="244BA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b="1" i="1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Ion </a:t>
            </a:r>
            <a:r>
              <a:rPr lang="hu-HU" b="1" i="1" dirty="0" err="1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peak</a:t>
            </a:r>
            <a:r>
              <a:rPr lang="hu-HU" b="1" i="1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i="1" dirty="0" err="1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lang="hu-HU" b="1" i="1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b="1" i="1" u="sng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~20 </a:t>
            </a:r>
            <a:r>
              <a:rPr lang="hu-HU" sz="2400" b="1" i="1" u="sng" dirty="0" err="1" smtClean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kAmp</a:t>
            </a:r>
            <a:r>
              <a:rPr lang="hu-HU" sz="2400" b="1" i="1" u="sng" dirty="0" smtClean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b="1" i="1" u="sng" dirty="0" smtClean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  <a:r>
              <a:rPr lang="en-GB" b="1" i="1" u="sng" baseline="30000" dirty="0" smtClean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GB" b="1" i="1" u="sng" dirty="0" smtClean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i="1" u="sng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ions/pulse)</a:t>
            </a:r>
            <a:endParaRPr lang="en-GB" b="1" i="1" dirty="0">
              <a:solidFill>
                <a:srgbClr val="244BA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Ion </a:t>
            </a:r>
            <a:r>
              <a:rPr lang="hu-HU" b="1" dirty="0" err="1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beam</a:t>
            </a:r>
            <a:r>
              <a:rPr lang="hu-HU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dirty="0" err="1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divergence</a:t>
            </a:r>
            <a:r>
              <a:rPr lang="hu-HU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&lt;5°</a:t>
            </a:r>
            <a:endParaRPr lang="en-US" b="1" dirty="0">
              <a:solidFill>
                <a:srgbClr val="0E284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Emittance</a:t>
            </a:r>
            <a:r>
              <a:rPr lang="hu-HU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hu-HU" b="1" i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0.00032 π-</a:t>
            </a:r>
            <a:r>
              <a:rPr lang="en-GB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mm</a:t>
            </a:r>
            <a:r>
              <a:rPr lang="hu-HU" b="1" dirty="0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×</a:t>
            </a:r>
            <a:r>
              <a:rPr lang="en-GB" b="1" dirty="0" err="1">
                <a:solidFill>
                  <a:srgbClr val="0E284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mrad</a:t>
            </a:r>
            <a:endParaRPr lang="hu-HU" b="1" i="1" dirty="0">
              <a:solidFill>
                <a:srgbClr val="0E284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u-HU" b="1" i="1" dirty="0" err="1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Regular</a:t>
            </a:r>
            <a:r>
              <a:rPr lang="hu-HU" b="1" i="1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i="1" dirty="0" err="1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stable</a:t>
            </a:r>
            <a:r>
              <a:rPr lang="hu-HU" b="1" i="1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b="1" i="1" dirty="0" err="1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operation</a:t>
            </a:r>
            <a:r>
              <a:rPr lang="hu-HU" b="1" i="1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hu-HU" sz="2400" b="1" i="1" dirty="0">
                <a:solidFill>
                  <a:srgbClr val="244B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&gt; 6 h</a:t>
            </a:r>
            <a:endParaRPr lang="hu-HU" b="1" i="1" dirty="0">
              <a:solidFill>
                <a:srgbClr val="244BA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5670597" y="5253600"/>
            <a:ext cx="6808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200" b="1" kern="0" dirty="0" smtClean="0">
                <a:solidFill>
                  <a:srgbClr val="FF0000"/>
                </a:solidFill>
              </a:rPr>
              <a:t>T. </a:t>
            </a:r>
            <a:r>
              <a:rPr lang="hu-HU" sz="3200" b="1" kern="0" dirty="0" err="1" smtClean="0">
                <a:solidFill>
                  <a:srgbClr val="FF0000"/>
                </a:solidFill>
              </a:rPr>
              <a:t>Gilinger</a:t>
            </a:r>
            <a:r>
              <a:rPr lang="hu-HU" sz="3200" b="1" kern="0" dirty="0" smtClean="0">
                <a:solidFill>
                  <a:srgbClr val="FF0000"/>
                </a:solidFill>
              </a:rPr>
              <a:t>’</a:t>
            </a:r>
            <a:r>
              <a:rPr kumimoji="0" lang="hu-H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 </a:t>
            </a:r>
            <a:r>
              <a:rPr kumimoji="0" lang="hu-H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talk</a:t>
            </a:r>
            <a:r>
              <a:rPr kumimoji="0" lang="hu-H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, WG2 </a:t>
            </a:r>
            <a:r>
              <a:rPr kumimoji="0" lang="hu-H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Thu</a:t>
            </a:r>
            <a:r>
              <a:rPr kumimoji="0" lang="hu-H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16:20</a:t>
            </a:r>
            <a:endParaRPr kumimoji="0" lang="en-GB" sz="32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1360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43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/>
          <a:srcRect l="26750" t="16815" r="9584" b="10741"/>
          <a:stretch/>
        </p:blipFill>
        <p:spPr>
          <a:xfrm>
            <a:off x="7257458" y="3391677"/>
            <a:ext cx="2572997" cy="1646853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7090725" y="2555573"/>
            <a:ext cx="47525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Neutron </a:t>
            </a:r>
            <a:r>
              <a:rPr lang="hu-HU" b="1" dirty="0" err="1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energy</a:t>
            </a:r>
            <a:r>
              <a:rPr lang="hu-HU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b="1" dirty="0" err="1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spectrum</a:t>
            </a:r>
            <a:r>
              <a:rPr lang="hu-HU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hu-HU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hu-HU" sz="2000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600" b="1" dirty="0" err="1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Measured</a:t>
            </a:r>
            <a:r>
              <a:rPr lang="hu-HU" sz="1600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600" b="1" dirty="0" err="1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outside</a:t>
            </a:r>
            <a:r>
              <a:rPr lang="hu-HU" sz="1600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	    </a:t>
            </a:r>
            <a:r>
              <a:rPr lang="hu-HU" sz="1600" b="1" dirty="0" err="1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</a:t>
            </a:r>
            <a:r>
              <a:rPr lang="hu-HU" sz="1600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600" b="1" dirty="0" err="1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hu-HU" sz="1600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600" b="1" dirty="0" err="1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source</a:t>
            </a:r>
            <a:endParaRPr lang="hu-HU" b="1" dirty="0">
              <a:solidFill>
                <a:srgbClr val="FE5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4911620" y="2566645"/>
            <a:ext cx="1931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b="1" dirty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hu-HU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eutron </a:t>
            </a:r>
            <a:r>
              <a:rPr lang="hu-HU" b="1" dirty="0" err="1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angular</a:t>
            </a:r>
            <a:r>
              <a:rPr lang="hu-HU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hu-HU" b="1" dirty="0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hu-HU" b="1" dirty="0" err="1" smtClean="0">
                <a:solidFill>
                  <a:srgbClr val="FE5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distribution</a:t>
            </a:r>
            <a:endParaRPr lang="hu-HU" b="1" dirty="0">
              <a:solidFill>
                <a:srgbClr val="FE5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849" y="3284984"/>
            <a:ext cx="2232248" cy="183520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0768"/>
            <a:ext cx="4316342" cy="5078408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896D52CC-97C1-4258-B24B-46BE9A85805A}"/>
              </a:ext>
            </a:extLst>
          </p:cNvPr>
          <p:cNvSpPr txBox="1"/>
          <p:nvPr/>
        </p:nvSpPr>
        <p:spPr>
          <a:xfrm>
            <a:off x="1631504" y="0"/>
            <a:ext cx="8064896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hu-HU"/>
            </a:defPPr>
            <a:lvl1pPr algn="ctr" defTabSz="761970">
              <a:defRPr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hu-HU" dirty="0"/>
              <a:t>DIAGNOSTICS – neutron</a:t>
            </a:r>
          </a:p>
        </p:txBody>
      </p:sp>
      <p:sp>
        <p:nvSpPr>
          <p:cNvPr id="8" name="Téglalap 7"/>
          <p:cNvSpPr/>
          <p:nvPr/>
        </p:nvSpPr>
        <p:spPr>
          <a:xfrm>
            <a:off x="4356100" y="729779"/>
            <a:ext cx="41973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Two</a:t>
            </a:r>
            <a:r>
              <a:rPr lang="hu-HU" sz="24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independent</a:t>
            </a:r>
            <a:r>
              <a:rPr lang="hu-HU" sz="24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systems</a:t>
            </a:r>
            <a:endParaRPr lang="hu-HU" sz="2400" b="1" dirty="0" smtClean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4615584" y="1166956"/>
            <a:ext cx="5463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Outside</a:t>
            </a:r>
            <a:r>
              <a:rPr lang="hu-HU" b="1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b="1" dirty="0" err="1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hu-HU" b="1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b="1" dirty="0" err="1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chamber</a:t>
            </a:r>
            <a:endParaRPr lang="hu-HU" dirty="0" smtClean="0">
              <a:solidFill>
                <a:srgbClr val="0066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hu-HU" dirty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hu-HU" dirty="0" err="1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Plastic</a:t>
            </a:r>
            <a:r>
              <a:rPr lang="hu-HU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err="1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scintillators</a:t>
            </a:r>
            <a:r>
              <a:rPr lang="hu-HU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GB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LILITH </a:t>
            </a:r>
            <a:r>
              <a:rPr lang="en-GB" dirty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M, </a:t>
            </a:r>
            <a:r>
              <a:rPr lang="en-GB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XL</a:t>
            </a:r>
            <a:r>
              <a:rPr lang="hu-HU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err="1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systems</a:t>
            </a:r>
            <a:r>
              <a:rPr lang="en-GB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en-GB" dirty="0">
              <a:solidFill>
                <a:srgbClr val="0066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hu-HU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</a:t>
            </a:r>
            <a:r>
              <a:rPr lang="hu-HU" dirty="0" err="1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Liquid</a:t>
            </a:r>
            <a:r>
              <a:rPr lang="hu-HU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err="1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scintillator</a:t>
            </a:r>
            <a:r>
              <a:rPr lang="hu-HU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GB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PHRS system</a:t>
            </a:r>
            <a:endParaRPr lang="hu-HU" dirty="0" smtClean="0">
              <a:solidFill>
                <a:srgbClr val="0066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5"/>
          <a:srcRect l="26833" t="18445" r="32833" b="10443"/>
          <a:stretch/>
        </p:blipFill>
        <p:spPr>
          <a:xfrm>
            <a:off x="10056440" y="3356992"/>
            <a:ext cx="1597377" cy="1584176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9840416" y="5085184"/>
            <a:ext cx="2297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Quasi-monoenergetic</a:t>
            </a:r>
            <a:endParaRPr lang="en-GB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cxnSp>
        <p:nvCxnSpPr>
          <p:cNvPr id="13" name="Straight Connector 3"/>
          <p:cNvCxnSpPr/>
          <p:nvPr/>
        </p:nvCxnSpPr>
        <p:spPr>
          <a:xfrm>
            <a:off x="1273240" y="54868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Téglalap 13"/>
          <p:cNvSpPr/>
          <p:nvPr/>
        </p:nvSpPr>
        <p:spPr>
          <a:xfrm>
            <a:off x="8931805" y="1099755"/>
            <a:ext cx="3131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sz="1400" dirty="0">
                <a:latin typeface="Cambria" panose="02040503050406030204" pitchFamily="18" charset="0"/>
                <a:ea typeface="Cambria" panose="02040503050406030204" pitchFamily="18" charset="0"/>
              </a:rPr>
              <a:t>Osvay et </a:t>
            </a:r>
            <a:r>
              <a:rPr lang="hu-HU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hu-HU" sz="1400" i="1" dirty="0">
                <a:latin typeface="Cambria" panose="02040503050406030204" pitchFamily="18" charset="0"/>
                <a:ea typeface="Cambria" panose="02040503050406030204" pitchFamily="18" charset="0"/>
              </a:rPr>
              <a:t>EPJ Plus </a:t>
            </a:r>
            <a:r>
              <a:rPr lang="hu-HU" sz="1400" b="1" i="1" dirty="0">
                <a:latin typeface="Cambria" panose="02040503050406030204" pitchFamily="18" charset="0"/>
                <a:ea typeface="Cambria" panose="02040503050406030204" pitchFamily="18" charset="0"/>
              </a:rPr>
              <a:t>139</a:t>
            </a:r>
            <a:r>
              <a:rPr lang="hu-HU" sz="1400" i="1" dirty="0">
                <a:latin typeface="Cambria" panose="02040503050406030204" pitchFamily="18" charset="0"/>
                <a:ea typeface="Cambria" panose="02040503050406030204" pitchFamily="18" charset="0"/>
              </a:rPr>
              <a:t> (2024) 574 </a:t>
            </a:r>
            <a:endParaRPr lang="en-GB" sz="1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Ellipszis 14"/>
          <p:cNvSpPr/>
          <p:nvPr/>
        </p:nvSpPr>
        <p:spPr>
          <a:xfrm>
            <a:off x="9601200" y="2631440"/>
            <a:ext cx="2590800" cy="341376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83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3509" y="6164156"/>
            <a:ext cx="887884" cy="5713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6D52CC-97C1-4258-B24B-46BE9A85805A}"/>
              </a:ext>
            </a:extLst>
          </p:cNvPr>
          <p:cNvSpPr txBox="1"/>
          <p:nvPr/>
        </p:nvSpPr>
        <p:spPr>
          <a:xfrm>
            <a:off x="1280160" y="14512"/>
            <a:ext cx="9706168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hu-HU"/>
            </a:defPPr>
            <a:lvl1pPr algn="ctr" defTabSz="761970">
              <a:defRPr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hu-HU" dirty="0" err="1" smtClean="0"/>
              <a:t>Control</a:t>
            </a:r>
            <a:r>
              <a:rPr lang="hu-HU" dirty="0" smtClean="0"/>
              <a:t> and log of (almost) </a:t>
            </a:r>
            <a:r>
              <a:rPr lang="hu-HU" dirty="0" err="1" smtClean="0"/>
              <a:t>all</a:t>
            </a:r>
            <a:r>
              <a:rPr lang="hu-HU" dirty="0" smtClean="0"/>
              <a:t> </a:t>
            </a:r>
            <a:r>
              <a:rPr lang="hu-HU" dirty="0" err="1" smtClean="0"/>
              <a:t>parameters</a:t>
            </a:r>
            <a:r>
              <a:rPr lang="hu-HU" dirty="0" smtClean="0"/>
              <a:t> </a:t>
            </a:r>
            <a:r>
              <a:rPr lang="hu-HU" dirty="0" err="1" smtClean="0"/>
              <a:t>upon</a:t>
            </a:r>
            <a:r>
              <a:rPr lang="hu-HU" dirty="0" smtClean="0"/>
              <a:t> </a:t>
            </a:r>
            <a:r>
              <a:rPr lang="hu-HU" dirty="0" err="1" smtClean="0"/>
              <a:t>operation</a:t>
            </a:r>
            <a:endParaRPr lang="hu-HU" dirty="0" smtClean="0"/>
          </a:p>
        </p:txBody>
      </p:sp>
      <p:sp>
        <p:nvSpPr>
          <p:cNvPr id="7" name="Rectangle 4"/>
          <p:cNvSpPr/>
          <p:nvPr/>
        </p:nvSpPr>
        <p:spPr>
          <a:xfrm>
            <a:off x="1642553" y="1188368"/>
            <a:ext cx="18035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Bunch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energy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deuteron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768" y="893226"/>
            <a:ext cx="7020272" cy="5265204"/>
          </a:xfrm>
          <a:prstGeom prst="rect">
            <a:avLst/>
          </a:prstGeom>
        </p:spPr>
      </p:pic>
      <p:sp>
        <p:nvSpPr>
          <p:cNvPr id="6" name="Rectangle 4"/>
          <p:cNvSpPr/>
          <p:nvPr/>
        </p:nvSpPr>
        <p:spPr>
          <a:xfrm>
            <a:off x="1642552" y="2196480"/>
            <a:ext cx="17565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  <a:r>
              <a:rPr lang="en-US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utoff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energy</a:t>
            </a:r>
            <a:endParaRPr lang="hu-HU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deuterons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4"/>
          <p:cNvSpPr/>
          <p:nvPr/>
        </p:nvSpPr>
        <p:spPr>
          <a:xfrm>
            <a:off x="1642552" y="2988569"/>
            <a:ext cx="18604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Neutron </a:t>
            </a:r>
            <a:r>
              <a:rPr lang="hu-HU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event</a:t>
            </a:r>
            <a:endParaRPr lang="hu-HU" sz="2000" b="1" dirty="0">
              <a:solidFill>
                <a:schemeClr val="accent5">
                  <a:lumMod val="60000"/>
                  <a:lumOff val="4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hu-HU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LILITH</a:t>
            </a:r>
          </a:p>
          <a:p>
            <a:pPr algn="ctr"/>
            <a:r>
              <a:rPr lang="hu-HU" sz="2000" b="1" dirty="0" err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Liquid</a:t>
            </a:r>
            <a:r>
              <a:rPr lang="hu-HU" sz="2000" b="1" dirty="0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B0F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Scint</a:t>
            </a:r>
            <a:endParaRPr lang="hu-HU" sz="2000" b="1" dirty="0">
              <a:solidFill>
                <a:srgbClr val="00B0F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4"/>
          <p:cNvSpPr/>
          <p:nvPr/>
        </p:nvSpPr>
        <p:spPr>
          <a:xfrm>
            <a:off x="1858577" y="4140696"/>
            <a:ext cx="1531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0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Stability</a:t>
            </a:r>
            <a:endParaRPr lang="hu-HU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hu-H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</a:t>
            </a:r>
            <a:r>
              <a:rPr lang="hu-HU" sz="20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liquid</a:t>
            </a:r>
            <a:r>
              <a:rPr lang="hu-HU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jet</a:t>
            </a:r>
            <a:endParaRPr lang="en-US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1865" y="2996953"/>
            <a:ext cx="4302709" cy="3574259"/>
          </a:xfrm>
          <a:prstGeom prst="rect">
            <a:avLst/>
          </a:prstGeom>
        </p:spPr>
      </p:pic>
      <p:cxnSp>
        <p:nvCxnSpPr>
          <p:cNvPr id="15" name="Straight Connector 3"/>
          <p:cNvCxnSpPr/>
          <p:nvPr/>
        </p:nvCxnSpPr>
        <p:spPr>
          <a:xfrm>
            <a:off x="1273240" y="54868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29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zövegdoboz 15"/>
          <p:cNvSpPr txBox="1"/>
          <p:nvPr/>
        </p:nvSpPr>
        <p:spPr>
          <a:xfrm>
            <a:off x="3707154" y="1898794"/>
            <a:ext cx="1763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7</a:t>
            </a:r>
            <a:r>
              <a:rPr lang="hu-HU" sz="2400" b="1" dirty="0" smtClean="0">
                <a:solidFill>
                  <a:srgbClr val="FF0000"/>
                </a:solidFill>
              </a:rPr>
              <a:t>×10</a:t>
            </a:r>
            <a:r>
              <a:rPr lang="hu-HU" sz="2400" b="1" baseline="30000" dirty="0" smtClean="0">
                <a:solidFill>
                  <a:srgbClr val="FF0000"/>
                </a:solidFill>
              </a:rPr>
              <a:t>7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sz="2400" b="1" dirty="0">
                <a:solidFill>
                  <a:srgbClr val="FF0000"/>
                </a:solidFill>
              </a:rPr>
              <a:t>n/s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96D52CC-97C1-4258-B24B-46BE9A85805A}"/>
              </a:ext>
            </a:extLst>
          </p:cNvPr>
          <p:cNvSpPr txBox="1"/>
          <p:nvPr/>
        </p:nvSpPr>
        <p:spPr>
          <a:xfrm>
            <a:off x="1016000" y="0"/>
            <a:ext cx="9472488" cy="9541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hu-HU"/>
            </a:defPPr>
            <a:lvl1pPr algn="ctr" defTabSz="761970">
              <a:defRPr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hu-HU" dirty="0" smtClean="0"/>
              <a:t>Neutron </a:t>
            </a:r>
            <a:r>
              <a:rPr lang="hu-HU" dirty="0" err="1"/>
              <a:t>generation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1kHz </a:t>
            </a:r>
            <a:r>
              <a:rPr lang="hu-HU" dirty="0" err="1"/>
              <a:t>repetition</a:t>
            </a:r>
            <a:r>
              <a:rPr lang="hu-HU" dirty="0"/>
              <a:t> </a:t>
            </a:r>
            <a:r>
              <a:rPr lang="hu-HU" dirty="0" err="1" smtClean="0"/>
              <a:t>rate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i="1" dirty="0" err="1" smtClean="0"/>
              <a:t>dPE</a:t>
            </a:r>
            <a:r>
              <a:rPr lang="hu-HU" i="1" dirty="0"/>
              <a:t> </a:t>
            </a:r>
            <a:r>
              <a:rPr lang="hu-HU" i="1" dirty="0" smtClean="0"/>
              <a:t>neutron </a:t>
            </a:r>
            <a:r>
              <a:rPr lang="hu-HU" i="1" dirty="0" err="1" smtClean="0"/>
              <a:t>converter</a:t>
            </a:r>
            <a:endParaRPr lang="fa-IR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4365948" y="2411711"/>
            <a:ext cx="1763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>
                <a:solidFill>
                  <a:srgbClr val="FF0000"/>
                </a:solidFill>
              </a:rPr>
              <a:t>1.5×10</a:t>
            </a:r>
            <a:r>
              <a:rPr lang="hu-HU" sz="2400" b="1" baseline="30000" dirty="0" smtClean="0">
                <a:solidFill>
                  <a:srgbClr val="FF0000"/>
                </a:solidFill>
              </a:rPr>
              <a:t>7</a:t>
            </a:r>
            <a:r>
              <a:rPr lang="hu-HU" sz="2400" b="1" dirty="0" smtClean="0">
                <a:solidFill>
                  <a:srgbClr val="FF0000"/>
                </a:solidFill>
              </a:rPr>
              <a:t> </a:t>
            </a:r>
            <a:r>
              <a:rPr lang="hu-HU" sz="2400" b="1" dirty="0">
                <a:solidFill>
                  <a:srgbClr val="FF0000"/>
                </a:solidFill>
              </a:rPr>
              <a:t>n/s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173671" y="1311151"/>
            <a:ext cx="63703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400" i="1" dirty="0"/>
              <a:t>Neutron</a:t>
            </a:r>
            <a:r>
              <a:rPr lang="hu-HU" sz="2400" dirty="0"/>
              <a:t> </a:t>
            </a:r>
            <a:r>
              <a:rPr lang="hu-HU" sz="2400" dirty="0" err="1"/>
              <a:t>generation</a:t>
            </a:r>
            <a:r>
              <a:rPr lang="hu-HU" sz="2400" dirty="0"/>
              <a:t>:  </a:t>
            </a:r>
            <a:r>
              <a:rPr lang="hu-HU" sz="2000" b="0" dirty="0"/>
              <a:t>450nm D</a:t>
            </a:r>
            <a:r>
              <a:rPr lang="hu-HU" sz="2000" b="0" baseline="-25000" dirty="0"/>
              <a:t>2</a:t>
            </a:r>
            <a:r>
              <a:rPr lang="hu-HU" sz="2000" b="0" dirty="0"/>
              <a:t>O </a:t>
            </a:r>
            <a:r>
              <a:rPr lang="hu-HU" sz="2000" b="0" dirty="0" err="1"/>
              <a:t>leaf</a:t>
            </a:r>
            <a:r>
              <a:rPr lang="hu-HU" sz="2000" b="0" dirty="0"/>
              <a:t> + 1mm C</a:t>
            </a:r>
            <a:r>
              <a:rPr lang="hu-HU" sz="2000" b="0" baseline="-25000" dirty="0"/>
              <a:t>2</a:t>
            </a:r>
            <a:r>
              <a:rPr lang="hu-HU" sz="2000" b="0" dirty="0"/>
              <a:t>D</a:t>
            </a:r>
            <a:r>
              <a:rPr lang="hu-HU" sz="2000" b="0" baseline="-25000" dirty="0"/>
              <a:t>4</a:t>
            </a:r>
            <a:r>
              <a:rPr lang="hu-HU" sz="2000" b="0" dirty="0"/>
              <a:t> </a:t>
            </a:r>
            <a:endParaRPr lang="hu-HU" sz="2400" b="0" dirty="0"/>
          </a:p>
        </p:txBody>
      </p:sp>
      <p:sp>
        <p:nvSpPr>
          <p:cNvPr id="19" name="Szövegdoboz 18"/>
          <p:cNvSpPr txBox="1"/>
          <p:nvPr/>
        </p:nvSpPr>
        <p:spPr>
          <a:xfrm>
            <a:off x="3793472" y="2861459"/>
            <a:ext cx="2628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2×10</a:t>
            </a:r>
            <a:r>
              <a:rPr lang="hu-HU" sz="2400" b="1" baseline="30000" dirty="0">
                <a:solidFill>
                  <a:srgbClr val="FF0000"/>
                </a:solidFill>
              </a:rPr>
              <a:t>7</a:t>
            </a:r>
            <a:r>
              <a:rPr lang="hu-HU" sz="2400" b="1" dirty="0">
                <a:solidFill>
                  <a:srgbClr val="FF0000"/>
                </a:solidFill>
              </a:rPr>
              <a:t> n/cm</a:t>
            </a:r>
            <a:r>
              <a:rPr lang="hu-HU" sz="2400" b="1" baseline="30000" dirty="0">
                <a:solidFill>
                  <a:srgbClr val="FF0000"/>
                </a:solidFill>
              </a:rPr>
              <a:t>2</a:t>
            </a:r>
            <a:r>
              <a:rPr lang="hu-HU" sz="2400" b="1" dirty="0">
                <a:solidFill>
                  <a:srgbClr val="FF0000"/>
                </a:solidFill>
              </a:rPr>
              <a:t>/s</a:t>
            </a:r>
          </a:p>
        </p:txBody>
      </p:sp>
      <p:sp>
        <p:nvSpPr>
          <p:cNvPr id="22" name="Szövegdoboz 21"/>
          <p:cNvSpPr txBox="1"/>
          <p:nvPr/>
        </p:nvSpPr>
        <p:spPr>
          <a:xfrm>
            <a:off x="3723499" y="3360908"/>
            <a:ext cx="2628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&gt; 10</a:t>
            </a:r>
            <a:r>
              <a:rPr lang="hu-HU" sz="2400" b="1" baseline="30000" dirty="0">
                <a:solidFill>
                  <a:srgbClr val="FF0000"/>
                </a:solidFill>
              </a:rPr>
              <a:t>13</a:t>
            </a:r>
            <a:r>
              <a:rPr lang="hu-HU" sz="2400" b="1" dirty="0">
                <a:solidFill>
                  <a:srgbClr val="FF0000"/>
                </a:solidFill>
              </a:rPr>
              <a:t> n/cm</a:t>
            </a:r>
            <a:r>
              <a:rPr lang="hu-HU" sz="2400" b="1" baseline="30000" dirty="0">
                <a:solidFill>
                  <a:srgbClr val="FF0000"/>
                </a:solidFill>
              </a:rPr>
              <a:t>2</a:t>
            </a:r>
            <a:r>
              <a:rPr lang="hu-HU" sz="2400" b="1" dirty="0">
                <a:solidFill>
                  <a:srgbClr val="FF0000"/>
                </a:solidFill>
              </a:rPr>
              <a:t>/s</a:t>
            </a:r>
          </a:p>
        </p:txBody>
      </p:sp>
      <p:pic>
        <p:nvPicPr>
          <p:cNvPr id="23" name="Kép 22"/>
          <p:cNvPicPr>
            <a:picLocks noChangeAspect="1"/>
          </p:cNvPicPr>
          <p:nvPr/>
        </p:nvPicPr>
        <p:blipFill rotWithShape="1">
          <a:blip r:embed="rId2"/>
          <a:srcRect l="53603" t="40633" r="24737" b="41918"/>
          <a:stretch/>
        </p:blipFill>
        <p:spPr>
          <a:xfrm>
            <a:off x="9296400" y="1053612"/>
            <a:ext cx="2153430" cy="2313248"/>
          </a:xfrm>
          <a:prstGeom prst="rect">
            <a:avLst/>
          </a:prstGeom>
        </p:spPr>
      </p:pic>
      <p:sp>
        <p:nvSpPr>
          <p:cNvPr id="24" name="Szövegdoboz 23"/>
          <p:cNvSpPr txBox="1"/>
          <p:nvPr/>
        </p:nvSpPr>
        <p:spPr>
          <a:xfrm>
            <a:off x="9192344" y="3343280"/>
            <a:ext cx="2393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err="1">
                <a:solidFill>
                  <a:srgbClr val="FF0000"/>
                </a:solidFill>
              </a:rPr>
              <a:t>Ageing</a:t>
            </a:r>
            <a:r>
              <a:rPr lang="hu-HU" sz="1400" dirty="0">
                <a:solidFill>
                  <a:srgbClr val="FF0000"/>
                </a:solidFill>
              </a:rPr>
              <a:t> (</a:t>
            </a:r>
            <a:r>
              <a:rPr lang="hu-HU" sz="1400" dirty="0" err="1">
                <a:solidFill>
                  <a:srgbClr val="FF0000"/>
                </a:solidFill>
              </a:rPr>
              <a:t>burning</a:t>
            </a:r>
            <a:r>
              <a:rPr lang="hu-HU" sz="1400" dirty="0">
                <a:solidFill>
                  <a:srgbClr val="FF0000"/>
                </a:solidFill>
              </a:rPr>
              <a:t>) of </a:t>
            </a:r>
            <a:r>
              <a:rPr lang="hu-HU" sz="1400" dirty="0" err="1">
                <a:solidFill>
                  <a:srgbClr val="FF0000"/>
                </a:solidFill>
              </a:rPr>
              <a:t>the</a:t>
            </a:r>
            <a:r>
              <a:rPr lang="hu-HU" sz="1400" dirty="0">
                <a:solidFill>
                  <a:srgbClr val="FF0000"/>
                </a:solidFill>
              </a:rPr>
              <a:t> </a:t>
            </a:r>
            <a:r>
              <a:rPr lang="hu-HU" sz="1400" dirty="0" err="1">
                <a:solidFill>
                  <a:srgbClr val="FF0000"/>
                </a:solidFill>
              </a:rPr>
              <a:t>dPE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35" name="Szövegdoboz 34"/>
          <p:cNvSpPr txBox="1"/>
          <p:nvPr/>
        </p:nvSpPr>
        <p:spPr>
          <a:xfrm>
            <a:off x="173671" y="1916629"/>
            <a:ext cx="61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000" dirty="0" err="1"/>
              <a:t>Peak</a:t>
            </a:r>
            <a:r>
              <a:rPr lang="hu-HU" sz="2000" dirty="0"/>
              <a:t> </a:t>
            </a:r>
            <a:r>
              <a:rPr lang="hu-HU" sz="2000" dirty="0" err="1"/>
              <a:t>yield</a:t>
            </a:r>
            <a:r>
              <a:rPr lang="hu-HU" sz="2000" dirty="0"/>
              <a:t> </a:t>
            </a:r>
            <a:r>
              <a:rPr lang="hu-HU" sz="2000" dirty="0" err="1"/>
              <a:t>detected</a:t>
            </a:r>
            <a:r>
              <a:rPr lang="hu-HU" sz="2000" dirty="0"/>
              <a:t> </a:t>
            </a:r>
            <a:r>
              <a:rPr lang="hu-HU" sz="2000" dirty="0" err="1" smtClean="0"/>
              <a:t>at</a:t>
            </a:r>
            <a:r>
              <a:rPr lang="hu-HU" sz="2000" dirty="0" smtClean="0"/>
              <a:t> </a:t>
            </a:r>
            <a:r>
              <a:rPr lang="hu-HU" sz="2000" dirty="0"/>
              <a:t>1kHz :</a:t>
            </a:r>
          </a:p>
        </p:txBody>
      </p:sp>
      <p:sp>
        <p:nvSpPr>
          <p:cNvPr id="36" name="Szövegdoboz 35"/>
          <p:cNvSpPr txBox="1"/>
          <p:nvPr/>
        </p:nvSpPr>
        <p:spPr>
          <a:xfrm>
            <a:off x="173671" y="2436141"/>
            <a:ext cx="571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000" dirty="0" err="1"/>
              <a:t>Average</a:t>
            </a:r>
            <a:r>
              <a:rPr lang="hu-HU" sz="2000" dirty="0"/>
              <a:t> </a:t>
            </a:r>
            <a:r>
              <a:rPr lang="hu-HU" sz="2000" dirty="0" err="1"/>
              <a:t>yield</a:t>
            </a:r>
            <a:r>
              <a:rPr lang="hu-HU" sz="2000" dirty="0"/>
              <a:t> over </a:t>
            </a:r>
            <a:r>
              <a:rPr lang="hu-HU" sz="2000" dirty="0" smtClean="0"/>
              <a:t>1 </a:t>
            </a:r>
            <a:r>
              <a:rPr lang="hu-HU" sz="2000" dirty="0" err="1" smtClean="0"/>
              <a:t>hour</a:t>
            </a:r>
            <a:r>
              <a:rPr lang="hu-HU" sz="2000" dirty="0" smtClean="0"/>
              <a:t> </a:t>
            </a:r>
            <a:r>
              <a:rPr lang="hu-HU" sz="2000" dirty="0" err="1" smtClean="0"/>
              <a:t>at</a:t>
            </a:r>
            <a:r>
              <a:rPr lang="hu-HU" sz="2000" dirty="0" smtClean="0"/>
              <a:t> </a:t>
            </a:r>
            <a:r>
              <a:rPr lang="hu-HU" sz="2000" dirty="0"/>
              <a:t>1kHz :</a:t>
            </a:r>
          </a:p>
        </p:txBody>
      </p:sp>
      <p:sp>
        <p:nvSpPr>
          <p:cNvPr id="37" name="Szövegdoboz 36"/>
          <p:cNvSpPr txBox="1"/>
          <p:nvPr/>
        </p:nvSpPr>
        <p:spPr>
          <a:xfrm>
            <a:off x="173671" y="2887742"/>
            <a:ext cx="61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000" dirty="0" err="1"/>
              <a:t>Average</a:t>
            </a:r>
            <a:r>
              <a:rPr lang="hu-HU" sz="2000" dirty="0"/>
              <a:t> neutron </a:t>
            </a:r>
            <a:r>
              <a:rPr lang="hu-HU" sz="2000" dirty="0" err="1"/>
              <a:t>flux</a:t>
            </a:r>
            <a:r>
              <a:rPr lang="hu-HU" sz="2000" dirty="0"/>
              <a:t> </a:t>
            </a:r>
            <a:r>
              <a:rPr lang="hu-HU" sz="2000" dirty="0" err="1"/>
              <a:t>at</a:t>
            </a:r>
            <a:r>
              <a:rPr lang="hu-HU" sz="2000" dirty="0"/>
              <a:t> 1kHz :</a:t>
            </a:r>
          </a:p>
        </p:txBody>
      </p:sp>
      <p:sp>
        <p:nvSpPr>
          <p:cNvPr id="38" name="Szövegdoboz 37"/>
          <p:cNvSpPr txBox="1"/>
          <p:nvPr/>
        </p:nvSpPr>
        <p:spPr>
          <a:xfrm>
            <a:off x="173671" y="3351728"/>
            <a:ext cx="61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000" dirty="0" err="1"/>
              <a:t>Peak</a:t>
            </a:r>
            <a:r>
              <a:rPr lang="hu-HU" sz="2000" dirty="0"/>
              <a:t> neutron </a:t>
            </a:r>
            <a:r>
              <a:rPr lang="hu-HU" sz="2000" i="1" dirty="0" err="1">
                <a:solidFill>
                  <a:srgbClr val="FF0000"/>
                </a:solidFill>
              </a:rPr>
              <a:t>flux</a:t>
            </a:r>
            <a:r>
              <a:rPr lang="hu-HU" sz="2000" i="1" dirty="0">
                <a:solidFill>
                  <a:srgbClr val="FF0000"/>
                </a:solidFill>
              </a:rPr>
              <a:t> </a:t>
            </a:r>
            <a:r>
              <a:rPr lang="hu-HU" sz="2000" i="1" dirty="0" err="1">
                <a:solidFill>
                  <a:srgbClr val="FF0000"/>
                </a:solidFill>
              </a:rPr>
              <a:t>rate</a:t>
            </a:r>
            <a:r>
              <a:rPr lang="hu-HU" sz="2000" i="1" dirty="0">
                <a:solidFill>
                  <a:srgbClr val="FF0000"/>
                </a:solidFill>
              </a:rPr>
              <a:t> </a:t>
            </a:r>
            <a:r>
              <a:rPr lang="hu-HU" sz="2000" dirty="0"/>
              <a:t>/ </a:t>
            </a:r>
            <a:r>
              <a:rPr lang="hu-HU" sz="2000" dirty="0" err="1"/>
              <a:t>shot</a:t>
            </a:r>
            <a:r>
              <a:rPr lang="hu-HU" sz="2000" dirty="0"/>
              <a:t>:</a:t>
            </a:r>
          </a:p>
        </p:txBody>
      </p:sp>
      <p:pic>
        <p:nvPicPr>
          <p:cNvPr id="39" name="Kép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6800" y="3717858"/>
            <a:ext cx="4673600" cy="2452430"/>
          </a:xfrm>
          <a:prstGeom prst="rect">
            <a:avLst/>
          </a:prstGeom>
        </p:spPr>
      </p:pic>
      <p:cxnSp>
        <p:nvCxnSpPr>
          <p:cNvPr id="20" name="Straight Connector 3"/>
          <p:cNvCxnSpPr/>
          <p:nvPr/>
        </p:nvCxnSpPr>
        <p:spPr>
          <a:xfrm>
            <a:off x="1161480" y="96524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Szövegdoboz 16"/>
          <p:cNvSpPr txBox="1"/>
          <p:nvPr/>
        </p:nvSpPr>
        <p:spPr>
          <a:xfrm>
            <a:off x="173671" y="3857330"/>
            <a:ext cx="7337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000" dirty="0" err="1" smtClean="0"/>
              <a:t>Irradiation</a:t>
            </a:r>
            <a:r>
              <a:rPr lang="hu-HU" sz="2000" dirty="0" smtClean="0"/>
              <a:t> </a:t>
            </a:r>
            <a:r>
              <a:rPr lang="hu-HU" sz="2000" dirty="0" err="1" smtClean="0"/>
              <a:t>demonstrated</a:t>
            </a:r>
            <a:r>
              <a:rPr lang="hu-HU" sz="2000" dirty="0" smtClean="0"/>
              <a:t>: </a:t>
            </a:r>
            <a:r>
              <a:rPr lang="hu-HU" sz="2000" i="1" dirty="0" smtClean="0">
                <a:solidFill>
                  <a:srgbClr val="FF0000"/>
                </a:solidFill>
              </a:rPr>
              <a:t>3×100 min/</a:t>
            </a:r>
            <a:r>
              <a:rPr lang="hu-HU" sz="2000" i="1" dirty="0" err="1" smtClean="0">
                <a:solidFill>
                  <a:srgbClr val="FF0000"/>
                </a:solidFill>
              </a:rPr>
              <a:t>day</a:t>
            </a:r>
            <a:r>
              <a:rPr lang="hu-HU" sz="2000" i="1" dirty="0" smtClean="0">
                <a:solidFill>
                  <a:srgbClr val="FF0000"/>
                </a:solidFill>
              </a:rPr>
              <a:t> </a:t>
            </a:r>
            <a:r>
              <a:rPr lang="hu-HU" sz="2000" dirty="0"/>
              <a:t>(</a:t>
            </a:r>
            <a:r>
              <a:rPr lang="hu-HU" sz="2000" dirty="0" err="1"/>
              <a:t>exchange</a:t>
            </a:r>
            <a:r>
              <a:rPr lang="hu-HU" sz="2000" dirty="0"/>
              <a:t> of </a:t>
            </a:r>
            <a:r>
              <a:rPr lang="hu-HU" sz="2000" dirty="0" err="1"/>
              <a:t>dPE</a:t>
            </a:r>
            <a:r>
              <a:rPr lang="hu-HU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7572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ép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3509" y="6164156"/>
            <a:ext cx="887884" cy="571334"/>
          </a:xfrm>
          <a:prstGeom prst="rect">
            <a:avLst/>
          </a:prstGeom>
        </p:spPr>
      </p:pic>
      <p:sp>
        <p:nvSpPr>
          <p:cNvPr id="16" name="TextBox 8">
            <a:extLst>
              <a:ext uri="{FF2B5EF4-FFF2-40B4-BE49-F238E27FC236}">
                <a16:creationId xmlns:a16="http://schemas.microsoft.com/office/drawing/2014/main" id="{896D52CC-97C1-4258-B24B-46BE9A85805A}"/>
              </a:ext>
            </a:extLst>
          </p:cNvPr>
          <p:cNvSpPr txBox="1"/>
          <p:nvPr/>
        </p:nvSpPr>
        <p:spPr>
          <a:xfrm>
            <a:off x="1016000" y="0"/>
            <a:ext cx="9472488" cy="95410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hu-HU"/>
            </a:defPPr>
            <a:lvl1pPr algn="ctr" defTabSz="761970">
              <a:defRPr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hu-HU" dirty="0" smtClean="0"/>
              <a:t>Neutron </a:t>
            </a:r>
            <a:r>
              <a:rPr lang="hu-HU" dirty="0" err="1"/>
              <a:t>generation</a:t>
            </a:r>
            <a:r>
              <a:rPr lang="hu-HU" dirty="0"/>
              <a:t> </a:t>
            </a:r>
            <a:r>
              <a:rPr lang="hu-HU" dirty="0" err="1"/>
              <a:t>at</a:t>
            </a:r>
            <a:r>
              <a:rPr lang="hu-HU" dirty="0"/>
              <a:t> 1kHz </a:t>
            </a:r>
            <a:r>
              <a:rPr lang="hu-HU" dirty="0" err="1"/>
              <a:t>repetition</a:t>
            </a:r>
            <a:r>
              <a:rPr lang="hu-HU" dirty="0"/>
              <a:t> </a:t>
            </a:r>
            <a:r>
              <a:rPr lang="hu-HU" dirty="0" err="1" smtClean="0"/>
              <a:t>rate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i="1" dirty="0" smtClean="0"/>
              <a:t>D</a:t>
            </a:r>
            <a:r>
              <a:rPr lang="hu-HU" i="1" baseline="-25000" dirty="0" smtClean="0"/>
              <a:t>2</a:t>
            </a:r>
            <a:r>
              <a:rPr lang="hu-HU" i="1" dirty="0" smtClean="0"/>
              <a:t>O neutron </a:t>
            </a:r>
            <a:r>
              <a:rPr lang="hu-HU" i="1" dirty="0" err="1" smtClean="0"/>
              <a:t>converter</a:t>
            </a:r>
            <a:endParaRPr lang="fa-IR" dirty="0"/>
          </a:p>
        </p:txBody>
      </p:sp>
      <p:cxnSp>
        <p:nvCxnSpPr>
          <p:cNvPr id="17" name="Straight Connector 3"/>
          <p:cNvCxnSpPr/>
          <p:nvPr/>
        </p:nvCxnSpPr>
        <p:spPr>
          <a:xfrm>
            <a:off x="1161480" y="96524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" name="Picture 8" descr="A machine with green lights&#10;&#10;AI-generated content may be incorrect.">
            <a:extLst>
              <a:ext uri="{FF2B5EF4-FFF2-40B4-BE49-F238E27FC236}">
                <a16:creationId xmlns:a16="http://schemas.microsoft.com/office/drawing/2014/main" id="{D336BB6F-9322-AB05-E302-051340CA3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9174" y="1175166"/>
            <a:ext cx="2981325" cy="2396709"/>
          </a:xfrm>
          <a:prstGeom prst="rect">
            <a:avLst/>
          </a:prstGeom>
          <a:effectLst/>
        </p:spPr>
      </p:pic>
      <p:sp>
        <p:nvSpPr>
          <p:cNvPr id="21" name="Szövegdoboz 20"/>
          <p:cNvSpPr txBox="1"/>
          <p:nvPr/>
        </p:nvSpPr>
        <p:spPr>
          <a:xfrm>
            <a:off x="173671" y="3193102"/>
            <a:ext cx="61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000" dirty="0" err="1"/>
              <a:t>Peak</a:t>
            </a:r>
            <a:r>
              <a:rPr lang="hu-HU" sz="2000" dirty="0"/>
              <a:t> neutron </a:t>
            </a:r>
            <a:r>
              <a:rPr lang="hu-HU" sz="2000" i="1" dirty="0" err="1">
                <a:solidFill>
                  <a:srgbClr val="FF0000"/>
                </a:solidFill>
              </a:rPr>
              <a:t>flux</a:t>
            </a:r>
            <a:r>
              <a:rPr lang="hu-HU" sz="2000" i="1" dirty="0">
                <a:solidFill>
                  <a:srgbClr val="FF0000"/>
                </a:solidFill>
              </a:rPr>
              <a:t> </a:t>
            </a:r>
            <a:r>
              <a:rPr lang="hu-HU" sz="2000" i="1" dirty="0" err="1">
                <a:solidFill>
                  <a:srgbClr val="FF0000"/>
                </a:solidFill>
              </a:rPr>
              <a:t>rate</a:t>
            </a:r>
            <a:r>
              <a:rPr lang="hu-HU" sz="2000" i="1" dirty="0">
                <a:solidFill>
                  <a:srgbClr val="FF0000"/>
                </a:solidFill>
              </a:rPr>
              <a:t> </a:t>
            </a:r>
            <a:r>
              <a:rPr lang="hu-HU" sz="2000" dirty="0"/>
              <a:t>/ </a:t>
            </a:r>
            <a:r>
              <a:rPr lang="hu-HU" sz="2000" dirty="0" err="1"/>
              <a:t>shot</a:t>
            </a:r>
            <a:r>
              <a:rPr lang="hu-HU" sz="2000" dirty="0"/>
              <a:t>:</a:t>
            </a:r>
          </a:p>
        </p:txBody>
      </p:sp>
      <p:sp>
        <p:nvSpPr>
          <p:cNvPr id="22" name="Szövegdoboz 21"/>
          <p:cNvSpPr txBox="1"/>
          <p:nvPr/>
        </p:nvSpPr>
        <p:spPr>
          <a:xfrm>
            <a:off x="173671" y="2729116"/>
            <a:ext cx="61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000" dirty="0" err="1"/>
              <a:t>Average</a:t>
            </a:r>
            <a:r>
              <a:rPr lang="hu-HU" sz="2000" dirty="0"/>
              <a:t> neutron </a:t>
            </a:r>
            <a:r>
              <a:rPr lang="hu-HU" sz="2000" dirty="0" err="1"/>
              <a:t>flux</a:t>
            </a:r>
            <a:r>
              <a:rPr lang="hu-HU" sz="2000" dirty="0"/>
              <a:t> </a:t>
            </a:r>
            <a:r>
              <a:rPr lang="hu-HU" sz="2000" dirty="0" err="1"/>
              <a:t>at</a:t>
            </a:r>
            <a:r>
              <a:rPr lang="hu-HU" sz="2000" dirty="0"/>
              <a:t> 1kHz :</a:t>
            </a:r>
          </a:p>
        </p:txBody>
      </p:sp>
      <p:sp>
        <p:nvSpPr>
          <p:cNvPr id="23" name="Szövegdoboz 22"/>
          <p:cNvSpPr txBox="1"/>
          <p:nvPr/>
        </p:nvSpPr>
        <p:spPr>
          <a:xfrm>
            <a:off x="173671" y="2277515"/>
            <a:ext cx="571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000" dirty="0" err="1"/>
              <a:t>Average</a:t>
            </a:r>
            <a:r>
              <a:rPr lang="hu-HU" sz="2000" dirty="0"/>
              <a:t> </a:t>
            </a:r>
            <a:r>
              <a:rPr lang="hu-HU" sz="2000" dirty="0" err="1"/>
              <a:t>yield</a:t>
            </a:r>
            <a:r>
              <a:rPr lang="hu-HU" sz="2000" dirty="0"/>
              <a:t> over </a:t>
            </a:r>
            <a:r>
              <a:rPr lang="hu-HU" sz="2000" dirty="0" smtClean="0"/>
              <a:t>1 </a:t>
            </a:r>
            <a:r>
              <a:rPr lang="hu-HU" sz="2000" dirty="0" err="1" smtClean="0"/>
              <a:t>hour</a:t>
            </a:r>
            <a:r>
              <a:rPr lang="hu-HU" sz="2000" dirty="0" smtClean="0"/>
              <a:t> </a:t>
            </a:r>
            <a:r>
              <a:rPr lang="hu-HU" sz="2000" dirty="0" err="1" smtClean="0"/>
              <a:t>at</a:t>
            </a:r>
            <a:r>
              <a:rPr lang="hu-HU" sz="2000" dirty="0" smtClean="0"/>
              <a:t> </a:t>
            </a:r>
            <a:r>
              <a:rPr lang="hu-HU" sz="2000" dirty="0"/>
              <a:t>1kHz :</a:t>
            </a:r>
          </a:p>
        </p:txBody>
      </p:sp>
      <p:sp>
        <p:nvSpPr>
          <p:cNvPr id="24" name="Szövegdoboz 23"/>
          <p:cNvSpPr txBox="1"/>
          <p:nvPr/>
        </p:nvSpPr>
        <p:spPr>
          <a:xfrm>
            <a:off x="173671" y="1758003"/>
            <a:ext cx="61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000" dirty="0" err="1"/>
              <a:t>Peak</a:t>
            </a:r>
            <a:r>
              <a:rPr lang="hu-HU" sz="2000" dirty="0"/>
              <a:t> </a:t>
            </a:r>
            <a:r>
              <a:rPr lang="hu-HU" sz="2000" dirty="0" err="1"/>
              <a:t>yield</a:t>
            </a:r>
            <a:r>
              <a:rPr lang="hu-HU" sz="2000" dirty="0"/>
              <a:t> </a:t>
            </a:r>
            <a:r>
              <a:rPr lang="hu-HU" sz="2000" dirty="0" err="1"/>
              <a:t>detected</a:t>
            </a:r>
            <a:r>
              <a:rPr lang="hu-HU" sz="2000" dirty="0"/>
              <a:t> </a:t>
            </a:r>
            <a:r>
              <a:rPr lang="hu-HU" sz="2000" dirty="0" err="1" smtClean="0"/>
              <a:t>at</a:t>
            </a:r>
            <a:r>
              <a:rPr lang="hu-HU" sz="2000" dirty="0" smtClean="0"/>
              <a:t> </a:t>
            </a:r>
            <a:r>
              <a:rPr lang="hu-HU" sz="2000" dirty="0"/>
              <a:t>1kHz :</a:t>
            </a:r>
          </a:p>
        </p:txBody>
      </p:sp>
      <p:sp>
        <p:nvSpPr>
          <p:cNvPr id="25" name="Szövegdoboz 24"/>
          <p:cNvSpPr txBox="1"/>
          <p:nvPr/>
        </p:nvSpPr>
        <p:spPr>
          <a:xfrm>
            <a:off x="4397621" y="1740169"/>
            <a:ext cx="2171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4</a:t>
            </a:r>
            <a:r>
              <a:rPr lang="hu-HU" sz="2400" b="1" dirty="0" smtClean="0">
                <a:solidFill>
                  <a:srgbClr val="FF0000"/>
                </a:solidFill>
              </a:rPr>
              <a:t>×10</a:t>
            </a:r>
            <a:r>
              <a:rPr lang="hu-HU" sz="2400" b="1" baseline="30000" dirty="0" smtClean="0">
                <a:solidFill>
                  <a:srgbClr val="FF0000"/>
                </a:solidFill>
              </a:rPr>
              <a:t>7</a:t>
            </a:r>
            <a:r>
              <a:rPr lang="hu-HU" sz="2400" b="1" dirty="0" smtClean="0">
                <a:solidFill>
                  <a:srgbClr val="FF0000"/>
                </a:solidFill>
              </a:rPr>
              <a:t> n/s</a:t>
            </a:r>
            <a:endParaRPr lang="hu-HU" sz="2400" b="1" dirty="0">
              <a:solidFill>
                <a:srgbClr val="FF0000"/>
              </a:solidFill>
            </a:endParaRPr>
          </a:p>
        </p:txBody>
      </p:sp>
      <p:sp>
        <p:nvSpPr>
          <p:cNvPr id="26" name="Szövegdoboz 25"/>
          <p:cNvSpPr txBox="1"/>
          <p:nvPr/>
        </p:nvSpPr>
        <p:spPr>
          <a:xfrm>
            <a:off x="4423098" y="2186410"/>
            <a:ext cx="3918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u="sng" dirty="0">
                <a:solidFill>
                  <a:srgbClr val="FF0000"/>
                </a:solidFill>
              </a:rPr>
              <a:t>4</a:t>
            </a:r>
            <a:r>
              <a:rPr lang="hu-HU" sz="2800" b="1" u="sng" dirty="0" smtClean="0">
                <a:solidFill>
                  <a:srgbClr val="FF0000"/>
                </a:solidFill>
              </a:rPr>
              <a:t>×10</a:t>
            </a:r>
            <a:r>
              <a:rPr lang="hu-HU" sz="2800" b="1" u="sng" baseline="30000" dirty="0" smtClean="0">
                <a:solidFill>
                  <a:srgbClr val="FF0000"/>
                </a:solidFill>
              </a:rPr>
              <a:t>7</a:t>
            </a:r>
            <a:r>
              <a:rPr lang="hu-HU" sz="2800" b="1" u="sng" dirty="0" smtClean="0">
                <a:solidFill>
                  <a:srgbClr val="FF0000"/>
                </a:solidFill>
              </a:rPr>
              <a:t> n/s, 1.7% </a:t>
            </a:r>
            <a:r>
              <a:rPr lang="hu-HU" sz="2800" b="1" u="sng" dirty="0" err="1" smtClean="0">
                <a:solidFill>
                  <a:srgbClr val="FF0000"/>
                </a:solidFill>
              </a:rPr>
              <a:t>rms</a:t>
            </a:r>
            <a:r>
              <a:rPr lang="hu-HU" sz="2800" b="1" u="sng" dirty="0" smtClean="0">
                <a:solidFill>
                  <a:srgbClr val="FF0000"/>
                </a:solidFill>
              </a:rPr>
              <a:t> </a:t>
            </a:r>
            <a:endParaRPr lang="hu-HU" sz="2800" b="1" u="sng" dirty="0">
              <a:solidFill>
                <a:srgbClr val="FF0000"/>
              </a:solidFill>
            </a:endParaRPr>
          </a:p>
        </p:txBody>
      </p:sp>
      <p:sp>
        <p:nvSpPr>
          <p:cNvPr id="27" name="Szövegdoboz 26"/>
          <p:cNvSpPr txBox="1"/>
          <p:nvPr/>
        </p:nvSpPr>
        <p:spPr>
          <a:xfrm>
            <a:off x="173671" y="1152525"/>
            <a:ext cx="67374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400" i="1" dirty="0"/>
              <a:t>Neutron</a:t>
            </a:r>
            <a:r>
              <a:rPr lang="hu-HU" sz="2400" dirty="0"/>
              <a:t> </a:t>
            </a:r>
            <a:r>
              <a:rPr lang="hu-HU" sz="2400" dirty="0" err="1"/>
              <a:t>generation</a:t>
            </a:r>
            <a:r>
              <a:rPr lang="hu-HU" sz="2400" dirty="0"/>
              <a:t>: </a:t>
            </a:r>
            <a:r>
              <a:rPr lang="hu-HU" sz="2400" dirty="0" smtClean="0"/>
              <a:t> </a:t>
            </a:r>
            <a:r>
              <a:rPr lang="hu-HU" sz="2000" b="0" dirty="0" smtClean="0"/>
              <a:t>410nm D</a:t>
            </a:r>
            <a:r>
              <a:rPr lang="hu-HU" sz="2000" b="0" baseline="-25000" dirty="0" smtClean="0"/>
              <a:t>2</a:t>
            </a:r>
            <a:r>
              <a:rPr lang="hu-HU" sz="2000" b="0" dirty="0" smtClean="0"/>
              <a:t>O </a:t>
            </a:r>
            <a:r>
              <a:rPr lang="hu-HU" sz="2000" b="0" dirty="0" err="1" smtClean="0"/>
              <a:t>leaf</a:t>
            </a:r>
            <a:r>
              <a:rPr lang="hu-HU" sz="2000" b="0" dirty="0" smtClean="0"/>
              <a:t> + 0.5 mm D</a:t>
            </a:r>
            <a:r>
              <a:rPr lang="hu-HU" sz="2000" b="0" baseline="-25000" dirty="0" smtClean="0"/>
              <a:t>2</a:t>
            </a:r>
            <a:r>
              <a:rPr lang="hu-HU" sz="2000" b="0" dirty="0" smtClean="0"/>
              <a:t>O </a:t>
            </a:r>
            <a:endParaRPr lang="hu-HU" sz="2400" b="0" dirty="0"/>
          </a:p>
        </p:txBody>
      </p:sp>
      <p:sp>
        <p:nvSpPr>
          <p:cNvPr id="28" name="Szövegdoboz 27"/>
          <p:cNvSpPr txBox="1"/>
          <p:nvPr/>
        </p:nvSpPr>
        <p:spPr>
          <a:xfrm>
            <a:off x="4358752" y="2683783"/>
            <a:ext cx="2628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u="sng" dirty="0" smtClean="0">
                <a:solidFill>
                  <a:srgbClr val="FF0000"/>
                </a:solidFill>
              </a:rPr>
              <a:t>~10</a:t>
            </a:r>
            <a:r>
              <a:rPr lang="hu-HU" sz="2800" b="1" u="sng" baseline="30000" dirty="0" smtClean="0">
                <a:solidFill>
                  <a:srgbClr val="FF0000"/>
                </a:solidFill>
              </a:rPr>
              <a:t>8</a:t>
            </a:r>
            <a:r>
              <a:rPr lang="hu-HU" sz="2800" b="1" u="sng" dirty="0" smtClean="0">
                <a:solidFill>
                  <a:srgbClr val="FF0000"/>
                </a:solidFill>
              </a:rPr>
              <a:t> </a:t>
            </a:r>
            <a:r>
              <a:rPr lang="hu-HU" sz="2800" b="1" u="sng" dirty="0">
                <a:solidFill>
                  <a:srgbClr val="FF0000"/>
                </a:solidFill>
              </a:rPr>
              <a:t>n/cm</a:t>
            </a:r>
            <a:r>
              <a:rPr lang="hu-HU" sz="2800" b="1" u="sng" baseline="30000" dirty="0">
                <a:solidFill>
                  <a:srgbClr val="FF0000"/>
                </a:solidFill>
              </a:rPr>
              <a:t>2</a:t>
            </a:r>
            <a:r>
              <a:rPr lang="hu-HU" sz="2800" b="1" u="sng" dirty="0">
                <a:solidFill>
                  <a:srgbClr val="FF0000"/>
                </a:solidFill>
              </a:rPr>
              <a:t>/s</a:t>
            </a:r>
          </a:p>
        </p:txBody>
      </p:sp>
      <p:sp>
        <p:nvSpPr>
          <p:cNvPr id="37" name="Szövegdoboz 36"/>
          <p:cNvSpPr txBox="1"/>
          <p:nvPr/>
        </p:nvSpPr>
        <p:spPr>
          <a:xfrm>
            <a:off x="4329988" y="3202282"/>
            <a:ext cx="2628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srgbClr val="FF0000"/>
                </a:solidFill>
              </a:rPr>
              <a:t>&gt; 10</a:t>
            </a:r>
            <a:r>
              <a:rPr lang="hu-HU" sz="2400" b="1" baseline="30000" dirty="0">
                <a:solidFill>
                  <a:srgbClr val="FF0000"/>
                </a:solidFill>
              </a:rPr>
              <a:t>13</a:t>
            </a:r>
            <a:r>
              <a:rPr lang="hu-HU" sz="2400" b="1" dirty="0">
                <a:solidFill>
                  <a:srgbClr val="FF0000"/>
                </a:solidFill>
              </a:rPr>
              <a:t> n/cm</a:t>
            </a:r>
            <a:r>
              <a:rPr lang="hu-HU" sz="2400" b="1" baseline="30000" dirty="0">
                <a:solidFill>
                  <a:srgbClr val="FF0000"/>
                </a:solidFill>
              </a:rPr>
              <a:t>2</a:t>
            </a:r>
            <a:r>
              <a:rPr lang="hu-HU" sz="2400" b="1" dirty="0">
                <a:solidFill>
                  <a:srgbClr val="FF0000"/>
                </a:solidFill>
              </a:rPr>
              <a:t>/s</a:t>
            </a:r>
          </a:p>
        </p:txBody>
      </p:sp>
      <p:sp>
        <p:nvSpPr>
          <p:cNvPr id="38" name="Szövegdoboz 37"/>
          <p:cNvSpPr txBox="1"/>
          <p:nvPr/>
        </p:nvSpPr>
        <p:spPr>
          <a:xfrm>
            <a:off x="173671" y="3593929"/>
            <a:ext cx="7346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hu-HU" sz="2000" dirty="0" err="1" smtClean="0"/>
              <a:t>Irradiation</a:t>
            </a:r>
            <a:r>
              <a:rPr lang="hu-HU" sz="2000" dirty="0" smtClean="0"/>
              <a:t> </a:t>
            </a:r>
            <a:r>
              <a:rPr lang="hu-HU" sz="2000" dirty="0" err="1" smtClean="0"/>
              <a:t>demonstrated</a:t>
            </a:r>
            <a:r>
              <a:rPr lang="hu-HU" sz="2000" dirty="0" smtClean="0"/>
              <a:t>:	         </a:t>
            </a:r>
            <a:r>
              <a:rPr lang="hu-HU" sz="2800" i="1" u="sng" dirty="0" smtClean="0">
                <a:solidFill>
                  <a:srgbClr val="FF0000"/>
                </a:solidFill>
              </a:rPr>
              <a:t>210 min </a:t>
            </a:r>
            <a:r>
              <a:rPr lang="hu-HU" sz="2800" i="1" u="sng" dirty="0" err="1" smtClean="0">
                <a:solidFill>
                  <a:srgbClr val="FF0000"/>
                </a:solidFill>
              </a:rPr>
              <a:t>continous</a:t>
            </a:r>
            <a:endParaRPr lang="hu-HU" sz="2000" u="sng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1673" y="3996171"/>
            <a:ext cx="5994460" cy="2236678"/>
          </a:xfrm>
          <a:prstGeom prst="rect">
            <a:avLst/>
          </a:prstGeom>
        </p:spPr>
      </p:pic>
      <p:sp>
        <p:nvSpPr>
          <p:cNvPr id="20" name="Téglalap 19"/>
          <p:cNvSpPr/>
          <p:nvPr/>
        </p:nvSpPr>
        <p:spPr>
          <a:xfrm>
            <a:off x="8208323" y="3652036"/>
            <a:ext cx="31318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sz="1400" dirty="0">
                <a:latin typeface="Cambria" panose="02040503050406030204" pitchFamily="18" charset="0"/>
                <a:ea typeface="Cambria" panose="02040503050406030204" pitchFamily="18" charset="0"/>
              </a:rPr>
              <a:t>Osvay et </a:t>
            </a:r>
            <a:r>
              <a:rPr lang="hu-HU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hu-HU" sz="14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patent </a:t>
            </a:r>
            <a:r>
              <a:rPr lang="hu-HU" sz="14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pending</a:t>
            </a:r>
            <a:endParaRPr lang="en-GB" sz="1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74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-20230915-13062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3530" y="538480"/>
            <a:ext cx="2951901" cy="52322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193" y="2018688"/>
            <a:ext cx="3569534" cy="1322827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4825529" y="1257109"/>
            <a:ext cx="2438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Pitcher-Catcher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scheme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FE5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zövegdoboz 38">
            <a:extLst>
              <a:ext uri="{FF2B5EF4-FFF2-40B4-BE49-F238E27FC236}">
                <a16:creationId xmlns:a16="http://schemas.microsoft.com/office/drawing/2014/main" id="{FBFEA83E-E053-7E67-27DB-6AA33671E549}"/>
              </a:ext>
            </a:extLst>
          </p:cNvPr>
          <p:cNvSpPr txBox="1"/>
          <p:nvPr/>
        </p:nvSpPr>
        <p:spPr>
          <a:xfrm>
            <a:off x="4241647" y="3939389"/>
            <a:ext cx="415583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Neutron </a:t>
            </a:r>
            <a:r>
              <a:rPr kumimoji="0" lang="hu-HU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Performances</a:t>
            </a:r>
            <a:endParaRPr kumimoji="0" lang="en-US" sz="2000" b="1" i="1" u="none" strike="noStrike" kern="1200" cap="none" spc="0" normalizeH="0" baseline="0" noProof="0" dirty="0" smtClean="0">
              <a:ln>
                <a:noFill/>
              </a:ln>
              <a:solidFill>
                <a:srgbClr val="FE5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Catcher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rotating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dPE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flowing D</a:t>
            </a:r>
            <a:r>
              <a:rPr kumimoji="0" lang="hu-HU" sz="1800" b="1" i="0" u="none" strike="noStrike" kern="120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Peak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neutron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yield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(kHz): 10</a:t>
            </a:r>
            <a:r>
              <a:rPr kumimoji="0" lang="hu-HU" sz="1800" b="1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n/sec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Peak</a:t>
            </a:r>
            <a:r>
              <a:rPr kumimoji="0" lang="hu-H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neutron </a:t>
            </a:r>
            <a:r>
              <a:rPr kumimoji="0" lang="hu-H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flux-rate</a:t>
            </a:r>
            <a:r>
              <a:rPr kumimoji="0" lang="hu-H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10</a:t>
            </a:r>
            <a:r>
              <a:rPr kumimoji="0" lang="hu-HU" sz="1800" b="1" i="1" u="none" strike="noStrike" kern="1200" cap="none" spc="0" normalizeH="0" baseline="3000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</a:t>
            </a:r>
            <a:r>
              <a:rPr kumimoji="0" lang="hu-H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n/cm</a:t>
            </a:r>
            <a:r>
              <a:rPr kumimoji="0" lang="hu-HU" sz="1800" b="1" i="1" u="none" strike="noStrike" kern="1200" cap="none" spc="0" normalizeH="0" baseline="3000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hu-H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hu-H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shot</a:t>
            </a:r>
            <a:endParaRPr kumimoji="0" lang="hu-HU" sz="1800" b="1" i="1" u="none" strike="noStrike" kern="1200" cap="none" spc="0" normalizeH="0" baseline="0" noProof="0" dirty="0" smtClean="0">
              <a:ln>
                <a:noFill/>
              </a:ln>
              <a:solidFill>
                <a:srgbClr val="244BA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r>
              <a:rPr kumimoji="0" lang="hu-H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peration</a:t>
            </a:r>
            <a:r>
              <a:rPr kumimoji="0" lang="hu-H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(±</a:t>
            </a:r>
            <a:r>
              <a:rPr kumimoji="0" lang="hu-HU" sz="1800" b="1" i="1" u="none" strike="noStrike" kern="1200" cap="none" spc="0" normalizeH="0" baseline="0" noProof="0" dirty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3% </a:t>
            </a:r>
            <a:r>
              <a:rPr kumimoji="0" lang="hu-H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rms</a:t>
            </a:r>
            <a:r>
              <a:rPr kumimoji="0" lang="hu-H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): &gt; 6 h @10 Hz</a:t>
            </a: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Regular</a:t>
            </a:r>
            <a:r>
              <a:rPr kumimoji="0" lang="hu-H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operation</a:t>
            </a:r>
            <a:r>
              <a:rPr kumimoji="0" lang="hu-H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&gt;2 </a:t>
            </a:r>
            <a:r>
              <a:rPr kumimoji="0" lang="hu-H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Gy</a:t>
            </a:r>
            <a:r>
              <a:rPr kumimoji="0" lang="hu-H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244BA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/h, @ 1kHz </a:t>
            </a:r>
          </a:p>
        </p:txBody>
      </p:sp>
      <p:sp>
        <p:nvSpPr>
          <p:cNvPr id="36" name="TextBox 19">
            <a:extLst>
              <a:ext uri="{FF2B5EF4-FFF2-40B4-BE49-F238E27FC236}">
                <a16:creationId xmlns:a16="http://schemas.microsoft.com/office/drawing/2014/main" id="{8015EA5B-58DC-8D58-7C16-4E6C60AA28F5}"/>
              </a:ext>
            </a:extLst>
          </p:cNvPr>
          <p:cNvSpPr txBox="1"/>
          <p:nvPr/>
        </p:nvSpPr>
        <p:spPr>
          <a:xfrm>
            <a:off x="5872122" y="278931"/>
            <a:ext cx="6184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LEIA-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eutron</a:t>
            </a:r>
            <a:r>
              <a:rPr kumimoji="0" lang="hu-H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  <a:r>
              <a:rPr kumimoji="0" lang="hu-H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beamline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Szövegdoboz 36"/>
          <p:cNvSpPr txBox="1"/>
          <p:nvPr/>
        </p:nvSpPr>
        <p:spPr>
          <a:xfrm>
            <a:off x="4465719" y="1649220"/>
            <a:ext cx="1709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D</a:t>
            </a:r>
            <a:r>
              <a:rPr kumimoji="0" lang="hu-HU" sz="1800" b="1" i="0" u="none" strike="noStrike" kern="1200" cap="none" spc="0" normalizeH="0" baseline="3000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+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acceleration</a:t>
            </a:r>
            <a:endParaRPr kumimoji="0" lang="hu-H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66FF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8" name="Szövegdoboz 37"/>
          <p:cNvSpPr txBox="1"/>
          <p:nvPr/>
        </p:nvSpPr>
        <p:spPr>
          <a:xfrm>
            <a:off x="6482650" y="1618578"/>
            <a:ext cx="1999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hu-HU"/>
            </a:defPPr>
            <a:lvl1pPr marL="0" marR="0" lvl="0" indent="0" defTabSz="3809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</a:defRPr>
            </a:lvl1pPr>
          </a:lstStyle>
          <a:p>
            <a:pPr marL="0" marR="0" lvl="0" indent="0" algn="l" defTabSz="380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  <a:cs typeface="+mn-cs"/>
              </a:rPr>
              <a:t>d(</a:t>
            </a:r>
            <a:r>
              <a:rPr kumimoji="0" lang="en-GB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  <a:cs typeface="+mn-cs"/>
              </a:rPr>
              <a:t>D,n</a:t>
            </a:r>
            <a:r>
              <a: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  <a:cs typeface="+mn-cs"/>
              </a:rPr>
              <a:t>)3He</a:t>
            </a:r>
            <a:r>
              <a:rPr kumimoji="0" lang="hu-H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  <a:cs typeface="+mn-cs"/>
              </a:rPr>
              <a:t> </a:t>
            </a:r>
            <a:r>
              <a:rPr kumimoji="0" lang="hu-H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charset="0"/>
                <a:cs typeface="+mn-cs"/>
              </a:rPr>
              <a:t>fusion</a:t>
            </a:r>
            <a:endParaRPr kumimoji="0" lang="hu-HU" sz="2000" b="1" i="0" u="none" strike="noStrike" kern="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Garamond" panose="02020404030301010803" pitchFamily="18" charset="0"/>
              <a:ea typeface="ＭＳ Ｐゴシック" charset="0"/>
              <a:cs typeface="+mn-cs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1346455"/>
            <a:ext cx="3886199" cy="1978044"/>
          </a:xfrm>
          <a:prstGeom prst="rect">
            <a:avLst/>
          </a:prstGeom>
        </p:spPr>
      </p:pic>
      <p:sp>
        <p:nvSpPr>
          <p:cNvPr id="39" name="Téglalap 38"/>
          <p:cNvSpPr/>
          <p:nvPr/>
        </p:nvSpPr>
        <p:spPr>
          <a:xfrm>
            <a:off x="9076137" y="1257109"/>
            <a:ext cx="23475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Neutron </a:t>
            </a:r>
            <a:r>
              <a:rPr kumimoji="0" lang="hu-H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spectrum</a:t>
            </a: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</a:t>
            </a:r>
            <a:b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angular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distribution</a:t>
            </a:r>
            <a:endParaRPr kumimoji="0" lang="hu-HU" sz="1800" b="1" i="0" u="none" strike="noStrike" kern="1200" cap="none" spc="0" normalizeH="0" baseline="0" noProof="0" dirty="0">
              <a:ln>
                <a:noFill/>
              </a:ln>
              <a:solidFill>
                <a:srgbClr val="FE5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Kép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5732" y="2054650"/>
            <a:ext cx="1750776" cy="1439368"/>
          </a:xfrm>
          <a:prstGeom prst="rect">
            <a:avLst/>
          </a:prstGeom>
        </p:spPr>
      </p:pic>
      <p:pic>
        <p:nvPicPr>
          <p:cNvPr id="41" name="Kép 40"/>
          <p:cNvPicPr>
            <a:picLocks noChangeAspect="1"/>
          </p:cNvPicPr>
          <p:nvPr/>
        </p:nvPicPr>
        <p:blipFill rotWithShape="1">
          <a:blip r:embed="rId6"/>
          <a:srcRect l="26833" t="18445" r="32833" b="10443"/>
          <a:stretch/>
        </p:blipFill>
        <p:spPr>
          <a:xfrm>
            <a:off x="8681525" y="2054649"/>
            <a:ext cx="1451363" cy="1439369"/>
          </a:xfrm>
          <a:prstGeom prst="rect">
            <a:avLst/>
          </a:prstGeom>
        </p:spPr>
      </p:pic>
      <p:sp>
        <p:nvSpPr>
          <p:cNvPr id="42" name="Szövegdoboz 38">
            <a:extLst>
              <a:ext uri="{FF2B5EF4-FFF2-40B4-BE49-F238E27FC236}">
                <a16:creationId xmlns:a16="http://schemas.microsoft.com/office/drawing/2014/main" id="{FBFEA83E-E053-7E67-27DB-6AA33671E549}"/>
              </a:ext>
            </a:extLst>
          </p:cNvPr>
          <p:cNvSpPr txBox="1"/>
          <p:nvPr/>
        </p:nvSpPr>
        <p:spPr>
          <a:xfrm>
            <a:off x="8481914" y="4831941"/>
            <a:ext cx="371008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Applications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&amp; </a:t>
            </a: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user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experiments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FE5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Radiobiology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ultrashort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fast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neutron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pulses</a:t>
            </a:r>
            <a:endParaRPr kumimoji="0" lang="hu-HU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eutron-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induced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therapy</a:t>
            </a:r>
            <a:endParaRPr kumimoji="0" lang="hu-HU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Medical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isotope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production</a:t>
            </a:r>
            <a:endParaRPr kumimoji="0" lang="hu-HU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Material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science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IFE</a:t>
            </a:r>
          </a:p>
        </p:txBody>
      </p:sp>
      <p:pic>
        <p:nvPicPr>
          <p:cNvPr id="16" name="Kép 15"/>
          <p:cNvPicPr>
            <a:picLocks noChangeAspect="1"/>
          </p:cNvPicPr>
          <p:nvPr/>
        </p:nvPicPr>
        <p:blipFill rotWithShape="1">
          <a:blip r:embed="rId7"/>
          <a:srcRect b="9920"/>
          <a:stretch/>
        </p:blipFill>
        <p:spPr>
          <a:xfrm>
            <a:off x="184632" y="3341515"/>
            <a:ext cx="3317915" cy="3516485"/>
          </a:xfrm>
          <a:prstGeom prst="rect">
            <a:avLst/>
          </a:prstGeom>
        </p:spPr>
      </p:pic>
      <p:sp>
        <p:nvSpPr>
          <p:cNvPr id="17" name="Téglalap 16"/>
          <p:cNvSpPr/>
          <p:nvPr/>
        </p:nvSpPr>
        <p:spPr>
          <a:xfrm>
            <a:off x="4753407" y="3463231"/>
            <a:ext cx="3131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Osvay et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al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., </a:t>
            </a:r>
            <a:r>
              <a:rPr kumimoji="0" lang="hu-H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EPJ Plus </a:t>
            </a:r>
            <a:r>
              <a:rPr kumimoji="0" lang="hu-HU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139</a:t>
            </a:r>
            <a:r>
              <a:rPr kumimoji="0" lang="hu-HU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(2024) 574 </a:t>
            </a:r>
            <a:endParaRPr kumimoji="0" lang="en-GB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18" name="Téglalap 17"/>
          <p:cNvSpPr/>
          <p:nvPr/>
        </p:nvSpPr>
        <p:spPr>
          <a:xfrm>
            <a:off x="8718579" y="4064082"/>
            <a:ext cx="2828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Stuhl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et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al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, PRR 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7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(2025) 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023137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Osvay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et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al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., </a:t>
            </a:r>
            <a:r>
              <a:rPr kumimoji="0" lang="hu-HU" sz="16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in </a:t>
            </a:r>
            <a:r>
              <a:rPr kumimoji="0" lang="hu-HU" sz="16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prep</a:t>
            </a:r>
            <a:endParaRPr kumimoji="0" lang="en-GB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19" name="Téglalap 18"/>
          <p:cNvSpPr/>
          <p:nvPr/>
        </p:nvSpPr>
        <p:spPr>
          <a:xfrm>
            <a:off x="8670468" y="3812462"/>
            <a:ext cx="3131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Osvay et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al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., </a:t>
            </a:r>
            <a:r>
              <a:rPr kumimoji="0" lang="hu-H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Sci.Rep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. </a:t>
            </a:r>
            <a:r>
              <a:rPr kumimoji="0" lang="hu-H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14</a:t>
            </a:r>
            <a:r>
              <a:rPr kumimoji="0" lang="hu-H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(2024) 25302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20" name="Szövegdoboz 38">
            <a:extLst>
              <a:ext uri="{FF2B5EF4-FFF2-40B4-BE49-F238E27FC236}">
                <a16:creationId xmlns:a16="http://schemas.microsoft.com/office/drawing/2014/main" id="{FBFEA83E-E053-7E67-27DB-6AA33671E549}"/>
              </a:ext>
            </a:extLst>
          </p:cNvPr>
          <p:cNvSpPr txBox="1"/>
          <p:nvPr/>
        </p:nvSpPr>
        <p:spPr>
          <a:xfrm>
            <a:off x="2882400" y="5995816"/>
            <a:ext cx="32924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Plastic</a:t>
            </a:r>
            <a:r>
              <a:rPr kumimoji="0" lang="hu-H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scintillators</a:t>
            </a:r>
            <a:r>
              <a:rPr kumimoji="0" lang="hu-H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EJ-240, 4 </a:t>
            </a:r>
            <a:r>
              <a:rPr kumimoji="0" lang="hu-H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pcs</a:t>
            </a:r>
            <a:r>
              <a:rPr kumimoji="0" lang="hu-H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Liquid</a:t>
            </a:r>
            <a:r>
              <a:rPr kumimoji="0" lang="hu-H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scintillator</a:t>
            </a:r>
            <a:r>
              <a:rPr kumimoji="0" lang="hu-H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EJ-309, 4 </a:t>
            </a:r>
            <a:r>
              <a:rPr kumimoji="0" lang="hu-H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pcs</a:t>
            </a:r>
            <a:r>
              <a:rPr kumimoji="0" lang="hu-H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Bubble-detector</a:t>
            </a:r>
            <a:r>
              <a:rPr kumimoji="0" lang="hu-H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neutron </a:t>
            </a:r>
            <a:r>
              <a:rPr kumimoji="0" lang="hu-H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spectrometer</a:t>
            </a:r>
            <a:endParaRPr kumimoji="0" lang="hu-HU" sz="1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78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4060B1-8704-4AD8-98CA-F7055E3A9B59}" type="slidenum">
              <a:rPr lang="hu-HU" altLang="en-US" smtClean="0"/>
              <a:pPr>
                <a:defRPr/>
              </a:pPr>
              <a:t>2</a:t>
            </a:fld>
            <a:endParaRPr lang="hu-HU" altLang="en-US"/>
          </a:p>
        </p:txBody>
      </p:sp>
      <p:sp>
        <p:nvSpPr>
          <p:cNvPr id="3" name="TextBox 6"/>
          <p:cNvSpPr txBox="1"/>
          <p:nvPr/>
        </p:nvSpPr>
        <p:spPr>
          <a:xfrm>
            <a:off x="4924426" y="0"/>
            <a:ext cx="2343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Motivation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234" y="1795059"/>
            <a:ext cx="4056486" cy="2282013"/>
          </a:xfrm>
          <a:prstGeom prst="rect">
            <a:avLst/>
          </a:prstGeom>
        </p:spPr>
      </p:pic>
      <p:grpSp>
        <p:nvGrpSpPr>
          <p:cNvPr id="5" name="Group 10"/>
          <p:cNvGrpSpPr/>
          <p:nvPr/>
        </p:nvGrpSpPr>
        <p:grpSpPr>
          <a:xfrm>
            <a:off x="0" y="1916832"/>
            <a:ext cx="4768915" cy="3409245"/>
            <a:chOff x="6255" y="1628670"/>
            <a:chExt cx="5173407" cy="3660753"/>
          </a:xfrm>
        </p:grpSpPr>
        <p:pic>
          <p:nvPicPr>
            <p:cNvPr id="6" name="Picture 13"/>
            <p:cNvPicPr>
              <a:picLocks noChangeAspect="1"/>
            </p:cNvPicPr>
            <p:nvPr/>
          </p:nvPicPr>
          <p:blipFill rotWithShape="1">
            <a:blip r:embed="rId3"/>
            <a:srcRect l="1508" r="6000" b="1325"/>
            <a:stretch/>
          </p:blipFill>
          <p:spPr>
            <a:xfrm>
              <a:off x="147491" y="1628670"/>
              <a:ext cx="5032171" cy="355293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" name="Rectangle 9"/>
            <p:cNvSpPr/>
            <p:nvPr/>
          </p:nvSpPr>
          <p:spPr>
            <a:xfrm>
              <a:off x="6255" y="5041562"/>
              <a:ext cx="4056043" cy="2478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https://www.mdpi.com/journal/applsci/special_issues/7KCJK80OJJ</a:t>
              </a:r>
            </a:p>
          </p:txBody>
        </p:sp>
      </p:grpSp>
      <p:pic>
        <p:nvPicPr>
          <p:cNvPr id="8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136" y="2189915"/>
            <a:ext cx="2982331" cy="167655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5482" y="643989"/>
            <a:ext cx="4558390" cy="92333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Neutron </a:t>
            </a:r>
          </a:p>
          <a:p>
            <a:pPr marL="1030287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High penetration in material</a:t>
            </a:r>
          </a:p>
          <a:p>
            <a:pPr marL="1030287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Direct interact with </a:t>
            </a:r>
            <a:r>
              <a:rPr lang="en-US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nuclei</a:t>
            </a:r>
            <a:endParaRPr lang="hu-HU" dirty="0">
              <a:solidFill>
                <a:srgbClr val="34349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5853958" y="648017"/>
            <a:ext cx="6096000" cy="92333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number of neutron facilities sources is decreasing</a:t>
            </a:r>
          </a:p>
          <a:p>
            <a:pPr marL="1030287" indent="-285750"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reactors are aging, and closing down.</a:t>
            </a:r>
          </a:p>
          <a:p>
            <a:pPr marL="1030287" indent="-285750">
              <a:buFont typeface="Arial" panose="020B0604020202020204" pitchFamily="34" charset="0"/>
              <a:buChar char="•"/>
            </a:pPr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big sources are delayed. </a:t>
            </a:r>
            <a:endParaRPr lang="en-US" dirty="0">
              <a:solidFill>
                <a:srgbClr val="34349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ectangle 14"/>
          <p:cNvSpPr/>
          <p:nvPr/>
        </p:nvSpPr>
        <p:spPr>
          <a:xfrm>
            <a:off x="5159896" y="4581128"/>
            <a:ext cx="6799170" cy="1200329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hu-HU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Specialities of a laser-based neutron source</a:t>
            </a:r>
          </a:p>
          <a:p>
            <a:pPr marL="1087437" indent="-34290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neutrons are generated in ultrashort bunches</a:t>
            </a:r>
          </a:p>
          <a:p>
            <a:pPr marL="1087437" indent="-34290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”machine” (laser) and the ”source” can be separated</a:t>
            </a:r>
          </a:p>
          <a:p>
            <a:pPr marL="1087437" indent="-342900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laser is not a nuclear device</a:t>
            </a:r>
          </a:p>
        </p:txBody>
      </p:sp>
      <p:cxnSp>
        <p:nvCxnSpPr>
          <p:cNvPr id="12" name="Straight Connector 6"/>
          <p:cNvCxnSpPr/>
          <p:nvPr/>
        </p:nvCxnSpPr>
        <p:spPr>
          <a:xfrm>
            <a:off x="1401698" y="54868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3" name="Kép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3509" y="6164156"/>
            <a:ext cx="887884" cy="57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78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6" y="1373939"/>
            <a:ext cx="5671038" cy="3487925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83975" y="3252540"/>
            <a:ext cx="2256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Experimental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chamber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…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1253844" y="4086478"/>
            <a:ext cx="22991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….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Zebrafish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embryos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a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vacuum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tight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 </a:t>
            </a:r>
            <a:r>
              <a:rPr kumimoji="0" lang="hu-H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+mn-cs"/>
              </a:rPr>
              <a:t>container</a:t>
            </a: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24" y="5165062"/>
            <a:ext cx="4431323" cy="1582098"/>
          </a:xfrm>
          <a:prstGeom prst="rect">
            <a:avLst/>
          </a:prstGeom>
        </p:spPr>
      </p:pic>
      <p:sp>
        <p:nvSpPr>
          <p:cNvPr id="31" name="Szövegdoboz 38">
            <a:extLst>
              <a:ext uri="{FF2B5EF4-FFF2-40B4-BE49-F238E27FC236}">
                <a16:creationId xmlns:a16="http://schemas.microsoft.com/office/drawing/2014/main" id="{FBFEA83E-E053-7E67-27DB-6AA33671E549}"/>
              </a:ext>
            </a:extLst>
          </p:cNvPr>
          <p:cNvSpPr txBox="1"/>
          <p:nvPr/>
        </p:nvSpPr>
        <p:spPr>
          <a:xfrm>
            <a:off x="0" y="4836025"/>
            <a:ext cx="3146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Neutron </a:t>
            </a:r>
            <a:r>
              <a:rPr kumimoji="0" lang="hu-HU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dose</a:t>
            </a:r>
            <a:r>
              <a:rPr kumimoji="0" lang="hu-H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simulation</a:t>
            </a:r>
            <a:endParaRPr kumimoji="0" lang="en-US" sz="2000" b="1" i="1" u="none" strike="noStrike" kern="1200" cap="none" spc="0" normalizeH="0" baseline="0" noProof="0" dirty="0" smtClean="0">
              <a:ln>
                <a:noFill/>
              </a:ln>
              <a:solidFill>
                <a:srgbClr val="FE5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1518" y="3885498"/>
            <a:ext cx="6551351" cy="2972502"/>
          </a:xfrm>
          <a:prstGeom prst="rect">
            <a:avLst/>
          </a:prstGeom>
        </p:spPr>
      </p:pic>
      <p:pic>
        <p:nvPicPr>
          <p:cNvPr id="33" name="Kép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4359" y="1757256"/>
            <a:ext cx="1947021" cy="2002650"/>
          </a:xfrm>
          <a:prstGeom prst="rect">
            <a:avLst/>
          </a:prstGeom>
        </p:spPr>
      </p:pic>
      <p:pic>
        <p:nvPicPr>
          <p:cNvPr id="35" name="Kép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2408" y="1526753"/>
            <a:ext cx="1760877" cy="2798430"/>
          </a:xfrm>
          <a:prstGeom prst="rect">
            <a:avLst/>
          </a:prstGeom>
        </p:spPr>
      </p:pic>
      <p:sp>
        <p:nvSpPr>
          <p:cNvPr id="36" name="Szövegdoboz 38">
            <a:extLst>
              <a:ext uri="{FF2B5EF4-FFF2-40B4-BE49-F238E27FC236}">
                <a16:creationId xmlns:a16="http://schemas.microsoft.com/office/drawing/2014/main" id="{FBFEA83E-E053-7E67-27DB-6AA33671E549}"/>
              </a:ext>
            </a:extLst>
          </p:cNvPr>
          <p:cNvSpPr txBox="1"/>
          <p:nvPr/>
        </p:nvSpPr>
        <p:spPr>
          <a:xfrm>
            <a:off x="5814647" y="1180403"/>
            <a:ext cx="6019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1" u="none" strike="noStrike" kern="1200" cap="none" spc="0" normalizeH="0" baseline="0" noProof="0" dirty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GB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poptotic</a:t>
            </a:r>
            <a:r>
              <a:rPr kumimoji="0" lang="en-GB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1" i="1" u="none" strike="noStrike" kern="1200" cap="none" spc="0" normalizeH="0" baseline="0" noProof="0" dirty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cell density  measurement after  </a:t>
            </a:r>
            <a:r>
              <a:rPr kumimoji="0" lang="en-GB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E5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irradiation</a:t>
            </a:r>
            <a:endParaRPr kumimoji="0" lang="en-US" sz="2000" b="1" i="1" u="none" strike="noStrike" kern="1200" cap="none" spc="0" normalizeH="0" baseline="0" noProof="0" dirty="0" smtClean="0">
              <a:ln>
                <a:noFill/>
              </a:ln>
              <a:solidFill>
                <a:srgbClr val="FE5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289249" y="951723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PI: Katalin </a:t>
            </a:r>
            <a:r>
              <a:rPr lang="hu-HU" b="1" dirty="0" err="1" smtClean="0"/>
              <a:t>Hideghety</a:t>
            </a:r>
            <a:endParaRPr lang="en-GB" b="1" dirty="0"/>
          </a:p>
        </p:txBody>
      </p:sp>
      <p:sp>
        <p:nvSpPr>
          <p:cNvPr id="17" name="Cím 1"/>
          <p:cNvSpPr txBox="1">
            <a:spLocks/>
          </p:cNvSpPr>
          <p:nvPr/>
        </p:nvSpPr>
        <p:spPr>
          <a:xfrm>
            <a:off x="1260164" y="-14337"/>
            <a:ext cx="9809162" cy="95410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1" anchor="ctr">
            <a:sp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 i="0" kern="1200">
                <a:solidFill>
                  <a:schemeClr val="dk1"/>
                </a:solidFill>
                <a:effectLst>
                  <a:outerShdw blurRad="53975" dist="76200" dir="3600000" algn="tl" rotWithShape="0">
                    <a:schemeClr val="bg1">
                      <a:lumMod val="65000"/>
                      <a:alpha val="43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61970" eaLnBrk="0" hangingPunct="0"/>
            <a:r>
              <a:rPr lang="hu-H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First</a:t>
            </a:r>
            <a: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hu-H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radiobiology</a:t>
            </a:r>
            <a: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hu-H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experiments</a:t>
            </a:r>
            <a: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hu-H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with</a:t>
            </a:r>
            <a: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hu-H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laser-generated</a:t>
            </a:r>
            <a: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hu-H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fast</a:t>
            </a:r>
            <a: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hu-HU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neutrons</a:t>
            </a:r>
            <a:endParaRPr lang="hu-H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18" name="Straight Connector 3"/>
          <p:cNvCxnSpPr/>
          <p:nvPr/>
        </p:nvCxnSpPr>
        <p:spPr>
          <a:xfrm>
            <a:off x="1287928" y="920282"/>
            <a:ext cx="972108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" name="Kép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483" y="78108"/>
            <a:ext cx="1124738" cy="72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3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idx="4294967295"/>
          </p:nvPr>
        </p:nvSpPr>
        <p:spPr>
          <a:xfrm>
            <a:off x="1260164" y="-30512"/>
            <a:ext cx="9809162" cy="954107"/>
          </a:xfr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defTabSz="761970" eaLnBrk="0" hangingPunct="0"/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Direct </a:t>
            </a:r>
            <a:r>
              <a:rPr lang="en-GB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Production of &gt;99.95% </a:t>
            </a:r>
            <a:r>
              <a:rPr lang="en-GB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Radioisotopic</a:t>
            </a:r>
            <a: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Pure </a:t>
            </a:r>
            <a:r>
              <a:rPr lang="en-GB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Cu-64 from Natural Zinc </a:t>
            </a:r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Targets</a:t>
            </a:r>
            <a:endParaRPr lang="hu-H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ea typeface="+mn-ea"/>
              <a:cs typeface="+mn-cs"/>
            </a:endParaRPr>
          </a:p>
        </p:txBody>
      </p:sp>
      <p:cxnSp>
        <p:nvCxnSpPr>
          <p:cNvPr id="56" name="Straight Connector 3"/>
          <p:cNvCxnSpPr/>
          <p:nvPr/>
        </p:nvCxnSpPr>
        <p:spPr>
          <a:xfrm>
            <a:off x="1326028" y="910910"/>
            <a:ext cx="972108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9" name="Kép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pic>
        <p:nvPicPr>
          <p:cNvPr id="62" name="Picture 3" descr="A graph of energy&#10;&#10;AI-generated content may be incorrect.">
            <a:extLst>
              <a:ext uri="{FF2B5EF4-FFF2-40B4-BE49-F238E27FC236}">
                <a16:creationId xmlns:a16="http://schemas.microsoft.com/office/drawing/2014/main" id="{6CF49246-CB76-189A-4AD4-93140DF4F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626" y="1870788"/>
            <a:ext cx="4860208" cy="3643604"/>
          </a:xfrm>
          <a:prstGeom prst="rect">
            <a:avLst/>
          </a:prstGeom>
        </p:spPr>
      </p:pic>
      <p:pic>
        <p:nvPicPr>
          <p:cNvPr id="20" name="Kép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351" y="172533"/>
            <a:ext cx="1171843" cy="571454"/>
          </a:xfrm>
          <a:prstGeom prst="rect">
            <a:avLst/>
          </a:prstGeom>
        </p:spPr>
      </p:pic>
      <p:pic>
        <p:nvPicPr>
          <p:cNvPr id="22" name="Kép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4907" y="1951063"/>
            <a:ext cx="4723753" cy="3544668"/>
          </a:xfrm>
          <a:prstGeom prst="rect">
            <a:avLst/>
          </a:prstGeom>
        </p:spPr>
      </p:pic>
      <p:sp>
        <p:nvSpPr>
          <p:cNvPr id="61" name="Google Shape;339;p32">
            <a:extLst>
              <a:ext uri="{FF2B5EF4-FFF2-40B4-BE49-F238E27FC236}">
                <a16:creationId xmlns:a16="http://schemas.microsoft.com/office/drawing/2014/main" id="{FD10136E-CAFB-9FB3-8CBE-93A5629F94D4}"/>
              </a:ext>
            </a:extLst>
          </p:cNvPr>
          <p:cNvSpPr txBox="1"/>
          <p:nvPr/>
        </p:nvSpPr>
        <p:spPr>
          <a:xfrm>
            <a:off x="1073020" y="1353026"/>
            <a:ext cx="4542022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2000" dirty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Comparison of </a:t>
            </a:r>
            <a:r>
              <a:rPr lang="hu-HU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eutron </a:t>
            </a:r>
            <a:r>
              <a:rPr lang="hu-HU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pectra</a:t>
            </a:r>
            <a:r>
              <a:rPr lang="hu-HU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sz="2000" dirty="0" err="1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hu-HU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000" dirty="0" err="1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kinds</a:t>
            </a:r>
            <a:r>
              <a:rPr lang="hu-HU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sz="2000" dirty="0" err="1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sources</a:t>
            </a:r>
            <a:endParaRPr lang="en" sz="2000" dirty="0">
              <a:solidFill>
                <a:srgbClr val="0099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Google Shape;339;p32">
            <a:extLst>
              <a:ext uri="{FF2B5EF4-FFF2-40B4-BE49-F238E27FC236}">
                <a16:creationId xmlns:a16="http://schemas.microsoft.com/office/drawing/2014/main" id="{FD10136E-CAFB-9FB3-8CBE-93A5629F94D4}"/>
              </a:ext>
            </a:extLst>
          </p:cNvPr>
          <p:cNvSpPr txBox="1"/>
          <p:nvPr/>
        </p:nvSpPr>
        <p:spPr>
          <a:xfrm>
            <a:off x="6767804" y="1374797"/>
            <a:ext cx="4542022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" sz="2000" dirty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Comparison of </a:t>
            </a:r>
            <a:r>
              <a:rPr lang="hu-HU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eutron </a:t>
            </a:r>
            <a:r>
              <a:rPr lang="hu-HU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pectra</a:t>
            </a:r>
            <a:r>
              <a:rPr lang="hu-HU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sz="2000" dirty="0" err="1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different</a:t>
            </a:r>
            <a:r>
              <a:rPr lang="hu-HU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000" dirty="0" err="1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kinds</a:t>
            </a:r>
            <a:r>
              <a:rPr lang="hu-HU" sz="2000" dirty="0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hu-HU" sz="2000" dirty="0" err="1" smtClean="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sources</a:t>
            </a:r>
            <a:endParaRPr lang="en" sz="2000" dirty="0">
              <a:solidFill>
                <a:srgbClr val="0099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zövegdoboz 22"/>
          <p:cNvSpPr txBox="1"/>
          <p:nvPr/>
        </p:nvSpPr>
        <p:spPr>
          <a:xfrm>
            <a:off x="289249" y="951723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/>
              <a:t>PI: </a:t>
            </a:r>
            <a:r>
              <a:rPr lang="hu-HU" b="1" dirty="0" err="1" smtClean="0"/>
              <a:t>Jeremy</a:t>
            </a:r>
            <a:r>
              <a:rPr lang="hu-HU" b="1" dirty="0" smtClean="0"/>
              <a:t> Brown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8526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energy&#10;&#10;AI-generated content may be incorrect.">
            <a:extLst>
              <a:ext uri="{FF2B5EF4-FFF2-40B4-BE49-F238E27FC236}">
                <a16:creationId xmlns:a16="http://schemas.microsoft.com/office/drawing/2014/main" id="{0D0ACDBE-E126-EB75-7CF2-DF502885B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8" y="1853767"/>
            <a:ext cx="5078690" cy="3807166"/>
          </a:xfrm>
          <a:prstGeom prst="rect">
            <a:avLst/>
          </a:prstGeom>
        </p:spPr>
      </p:pic>
      <p:pic>
        <p:nvPicPr>
          <p:cNvPr id="3" name="Picture 7" descr="A graph of a number of objects&#10;&#10;AI-generated content may be incorrect.">
            <a:extLst>
              <a:ext uri="{FF2B5EF4-FFF2-40B4-BE49-F238E27FC236}">
                <a16:creationId xmlns:a16="http://schemas.microsoft.com/office/drawing/2014/main" id="{025D59A5-591B-B405-30E1-85469CAF3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927" y="1835744"/>
            <a:ext cx="5207734" cy="3902587"/>
          </a:xfrm>
          <a:prstGeom prst="rect">
            <a:avLst/>
          </a:prstGeom>
        </p:spPr>
      </p:pic>
      <p:sp>
        <p:nvSpPr>
          <p:cNvPr id="4" name="Google Shape;339;p32">
            <a:extLst>
              <a:ext uri="{FF2B5EF4-FFF2-40B4-BE49-F238E27FC236}">
                <a16:creationId xmlns:a16="http://schemas.microsoft.com/office/drawing/2014/main" id="{1E388E39-46DB-0F72-7491-A62A7D32AB6F}"/>
              </a:ext>
            </a:extLst>
          </p:cNvPr>
          <p:cNvSpPr txBox="1"/>
          <p:nvPr/>
        </p:nvSpPr>
        <p:spPr>
          <a:xfrm>
            <a:off x="1249963" y="1372729"/>
            <a:ext cx="4027185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>
              <a:defRPr lang="hu-HU"/>
            </a:defPPr>
            <a:lvl1pPr algn="ctr">
              <a:defRPr sz="200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" dirty="0"/>
              <a:t>Background Corrected </a:t>
            </a:r>
            <a:r>
              <a:rPr lang="en" dirty="0" smtClean="0"/>
              <a:t>Gamma-Spectra</a:t>
            </a:r>
            <a:endParaRPr lang="en" dirty="0"/>
          </a:p>
        </p:txBody>
      </p:sp>
      <p:sp>
        <p:nvSpPr>
          <p:cNvPr id="5" name="Google Shape;339;p32">
            <a:extLst>
              <a:ext uri="{FF2B5EF4-FFF2-40B4-BE49-F238E27FC236}">
                <a16:creationId xmlns:a16="http://schemas.microsoft.com/office/drawing/2014/main" id="{D39A9673-24F4-4CBC-0DB9-7C0A40A209BD}"/>
              </a:ext>
            </a:extLst>
          </p:cNvPr>
          <p:cNvSpPr txBox="1"/>
          <p:nvPr/>
        </p:nvSpPr>
        <p:spPr>
          <a:xfrm>
            <a:off x="7291145" y="1501024"/>
            <a:ext cx="402718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>
              <a:defRPr lang="hu-HU"/>
            </a:defPPr>
            <a:lvl1pPr algn="ctr">
              <a:defRPr sz="2000">
                <a:solidFill>
                  <a:srgbClr val="0099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" dirty="0"/>
              <a:t>511 keV Photopeak Half-Life</a:t>
            </a:r>
          </a:p>
        </p:txBody>
      </p:sp>
      <p:sp>
        <p:nvSpPr>
          <p:cNvPr id="7" name="Cím 1"/>
          <p:cNvSpPr txBox="1">
            <a:spLocks/>
          </p:cNvSpPr>
          <p:nvPr/>
        </p:nvSpPr>
        <p:spPr>
          <a:xfrm>
            <a:off x="1260164" y="-40672"/>
            <a:ext cx="9809162" cy="954107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rtlCol="1" anchor="ctr">
            <a:sp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 i="0" kern="1200">
                <a:solidFill>
                  <a:schemeClr val="dk1"/>
                </a:solidFill>
                <a:effectLst>
                  <a:outerShdw blurRad="53975" dist="76200" dir="3600000" algn="tl" rotWithShape="0">
                    <a:schemeClr val="bg1">
                      <a:lumMod val="65000"/>
                      <a:alpha val="43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61970" eaLnBrk="0" hangingPunct="0"/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Direct Production of &gt;99.95% </a:t>
            </a:r>
            <a:r>
              <a:rPr lang="en-GB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Radioisotopic</a:t>
            </a:r>
            <a: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/>
            </a:r>
            <a:br>
              <a:rPr lang="hu-H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</a:br>
            <a:r>
              <a:rPr lang="en-GB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Pure Cu-64 from Natural Zinc Targets</a:t>
            </a:r>
            <a:endParaRPr lang="hu-H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cxnSp>
        <p:nvCxnSpPr>
          <p:cNvPr id="8" name="Straight Connector 3"/>
          <p:cNvCxnSpPr/>
          <p:nvPr/>
        </p:nvCxnSpPr>
        <p:spPr>
          <a:xfrm>
            <a:off x="1326028" y="900750"/>
            <a:ext cx="9721080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Kép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51" y="162373"/>
            <a:ext cx="1171843" cy="571454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6499" y="2556396"/>
            <a:ext cx="6122105" cy="1658834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3509" y="6164156"/>
            <a:ext cx="887884" cy="57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3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ép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795" y="979908"/>
            <a:ext cx="6046710" cy="4021299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980414"/>
            <a:ext cx="5448300" cy="4168140"/>
          </a:xfrm>
          <a:prstGeom prst="rect">
            <a:avLst/>
          </a:prstGeom>
        </p:spPr>
      </p:pic>
      <p:sp>
        <p:nvSpPr>
          <p:cNvPr id="10" name="TextBox 8"/>
          <p:cNvSpPr txBox="1"/>
          <p:nvPr/>
        </p:nvSpPr>
        <p:spPr>
          <a:xfrm>
            <a:off x="1502271" y="-347"/>
            <a:ext cx="8484594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hu-HU"/>
            </a:defPPr>
            <a:lvl1pPr algn="ctr" defTabSz="761970">
              <a:defRPr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hu-HU" dirty="0" err="1"/>
              <a:t>State</a:t>
            </a:r>
            <a:r>
              <a:rPr lang="hu-HU" dirty="0"/>
              <a:t>-of-</a:t>
            </a:r>
            <a:r>
              <a:rPr lang="hu-HU" dirty="0" err="1"/>
              <a:t>the</a:t>
            </a:r>
            <a:r>
              <a:rPr lang="hu-HU" dirty="0"/>
              <a:t>-art</a:t>
            </a:r>
            <a:endParaRPr lang="en-US" dirty="0"/>
          </a:p>
        </p:txBody>
      </p:sp>
      <p:sp>
        <p:nvSpPr>
          <p:cNvPr id="3" name="Ellipszis 2"/>
          <p:cNvSpPr/>
          <p:nvPr/>
        </p:nvSpPr>
        <p:spPr>
          <a:xfrm>
            <a:off x="6670558" y="1684275"/>
            <a:ext cx="1782147" cy="74117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Ellipszis 7"/>
          <p:cNvSpPr/>
          <p:nvPr/>
        </p:nvSpPr>
        <p:spPr>
          <a:xfrm>
            <a:off x="4716128" y="1563784"/>
            <a:ext cx="576064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1127448" y="790352"/>
            <a:ext cx="44560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High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average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power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ion </a:t>
            </a: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acceleration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7896200" y="790352"/>
            <a:ext cx="3148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Neutron </a:t>
            </a: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yield</a:t>
            </a:r>
            <a:r>
              <a:rPr kumimoji="0" lang="hu-H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per </a:t>
            </a:r>
            <a:r>
              <a:rPr kumimoji="0" lang="hu-HU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second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Háromszög 10"/>
          <p:cNvSpPr/>
          <p:nvPr/>
        </p:nvSpPr>
        <p:spPr>
          <a:xfrm>
            <a:off x="4851920" y="1641565"/>
            <a:ext cx="298578" cy="317241"/>
          </a:xfrm>
          <a:prstGeom prst="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835561" y="3054140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dirty="0" err="1" smtClean="0">
                <a:solidFill>
                  <a:srgbClr val="0000FF"/>
                </a:solidFill>
              </a:rPr>
              <a:t>Estimated</a:t>
            </a:r>
            <a:r>
              <a:rPr lang="hu-HU" sz="1400" dirty="0" smtClean="0">
                <a:solidFill>
                  <a:srgbClr val="0000FF"/>
                </a:solidFill>
              </a:rPr>
              <a:t> </a:t>
            </a:r>
            <a:r>
              <a:rPr lang="hu-HU" sz="1400" dirty="0" err="1" smtClean="0">
                <a:solidFill>
                  <a:srgbClr val="0000FF"/>
                </a:solidFill>
              </a:rPr>
              <a:t>or</a:t>
            </a:r>
            <a:r>
              <a:rPr lang="hu-HU" sz="1400" dirty="0" smtClean="0">
                <a:solidFill>
                  <a:srgbClr val="0000FF"/>
                </a:solidFill>
              </a:rPr>
              <a:t> </a:t>
            </a:r>
            <a:r>
              <a:rPr lang="hu-HU" sz="1400" dirty="0" err="1" smtClean="0">
                <a:solidFill>
                  <a:srgbClr val="0000FF"/>
                </a:solidFill>
              </a:rPr>
              <a:t>calculated</a:t>
            </a:r>
            <a:endParaRPr lang="en-GB" sz="1400" dirty="0">
              <a:solidFill>
                <a:srgbClr val="0000FF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4439816" y="2201808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 smtClean="0">
                <a:solidFill>
                  <a:srgbClr val="C00000"/>
                </a:solidFill>
              </a:rPr>
              <a:t>Measured</a:t>
            </a:r>
            <a:r>
              <a:rPr lang="hu-HU" dirty="0" smtClean="0">
                <a:solidFill>
                  <a:srgbClr val="C00000"/>
                </a:solidFill>
              </a:rPr>
              <a:t>!</a:t>
            </a:r>
            <a:endParaRPr lang="en-GB" dirty="0">
              <a:solidFill>
                <a:srgbClr val="C00000"/>
              </a:solidFill>
            </a:endParaRPr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cxnSp>
        <p:nvCxnSpPr>
          <p:cNvPr id="15" name="Straight Connector 3"/>
          <p:cNvCxnSpPr/>
          <p:nvPr/>
        </p:nvCxnSpPr>
        <p:spPr>
          <a:xfrm>
            <a:off x="1171640" y="57916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Szövegdoboz 4"/>
          <p:cNvSpPr txBox="1"/>
          <p:nvPr/>
        </p:nvSpPr>
        <p:spPr>
          <a:xfrm>
            <a:off x="1164651" y="5161280"/>
            <a:ext cx="96699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Real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practical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breakthrough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is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expected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once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average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power</a:t>
            </a:r>
            <a:endParaRPr lang="hu-HU" sz="2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hu-H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high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peak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power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lasers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reaches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kW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level</a:t>
            </a:r>
            <a:r>
              <a:rPr lang="hu-HU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foreseen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3-5 </a:t>
            </a:r>
            <a:r>
              <a:rPr lang="hu-HU" sz="2400" b="1" dirty="0" err="1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years</a:t>
            </a:r>
            <a:r>
              <a:rPr lang="hu-HU" sz="2400" b="1" dirty="0" smtClean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GB" sz="24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2455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2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4060B1-8704-4AD8-98CA-F7055E3A9B59}" type="slidenum">
              <a:rPr lang="hu-HU" altLang="en-US" smtClean="0"/>
              <a:pPr>
                <a:defRPr/>
              </a:pPr>
              <a:t>24</a:t>
            </a:fld>
            <a:endParaRPr lang="hu-HU" altLang="en-US"/>
          </a:p>
        </p:txBody>
      </p:sp>
      <p:sp>
        <p:nvSpPr>
          <p:cNvPr id="3" name="TextBox 6"/>
          <p:cNvSpPr txBox="1"/>
          <p:nvPr/>
        </p:nvSpPr>
        <p:spPr>
          <a:xfrm>
            <a:off x="5005118" y="-4528"/>
            <a:ext cx="2181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0" hangingPunct="0"/>
            <a:r>
              <a:rPr lang="hu-HU" sz="3200" b="1" dirty="0" err="1" smtClean="0">
                <a:solidFill>
                  <a:srgbClr val="FF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Summary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zövegdoboz 6"/>
          <p:cNvSpPr txBox="1"/>
          <p:nvPr/>
        </p:nvSpPr>
        <p:spPr>
          <a:xfrm>
            <a:off x="240044" y="510778"/>
            <a:ext cx="866426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endParaRPr lang="en-US" sz="2400" b="0" dirty="0" smtClean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Ne</a:t>
            </a:r>
            <a:r>
              <a:rPr lang="hu-HU" sz="2400" dirty="0">
                <a:solidFill>
                  <a:schemeClr val="tx1"/>
                </a:solidFill>
                <a:latin typeface="+mn-lt"/>
              </a:rPr>
              <a:t>utron generation </a:t>
            </a:r>
            <a:r>
              <a:rPr lang="hu-HU" sz="2400" dirty="0" err="1">
                <a:solidFill>
                  <a:schemeClr val="tx1"/>
                </a:solidFill>
                <a:latin typeface="+mn-lt"/>
              </a:rPr>
              <a:t>from</a:t>
            </a:r>
            <a:r>
              <a:rPr lang="hu-H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hu-HU" sz="2400" dirty="0" err="1" smtClean="0">
                <a:solidFill>
                  <a:schemeClr val="tx1"/>
                </a:solidFill>
                <a:latin typeface="+mn-lt"/>
              </a:rPr>
              <a:t>dPE</a:t>
            </a:r>
            <a:r>
              <a:rPr lang="en-US" sz="2400" dirty="0" smtClean="0">
                <a:solidFill>
                  <a:schemeClr val="tx1"/>
                </a:solidFill>
                <a:latin typeface="+mn-lt"/>
              </a:rPr>
              <a:t> @ 1 kHz</a:t>
            </a:r>
            <a:r>
              <a:rPr lang="hu-HU" sz="2400" dirty="0" smtClean="0">
                <a:solidFill>
                  <a:schemeClr val="tx1"/>
                </a:solidFill>
                <a:latin typeface="+mn-lt"/>
              </a:rPr>
              <a:t>, 80 </a:t>
            </a:r>
            <a:r>
              <a:rPr lang="hu-HU" sz="2400" dirty="0" err="1" smtClean="0">
                <a:solidFill>
                  <a:schemeClr val="tx1"/>
                </a:solidFill>
                <a:latin typeface="+mn-lt"/>
              </a:rPr>
              <a:t>mJ</a:t>
            </a:r>
            <a:r>
              <a:rPr lang="hu-HU" sz="2400" dirty="0" smtClean="0">
                <a:solidFill>
                  <a:schemeClr val="tx1"/>
                </a:solidFill>
                <a:latin typeface="+mn-lt"/>
              </a:rPr>
              <a:t> (2024)</a:t>
            </a:r>
            <a:endParaRPr lang="hu-HU" sz="2400" dirty="0">
              <a:solidFill>
                <a:schemeClr val="tx1"/>
              </a:solidFill>
              <a:latin typeface="+mn-lt"/>
            </a:endParaRPr>
          </a:p>
          <a:p>
            <a:r>
              <a:rPr lang="hu-HU" sz="2400" dirty="0">
                <a:solidFill>
                  <a:schemeClr val="tx1"/>
                </a:solidFill>
                <a:latin typeface="+mn-lt"/>
              </a:rPr>
              <a:t>	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- </a:t>
            </a:r>
            <a:r>
              <a:rPr lang="hu-HU" sz="2400" b="0" dirty="0" err="1">
                <a:solidFill>
                  <a:schemeClr val="tx1"/>
                </a:solidFill>
                <a:latin typeface="+mn-lt"/>
              </a:rPr>
              <a:t>at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 </a:t>
            </a:r>
            <a:r>
              <a:rPr lang="hu-HU" sz="2400" b="0" dirty="0" smtClean="0">
                <a:solidFill>
                  <a:schemeClr val="tx1"/>
                </a:solidFill>
                <a:latin typeface="+mn-lt"/>
              </a:rPr>
              <a:t>1 kHz 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(continous)</a:t>
            </a:r>
          </a:p>
          <a:p>
            <a:r>
              <a:rPr lang="hu-HU" sz="2400" b="0" dirty="0">
                <a:solidFill>
                  <a:schemeClr val="tx1"/>
                </a:solidFill>
                <a:latin typeface="+mn-lt"/>
              </a:rPr>
              <a:t>	- </a:t>
            </a:r>
            <a:r>
              <a:rPr lang="en-US" sz="2400" b="0" dirty="0" smtClean="0">
                <a:solidFill>
                  <a:schemeClr val="tx1"/>
                </a:solidFill>
                <a:latin typeface="+mn-lt"/>
              </a:rPr>
              <a:t>45</a:t>
            </a:r>
            <a:r>
              <a:rPr lang="hu-HU" sz="2400" b="0" dirty="0" smtClean="0">
                <a:solidFill>
                  <a:schemeClr val="tx1"/>
                </a:solidFill>
                <a:latin typeface="+mn-lt"/>
              </a:rPr>
              <a:t>0</a:t>
            </a:r>
            <a:r>
              <a:rPr lang="en-US" sz="24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hu-HU" sz="2400" b="0" dirty="0" smtClean="0">
                <a:solidFill>
                  <a:schemeClr val="tx1"/>
                </a:solidFill>
                <a:latin typeface="+mn-lt"/>
              </a:rPr>
              <a:t>nm 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D</a:t>
            </a:r>
            <a:r>
              <a:rPr lang="hu-HU" sz="2400" b="0" baseline="-25000" dirty="0">
                <a:solidFill>
                  <a:schemeClr val="tx1"/>
                </a:solidFill>
                <a:latin typeface="+mn-lt"/>
              </a:rPr>
              <a:t>2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O leaf + </a:t>
            </a:r>
            <a:r>
              <a:rPr lang="hu-HU" sz="2400" b="0" dirty="0" smtClean="0">
                <a:solidFill>
                  <a:schemeClr val="tx1"/>
                </a:solidFill>
                <a:latin typeface="+mn-lt"/>
              </a:rPr>
              <a:t>1mm 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C</a:t>
            </a:r>
            <a:r>
              <a:rPr lang="hu-HU" sz="2400" b="0" baseline="-25000" dirty="0">
                <a:solidFill>
                  <a:schemeClr val="tx1"/>
                </a:solidFill>
                <a:latin typeface="+mn-lt"/>
              </a:rPr>
              <a:t>2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D</a:t>
            </a:r>
            <a:r>
              <a:rPr lang="hu-HU" sz="2400" b="0" baseline="-25000" dirty="0">
                <a:solidFill>
                  <a:schemeClr val="tx1"/>
                </a:solidFill>
                <a:latin typeface="+mn-lt"/>
              </a:rPr>
              <a:t>4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 </a:t>
            </a:r>
          </a:p>
          <a:p>
            <a:endParaRPr lang="hu-HU" sz="2400" b="0" dirty="0" smtClean="0">
              <a:solidFill>
                <a:schemeClr val="tx1"/>
              </a:solidFill>
              <a:latin typeface="+mn-lt"/>
            </a:endParaRPr>
          </a:p>
          <a:p>
            <a:endParaRPr lang="hu-HU" sz="2400" b="0" dirty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chemeClr val="tx1"/>
                </a:solidFill>
                <a:latin typeface="+mn-lt"/>
              </a:rPr>
              <a:t>Neutron </a:t>
            </a:r>
            <a:r>
              <a:rPr lang="hu-HU" sz="2400" dirty="0" err="1">
                <a:solidFill>
                  <a:schemeClr val="tx1"/>
                </a:solidFill>
                <a:latin typeface="+mn-lt"/>
              </a:rPr>
              <a:t>generation</a:t>
            </a:r>
            <a:r>
              <a:rPr lang="hu-H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hu-HU" sz="2400" dirty="0" err="1">
                <a:solidFill>
                  <a:schemeClr val="tx1"/>
                </a:solidFill>
                <a:latin typeface="+mn-lt"/>
              </a:rPr>
              <a:t>from</a:t>
            </a:r>
            <a:r>
              <a:rPr lang="hu-HU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hu-HU" sz="2400" dirty="0" smtClean="0">
                <a:solidFill>
                  <a:schemeClr val="tx1"/>
                </a:solidFill>
                <a:latin typeface="+mn-lt"/>
              </a:rPr>
              <a:t>D</a:t>
            </a:r>
            <a:r>
              <a:rPr lang="hu-HU" sz="2400" baseline="-25000" dirty="0" smtClean="0">
                <a:solidFill>
                  <a:schemeClr val="tx1"/>
                </a:solidFill>
                <a:latin typeface="+mn-lt"/>
              </a:rPr>
              <a:t>2</a:t>
            </a:r>
            <a:r>
              <a:rPr lang="hu-HU" sz="2400" dirty="0" smtClean="0">
                <a:solidFill>
                  <a:schemeClr val="tx1"/>
                </a:solidFill>
                <a:latin typeface="+mn-lt"/>
              </a:rPr>
              <a:t>O </a:t>
            </a:r>
            <a:r>
              <a:rPr lang="hu-HU" sz="2400" dirty="0">
                <a:solidFill>
                  <a:schemeClr val="tx1"/>
                </a:solidFill>
                <a:latin typeface="+mn-lt"/>
              </a:rPr>
              <a:t>@ 1 </a:t>
            </a:r>
            <a:r>
              <a:rPr lang="hu-HU" sz="2400" dirty="0" smtClean="0">
                <a:solidFill>
                  <a:schemeClr val="tx1"/>
                </a:solidFill>
                <a:latin typeface="+mn-lt"/>
              </a:rPr>
              <a:t>kHz, 80mJ (2025)</a:t>
            </a:r>
            <a:endParaRPr lang="hu-HU" sz="2400" dirty="0">
              <a:solidFill>
                <a:schemeClr val="tx1"/>
              </a:solidFill>
              <a:latin typeface="+mn-lt"/>
            </a:endParaRPr>
          </a:p>
          <a:p>
            <a:r>
              <a:rPr lang="hu-HU" sz="2400" b="0" dirty="0">
                <a:solidFill>
                  <a:schemeClr val="tx1"/>
                </a:solidFill>
                <a:latin typeface="+mn-lt"/>
              </a:rPr>
              <a:t>	- </a:t>
            </a:r>
            <a:r>
              <a:rPr lang="hu-HU" sz="2400" b="0" dirty="0" err="1">
                <a:solidFill>
                  <a:schemeClr val="tx1"/>
                </a:solidFill>
                <a:latin typeface="+mn-lt"/>
              </a:rPr>
              <a:t>at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 1 kHz (</a:t>
            </a:r>
            <a:r>
              <a:rPr lang="hu-HU" sz="2400" b="0" dirty="0" err="1">
                <a:solidFill>
                  <a:schemeClr val="tx1"/>
                </a:solidFill>
                <a:latin typeface="+mn-lt"/>
              </a:rPr>
              <a:t>continous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r>
              <a:rPr lang="hu-HU" sz="2400" b="0" dirty="0">
                <a:solidFill>
                  <a:schemeClr val="tx1"/>
                </a:solidFill>
                <a:latin typeface="+mn-lt"/>
              </a:rPr>
              <a:t>	- </a:t>
            </a:r>
            <a:r>
              <a:rPr lang="hu-HU" sz="2400" b="0" dirty="0" smtClean="0">
                <a:solidFill>
                  <a:schemeClr val="tx1"/>
                </a:solidFill>
                <a:latin typeface="+mn-lt"/>
              </a:rPr>
              <a:t>420 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nm D</a:t>
            </a:r>
            <a:r>
              <a:rPr lang="hu-HU" sz="2400" b="0" baseline="-25000" dirty="0">
                <a:solidFill>
                  <a:schemeClr val="tx1"/>
                </a:solidFill>
                <a:latin typeface="+mn-lt"/>
              </a:rPr>
              <a:t>2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O </a:t>
            </a:r>
            <a:r>
              <a:rPr lang="hu-HU" sz="2400" b="0" dirty="0" err="1">
                <a:solidFill>
                  <a:schemeClr val="tx1"/>
                </a:solidFill>
                <a:latin typeface="+mn-lt"/>
              </a:rPr>
              <a:t>leaf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 + D</a:t>
            </a:r>
            <a:r>
              <a:rPr lang="hu-HU" sz="2400" b="0" baseline="-25000" dirty="0">
                <a:solidFill>
                  <a:schemeClr val="tx1"/>
                </a:solidFill>
                <a:latin typeface="+mn-lt"/>
              </a:rPr>
              <a:t>2</a:t>
            </a:r>
            <a:r>
              <a:rPr lang="hu-HU" sz="2400" b="0" dirty="0">
                <a:solidFill>
                  <a:schemeClr val="tx1"/>
                </a:solidFill>
                <a:latin typeface="+mn-lt"/>
              </a:rPr>
              <a:t>O</a:t>
            </a:r>
          </a:p>
          <a:p>
            <a:endParaRPr lang="hu-HU" sz="2400" b="0" dirty="0" smtClean="0">
              <a:solidFill>
                <a:schemeClr val="tx1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400" dirty="0" err="1" smtClean="0">
                <a:solidFill>
                  <a:schemeClr val="tx1"/>
                </a:solidFill>
              </a:rPr>
              <a:t>Future</a:t>
            </a:r>
            <a:r>
              <a:rPr lang="hu-HU" sz="2400" dirty="0" smtClean="0">
                <a:solidFill>
                  <a:schemeClr val="tx1"/>
                </a:solidFill>
              </a:rPr>
              <a:t> </a:t>
            </a:r>
            <a:r>
              <a:rPr lang="hu-HU" sz="2400" dirty="0" err="1" smtClean="0">
                <a:solidFill>
                  <a:schemeClr val="tx1"/>
                </a:solidFill>
              </a:rPr>
              <a:t>work</a:t>
            </a:r>
            <a:r>
              <a:rPr lang="hu-HU" sz="2400" dirty="0" smtClean="0">
                <a:solidFill>
                  <a:schemeClr val="tx1"/>
                </a:solidFill>
              </a:rPr>
              <a:t>:</a:t>
            </a:r>
            <a:endParaRPr lang="hu-HU" sz="2400" dirty="0">
              <a:solidFill>
                <a:schemeClr val="tx1"/>
              </a:solidFill>
            </a:endParaRPr>
          </a:p>
          <a:p>
            <a:r>
              <a:rPr lang="hu-HU" sz="2400" b="0" dirty="0">
                <a:solidFill>
                  <a:schemeClr val="tx1"/>
                </a:solidFill>
              </a:rPr>
              <a:t>	- </a:t>
            </a:r>
            <a:r>
              <a:rPr lang="hu-HU" sz="2400" b="0" dirty="0" err="1" smtClean="0">
                <a:solidFill>
                  <a:schemeClr val="tx1"/>
                </a:solidFill>
              </a:rPr>
              <a:t>optimisation</a:t>
            </a:r>
            <a:r>
              <a:rPr lang="hu-HU" sz="2400" b="0" dirty="0" smtClean="0">
                <a:solidFill>
                  <a:schemeClr val="tx1"/>
                </a:solidFill>
              </a:rPr>
              <a:t> </a:t>
            </a:r>
            <a:r>
              <a:rPr lang="hu-HU" sz="2400" b="0" dirty="0" err="1" smtClean="0">
                <a:solidFill>
                  <a:schemeClr val="tx1"/>
                </a:solidFill>
              </a:rPr>
              <a:t>directly</a:t>
            </a:r>
            <a:r>
              <a:rPr lang="hu-HU" sz="2400" b="0" dirty="0" smtClean="0">
                <a:solidFill>
                  <a:schemeClr val="tx1"/>
                </a:solidFill>
              </a:rPr>
              <a:t> </a:t>
            </a:r>
            <a:r>
              <a:rPr lang="hu-HU" sz="2400" b="0" dirty="0" err="1" smtClean="0">
                <a:solidFill>
                  <a:schemeClr val="tx1"/>
                </a:solidFill>
              </a:rPr>
              <a:t>for</a:t>
            </a:r>
            <a:r>
              <a:rPr lang="hu-HU" sz="2400" b="0" dirty="0" smtClean="0">
                <a:solidFill>
                  <a:schemeClr val="tx1"/>
                </a:solidFill>
              </a:rPr>
              <a:t> neutron </a:t>
            </a:r>
            <a:r>
              <a:rPr lang="hu-HU" sz="2400" b="0" dirty="0" err="1" smtClean="0">
                <a:solidFill>
                  <a:schemeClr val="tx1"/>
                </a:solidFill>
              </a:rPr>
              <a:t>yield</a:t>
            </a:r>
            <a:endParaRPr lang="hu-HU" sz="2400" b="0" dirty="0" smtClean="0">
              <a:solidFill>
                <a:schemeClr val="tx1"/>
              </a:solidFill>
            </a:endParaRPr>
          </a:p>
          <a:p>
            <a:r>
              <a:rPr lang="hu-HU" sz="2400" b="0" dirty="0" smtClean="0">
                <a:solidFill>
                  <a:schemeClr val="tx1"/>
                </a:solidFill>
              </a:rPr>
              <a:t>	- </a:t>
            </a:r>
            <a:r>
              <a:rPr lang="hu-HU" sz="2400" b="0" dirty="0" err="1" smtClean="0">
                <a:solidFill>
                  <a:schemeClr val="tx1"/>
                </a:solidFill>
              </a:rPr>
              <a:t>increase</a:t>
            </a:r>
            <a:r>
              <a:rPr lang="hu-HU" sz="2400" b="0" dirty="0" smtClean="0">
                <a:solidFill>
                  <a:schemeClr val="tx1"/>
                </a:solidFill>
              </a:rPr>
              <a:t> </a:t>
            </a:r>
            <a:r>
              <a:rPr lang="hu-HU" sz="2400" b="0" dirty="0" err="1" smtClean="0">
                <a:solidFill>
                  <a:schemeClr val="tx1"/>
                </a:solidFill>
              </a:rPr>
              <a:t>stability</a:t>
            </a:r>
            <a:r>
              <a:rPr lang="hu-HU" sz="2400" b="0" dirty="0" smtClean="0">
                <a:solidFill>
                  <a:schemeClr val="tx1"/>
                </a:solidFill>
              </a:rPr>
              <a:t> (</a:t>
            </a:r>
            <a:r>
              <a:rPr lang="hu-HU" sz="2400" b="0" dirty="0" err="1" smtClean="0">
                <a:solidFill>
                  <a:schemeClr val="tx1"/>
                </a:solidFill>
              </a:rPr>
              <a:t>below</a:t>
            </a:r>
            <a:r>
              <a:rPr lang="hu-HU" sz="2400" b="0" dirty="0" smtClean="0">
                <a:solidFill>
                  <a:schemeClr val="tx1"/>
                </a:solidFill>
              </a:rPr>
              <a:t> 1%)</a:t>
            </a:r>
          </a:p>
          <a:p>
            <a:r>
              <a:rPr lang="hu-HU" sz="2400" b="0" dirty="0">
                <a:solidFill>
                  <a:schemeClr val="tx1"/>
                </a:solidFill>
              </a:rPr>
              <a:t>	</a:t>
            </a:r>
            <a:r>
              <a:rPr lang="hu-HU" sz="2400" b="0" dirty="0" smtClean="0">
                <a:solidFill>
                  <a:schemeClr val="tx1"/>
                </a:solidFill>
              </a:rPr>
              <a:t>- </a:t>
            </a:r>
            <a:r>
              <a:rPr lang="hu-HU" sz="2400" b="0" dirty="0" err="1" smtClean="0">
                <a:solidFill>
                  <a:schemeClr val="tx1"/>
                </a:solidFill>
              </a:rPr>
              <a:t>increase</a:t>
            </a:r>
            <a:r>
              <a:rPr lang="hu-HU" sz="2400" b="0" dirty="0" smtClean="0">
                <a:solidFill>
                  <a:schemeClr val="tx1"/>
                </a:solidFill>
              </a:rPr>
              <a:t> </a:t>
            </a:r>
            <a:r>
              <a:rPr lang="hu-HU" sz="2400" b="0" dirty="0" err="1" smtClean="0">
                <a:solidFill>
                  <a:schemeClr val="tx1"/>
                </a:solidFill>
              </a:rPr>
              <a:t>trouble</a:t>
            </a:r>
            <a:r>
              <a:rPr lang="hu-HU" sz="2400" b="0" dirty="0" smtClean="0">
                <a:solidFill>
                  <a:schemeClr val="tx1"/>
                </a:solidFill>
              </a:rPr>
              <a:t>-free </a:t>
            </a:r>
            <a:r>
              <a:rPr lang="hu-HU" sz="2400" b="0" dirty="0" err="1" smtClean="0">
                <a:solidFill>
                  <a:schemeClr val="tx1"/>
                </a:solidFill>
              </a:rPr>
              <a:t>continous</a:t>
            </a:r>
            <a:r>
              <a:rPr lang="hu-HU" sz="2400" b="0" dirty="0" smtClean="0">
                <a:solidFill>
                  <a:schemeClr val="tx1"/>
                </a:solidFill>
              </a:rPr>
              <a:t> </a:t>
            </a:r>
            <a:r>
              <a:rPr lang="hu-HU" sz="2400" b="0" dirty="0" err="1" smtClean="0">
                <a:solidFill>
                  <a:schemeClr val="tx1"/>
                </a:solidFill>
              </a:rPr>
              <a:t>operation</a:t>
            </a:r>
            <a:r>
              <a:rPr lang="hu-HU" sz="2400" b="0" dirty="0" smtClean="0">
                <a:solidFill>
                  <a:schemeClr val="tx1"/>
                </a:solidFill>
              </a:rPr>
              <a:t> (&gt;6 h)</a:t>
            </a:r>
            <a:endParaRPr lang="hu-HU" sz="2400" b="0" dirty="0">
              <a:solidFill>
                <a:schemeClr val="tx1"/>
              </a:solidFill>
            </a:endParaRPr>
          </a:p>
          <a:p>
            <a:r>
              <a:rPr lang="hu-HU" sz="2400" b="0" dirty="0">
                <a:solidFill>
                  <a:schemeClr val="tx1"/>
                </a:solidFill>
              </a:rPr>
              <a:t>	</a:t>
            </a:r>
            <a:r>
              <a:rPr lang="hu-HU" sz="2400" b="0" dirty="0" smtClean="0">
                <a:solidFill>
                  <a:schemeClr val="tx1"/>
                </a:solidFill>
              </a:rPr>
              <a:t>- </a:t>
            </a:r>
            <a:r>
              <a:rPr lang="hu-HU" sz="2400" b="0" dirty="0" err="1" smtClean="0">
                <a:solidFill>
                  <a:schemeClr val="tx1"/>
                </a:solidFill>
              </a:rPr>
              <a:t>use</a:t>
            </a:r>
            <a:r>
              <a:rPr lang="hu-HU" sz="2400" b="0" dirty="0" smtClean="0">
                <a:solidFill>
                  <a:schemeClr val="tx1"/>
                </a:solidFill>
              </a:rPr>
              <a:t> </a:t>
            </a:r>
            <a:r>
              <a:rPr lang="hu-HU" sz="2400" b="0" dirty="0" err="1" smtClean="0">
                <a:solidFill>
                  <a:schemeClr val="tx1"/>
                </a:solidFill>
              </a:rPr>
              <a:t>high</a:t>
            </a:r>
            <a:r>
              <a:rPr lang="hu-HU" sz="2400" b="0" dirty="0" smtClean="0">
                <a:solidFill>
                  <a:schemeClr val="tx1"/>
                </a:solidFill>
              </a:rPr>
              <a:t>(</a:t>
            </a:r>
            <a:r>
              <a:rPr lang="hu-HU" sz="2400" b="0" dirty="0" err="1" smtClean="0">
                <a:solidFill>
                  <a:schemeClr val="tx1"/>
                </a:solidFill>
              </a:rPr>
              <a:t>er</a:t>
            </a:r>
            <a:r>
              <a:rPr lang="hu-HU" sz="2400" b="0" dirty="0" smtClean="0">
                <a:solidFill>
                  <a:schemeClr val="tx1"/>
                </a:solidFill>
              </a:rPr>
              <a:t>) </a:t>
            </a:r>
            <a:r>
              <a:rPr lang="hu-HU" sz="2400" b="0" dirty="0" err="1" smtClean="0">
                <a:solidFill>
                  <a:schemeClr val="tx1"/>
                </a:solidFill>
              </a:rPr>
              <a:t>average</a:t>
            </a:r>
            <a:r>
              <a:rPr lang="hu-HU" sz="2400" b="0" dirty="0" smtClean="0">
                <a:solidFill>
                  <a:schemeClr val="tx1"/>
                </a:solidFill>
              </a:rPr>
              <a:t> </a:t>
            </a:r>
            <a:r>
              <a:rPr lang="hu-HU" sz="2400" b="0" dirty="0" err="1" smtClean="0">
                <a:solidFill>
                  <a:schemeClr val="tx1"/>
                </a:solidFill>
              </a:rPr>
              <a:t>power</a:t>
            </a:r>
            <a:r>
              <a:rPr lang="hu-HU" sz="2400" b="0" dirty="0" smtClean="0">
                <a:solidFill>
                  <a:schemeClr val="tx1"/>
                </a:solidFill>
              </a:rPr>
              <a:t> </a:t>
            </a:r>
            <a:r>
              <a:rPr lang="hu-HU" sz="2400" b="0" dirty="0" err="1" smtClean="0">
                <a:solidFill>
                  <a:schemeClr val="tx1"/>
                </a:solidFill>
              </a:rPr>
              <a:t>laser</a:t>
            </a:r>
            <a:r>
              <a:rPr lang="hu-HU" sz="2400" b="0" dirty="0" smtClean="0">
                <a:solidFill>
                  <a:schemeClr val="tx1"/>
                </a:solidFill>
              </a:rPr>
              <a:t>(s)</a:t>
            </a:r>
            <a:endParaRPr lang="hu-HU" sz="2400" b="0" dirty="0">
              <a:solidFill>
                <a:schemeClr val="tx1"/>
              </a:solidFill>
            </a:endParaRPr>
          </a:p>
        </p:txBody>
      </p:sp>
      <p:cxnSp>
        <p:nvCxnSpPr>
          <p:cNvPr id="7" name="Straight Connector 18"/>
          <p:cNvCxnSpPr/>
          <p:nvPr/>
        </p:nvCxnSpPr>
        <p:spPr>
          <a:xfrm>
            <a:off x="4273421" y="1287625"/>
            <a:ext cx="1549067" cy="3697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14"/>
          <p:cNvSpPr/>
          <p:nvPr/>
        </p:nvSpPr>
        <p:spPr>
          <a:xfrm>
            <a:off x="5774862" y="1295399"/>
            <a:ext cx="2939929" cy="1152526"/>
          </a:xfrm>
          <a:prstGeom prst="ellipse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25"/>
          <p:cNvSpPr/>
          <p:nvPr/>
        </p:nvSpPr>
        <p:spPr>
          <a:xfrm>
            <a:off x="5917737" y="1486585"/>
            <a:ext cx="2797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Peak yield</a:t>
            </a:r>
            <a:r>
              <a:rPr lang="en-US" sz="2400" dirty="0" smtClean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hu-HU" sz="2400" dirty="0" smtClean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hu-HU" sz="2400" dirty="0" smtClean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×10</a:t>
            </a:r>
            <a:r>
              <a:rPr lang="hu-HU" sz="2400" baseline="30000" dirty="0" smtClean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hu-HU" sz="2400" dirty="0" smtClean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n/</a:t>
            </a:r>
            <a:r>
              <a:rPr lang="en-US" sz="2400" dirty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</a:p>
          <a:p>
            <a:r>
              <a:rPr lang="hu-HU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~10</a:t>
            </a:r>
            <a:r>
              <a:rPr lang="en-US" sz="2400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hu-HU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n/s, 3x100min</a:t>
            </a:r>
            <a:endParaRPr lang="en-US" sz="2400" dirty="0">
              <a:solidFill>
                <a:srgbClr val="34349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Straight Connector 18"/>
          <p:cNvCxnSpPr/>
          <p:nvPr/>
        </p:nvCxnSpPr>
        <p:spPr>
          <a:xfrm>
            <a:off x="4282752" y="3144417"/>
            <a:ext cx="1664145" cy="3355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4"/>
          <p:cNvSpPr/>
          <p:nvPr/>
        </p:nvSpPr>
        <p:spPr>
          <a:xfrm>
            <a:off x="5899271" y="3117979"/>
            <a:ext cx="2939929" cy="1152526"/>
          </a:xfrm>
          <a:prstGeom prst="ellipse">
            <a:avLst/>
          </a:prstGeom>
          <a:noFill/>
          <a:ln w="571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25"/>
          <p:cNvSpPr/>
          <p:nvPr/>
        </p:nvSpPr>
        <p:spPr>
          <a:xfrm>
            <a:off x="6042146" y="3309165"/>
            <a:ext cx="2797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Peak yield</a:t>
            </a:r>
            <a:r>
              <a:rPr lang="en-US" sz="2400" dirty="0" smtClean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hu-HU" sz="2400" dirty="0" smtClean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hu-HU" sz="2400" dirty="0" smtClean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×10</a:t>
            </a:r>
            <a:r>
              <a:rPr lang="hu-HU" sz="2400" baseline="30000" dirty="0" smtClean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hu-HU" sz="2400" dirty="0" smtClean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dirty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n/</a:t>
            </a:r>
            <a:r>
              <a:rPr lang="en-US" sz="2400" dirty="0">
                <a:solidFill>
                  <a:srgbClr val="34349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</a:p>
          <a:p>
            <a:r>
              <a:rPr lang="hu-HU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4×10</a:t>
            </a:r>
            <a:r>
              <a:rPr lang="en-US" sz="2400" b="1" baseline="30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hu-HU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n/s</a:t>
            </a:r>
            <a:r>
              <a:rPr lang="hu-HU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hu-HU" sz="24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hours</a:t>
            </a:r>
            <a:endParaRPr lang="en-US" sz="2400" dirty="0">
              <a:solidFill>
                <a:srgbClr val="34349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Kép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9984" y="772578"/>
            <a:ext cx="2661382" cy="1396537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755" y="2733869"/>
            <a:ext cx="3321245" cy="123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26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Kép 31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65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1479" b="-3681"/>
          <a:stretch/>
        </p:blipFill>
        <p:spPr>
          <a:xfrm>
            <a:off x="247937" y="782168"/>
            <a:ext cx="1573874" cy="447947"/>
          </a:xfrm>
          <a:prstGeom prst="rect">
            <a:avLst/>
          </a:prstGeom>
        </p:spPr>
      </p:pic>
      <p:pic>
        <p:nvPicPr>
          <p:cNvPr id="11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481" y="1801136"/>
            <a:ext cx="1118466" cy="874268"/>
          </a:xfrm>
          <a:prstGeom prst="rect">
            <a:avLst/>
          </a:prstGeom>
        </p:spPr>
      </p:pic>
      <p:sp>
        <p:nvSpPr>
          <p:cNvPr id="12" name="TextBox 4"/>
          <p:cNvSpPr txBox="1"/>
          <p:nvPr/>
        </p:nvSpPr>
        <p:spPr>
          <a:xfrm>
            <a:off x="3421764" y="1987445"/>
            <a:ext cx="68983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J. Csontos, </a:t>
            </a:r>
            <a:r>
              <a:rPr lang="hu-HU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K. </a:t>
            </a:r>
            <a:r>
              <a:rPr lang="hu-HU" sz="2400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Hideghéthy</a:t>
            </a:r>
            <a:r>
              <a:rPr lang="hu-H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r>
              <a:rPr lang="hu-H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A. Ebert,</a:t>
            </a:r>
            <a:r>
              <a:rPr lang="hu-H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P.P. Geetha, A. Mohácsi</a:t>
            </a:r>
            <a:r>
              <a:rPr lang="hu-H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br>
              <a:rPr lang="hu-H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hu-H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R. </a:t>
            </a:r>
            <a:r>
              <a:rPr lang="hu-HU" b="1" dirty="0" err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Molnar</a:t>
            </a:r>
            <a:r>
              <a:rPr lang="hu-H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R. Polanek</a:t>
            </a:r>
            <a:r>
              <a:rPr lang="hu-H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T. Somoskői, </a:t>
            </a:r>
            <a:r>
              <a:rPr lang="hu-H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R.E. Szabó</a:t>
            </a:r>
            <a:r>
              <a:rPr lang="hu-HU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Sz. Tóth</a:t>
            </a:r>
          </a:p>
        </p:txBody>
      </p:sp>
      <p:pic>
        <p:nvPicPr>
          <p:cNvPr id="13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18" y="2887061"/>
            <a:ext cx="1152128" cy="766887"/>
          </a:xfrm>
          <a:prstGeom prst="rect">
            <a:avLst/>
          </a:prstGeom>
        </p:spPr>
      </p:pic>
      <p:sp>
        <p:nvSpPr>
          <p:cNvPr id="14" name="Szövegdoboz 10"/>
          <p:cNvSpPr txBox="1"/>
          <p:nvPr/>
        </p:nvSpPr>
        <p:spPr>
          <a:xfrm>
            <a:off x="1714762" y="2959068"/>
            <a:ext cx="8170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18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>
              <a:defRPr/>
            </a:pPr>
            <a:r>
              <a:rPr lang="hu-HU" sz="2000" dirty="0"/>
              <a:t>B. </a:t>
            </a:r>
            <a:r>
              <a:rPr lang="hu-HU" sz="2000" dirty="0" err="1"/>
              <a:t>Biró</a:t>
            </a:r>
            <a:r>
              <a:rPr lang="hu-HU" sz="2000" dirty="0"/>
              <a:t>, </a:t>
            </a:r>
            <a:r>
              <a:rPr lang="hu-HU" dirty="0" smtClean="0"/>
              <a:t>L. </a:t>
            </a:r>
            <a:r>
              <a:rPr lang="hu-HU" dirty="0" err="1"/>
              <a:t>Csedreki</a:t>
            </a:r>
            <a:r>
              <a:rPr lang="hu-HU" dirty="0"/>
              <a:t>, </a:t>
            </a:r>
            <a:r>
              <a:rPr lang="hu-HU" sz="2000" dirty="0"/>
              <a:t>Z. Elekes, </a:t>
            </a:r>
            <a:r>
              <a:rPr lang="hu-HU" dirty="0"/>
              <a:t>Z. Halasz, </a:t>
            </a:r>
            <a:r>
              <a:rPr lang="hu-HU" sz="2000" dirty="0"/>
              <a:t>A. Fenyvesi, </a:t>
            </a:r>
            <a:r>
              <a:rPr lang="hu-HU" b="0" dirty="0" err="1"/>
              <a:t>Zs</a:t>
            </a:r>
            <a:r>
              <a:rPr lang="hu-HU" b="0" dirty="0"/>
              <a:t>. </a:t>
            </a:r>
            <a:r>
              <a:rPr lang="hu-HU" b="0" dirty="0" smtClean="0"/>
              <a:t>Fülöp,</a:t>
            </a:r>
            <a:r>
              <a:rPr lang="hu-HU" b="0" dirty="0"/>
              <a:t> </a:t>
            </a:r>
            <a:r>
              <a:rPr lang="hu-HU" sz="2400" dirty="0" smtClean="0"/>
              <a:t>L</a:t>
            </a:r>
            <a:r>
              <a:rPr lang="hu-HU" sz="2400" dirty="0"/>
              <a:t>. </a:t>
            </a:r>
            <a:r>
              <a:rPr lang="hu-HU" sz="2400" dirty="0" err="1"/>
              <a:t>Stuhl</a:t>
            </a:r>
            <a:r>
              <a:rPr lang="hu-HU" sz="2400" dirty="0"/>
              <a:t> </a:t>
            </a:r>
            <a:endParaRPr lang="hu-HU" dirty="0"/>
          </a:p>
        </p:txBody>
      </p:sp>
      <p:sp>
        <p:nvSpPr>
          <p:cNvPr id="29" name="Szövegdoboz 28"/>
          <p:cNvSpPr txBox="1"/>
          <p:nvPr/>
        </p:nvSpPr>
        <p:spPr>
          <a:xfrm>
            <a:off x="1524000" y="5780782"/>
            <a:ext cx="66127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hu-HU" sz="1600" dirty="0" err="1">
                <a:solidFill>
                  <a:srgbClr val="000000"/>
                </a:solidFill>
              </a:rPr>
              <a:t>Hungarian</a:t>
            </a:r>
            <a:r>
              <a:rPr lang="hu-HU" sz="1600" dirty="0">
                <a:solidFill>
                  <a:srgbClr val="000000"/>
                </a:solidFill>
              </a:rPr>
              <a:t> </a:t>
            </a:r>
            <a:r>
              <a:rPr lang="hu-HU" sz="1600" dirty="0" err="1">
                <a:solidFill>
                  <a:srgbClr val="000000"/>
                </a:solidFill>
              </a:rPr>
              <a:t>Government</a:t>
            </a:r>
            <a:r>
              <a:rPr lang="hu-HU" sz="1600" dirty="0">
                <a:solidFill>
                  <a:srgbClr val="000000"/>
                </a:solidFill>
              </a:rPr>
              <a:t>: </a:t>
            </a:r>
            <a:r>
              <a:rPr lang="en-US" sz="1600" dirty="0">
                <a:solidFill>
                  <a:srgbClr val="000000"/>
                </a:solidFill>
              </a:rPr>
              <a:t>ITM 1096/2019. (III.8.)</a:t>
            </a:r>
            <a:endParaRPr lang="hu-HU" sz="16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hu-HU" sz="1600" dirty="0">
                <a:solidFill>
                  <a:srgbClr val="000000"/>
                </a:solidFill>
              </a:rPr>
              <a:t>National Research, </a:t>
            </a:r>
            <a:r>
              <a:rPr lang="hu-HU" sz="1600" dirty="0" err="1">
                <a:solidFill>
                  <a:srgbClr val="000000"/>
                </a:solidFill>
              </a:rPr>
              <a:t>Development</a:t>
            </a:r>
            <a:r>
              <a:rPr lang="hu-HU" sz="1600" dirty="0">
                <a:solidFill>
                  <a:srgbClr val="000000"/>
                </a:solidFill>
              </a:rPr>
              <a:t> and </a:t>
            </a:r>
            <a:r>
              <a:rPr lang="hu-HU" sz="1600" dirty="0" err="1">
                <a:solidFill>
                  <a:srgbClr val="000000"/>
                </a:solidFill>
              </a:rPr>
              <a:t>Innovation</a:t>
            </a:r>
            <a:r>
              <a:rPr lang="hu-HU" sz="1600" dirty="0">
                <a:solidFill>
                  <a:srgbClr val="000000"/>
                </a:solidFill>
              </a:rPr>
              <a:t> Office</a:t>
            </a:r>
          </a:p>
          <a:p>
            <a:pPr>
              <a:defRPr/>
            </a:pPr>
            <a:r>
              <a:rPr lang="hu-HU" sz="1600" dirty="0">
                <a:solidFill>
                  <a:srgbClr val="000000"/>
                </a:solidFill>
              </a:rPr>
              <a:t>    	</a:t>
            </a:r>
            <a:r>
              <a:rPr lang="en-US" sz="1600" dirty="0">
                <a:solidFill>
                  <a:srgbClr val="000000"/>
                </a:solidFill>
              </a:rPr>
              <a:t>NKFIH-877-2/2020</a:t>
            </a:r>
            <a:r>
              <a:rPr lang="hu-HU" sz="1600" dirty="0">
                <a:solidFill>
                  <a:srgbClr val="000000"/>
                </a:solidFill>
              </a:rPr>
              <a:t>, N</a:t>
            </a:r>
            <a:r>
              <a:rPr lang="en-US" sz="1600" dirty="0">
                <a:solidFill>
                  <a:srgbClr val="000000"/>
                </a:solidFill>
              </a:rPr>
              <a:t>KFIH-476-4/2021</a:t>
            </a:r>
            <a:r>
              <a:rPr lang="hu-HU" sz="1600" dirty="0">
                <a:solidFill>
                  <a:srgbClr val="000000"/>
                </a:solidFill>
              </a:rPr>
              <a:t>, </a:t>
            </a:r>
            <a:r>
              <a:rPr lang="en-US" sz="1600" dirty="0">
                <a:solidFill>
                  <a:srgbClr val="000000"/>
                </a:solidFill>
              </a:rPr>
              <a:t>NKFIH-476-16/2021</a:t>
            </a:r>
            <a:endParaRPr lang="hu-HU" sz="16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US" sz="1600" dirty="0" err="1">
                <a:solidFill>
                  <a:srgbClr val="000000"/>
                </a:solidFill>
              </a:rPr>
              <a:t>Multiscan</a:t>
            </a:r>
            <a:r>
              <a:rPr lang="en-US" sz="1600" dirty="0">
                <a:solidFill>
                  <a:srgbClr val="000000"/>
                </a:solidFill>
              </a:rPr>
              <a:t> 3D H2020 </a:t>
            </a:r>
            <a:r>
              <a:rPr lang="en-US" sz="1600" dirty="0" err="1">
                <a:solidFill>
                  <a:srgbClr val="000000"/>
                </a:solidFill>
              </a:rPr>
              <a:t>proje</a:t>
            </a:r>
            <a:r>
              <a:rPr lang="hu-HU" sz="1600" dirty="0">
                <a:solidFill>
                  <a:srgbClr val="000000"/>
                </a:solidFill>
              </a:rPr>
              <a:t>c</a:t>
            </a:r>
            <a:r>
              <a:rPr lang="en-US" sz="1600" dirty="0">
                <a:solidFill>
                  <a:srgbClr val="000000"/>
                </a:solidFill>
              </a:rPr>
              <a:t>t</a:t>
            </a:r>
            <a:r>
              <a:rPr lang="hu-HU" sz="1600" dirty="0">
                <a:solidFill>
                  <a:srgbClr val="000000"/>
                </a:solidFill>
              </a:rPr>
              <a:t>:</a:t>
            </a:r>
            <a:r>
              <a:rPr lang="en-US" sz="1600" dirty="0">
                <a:solidFill>
                  <a:srgbClr val="000000"/>
                </a:solidFill>
              </a:rPr>
              <a:t> 101020100</a:t>
            </a:r>
            <a:endParaRPr lang="hu-HU" sz="1600" dirty="0">
              <a:solidFill>
                <a:srgbClr val="000000"/>
              </a:solidFill>
            </a:endParaRPr>
          </a:p>
        </p:txBody>
      </p:sp>
      <p:pic>
        <p:nvPicPr>
          <p:cNvPr id="31" name="Picture 11"/>
          <p:cNvPicPr>
            <a:picLocks noChangeAspect="1"/>
          </p:cNvPicPr>
          <p:nvPr/>
        </p:nvPicPr>
        <p:blipFill rotWithShape="1">
          <a:blip r:embed="rId6"/>
          <a:srcRect b="42670"/>
          <a:stretch/>
        </p:blipFill>
        <p:spPr>
          <a:xfrm>
            <a:off x="8495038" y="6083504"/>
            <a:ext cx="2090482" cy="599237"/>
          </a:xfrm>
          <a:prstGeom prst="rect">
            <a:avLst/>
          </a:prstGeom>
        </p:spPr>
      </p:pic>
      <p:sp>
        <p:nvSpPr>
          <p:cNvPr id="33" name="Szövegdoboz 16"/>
          <p:cNvSpPr txBox="1"/>
          <p:nvPr/>
        </p:nvSpPr>
        <p:spPr>
          <a:xfrm>
            <a:off x="1904119" y="676253"/>
            <a:ext cx="9124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hu-H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B. </a:t>
            </a:r>
            <a:r>
              <a:rPr lang="hu-HU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hu-H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encsik, </a:t>
            </a:r>
            <a:r>
              <a:rPr lang="hu-H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</a:t>
            </a:r>
            <a:r>
              <a:rPr lang="hu-HU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Buzás,</a:t>
            </a:r>
            <a:r>
              <a:rPr lang="hu-HU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K. Farkas, </a:t>
            </a:r>
            <a:r>
              <a:rPr lang="hu-HU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hu-H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hu-HU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Gilinger</a:t>
            </a:r>
            <a:r>
              <a:rPr lang="hu-H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Z. </a:t>
            </a:r>
            <a:r>
              <a:rPr lang="hu-HU" sz="24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Jäger</a:t>
            </a:r>
            <a:r>
              <a:rPr lang="hu-H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hu-HU" sz="2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M. Karnok, </a:t>
            </a:r>
            <a:r>
              <a:rPr lang="hu-H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Kovács,</a:t>
            </a:r>
            <a:br>
              <a:rPr lang="hu-H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hu-HU" sz="20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A. Mohácsi, </a:t>
            </a:r>
            <a:r>
              <a:rPr lang="en-US" sz="2400" b="1" dirty="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hu-HU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Varmazyar</a:t>
            </a:r>
            <a:endParaRPr lang="hu-HU" sz="2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5" name="Kép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61711" y="3789493"/>
            <a:ext cx="1171843" cy="571454"/>
          </a:xfrm>
          <a:prstGeom prst="rect">
            <a:avLst/>
          </a:prstGeom>
        </p:spPr>
      </p:pic>
      <p:sp>
        <p:nvSpPr>
          <p:cNvPr id="16" name="Szövegdoboz 10"/>
          <p:cNvSpPr txBox="1"/>
          <p:nvPr/>
        </p:nvSpPr>
        <p:spPr>
          <a:xfrm>
            <a:off x="2588522" y="3822668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18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 algn="r">
              <a:defRPr/>
            </a:pPr>
            <a:r>
              <a:rPr lang="hu-HU" sz="2400" dirty="0"/>
              <a:t>J</a:t>
            </a:r>
            <a:r>
              <a:rPr lang="hu-HU" sz="2400" dirty="0" smtClean="0"/>
              <a:t>. Brown,</a:t>
            </a:r>
            <a:r>
              <a:rPr lang="hu-HU" dirty="0" smtClean="0"/>
              <a:t> H. </a:t>
            </a:r>
            <a:r>
              <a:rPr lang="en-GB" dirty="0" smtClean="0"/>
              <a:t>Huang</a:t>
            </a:r>
            <a:r>
              <a:rPr lang="en-GB" dirty="0"/>
              <a:t>, </a:t>
            </a:r>
            <a:r>
              <a:rPr lang="en-GB" dirty="0" smtClean="0"/>
              <a:t>S</a:t>
            </a:r>
            <a:r>
              <a:rPr lang="hu-HU" dirty="0" smtClean="0"/>
              <a:t>.</a:t>
            </a:r>
            <a:r>
              <a:rPr lang="en-GB" dirty="0" smtClean="0"/>
              <a:t> </a:t>
            </a:r>
            <a:r>
              <a:rPr lang="en-GB" dirty="0" err="1" smtClean="0"/>
              <a:t>Juodkazis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0030" y="4068445"/>
            <a:ext cx="1409700" cy="1504950"/>
          </a:xfrm>
          <a:prstGeom prst="rect">
            <a:avLst/>
          </a:prstGeom>
        </p:spPr>
      </p:pic>
      <p:sp>
        <p:nvSpPr>
          <p:cNvPr id="18" name="Szövegdoboz 10"/>
          <p:cNvSpPr txBox="1"/>
          <p:nvPr/>
        </p:nvSpPr>
        <p:spPr>
          <a:xfrm>
            <a:off x="1714762" y="4554188"/>
            <a:ext cx="8170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18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>
              <a:defRPr/>
            </a:pPr>
            <a:r>
              <a:rPr lang="en-GB" b="0" dirty="0" smtClean="0"/>
              <a:t>D</a:t>
            </a:r>
            <a:r>
              <a:rPr lang="hu-HU" b="0" dirty="0" smtClean="0"/>
              <a:t>. </a:t>
            </a:r>
            <a:r>
              <a:rPr lang="en-GB" b="0" dirty="0" err="1" smtClean="0"/>
              <a:t>Gailevicius</a:t>
            </a:r>
            <a:r>
              <a:rPr lang="hu-HU" b="0" dirty="0" smtClean="0"/>
              <a:t>,</a:t>
            </a:r>
            <a:r>
              <a:rPr lang="hu-HU" dirty="0" smtClean="0"/>
              <a:t> </a:t>
            </a:r>
            <a:r>
              <a:rPr lang="hu-HU" sz="2000" dirty="0" smtClean="0"/>
              <a:t>M. </a:t>
            </a:r>
            <a:r>
              <a:rPr lang="en-GB" sz="2000" dirty="0" err="1" smtClean="0"/>
              <a:t>Grigalavicius</a:t>
            </a:r>
            <a:r>
              <a:rPr lang="hu-HU" sz="2000" dirty="0" smtClean="0"/>
              <a:t>,</a:t>
            </a:r>
            <a:r>
              <a:rPr lang="hu-HU" dirty="0" smtClean="0"/>
              <a:t> M. </a:t>
            </a:r>
            <a:r>
              <a:rPr lang="hu-HU" dirty="0" err="1" smtClean="0"/>
              <a:t>Vengris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9424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39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>
            <a:spLocks noChangeArrowheads="1"/>
          </p:cNvSpPr>
          <p:nvPr/>
        </p:nvSpPr>
        <p:spPr bwMode="auto">
          <a:xfrm>
            <a:off x="2495600" y="9484"/>
            <a:ext cx="7200702" cy="584775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hu-HU" dirty="0"/>
              <a:t>A </a:t>
            </a:r>
            <a:r>
              <a:rPr lang="hu-HU" dirty="0" err="1"/>
              <a:t>room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laser-based</a:t>
            </a:r>
            <a:r>
              <a:rPr lang="hu-HU" dirty="0"/>
              <a:t> neutron </a:t>
            </a:r>
            <a:r>
              <a:rPr lang="hu-HU" dirty="0" err="1"/>
              <a:t>sources</a:t>
            </a:r>
            <a:endParaRPr lang="en-US" dirty="0"/>
          </a:p>
        </p:txBody>
      </p:sp>
      <p:sp>
        <p:nvSpPr>
          <p:cNvPr id="9" name="Szövegdoboz 8"/>
          <p:cNvSpPr txBox="1"/>
          <p:nvPr/>
        </p:nvSpPr>
        <p:spPr>
          <a:xfrm>
            <a:off x="273274" y="1054314"/>
            <a:ext cx="8361263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Many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emerging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applications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call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for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neutron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sources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with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a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yield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of </a:t>
            </a:r>
            <a:r>
              <a:rPr lang="hu-HU" sz="2000" dirty="0" smtClean="0">
                <a:solidFill>
                  <a:srgbClr val="2D2D8A"/>
                </a:solidFill>
                <a:latin typeface="Cambria" pitchFamily="18" charset="0"/>
              </a:rPr>
              <a:t>10</a:t>
            </a:r>
            <a:r>
              <a:rPr lang="hu-HU" sz="2000" baseline="30000" dirty="0" smtClean="0">
                <a:solidFill>
                  <a:srgbClr val="2D2D8A"/>
                </a:solidFill>
                <a:latin typeface="Cambria" pitchFamily="18" charset="0"/>
              </a:rPr>
              <a:t>6</a:t>
            </a:r>
            <a:r>
              <a:rPr lang="hu-HU" sz="2000" dirty="0" smtClean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n/s - </a:t>
            </a:r>
            <a:r>
              <a:rPr lang="hu-HU" sz="2000" dirty="0" smtClean="0">
                <a:solidFill>
                  <a:srgbClr val="2D2D8A"/>
                </a:solidFill>
                <a:latin typeface="Cambria" pitchFamily="18" charset="0"/>
              </a:rPr>
              <a:t>10</a:t>
            </a:r>
            <a:r>
              <a:rPr lang="hu-HU" sz="2000" baseline="30000" dirty="0" smtClean="0">
                <a:solidFill>
                  <a:srgbClr val="2D2D8A"/>
                </a:solidFill>
                <a:latin typeface="Cambria" pitchFamily="18" charset="0"/>
              </a:rPr>
              <a:t>10</a:t>
            </a:r>
            <a:r>
              <a:rPr lang="hu-HU" sz="2000" dirty="0" smtClean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n/s; </a:t>
            </a:r>
          </a:p>
          <a:p>
            <a:pPr marL="342900" indent="-342900">
              <a:buFontTx/>
              <a:buChar char="-"/>
            </a:pP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relaxed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safety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and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security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(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compared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to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reactors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);</a:t>
            </a:r>
          </a:p>
          <a:p>
            <a:pPr marL="342900" indent="-342900">
              <a:buFontTx/>
              <a:buChar char="-"/>
            </a:pP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compact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,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efficient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reliable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.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3509" y="6164156"/>
            <a:ext cx="887884" cy="571334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7530129" y="4303718"/>
            <a:ext cx="39737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Mirfayzi</a:t>
            </a:r>
            <a:r>
              <a:rPr lang="fr-FR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et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fr-FR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fr-FR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l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.,</a:t>
            </a:r>
            <a:r>
              <a:rPr lang="fr-FR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fr-FR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Jpn.J.Appl.Phys</a:t>
            </a:r>
            <a:r>
              <a:rPr lang="fr-FR" sz="1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fr-FR" sz="1400" b="1" dirty="0">
                <a:latin typeface="Cambria" panose="02040503050406030204" pitchFamily="18" charset="0"/>
                <a:ea typeface="Cambria" panose="02040503050406030204" pitchFamily="18" charset="0"/>
              </a:rPr>
              <a:t>64</a:t>
            </a:r>
            <a:r>
              <a:rPr lang="fr-FR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(2025) </a:t>
            </a:r>
            <a:r>
              <a:rPr lang="fr-FR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010002</a:t>
            </a:r>
            <a:endParaRPr lang="en-GB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2" name="Straight Connector 6"/>
          <p:cNvCxnSpPr/>
          <p:nvPr/>
        </p:nvCxnSpPr>
        <p:spPr>
          <a:xfrm>
            <a:off x="1401698" y="54868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3"/>
          <a:srcRect l="11000" t="43482" r="11750" b="23629"/>
          <a:stretch/>
        </p:blipFill>
        <p:spPr>
          <a:xfrm>
            <a:off x="3079102" y="2270890"/>
            <a:ext cx="8587895" cy="205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76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/>
          <p:cNvSpPr txBox="1"/>
          <p:nvPr/>
        </p:nvSpPr>
        <p:spPr>
          <a:xfrm>
            <a:off x="273274" y="3368648"/>
            <a:ext cx="666804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Specialities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of a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laser-based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neutron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source</a:t>
            </a:r>
            <a:endParaRPr lang="hu-HU" sz="2400" b="1" dirty="0">
              <a:solidFill>
                <a:srgbClr val="2D2D8A"/>
              </a:solidFill>
              <a:latin typeface="Cambria" pitchFamily="18" charset="0"/>
            </a:endParaRPr>
          </a:p>
          <a:p>
            <a:pPr marL="342900" indent="-342900">
              <a:buFontTx/>
              <a:buChar char="-"/>
            </a:pP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neutrons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are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generated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in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ultrashort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bunches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the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”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machine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” (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laser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) and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the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”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source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”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can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be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separated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the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laser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is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not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a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nuclear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device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.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73274" y="1054314"/>
            <a:ext cx="8361263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Many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emerging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applications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call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for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neutron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sources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400" b="1" dirty="0" err="1">
                <a:solidFill>
                  <a:srgbClr val="2D2D8A"/>
                </a:solidFill>
                <a:latin typeface="Cambria" pitchFamily="18" charset="0"/>
              </a:rPr>
              <a:t>with</a:t>
            </a:r>
            <a:r>
              <a:rPr lang="hu-HU" sz="2400" b="1" dirty="0">
                <a:solidFill>
                  <a:srgbClr val="2D2D8A"/>
                </a:solidFill>
                <a:latin typeface="Cambria" pitchFamily="18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a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yield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of 10</a:t>
            </a:r>
            <a:r>
              <a:rPr lang="hu-HU" sz="2000" baseline="30000" dirty="0">
                <a:solidFill>
                  <a:srgbClr val="2D2D8A"/>
                </a:solidFill>
                <a:latin typeface="Cambria" pitchFamily="18" charset="0"/>
              </a:rPr>
              <a:t>8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n/s - 10</a:t>
            </a:r>
            <a:r>
              <a:rPr lang="hu-HU" sz="2000" baseline="30000" dirty="0">
                <a:solidFill>
                  <a:srgbClr val="2D2D8A"/>
                </a:solidFill>
                <a:latin typeface="Cambria" pitchFamily="18" charset="0"/>
              </a:rPr>
              <a:t>11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n/s; </a:t>
            </a:r>
          </a:p>
          <a:p>
            <a:pPr marL="342900" indent="-342900">
              <a:buFontTx/>
              <a:buChar char="-"/>
            </a:pP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relaxed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safety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and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security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(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compared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to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reactors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);</a:t>
            </a:r>
          </a:p>
          <a:p>
            <a:pPr marL="342900" indent="-342900">
              <a:buFontTx/>
              <a:buChar char="-"/>
            </a:pP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compact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, </a:t>
            </a: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efficient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hu-HU" sz="2000" dirty="0" err="1">
                <a:solidFill>
                  <a:srgbClr val="2D2D8A"/>
                </a:solidFill>
                <a:latin typeface="Cambria" pitchFamily="18" charset="0"/>
              </a:rPr>
              <a:t>reliable</a:t>
            </a:r>
            <a:r>
              <a:rPr lang="hu-HU" sz="2000" dirty="0">
                <a:solidFill>
                  <a:srgbClr val="2D2D8A"/>
                </a:solidFill>
                <a:latin typeface="Cambria" pitchFamily="18" charset="0"/>
              </a:rPr>
              <a:t>.</a:t>
            </a:r>
          </a:p>
        </p:txBody>
      </p:sp>
      <p:sp>
        <p:nvSpPr>
          <p:cNvPr id="11" name="Szövegdoboz 10"/>
          <p:cNvSpPr txBox="1">
            <a:spLocks noChangeArrowheads="1"/>
          </p:cNvSpPr>
          <p:nvPr/>
        </p:nvSpPr>
        <p:spPr bwMode="auto">
          <a:xfrm>
            <a:off x="2495600" y="9484"/>
            <a:ext cx="7200702" cy="584775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hu-HU" dirty="0"/>
              <a:t>A </a:t>
            </a:r>
            <a:r>
              <a:rPr lang="hu-HU" dirty="0" err="1"/>
              <a:t>room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laser-based</a:t>
            </a:r>
            <a:r>
              <a:rPr lang="hu-HU" dirty="0"/>
              <a:t> neutron </a:t>
            </a:r>
            <a:r>
              <a:rPr lang="hu-HU" dirty="0" err="1"/>
              <a:t>sources</a:t>
            </a:r>
            <a:endParaRPr lang="en-US" dirty="0"/>
          </a:p>
        </p:txBody>
      </p:sp>
      <p:cxnSp>
        <p:nvCxnSpPr>
          <p:cNvPr id="12" name="Straight Connector 6"/>
          <p:cNvCxnSpPr/>
          <p:nvPr/>
        </p:nvCxnSpPr>
        <p:spPr>
          <a:xfrm>
            <a:off x="1401698" y="54868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60086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509396" y="1154764"/>
            <a:ext cx="5040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Photonuclear</a:t>
            </a:r>
            <a:endParaRPr lang="hu-HU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Accelerate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electrons</a:t>
            </a:r>
            <a:endParaRPr lang="hu-HU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Brehmstralung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high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Z </a:t>
            </a: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converter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(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sym typeface="Symbol" panose="05050102010706020507" pitchFamily="18" charset="2"/>
              </a:rPr>
              <a:t>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,n)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7320136" y="1052736"/>
            <a:ext cx="3194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Highest</a:t>
            </a:r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err="1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efficiency</a:t>
            </a:r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err="1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experiment</a:t>
            </a:r>
            <a:endParaRPr lang="en-GB" dirty="0">
              <a:solidFill>
                <a:srgbClr val="34349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7398603" y="2075656"/>
            <a:ext cx="36724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Günther et </a:t>
            </a:r>
            <a:r>
              <a:rPr lang="hu-HU" sz="1400" dirty="0" err="1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hu-HU" sz="1400" dirty="0" err="1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Nat</a:t>
            </a:r>
            <a:r>
              <a:rPr lang="hu-HU" sz="1400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hu-HU" sz="1400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Com.</a:t>
            </a:r>
            <a:r>
              <a:rPr lang="hu-HU" sz="1400" b="1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13</a:t>
            </a:r>
            <a:r>
              <a:rPr lang="hu-HU" sz="1400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400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(2022) 170</a:t>
            </a:r>
            <a:endParaRPr lang="en-GB" sz="1400" dirty="0">
              <a:solidFill>
                <a:srgbClr val="34349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Szövegdoboz 16"/>
          <p:cNvSpPr txBox="1"/>
          <p:nvPr/>
        </p:nvSpPr>
        <p:spPr>
          <a:xfrm>
            <a:off x="8330681" y="1380120"/>
            <a:ext cx="1353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2.9×10</a:t>
            </a:r>
            <a:r>
              <a:rPr lang="hu-HU" baseline="30000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n/J</a:t>
            </a:r>
            <a:endParaRPr lang="hu-HU" dirty="0">
              <a:solidFill>
                <a:srgbClr val="34349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hu-HU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~ 10</a:t>
            </a:r>
            <a:r>
              <a:rPr lang="hu-HU" baseline="30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hu-HU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n/s</a:t>
            </a:r>
            <a:endParaRPr lang="hu-HU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8" name="Kép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11" y="2290481"/>
            <a:ext cx="2735886" cy="1925919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7223" y="2621280"/>
            <a:ext cx="3929977" cy="2600960"/>
          </a:xfrm>
          <a:prstGeom prst="rect">
            <a:avLst/>
          </a:prstGeom>
        </p:spPr>
      </p:pic>
      <p:sp>
        <p:nvSpPr>
          <p:cNvPr id="19" name="Szövegdoboz 18"/>
          <p:cNvSpPr txBox="1"/>
          <p:nvPr/>
        </p:nvSpPr>
        <p:spPr>
          <a:xfrm>
            <a:off x="4155440" y="2733040"/>
            <a:ext cx="3061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Neutron </a:t>
            </a:r>
            <a:r>
              <a:rPr lang="hu-HU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spectra</a:t>
            </a:r>
            <a:r>
              <a:rPr lang="hu-HU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hu-HU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continous</a:t>
            </a:r>
            <a:endParaRPr lang="en-GB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6554" y="3058990"/>
            <a:ext cx="3945258" cy="2595361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5253065" y="5670294"/>
            <a:ext cx="28661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Papp et </a:t>
            </a:r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Photonics </a:t>
            </a:r>
            <a:r>
              <a:rPr lang="hu-HU" sz="1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2022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826</a:t>
            </a:r>
            <a:endParaRPr lang="en-GB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0" y="4503967"/>
            <a:ext cx="34799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Pomerantz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., PRL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1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113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(2014) 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184801</a:t>
            </a:r>
            <a:endParaRPr lang="en-GB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8"/>
          <p:cNvSpPr txBox="1"/>
          <p:nvPr/>
        </p:nvSpPr>
        <p:spPr>
          <a:xfrm>
            <a:off x="1775520" y="1"/>
            <a:ext cx="8460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hu-HU" dirty="0" err="1"/>
              <a:t>Laser-based</a:t>
            </a:r>
            <a:r>
              <a:rPr lang="hu-HU" dirty="0"/>
              <a:t> neutron </a:t>
            </a:r>
            <a:r>
              <a:rPr lang="hu-HU" dirty="0" err="1"/>
              <a:t>sources</a:t>
            </a:r>
            <a:endParaRPr lang="hu-HU" dirty="0"/>
          </a:p>
          <a:p>
            <a:r>
              <a:rPr lang="hu-HU" dirty="0"/>
              <a:t>Multi-J (PW)-</a:t>
            </a:r>
            <a:r>
              <a:rPr lang="hu-HU" dirty="0" err="1"/>
              <a:t>class</a:t>
            </a:r>
            <a:r>
              <a:rPr lang="hu-HU" dirty="0"/>
              <a:t> </a:t>
            </a:r>
            <a:r>
              <a:rPr lang="hu-HU" dirty="0" err="1"/>
              <a:t>lasers</a:t>
            </a:r>
            <a:r>
              <a:rPr lang="hu-HU" dirty="0"/>
              <a:t> – </a:t>
            </a:r>
            <a:r>
              <a:rPr lang="hu-HU" dirty="0" err="1"/>
              <a:t>current</a:t>
            </a:r>
            <a:r>
              <a:rPr lang="hu-HU" dirty="0"/>
              <a:t> </a:t>
            </a:r>
            <a:r>
              <a:rPr lang="hu-HU" dirty="0" err="1"/>
              <a:t>situation</a:t>
            </a:r>
            <a:endParaRPr lang="en-US" dirty="0"/>
          </a:p>
        </p:txBody>
      </p:sp>
      <p:cxnSp>
        <p:nvCxnSpPr>
          <p:cNvPr id="16" name="Straight Connector 6"/>
          <p:cNvCxnSpPr/>
          <p:nvPr/>
        </p:nvCxnSpPr>
        <p:spPr>
          <a:xfrm>
            <a:off x="1279778" y="104652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1963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7" grpId="0"/>
      <p:bldP spid="19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8"/>
          <p:cNvSpPr txBox="1"/>
          <p:nvPr/>
        </p:nvSpPr>
        <p:spPr>
          <a:xfrm>
            <a:off x="1775520" y="1"/>
            <a:ext cx="8460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hu-HU" dirty="0" err="1"/>
              <a:t>Laser-based</a:t>
            </a:r>
            <a:r>
              <a:rPr lang="hu-HU" dirty="0"/>
              <a:t> neutron </a:t>
            </a:r>
            <a:r>
              <a:rPr lang="hu-HU" dirty="0" err="1"/>
              <a:t>sources</a:t>
            </a:r>
            <a:endParaRPr lang="hu-HU" dirty="0"/>
          </a:p>
          <a:p>
            <a:r>
              <a:rPr lang="hu-HU" dirty="0"/>
              <a:t>Multi-J (PW)-</a:t>
            </a:r>
            <a:r>
              <a:rPr lang="hu-HU" dirty="0" err="1"/>
              <a:t>class</a:t>
            </a:r>
            <a:r>
              <a:rPr lang="hu-HU" dirty="0"/>
              <a:t> </a:t>
            </a:r>
            <a:r>
              <a:rPr lang="hu-HU" dirty="0" err="1"/>
              <a:t>lasers</a:t>
            </a:r>
            <a:r>
              <a:rPr lang="hu-HU" dirty="0"/>
              <a:t> – </a:t>
            </a:r>
            <a:r>
              <a:rPr lang="hu-HU" dirty="0" err="1"/>
              <a:t>current</a:t>
            </a:r>
            <a:r>
              <a:rPr lang="hu-HU" dirty="0"/>
              <a:t> </a:t>
            </a:r>
            <a:r>
              <a:rPr lang="hu-HU" dirty="0" err="1"/>
              <a:t>situation</a:t>
            </a:r>
            <a:endParaRPr lang="en-US" dirty="0"/>
          </a:p>
        </p:txBody>
      </p:sp>
      <p:sp>
        <p:nvSpPr>
          <p:cNvPr id="5" name="Téglalap 4"/>
          <p:cNvSpPr/>
          <p:nvPr/>
        </p:nvSpPr>
        <p:spPr>
          <a:xfrm>
            <a:off x="497429" y="1094117"/>
            <a:ext cx="5040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PhotoFusion</a:t>
            </a:r>
            <a:endParaRPr lang="hu-HU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Accelerate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ion (proton, </a:t>
            </a: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deuterium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Make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fusion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Be(</a:t>
            </a: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p,n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), </a:t>
            </a: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Li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p,n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), D(</a:t>
            </a: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d,n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 (T)</a:t>
            </a:r>
            <a:r>
              <a:rPr lang="hu-HU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d,n</a:t>
            </a:r>
            <a:r>
              <a:rPr lang="hu-HU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7340456" y="1154336"/>
            <a:ext cx="3194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err="1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Highest</a:t>
            </a:r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err="1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efficiency</a:t>
            </a:r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dirty="0" err="1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experiment</a:t>
            </a:r>
            <a:endParaRPr lang="en-GB" dirty="0">
              <a:solidFill>
                <a:srgbClr val="34349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7752185" y="1484785"/>
            <a:ext cx="1289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69×10</a:t>
            </a:r>
            <a:r>
              <a:rPr lang="hu-HU" baseline="30000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r>
              <a:rPr lang="hu-HU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n/J</a:t>
            </a:r>
            <a:endParaRPr lang="hu-HU" dirty="0">
              <a:solidFill>
                <a:srgbClr val="34349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hu-HU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2×10</a:t>
            </a:r>
            <a:r>
              <a:rPr lang="hu-HU" baseline="30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lang="hu-HU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n/s</a:t>
            </a:r>
            <a:endParaRPr lang="hu-HU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églalap 18"/>
          <p:cNvSpPr/>
          <p:nvPr/>
        </p:nvSpPr>
        <p:spPr>
          <a:xfrm>
            <a:off x="7790490" y="2131641"/>
            <a:ext cx="36724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Günther </a:t>
            </a:r>
            <a:r>
              <a:rPr lang="hu-HU" sz="1400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et </a:t>
            </a:r>
            <a:r>
              <a:rPr lang="hu-HU" sz="1400" dirty="0" err="1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hu-HU" sz="1400" dirty="0" err="1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Nat.Com</a:t>
            </a:r>
            <a:r>
              <a:rPr lang="hu-HU" sz="1400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hu-HU" sz="1400" b="1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13</a:t>
            </a:r>
            <a:r>
              <a:rPr lang="hu-HU" sz="1400" dirty="0" smtClean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400" dirty="0">
                <a:solidFill>
                  <a:srgbClr val="34349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(2022) 170</a:t>
            </a:r>
            <a:endParaRPr lang="en-GB" sz="1400" dirty="0">
              <a:solidFill>
                <a:srgbClr val="34349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68" y="2193738"/>
            <a:ext cx="2435288" cy="3518350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2904927" y="2274596"/>
            <a:ext cx="4076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Pitcher-catcher</a:t>
            </a:r>
            <a:r>
              <a:rPr lang="hu-HU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hu-HU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Complicated</a:t>
            </a:r>
            <a:r>
              <a:rPr lang="hu-HU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hu-HU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but</a:t>
            </a:r>
            <a:r>
              <a:rPr lang="hu-HU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higher</a:t>
            </a:r>
            <a:r>
              <a:rPr lang="hu-HU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neutron </a:t>
            </a:r>
            <a:r>
              <a:rPr lang="hu-HU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yield</a:t>
            </a:r>
            <a:endParaRPr lang="en-GB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006" y="4563012"/>
            <a:ext cx="3196994" cy="1999713"/>
          </a:xfrm>
          <a:prstGeom prst="rect">
            <a:avLst/>
          </a:prstGeom>
        </p:spPr>
      </p:pic>
      <p:pic>
        <p:nvPicPr>
          <p:cNvPr id="20" name="Kép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6148" y="2497287"/>
            <a:ext cx="2445852" cy="1668313"/>
          </a:xfrm>
          <a:prstGeom prst="rect">
            <a:avLst/>
          </a:prstGeom>
        </p:spPr>
      </p:pic>
      <p:sp>
        <p:nvSpPr>
          <p:cNvPr id="23" name="Szövegdoboz 22"/>
          <p:cNvSpPr txBox="1"/>
          <p:nvPr/>
        </p:nvSpPr>
        <p:spPr>
          <a:xfrm>
            <a:off x="2976880" y="3088640"/>
            <a:ext cx="5738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Neutron </a:t>
            </a:r>
            <a:r>
              <a:rPr lang="hu-HU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spectra</a:t>
            </a:r>
            <a:r>
              <a:rPr lang="hu-HU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hu-HU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continous</a:t>
            </a:r>
            <a:r>
              <a:rPr lang="hu-HU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or</a:t>
            </a:r>
            <a:r>
              <a:rPr lang="hu-HU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quasi-monochromatic</a:t>
            </a:r>
            <a:endParaRPr lang="en-GB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8163126" y="4164371"/>
            <a:ext cx="41338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Kleinschmidt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Phys.Plasmas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1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25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(2018) 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053101</a:t>
            </a:r>
            <a:endParaRPr lang="en-GB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0" y="5720834"/>
            <a:ext cx="34542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Alvarez et </a:t>
            </a:r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en-GB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Phys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Procedia </a:t>
            </a:r>
            <a:r>
              <a:rPr lang="en-GB" sz="1400" b="1" dirty="0">
                <a:latin typeface="Cambria" panose="02040503050406030204" pitchFamily="18" charset="0"/>
                <a:ea typeface="Cambria" panose="02040503050406030204" pitchFamily="18" charset="0"/>
              </a:rPr>
              <a:t>60</a:t>
            </a:r>
            <a:r>
              <a:rPr lang="en-GB" sz="1400" dirty="0">
                <a:latin typeface="Cambria" panose="02040503050406030204" pitchFamily="18" charset="0"/>
                <a:ea typeface="Cambria" panose="02040503050406030204" pitchFamily="18" charset="0"/>
              </a:rPr>
              <a:t> ( 2014) 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29</a:t>
            </a:r>
            <a:endParaRPr lang="en-GB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7" name="Kép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cxnSp>
        <p:nvCxnSpPr>
          <p:cNvPr id="24" name="Straight Connector 6"/>
          <p:cNvCxnSpPr/>
          <p:nvPr/>
        </p:nvCxnSpPr>
        <p:spPr>
          <a:xfrm>
            <a:off x="1279778" y="104652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8" name="Kép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4637" y="3539258"/>
            <a:ext cx="2912192" cy="2261986"/>
          </a:xfrm>
          <a:prstGeom prst="rect">
            <a:avLst/>
          </a:prstGeom>
        </p:spPr>
      </p:pic>
      <p:sp>
        <p:nvSpPr>
          <p:cNvPr id="21" name="Téglalap 20"/>
          <p:cNvSpPr/>
          <p:nvPr/>
        </p:nvSpPr>
        <p:spPr>
          <a:xfrm>
            <a:off x="4383300" y="5754269"/>
            <a:ext cx="36858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Alejo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it-IT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Il Nuovo Cimento </a:t>
            </a:r>
            <a:r>
              <a:rPr lang="it-IT" sz="1400" b="1" dirty="0">
                <a:latin typeface="Cambria" panose="02040503050406030204" pitchFamily="18" charset="0"/>
                <a:ea typeface="Cambria" panose="02040503050406030204" pitchFamily="18" charset="0"/>
              </a:rPr>
              <a:t>38 C </a:t>
            </a:r>
            <a:r>
              <a:rPr lang="it-IT" sz="1400" dirty="0">
                <a:latin typeface="Cambria" panose="02040503050406030204" pitchFamily="18" charset="0"/>
                <a:ea typeface="Cambria" panose="02040503050406030204" pitchFamily="18" charset="0"/>
              </a:rPr>
              <a:t>(2015) 188</a:t>
            </a:r>
            <a:endParaRPr lang="en-GB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612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9" grpId="0"/>
      <p:bldP spid="23" grpId="0"/>
      <p:bldP spid="3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/>
          <p:nvPr/>
        </p:nvSpPr>
        <p:spPr>
          <a:xfrm>
            <a:off x="1775520" y="1"/>
            <a:ext cx="8460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hu-HU" dirty="0" err="1" smtClean="0"/>
              <a:t>State</a:t>
            </a:r>
            <a:r>
              <a:rPr lang="hu-HU" dirty="0" smtClean="0"/>
              <a:t>-of-</a:t>
            </a:r>
            <a:r>
              <a:rPr lang="hu-HU" dirty="0" err="1" smtClean="0"/>
              <a:t>the</a:t>
            </a:r>
            <a:r>
              <a:rPr lang="hu-HU" dirty="0" smtClean="0"/>
              <a:t>-art </a:t>
            </a:r>
            <a:r>
              <a:rPr lang="hu-HU" dirty="0" err="1"/>
              <a:t>laser-based</a:t>
            </a:r>
            <a:r>
              <a:rPr lang="hu-HU" dirty="0"/>
              <a:t> neutron </a:t>
            </a:r>
            <a:r>
              <a:rPr lang="hu-HU" dirty="0" err="1"/>
              <a:t>sources</a:t>
            </a:r>
            <a:endParaRPr lang="en-US" dirty="0"/>
          </a:p>
        </p:txBody>
      </p:sp>
      <p:sp>
        <p:nvSpPr>
          <p:cNvPr id="6" name="Téglalap 5"/>
          <p:cNvSpPr/>
          <p:nvPr/>
        </p:nvSpPr>
        <p:spPr>
          <a:xfrm>
            <a:off x="8259459" y="5474567"/>
            <a:ext cx="31502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Canova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hu-HU" sz="1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hu-HU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PLSE  </a:t>
            </a:r>
            <a:r>
              <a:rPr lang="hu-HU" sz="1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13 </a:t>
            </a:r>
            <a:r>
              <a:rPr lang="en-GB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(2025) e79</a:t>
            </a:r>
            <a:endParaRPr lang="en-GB" sz="1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l="11500" t="21843" r="10250" b="17948"/>
          <a:stretch/>
        </p:blipFill>
        <p:spPr>
          <a:xfrm>
            <a:off x="1315720" y="970279"/>
            <a:ext cx="9941344" cy="4302761"/>
          </a:xfrm>
          <a:prstGeom prst="rect">
            <a:avLst/>
          </a:prstGeom>
        </p:spPr>
      </p:pic>
      <p:cxnSp>
        <p:nvCxnSpPr>
          <p:cNvPr id="9" name="Straight Connector 6"/>
          <p:cNvCxnSpPr/>
          <p:nvPr/>
        </p:nvCxnSpPr>
        <p:spPr>
          <a:xfrm>
            <a:off x="1401698" y="54868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61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8"/>
          <p:cNvSpPr txBox="1"/>
          <p:nvPr/>
        </p:nvSpPr>
        <p:spPr>
          <a:xfrm>
            <a:off x="1502271" y="-347"/>
            <a:ext cx="8460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hu-HU"/>
            </a:defPPr>
            <a:lvl1pPr marL="0" marR="0" lvl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hu-HU" dirty="0" err="1"/>
              <a:t>Strategies</a:t>
            </a:r>
            <a:r>
              <a:rPr lang="hu-HU" dirty="0"/>
              <a:t> ”</a:t>
            </a:r>
            <a:r>
              <a:rPr lang="hu-HU" i="1" dirty="0"/>
              <a:t>en </a:t>
            </a:r>
            <a:r>
              <a:rPr lang="hu-HU" i="1" dirty="0" err="1"/>
              <a:t>large</a:t>
            </a:r>
            <a:r>
              <a:rPr lang="hu-HU" dirty="0"/>
              <a:t>” </a:t>
            </a:r>
          </a:p>
          <a:p>
            <a:r>
              <a:rPr lang="hu-HU" dirty="0" err="1"/>
              <a:t>for</a:t>
            </a:r>
            <a:r>
              <a:rPr lang="hu-HU" dirty="0"/>
              <a:t> a </a:t>
            </a:r>
            <a:r>
              <a:rPr lang="hu-HU" dirty="0" err="1"/>
              <a:t>laser</a:t>
            </a:r>
            <a:r>
              <a:rPr lang="hu-HU" dirty="0"/>
              <a:t> </a:t>
            </a:r>
            <a:r>
              <a:rPr lang="hu-HU" dirty="0" err="1"/>
              <a:t>driven</a:t>
            </a:r>
            <a:r>
              <a:rPr lang="hu-HU" dirty="0"/>
              <a:t> </a:t>
            </a:r>
            <a:r>
              <a:rPr lang="hu-HU" dirty="0" err="1"/>
              <a:t>particle</a:t>
            </a:r>
            <a:r>
              <a:rPr lang="hu-HU" dirty="0"/>
              <a:t> (neutron) </a:t>
            </a:r>
            <a:r>
              <a:rPr lang="hu-HU" dirty="0" err="1"/>
              <a:t>source</a:t>
            </a:r>
            <a:endParaRPr lang="en-US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680720" y="1495308"/>
            <a:ext cx="487114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hu-HU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200" b="1" i="0" u="none" strike="noStrike" cap="none" spc="0" normalizeH="0" baseline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pPr>
              <a:defRPr/>
            </a:pPr>
            <a:r>
              <a:rPr lang="hu-HU" sz="2000" dirty="0" err="1"/>
              <a:t>Use</a:t>
            </a:r>
            <a:r>
              <a:rPr lang="hu-HU" sz="2000" dirty="0"/>
              <a:t> T(P)W </a:t>
            </a:r>
            <a:r>
              <a:rPr lang="hu-HU" sz="2000" dirty="0" err="1"/>
              <a:t>lasers</a:t>
            </a:r>
            <a:r>
              <a:rPr lang="hu-HU" sz="2000" dirty="0"/>
              <a:t> </a:t>
            </a:r>
            <a:r>
              <a:rPr lang="hu-HU" sz="2000" dirty="0" err="1"/>
              <a:t>from</a:t>
            </a:r>
            <a:r>
              <a:rPr lang="hu-HU" sz="2000" dirty="0"/>
              <a:t> </a:t>
            </a:r>
            <a:r>
              <a:rPr lang="hu-HU" sz="2000" dirty="0" err="1"/>
              <a:t>single</a:t>
            </a:r>
            <a:r>
              <a:rPr lang="hu-HU" sz="2000" dirty="0"/>
              <a:t> </a:t>
            </a:r>
            <a:r>
              <a:rPr lang="hu-HU" sz="2000" dirty="0" err="1"/>
              <a:t>shot</a:t>
            </a:r>
            <a:r>
              <a:rPr lang="hu-HU" sz="2000" dirty="0"/>
              <a:t> </a:t>
            </a:r>
            <a:r>
              <a:rPr lang="hu-HU" sz="2000" dirty="0" err="1"/>
              <a:t>mode</a:t>
            </a:r>
            <a:endParaRPr lang="hu-HU" sz="2000" dirty="0"/>
          </a:p>
          <a:p>
            <a:pPr>
              <a:defRPr/>
            </a:pPr>
            <a:r>
              <a:rPr lang="hu-HU" sz="2000" b="0" dirty="0" err="1"/>
              <a:t>Contrast</a:t>
            </a:r>
            <a:r>
              <a:rPr lang="hu-HU" sz="2000" b="0" dirty="0"/>
              <a:t> </a:t>
            </a:r>
            <a:r>
              <a:rPr lang="hu-HU" sz="2000" b="0" dirty="0" err="1"/>
              <a:t>issues</a:t>
            </a:r>
            <a:endParaRPr lang="hu-HU" sz="2000" b="0" dirty="0"/>
          </a:p>
          <a:p>
            <a:pPr>
              <a:defRPr/>
            </a:pPr>
            <a:endParaRPr lang="hu-HU" sz="2000" b="0" dirty="0" smtClean="0"/>
          </a:p>
          <a:p>
            <a:pPr>
              <a:defRPr/>
            </a:pPr>
            <a:r>
              <a:rPr lang="hu-HU" sz="2000" dirty="0" err="1" smtClean="0"/>
              <a:t>Curiosity-driven</a:t>
            </a:r>
            <a:r>
              <a:rPr lang="hu-HU" sz="2000" dirty="0" smtClean="0"/>
              <a:t> </a:t>
            </a:r>
            <a:r>
              <a:rPr lang="hu-HU" sz="2000" dirty="0" err="1" smtClean="0"/>
              <a:t>research</a:t>
            </a:r>
            <a:endParaRPr lang="hu-HU" sz="2000" dirty="0" smtClean="0"/>
          </a:p>
          <a:p>
            <a:pPr>
              <a:defRPr/>
            </a:pPr>
            <a:r>
              <a:rPr lang="hu-HU" sz="2000" dirty="0" err="1" smtClean="0"/>
              <a:t>Full</a:t>
            </a:r>
            <a:r>
              <a:rPr lang="hu-HU" sz="2000" dirty="0" smtClean="0"/>
              <a:t> </a:t>
            </a:r>
            <a:r>
              <a:rPr lang="hu-HU" sz="2000" dirty="0" err="1" smtClean="0"/>
              <a:t>understanding</a:t>
            </a:r>
            <a:r>
              <a:rPr lang="hu-HU" sz="2000" dirty="0" smtClean="0"/>
              <a:t> </a:t>
            </a:r>
            <a:r>
              <a:rPr lang="hu-HU" sz="2000" dirty="0" err="1" smtClean="0"/>
              <a:t>physics</a:t>
            </a:r>
            <a:endParaRPr lang="hu-HU" sz="2000" dirty="0" smtClean="0"/>
          </a:p>
          <a:p>
            <a:pPr>
              <a:defRPr/>
            </a:pPr>
            <a:r>
              <a:rPr lang="hu-HU" sz="2000" dirty="0" err="1" smtClean="0"/>
              <a:t>Proof</a:t>
            </a:r>
            <a:r>
              <a:rPr lang="hu-HU" sz="2000" dirty="0" smtClean="0"/>
              <a:t>-of-</a:t>
            </a:r>
            <a:r>
              <a:rPr lang="hu-HU" sz="2000" dirty="0" err="1" smtClean="0"/>
              <a:t>principle</a:t>
            </a:r>
            <a:r>
              <a:rPr lang="hu-HU" sz="2000" dirty="0" smtClean="0"/>
              <a:t> </a:t>
            </a:r>
            <a:r>
              <a:rPr lang="hu-HU" sz="2000" dirty="0" err="1" smtClean="0"/>
              <a:t>experiments</a:t>
            </a:r>
            <a:endParaRPr lang="hu-HU" sz="2000" dirty="0" smtClean="0"/>
          </a:p>
          <a:p>
            <a:pPr>
              <a:defRPr/>
            </a:pPr>
            <a:endParaRPr lang="hu-HU" sz="2000" b="0" dirty="0" smtClean="0"/>
          </a:p>
          <a:p>
            <a:pPr>
              <a:defRPr/>
            </a:pPr>
            <a:endParaRPr lang="hu-HU" sz="2000" b="0" dirty="0" smtClean="0"/>
          </a:p>
          <a:p>
            <a:pPr>
              <a:defRPr/>
            </a:pPr>
            <a:r>
              <a:rPr lang="hu-HU" sz="2000" dirty="0" err="1" smtClean="0"/>
              <a:t>Increase</a:t>
            </a:r>
            <a:r>
              <a:rPr lang="hu-HU" sz="2000" dirty="0" smtClean="0"/>
              <a:t> </a:t>
            </a:r>
            <a:r>
              <a:rPr lang="hu-HU" sz="2000" dirty="0" err="1"/>
              <a:t>laser</a:t>
            </a:r>
            <a:r>
              <a:rPr lang="hu-HU" sz="2000" dirty="0"/>
              <a:t> </a:t>
            </a:r>
            <a:r>
              <a:rPr lang="hu-HU" sz="2000" dirty="0" err="1"/>
              <a:t>repetition</a:t>
            </a:r>
            <a:r>
              <a:rPr lang="hu-HU" sz="2000" dirty="0"/>
              <a:t> </a:t>
            </a:r>
            <a:r>
              <a:rPr lang="hu-HU" sz="2000" dirty="0" err="1"/>
              <a:t>rate</a:t>
            </a:r>
            <a:endParaRPr lang="hu-HU" sz="2000" dirty="0"/>
          </a:p>
          <a:p>
            <a:pPr>
              <a:defRPr/>
            </a:pPr>
            <a:r>
              <a:rPr lang="hu-HU" sz="2000" b="0" dirty="0" err="1"/>
              <a:t>Target</a:t>
            </a:r>
            <a:r>
              <a:rPr lang="hu-HU" sz="2000" b="0" dirty="0"/>
              <a:t> </a:t>
            </a:r>
            <a:r>
              <a:rPr lang="hu-HU" sz="2000" b="0" dirty="0" err="1"/>
              <a:t>development</a:t>
            </a:r>
            <a:endParaRPr lang="hu-HU" sz="2000" b="0" dirty="0"/>
          </a:p>
        </p:txBody>
      </p:sp>
      <p:sp>
        <p:nvSpPr>
          <p:cNvPr id="6" name="Szövegdoboz 5"/>
          <p:cNvSpPr txBox="1"/>
          <p:nvPr/>
        </p:nvSpPr>
        <p:spPr>
          <a:xfrm>
            <a:off x="4254848" y="1271788"/>
            <a:ext cx="67687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400"/>
              </a:lnSpc>
              <a:defRPr/>
            </a:pPr>
            <a:r>
              <a:rPr lang="hu-HU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NLTL </a:t>
            </a:r>
            <a:r>
              <a:rPr lang="hu-HU" sz="2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approach</a:t>
            </a:r>
            <a:endParaRPr lang="hu-HU" sz="24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2400"/>
              </a:lnSpc>
              <a:defRPr/>
            </a:pP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Existing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100 W </a:t>
            </a: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lasers</a:t>
            </a:r>
            <a:endParaRPr lang="hu-HU" sz="2000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2400"/>
              </a:lnSpc>
              <a:defRPr/>
            </a:pP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Peak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intensity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issues</a:t>
            </a:r>
            <a:endParaRPr lang="hu-HU" sz="2000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2400"/>
              </a:lnSpc>
              <a:defRPr/>
            </a:pP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Physics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with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low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pulse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energy</a:t>
            </a:r>
            <a:endParaRPr lang="hu-HU" sz="2000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2400"/>
              </a:lnSpc>
              <a:defRPr/>
            </a:pPr>
            <a:endParaRPr lang="hu-HU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2400"/>
              </a:lnSpc>
              <a:defRPr/>
            </a:pPr>
            <a:r>
              <a:rPr lang="hu-HU" sz="2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Continuous</a:t>
            </a:r>
            <a:r>
              <a:rPr lang="hu-H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operation</a:t>
            </a:r>
            <a:endParaRPr lang="hu-HU" sz="2000" b="1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2400"/>
              </a:lnSpc>
              <a:defRPr/>
            </a:pPr>
            <a:r>
              <a:rPr lang="hu-H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Neutron </a:t>
            </a:r>
            <a:r>
              <a:rPr lang="hu-HU" sz="2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yield</a:t>
            </a:r>
            <a:r>
              <a:rPr lang="hu-H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hu-H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application</a:t>
            </a:r>
            <a:r>
              <a:rPr lang="hu-H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regime</a:t>
            </a:r>
            <a:r>
              <a:rPr lang="hu-HU" sz="20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 10</a:t>
            </a:r>
            <a:r>
              <a:rPr lang="hu-HU" sz="2000" baseline="30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n/s</a:t>
            </a:r>
            <a:endParaRPr lang="hu-HU" sz="20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2400"/>
              </a:lnSpc>
              <a:defRPr/>
            </a:pP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aquisition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monitoring and </a:t>
            </a: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control</a:t>
            </a:r>
            <a:endParaRPr lang="hu-HU" sz="2000" dirty="0" smtClean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2400"/>
              </a:lnSpc>
              <a:defRPr/>
            </a:pPr>
            <a:endParaRPr lang="hu-HU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2400"/>
              </a:lnSpc>
              <a:defRPr/>
            </a:pP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High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repetition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rate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target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development</a:t>
            </a:r>
            <a:endParaRPr lang="hu-HU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2400"/>
              </a:lnSpc>
              <a:defRPr/>
            </a:pPr>
            <a:r>
              <a:rPr lang="hu-HU" sz="2000" dirty="0" err="1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Increase</a:t>
            </a:r>
            <a:r>
              <a:rPr lang="hu-HU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pulse</a:t>
            </a:r>
            <a:r>
              <a:rPr lang="hu-HU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energy</a:t>
            </a:r>
            <a:r>
              <a:rPr lang="hu-HU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</a:p>
        </p:txBody>
      </p:sp>
      <p:sp>
        <p:nvSpPr>
          <p:cNvPr id="17" name="Szövegdoboz 16"/>
          <p:cNvSpPr txBox="1"/>
          <p:nvPr/>
        </p:nvSpPr>
        <p:spPr>
          <a:xfrm>
            <a:off x="1720990" y="5404980"/>
            <a:ext cx="85689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Both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paths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would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lead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laser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accelerator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based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particle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source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</a:t>
            </a:r>
          </a:p>
          <a:p>
            <a:pPr algn="ctr">
              <a:defRPr/>
            </a:pP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with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differences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especially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early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stage</a:t>
            </a:r>
            <a:endParaRPr lang="en-GB" sz="2000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92299">
            <a:off x="6389704" y="4701194"/>
            <a:ext cx="304826" cy="621846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25137">
            <a:off x="4911885" y="4701818"/>
            <a:ext cx="304826" cy="621846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989" y="6133676"/>
            <a:ext cx="887884" cy="571334"/>
          </a:xfrm>
          <a:prstGeom prst="rect">
            <a:avLst/>
          </a:prstGeom>
        </p:spPr>
      </p:pic>
      <p:cxnSp>
        <p:nvCxnSpPr>
          <p:cNvPr id="18" name="Straight Connector 6"/>
          <p:cNvCxnSpPr/>
          <p:nvPr/>
        </p:nvCxnSpPr>
        <p:spPr>
          <a:xfrm>
            <a:off x="1127378" y="1077000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3377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2008061" y="1500169"/>
            <a:ext cx="7682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8098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Study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 ion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acceleration</a:t>
            </a:r>
            <a:r>
              <a:rPr lang="hu-HU" sz="2000" b="1" dirty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by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few-cycle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pulses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from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ultrathin</a:t>
            </a:r>
            <a:r>
              <a:rPr lang="hu-HU" sz="2000" b="1" dirty="0" smtClean="0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sz="2000" b="1" dirty="0" err="1">
                <a:solidFill>
                  <a:srgbClr val="00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foils</a:t>
            </a:r>
            <a:endParaRPr lang="hu-HU" sz="2000" b="1" dirty="0">
              <a:solidFill>
                <a:srgbClr val="0099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741847" y="3331180"/>
            <a:ext cx="44775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Ter-Avetisyan</a:t>
            </a:r>
            <a:r>
              <a:rPr lang="hu-HU" sz="1600" dirty="0"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hu-H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600" dirty="0"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P</a:t>
            </a:r>
            <a:r>
              <a:rPr lang="hu-HU" sz="1600" dirty="0">
                <a:latin typeface="Cambria" panose="02040503050406030204" pitchFamily="18" charset="0"/>
                <a:ea typeface="Cambria" panose="02040503050406030204" pitchFamily="18" charset="0"/>
              </a:rPr>
              <a:t>PCF </a:t>
            </a:r>
            <a:r>
              <a:rPr lang="fr-FR" sz="1600" b="1" dirty="0">
                <a:latin typeface="Cambria" panose="02040503050406030204" pitchFamily="18" charset="0"/>
                <a:ea typeface="Cambria" panose="02040503050406030204" pitchFamily="18" charset="0"/>
              </a:rPr>
              <a:t>65</a:t>
            </a:r>
            <a:r>
              <a:rPr lang="fr-FR" sz="1600" dirty="0">
                <a:latin typeface="Cambria" panose="02040503050406030204" pitchFamily="18" charset="0"/>
                <a:ea typeface="Cambria" panose="02040503050406030204" pitchFamily="18" charset="0"/>
              </a:rPr>
              <a:t> (2023) 085012</a:t>
            </a:r>
            <a:endParaRPr lang="en-GB" sz="16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2783404" y="5637906"/>
            <a:ext cx="37489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hu-HU" sz="16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Singh</a:t>
            </a:r>
            <a:r>
              <a:rPr lang="hu-HU" sz="1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et </a:t>
            </a:r>
            <a:r>
              <a:rPr lang="hu-HU" sz="16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</a:t>
            </a:r>
            <a:r>
              <a:rPr lang="hu-HU" sz="1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., </a:t>
            </a:r>
            <a:r>
              <a:rPr lang="hu-HU" sz="1600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Sci.Rep</a:t>
            </a:r>
            <a:r>
              <a:rPr lang="hu-HU" sz="1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hu-HU" sz="1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  <a:r>
              <a:rPr lang="hu-HU" sz="16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(2022) 8100</a:t>
            </a:r>
            <a:endParaRPr lang="en-GB" sz="16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Szövegdoboz 12"/>
          <p:cNvSpPr txBox="1">
            <a:spLocks noChangeArrowheads="1"/>
          </p:cNvSpPr>
          <p:nvPr/>
        </p:nvSpPr>
        <p:spPr bwMode="auto">
          <a:xfrm>
            <a:off x="731520" y="0"/>
            <a:ext cx="10363200" cy="13849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>
            <a:defPPr>
              <a:defRPr lang="hu-HU"/>
            </a:defPPr>
            <a:lvl1pPr algn="ctr" defTabSz="761970">
              <a:defRPr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hu-HU" dirty="0" err="1" smtClean="0">
                <a:ea typeface="Cambria" panose="02040503050406030204" pitchFamily="18" charset="0"/>
              </a:rPr>
              <a:t>Challange</a:t>
            </a:r>
            <a:r>
              <a:rPr lang="hu-HU" dirty="0" smtClean="0">
                <a:ea typeface="Cambria" panose="02040503050406030204" pitchFamily="18" charset="0"/>
              </a:rPr>
              <a:t> 1</a:t>
            </a:r>
          </a:p>
          <a:p>
            <a:r>
              <a:rPr lang="hu-HU" dirty="0" err="1" smtClean="0">
                <a:ea typeface="Cambria" panose="02040503050406030204" pitchFamily="18" charset="0"/>
              </a:rPr>
              <a:t>What</a:t>
            </a:r>
            <a:r>
              <a:rPr lang="hu-HU" dirty="0" smtClean="0">
                <a:ea typeface="Cambria" panose="02040503050406030204" pitchFamily="18" charset="0"/>
              </a:rPr>
              <a:t> </a:t>
            </a:r>
            <a:r>
              <a:rPr lang="hu-HU" dirty="0" err="1" smtClean="0">
                <a:ea typeface="Cambria" panose="02040503050406030204" pitchFamily="18" charset="0"/>
              </a:rPr>
              <a:t>are</a:t>
            </a:r>
            <a:r>
              <a:rPr lang="hu-HU" dirty="0" smtClean="0">
                <a:ea typeface="Cambria" panose="02040503050406030204" pitchFamily="18" charset="0"/>
              </a:rPr>
              <a:t> </a:t>
            </a:r>
            <a:r>
              <a:rPr lang="hu-HU" dirty="0" err="1" smtClean="0">
                <a:ea typeface="Cambria" panose="02040503050406030204" pitchFamily="18" charset="0"/>
              </a:rPr>
              <a:t>the</a:t>
            </a:r>
            <a:r>
              <a:rPr lang="hu-HU" dirty="0" smtClean="0">
                <a:ea typeface="Cambria" panose="02040503050406030204" pitchFamily="18" charset="0"/>
              </a:rPr>
              <a:t> </a:t>
            </a:r>
            <a:r>
              <a:rPr lang="hu-HU" dirty="0" err="1" smtClean="0">
                <a:ea typeface="Cambria" panose="02040503050406030204" pitchFamily="18" charset="0"/>
              </a:rPr>
              <a:t>properties</a:t>
            </a:r>
            <a:r>
              <a:rPr lang="hu-HU" dirty="0" smtClean="0">
                <a:ea typeface="Cambria" panose="02040503050406030204" pitchFamily="18" charset="0"/>
              </a:rPr>
              <a:t> of ion </a:t>
            </a:r>
            <a:r>
              <a:rPr lang="hu-HU" dirty="0" err="1" smtClean="0">
                <a:ea typeface="Cambria" panose="02040503050406030204" pitchFamily="18" charset="0"/>
              </a:rPr>
              <a:t>acceleration</a:t>
            </a:r>
            <a:r>
              <a:rPr lang="hu-HU" dirty="0" smtClean="0">
                <a:ea typeface="Cambria" panose="02040503050406030204" pitchFamily="18" charset="0"/>
              </a:rPr>
              <a:t> </a:t>
            </a:r>
            <a:r>
              <a:rPr lang="hu-HU" dirty="0" err="1" smtClean="0">
                <a:ea typeface="Cambria" panose="02040503050406030204" pitchFamily="18" charset="0"/>
              </a:rPr>
              <a:t>by</a:t>
            </a:r>
            <a:r>
              <a:rPr lang="hu-HU" dirty="0" smtClean="0">
                <a:ea typeface="Cambria" panose="02040503050406030204" pitchFamily="18" charset="0"/>
              </a:rPr>
              <a:t/>
            </a:r>
            <a:br>
              <a:rPr lang="hu-HU" dirty="0" smtClean="0">
                <a:ea typeface="Cambria" panose="02040503050406030204" pitchFamily="18" charset="0"/>
              </a:rPr>
            </a:br>
            <a:r>
              <a:rPr lang="hu-HU" dirty="0" smtClean="0">
                <a:ea typeface="Cambria" panose="02040503050406030204" pitchFamily="18" charset="0"/>
              </a:rPr>
              <a:t> f</a:t>
            </a:r>
            <a:r>
              <a:rPr lang="en-GB" dirty="0" err="1" smtClean="0">
                <a:ea typeface="Cambria" panose="02040503050406030204" pitchFamily="18" charset="0"/>
              </a:rPr>
              <a:t>ew</a:t>
            </a:r>
            <a:r>
              <a:rPr lang="en-GB" dirty="0" smtClean="0">
                <a:ea typeface="Cambria" panose="02040503050406030204" pitchFamily="18" charset="0"/>
              </a:rPr>
              <a:t>-</a:t>
            </a:r>
            <a:r>
              <a:rPr lang="hu-HU" dirty="0">
                <a:ea typeface="Cambria" panose="02040503050406030204" pitchFamily="18" charset="0"/>
              </a:rPr>
              <a:t>c</a:t>
            </a:r>
            <a:r>
              <a:rPr lang="en-GB" dirty="0" err="1" smtClean="0">
                <a:ea typeface="Cambria" panose="02040503050406030204" pitchFamily="18" charset="0"/>
              </a:rPr>
              <a:t>ycle</a:t>
            </a:r>
            <a:r>
              <a:rPr lang="en-GB" dirty="0" smtClean="0">
                <a:ea typeface="Cambria" panose="02040503050406030204" pitchFamily="18" charset="0"/>
              </a:rPr>
              <a:t> </a:t>
            </a:r>
            <a:r>
              <a:rPr lang="hu-HU" dirty="0">
                <a:ea typeface="Cambria" panose="02040503050406030204" pitchFamily="18" charset="0"/>
              </a:rPr>
              <a:t>l</a:t>
            </a:r>
            <a:r>
              <a:rPr lang="en-GB" dirty="0" err="1" smtClean="0">
                <a:ea typeface="Cambria" panose="02040503050406030204" pitchFamily="18" charset="0"/>
              </a:rPr>
              <a:t>asers</a:t>
            </a:r>
            <a:r>
              <a:rPr lang="hu-HU" dirty="0" smtClean="0">
                <a:ea typeface="Cambria" panose="02040503050406030204" pitchFamily="18" charset="0"/>
              </a:rPr>
              <a:t> </a:t>
            </a:r>
            <a:r>
              <a:rPr lang="hu-HU" dirty="0" err="1" smtClean="0">
                <a:ea typeface="Cambria" panose="02040503050406030204" pitchFamily="18" charset="0"/>
              </a:rPr>
              <a:t>pulses</a:t>
            </a:r>
            <a:r>
              <a:rPr lang="hu-HU" dirty="0" smtClean="0">
                <a:ea typeface="Cambria" panose="02040503050406030204" pitchFamily="18" charset="0"/>
              </a:rPr>
              <a:t>? </a:t>
            </a:r>
            <a:endParaRPr lang="en-GB" dirty="0">
              <a:ea typeface="Cambria" panose="02040503050406030204" pitchFamily="18" charset="0"/>
            </a:endParaRPr>
          </a:p>
        </p:txBody>
      </p:sp>
      <p:cxnSp>
        <p:nvCxnSpPr>
          <p:cNvPr id="16" name="Straight Connector 3"/>
          <p:cNvCxnSpPr/>
          <p:nvPr/>
        </p:nvCxnSpPr>
        <p:spPr>
          <a:xfrm>
            <a:off x="1396819" y="1406462"/>
            <a:ext cx="9388604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881" y="2152504"/>
            <a:ext cx="7003735" cy="1794345"/>
          </a:xfrm>
          <a:prstGeom prst="rect">
            <a:avLst/>
          </a:prstGeom>
        </p:spPr>
      </p:pic>
      <p:sp>
        <p:nvSpPr>
          <p:cNvPr id="19" name="Téglalap 18"/>
          <p:cNvSpPr/>
          <p:nvPr/>
        </p:nvSpPr>
        <p:spPr>
          <a:xfrm>
            <a:off x="318567" y="2256309"/>
            <a:ext cx="5748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Tx/>
              <a:tabLst/>
              <a:defRPr/>
            </a:pP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Large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number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of 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low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energy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protons</a:t>
            </a:r>
            <a:endParaRPr lang="hu-HU" b="1" kern="0" dirty="0">
              <a:solidFill>
                <a:srgbClr val="0066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Tx/>
              <a:tabLst/>
              <a:defRPr/>
            </a:pP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	(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above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100keV: 10</a:t>
            </a:r>
            <a:r>
              <a:rPr kumimoji="0" lang="hu-HU" sz="18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shot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20" name="Téglalap 19"/>
          <p:cNvSpPr/>
          <p:nvPr/>
        </p:nvSpPr>
        <p:spPr>
          <a:xfrm>
            <a:off x="166167" y="4713759"/>
            <a:ext cx="62536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buSzTx/>
              <a:tabLst/>
              <a:defRPr/>
            </a:pP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Small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beam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divergence</a:t>
            </a:r>
            <a:r>
              <a:rPr kumimoji="0" lang="hu-HU" sz="1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(&lt;65mrad 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protons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hu-HU" sz="1800" b="1" i="0" u="none" strike="noStrike" kern="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&gt; 250 </a:t>
            </a:r>
            <a:r>
              <a:rPr kumimoji="0" lang="hu-H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keV</a:t>
            </a:r>
            <a:r>
              <a:rPr kumimoji="0" lang="hu-H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just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F81BD"/>
              </a:buClr>
              <a:defRPr/>
            </a:pPr>
            <a:r>
              <a:rPr lang="hu-HU" b="1" kern="0" dirty="0" err="1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Small</a:t>
            </a:r>
            <a:r>
              <a:rPr lang="hu-HU" b="1" kern="0" dirty="0" smtClean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hu-HU" b="1" kern="0" dirty="0" err="1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emittance</a:t>
            </a:r>
            <a:r>
              <a:rPr lang="hu-HU" b="1" kern="0" dirty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en-US" b="1" kern="0" dirty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0.00032 π-mm-</a:t>
            </a:r>
            <a:r>
              <a:rPr lang="en-US" b="1" kern="0" dirty="0" err="1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mrad</a:t>
            </a:r>
            <a:r>
              <a:rPr lang="hu-HU" b="1" kern="0" dirty="0">
                <a:solidFill>
                  <a:srgbClr val="0066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603" y="3937236"/>
            <a:ext cx="4907163" cy="254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084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LTL mesterdia 01">
  <a:themeElements>
    <a:clrScheme name="NLTL Colors">
      <a:dk1>
        <a:srgbClr val="000000"/>
      </a:dk1>
      <a:lt1>
        <a:srgbClr val="FFFFFF"/>
      </a:lt1>
      <a:dk2>
        <a:srgbClr val="9BB9DF"/>
      </a:dk2>
      <a:lt2>
        <a:srgbClr val="C0C330"/>
      </a:lt2>
      <a:accent1>
        <a:srgbClr val="ECC335"/>
      </a:accent1>
      <a:accent2>
        <a:srgbClr val="D28333"/>
      </a:accent2>
      <a:accent3>
        <a:srgbClr val="6D1118"/>
      </a:accent3>
      <a:accent4>
        <a:srgbClr val="172751"/>
      </a:accent4>
      <a:accent5>
        <a:srgbClr val="64387F"/>
      </a:accent5>
      <a:accent6>
        <a:srgbClr val="BDBBD9"/>
      </a:accent6>
      <a:hlink>
        <a:srgbClr val="43144F"/>
      </a:hlink>
      <a:folHlink>
        <a:srgbClr val="64387F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LTL PPT sablon NL vers 03" id="{5ABA4670-9A59-6841-9ECE-0FD2CDB4AE51}" vid="{0BD39A78-61B7-D648-9C0B-1DF5BEE5C933}"/>
    </a:ext>
  </a:extLst>
</a:theme>
</file>

<file path=ppt/theme/theme2.xml><?xml version="1.0" encoding="utf-8"?>
<a:theme xmlns:a="http://schemas.openxmlformats.org/drawingml/2006/main" name="1_NLTL mesterdia 01">
  <a:themeElements>
    <a:clrScheme name="NLTL Colors">
      <a:dk1>
        <a:srgbClr val="000000"/>
      </a:dk1>
      <a:lt1>
        <a:srgbClr val="FFFFFF"/>
      </a:lt1>
      <a:dk2>
        <a:srgbClr val="9BB9DF"/>
      </a:dk2>
      <a:lt2>
        <a:srgbClr val="C0C330"/>
      </a:lt2>
      <a:accent1>
        <a:srgbClr val="ECC335"/>
      </a:accent1>
      <a:accent2>
        <a:srgbClr val="D28333"/>
      </a:accent2>
      <a:accent3>
        <a:srgbClr val="6D1118"/>
      </a:accent3>
      <a:accent4>
        <a:srgbClr val="172751"/>
      </a:accent4>
      <a:accent5>
        <a:srgbClr val="64387F"/>
      </a:accent5>
      <a:accent6>
        <a:srgbClr val="BDBBD9"/>
      </a:accent6>
      <a:hlink>
        <a:srgbClr val="43144F"/>
      </a:hlink>
      <a:folHlink>
        <a:srgbClr val="6438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LTL PPT sablon NL vers 03" id="{5ABA4670-9A59-6841-9ECE-0FD2CDB4AE51}" vid="{0BD39A78-61B7-D648-9C0B-1DF5BEE5C93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NLTL mesterdia 01">
  <a:themeElements>
    <a:clrScheme name="NLTL Colors">
      <a:dk1>
        <a:srgbClr val="000000"/>
      </a:dk1>
      <a:lt1>
        <a:srgbClr val="FFFFFF"/>
      </a:lt1>
      <a:dk2>
        <a:srgbClr val="9BB9DF"/>
      </a:dk2>
      <a:lt2>
        <a:srgbClr val="C0C330"/>
      </a:lt2>
      <a:accent1>
        <a:srgbClr val="ECC335"/>
      </a:accent1>
      <a:accent2>
        <a:srgbClr val="D28333"/>
      </a:accent2>
      <a:accent3>
        <a:srgbClr val="6D1118"/>
      </a:accent3>
      <a:accent4>
        <a:srgbClr val="172751"/>
      </a:accent4>
      <a:accent5>
        <a:srgbClr val="64387F"/>
      </a:accent5>
      <a:accent6>
        <a:srgbClr val="BDBBD9"/>
      </a:accent6>
      <a:hlink>
        <a:srgbClr val="43144F"/>
      </a:hlink>
      <a:folHlink>
        <a:srgbClr val="64387F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LTL PPT sablon NL vers 03" id="{5ABA4670-9A59-6841-9ECE-0FD2CDB4AE51}" vid="{0BD39A78-61B7-D648-9C0B-1DF5BEE5C933}"/>
    </a:ext>
  </a:extLst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34876</TotalTime>
  <Words>1838</Words>
  <Application>Microsoft Office PowerPoint</Application>
  <PresentationFormat>Szélesvásznú</PresentationFormat>
  <Paragraphs>273</Paragraphs>
  <Slides>26</Slides>
  <Notes>2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4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26</vt:i4>
      </vt:variant>
    </vt:vector>
  </HeadingPairs>
  <TitlesOfParts>
    <vt:vector size="40" baseType="lpstr">
      <vt:lpstr>ＭＳ Ｐゴシック</vt:lpstr>
      <vt:lpstr>Arial</vt:lpstr>
      <vt:lpstr>AvenirH-Heavy</vt:lpstr>
      <vt:lpstr>Calibri</vt:lpstr>
      <vt:lpstr>Cambria</vt:lpstr>
      <vt:lpstr>Garamond</vt:lpstr>
      <vt:lpstr>Lucida Grande CE</vt:lpstr>
      <vt:lpstr>Symbol</vt:lpstr>
      <vt:lpstr>Wingdings</vt:lpstr>
      <vt:lpstr>NLTL mesterdia 01</vt:lpstr>
      <vt:lpstr>1_NLTL mesterdia 01</vt:lpstr>
      <vt:lpstr>Office Theme</vt:lpstr>
      <vt:lpstr>2_NLTL mesterdia 01</vt:lpstr>
      <vt:lpstr>Microsoft Excel-diagram</vt:lpstr>
      <vt:lpstr>A laser-based high average yield neutron source for medical applications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Direct Production of &gt;99.95% Radioisotopic Pure Cu-64 from Natural Zinc Targets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SZTE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Szeged</dc:title>
  <dc:creator>GTK</dc:creator>
  <cp:lastModifiedBy>Dr. Osvay Károly</cp:lastModifiedBy>
  <cp:revision>1166</cp:revision>
  <dcterms:created xsi:type="dcterms:W3CDTF">2004-11-03T13:38:10Z</dcterms:created>
  <dcterms:modified xsi:type="dcterms:W3CDTF">2026-07-28T18:48:15Z</dcterms:modified>
</cp:coreProperties>
</file>