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57" r:id="rId2"/>
  </p:sldMasterIdLst>
  <p:notesMasterIdLst>
    <p:notesMasterId r:id="rId17"/>
  </p:notesMasterIdLst>
  <p:sldIdLst>
    <p:sldId id="762" r:id="rId3"/>
    <p:sldId id="257" r:id="rId4"/>
    <p:sldId id="258" r:id="rId5"/>
    <p:sldId id="260" r:id="rId6"/>
    <p:sldId id="261" r:id="rId7"/>
    <p:sldId id="754" r:id="rId8"/>
    <p:sldId id="758" r:id="rId9"/>
    <p:sldId id="756" r:id="rId10"/>
    <p:sldId id="760" r:id="rId11"/>
    <p:sldId id="757" r:id="rId12"/>
    <p:sldId id="763" r:id="rId13"/>
    <p:sldId id="759" r:id="rId14"/>
    <p:sldId id="755" r:id="rId15"/>
    <p:sldId id="761" r:id="rId1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208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8" roundtripDataSignature="AMtx7mhTvNSyzhYU9AJEDj6Ehuk+RmapC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30CD"/>
    <a:srgbClr val="344F40"/>
    <a:srgbClr val="1F90FF"/>
    <a:srgbClr val="218B21"/>
    <a:srgbClr val="8B0000"/>
    <a:srgbClr val="8A028B"/>
    <a:srgbClr val="FF8C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483"/>
    <p:restoredTop sz="90097"/>
  </p:normalViewPr>
  <p:slideViewPr>
    <p:cSldViewPr snapToGrid="0">
      <p:cViewPr varScale="1">
        <p:scale>
          <a:sx n="91" d="100"/>
          <a:sy n="91" d="100"/>
        </p:scale>
        <p:origin x="616" y="192"/>
      </p:cViewPr>
      <p:guideLst>
        <p:guide orient="horz" pos="220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6" d="100"/>
          <a:sy n="96" d="100"/>
        </p:scale>
        <p:origin x="5568" y="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customschemas.google.com/relationships/presentationmetadata" Target="metadata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dirty="0"/>
              <a:t>- Last result of the DARPA MuS2 program</a:t>
            </a:r>
            <a:endParaRPr dirty="0"/>
          </a:p>
        </p:txBody>
      </p:sp>
      <p:sp>
        <p:nvSpPr>
          <p:cNvPr id="95" name="Google Shape;9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861071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22800" cy="40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dirty="0"/>
          </a:p>
        </p:txBody>
      </p:sp>
      <p:sp>
        <p:nvSpPr>
          <p:cNvPr id="109" name="Google Shape;10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85800"/>
            <a:ext cx="5981700" cy="336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6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/>
              <a:t>Muon heavier cousin of electron, large penetration because of reduced Bremsstrahlung</a:t>
            </a:r>
          </a:p>
          <a:p>
            <a:pPr>
              <a:buFontTx/>
              <a:buChar char="-"/>
            </a:pPr>
            <a:r>
              <a:rPr lang="en-US" dirty="0" err="1"/>
              <a:t>Muography</a:t>
            </a:r>
            <a:r>
              <a:rPr lang="en-US" dirty="0"/>
              <a:t> requires tracking incoming and outgoing muon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745716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/>
              <a:t>Idea was known, but only relatively recently enabled by LPA progress</a:t>
            </a:r>
          </a:p>
          <a:p>
            <a:pPr>
              <a:buFontTx/>
              <a:buChar char="-"/>
            </a:pPr>
            <a:r>
              <a:rPr lang="en-US" dirty="0"/>
              <a:t>Last two years three works published, all have in common that muons were identified via statistical averaging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210630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/>
              <a:t>General setup, performed these measurements during the campaign to obtain 10 GeV electrons</a:t>
            </a:r>
          </a:p>
          <a:p>
            <a:pPr>
              <a:buFontTx/>
              <a:buChar char="-"/>
            </a:pPr>
            <a:r>
              <a:rPr lang="en-US" dirty="0"/>
              <a:t>HOFI channel to generate 10 GeV electrons</a:t>
            </a:r>
          </a:p>
          <a:p>
            <a:pPr>
              <a:buFontTx/>
              <a:buChar char="-"/>
            </a:pPr>
            <a:r>
              <a:rPr lang="en-US" dirty="0"/>
              <a:t>Electrons with up to 10 GeV</a:t>
            </a:r>
          </a:p>
          <a:p>
            <a:pPr>
              <a:buFontTx/>
              <a:buChar char="-"/>
            </a:pPr>
            <a:r>
              <a:rPr lang="en-US" dirty="0"/>
              <a:t>Muon telescope aligned to catch the highest number of high energy muons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074620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/>
              <a:t>Electrons produce Bremsstrahlung in high-z material</a:t>
            </a:r>
          </a:p>
          <a:p>
            <a:pPr>
              <a:buFontTx/>
              <a:buChar char="-"/>
            </a:pPr>
            <a:r>
              <a:rPr lang="en-US" dirty="0"/>
              <a:t>Photons are very directional and converted in lepton pairs</a:t>
            </a:r>
          </a:p>
          <a:p>
            <a:pPr>
              <a:buFontTx/>
              <a:buChar char="-"/>
            </a:pPr>
            <a:r>
              <a:rPr lang="en-US" dirty="0"/>
              <a:t>Energy goes up to the initial e-beam energy</a:t>
            </a:r>
          </a:p>
          <a:p>
            <a:pPr>
              <a:buFontTx/>
              <a:buChar char="-"/>
            </a:pPr>
            <a:r>
              <a:rPr lang="en-US" dirty="0"/>
              <a:t>High penetration power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5886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868515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Single stack identifies muons and discards background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44196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  <a:tabLst/>
              <a:defRPr/>
            </a:pPr>
            <a:r>
              <a:rPr lang="en-US" sz="1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Aligned vertically for cosmic rays, we removed the magnet</a:t>
            </a:r>
          </a:p>
          <a:p>
            <a:pPr marL="4572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  <a:tabLst/>
              <a:defRPr/>
            </a:pPr>
            <a:r>
              <a:rPr lang="en-US" sz="1200" dirty="0" err="1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Corryvreckan</a:t>
            </a:r>
            <a:endParaRPr lang="en-US" sz="12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4572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  <a:tabLst/>
              <a:defRPr/>
            </a:pPr>
            <a:r>
              <a:rPr lang="en-US" sz="1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Plot shows the difference in angles measured in stacks, shows possible misalignment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671080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690FA6-AA42-5F4A-06B9-2C97784CB8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6F0EFD-BE72-5522-BA74-28B91F71C3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F57883-9D22-0946-A622-942A5DD0AE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/>
              <a:t>Oriented telescope horizontally, re-inserted magnet. This changed the stack angular offset</a:t>
            </a:r>
          </a:p>
          <a:p>
            <a:pPr>
              <a:buFontTx/>
              <a:buChar char="-"/>
            </a:pPr>
            <a:r>
              <a:rPr lang="en-US" dirty="0"/>
              <a:t>Muons lose ~3.5 GeV in shielding, so GeV muon events are really multi-GeV muons at creation</a:t>
            </a:r>
          </a:p>
          <a:p>
            <a:pPr>
              <a:buFontTx/>
              <a:buChar char="-"/>
            </a:pPr>
            <a:r>
              <a:rPr lang="en-US" dirty="0"/>
              <a:t>Muon beam size 1 m^2, but detector size 4 cm^2, so limited number of events expected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BB794B-4E10-E3A6-0337-68A151F33E7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5563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/>
              <a:t>Identified muons that traversed at least one stack</a:t>
            </a:r>
          </a:p>
          <a:p>
            <a:pPr>
              <a:buFontTx/>
              <a:buChar char="-"/>
            </a:pPr>
            <a:r>
              <a:rPr lang="en-US" dirty="0"/>
              <a:t>Signal shows projection on the x-y plane of the cumulative signal from all detectors per each event</a:t>
            </a:r>
          </a:p>
          <a:p>
            <a:pPr>
              <a:buFontTx/>
              <a:buChar char="-"/>
            </a:pPr>
            <a:r>
              <a:rPr lang="en-US" dirty="0"/>
              <a:t>Right, no muon</a:t>
            </a:r>
          </a:p>
          <a:p>
            <a:pPr>
              <a:buFontTx/>
              <a:buChar char="-"/>
            </a:pPr>
            <a:r>
              <a:rPr lang="en-US" dirty="0"/>
              <a:t>Left, single stack</a:t>
            </a:r>
          </a:p>
          <a:p>
            <a:pPr>
              <a:buFontTx/>
              <a:buChar char="-"/>
            </a:pPr>
            <a:r>
              <a:rPr lang="en-US" dirty="0"/>
              <a:t>Center, full-stack. The y-z plane gives us the bending angle to measure the energy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282730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/>
              <a:t>Offset identified from the 10 full-stack events. Largest source of error in the measurements</a:t>
            </a:r>
          </a:p>
          <a:p>
            <a:pPr>
              <a:buFontTx/>
              <a:buChar char="-"/>
            </a:pPr>
            <a:r>
              <a:rPr lang="en-US" dirty="0"/>
              <a:t>Nonetheless, muons identified and energies measured.</a:t>
            </a:r>
          </a:p>
          <a:p>
            <a:pPr>
              <a:buFontTx/>
              <a:buChar char="-"/>
            </a:pPr>
            <a:r>
              <a:rPr lang="en-US" dirty="0"/>
              <a:t>Plot parametrized by 1/sin(alpha) because easier to highlight the large source of error. </a:t>
            </a:r>
            <a:r>
              <a:rPr lang="en-US" dirty="0" err="1"/>
              <a:t>Errorbars</a:t>
            </a:r>
            <a:r>
              <a:rPr lang="en-US" dirty="0"/>
              <a:t> +- 1 sigma offset</a:t>
            </a:r>
          </a:p>
          <a:p>
            <a:pPr>
              <a:buFontTx/>
              <a:buChar char="-"/>
            </a:pPr>
            <a:r>
              <a:rPr lang="en-US" dirty="0"/>
              <a:t>Energies are compatible with GeV muon events, not accounting for energy losses in shielding, and charges can be identified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307035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14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8295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ext slide white background" userDrawn="1">
  <p:cSld name="1_Text slide white background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>
            <a:spLocks noGrp="1"/>
          </p:cNvSpPr>
          <p:nvPr>
            <p:ph type="body" idx="1"/>
          </p:nvPr>
        </p:nvSpPr>
        <p:spPr>
          <a:xfrm>
            <a:off x="473529" y="1284289"/>
            <a:ext cx="11244900" cy="450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51" name="Google Shape;51;p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952882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9"/>
          <p:cNvSpPr txBox="1">
            <a:spLocks noGrp="1"/>
          </p:cNvSpPr>
          <p:nvPr>
            <p:ph type="body" idx="2"/>
          </p:nvPr>
        </p:nvSpPr>
        <p:spPr>
          <a:xfrm>
            <a:off x="1817688" y="196622"/>
            <a:ext cx="8556600" cy="5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600" b="1">
                <a:solidFill>
                  <a:schemeClr val="lt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two">
  <p:cSld name="Title Slide two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51181" y="-770"/>
            <a:ext cx="12294361" cy="6923278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4"/>
          <p:cNvSpPr txBox="1">
            <a:spLocks noGrp="1"/>
          </p:cNvSpPr>
          <p:nvPr>
            <p:ph type="body" idx="1"/>
          </p:nvPr>
        </p:nvSpPr>
        <p:spPr>
          <a:xfrm>
            <a:off x="1605757" y="1992086"/>
            <a:ext cx="8980500" cy="12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88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ext slide white backgroun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5062DBE-2264-E844-A0E2-D954D04B3A5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73529" y="1284289"/>
            <a:ext cx="11244943" cy="4504506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BF54F10-9F0D-094B-9149-1988A9DB4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952882"/>
          </a:xfrm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A6693BC-DAF4-B742-9E2C-0D0ABDE8CF1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817688" y="196622"/>
            <a:ext cx="8556625" cy="543605"/>
          </a:xfrm>
        </p:spPr>
        <p:txBody>
          <a:bodyPr/>
          <a:lstStyle>
            <a:lvl1pPr algn="ctr">
              <a:buNone/>
              <a:defRPr sz="2600" b="1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BDEF9E4D-5DAA-E441-8E60-AC4289E8BA2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D260E43B-7F43-FA45-AAB7-E054FD6CC4E3}" type="slidenum">
              <a:rPr lang="en-US" smtClean="0"/>
              <a:pPr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t>‹#›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3933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E template">
  <p:cSld name="DOE template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4597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ext slide white background">
  <p:cSld name="1_Text slide white background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body" idx="1"/>
          </p:nvPr>
        </p:nvSpPr>
        <p:spPr>
          <a:xfrm>
            <a:off x="473529" y="1284289"/>
            <a:ext cx="11244900" cy="450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 b="0" i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pic>
        <p:nvPicPr>
          <p:cNvPr id="49" name="Google Shape;49;p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952882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1817688" y="196622"/>
            <a:ext cx="8556600" cy="5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0" i="0">
                <a:solidFill>
                  <a:schemeClr val="lt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5735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ext slide white background &amp; footer">
  <p:cSld name="Text slide white background &amp; footer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10"/>
          <p:cNvPicPr preferRelativeResize="0"/>
          <p:nvPr/>
        </p:nvPicPr>
        <p:blipFill rotWithShape="1">
          <a:blip r:embed="rId2">
            <a:alphaModFix/>
          </a:blip>
          <a:srcRect t="26916"/>
          <a:stretch/>
        </p:blipFill>
        <p:spPr>
          <a:xfrm>
            <a:off x="0" y="6143740"/>
            <a:ext cx="12192000" cy="714260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10"/>
          <p:cNvSpPr txBox="1">
            <a:spLocks noGrp="1"/>
          </p:cNvSpPr>
          <p:nvPr>
            <p:ph type="body" idx="1"/>
          </p:nvPr>
        </p:nvSpPr>
        <p:spPr>
          <a:xfrm>
            <a:off x="473529" y="1284289"/>
            <a:ext cx="11244900" cy="450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 b="0" i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pic>
        <p:nvPicPr>
          <p:cNvPr id="55" name="Google Shape;55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952882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0"/>
          <p:cNvSpPr txBox="1">
            <a:spLocks noGrp="1"/>
          </p:cNvSpPr>
          <p:nvPr>
            <p:ph type="body" idx="2"/>
          </p:nvPr>
        </p:nvSpPr>
        <p:spPr>
          <a:xfrm>
            <a:off x="1817688" y="196622"/>
            <a:ext cx="8556600" cy="5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0" i="0">
                <a:solidFill>
                  <a:schemeClr val="lt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57" name="Google Shape;57;p10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58" name="Google Shape;58;p10"/>
          <p:cNvCxnSpPr/>
          <p:nvPr/>
        </p:nvCxnSpPr>
        <p:spPr>
          <a:xfrm>
            <a:off x="0" y="6143740"/>
            <a:ext cx="12192000" cy="0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6470"/>
              </a:srgbClr>
            </a:outerShdw>
          </a:effectLst>
        </p:spPr>
      </p:cxnSp>
      <p:grpSp>
        <p:nvGrpSpPr>
          <p:cNvPr id="59" name="Google Shape;59;p10"/>
          <p:cNvGrpSpPr/>
          <p:nvPr/>
        </p:nvGrpSpPr>
        <p:grpSpPr>
          <a:xfrm>
            <a:off x="1768068" y="6230825"/>
            <a:ext cx="5260264" cy="548640"/>
            <a:chOff x="1898697" y="6230825"/>
            <a:chExt cx="5260264" cy="548640"/>
          </a:xfrm>
        </p:grpSpPr>
        <p:pic>
          <p:nvPicPr>
            <p:cNvPr id="60" name="Google Shape;60;p1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898697" y="6230825"/>
              <a:ext cx="2017714" cy="5486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1" name="Google Shape;61;p10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4880637" y="6356393"/>
              <a:ext cx="2278324" cy="34029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62" name="Google Shape;62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92558" y="6353936"/>
            <a:ext cx="2062031" cy="3657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1122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 light swoosh background">
  <p:cSld name="Text slide light swoosh background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1"/>
          <p:cNvPicPr preferRelativeResize="0"/>
          <p:nvPr/>
        </p:nvPicPr>
        <p:blipFill rotWithShape="1">
          <a:blip r:embed="rId2">
            <a:alphaModFix amt="25000"/>
          </a:blip>
          <a:srcRect b="11244"/>
          <a:stretch/>
        </p:blipFill>
        <p:spPr>
          <a:xfrm>
            <a:off x="1" y="740222"/>
            <a:ext cx="12192000" cy="6117778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1"/>
          <p:cNvSpPr txBox="1">
            <a:spLocks noGrp="1"/>
          </p:cNvSpPr>
          <p:nvPr>
            <p:ph type="body" idx="1"/>
          </p:nvPr>
        </p:nvSpPr>
        <p:spPr>
          <a:xfrm>
            <a:off x="473529" y="1284289"/>
            <a:ext cx="11244900" cy="450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 b="0" i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66" name="Google Shape;66;p11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7" name="Google Shape;67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952882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1"/>
          <p:cNvSpPr txBox="1">
            <a:spLocks noGrp="1"/>
          </p:cNvSpPr>
          <p:nvPr>
            <p:ph type="body" idx="2"/>
          </p:nvPr>
        </p:nvSpPr>
        <p:spPr>
          <a:xfrm>
            <a:off x="1817688" y="196622"/>
            <a:ext cx="8556600" cy="5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0" i="0">
                <a:solidFill>
                  <a:schemeClr val="lt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79819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 light swoosh &amp; footer ">
  <p:cSld name="Text slide light swoosh &amp; footer 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2"/>
          <p:cNvPicPr preferRelativeResize="0"/>
          <p:nvPr/>
        </p:nvPicPr>
        <p:blipFill rotWithShape="1">
          <a:blip r:embed="rId2">
            <a:alphaModFix amt="25000"/>
          </a:blip>
          <a:srcRect b="11244"/>
          <a:stretch/>
        </p:blipFill>
        <p:spPr>
          <a:xfrm>
            <a:off x="0" y="-770"/>
            <a:ext cx="12191984" cy="6144506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2"/>
          <p:cNvSpPr txBox="1">
            <a:spLocks noGrp="1"/>
          </p:cNvSpPr>
          <p:nvPr>
            <p:ph type="body" idx="1"/>
          </p:nvPr>
        </p:nvSpPr>
        <p:spPr>
          <a:xfrm>
            <a:off x="473529" y="1284289"/>
            <a:ext cx="11244900" cy="450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 b="0" i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72" name="Google Shape;72;p12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3" name="Google Shape;73;p12"/>
          <p:cNvPicPr preferRelativeResize="0"/>
          <p:nvPr/>
        </p:nvPicPr>
        <p:blipFill rotWithShape="1">
          <a:blip r:embed="rId3">
            <a:alphaModFix/>
          </a:blip>
          <a:srcRect t="26916"/>
          <a:stretch/>
        </p:blipFill>
        <p:spPr>
          <a:xfrm>
            <a:off x="0" y="6143740"/>
            <a:ext cx="12192000" cy="714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2192000" cy="952882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2"/>
          <p:cNvSpPr txBox="1">
            <a:spLocks noGrp="1"/>
          </p:cNvSpPr>
          <p:nvPr>
            <p:ph type="body" idx="2"/>
          </p:nvPr>
        </p:nvSpPr>
        <p:spPr>
          <a:xfrm>
            <a:off x="1817688" y="196622"/>
            <a:ext cx="8556600" cy="5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0" i="0">
                <a:solidFill>
                  <a:schemeClr val="lt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grpSp>
        <p:nvGrpSpPr>
          <p:cNvPr id="76" name="Google Shape;76;p12"/>
          <p:cNvGrpSpPr/>
          <p:nvPr/>
        </p:nvGrpSpPr>
        <p:grpSpPr>
          <a:xfrm>
            <a:off x="1768068" y="6230825"/>
            <a:ext cx="5260264" cy="548640"/>
            <a:chOff x="1898697" y="6230825"/>
            <a:chExt cx="5260264" cy="548640"/>
          </a:xfrm>
        </p:grpSpPr>
        <p:pic>
          <p:nvPicPr>
            <p:cNvPr id="77" name="Google Shape;77;p1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898697" y="6230825"/>
              <a:ext cx="2017714" cy="5486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8" name="Google Shape;78;p12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4880637" y="6356393"/>
              <a:ext cx="2278324" cy="34029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9" name="Google Shape;79;p1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992558" y="6353936"/>
            <a:ext cx="2062031" cy="3657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0140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 Swoosh Background">
  <p:cSld name="Text Slide Swoosh Background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51181" y="-770"/>
            <a:ext cx="12294361" cy="692327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3"/>
          <p:cNvSpPr txBox="1">
            <a:spLocks noGrp="1"/>
          </p:cNvSpPr>
          <p:nvPr>
            <p:ph type="body" idx="1"/>
          </p:nvPr>
        </p:nvSpPr>
        <p:spPr>
          <a:xfrm>
            <a:off x="1605757" y="250371"/>
            <a:ext cx="89805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0" i="0">
                <a:solidFill>
                  <a:schemeClr val="lt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1F497D"/>
              </a:buClr>
              <a:buSzPts val="2800"/>
              <a:buChar char="o"/>
              <a:defRPr sz="2800" b="1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cxnSp>
        <p:nvCxnSpPr>
          <p:cNvPr id="83" name="Google Shape;83;p13"/>
          <p:cNvCxnSpPr/>
          <p:nvPr/>
        </p:nvCxnSpPr>
        <p:spPr>
          <a:xfrm>
            <a:off x="0" y="6143740"/>
            <a:ext cx="12192000" cy="0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6470"/>
              </a:srgbClr>
            </a:outerShdw>
          </a:effectLst>
        </p:spPr>
      </p:cxnSp>
      <p:sp>
        <p:nvSpPr>
          <p:cNvPr id="84" name="Google Shape;84;p13"/>
          <p:cNvSpPr txBox="1">
            <a:spLocks noGrp="1"/>
          </p:cNvSpPr>
          <p:nvPr>
            <p:ph type="body" idx="2"/>
          </p:nvPr>
        </p:nvSpPr>
        <p:spPr>
          <a:xfrm>
            <a:off x="549275" y="1414463"/>
            <a:ext cx="11093400" cy="418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b="0" i="0">
                <a:solidFill>
                  <a:schemeClr val="lt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o"/>
              <a:defRPr>
                <a:solidFill>
                  <a:schemeClr val="lt1"/>
                </a:solidFill>
              </a:defRPr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>
                <a:solidFill>
                  <a:schemeClr val="lt1"/>
                </a:solidFill>
              </a:defRPr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–"/>
              <a:defRPr>
                <a:solidFill>
                  <a:schemeClr val="lt1"/>
                </a:solidFill>
              </a:defRPr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»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85" name="Google Shape;85;p13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6" name="Google Shape;86;p13"/>
          <p:cNvGrpSpPr/>
          <p:nvPr/>
        </p:nvGrpSpPr>
        <p:grpSpPr>
          <a:xfrm>
            <a:off x="1768068" y="6230825"/>
            <a:ext cx="5260264" cy="548640"/>
            <a:chOff x="1898697" y="6230825"/>
            <a:chExt cx="5260264" cy="548640"/>
          </a:xfrm>
        </p:grpSpPr>
        <p:pic>
          <p:nvPicPr>
            <p:cNvPr id="87" name="Google Shape;87;p1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898697" y="6230825"/>
              <a:ext cx="2017714" cy="5486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" name="Google Shape;88;p1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4880637" y="6356393"/>
              <a:ext cx="2278324" cy="34029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89" name="Google Shape;89;p13" title="Color seal- White lettering - Stacked horizontal co-brand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178675" y="6364208"/>
            <a:ext cx="2039112" cy="306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0753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two">
  <p:cSld name="Title Slide two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51181" y="-770"/>
            <a:ext cx="12294361" cy="6923278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4"/>
          <p:cNvSpPr txBox="1">
            <a:spLocks noGrp="1"/>
          </p:cNvSpPr>
          <p:nvPr>
            <p:ph type="body" idx="1"/>
          </p:nvPr>
        </p:nvSpPr>
        <p:spPr>
          <a:xfrm>
            <a:off x="1605757" y="1992086"/>
            <a:ext cx="8980500" cy="12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88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 b="0" i="0">
                <a:solidFill>
                  <a:schemeClr val="lt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0245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1960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11" name="Google Shape;11;p7"/>
          <p:cNvSpPr txBox="1">
            <a:spLocks noGrp="1"/>
          </p:cNvSpPr>
          <p:nvPr>
            <p:ph type="body" idx="1"/>
          </p:nvPr>
        </p:nvSpPr>
        <p:spPr>
          <a:xfrm>
            <a:off x="533523" y="1297142"/>
            <a:ext cx="109794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Courier New"/>
              <a:buChar char="o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grpSp>
        <p:nvGrpSpPr>
          <p:cNvPr id="12" name="Google Shape;12;p7"/>
          <p:cNvGrpSpPr/>
          <p:nvPr/>
        </p:nvGrpSpPr>
        <p:grpSpPr>
          <a:xfrm>
            <a:off x="-211604" y="-142629"/>
            <a:ext cx="12596322" cy="7137977"/>
            <a:chOff x="-158707" y="-142629"/>
            <a:chExt cx="9447478" cy="7137977"/>
          </a:xfrm>
        </p:grpSpPr>
        <p:grpSp>
          <p:nvGrpSpPr>
            <p:cNvPr id="13" name="Google Shape;13;p7"/>
            <p:cNvGrpSpPr/>
            <p:nvPr/>
          </p:nvGrpSpPr>
          <p:grpSpPr>
            <a:xfrm>
              <a:off x="467806" y="6873248"/>
              <a:ext cx="8217866" cy="122100"/>
              <a:chOff x="467806" y="6873248"/>
              <a:chExt cx="8217866" cy="122100"/>
            </a:xfrm>
          </p:grpSpPr>
          <p:cxnSp>
            <p:nvCxnSpPr>
              <p:cNvPr id="14" name="Google Shape;14;p7"/>
              <p:cNvCxnSpPr/>
              <p:nvPr/>
            </p:nvCxnSpPr>
            <p:spPr>
              <a:xfrm>
                <a:off x="467806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5" name="Google Shape;15;p7"/>
              <p:cNvCxnSpPr/>
              <p:nvPr/>
            </p:nvCxnSpPr>
            <p:spPr>
              <a:xfrm>
                <a:off x="8685672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16" name="Google Shape;16;p7"/>
              <p:cNvGrpSpPr/>
              <p:nvPr/>
            </p:nvGrpSpPr>
            <p:grpSpPr>
              <a:xfrm>
                <a:off x="57150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17" name="Google Shape;17;p7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8" name="Google Shape;18;p7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9" name="Google Shape;19;p7"/>
              <p:cNvGrpSpPr/>
              <p:nvPr/>
            </p:nvGrpSpPr>
            <p:grpSpPr>
              <a:xfrm>
                <a:off x="29718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20" name="Google Shape;20;p7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1" name="Google Shape;21;p7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22" name="Google Shape;22;p7"/>
            <p:cNvGrpSpPr/>
            <p:nvPr/>
          </p:nvGrpSpPr>
          <p:grpSpPr>
            <a:xfrm>
              <a:off x="467806" y="-142629"/>
              <a:ext cx="8217866" cy="122100"/>
              <a:chOff x="467806" y="6873248"/>
              <a:chExt cx="8217866" cy="122100"/>
            </a:xfrm>
          </p:grpSpPr>
          <p:cxnSp>
            <p:nvCxnSpPr>
              <p:cNvPr id="23" name="Google Shape;23;p7"/>
              <p:cNvCxnSpPr/>
              <p:nvPr/>
            </p:nvCxnSpPr>
            <p:spPr>
              <a:xfrm>
                <a:off x="467806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4" name="Google Shape;24;p7"/>
              <p:cNvCxnSpPr/>
              <p:nvPr/>
            </p:nvCxnSpPr>
            <p:spPr>
              <a:xfrm>
                <a:off x="8685672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25" name="Google Shape;25;p7"/>
              <p:cNvGrpSpPr/>
              <p:nvPr/>
            </p:nvGrpSpPr>
            <p:grpSpPr>
              <a:xfrm>
                <a:off x="57150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26" name="Google Shape;26;p7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7" name="Google Shape;27;p7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8" name="Google Shape;28;p7"/>
              <p:cNvGrpSpPr/>
              <p:nvPr/>
            </p:nvGrpSpPr>
            <p:grpSpPr>
              <a:xfrm>
                <a:off x="29718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29" name="Google Shape;29;p7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0" name="Google Shape;30;p7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31" name="Google Shape;31;p7"/>
            <p:cNvGrpSpPr/>
            <p:nvPr/>
          </p:nvGrpSpPr>
          <p:grpSpPr>
            <a:xfrm>
              <a:off x="-158707" y="1082007"/>
              <a:ext cx="122100" cy="5151234"/>
              <a:chOff x="-158707" y="1082008"/>
              <a:chExt cx="122100" cy="5151234"/>
            </a:xfrm>
          </p:grpSpPr>
          <p:cxnSp>
            <p:nvCxnSpPr>
              <p:cNvPr id="32" name="Google Shape;32;p7"/>
              <p:cNvCxnSpPr/>
              <p:nvPr/>
            </p:nvCxnSpPr>
            <p:spPr>
              <a:xfrm>
                <a:off x="-97662" y="108200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3" name="Google Shape;33;p7"/>
              <p:cNvCxnSpPr/>
              <p:nvPr/>
            </p:nvCxnSpPr>
            <p:spPr>
              <a:xfrm>
                <a:off x="-97662" y="1539143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4" name="Google Shape;34;p7"/>
              <p:cNvCxnSpPr/>
              <p:nvPr/>
            </p:nvCxnSpPr>
            <p:spPr>
              <a:xfrm>
                <a:off x="-97662" y="6111142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5" name="Google Shape;35;p7"/>
              <p:cNvCxnSpPr/>
              <p:nvPr/>
            </p:nvCxnSpPr>
            <p:spPr>
              <a:xfrm rot="10800000">
                <a:off x="-158707" y="4075647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6" name="Google Shape;36;p7"/>
              <p:cNvCxnSpPr/>
              <p:nvPr/>
            </p:nvCxnSpPr>
            <p:spPr>
              <a:xfrm rot="10800000">
                <a:off x="-158707" y="3679446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7" name="Google Shape;37;p7"/>
              <p:cNvCxnSpPr/>
              <p:nvPr/>
            </p:nvCxnSpPr>
            <p:spPr>
              <a:xfrm rot="10800000">
                <a:off x="-158707" y="5773880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38" name="Google Shape;38;p7"/>
            <p:cNvGrpSpPr/>
            <p:nvPr/>
          </p:nvGrpSpPr>
          <p:grpSpPr>
            <a:xfrm>
              <a:off x="9166671" y="1082007"/>
              <a:ext cx="122100" cy="5151234"/>
              <a:chOff x="-158707" y="1082008"/>
              <a:chExt cx="122100" cy="5151234"/>
            </a:xfrm>
          </p:grpSpPr>
          <p:cxnSp>
            <p:nvCxnSpPr>
              <p:cNvPr id="39" name="Google Shape;39;p7"/>
              <p:cNvCxnSpPr/>
              <p:nvPr/>
            </p:nvCxnSpPr>
            <p:spPr>
              <a:xfrm>
                <a:off x="-97662" y="108200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0" name="Google Shape;40;p7"/>
              <p:cNvCxnSpPr/>
              <p:nvPr/>
            </p:nvCxnSpPr>
            <p:spPr>
              <a:xfrm>
                <a:off x="-97662" y="1539143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1" name="Google Shape;41;p7"/>
              <p:cNvCxnSpPr/>
              <p:nvPr/>
            </p:nvCxnSpPr>
            <p:spPr>
              <a:xfrm>
                <a:off x="-97662" y="6111142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2" name="Google Shape;42;p7"/>
              <p:cNvCxnSpPr/>
              <p:nvPr/>
            </p:nvCxnSpPr>
            <p:spPr>
              <a:xfrm rot="10800000">
                <a:off x="-158707" y="4075647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3" name="Google Shape;43;p7"/>
              <p:cNvCxnSpPr/>
              <p:nvPr/>
            </p:nvCxnSpPr>
            <p:spPr>
              <a:xfrm rot="10800000">
                <a:off x="-158707" y="3679446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4" name="Google Shape;44;p7"/>
              <p:cNvCxnSpPr/>
              <p:nvPr/>
            </p:nvCxnSpPr>
            <p:spPr>
              <a:xfrm rot="10800000">
                <a:off x="-158707" y="5773880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</p:grpSp>
      <p:sp>
        <p:nvSpPr>
          <p:cNvPr id="46" name="Google Shape;46;p7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5" r:id="rId2"/>
    <p:sldLayoutId id="2147483656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1568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11" name="Google Shape;11;p7"/>
          <p:cNvSpPr txBox="1">
            <a:spLocks noGrp="1"/>
          </p:cNvSpPr>
          <p:nvPr>
            <p:ph type="body" idx="1"/>
          </p:nvPr>
        </p:nvSpPr>
        <p:spPr>
          <a:xfrm>
            <a:off x="533523" y="1297142"/>
            <a:ext cx="109794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Courier New"/>
              <a:buChar char="o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grpSp>
        <p:nvGrpSpPr>
          <p:cNvPr id="12" name="Google Shape;12;p7"/>
          <p:cNvGrpSpPr/>
          <p:nvPr/>
        </p:nvGrpSpPr>
        <p:grpSpPr>
          <a:xfrm>
            <a:off x="-211604" y="-142629"/>
            <a:ext cx="12596322" cy="7137977"/>
            <a:chOff x="-158707" y="-142629"/>
            <a:chExt cx="9447478" cy="7137977"/>
          </a:xfrm>
        </p:grpSpPr>
        <p:grpSp>
          <p:nvGrpSpPr>
            <p:cNvPr id="13" name="Google Shape;13;p7"/>
            <p:cNvGrpSpPr/>
            <p:nvPr/>
          </p:nvGrpSpPr>
          <p:grpSpPr>
            <a:xfrm>
              <a:off x="467806" y="6873248"/>
              <a:ext cx="8217866" cy="122100"/>
              <a:chOff x="467806" y="6873248"/>
              <a:chExt cx="8217866" cy="122100"/>
            </a:xfrm>
          </p:grpSpPr>
          <p:cxnSp>
            <p:nvCxnSpPr>
              <p:cNvPr id="14" name="Google Shape;14;p7"/>
              <p:cNvCxnSpPr/>
              <p:nvPr/>
            </p:nvCxnSpPr>
            <p:spPr>
              <a:xfrm>
                <a:off x="467806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5" name="Google Shape;15;p7"/>
              <p:cNvCxnSpPr/>
              <p:nvPr/>
            </p:nvCxnSpPr>
            <p:spPr>
              <a:xfrm>
                <a:off x="8685672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16" name="Google Shape;16;p7"/>
              <p:cNvGrpSpPr/>
              <p:nvPr/>
            </p:nvGrpSpPr>
            <p:grpSpPr>
              <a:xfrm>
                <a:off x="57150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17" name="Google Shape;17;p7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8" name="Google Shape;18;p7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9" name="Google Shape;19;p7"/>
              <p:cNvGrpSpPr/>
              <p:nvPr/>
            </p:nvGrpSpPr>
            <p:grpSpPr>
              <a:xfrm>
                <a:off x="29718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20" name="Google Shape;20;p7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1" name="Google Shape;21;p7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22" name="Google Shape;22;p7"/>
            <p:cNvGrpSpPr/>
            <p:nvPr/>
          </p:nvGrpSpPr>
          <p:grpSpPr>
            <a:xfrm>
              <a:off x="467806" y="-142629"/>
              <a:ext cx="8217866" cy="122100"/>
              <a:chOff x="467806" y="6873248"/>
              <a:chExt cx="8217866" cy="122100"/>
            </a:xfrm>
          </p:grpSpPr>
          <p:cxnSp>
            <p:nvCxnSpPr>
              <p:cNvPr id="23" name="Google Shape;23;p7"/>
              <p:cNvCxnSpPr/>
              <p:nvPr/>
            </p:nvCxnSpPr>
            <p:spPr>
              <a:xfrm>
                <a:off x="467806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4" name="Google Shape;24;p7"/>
              <p:cNvCxnSpPr/>
              <p:nvPr/>
            </p:nvCxnSpPr>
            <p:spPr>
              <a:xfrm>
                <a:off x="8685672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25" name="Google Shape;25;p7"/>
              <p:cNvGrpSpPr/>
              <p:nvPr/>
            </p:nvGrpSpPr>
            <p:grpSpPr>
              <a:xfrm>
                <a:off x="57150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26" name="Google Shape;26;p7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7" name="Google Shape;27;p7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8" name="Google Shape;28;p7"/>
              <p:cNvGrpSpPr/>
              <p:nvPr/>
            </p:nvGrpSpPr>
            <p:grpSpPr>
              <a:xfrm>
                <a:off x="29718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29" name="Google Shape;29;p7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0" name="Google Shape;30;p7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31" name="Google Shape;31;p7"/>
            <p:cNvGrpSpPr/>
            <p:nvPr/>
          </p:nvGrpSpPr>
          <p:grpSpPr>
            <a:xfrm>
              <a:off x="-158707" y="1082007"/>
              <a:ext cx="122100" cy="5151234"/>
              <a:chOff x="-158707" y="1082008"/>
              <a:chExt cx="122100" cy="5151234"/>
            </a:xfrm>
          </p:grpSpPr>
          <p:cxnSp>
            <p:nvCxnSpPr>
              <p:cNvPr id="32" name="Google Shape;32;p7"/>
              <p:cNvCxnSpPr/>
              <p:nvPr/>
            </p:nvCxnSpPr>
            <p:spPr>
              <a:xfrm>
                <a:off x="-97662" y="108200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3" name="Google Shape;33;p7"/>
              <p:cNvCxnSpPr/>
              <p:nvPr/>
            </p:nvCxnSpPr>
            <p:spPr>
              <a:xfrm>
                <a:off x="-97662" y="1539143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4" name="Google Shape;34;p7"/>
              <p:cNvCxnSpPr/>
              <p:nvPr/>
            </p:nvCxnSpPr>
            <p:spPr>
              <a:xfrm>
                <a:off x="-97662" y="6111142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5" name="Google Shape;35;p7"/>
              <p:cNvCxnSpPr/>
              <p:nvPr/>
            </p:nvCxnSpPr>
            <p:spPr>
              <a:xfrm rot="10800000">
                <a:off x="-158707" y="4075647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6" name="Google Shape;36;p7"/>
              <p:cNvCxnSpPr/>
              <p:nvPr/>
            </p:nvCxnSpPr>
            <p:spPr>
              <a:xfrm rot="10800000">
                <a:off x="-158707" y="3679446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7" name="Google Shape;37;p7"/>
              <p:cNvCxnSpPr/>
              <p:nvPr/>
            </p:nvCxnSpPr>
            <p:spPr>
              <a:xfrm rot="10800000">
                <a:off x="-158707" y="5773880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38" name="Google Shape;38;p7"/>
            <p:cNvGrpSpPr/>
            <p:nvPr/>
          </p:nvGrpSpPr>
          <p:grpSpPr>
            <a:xfrm>
              <a:off x="9166671" y="1082007"/>
              <a:ext cx="122100" cy="5151234"/>
              <a:chOff x="-158707" y="1082008"/>
              <a:chExt cx="122100" cy="5151234"/>
            </a:xfrm>
          </p:grpSpPr>
          <p:cxnSp>
            <p:nvCxnSpPr>
              <p:cNvPr id="39" name="Google Shape;39;p7"/>
              <p:cNvCxnSpPr/>
              <p:nvPr/>
            </p:nvCxnSpPr>
            <p:spPr>
              <a:xfrm>
                <a:off x="-97662" y="108200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0" name="Google Shape;40;p7"/>
              <p:cNvCxnSpPr/>
              <p:nvPr/>
            </p:nvCxnSpPr>
            <p:spPr>
              <a:xfrm>
                <a:off x="-97662" y="1539143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1" name="Google Shape;41;p7"/>
              <p:cNvCxnSpPr/>
              <p:nvPr/>
            </p:nvCxnSpPr>
            <p:spPr>
              <a:xfrm>
                <a:off x="-97662" y="6111142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2" name="Google Shape;42;p7"/>
              <p:cNvCxnSpPr/>
              <p:nvPr/>
            </p:nvCxnSpPr>
            <p:spPr>
              <a:xfrm rot="10800000">
                <a:off x="-158707" y="4075647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3" name="Google Shape;43;p7"/>
              <p:cNvCxnSpPr/>
              <p:nvPr/>
            </p:nvCxnSpPr>
            <p:spPr>
              <a:xfrm rot="10800000">
                <a:off x="-158707" y="3679446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4" name="Google Shape;44;p7"/>
              <p:cNvCxnSpPr/>
              <p:nvPr/>
            </p:nvCxnSpPr>
            <p:spPr>
              <a:xfrm rot="10800000">
                <a:off x="-158707" y="5773880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</p:grpSp>
      <p:sp>
        <p:nvSpPr>
          <p:cNvPr id="45" name="Google Shape;45;p7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55028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4.png"/><Relationship Id="rId4" Type="http://schemas.openxmlformats.org/officeDocument/2006/relationships/image" Target="../media/image20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06;p1">
            <a:extLst>
              <a:ext uri="{FF2B5EF4-FFF2-40B4-BE49-F238E27FC236}">
                <a16:creationId xmlns:a16="http://schemas.microsoft.com/office/drawing/2014/main" id="{7340B67E-8BB3-7C91-35EB-99E63AB6F19A}"/>
              </a:ext>
            </a:extLst>
          </p:cNvPr>
          <p:cNvSpPr txBox="1"/>
          <p:nvPr/>
        </p:nvSpPr>
        <p:spPr>
          <a:xfrm>
            <a:off x="6315740" y="4101739"/>
            <a:ext cx="5392740" cy="10299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196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  <a:sym typeface="Arial"/>
              </a:rPr>
              <a:t>Davide Terzani</a:t>
            </a:r>
            <a:endParaRPr sz="20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lang="en-US" sz="20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Advanced Accelerator Concepts 2026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lang="en-US" sz="20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July 30</a:t>
            </a:r>
            <a:r>
              <a:rPr lang="en-US" sz="2000" baseline="300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</a:t>
            </a:r>
            <a:r>
              <a:rPr lang="en-US" sz="20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, 2026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8D85D1-486D-F5C1-489A-BF62B2674C3E}"/>
              </a:ext>
            </a:extLst>
          </p:cNvPr>
          <p:cNvSpPr txBox="1"/>
          <p:nvPr/>
        </p:nvSpPr>
        <p:spPr>
          <a:xfrm>
            <a:off x="5109794" y="2082105"/>
            <a:ext cx="6790659" cy="13849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Energy-resolved measurement of individual GeV muons from the BELLA PW Laser-Plasma Accelerator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76AB00F-AB66-6782-CE83-F1A780D52501}"/>
              </a:ext>
            </a:extLst>
          </p:cNvPr>
          <p:cNvSpPr/>
          <p:nvPr/>
        </p:nvSpPr>
        <p:spPr>
          <a:xfrm>
            <a:off x="6096000" y="5336879"/>
            <a:ext cx="58044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This work was supported by DARPA, and by the U.S. Department of Energy (DOE) Office of Science under Contract  DE-AC02-05CH11231</a:t>
            </a:r>
          </a:p>
        </p:txBody>
      </p:sp>
    </p:spTree>
    <p:extLst>
      <p:ext uri="{BB962C8B-B14F-4D97-AF65-F5344CB8AC3E}">
        <p14:creationId xmlns:p14="http://schemas.microsoft.com/office/powerpoint/2010/main" val="12928697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lang="en-US" sz="1000" u="none" strike="noStrike" cap="none">
                <a:solidFill>
                  <a:srgbClr val="000000"/>
                </a:solidFill>
                <a:sym typeface="Arial"/>
              </a:rPr>
              <a:t>2</a:t>
            </a:fld>
            <a:endParaRPr sz="1000" u="none" strike="noStrike" cap="none" dirty="0">
              <a:solidFill>
                <a:srgbClr val="000000"/>
              </a:solidFill>
              <a:sym typeface="Arial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924E51C-9928-C36D-32D0-B960AC01EDC6}"/>
              </a:ext>
            </a:extLst>
          </p:cNvPr>
          <p:cNvGrpSpPr/>
          <p:nvPr/>
        </p:nvGrpSpPr>
        <p:grpSpPr>
          <a:xfrm>
            <a:off x="954498" y="1439334"/>
            <a:ext cx="9507731" cy="4011836"/>
            <a:chOff x="954506" y="1342314"/>
            <a:chExt cx="9507731" cy="309650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6228781-7911-7F88-4CED-135E373348CC}"/>
                </a:ext>
              </a:extLst>
            </p:cNvPr>
            <p:cNvSpPr txBox="1"/>
            <p:nvPr/>
          </p:nvSpPr>
          <p:spPr>
            <a:xfrm>
              <a:off x="954507" y="1342314"/>
              <a:ext cx="4647426" cy="7232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Bef>
                  <a:spcPts val="600"/>
                </a:spcBef>
              </a:pPr>
              <a:r>
                <a:rPr lang="en-US" sz="1800" b="1" i="1" dirty="0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Theory and modeling (BELLA center)</a:t>
              </a:r>
            </a:p>
            <a:p>
              <a:pPr>
                <a:spcBef>
                  <a:spcPts val="600"/>
                </a:spcBef>
              </a:pPr>
              <a:r>
                <a:rPr lang="en-US" sz="1800" dirty="0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	D. Terzani, S. </a:t>
              </a:r>
              <a:r>
                <a:rPr lang="en-US" sz="1800" dirty="0" err="1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Kisyov</a:t>
              </a:r>
              <a:r>
                <a:rPr lang="en-US" sz="1800" dirty="0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, C. Benedetti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4B8319C-BEB7-59DA-FF90-69E6393303DF}"/>
                </a:ext>
              </a:extLst>
            </p:cNvPr>
            <p:cNvSpPr txBox="1"/>
            <p:nvPr/>
          </p:nvSpPr>
          <p:spPr>
            <a:xfrm>
              <a:off x="954506" y="2133391"/>
              <a:ext cx="9507731" cy="5582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en-US" sz="1800" b="1" i="1" dirty="0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LPA electrons (BELLA center)</a:t>
              </a:r>
            </a:p>
            <a:p>
              <a:pPr>
                <a:spcBef>
                  <a:spcPts val="600"/>
                </a:spcBef>
              </a:pPr>
              <a:r>
                <a:rPr lang="en-US" sz="1800" dirty="0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	A. </a:t>
              </a:r>
              <a:r>
                <a:rPr lang="en-US" sz="1800" dirty="0" err="1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Picksley</a:t>
              </a:r>
              <a:r>
                <a:rPr lang="en-US" sz="1800" dirty="0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, J. Stackhouse, H-E. Tsai, R. Li, E. Park, K. Nakamura, A. J. </a:t>
              </a:r>
              <a:r>
                <a:rPr lang="en-US" sz="1800" dirty="0" err="1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Gonsalves</a:t>
              </a:r>
              <a:endParaRPr lang="en-US" sz="1800" dirty="0">
                <a:solidFill>
                  <a:schemeClr val="tx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19A9C8D-4CE7-1262-D75E-3D74EFA7220E}"/>
                </a:ext>
              </a:extLst>
            </p:cNvPr>
            <p:cNvSpPr txBox="1"/>
            <p:nvPr/>
          </p:nvSpPr>
          <p:spPr>
            <a:xfrm>
              <a:off x="954506" y="2924469"/>
              <a:ext cx="8917826" cy="7232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Bef>
                  <a:spcPts val="600"/>
                </a:spcBef>
              </a:pPr>
              <a:r>
                <a:rPr lang="en-US" sz="1800" b="1" i="1" dirty="0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Muon detection (Physical Science)</a:t>
              </a:r>
            </a:p>
            <a:p>
              <a:pPr>
                <a:spcBef>
                  <a:spcPts val="600"/>
                </a:spcBef>
              </a:pPr>
              <a:r>
                <a:rPr lang="en-US" sz="1800" dirty="0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	L. Le Pottier, P. </a:t>
              </a:r>
              <a:r>
                <a:rPr lang="en-US" sz="1800" dirty="0" err="1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Manov</a:t>
              </a:r>
              <a:r>
                <a:rPr lang="en-US" sz="1800" dirty="0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, R. Heller, M. </a:t>
              </a:r>
              <a:r>
                <a:rPr lang="en-US" sz="1800" dirty="0" err="1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Mironova</a:t>
              </a:r>
              <a:r>
                <a:rPr lang="en-US" sz="1800" dirty="0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, T. Heim, M. Garcia-</a:t>
              </a:r>
              <a:r>
                <a:rPr lang="en-US" sz="1800" dirty="0" err="1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Sciveres</a:t>
              </a:r>
              <a:endParaRPr lang="en-US" sz="1800" dirty="0">
                <a:solidFill>
                  <a:schemeClr val="tx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255C984-7A0D-A0D3-1E01-9DCEDB2834E1}"/>
                </a:ext>
              </a:extLst>
            </p:cNvPr>
            <p:cNvSpPr txBox="1"/>
            <p:nvPr/>
          </p:nvSpPr>
          <p:spPr>
            <a:xfrm>
              <a:off x="954506" y="3715547"/>
              <a:ext cx="8518679" cy="7232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en-US" sz="1800" b="1" i="1" dirty="0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Supervision (BELLA center and LBNL)</a:t>
              </a:r>
            </a:p>
            <a:p>
              <a:pPr>
                <a:spcBef>
                  <a:spcPts val="600"/>
                </a:spcBef>
              </a:pPr>
              <a:r>
                <a:rPr lang="en-US" sz="1800" dirty="0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	J. Valentine, J. van </a:t>
              </a:r>
              <a:r>
                <a:rPr lang="en-US" sz="1800" dirty="0" err="1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Tilborg</a:t>
              </a:r>
              <a:r>
                <a:rPr lang="en-US" sz="1800" dirty="0">
                  <a:solidFill>
                    <a:schemeClr val="tx1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, C. B. Schroeder, E. Esarey, C. G. R. Geddes</a:t>
              </a:r>
            </a:p>
          </p:txBody>
        </p:sp>
      </p:grp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F7C0D221-8395-5216-BD84-60C48858CC6B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Contributors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D6AEC56-F475-6C59-3B39-D3C4C6FB496F}"/>
              </a:ext>
            </a:extLst>
          </p:cNvPr>
          <p:cNvSpPr txBox="1"/>
          <p:nvPr/>
        </p:nvSpPr>
        <p:spPr>
          <a:xfrm>
            <a:off x="1083120" y="5918318"/>
            <a:ext cx="2561920" cy="454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+ all the technical staff!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987E69-E4D4-B84F-A1AB-8883E206979F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>
            <a:noAutofit/>
          </a:bodyPr>
          <a:lstStyle/>
          <a:p>
            <a:r>
              <a:rPr lang="en-US" dirty="0"/>
              <a:t>Outline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8FF779-5A1C-D787-3CD7-BE2DCB5D79C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310A7D4-8109-AF77-404E-01F788CC8CC9}"/>
              </a:ext>
            </a:extLst>
          </p:cNvPr>
          <p:cNvSpPr txBox="1"/>
          <p:nvPr/>
        </p:nvSpPr>
        <p:spPr>
          <a:xfrm>
            <a:off x="820131" y="1517715"/>
            <a:ext cx="8448147" cy="44330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Motivations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Overview of the experimental setup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Description of muon telescope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Muon identification and detector calibration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Energy of muons produced via LPA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Summary and next steps</a:t>
            </a:r>
          </a:p>
        </p:txBody>
      </p:sp>
    </p:spTree>
    <p:extLst>
      <p:ext uri="{BB962C8B-B14F-4D97-AF65-F5344CB8AC3E}">
        <p14:creationId xmlns:p14="http://schemas.microsoft.com/office/powerpoint/2010/main" val="1196263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5605E-1A92-3666-E8AB-EAEE8DC355C2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485724" y="196622"/>
            <a:ext cx="11220553" cy="543600"/>
          </a:xfrm>
        </p:spPr>
        <p:txBody>
          <a:bodyPr>
            <a:noAutofit/>
          </a:bodyPr>
          <a:lstStyle/>
          <a:p>
            <a:r>
              <a:rPr lang="en-US" dirty="0"/>
              <a:t>Imaging applications benefit from a compact muon source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5029D4-3663-881D-A122-4A8D041C373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</a:t>
            </a:fld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7B96263-E71F-5DF5-78ED-3245C4495295}"/>
              </a:ext>
            </a:extLst>
          </p:cNvPr>
          <p:cNvSpPr txBox="1"/>
          <p:nvPr/>
        </p:nvSpPr>
        <p:spPr>
          <a:xfrm>
            <a:off x="2068916" y="1213780"/>
            <a:ext cx="9717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Pct val="100000"/>
              <a:buFont typeface="Times New Roman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Muon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0" name="Table 29">
                <a:extLst>
                  <a:ext uri="{FF2B5EF4-FFF2-40B4-BE49-F238E27FC236}">
                    <a16:creationId xmlns:a16="http://schemas.microsoft.com/office/drawing/2014/main" id="{76CF9E77-1B03-9638-8965-2E2A36F077B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90304930"/>
                  </p:ext>
                </p:extLst>
              </p:nvPr>
            </p:nvGraphicFramePr>
            <p:xfrm>
              <a:off x="3400525" y="1078853"/>
              <a:ext cx="6557524" cy="711148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1639381">
                      <a:extLst>
                        <a:ext uri="{9D8B030D-6E8A-4147-A177-3AD203B41FA5}">
                          <a16:colId xmlns:a16="http://schemas.microsoft.com/office/drawing/2014/main" val="4256827291"/>
                        </a:ext>
                      </a:extLst>
                    </a:gridCol>
                    <a:gridCol w="1639381">
                      <a:extLst>
                        <a:ext uri="{9D8B030D-6E8A-4147-A177-3AD203B41FA5}">
                          <a16:colId xmlns:a16="http://schemas.microsoft.com/office/drawing/2014/main" val="1926678310"/>
                        </a:ext>
                      </a:extLst>
                    </a:gridCol>
                    <a:gridCol w="1639381">
                      <a:extLst>
                        <a:ext uri="{9D8B030D-6E8A-4147-A177-3AD203B41FA5}">
                          <a16:colId xmlns:a16="http://schemas.microsoft.com/office/drawing/2014/main" val="3647931084"/>
                        </a:ext>
                      </a:extLst>
                    </a:gridCol>
                    <a:gridCol w="1639381">
                      <a:extLst>
                        <a:ext uri="{9D8B030D-6E8A-4147-A177-3AD203B41FA5}">
                          <a16:colId xmlns:a16="http://schemas.microsoft.com/office/drawing/2014/main" val="2715009270"/>
                        </a:ext>
                      </a:extLst>
                    </a:gridCol>
                  </a:tblGrid>
                  <a:tr h="355574">
                    <a:tc>
                      <a:txBody>
                        <a:bodyPr/>
                        <a:lstStyle>
                          <a:lvl1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1pPr>
                          <a:lvl2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2pPr>
                          <a:lvl3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3pPr>
                          <a:lvl4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4pPr>
                          <a:lvl5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5pPr>
                          <a:lvl6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6pPr>
                          <a:lvl7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7pPr>
                          <a:lvl8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8pPr>
                          <a:lvl9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US" b="0" i="0" dirty="0">
                              <a:latin typeface="Helvetica Neue" panose="02000503000000020004" pitchFamily="2" charset="0"/>
                            </a:rPr>
                            <a:t>Mass [MeV]</a:t>
                          </a:r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12700" cmpd="sng">
                          <a:solidFill>
                            <a:sysClr val="window" lastClr="FFFFFF"/>
                          </a:solidFill>
                        </a:lnT>
                        <a:lnB w="381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A66AC"/>
                        </a:solidFill>
                      </a:tcPr>
                    </a:tc>
                    <a:tc>
                      <a:txBody>
                        <a:bodyPr/>
                        <a:lstStyle>
                          <a:lvl1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1pPr>
                          <a:lvl2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2pPr>
                          <a:lvl3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3pPr>
                          <a:lvl4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4pPr>
                          <a:lvl5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5pPr>
                          <a:lvl6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6pPr>
                          <a:lvl7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7pPr>
                          <a:lvl8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8pPr>
                          <a:lvl9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US" b="0" i="0" dirty="0">
                              <a:latin typeface="Helvetica Neue" panose="02000503000000020004" pitchFamily="2" charset="0"/>
                            </a:rPr>
                            <a:t>Charge [e]</a:t>
                          </a:r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12700" cmpd="sng">
                          <a:solidFill>
                            <a:sysClr val="window" lastClr="FFFFFF"/>
                          </a:solidFill>
                        </a:lnT>
                        <a:lnB w="381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A66AC"/>
                        </a:solidFill>
                      </a:tcPr>
                    </a:tc>
                    <a:tc>
                      <a:txBody>
                        <a:bodyPr/>
                        <a:lstStyle>
                          <a:lvl1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1pPr>
                          <a:lvl2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2pPr>
                          <a:lvl3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3pPr>
                          <a:lvl4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4pPr>
                          <a:lvl5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5pPr>
                          <a:lvl6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6pPr>
                          <a:lvl7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7pPr>
                          <a:lvl8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8pPr>
                          <a:lvl9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US" b="0" i="0" dirty="0">
                              <a:latin typeface="Helvetica Neue" panose="02000503000000020004" pitchFamily="2" charset="0"/>
                            </a:rPr>
                            <a:t>Spin</a:t>
                          </a:r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12700" cmpd="sng">
                          <a:solidFill>
                            <a:sysClr val="window" lastClr="FFFFFF"/>
                          </a:solidFill>
                        </a:lnT>
                        <a:lnB w="381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A66AC"/>
                        </a:solidFill>
                      </a:tcPr>
                    </a:tc>
                    <a:tc>
                      <a:txBody>
                        <a:bodyPr/>
                        <a:lstStyle>
                          <a:lvl1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1pPr>
                          <a:lvl2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2pPr>
                          <a:lvl3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3pPr>
                          <a:lvl4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4pPr>
                          <a:lvl5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5pPr>
                          <a:lvl6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6pPr>
                          <a:lvl7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7pPr>
                          <a:lvl8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8pPr>
                          <a:lvl9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US" b="0" i="0" dirty="0">
                              <a:latin typeface="Helvetica Neue" panose="02000503000000020004" pitchFamily="2" charset="0"/>
                            </a:rPr>
                            <a:t>Lifetime [</a:t>
                          </a:r>
                          <a14:m>
                            <m:oMath xmlns:m="http://schemas.openxmlformats.org/officeDocument/2006/math"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𝝁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𝒔</m:t>
                              </m:r>
                            </m:oMath>
                          </a14:m>
                          <a:r>
                            <a:rPr lang="en-US" b="0" i="0" dirty="0">
                              <a:latin typeface="Helvetica Neue" panose="02000503000000020004" pitchFamily="2" charset="0"/>
                            </a:rPr>
                            <a:t>]</a:t>
                          </a:r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12700" cmpd="sng">
                          <a:solidFill>
                            <a:sysClr val="window" lastClr="FFFFFF"/>
                          </a:solidFill>
                        </a:lnT>
                        <a:lnB w="381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A66AC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32418606"/>
                      </a:ext>
                    </a:extLst>
                  </a:tr>
                  <a:tr h="355574">
                    <a:tc>
                      <a:txBody>
                        <a:bodyPr/>
                        <a:lstStyle>
                          <a:lvl1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1pPr>
                          <a:lvl2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2pPr>
                          <a:lvl3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3pPr>
                          <a:lvl4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4pPr>
                          <a:lvl5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5pPr>
                          <a:lvl6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6pPr>
                          <a:lvl7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7pPr>
                          <a:lvl8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8pPr>
                          <a:lvl9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US" dirty="0">
                              <a:latin typeface="Helvetica Neue" panose="02000503000000020004" pitchFamily="2" charset="0"/>
                              <a:ea typeface="Helvetica Neue" panose="02000503000000020004" pitchFamily="2" charset="0"/>
                              <a:cs typeface="Helvetica Neue" panose="02000503000000020004" pitchFamily="2" charset="0"/>
                            </a:rPr>
                            <a:t>105.7</a:t>
                          </a:r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38100" cmpd="sng">
                          <a:solidFill>
                            <a:sysClr val="window" lastClr="FFFFFF"/>
                          </a:solidFill>
                        </a:lnT>
                        <a:lnB w="127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A66AC">
                            <a:tint val="40000"/>
                          </a:srgbClr>
                        </a:solidFill>
                      </a:tcPr>
                    </a:tc>
                    <a:tc>
                      <a:txBody>
                        <a:bodyPr/>
                        <a:lstStyle>
                          <a:lvl1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1pPr>
                          <a:lvl2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2pPr>
                          <a:lvl3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3pPr>
                          <a:lvl4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4pPr>
                          <a:lvl5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5pPr>
                          <a:lvl6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6pPr>
                          <a:lvl7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7pPr>
                          <a:lvl8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8pPr>
                          <a:lvl9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±</m:t>
                              </m:r>
                            </m:oMath>
                          </a14:m>
                          <a:r>
                            <a:rPr lang="en-US" b="0" i="0" dirty="0">
                              <a:latin typeface="Helvetica Neue" panose="02000503000000020004" pitchFamily="2" charset="0"/>
                            </a:rPr>
                            <a:t>1</a:t>
                          </a:r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38100" cmpd="sng">
                          <a:solidFill>
                            <a:sysClr val="window" lastClr="FFFFFF"/>
                          </a:solidFill>
                        </a:lnT>
                        <a:lnB w="127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A66AC">
                            <a:tint val="40000"/>
                          </a:srgbClr>
                        </a:solidFill>
                      </a:tcPr>
                    </a:tc>
                    <a:tc>
                      <a:txBody>
                        <a:bodyPr/>
                        <a:lstStyle>
                          <a:lvl1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1pPr>
                          <a:lvl2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2pPr>
                          <a:lvl3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3pPr>
                          <a:lvl4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4pPr>
                          <a:lvl5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5pPr>
                          <a:lvl6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6pPr>
                          <a:lvl7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7pPr>
                          <a:lvl8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8pPr>
                          <a:lvl9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ℏ/2</m:t>
                                </m:r>
                              </m:oMath>
                            </m:oMathPara>
                          </a14:m>
                          <a:endParaRPr lang="en-US" b="0" i="0" dirty="0">
                            <a:latin typeface="Helvetica Neue" panose="02000503000000020004" pitchFamily="2" charset="0"/>
                          </a:endParaRPr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38100" cmpd="sng">
                          <a:solidFill>
                            <a:sysClr val="window" lastClr="FFFFFF"/>
                          </a:solidFill>
                        </a:lnT>
                        <a:lnB w="127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A66AC">
                            <a:tint val="40000"/>
                          </a:srgbClr>
                        </a:solidFill>
                      </a:tcPr>
                    </a:tc>
                    <a:tc>
                      <a:txBody>
                        <a:bodyPr/>
                        <a:lstStyle>
                          <a:lvl1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1pPr>
                          <a:lvl2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2pPr>
                          <a:lvl3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3pPr>
                          <a:lvl4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4pPr>
                          <a:lvl5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5pPr>
                          <a:lvl6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6pPr>
                          <a:lvl7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7pPr>
                          <a:lvl8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8pPr>
                          <a:lvl9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US" dirty="0">
                              <a:latin typeface="Helvetica Neue" panose="02000503000000020004" pitchFamily="2" charset="0"/>
                              <a:ea typeface="Helvetica Neue" panose="02000503000000020004" pitchFamily="2" charset="0"/>
                              <a:cs typeface="Helvetica Neue" panose="02000503000000020004" pitchFamily="2" charset="0"/>
                            </a:rPr>
                            <a:t>2.2</a:t>
                          </a:r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38100" cmpd="sng">
                          <a:solidFill>
                            <a:sysClr val="window" lastClr="FFFFFF"/>
                          </a:solidFill>
                        </a:lnT>
                        <a:lnB w="127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A66AC">
                            <a:tint val="40000"/>
                          </a:srgb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5129607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0" name="Table 29">
                <a:extLst>
                  <a:ext uri="{FF2B5EF4-FFF2-40B4-BE49-F238E27FC236}">
                    <a16:creationId xmlns:a16="http://schemas.microsoft.com/office/drawing/2014/main" id="{76CF9E77-1B03-9638-8965-2E2A36F077B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90304930"/>
                  </p:ext>
                </p:extLst>
              </p:nvPr>
            </p:nvGraphicFramePr>
            <p:xfrm>
              <a:off x="3400525" y="1078853"/>
              <a:ext cx="6557524" cy="711148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1639381">
                      <a:extLst>
                        <a:ext uri="{9D8B030D-6E8A-4147-A177-3AD203B41FA5}">
                          <a16:colId xmlns:a16="http://schemas.microsoft.com/office/drawing/2014/main" val="4256827291"/>
                        </a:ext>
                      </a:extLst>
                    </a:gridCol>
                    <a:gridCol w="1639381">
                      <a:extLst>
                        <a:ext uri="{9D8B030D-6E8A-4147-A177-3AD203B41FA5}">
                          <a16:colId xmlns:a16="http://schemas.microsoft.com/office/drawing/2014/main" val="1926678310"/>
                        </a:ext>
                      </a:extLst>
                    </a:gridCol>
                    <a:gridCol w="1639381">
                      <a:extLst>
                        <a:ext uri="{9D8B030D-6E8A-4147-A177-3AD203B41FA5}">
                          <a16:colId xmlns:a16="http://schemas.microsoft.com/office/drawing/2014/main" val="3647931084"/>
                        </a:ext>
                      </a:extLst>
                    </a:gridCol>
                    <a:gridCol w="1639381">
                      <a:extLst>
                        <a:ext uri="{9D8B030D-6E8A-4147-A177-3AD203B41FA5}">
                          <a16:colId xmlns:a16="http://schemas.microsoft.com/office/drawing/2014/main" val="2715009270"/>
                        </a:ext>
                      </a:extLst>
                    </a:gridCol>
                  </a:tblGrid>
                  <a:tr h="355574">
                    <a:tc>
                      <a:txBody>
                        <a:bodyPr/>
                        <a:lstStyle>
                          <a:lvl1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1pPr>
                          <a:lvl2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2pPr>
                          <a:lvl3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3pPr>
                          <a:lvl4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4pPr>
                          <a:lvl5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5pPr>
                          <a:lvl6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6pPr>
                          <a:lvl7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7pPr>
                          <a:lvl8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8pPr>
                          <a:lvl9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US" b="0" i="0" dirty="0">
                              <a:latin typeface="Helvetica Neue" panose="02000503000000020004" pitchFamily="2" charset="0"/>
                            </a:rPr>
                            <a:t>Mass [MeV]</a:t>
                          </a:r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12700" cmpd="sng">
                          <a:solidFill>
                            <a:sysClr val="window" lastClr="FFFFFF"/>
                          </a:solidFill>
                        </a:lnT>
                        <a:lnB w="381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A66AC"/>
                        </a:solidFill>
                      </a:tcPr>
                    </a:tc>
                    <a:tc>
                      <a:txBody>
                        <a:bodyPr/>
                        <a:lstStyle>
                          <a:lvl1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1pPr>
                          <a:lvl2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2pPr>
                          <a:lvl3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3pPr>
                          <a:lvl4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4pPr>
                          <a:lvl5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5pPr>
                          <a:lvl6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6pPr>
                          <a:lvl7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7pPr>
                          <a:lvl8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8pPr>
                          <a:lvl9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US" b="0" i="0" dirty="0">
                              <a:latin typeface="Helvetica Neue" panose="02000503000000020004" pitchFamily="2" charset="0"/>
                            </a:rPr>
                            <a:t>Charge [e]</a:t>
                          </a:r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12700" cmpd="sng">
                          <a:solidFill>
                            <a:sysClr val="window" lastClr="FFFFFF"/>
                          </a:solidFill>
                        </a:lnT>
                        <a:lnB w="381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A66AC"/>
                        </a:solidFill>
                      </a:tcPr>
                    </a:tc>
                    <a:tc>
                      <a:txBody>
                        <a:bodyPr/>
                        <a:lstStyle>
                          <a:lvl1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1pPr>
                          <a:lvl2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2pPr>
                          <a:lvl3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3pPr>
                          <a:lvl4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4pPr>
                          <a:lvl5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5pPr>
                          <a:lvl6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6pPr>
                          <a:lvl7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7pPr>
                          <a:lvl8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8pPr>
                          <a:lvl9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1" i="0" u="none" strike="noStrike" cap="none">
                              <a:solidFill>
                                <a:schemeClr val="lt1"/>
                              </a:solidFill>
                              <a:latin typeface="Arial"/>
                              <a:sym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US" b="0" i="0" dirty="0">
                              <a:latin typeface="Helvetica Neue" panose="02000503000000020004" pitchFamily="2" charset="0"/>
                            </a:rPr>
                            <a:t>Spin</a:t>
                          </a:r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12700" cmpd="sng">
                          <a:solidFill>
                            <a:sysClr val="window" lastClr="FFFFFF"/>
                          </a:solidFill>
                        </a:lnT>
                        <a:lnB w="381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A66AC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12700" cmpd="sng">
                          <a:solidFill>
                            <a:sysClr val="window" lastClr="FFFFFF"/>
                          </a:solidFill>
                        </a:lnT>
                        <a:lnB w="381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2326" r="-1550" b="-10344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32418606"/>
                      </a:ext>
                    </a:extLst>
                  </a:tr>
                  <a:tr h="355574">
                    <a:tc>
                      <a:txBody>
                        <a:bodyPr/>
                        <a:lstStyle>
                          <a:lvl1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1pPr>
                          <a:lvl2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2pPr>
                          <a:lvl3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3pPr>
                          <a:lvl4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4pPr>
                          <a:lvl5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5pPr>
                          <a:lvl6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6pPr>
                          <a:lvl7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7pPr>
                          <a:lvl8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8pPr>
                          <a:lvl9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US" dirty="0">
                              <a:latin typeface="Helvetica Neue" panose="02000503000000020004" pitchFamily="2" charset="0"/>
                              <a:ea typeface="Helvetica Neue" panose="02000503000000020004" pitchFamily="2" charset="0"/>
                              <a:cs typeface="Helvetica Neue" panose="02000503000000020004" pitchFamily="2" charset="0"/>
                            </a:rPr>
                            <a:t>105.7</a:t>
                          </a:r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38100" cmpd="sng">
                          <a:solidFill>
                            <a:sysClr val="window" lastClr="FFFFFF"/>
                          </a:solidFill>
                        </a:lnT>
                        <a:lnB w="127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A66AC">
                            <a:tint val="4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38100" cmpd="sng">
                          <a:solidFill>
                            <a:sysClr val="window" lastClr="FFFFFF"/>
                          </a:solidFill>
                        </a:lnT>
                        <a:lnB w="127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1550" t="-103571" r="-202326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38100" cmpd="sng">
                          <a:solidFill>
                            <a:sysClr val="window" lastClr="FFFFFF"/>
                          </a:solidFill>
                        </a:lnT>
                        <a:lnB w="127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200000" t="-103571" r="-100769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1pPr>
                          <a:lvl2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2pPr>
                          <a:lvl3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3pPr>
                          <a:lvl4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4pPr>
                          <a:lvl5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5pPr>
                          <a:lvl6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6pPr>
                          <a:lvl7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7pPr>
                          <a:lvl8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8pPr>
                          <a:lvl9pPr marR="0" algn="l" rtl="0" ea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Font typeface="Arial"/>
                            <a:defRPr sz="1400" b="0" i="0" u="none" strike="noStrike" cap="none">
                              <a:solidFill>
                                <a:schemeClr val="dk1"/>
                              </a:solidFill>
                              <a:latin typeface="Arial"/>
                              <a:sym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US" dirty="0">
                              <a:latin typeface="Helvetica Neue" panose="02000503000000020004" pitchFamily="2" charset="0"/>
                              <a:ea typeface="Helvetica Neue" panose="02000503000000020004" pitchFamily="2" charset="0"/>
                              <a:cs typeface="Helvetica Neue" panose="02000503000000020004" pitchFamily="2" charset="0"/>
                            </a:rPr>
                            <a:t>2.2</a:t>
                          </a:r>
                        </a:p>
                      </a:txBody>
                      <a:tcPr>
                        <a:lnL w="12700" cmpd="sng">
                          <a:solidFill>
                            <a:sysClr val="window" lastClr="FFFFFF"/>
                          </a:solidFill>
                        </a:lnL>
                        <a:lnR w="12700" cmpd="sng">
                          <a:solidFill>
                            <a:sysClr val="window" lastClr="FFFFFF"/>
                          </a:solidFill>
                        </a:lnR>
                        <a:lnT w="38100" cmpd="sng">
                          <a:solidFill>
                            <a:sysClr val="window" lastClr="FFFFFF"/>
                          </a:solidFill>
                        </a:lnT>
                        <a:lnB w="12700" cmpd="sng">
                          <a:solidFill>
                            <a:sysClr val="window" lastClr="FFFFFF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4A66AC">
                            <a:tint val="40000"/>
                          </a:srgb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51296075"/>
                      </a:ext>
                    </a:extLst>
                  </a:tr>
                </a:tbl>
              </a:graphicData>
            </a:graphic>
          </p:graphicFrame>
        </mc:Fallback>
      </mc:AlternateContent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C2E61F58-EFF3-4DEB-3B51-38C9F8A0F9E5}"/>
              </a:ext>
            </a:extLst>
          </p:cNvPr>
          <p:cNvCxnSpPr>
            <a:cxnSpLocks/>
            <a:stCxn id="29" idx="3"/>
            <a:endCxn id="30" idx="1"/>
          </p:cNvCxnSpPr>
          <p:nvPr/>
        </p:nvCxnSpPr>
        <p:spPr>
          <a:xfrm flipV="1">
            <a:off x="3040657" y="1434427"/>
            <a:ext cx="359868" cy="10186"/>
          </a:xfrm>
          <a:prstGeom prst="straightConnector1">
            <a:avLst/>
          </a:prstGeom>
          <a:noFill/>
          <a:ln w="38100" cap="flat" cmpd="sng" algn="ctr">
            <a:solidFill>
              <a:srgbClr val="297FD5"/>
            </a:solidFill>
            <a:prstDash val="solid"/>
            <a:tailEnd type="triangle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FE3A3C17-5288-0A3F-E25B-5BF6665CFEEF}"/>
              </a:ext>
            </a:extLst>
          </p:cNvPr>
          <p:cNvSpPr txBox="1"/>
          <p:nvPr/>
        </p:nvSpPr>
        <p:spPr>
          <a:xfrm>
            <a:off x="2546771" y="2041205"/>
            <a:ext cx="1838527" cy="646331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Pct val="100000"/>
              <a:buFont typeface="Times New Roman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Reduced Bremsstrahlung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D30C568-F325-33F8-AD63-92288D8C4E6B}"/>
              </a:ext>
            </a:extLst>
          </p:cNvPr>
          <p:cNvSpPr txBox="1"/>
          <p:nvPr/>
        </p:nvSpPr>
        <p:spPr>
          <a:xfrm>
            <a:off x="5064526" y="2099625"/>
            <a:ext cx="1838527" cy="646331"/>
          </a:xfrm>
          <a:prstGeom prst="rect">
            <a:avLst/>
          </a:prstGeom>
          <a:noFill/>
          <a:ln w="25400">
            <a:solidFill>
              <a:srgbClr val="242852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Pct val="100000"/>
              <a:buFont typeface="Times New Roman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Interacts with detectors</a:t>
            </a: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1E3AA764-DDF7-F851-8DB5-2250F4451867}"/>
              </a:ext>
            </a:extLst>
          </p:cNvPr>
          <p:cNvSpPr/>
          <p:nvPr/>
        </p:nvSpPr>
        <p:spPr>
          <a:xfrm>
            <a:off x="3685093" y="1414339"/>
            <a:ext cx="1060315" cy="510648"/>
          </a:xfrm>
          <a:prstGeom prst="ellipse">
            <a:avLst/>
          </a:prstGeom>
          <a:noFill/>
          <a:ln w="25400" cap="flat" cmpd="sng" algn="ctr">
            <a:solidFill>
              <a:srgbClr val="C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 typeface="Times New Roman" charset="0"/>
              <a:buNone/>
              <a:tabLst/>
              <a:defRPr/>
            </a:pPr>
            <a:endParaRPr kumimoji="0" lang="en-US" sz="180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82796C8A-3A07-C8E7-689F-50D40A94272A}"/>
              </a:ext>
            </a:extLst>
          </p:cNvPr>
          <p:cNvCxnSpPr>
            <a:stCxn id="32" idx="0"/>
            <a:endCxn id="35" idx="3"/>
          </p:cNvCxnSpPr>
          <p:nvPr/>
        </p:nvCxnSpPr>
        <p:spPr>
          <a:xfrm flipV="1">
            <a:off x="3466035" y="1850204"/>
            <a:ext cx="374338" cy="191001"/>
          </a:xfrm>
          <a:prstGeom prst="straightConnector1">
            <a:avLst/>
          </a:prstGeom>
          <a:noFill/>
          <a:ln w="25400" cap="flat" cmpd="sng" algn="ctr">
            <a:solidFill>
              <a:srgbClr val="C00000"/>
            </a:solidFill>
            <a:prstDash val="solid"/>
            <a:tailEnd type="triangle"/>
          </a:ln>
          <a:effectLst/>
        </p:spPr>
      </p:cxnSp>
      <p:sp>
        <p:nvSpPr>
          <p:cNvPr id="37" name="Oval 36">
            <a:extLst>
              <a:ext uri="{FF2B5EF4-FFF2-40B4-BE49-F238E27FC236}">
                <a16:creationId xmlns:a16="http://schemas.microsoft.com/office/drawing/2014/main" id="{41806B27-ABF0-3719-05B7-A6512E25C399}"/>
              </a:ext>
            </a:extLst>
          </p:cNvPr>
          <p:cNvSpPr/>
          <p:nvPr/>
        </p:nvSpPr>
        <p:spPr>
          <a:xfrm>
            <a:off x="5268904" y="1420121"/>
            <a:ext cx="1060315" cy="510648"/>
          </a:xfrm>
          <a:prstGeom prst="ellipse">
            <a:avLst/>
          </a:prstGeom>
          <a:noFill/>
          <a:ln w="25400" cap="flat" cmpd="sng" algn="ctr">
            <a:solidFill>
              <a:srgbClr val="00206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 typeface="Times New Roman" charset="0"/>
              <a:buNone/>
              <a:tabLst/>
              <a:defRPr/>
            </a:pPr>
            <a:endParaRPr kumimoji="0" lang="en-US" sz="180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0FB4B912-2534-9741-231A-3647182775A6}"/>
              </a:ext>
            </a:extLst>
          </p:cNvPr>
          <p:cNvCxnSpPr>
            <a:cxnSpLocks/>
            <a:endCxn id="37" idx="4"/>
          </p:cNvCxnSpPr>
          <p:nvPr/>
        </p:nvCxnSpPr>
        <p:spPr>
          <a:xfrm flipV="1">
            <a:off x="5603417" y="1930769"/>
            <a:ext cx="195645" cy="171720"/>
          </a:xfrm>
          <a:prstGeom prst="straightConnector1">
            <a:avLst/>
          </a:prstGeom>
          <a:noFill/>
          <a:ln w="25400" cap="flat" cmpd="sng" algn="ctr">
            <a:solidFill>
              <a:srgbClr val="002060"/>
            </a:solidFill>
            <a:prstDash val="solid"/>
            <a:tailEnd type="triangle"/>
          </a:ln>
          <a:effectLst/>
        </p:spPr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2920A09-3989-6392-38BC-2946FDC16C2C}"/>
              </a:ext>
            </a:extLst>
          </p:cNvPr>
          <p:cNvCxnSpPr>
            <a:cxnSpLocks/>
          </p:cNvCxnSpPr>
          <p:nvPr/>
        </p:nvCxnSpPr>
        <p:spPr>
          <a:xfrm>
            <a:off x="6911522" y="3581351"/>
            <a:ext cx="0" cy="3179372"/>
          </a:xfrm>
          <a:prstGeom prst="line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3560162B-F2E9-D71D-F1E0-0938498E501B}"/>
              </a:ext>
            </a:extLst>
          </p:cNvPr>
          <p:cNvSpPr txBox="1"/>
          <p:nvPr/>
        </p:nvSpPr>
        <p:spPr>
          <a:xfrm>
            <a:off x="2841568" y="3581351"/>
            <a:ext cx="1447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Pct val="100000"/>
              <a:buFont typeface="Times New Roman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4A66AC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Muography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A66AC"/>
              </a:solidFill>
              <a:effectLst/>
              <a:uLnTx/>
              <a:uFillTx/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pic>
        <p:nvPicPr>
          <p:cNvPr id="43" name="Picture 1" descr="page4image1891024">
            <a:extLst>
              <a:ext uri="{FF2B5EF4-FFF2-40B4-BE49-F238E27FC236}">
                <a16:creationId xmlns:a16="http://schemas.microsoft.com/office/drawing/2014/main" id="{079700BA-F872-4E52-D289-2591DFD08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17" y="4481948"/>
            <a:ext cx="3368244" cy="1775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845B454D-276A-70AA-B4B9-8302ED6F51B4}"/>
              </a:ext>
            </a:extLst>
          </p:cNvPr>
          <p:cNvSpPr txBox="1"/>
          <p:nvPr/>
        </p:nvSpPr>
        <p:spPr>
          <a:xfrm>
            <a:off x="3255901" y="6353159"/>
            <a:ext cx="364715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fontAlgn="base">
              <a:spcBef>
                <a:spcPts val="600"/>
              </a:spcBef>
              <a:spcAft>
                <a:spcPct val="0"/>
              </a:spcAft>
              <a:buSzPct val="100000"/>
              <a:buFont typeface="Times New Roman" charset="0"/>
              <a:buNone/>
            </a:pPr>
            <a:r>
              <a:rPr lang="en-US" sz="1000" kern="1200" dirty="0">
                <a:solidFill>
                  <a:prstClr val="black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[S. </a:t>
            </a:r>
            <a:r>
              <a:rPr lang="en-US" sz="1000" kern="1200" dirty="0" err="1">
                <a:solidFill>
                  <a:prstClr val="black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Bouteille</a:t>
            </a:r>
            <a:r>
              <a:rPr lang="en-US" sz="1000" kern="1200" dirty="0">
                <a:solidFill>
                  <a:prstClr val="black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, et al., </a:t>
            </a:r>
            <a:r>
              <a:rPr lang="en-US" sz="1000" kern="1200" dirty="0" err="1">
                <a:solidFill>
                  <a:prstClr val="black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Nucl</a:t>
            </a:r>
            <a:r>
              <a:rPr lang="en-US" sz="1000" kern="1200" dirty="0">
                <a:solidFill>
                  <a:prstClr val="black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. </a:t>
            </a:r>
            <a:r>
              <a:rPr lang="en-US" sz="1000" kern="1200" dirty="0" err="1">
                <a:solidFill>
                  <a:prstClr val="black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Instrum</a:t>
            </a:r>
            <a:r>
              <a:rPr lang="en-US" sz="1000" kern="1200" dirty="0">
                <a:solidFill>
                  <a:prstClr val="black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. Methods A 834 (2016) 223]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648C394-FE46-0112-701E-14ACAD74D567}"/>
              </a:ext>
            </a:extLst>
          </p:cNvPr>
          <p:cNvSpPr txBox="1"/>
          <p:nvPr/>
        </p:nvSpPr>
        <p:spPr>
          <a:xfrm>
            <a:off x="3896265" y="4126007"/>
            <a:ext cx="23631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Pct val="100000"/>
              <a:buFont typeface="Times New Roman" charset="0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Imaging of large objects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FB22B246-D110-60BD-C1E8-E8B4B70DF6B7}"/>
              </a:ext>
            </a:extLst>
          </p:cNvPr>
          <p:cNvGrpSpPr/>
          <p:nvPr/>
        </p:nvGrpSpPr>
        <p:grpSpPr>
          <a:xfrm>
            <a:off x="246494" y="4429706"/>
            <a:ext cx="3009407" cy="1917984"/>
            <a:chOff x="5542968" y="4464561"/>
            <a:chExt cx="3009407" cy="1917984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85BDA0AB-14B9-B22C-77FD-B0D78A86B7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11606"/>
            <a:stretch/>
          </p:blipFill>
          <p:spPr>
            <a:xfrm>
              <a:off x="5542968" y="4481948"/>
              <a:ext cx="3009407" cy="1900597"/>
            </a:xfrm>
            <a:prstGeom prst="rect">
              <a:avLst/>
            </a:prstGeom>
          </p:spPr>
        </p:pic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E6A42B98-5D33-BA15-63FB-49CEC9EF1626}"/>
                </a:ext>
              </a:extLst>
            </p:cNvPr>
            <p:cNvSpPr/>
            <p:nvPr/>
          </p:nvSpPr>
          <p:spPr>
            <a:xfrm>
              <a:off x="5601335" y="4464561"/>
              <a:ext cx="334513" cy="126894"/>
            </a:xfrm>
            <a:prstGeom prst="rect">
              <a:avLst/>
            </a:prstGeom>
            <a:solidFill>
              <a:sysClr val="window" lastClr="FFFFFF"/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100000"/>
                <a:buFont typeface="Times New Roman" charset="0"/>
                <a:buNone/>
                <a:tabLst/>
                <a:defRPr/>
              </a:pPr>
              <a:endParaRPr kumimoji="0" lang="en-US" sz="180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endParaRPr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E8D5BC50-A6BA-683A-7BCB-CD8B648FEC5C}"/>
              </a:ext>
            </a:extLst>
          </p:cNvPr>
          <p:cNvSpPr txBox="1"/>
          <p:nvPr/>
        </p:nvSpPr>
        <p:spPr>
          <a:xfrm>
            <a:off x="172949" y="6341426"/>
            <a:ext cx="3220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base">
              <a:spcBef>
                <a:spcPts val="600"/>
              </a:spcBef>
              <a:spcAft>
                <a:spcPct val="0"/>
              </a:spcAft>
              <a:buSzPct val="100000"/>
              <a:buFont typeface="Times New Roman" charset="0"/>
              <a:buNone/>
            </a:pPr>
            <a:r>
              <a:rPr lang="en-US" sz="1000" kern="1200" dirty="0">
                <a:solidFill>
                  <a:prstClr val="black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[S. </a:t>
            </a:r>
            <a:r>
              <a:rPr lang="en-US" sz="1000" kern="1200" dirty="0" err="1">
                <a:solidFill>
                  <a:prstClr val="black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Vanini</a:t>
            </a:r>
            <a:r>
              <a:rPr lang="en-US" sz="1000" kern="1200" dirty="0">
                <a:solidFill>
                  <a:prstClr val="black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, et al., Philosophical Transactions of the Royal Society A377, 20180051 (2018)]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834F7E7-D76F-D8C5-D4B6-0922A19085B9}"/>
              </a:ext>
            </a:extLst>
          </p:cNvPr>
          <p:cNvSpPr txBox="1"/>
          <p:nvPr/>
        </p:nvSpPr>
        <p:spPr>
          <a:xfrm>
            <a:off x="375648" y="4047038"/>
            <a:ext cx="29899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Pct val="100000"/>
              <a:buFont typeface="Times New Roman" charset="0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Penetration of high-Z materials</a:t>
            </a: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D1965EDC-2291-84A5-770F-B201CB86C8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9223" y="4021731"/>
            <a:ext cx="4242028" cy="2710351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692118D1-5984-0395-3002-690B19012975}"/>
              </a:ext>
            </a:extLst>
          </p:cNvPr>
          <p:cNvSpPr txBox="1"/>
          <p:nvPr/>
        </p:nvSpPr>
        <p:spPr>
          <a:xfrm>
            <a:off x="8090322" y="3579268"/>
            <a:ext cx="3179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Pct val="100000"/>
              <a:buFont typeface="Times New Roman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A66AC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Muon spectra from e- beams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7621E4B5-C8DD-635C-7341-169A62DCC79E}"/>
                  </a:ext>
                </a:extLst>
              </p:cNvPr>
              <p:cNvSpPr txBox="1"/>
              <p:nvPr/>
            </p:nvSpPr>
            <p:spPr>
              <a:xfrm>
                <a:off x="298315" y="2848889"/>
                <a:ext cx="1159537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457200" eaLnBrk="1" fontAlgn="base" latinLnBrk="0" hangingPunct="1">
                  <a:lnSpc>
                    <a:spcPct val="100000"/>
                  </a:lnSpc>
                  <a:spcBef>
                    <a:spcPts val="600"/>
                  </a:spcBef>
                  <a:spcAft>
                    <a:spcPct val="0"/>
                  </a:spcAft>
                  <a:buClrTx/>
                  <a:buSzPct val="100000"/>
                  <a:buFont typeface="Times New Roman" charset="0"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Helvetica Neue" panose="02000503000000020004" pitchFamily="2" charset="0"/>
                    <a:ea typeface="Helvetica Neue" panose="02000503000000020004" pitchFamily="2" charset="0"/>
                    <a:cs typeface="Helvetica Neue" panose="02000503000000020004" pitchFamily="2" charset="0"/>
                  </a:rPr>
                  <a:t>At the present time, only few facilities (e.g., MICE,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Helvetica Neue" panose="02000503000000020004" pitchFamily="2" charset="0"/>
                    <a:ea typeface="Helvetica Neue" panose="02000503000000020004" pitchFamily="2" charset="0"/>
                    <a:cs typeface="Helvetica Neue" panose="02000503000000020004" pitchFamily="2" charset="0"/>
                  </a:rPr>
                  <a:t>Fermilab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Helvetica Neue" panose="02000503000000020004" pitchFamily="2" charset="0"/>
                    <a:ea typeface="Helvetica Neue" panose="02000503000000020004" pitchFamily="2" charset="0"/>
                    <a:cs typeface="Helvetica Neue" panose="02000503000000020004" pitchFamily="2" charset="0"/>
                  </a:rPr>
                  <a:t>) produce muons, other applications rely on cosmic rays </a:t>
                </a:r>
                <a14:m>
                  <m:oMath xmlns:m="http://schemas.openxmlformats.org/officeDocument/2006/math">
                    <m:r>
                      <a:rPr kumimoji="0" lang="en-US" sz="180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→</m:t>
                    </m:r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Helvetica Neue" panose="02000503000000020004" pitchFamily="2" charset="0"/>
                    <a:ea typeface="Helvetica Neue" panose="02000503000000020004" pitchFamily="2" charset="0"/>
                    <a:cs typeface="Helvetica Neue" panose="02000503000000020004" pitchFamily="2" charset="0"/>
                  </a:rPr>
                  <a:t> ~1 particle/(min cm</a:t>
                </a:r>
                <a:r>
                  <a:rPr kumimoji="0" lang="en-US" sz="1800" b="0" i="0" u="none" strike="noStrike" kern="1200" cap="none" spc="0" normalizeH="0" baseline="3000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Helvetica Neue" panose="02000503000000020004" pitchFamily="2" charset="0"/>
                    <a:ea typeface="Helvetica Neue" panose="02000503000000020004" pitchFamily="2" charset="0"/>
                    <a:cs typeface="Helvetica Neue" panose="02000503000000020004" pitchFamily="2" charset="0"/>
                  </a:rPr>
                  <a:t>2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Helvetica Neue" panose="02000503000000020004" pitchFamily="2" charset="0"/>
                    <a:ea typeface="Helvetica Neue" panose="02000503000000020004" pitchFamily="2" charset="0"/>
                    <a:cs typeface="Helvetica Neue" panose="02000503000000020004" pitchFamily="2" charset="0"/>
                  </a:rPr>
                  <a:t>)</a:t>
                </a:r>
              </a:p>
            </p:txBody>
          </p:sp>
        </mc:Choice>
        <mc:Fallback xmlns="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7621E4B5-C8DD-635C-7341-169A62DCC7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315" y="2848889"/>
                <a:ext cx="11595370" cy="646331"/>
              </a:xfrm>
              <a:prstGeom prst="rect">
                <a:avLst/>
              </a:prstGeom>
              <a:blipFill>
                <a:blip r:embed="rId7"/>
                <a:stretch>
                  <a:fillRect l="-438" t="-3846" b="-134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57738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6B6877-471E-114B-651F-9B5421CEA30D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-24" y="196622"/>
            <a:ext cx="12192024" cy="5436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No single-muon tracking and energy measurement was ever attempted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52E79E-1C91-506A-B4A1-96D93D77E86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5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9448D0-B7B9-BB91-50CF-F826B772BBB5}"/>
              </a:ext>
            </a:extLst>
          </p:cNvPr>
          <p:cNvSpPr txBox="1"/>
          <p:nvPr/>
        </p:nvSpPr>
        <p:spPr>
          <a:xfrm>
            <a:off x="914401" y="1121790"/>
            <a:ext cx="10791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At the moment of preparing this presentation, 3 recent paper investigated LPA-based muon production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4CB10FC-76D0-CB1B-D859-A417BDAE1E30}"/>
              </a:ext>
            </a:extLst>
          </p:cNvPr>
          <p:cNvCxnSpPr>
            <a:cxnSpLocks/>
          </p:cNvCxnSpPr>
          <p:nvPr/>
        </p:nvCxnSpPr>
        <p:spPr>
          <a:xfrm>
            <a:off x="4083481" y="1953122"/>
            <a:ext cx="0" cy="3179372"/>
          </a:xfrm>
          <a:prstGeom prst="line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C35493-A72F-154A-0190-EC18AF3E1258}"/>
              </a:ext>
            </a:extLst>
          </p:cNvPr>
          <p:cNvCxnSpPr>
            <a:cxnSpLocks/>
          </p:cNvCxnSpPr>
          <p:nvPr/>
        </p:nvCxnSpPr>
        <p:spPr>
          <a:xfrm>
            <a:off x="7902908" y="1953120"/>
            <a:ext cx="0" cy="3179372"/>
          </a:xfrm>
          <a:prstGeom prst="line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9" name="Google Shape;469;p13">
            <a:extLst>
              <a:ext uri="{FF2B5EF4-FFF2-40B4-BE49-F238E27FC236}">
                <a16:creationId xmlns:a16="http://schemas.microsoft.com/office/drawing/2014/main" id="{7DB273F7-3009-1CA3-AECA-1EBA10DFC05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2697" y="1990089"/>
            <a:ext cx="3733871" cy="280040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780FE7D-49A2-CEED-9A7F-C8B96CEC6443}"/>
              </a:ext>
            </a:extLst>
          </p:cNvPr>
          <p:cNvSpPr txBox="1"/>
          <p:nvPr/>
        </p:nvSpPr>
        <p:spPr>
          <a:xfrm>
            <a:off x="680427" y="1590916"/>
            <a:ext cx="30091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[D. Terzani, et al., PRAB, 2025]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DD082A-6713-5617-8B76-1E56FDB806AE}"/>
              </a:ext>
            </a:extLst>
          </p:cNvPr>
          <p:cNvSpPr txBox="1"/>
          <p:nvPr/>
        </p:nvSpPr>
        <p:spPr>
          <a:xfrm>
            <a:off x="4191354" y="1590916"/>
            <a:ext cx="37337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[F. Zhang, et al., Nature Physics, 2025]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8063B92-7B1A-51CB-066C-9618E0F071B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50000"/>
          <a:stretch>
            <a:fillRect/>
          </a:stretch>
        </p:blipFill>
        <p:spPr>
          <a:xfrm>
            <a:off x="4350089" y="2069415"/>
            <a:ext cx="3286212" cy="2302537"/>
          </a:xfrm>
          <a:prstGeom prst="rect">
            <a:avLst/>
          </a:prstGeom>
        </p:spPr>
      </p:pic>
      <p:pic>
        <p:nvPicPr>
          <p:cNvPr id="14" name="Picture 13" descr="https://content.cld.iop.org/journals/0741-3335/68/3/035015/revision2/ppcfae4d05f6_hr.jpg">
            <a:extLst>
              <a:ext uri="{FF2B5EF4-FFF2-40B4-BE49-F238E27FC236}">
                <a16:creationId xmlns:a16="http://schemas.microsoft.com/office/drawing/2014/main" id="{FA6AAC62-D326-A2D3-1BD5-69D3D65C2CF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0245" t="50482"/>
          <a:stretch>
            <a:fillRect/>
          </a:stretch>
        </p:blipFill>
        <p:spPr>
          <a:xfrm>
            <a:off x="8276734" y="2069415"/>
            <a:ext cx="2862925" cy="211974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957E68D-9B1A-4A0A-AA54-A52C78EFEF52}"/>
              </a:ext>
            </a:extLst>
          </p:cNvPr>
          <p:cNvSpPr txBox="1"/>
          <p:nvPr/>
        </p:nvSpPr>
        <p:spPr>
          <a:xfrm>
            <a:off x="8237025" y="1590916"/>
            <a:ext cx="28616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[L. Calvin, et al., PPCF, 2026]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1389D4A-78D4-C066-D1F3-A4A36AEDBBF0}"/>
              </a:ext>
            </a:extLst>
          </p:cNvPr>
          <p:cNvSpPr txBox="1"/>
          <p:nvPr/>
        </p:nvSpPr>
        <p:spPr>
          <a:xfrm>
            <a:off x="774403" y="4643333"/>
            <a:ext cx="2928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Muon identified via decay time in scintillators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DCE0143-94A1-3DF3-2C07-00ECBE4A298A}"/>
              </a:ext>
            </a:extLst>
          </p:cNvPr>
          <p:cNvSpPr txBox="1"/>
          <p:nvPr/>
        </p:nvSpPr>
        <p:spPr>
          <a:xfrm>
            <a:off x="4593829" y="4643333"/>
            <a:ext cx="2928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Muon identified via decay time in scintillators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E7891E2-2BE3-BD81-BF87-DD65BB4AB23C}"/>
              </a:ext>
            </a:extLst>
          </p:cNvPr>
          <p:cNvSpPr txBox="1"/>
          <p:nvPr/>
        </p:nvSpPr>
        <p:spPr>
          <a:xfrm>
            <a:off x="8243956" y="4643333"/>
            <a:ext cx="36540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Used single pixelated silicon detector, but background dominated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125F58C-1718-2D1C-6D6E-854721216BC1}"/>
              </a:ext>
            </a:extLst>
          </p:cNvPr>
          <p:cNvSpPr txBox="1"/>
          <p:nvPr/>
        </p:nvSpPr>
        <p:spPr>
          <a:xfrm>
            <a:off x="1093295" y="5349347"/>
            <a:ext cx="10005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All previous attempts relied on statistical identification over many shots, shot-by-shot analysis not available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16A05AC-1865-AFCE-B834-C5D4DF9425CC}"/>
              </a:ext>
            </a:extLst>
          </p:cNvPr>
          <p:cNvSpPr txBox="1"/>
          <p:nvPr/>
        </p:nvSpPr>
        <p:spPr>
          <a:xfrm>
            <a:off x="497167" y="5904754"/>
            <a:ext cx="11197666" cy="646331"/>
          </a:xfrm>
          <a:prstGeom prst="rect">
            <a:avLst/>
          </a:prstGeom>
          <a:noFill/>
          <a:ln w="254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At the BELLA Center, we performed experiments using a novel diagnostic to measure the energy and propagation direction of the high-energy component of the muon spectrum.</a:t>
            </a:r>
          </a:p>
        </p:txBody>
      </p:sp>
    </p:spTree>
    <p:extLst>
      <p:ext uri="{BB962C8B-B14F-4D97-AF65-F5344CB8AC3E}">
        <p14:creationId xmlns:p14="http://schemas.microsoft.com/office/powerpoint/2010/main" val="2489408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oup 40">
            <a:extLst>
              <a:ext uri="{FF2B5EF4-FFF2-40B4-BE49-F238E27FC236}">
                <a16:creationId xmlns:a16="http://schemas.microsoft.com/office/drawing/2014/main" id="{9AEF6E01-C750-89C3-B8FD-4F028116CE99}"/>
              </a:ext>
            </a:extLst>
          </p:cNvPr>
          <p:cNvGrpSpPr/>
          <p:nvPr/>
        </p:nvGrpSpPr>
        <p:grpSpPr>
          <a:xfrm>
            <a:off x="4797764" y="2194995"/>
            <a:ext cx="3590862" cy="4608825"/>
            <a:chOff x="490312" y="2067830"/>
            <a:chExt cx="3590862" cy="4608825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36254C35-897B-2606-B430-CC0F35B7DB73}"/>
                </a:ext>
              </a:extLst>
            </p:cNvPr>
            <p:cNvSpPr/>
            <p:nvPr/>
          </p:nvSpPr>
          <p:spPr>
            <a:xfrm>
              <a:off x="490312" y="4164525"/>
              <a:ext cx="3590862" cy="251213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8245F084-61FA-087D-6D10-59649CE63D40}"/>
                </a:ext>
              </a:extLst>
            </p:cNvPr>
            <p:cNvSpPr/>
            <p:nvPr/>
          </p:nvSpPr>
          <p:spPr>
            <a:xfrm>
              <a:off x="1874688" y="2067830"/>
              <a:ext cx="1669774" cy="1792970"/>
            </a:xfrm>
            <a:prstGeom prst="rect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22615BFA-8F6E-6A35-2AE3-289AD7490D1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10164" y="3860800"/>
              <a:ext cx="1373767" cy="310419"/>
            </a:xfrm>
            <a:prstGeom prst="line">
              <a:avLst/>
            </a:prstGeom>
            <a:ln w="25400">
              <a:solidFill>
                <a:schemeClr val="accent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07940F0C-2584-2BE9-F9FC-C0250B41A54A}"/>
                </a:ext>
              </a:extLst>
            </p:cNvPr>
            <p:cNvCxnSpPr>
              <a:cxnSpLocks/>
            </p:cNvCxnSpPr>
            <p:nvPr/>
          </p:nvCxnSpPr>
          <p:spPr>
            <a:xfrm>
              <a:off x="3544462" y="3860800"/>
              <a:ext cx="536712" cy="303725"/>
            </a:xfrm>
            <a:prstGeom prst="line">
              <a:avLst/>
            </a:prstGeom>
            <a:ln w="25400">
              <a:solidFill>
                <a:schemeClr val="accent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80F672-D2CB-7EE7-F63E-2D4607CF249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" y="196622"/>
            <a:ext cx="12192000" cy="543605"/>
          </a:xfrm>
        </p:spPr>
        <p:txBody>
          <a:bodyPr>
            <a:normAutofit lnSpcReduction="10000"/>
          </a:bodyPr>
          <a:lstStyle/>
          <a:p>
            <a:r>
              <a:rPr lang="en-US" dirty="0"/>
              <a:t>10 GeV e- beams were converted into highly penetrating muons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142019-0058-5BB2-50EA-BF446C92E00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D260E43B-7F43-FA45-AAB7-E054FD6CC4E3}" type="slidenum">
              <a:rPr lang="en-US" smtClean="0"/>
              <a:pPr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t>6</a:t>
            </a:fld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4EDCFB-7A1F-73B1-2B4C-AB39A465556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860" y="1447800"/>
            <a:ext cx="10841047" cy="2815856"/>
          </a:xfrm>
          <a:prstGeom prst="rect">
            <a:avLst/>
          </a:prstGeom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F6443B-3A96-847B-B2DD-6A66C9BE1A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0043" y="4404208"/>
            <a:ext cx="3415699" cy="2364714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E906EBFB-4DB1-B950-7EF5-17976243B32F}"/>
              </a:ext>
            </a:extLst>
          </p:cNvPr>
          <p:cNvGrpSpPr/>
          <p:nvPr/>
        </p:nvGrpSpPr>
        <p:grpSpPr>
          <a:xfrm>
            <a:off x="174278" y="4210057"/>
            <a:ext cx="4383439" cy="1612656"/>
            <a:chOff x="5039501" y="3707171"/>
            <a:chExt cx="7118785" cy="2618984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81163E1-7214-EB1D-084F-FF7042646A15}"/>
                </a:ext>
              </a:extLst>
            </p:cNvPr>
            <p:cNvGrpSpPr/>
            <p:nvPr/>
          </p:nvGrpSpPr>
          <p:grpSpPr>
            <a:xfrm>
              <a:off x="5723226" y="3707171"/>
              <a:ext cx="6435060" cy="2618984"/>
              <a:chOff x="814401" y="3491862"/>
              <a:chExt cx="6435060" cy="2618984"/>
            </a:xfrm>
          </p:grpSpPr>
          <p:sp>
            <p:nvSpPr>
              <p:cNvPr id="14" name="Google Shape;554;p9">
                <a:extLst>
                  <a:ext uri="{FF2B5EF4-FFF2-40B4-BE49-F238E27FC236}">
                    <a16:creationId xmlns:a16="http://schemas.microsoft.com/office/drawing/2014/main" id="{E18E7C8F-C561-ADC4-73E3-5E79B4B36A87}"/>
                  </a:ext>
                </a:extLst>
              </p:cNvPr>
              <p:cNvSpPr/>
              <p:nvPr/>
            </p:nvSpPr>
            <p:spPr>
              <a:xfrm>
                <a:off x="2177424" y="4397246"/>
                <a:ext cx="275379" cy="1713600"/>
              </a:xfrm>
              <a:prstGeom prst="homePlate">
                <a:avLst>
                  <a:gd name="adj" fmla="val 50000"/>
                </a:avLst>
              </a:prstGeom>
              <a:gradFill>
                <a:gsLst>
                  <a:gs pos="0">
                    <a:schemeClr val="accent5"/>
                  </a:gs>
                  <a:gs pos="3000">
                    <a:schemeClr val="accent5"/>
                  </a:gs>
                  <a:gs pos="100000">
                    <a:srgbClr val="DEE4F7"/>
                  </a:gs>
                </a:gsLst>
                <a:lin ang="2700006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cxnSp>
            <p:nvCxnSpPr>
              <p:cNvPr id="15" name="Google Shape;555;p9">
                <a:extLst>
                  <a:ext uri="{FF2B5EF4-FFF2-40B4-BE49-F238E27FC236}">
                    <a16:creationId xmlns:a16="http://schemas.microsoft.com/office/drawing/2014/main" id="{CE2AE36F-AADE-6B7B-AE8A-4C5D985745FE}"/>
                  </a:ext>
                </a:extLst>
              </p:cNvPr>
              <p:cNvCxnSpPr/>
              <p:nvPr/>
            </p:nvCxnSpPr>
            <p:spPr>
              <a:xfrm>
                <a:off x="1079072" y="5803371"/>
                <a:ext cx="1255428" cy="0"/>
              </a:xfrm>
              <a:prstGeom prst="straightConnector1">
                <a:avLst/>
              </a:prstGeom>
              <a:noFill/>
              <a:ln w="28575" cap="flat" cmpd="sng">
                <a:solidFill>
                  <a:srgbClr val="7030A0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6" name="Google Shape;556;p9">
                <a:extLst>
                  <a:ext uri="{FF2B5EF4-FFF2-40B4-BE49-F238E27FC236}">
                    <a16:creationId xmlns:a16="http://schemas.microsoft.com/office/drawing/2014/main" id="{F41D99CA-6F5B-D9BB-383C-0EEED58E5760}"/>
                  </a:ext>
                </a:extLst>
              </p:cNvPr>
              <p:cNvCxnSpPr/>
              <p:nvPr/>
            </p:nvCxnSpPr>
            <p:spPr>
              <a:xfrm>
                <a:off x="1069244" y="5399877"/>
                <a:ext cx="1391869" cy="2700"/>
              </a:xfrm>
              <a:prstGeom prst="straightConnector1">
                <a:avLst/>
              </a:prstGeom>
              <a:noFill/>
              <a:ln w="28575" cap="flat" cmpd="sng">
                <a:solidFill>
                  <a:srgbClr val="7030A0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7" name="Google Shape;557;p9">
                <a:extLst>
                  <a:ext uri="{FF2B5EF4-FFF2-40B4-BE49-F238E27FC236}">
                    <a16:creationId xmlns:a16="http://schemas.microsoft.com/office/drawing/2014/main" id="{2DCDD4CE-26C6-B63C-3ECD-7861A3DC4B49}"/>
                  </a:ext>
                </a:extLst>
              </p:cNvPr>
              <p:cNvCxnSpPr/>
              <p:nvPr/>
            </p:nvCxnSpPr>
            <p:spPr>
              <a:xfrm>
                <a:off x="1079072" y="4597562"/>
                <a:ext cx="1212166" cy="0"/>
              </a:xfrm>
              <a:prstGeom prst="straightConnector1">
                <a:avLst/>
              </a:prstGeom>
              <a:noFill/>
              <a:ln w="28575" cap="flat" cmpd="sng">
                <a:solidFill>
                  <a:srgbClr val="7030A0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8" name="Google Shape;558;p9">
                <a:extLst>
                  <a:ext uri="{FF2B5EF4-FFF2-40B4-BE49-F238E27FC236}">
                    <a16:creationId xmlns:a16="http://schemas.microsoft.com/office/drawing/2014/main" id="{3E90E0A3-BA88-FABE-C15E-379F4CFB8F52}"/>
                  </a:ext>
                </a:extLst>
              </p:cNvPr>
              <p:cNvCxnSpPr/>
              <p:nvPr/>
            </p:nvCxnSpPr>
            <p:spPr>
              <a:xfrm>
                <a:off x="1079072" y="4987615"/>
                <a:ext cx="1351935" cy="0"/>
              </a:xfrm>
              <a:prstGeom prst="straightConnector1">
                <a:avLst/>
              </a:prstGeom>
              <a:noFill/>
              <a:ln w="28575" cap="flat" cmpd="sng">
                <a:solidFill>
                  <a:srgbClr val="7030A0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9" name="Google Shape;559;p9">
                <a:extLst>
                  <a:ext uri="{FF2B5EF4-FFF2-40B4-BE49-F238E27FC236}">
                    <a16:creationId xmlns:a16="http://schemas.microsoft.com/office/drawing/2014/main" id="{75E781B4-1B42-DD30-D8FB-46B30B76810D}"/>
                  </a:ext>
                </a:extLst>
              </p:cNvPr>
              <p:cNvCxnSpPr/>
              <p:nvPr/>
            </p:nvCxnSpPr>
            <p:spPr>
              <a:xfrm rot="10800000" flipH="1">
                <a:off x="2324590" y="5098222"/>
                <a:ext cx="4619924" cy="705149"/>
              </a:xfrm>
              <a:prstGeom prst="straightConnector1">
                <a:avLst/>
              </a:prstGeom>
              <a:noFill/>
              <a:ln w="28575" cap="flat" cmpd="sng">
                <a:solidFill>
                  <a:srgbClr val="7030A0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0" name="Google Shape;560;p9">
                <a:extLst>
                  <a:ext uri="{FF2B5EF4-FFF2-40B4-BE49-F238E27FC236}">
                    <a16:creationId xmlns:a16="http://schemas.microsoft.com/office/drawing/2014/main" id="{95596D66-91C8-5E75-E367-2890AAFFC3C2}"/>
                  </a:ext>
                </a:extLst>
              </p:cNvPr>
              <p:cNvCxnSpPr/>
              <p:nvPr/>
            </p:nvCxnSpPr>
            <p:spPr>
              <a:xfrm rot="10800000" flipH="1">
                <a:off x="2462191" y="4715730"/>
                <a:ext cx="4482323" cy="684147"/>
              </a:xfrm>
              <a:prstGeom prst="straightConnector1">
                <a:avLst/>
              </a:prstGeom>
              <a:noFill/>
              <a:ln w="28575" cap="flat" cmpd="sng">
                <a:solidFill>
                  <a:srgbClr val="7030A0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1" name="Google Shape;561;p9">
                <a:extLst>
                  <a:ext uri="{FF2B5EF4-FFF2-40B4-BE49-F238E27FC236}">
                    <a16:creationId xmlns:a16="http://schemas.microsoft.com/office/drawing/2014/main" id="{82AECBBD-C280-F112-407D-43154A0F3A50}"/>
                  </a:ext>
                </a:extLst>
              </p:cNvPr>
              <p:cNvCxnSpPr/>
              <p:nvPr/>
            </p:nvCxnSpPr>
            <p:spPr>
              <a:xfrm>
                <a:off x="2279754" y="4590845"/>
                <a:ext cx="4675500" cy="713632"/>
              </a:xfrm>
              <a:prstGeom prst="straightConnector1">
                <a:avLst/>
              </a:prstGeom>
              <a:noFill/>
              <a:ln w="28575" cap="flat" cmpd="sng">
                <a:solidFill>
                  <a:srgbClr val="7030A0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2" name="Google Shape;562;p9">
                <a:extLst>
                  <a:ext uri="{FF2B5EF4-FFF2-40B4-BE49-F238E27FC236}">
                    <a16:creationId xmlns:a16="http://schemas.microsoft.com/office/drawing/2014/main" id="{6B10964E-5427-BF85-E354-4DC21EA93CDD}"/>
                  </a:ext>
                </a:extLst>
              </p:cNvPr>
              <p:cNvCxnSpPr/>
              <p:nvPr/>
            </p:nvCxnSpPr>
            <p:spPr>
              <a:xfrm>
                <a:off x="2426245" y="4994251"/>
                <a:ext cx="4605187" cy="702900"/>
              </a:xfrm>
              <a:prstGeom prst="straightConnector1">
                <a:avLst/>
              </a:prstGeom>
              <a:noFill/>
              <a:ln w="28575" cap="flat" cmpd="sng">
                <a:solidFill>
                  <a:srgbClr val="7030A0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sp>
            <p:nvSpPr>
              <p:cNvPr id="23" name="Google Shape;563;p9">
                <a:extLst>
                  <a:ext uri="{FF2B5EF4-FFF2-40B4-BE49-F238E27FC236}">
                    <a16:creationId xmlns:a16="http://schemas.microsoft.com/office/drawing/2014/main" id="{42C0B5E7-FE88-DA51-6F1D-C0B4A932C85F}"/>
                  </a:ext>
                </a:extLst>
              </p:cNvPr>
              <p:cNvSpPr/>
              <p:nvPr/>
            </p:nvSpPr>
            <p:spPr>
              <a:xfrm>
                <a:off x="3847695" y="5095137"/>
                <a:ext cx="2388557" cy="214500"/>
              </a:xfrm>
              <a:prstGeom prst="rect">
                <a:avLst/>
              </a:prstGeom>
              <a:gradFill>
                <a:gsLst>
                  <a:gs pos="0">
                    <a:srgbClr val="FFFFFF">
                      <a:alpha val="0"/>
                    </a:srgbClr>
                  </a:gs>
                  <a:gs pos="50000">
                    <a:srgbClr val="CA30A0"/>
                  </a:gs>
                  <a:gs pos="100000">
                    <a:srgbClr val="FFFFFF">
                      <a:alpha val="0"/>
                    </a:srgbClr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cxnSp>
            <p:nvCxnSpPr>
              <p:cNvPr id="24" name="Google Shape;564;p9">
                <a:extLst>
                  <a:ext uri="{FF2B5EF4-FFF2-40B4-BE49-F238E27FC236}">
                    <a16:creationId xmlns:a16="http://schemas.microsoft.com/office/drawing/2014/main" id="{605A335F-6553-E426-BD71-FA3DF2E9CDEF}"/>
                  </a:ext>
                </a:extLst>
              </p:cNvPr>
              <p:cNvCxnSpPr/>
              <p:nvPr/>
            </p:nvCxnSpPr>
            <p:spPr>
              <a:xfrm>
                <a:off x="2279754" y="4590845"/>
                <a:ext cx="1862758" cy="284400"/>
              </a:xfrm>
              <a:prstGeom prst="straightConnector1">
                <a:avLst/>
              </a:prstGeom>
              <a:noFill/>
              <a:ln w="28575" cap="flat" cmpd="sng">
                <a:solidFill>
                  <a:srgbClr val="7030A0"/>
                </a:solidFill>
                <a:prstDash val="solid"/>
                <a:round/>
                <a:headEnd type="none" w="sm" len="sm"/>
                <a:tailEnd type="triangle" w="med" len="med"/>
              </a:ln>
            </p:spPr>
          </p:cxnSp>
          <p:cxnSp>
            <p:nvCxnSpPr>
              <p:cNvPr id="25" name="Google Shape;565;p9">
                <a:extLst>
                  <a:ext uri="{FF2B5EF4-FFF2-40B4-BE49-F238E27FC236}">
                    <a16:creationId xmlns:a16="http://schemas.microsoft.com/office/drawing/2014/main" id="{567A3C00-A626-E413-8C18-5A4ADADCE9EF}"/>
                  </a:ext>
                </a:extLst>
              </p:cNvPr>
              <p:cNvCxnSpPr/>
              <p:nvPr/>
            </p:nvCxnSpPr>
            <p:spPr>
              <a:xfrm rot="10800000" flipH="1">
                <a:off x="2670833" y="5516025"/>
                <a:ext cx="1489763" cy="227400"/>
              </a:xfrm>
              <a:prstGeom prst="straightConnector1">
                <a:avLst/>
              </a:prstGeom>
              <a:noFill/>
              <a:ln w="28575" cap="flat" cmpd="sng">
                <a:solidFill>
                  <a:srgbClr val="7030A0"/>
                </a:solidFill>
                <a:prstDash val="solid"/>
                <a:round/>
                <a:headEnd type="none" w="sm" len="sm"/>
                <a:tailEnd type="triangle" w="med" len="med"/>
              </a:ln>
            </p:spPr>
          </p:cxnSp>
          <p:cxnSp>
            <p:nvCxnSpPr>
              <p:cNvPr id="26" name="Google Shape;566;p9">
                <a:extLst>
                  <a:ext uri="{FF2B5EF4-FFF2-40B4-BE49-F238E27FC236}">
                    <a16:creationId xmlns:a16="http://schemas.microsoft.com/office/drawing/2014/main" id="{E844B872-8D36-F724-F82C-5D614F621BBB}"/>
                  </a:ext>
                </a:extLst>
              </p:cNvPr>
              <p:cNvCxnSpPr/>
              <p:nvPr/>
            </p:nvCxnSpPr>
            <p:spPr>
              <a:xfrm rot="10800000" flipH="1">
                <a:off x="2543555" y="5304477"/>
                <a:ext cx="540774" cy="82500"/>
              </a:xfrm>
              <a:prstGeom prst="straightConnector1">
                <a:avLst/>
              </a:prstGeom>
              <a:noFill/>
              <a:ln w="28575" cap="flat" cmpd="sng">
                <a:solidFill>
                  <a:srgbClr val="7030A0"/>
                </a:solidFill>
                <a:prstDash val="solid"/>
                <a:round/>
                <a:headEnd type="none" w="sm" len="sm"/>
                <a:tailEnd type="triangle" w="med" len="med"/>
              </a:ln>
            </p:spPr>
          </p:cxnSp>
          <p:cxnSp>
            <p:nvCxnSpPr>
              <p:cNvPr id="27" name="Google Shape;567;p9">
                <a:extLst>
                  <a:ext uri="{FF2B5EF4-FFF2-40B4-BE49-F238E27FC236}">
                    <a16:creationId xmlns:a16="http://schemas.microsoft.com/office/drawing/2014/main" id="{7EE4E7FE-D490-DB13-DF63-BECDB0B11097}"/>
                  </a:ext>
                </a:extLst>
              </p:cNvPr>
              <p:cNvCxnSpPr/>
              <p:nvPr/>
            </p:nvCxnSpPr>
            <p:spPr>
              <a:xfrm>
                <a:off x="2426245" y="4994251"/>
                <a:ext cx="660299" cy="100800"/>
              </a:xfrm>
              <a:prstGeom prst="straightConnector1">
                <a:avLst/>
              </a:prstGeom>
              <a:noFill/>
              <a:ln w="28575" cap="flat" cmpd="sng">
                <a:solidFill>
                  <a:srgbClr val="7030A0"/>
                </a:solidFill>
                <a:prstDash val="solid"/>
                <a:round/>
                <a:headEnd type="none" w="sm" len="sm"/>
                <a:tailEnd type="triangle" w="med" len="med"/>
              </a:ln>
            </p:spPr>
          </p:cxnSp>
          <p:sp>
            <p:nvSpPr>
              <p:cNvPr id="28" name="Google Shape;568;p9">
                <a:extLst>
                  <a:ext uri="{FF2B5EF4-FFF2-40B4-BE49-F238E27FC236}">
                    <a16:creationId xmlns:a16="http://schemas.microsoft.com/office/drawing/2014/main" id="{5DD021FC-8887-6FAB-5F85-E7EDBC516B68}"/>
                  </a:ext>
                </a:extLst>
              </p:cNvPr>
              <p:cNvSpPr txBox="1"/>
              <p:nvPr/>
            </p:nvSpPr>
            <p:spPr>
              <a:xfrm>
                <a:off x="814401" y="3491862"/>
                <a:ext cx="2025745" cy="5497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600"/>
                  <a:buFont typeface="Arial"/>
                  <a:buNone/>
                </a:pPr>
                <a:r>
                  <a:rPr lang="en-US" sz="1600" b="0" i="0" u="none" strike="noStrike" cap="none" dirty="0">
                    <a:solidFill>
                      <a:schemeClr val="dk1"/>
                    </a:solidFill>
                    <a:latin typeface="Helvetica Neue" panose="02000503000000020004" pitchFamily="2" charset="0"/>
                    <a:ea typeface="Helvetica Neue" panose="02000503000000020004" pitchFamily="2" charset="0"/>
                    <a:cs typeface="Helvetica Neue" panose="02000503000000020004" pitchFamily="2" charset="0"/>
                    <a:sym typeface="Calibri"/>
                  </a:rPr>
                  <a:t>Axicon lens</a:t>
                </a:r>
                <a:endParaRPr b="0" i="0" u="none" strike="noStrike" cap="none" dirty="0">
                  <a:solidFill>
                    <a:srgbClr val="000000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  <a:sym typeface="Calibri"/>
                </a:endParaRPr>
              </a:p>
            </p:txBody>
          </p:sp>
          <p:sp>
            <p:nvSpPr>
              <p:cNvPr id="29" name="Google Shape;569;p9">
                <a:extLst>
                  <a:ext uri="{FF2B5EF4-FFF2-40B4-BE49-F238E27FC236}">
                    <a16:creationId xmlns:a16="http://schemas.microsoft.com/office/drawing/2014/main" id="{53436A87-763C-A17D-AF82-5D15C8891DF9}"/>
                  </a:ext>
                </a:extLst>
              </p:cNvPr>
              <p:cNvSpPr/>
              <p:nvPr/>
            </p:nvSpPr>
            <p:spPr>
              <a:xfrm>
                <a:off x="6829764" y="4556221"/>
                <a:ext cx="419697" cy="124445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" name="Google Shape;570;p9">
                <a:extLst>
                  <a:ext uri="{FF2B5EF4-FFF2-40B4-BE49-F238E27FC236}">
                    <a16:creationId xmlns:a16="http://schemas.microsoft.com/office/drawing/2014/main" id="{22AF2002-5CDC-D05B-8F3E-75E124FD8A0E}"/>
                  </a:ext>
                </a:extLst>
              </p:cNvPr>
              <p:cNvSpPr txBox="1"/>
              <p:nvPr/>
            </p:nvSpPr>
            <p:spPr>
              <a:xfrm>
                <a:off x="3540452" y="3534294"/>
                <a:ext cx="3289312" cy="9496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600"/>
                  <a:buFont typeface="Arial"/>
                  <a:buNone/>
                </a:pPr>
                <a:r>
                  <a:rPr lang="en-US" sz="1600" b="0" i="0" u="none" strike="noStrike" cap="none" dirty="0">
                    <a:solidFill>
                      <a:schemeClr val="dk1"/>
                    </a:solidFill>
                    <a:latin typeface="Helvetica Neue" panose="02000503000000020004" pitchFamily="2" charset="0"/>
                    <a:ea typeface="Helvetica Neue" panose="02000503000000020004" pitchFamily="2" charset="0"/>
                    <a:cs typeface="Helvetica Neue" panose="02000503000000020004" pitchFamily="2" charset="0"/>
                    <a:sym typeface="Calibri"/>
                  </a:rPr>
                  <a:t>Line focus forming long plasma column</a:t>
                </a:r>
                <a:endParaRPr b="0" i="0" u="none" strike="noStrike" cap="none" dirty="0">
                  <a:solidFill>
                    <a:srgbClr val="000000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  <a:sym typeface="Calibri"/>
                </a:endParaRPr>
              </a:p>
            </p:txBody>
          </p:sp>
          <p:sp>
            <p:nvSpPr>
              <p:cNvPr id="31" name="Google Shape;571;p9">
                <a:extLst>
                  <a:ext uri="{FF2B5EF4-FFF2-40B4-BE49-F238E27FC236}">
                    <a16:creationId xmlns:a16="http://schemas.microsoft.com/office/drawing/2014/main" id="{6BEBC43A-ADCF-E0D0-3143-0E6E8E2DFA2A}"/>
                  </a:ext>
                </a:extLst>
              </p:cNvPr>
              <p:cNvSpPr/>
              <p:nvPr/>
            </p:nvSpPr>
            <p:spPr>
              <a:xfrm>
                <a:off x="2120890" y="5034140"/>
                <a:ext cx="422636" cy="3138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" name="Google Shape;572;p9">
                <a:extLst>
                  <a:ext uri="{FF2B5EF4-FFF2-40B4-BE49-F238E27FC236}">
                    <a16:creationId xmlns:a16="http://schemas.microsoft.com/office/drawing/2014/main" id="{C3B8B493-26E8-562B-9B35-84D2C4921609}"/>
                  </a:ext>
                </a:extLst>
              </p:cNvPr>
              <p:cNvSpPr/>
              <p:nvPr/>
            </p:nvSpPr>
            <p:spPr>
              <a:xfrm>
                <a:off x="1077993" y="4447484"/>
                <a:ext cx="647363" cy="1468585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BECDB5E4-67DC-4F4E-B401-8FFF3455193C}"/>
                </a:ext>
              </a:extLst>
            </p:cNvPr>
            <p:cNvGrpSpPr/>
            <p:nvPr/>
          </p:nvGrpSpPr>
          <p:grpSpPr>
            <a:xfrm>
              <a:off x="5039501" y="4612555"/>
              <a:ext cx="3607177" cy="903093"/>
              <a:chOff x="130676" y="4397246"/>
              <a:chExt cx="3607177" cy="903093"/>
            </a:xfrm>
          </p:grpSpPr>
          <p:sp>
            <p:nvSpPr>
              <p:cNvPr id="12" name="Google Shape;573;p9">
                <a:extLst>
                  <a:ext uri="{FF2B5EF4-FFF2-40B4-BE49-F238E27FC236}">
                    <a16:creationId xmlns:a16="http://schemas.microsoft.com/office/drawing/2014/main" id="{7F916FF7-42D2-3D86-E066-AD655426F2FB}"/>
                  </a:ext>
                </a:extLst>
              </p:cNvPr>
              <p:cNvSpPr/>
              <p:nvPr/>
            </p:nvSpPr>
            <p:spPr>
              <a:xfrm rot="5400000">
                <a:off x="2189861" y="3752347"/>
                <a:ext cx="205200" cy="2890784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pic>
            <p:nvPicPr>
              <p:cNvPr id="13" name="Google Shape;574;p9">
                <a:extLst>
                  <a:ext uri="{FF2B5EF4-FFF2-40B4-BE49-F238E27FC236}">
                    <a16:creationId xmlns:a16="http://schemas.microsoft.com/office/drawing/2014/main" id="{A7BC8687-EA36-0293-0CC2-9A28CA302A2D}"/>
                  </a:ext>
                </a:extLst>
              </p:cNvPr>
              <p:cNvPicPr preferRelativeResize="0"/>
              <p:nvPr/>
            </p:nvPicPr>
            <p:blipFill rotWithShape="1">
              <a:blip r:embed="rId5" cstate="screen">
                <a:alphaModFix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30676" y="4397246"/>
                <a:ext cx="572887" cy="859331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7529203-C788-E850-F982-AFE6218B9E47}"/>
              </a:ext>
            </a:extLst>
          </p:cNvPr>
          <p:cNvGrpSpPr/>
          <p:nvPr/>
        </p:nvGrpSpPr>
        <p:grpSpPr>
          <a:xfrm>
            <a:off x="52388" y="2257778"/>
            <a:ext cx="4758632" cy="3897979"/>
            <a:chOff x="52388" y="2257778"/>
            <a:chExt cx="4758632" cy="3897979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D61A3D5A-6160-34A6-734D-FBCE1BDAE6B6}"/>
                </a:ext>
              </a:extLst>
            </p:cNvPr>
            <p:cNvSpPr/>
            <p:nvPr/>
          </p:nvSpPr>
          <p:spPr>
            <a:xfrm>
              <a:off x="52388" y="3959931"/>
              <a:ext cx="4758632" cy="2195826"/>
            </a:xfrm>
            <a:prstGeom prst="rect">
              <a:avLst/>
            </a:prstGeom>
            <a:noFill/>
            <a:ln w="25400"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976E3371-9F00-7663-0A99-6E2383AF59D5}"/>
                </a:ext>
              </a:extLst>
            </p:cNvPr>
            <p:cNvSpPr/>
            <p:nvPr/>
          </p:nvSpPr>
          <p:spPr>
            <a:xfrm>
              <a:off x="519289" y="2257778"/>
              <a:ext cx="3386667" cy="1603022"/>
            </a:xfrm>
            <a:prstGeom prst="rect">
              <a:avLst/>
            </a:prstGeom>
            <a:noFill/>
            <a:ln>
              <a:solidFill>
                <a:srgbClr val="C00000">
                  <a:alpha val="50000"/>
                </a:srgb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EF94B15-3BB8-A494-5D61-770EA509ED99}"/>
                </a:ext>
              </a:extLst>
            </p:cNvPr>
            <p:cNvCxnSpPr/>
            <p:nvPr/>
          </p:nvCxnSpPr>
          <p:spPr>
            <a:xfrm flipV="1">
              <a:off x="52388" y="3860800"/>
              <a:ext cx="466901" cy="99131"/>
            </a:xfrm>
            <a:prstGeom prst="line">
              <a:avLst/>
            </a:prstGeom>
            <a:ln w="25400">
              <a:solidFill>
                <a:srgbClr val="C00000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575E2648-15D5-4614-7E70-9B03BEFFE92B}"/>
                </a:ext>
              </a:extLst>
            </p:cNvPr>
            <p:cNvCxnSpPr>
              <a:cxnSpLocks/>
            </p:cNvCxnSpPr>
            <p:nvPr/>
          </p:nvCxnSpPr>
          <p:spPr>
            <a:xfrm>
              <a:off x="3892456" y="3861631"/>
              <a:ext cx="918564" cy="96637"/>
            </a:xfrm>
            <a:prstGeom prst="line">
              <a:avLst/>
            </a:prstGeom>
            <a:ln w="25400">
              <a:solidFill>
                <a:srgbClr val="C00000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9" name="Picture 48">
            <a:extLst>
              <a:ext uri="{FF2B5EF4-FFF2-40B4-BE49-F238E27FC236}">
                <a16:creationId xmlns:a16="http://schemas.microsoft.com/office/drawing/2014/main" id="{1A1EBC86-F8CE-FF71-E0CC-BDA08EC6320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933" r="21918"/>
          <a:stretch/>
        </p:blipFill>
        <p:spPr>
          <a:xfrm>
            <a:off x="8480905" y="5166788"/>
            <a:ext cx="1153197" cy="98896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C12F0B99-B47F-88D1-A60D-87226072B2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02653" y="5166788"/>
            <a:ext cx="2307595" cy="988969"/>
          </a:xfrm>
          <a:prstGeom prst="rect">
            <a:avLst/>
          </a:prstGeom>
        </p:spPr>
      </p:pic>
      <p:grpSp>
        <p:nvGrpSpPr>
          <p:cNvPr id="51" name="Group 50">
            <a:extLst>
              <a:ext uri="{FF2B5EF4-FFF2-40B4-BE49-F238E27FC236}">
                <a16:creationId xmlns:a16="http://schemas.microsoft.com/office/drawing/2014/main" id="{AE769DB0-4D32-8441-BF10-3D92EE64AFC7}"/>
              </a:ext>
            </a:extLst>
          </p:cNvPr>
          <p:cNvGrpSpPr/>
          <p:nvPr/>
        </p:nvGrpSpPr>
        <p:grpSpPr>
          <a:xfrm>
            <a:off x="7629236" y="2366682"/>
            <a:ext cx="4510375" cy="3885456"/>
            <a:chOff x="91907" y="2163715"/>
            <a:chExt cx="4510375" cy="3885456"/>
          </a:xfrm>
        </p:grpSpPr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1F2AEB5D-7E74-7495-02B7-5DE918F4078D}"/>
                </a:ext>
              </a:extLst>
            </p:cNvPr>
            <p:cNvSpPr/>
            <p:nvPr/>
          </p:nvSpPr>
          <p:spPr>
            <a:xfrm>
              <a:off x="930319" y="4867438"/>
              <a:ext cx="3671963" cy="1181733"/>
            </a:xfrm>
            <a:prstGeom prst="rect">
              <a:avLst/>
            </a:prstGeom>
            <a:noFill/>
            <a:ln w="254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63CC9FC-3729-6235-0C4D-229EA6EBADEF}"/>
                </a:ext>
              </a:extLst>
            </p:cNvPr>
            <p:cNvSpPr/>
            <p:nvPr/>
          </p:nvSpPr>
          <p:spPr>
            <a:xfrm>
              <a:off x="91907" y="2163715"/>
              <a:ext cx="4088915" cy="1959484"/>
            </a:xfrm>
            <a:prstGeom prst="rect">
              <a:avLst/>
            </a:prstGeom>
            <a:noFill/>
            <a:ln>
              <a:solidFill>
                <a:schemeClr val="accent5">
                  <a:alpha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A7028416-B636-E0F8-2556-2A9788E3F6B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1907" y="4123199"/>
              <a:ext cx="838412" cy="744239"/>
            </a:xfrm>
            <a:prstGeom prst="line">
              <a:avLst/>
            </a:prstGeom>
            <a:ln w="25400">
              <a:solidFill>
                <a:schemeClr val="accent5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CF3EE378-18DC-BAC4-7135-3EC721E6D256}"/>
                </a:ext>
              </a:extLst>
            </p:cNvPr>
            <p:cNvCxnSpPr>
              <a:cxnSpLocks/>
            </p:cNvCxnSpPr>
            <p:nvPr/>
          </p:nvCxnSpPr>
          <p:spPr>
            <a:xfrm>
              <a:off x="4180822" y="4123199"/>
              <a:ext cx="421460" cy="744239"/>
            </a:xfrm>
            <a:prstGeom prst="line">
              <a:avLst/>
            </a:prstGeom>
            <a:ln w="25400">
              <a:solidFill>
                <a:schemeClr val="accent5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76C500A1-882E-863F-CAC9-0D34976E9F29}"/>
              </a:ext>
            </a:extLst>
          </p:cNvPr>
          <p:cNvSpPr txBox="1"/>
          <p:nvPr/>
        </p:nvSpPr>
        <p:spPr>
          <a:xfrm>
            <a:off x="661556" y="6291931"/>
            <a:ext cx="31021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Presented by A. </a:t>
            </a:r>
            <a:r>
              <a:rPr lang="en-US" dirty="0" err="1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Picksley</a:t>
            </a:r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on Monday</a:t>
            </a:r>
          </a:p>
        </p:txBody>
      </p:sp>
    </p:spTree>
    <p:extLst>
      <p:ext uri="{BB962C8B-B14F-4D97-AF65-F5344CB8AC3E}">
        <p14:creationId xmlns:p14="http://schemas.microsoft.com/office/powerpoint/2010/main" val="394136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2C0D3-F5CD-A6F0-704F-4BE49374798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0" y="0"/>
            <a:ext cx="12191984" cy="914400"/>
          </a:xfrm>
        </p:spPr>
        <p:txBody>
          <a:bodyPr anchor="ctr">
            <a:normAutofit/>
          </a:bodyPr>
          <a:lstStyle/>
          <a:p>
            <a:r>
              <a:rPr lang="en-US" dirty="0"/>
              <a:t>High-energy electron beams produce muons in high-Z materials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5C311B-8FC0-F2D3-72D7-BC3FD9FBCD2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D260E43B-7F43-FA45-AAB7-E054FD6CC4E3}" type="slidenum">
              <a:rPr lang="en-US" smtClean="0"/>
              <a:pPr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t>7</a:t>
            </a:fld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0C504FD-539F-C5EE-2C11-EF1D63C0D7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3567" y="5152420"/>
            <a:ext cx="2424702" cy="161191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020A553-30EA-ADAC-839F-45C64868FE2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933" r="21918"/>
          <a:stretch/>
        </p:blipFill>
        <p:spPr>
          <a:xfrm>
            <a:off x="1108359" y="1667938"/>
            <a:ext cx="2545543" cy="218303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0EB8C13E-1A9B-185A-F938-70FDD2A07E17}"/>
              </a:ext>
            </a:extLst>
          </p:cNvPr>
          <p:cNvSpPr txBox="1"/>
          <p:nvPr/>
        </p:nvSpPr>
        <p:spPr>
          <a:xfrm>
            <a:off x="8937558" y="1661947"/>
            <a:ext cx="286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Pct val="100000"/>
              <a:buFont typeface="Times New Roman" charset="0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Muon yield produced in different materials as a function of the thickness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D416415-8F51-11DB-9666-1A04C4FAE246}"/>
                  </a:ext>
                </a:extLst>
              </p:cNvPr>
              <p:cNvSpPr txBox="1"/>
              <p:nvPr/>
            </p:nvSpPr>
            <p:spPr>
              <a:xfrm>
                <a:off x="0" y="1049424"/>
                <a:ext cx="12192000" cy="369332"/>
              </a:xfrm>
              <a:prstGeom prst="rect">
                <a:avLst/>
              </a:prstGeom>
              <a:solidFill>
                <a:srgbClr val="5AA2AE">
                  <a:alpha val="50000"/>
                </a:srgbClr>
              </a:solidFill>
              <a:ln>
                <a:noFill/>
              </a:ln>
            </p:spPr>
            <p:txBody>
              <a:bodyPr wrap="square" rtlCol="0" anchor="t">
                <a:spAutoFit/>
              </a:bodyPr>
              <a:lstStyle/>
              <a:p>
                <a:pPr marL="0" marR="0" lvl="0" indent="0" algn="ctr" defTabSz="457200" eaLnBrk="1" fontAlgn="base" latinLnBrk="0" hangingPunct="1">
                  <a:lnSpc>
                    <a:spcPct val="100000"/>
                  </a:lnSpc>
                  <a:spcBef>
                    <a:spcPts val="600"/>
                  </a:spcBef>
                  <a:spcAft>
                    <a:spcPct val="0"/>
                  </a:spcAft>
                  <a:buClrTx/>
                  <a:buSzPct val="100000"/>
                  <a:buFont typeface="Times New Roman" charset="0"/>
                  <a:buNone/>
                  <a:tabLst/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kumimoji="0" lang="en-US" sz="180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en-US" sz="180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𝑋</m:t>
                        </m:r>
                      </m:e>
                      <m:sub>
                        <m:r>
                          <a:rPr kumimoji="0" lang="en-US" sz="180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0</m:t>
                        </m:r>
                      </m:sub>
                    </m:sSub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Helvetica Neue" panose="02000503000000020004" pitchFamily="2" charset="0"/>
                    <a:ea typeface="Helvetica Neue" panose="02000503000000020004" pitchFamily="2" charset="0"/>
                    <a:cs typeface="Helvetica Neue" panose="02000503000000020004" pitchFamily="2" charset="0"/>
                  </a:rPr>
                  <a:t> Radiation length: the mean distance over which an electron loses all but </a:t>
                </a:r>
                <a14:m>
                  <m:oMath xmlns:m="http://schemas.openxmlformats.org/officeDocument/2006/math">
                    <m:r>
                      <a:rPr kumimoji="0" lang="en-US" sz="180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1/</m:t>
                    </m:r>
                    <m:r>
                      <a:rPr kumimoji="0" lang="en-US" sz="180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𝑒</m:t>
                    </m:r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Helvetica Neue" panose="02000503000000020004" pitchFamily="2" charset="0"/>
                    <a:ea typeface="Helvetica Neue" panose="02000503000000020004" pitchFamily="2" charset="0"/>
                    <a:cs typeface="Helvetica Neue" panose="02000503000000020004" pitchFamily="2" charset="0"/>
                  </a:rPr>
                  <a:t> of its energy by Bremsstrahlung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D416415-8F51-11DB-9666-1A04C4FAE2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049424"/>
                <a:ext cx="12192000" cy="369332"/>
              </a:xfrm>
              <a:prstGeom prst="rect">
                <a:avLst/>
              </a:prstGeom>
              <a:blipFill>
                <a:blip r:embed="rId5"/>
                <a:stretch>
                  <a:fillRect t="-6667" b="-2666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Google Shape;205;p3">
            <a:extLst>
              <a:ext uri="{FF2B5EF4-FFF2-40B4-BE49-F238E27FC236}">
                <a16:creationId xmlns:a16="http://schemas.microsoft.com/office/drawing/2014/main" id="{D12093A9-DD80-D4AA-A98E-D23E76786FAC}"/>
              </a:ext>
            </a:extLst>
          </p:cNvPr>
          <p:cNvSpPr txBox="1"/>
          <p:nvPr/>
        </p:nvSpPr>
        <p:spPr>
          <a:xfrm>
            <a:off x="4498913" y="1528734"/>
            <a:ext cx="3626551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45720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Times New Roman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The dominating process is the production of gammas via Bremsstrahlung</a:t>
            </a:r>
            <a:endParaRPr kumimoji="0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8" name="Google Shape;206;p3">
                <a:extLst>
                  <a:ext uri="{FF2B5EF4-FFF2-40B4-BE49-F238E27FC236}">
                    <a16:creationId xmlns:a16="http://schemas.microsoft.com/office/drawing/2014/main" id="{386A0216-6C99-7F25-D83A-79E50F7EC1CE}"/>
                  </a:ext>
                </a:extLst>
              </p:cNvPr>
              <p:cNvSpPr txBox="1"/>
              <p:nvPr/>
            </p:nvSpPr>
            <p:spPr>
              <a:xfrm>
                <a:off x="5311200" y="3847451"/>
                <a:ext cx="784800" cy="7386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spAutoFit/>
              </a:bodyPr>
              <a:lstStyle/>
              <a:p>
                <a:pPr marL="0" marR="0" lvl="0" indent="0" algn="ctr" defTabSz="4572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100000"/>
                  <a:buFont typeface="Times New Roman" charset="0"/>
                  <a:buNone/>
                  <a:tabLst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kumimoji="0" lang="ar-AE" sz="180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</m:ctrlPr>
                      </m:sSupPr>
                      <m:e>
                        <m:r>
                          <a:rPr kumimoji="0" lang="ar-AE" sz="180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𝑒</m:t>
                        </m:r>
                      </m:e>
                      <m:sup>
                        <m:r>
                          <a:rPr kumimoji="0" lang="ar-AE" sz="180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kumimoji="0" lang="ar-AE" sz="180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</m:ctrlPr>
                      </m:sSupPr>
                      <m:e>
                        <m:r>
                          <a:rPr kumimoji="0" lang="ar-AE" sz="180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𝑒</m:t>
                        </m:r>
                      </m:e>
                      <m:sup>
                        <m:r>
                          <a:rPr kumimoji="0" lang="ar-AE" sz="180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−</m:t>
                        </m:r>
                      </m:sup>
                    </m:sSup>
                  </m:oMath>
                </a14:m>
                <a:r>
                  <a:rPr kumimoji="0" lang="ar-AE" sz="180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Helvetica Neue" panose="02000503000000020004" pitchFamily="2" charset="0"/>
                    <a:ea typeface="Helvetica Neue" panose="02000503000000020004" pitchFamily="2" charset="0"/>
                    <a:cs typeface="Arial" panose="020B0604020202020204" pitchFamily="34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Helvetica Neue" panose="02000503000000020004" pitchFamily="2" charset="0"/>
                    <a:ea typeface="Helvetica Neue" panose="02000503000000020004" pitchFamily="2" charset="0"/>
                    <a:cs typeface="Helvetica Neue" panose="02000503000000020004" pitchFamily="2" charset="0"/>
                  </a:rPr>
                  <a:t>pairs</a:t>
                </a:r>
              </a:p>
            </p:txBody>
          </p:sp>
        </mc:Choice>
        <mc:Fallback>
          <p:sp>
            <p:nvSpPr>
              <p:cNvPr id="28" name="Google Shape;206;p3">
                <a:extLst>
                  <a:ext uri="{FF2B5EF4-FFF2-40B4-BE49-F238E27FC236}">
                    <a16:creationId xmlns:a16="http://schemas.microsoft.com/office/drawing/2014/main" id="{386A0216-6C99-7F25-D83A-79E50F7EC1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1200" y="3847451"/>
                <a:ext cx="784800" cy="738633"/>
              </a:xfrm>
              <a:prstGeom prst="rect">
                <a:avLst/>
              </a:prstGeom>
              <a:blipFill>
                <a:blip r:embed="rId6"/>
                <a:stretch>
                  <a:fillRect r="-7937" b="-678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9" name="Google Shape;207;p3">
                <a:extLst>
                  <a:ext uri="{FF2B5EF4-FFF2-40B4-BE49-F238E27FC236}">
                    <a16:creationId xmlns:a16="http://schemas.microsoft.com/office/drawing/2014/main" id="{8C7E4956-F112-9432-EC39-DF1711133B9B}"/>
                  </a:ext>
                </a:extLst>
              </p:cNvPr>
              <p:cNvSpPr txBox="1"/>
              <p:nvPr/>
            </p:nvSpPr>
            <p:spPr>
              <a:xfrm>
                <a:off x="6628095" y="3847451"/>
                <a:ext cx="784800" cy="7386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spAutoFit/>
              </a:bodyPr>
              <a:lstStyle/>
              <a:p>
                <a:pPr marL="0" marR="0" lvl="0" indent="0" algn="ctr" defTabSz="4572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100000"/>
                  <a:buFont typeface="Times New Roman" charset="0"/>
                  <a:buNone/>
                  <a:tabLst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kumimoji="0" lang="ar-AE" sz="180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</m:ctrlPr>
                      </m:sSupPr>
                      <m:e>
                        <m:r>
                          <a:rPr kumimoji="0" lang="ar-AE" sz="180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𝜇</m:t>
                        </m:r>
                      </m:e>
                      <m:sup>
                        <m:r>
                          <a:rPr kumimoji="0" lang="ar-AE" sz="180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kumimoji="0" lang="ar-AE" sz="180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</m:ctrlPr>
                      </m:sSupPr>
                      <m:e>
                        <m:r>
                          <a:rPr kumimoji="0" lang="ar-AE" sz="180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𝜇</m:t>
                        </m:r>
                      </m:e>
                      <m:sup>
                        <m:r>
                          <a:rPr kumimoji="0" lang="ar-AE" sz="180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−</m:t>
                        </m:r>
                      </m:sup>
                    </m:sSup>
                  </m:oMath>
                </a14:m>
                <a:r>
                  <a:rPr kumimoji="0" lang="ar-AE" sz="180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Helvetica Neue" panose="02000503000000020004" pitchFamily="2" charset="0"/>
                    <a:ea typeface="Helvetica Neue" panose="02000503000000020004" pitchFamily="2" charset="0"/>
                    <a:cs typeface="Arial" panose="020B0604020202020204" pitchFamily="34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Helvetica Neue" panose="02000503000000020004" pitchFamily="2" charset="0"/>
                    <a:ea typeface="Helvetica Neue" panose="02000503000000020004" pitchFamily="2" charset="0"/>
                    <a:cs typeface="Helvetica Neue" panose="02000503000000020004" pitchFamily="2" charset="0"/>
                  </a:rPr>
                  <a:t>pairs</a:t>
                </a:r>
              </a:p>
            </p:txBody>
          </p:sp>
        </mc:Choice>
        <mc:Fallback>
          <p:sp>
            <p:nvSpPr>
              <p:cNvPr id="29" name="Google Shape;207;p3">
                <a:extLst>
                  <a:ext uri="{FF2B5EF4-FFF2-40B4-BE49-F238E27FC236}">
                    <a16:creationId xmlns:a16="http://schemas.microsoft.com/office/drawing/2014/main" id="{8C7E4956-F112-9432-EC39-DF1711133B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8095" y="3847451"/>
                <a:ext cx="784800" cy="738633"/>
              </a:xfrm>
              <a:prstGeom prst="rect">
                <a:avLst/>
              </a:prstGeom>
              <a:blipFill>
                <a:blip r:embed="rId7"/>
                <a:stretch>
                  <a:fillRect r="-9524" b="-678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Google Shape;210;p3">
            <a:extLst>
              <a:ext uri="{FF2B5EF4-FFF2-40B4-BE49-F238E27FC236}">
                <a16:creationId xmlns:a16="http://schemas.microsoft.com/office/drawing/2014/main" id="{0ADAAC63-5B6A-067E-F176-6A4322FDBAC8}"/>
              </a:ext>
            </a:extLst>
          </p:cNvPr>
          <p:cNvCxnSpPr>
            <a:cxnSpLocks/>
            <a:stCxn id="27" idx="2"/>
            <a:endCxn id="28" idx="0"/>
          </p:cNvCxnSpPr>
          <p:nvPr/>
        </p:nvCxnSpPr>
        <p:spPr>
          <a:xfrm flipH="1">
            <a:off x="5703600" y="2452134"/>
            <a:ext cx="608589" cy="1395317"/>
          </a:xfrm>
          <a:prstGeom prst="straightConnector1">
            <a:avLst/>
          </a:prstGeom>
          <a:noFill/>
          <a:ln w="38100" cap="flat" cmpd="sng">
            <a:solidFill>
              <a:srgbClr val="24285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32" name="Google Shape;211;p3">
            <a:extLst>
              <a:ext uri="{FF2B5EF4-FFF2-40B4-BE49-F238E27FC236}">
                <a16:creationId xmlns:a16="http://schemas.microsoft.com/office/drawing/2014/main" id="{494A52C9-4C30-2422-F200-97138E9DA9F8}"/>
              </a:ext>
            </a:extLst>
          </p:cNvPr>
          <p:cNvCxnSpPr>
            <a:cxnSpLocks/>
            <a:stCxn id="27" idx="2"/>
          </p:cNvCxnSpPr>
          <p:nvPr/>
        </p:nvCxnSpPr>
        <p:spPr>
          <a:xfrm>
            <a:off x="6312189" y="2452134"/>
            <a:ext cx="665386" cy="1398834"/>
          </a:xfrm>
          <a:prstGeom prst="straightConnector1">
            <a:avLst/>
          </a:prstGeom>
          <a:noFill/>
          <a:ln w="38100" cap="flat" cmpd="sng">
            <a:solidFill>
              <a:srgbClr val="24285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38" name="Google Shape;208;p3">
            <a:extLst>
              <a:ext uri="{FF2B5EF4-FFF2-40B4-BE49-F238E27FC236}">
                <a16:creationId xmlns:a16="http://schemas.microsoft.com/office/drawing/2014/main" id="{B0D016B1-389E-6436-58BF-9816261ED201}"/>
              </a:ext>
            </a:extLst>
          </p:cNvPr>
          <p:cNvSpPr txBox="1"/>
          <p:nvPr/>
        </p:nvSpPr>
        <p:spPr>
          <a:xfrm>
            <a:off x="8280187" y="5729350"/>
            <a:ext cx="1829223" cy="6770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defTabSz="45720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Times New Roman" charset="0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Bethe-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Heitler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process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144EB5D-33CB-50B5-9838-9B24F00C7ED0}"/>
              </a:ext>
            </a:extLst>
          </p:cNvPr>
          <p:cNvSpPr txBox="1"/>
          <p:nvPr/>
        </p:nvSpPr>
        <p:spPr>
          <a:xfrm>
            <a:off x="5181967" y="5036878"/>
            <a:ext cx="2752560" cy="584775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45720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Pct val="100000"/>
              <a:buFont typeface="Times New Roman" charset="0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Pairs are produced over a 1/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γ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(&lt;&lt; 0.1 rad) cone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3A44E390-2D18-3A9A-FB53-21AC06C670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234" y="4069960"/>
            <a:ext cx="4172115" cy="257876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2192939E-7B05-C3D8-B513-B3D61FB10C5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01146" y="2536303"/>
            <a:ext cx="3546334" cy="265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85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29" grpId="0"/>
      <p:bldP spid="38" grpId="0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030B40-A15D-8789-5D74-46CA45CADC84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0" y="196622"/>
            <a:ext cx="12191976" cy="5436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We stacked multiple silicon-based trackers to build a muon telescope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49B263-5076-BC4D-E5C8-9476916DE05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8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CCC948-BF73-A6A1-8144-AC684D64EF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539" y="1173751"/>
            <a:ext cx="6420349" cy="22552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49B8122-5CE1-A7D3-4DBD-2AB4E2E8ED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866" y="3601615"/>
            <a:ext cx="6119693" cy="262272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3DEC7D4-7D69-7B95-134E-20D764C8F36B}"/>
              </a:ext>
            </a:extLst>
          </p:cNvPr>
          <p:cNvSpPr txBox="1"/>
          <p:nvPr/>
        </p:nvSpPr>
        <p:spPr>
          <a:xfrm>
            <a:off x="7021800" y="1303106"/>
            <a:ext cx="40435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ITkPixV2 chips: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Pixel size: 50 </a:t>
            </a:r>
            <a:r>
              <a:rPr lang="en-US" sz="1800" dirty="0" err="1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μm</a:t>
            </a:r>
            <a:endParaRPr lang="en-US" sz="18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Chip area: 2x2 cm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Readout rate: &gt; 1MHz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Efficiency: 99% for minimum ionizing particles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89E4ABD-A299-DAEE-5D01-A84FA434A364}"/>
              </a:ext>
            </a:extLst>
          </p:cNvPr>
          <p:cNvSpPr txBox="1"/>
          <p:nvPr/>
        </p:nvSpPr>
        <p:spPr>
          <a:xfrm>
            <a:off x="7021800" y="3916015"/>
            <a:ext cx="49443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Telescope: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6 chips, 3 per stack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(removable) Halbach magnet B=0.53 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Tilt in bending direction improves </a:t>
            </a:r>
            <a:r>
              <a:rPr lang="en-US" sz="1800" dirty="0" err="1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geocenter</a:t>
            </a: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determination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Self triggered system if 1</a:t>
            </a:r>
            <a:r>
              <a:rPr lang="en-US" sz="1800" baseline="300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st</a:t>
            </a: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and 3</a:t>
            </a:r>
            <a:r>
              <a:rPr lang="en-US" sz="1800" baseline="300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rd</a:t>
            </a: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chip in stack register hit (protection from background)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3266B9-6C99-AF0A-A8A0-FB534CEDDB60}"/>
              </a:ext>
            </a:extLst>
          </p:cNvPr>
          <p:cNvSpPr txBox="1"/>
          <p:nvPr/>
        </p:nvSpPr>
        <p:spPr>
          <a:xfrm>
            <a:off x="8864302" y="6361022"/>
            <a:ext cx="28087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[D. Terzani, et al., submitted]</a:t>
            </a:r>
          </a:p>
        </p:txBody>
      </p:sp>
    </p:spTree>
    <p:extLst>
      <p:ext uri="{BB962C8B-B14F-4D97-AF65-F5344CB8AC3E}">
        <p14:creationId xmlns:p14="http://schemas.microsoft.com/office/powerpoint/2010/main" val="20914020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A54BF9-B607-6390-6480-90BD4C32528D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0" y="196622"/>
            <a:ext cx="12191976" cy="543600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Muons are identified within a single stack by their cluster size and straight trajectories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8DA7DF-1B97-2B4A-88A5-5CEBB99E361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9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81AAA1-E26F-0F10-58EA-CD023CC0EA52}"/>
              </a:ext>
            </a:extLst>
          </p:cNvPr>
          <p:cNvSpPr txBox="1"/>
          <p:nvPr/>
        </p:nvSpPr>
        <p:spPr>
          <a:xfrm>
            <a:off x="293915" y="1030349"/>
            <a:ext cx="7750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ITkPixV2 is very sensitive to charged particles. Although photon detection is less efficient, a large photon flux generates substantial background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97229D8-1874-1970-0961-15169D278B94}"/>
              </a:ext>
            </a:extLst>
          </p:cNvPr>
          <p:cNvSpPr txBox="1"/>
          <p:nvPr/>
        </p:nvSpPr>
        <p:spPr>
          <a:xfrm>
            <a:off x="789415" y="1749193"/>
            <a:ext cx="5204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electrons, positrons:</a:t>
            </a:r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Cluster size of a few pixels, they scatter and do not follow straight trajectories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D2D36A4-DB69-E5CA-1FC2-3BA7E0F6F891}"/>
              </a:ext>
            </a:extLst>
          </p:cNvPr>
          <p:cNvSpPr txBox="1"/>
          <p:nvPr/>
        </p:nvSpPr>
        <p:spPr>
          <a:xfrm>
            <a:off x="789415" y="2684410"/>
            <a:ext cx="52265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Ions (heavy charged particles): </a:t>
            </a:r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Their energy deposition saturates pixels. The excess charge diffuses in the system in a very large, quasi-round pattern (we detected none)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C92A997-0419-805A-29B6-D016D07973AA}"/>
              </a:ext>
            </a:extLst>
          </p:cNvPr>
          <p:cNvSpPr txBox="1"/>
          <p:nvPr/>
        </p:nvSpPr>
        <p:spPr>
          <a:xfrm>
            <a:off x="789415" y="4062313"/>
            <a:ext cx="52265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Photons:</a:t>
            </a:r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Indirectly detected via Compton scattered electrons, their signal is usually a single pixel (very small cluster)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7E3CBC9-A15A-E759-E0F8-D58A3648FE49}"/>
              </a:ext>
            </a:extLst>
          </p:cNvPr>
          <p:cNvSpPr txBox="1"/>
          <p:nvPr/>
        </p:nvSpPr>
        <p:spPr>
          <a:xfrm>
            <a:off x="789415" y="5247480"/>
            <a:ext cx="5149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Muons:</a:t>
            </a:r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Cluster size of a few pixels, always minimum ionizing (highest detection efficiency), do not scatter significantly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7BA335A-E7CF-6C4A-ACDE-8AB15058615E}"/>
              </a:ext>
            </a:extLst>
          </p:cNvPr>
          <p:cNvGrpSpPr/>
          <p:nvPr/>
        </p:nvGrpSpPr>
        <p:grpSpPr>
          <a:xfrm>
            <a:off x="7143158" y="1323936"/>
            <a:ext cx="4666390" cy="5501293"/>
            <a:chOff x="7143158" y="1366140"/>
            <a:chExt cx="4666390" cy="5501293"/>
          </a:xfrm>
        </p:grpSpPr>
        <p:sp>
          <p:nvSpPr>
            <p:cNvPr id="11" name="Trapezoid 10">
              <a:extLst>
                <a:ext uri="{FF2B5EF4-FFF2-40B4-BE49-F238E27FC236}">
                  <a16:creationId xmlns:a16="http://schemas.microsoft.com/office/drawing/2014/main" id="{6B31003E-E9C5-1333-107C-CBD6D11BC603}"/>
                </a:ext>
              </a:extLst>
            </p:cNvPr>
            <p:cNvSpPr/>
            <p:nvPr/>
          </p:nvSpPr>
          <p:spPr>
            <a:xfrm rot="16200000">
              <a:off x="9187263" y="1486161"/>
              <a:ext cx="1078222" cy="838179"/>
            </a:xfrm>
            <a:prstGeom prst="trapezoid">
              <a:avLst>
                <a:gd name="adj" fmla="val 11498"/>
              </a:avLst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Trapezoid 25">
              <a:extLst>
                <a:ext uri="{FF2B5EF4-FFF2-40B4-BE49-F238E27FC236}">
                  <a16:creationId xmlns:a16="http://schemas.microsoft.com/office/drawing/2014/main" id="{DA8F2FA0-C481-A90F-5C10-B38E4E6B51BD}"/>
                </a:ext>
              </a:extLst>
            </p:cNvPr>
            <p:cNvSpPr/>
            <p:nvPr/>
          </p:nvSpPr>
          <p:spPr>
            <a:xfrm rot="16200000">
              <a:off x="9187263" y="2760088"/>
              <a:ext cx="1078222" cy="838179"/>
            </a:xfrm>
            <a:prstGeom prst="trapezoid">
              <a:avLst>
                <a:gd name="adj" fmla="val 11498"/>
              </a:avLst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Trapezoid 35">
              <a:extLst>
                <a:ext uri="{FF2B5EF4-FFF2-40B4-BE49-F238E27FC236}">
                  <a16:creationId xmlns:a16="http://schemas.microsoft.com/office/drawing/2014/main" id="{27515282-97A7-E2D9-C506-4305B7663DD9}"/>
                </a:ext>
              </a:extLst>
            </p:cNvPr>
            <p:cNvSpPr/>
            <p:nvPr/>
          </p:nvSpPr>
          <p:spPr>
            <a:xfrm rot="16200000">
              <a:off x="9187262" y="4034015"/>
              <a:ext cx="1078222" cy="838179"/>
            </a:xfrm>
            <a:prstGeom prst="trapezoid">
              <a:avLst>
                <a:gd name="adj" fmla="val 11498"/>
              </a:avLst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Trapezoid 7">
              <a:extLst>
                <a:ext uri="{FF2B5EF4-FFF2-40B4-BE49-F238E27FC236}">
                  <a16:creationId xmlns:a16="http://schemas.microsoft.com/office/drawing/2014/main" id="{28F13035-00B5-C7C9-B505-7BE51F0D1720}"/>
                </a:ext>
              </a:extLst>
            </p:cNvPr>
            <p:cNvSpPr/>
            <p:nvPr/>
          </p:nvSpPr>
          <p:spPr>
            <a:xfrm rot="16200000">
              <a:off x="10554583" y="5257309"/>
              <a:ext cx="1078222" cy="838179"/>
            </a:xfrm>
            <a:prstGeom prst="trapezoid">
              <a:avLst>
                <a:gd name="adj" fmla="val 11498"/>
              </a:avLst>
            </a:prstGeom>
            <a:solidFill>
              <a:schemeClr val="accent6">
                <a:alpha val="75000"/>
              </a:schemeClr>
            </a:solidFill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3" name="Straight Arrow Connector 52">
              <a:extLst>
                <a:ext uri="{FF2B5EF4-FFF2-40B4-BE49-F238E27FC236}">
                  <a16:creationId xmlns:a16="http://schemas.microsoft.com/office/drawing/2014/main" id="{546A5ABF-61C6-FE39-4D8A-0BA148F8C69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726373" y="5392066"/>
              <a:ext cx="1429925" cy="131754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C25E85A2-8B7A-E67B-6D73-5BF052D215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09827" y="1514459"/>
              <a:ext cx="635788" cy="377372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rapezoid 9">
              <a:extLst>
                <a:ext uri="{FF2B5EF4-FFF2-40B4-BE49-F238E27FC236}">
                  <a16:creationId xmlns:a16="http://schemas.microsoft.com/office/drawing/2014/main" id="{57CF8C45-3F7A-2C60-3E27-5D3CC9CDC529}"/>
                </a:ext>
              </a:extLst>
            </p:cNvPr>
            <p:cNvSpPr/>
            <p:nvPr/>
          </p:nvSpPr>
          <p:spPr>
            <a:xfrm rot="16200000">
              <a:off x="7828008" y="1486161"/>
              <a:ext cx="1078222" cy="838179"/>
            </a:xfrm>
            <a:prstGeom prst="trapezoid">
              <a:avLst>
                <a:gd name="adj" fmla="val 11498"/>
              </a:avLst>
            </a:prstGeom>
            <a:solidFill>
              <a:schemeClr val="accent6">
                <a:alpha val="75000"/>
              </a:schemeClr>
            </a:solidFill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B5AF25B7-F0D1-1766-2CE8-CD3B7FAAD38B}"/>
                </a:ext>
              </a:extLst>
            </p:cNvPr>
            <p:cNvSpPr/>
            <p:nvPr/>
          </p:nvSpPr>
          <p:spPr>
            <a:xfrm>
              <a:off x="7278785" y="1891831"/>
              <a:ext cx="200776" cy="200776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A182EF87-DE7D-F3A9-1C36-BC5756388C79}"/>
                </a:ext>
              </a:extLst>
            </p:cNvPr>
            <p:cNvCxnSpPr>
              <a:cxnSpLocks/>
              <a:stCxn id="12" idx="6"/>
            </p:cNvCxnSpPr>
            <p:nvPr/>
          </p:nvCxnSpPr>
          <p:spPr>
            <a:xfrm flipV="1">
              <a:off x="7479561" y="1891831"/>
              <a:ext cx="935414" cy="1003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43DB452D-C3C6-398A-A9A3-BEE2D735AEA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09827" y="3069161"/>
              <a:ext cx="936953" cy="96596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rapezoid 24">
              <a:extLst>
                <a:ext uri="{FF2B5EF4-FFF2-40B4-BE49-F238E27FC236}">
                  <a16:creationId xmlns:a16="http://schemas.microsoft.com/office/drawing/2014/main" id="{2B9DA041-2A65-A493-96D1-BC82642AA2C4}"/>
                </a:ext>
              </a:extLst>
            </p:cNvPr>
            <p:cNvSpPr/>
            <p:nvPr/>
          </p:nvSpPr>
          <p:spPr>
            <a:xfrm rot="16200000">
              <a:off x="7828008" y="2760088"/>
              <a:ext cx="1078222" cy="838179"/>
            </a:xfrm>
            <a:prstGeom prst="trapezoid">
              <a:avLst>
                <a:gd name="adj" fmla="val 11498"/>
              </a:avLst>
            </a:prstGeom>
            <a:solidFill>
              <a:schemeClr val="accent6">
                <a:alpha val="75000"/>
              </a:schemeClr>
            </a:solidFill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DEF3F253-CCCC-00B5-A9AE-5DC29B965159}"/>
                </a:ext>
              </a:extLst>
            </p:cNvPr>
            <p:cNvSpPr/>
            <p:nvPr/>
          </p:nvSpPr>
          <p:spPr>
            <a:xfrm>
              <a:off x="7278785" y="3165758"/>
              <a:ext cx="200776" cy="200776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Cloud 29">
              <a:extLst>
                <a:ext uri="{FF2B5EF4-FFF2-40B4-BE49-F238E27FC236}">
                  <a16:creationId xmlns:a16="http://schemas.microsoft.com/office/drawing/2014/main" id="{C7236A3E-831D-3B5E-DFA9-A731A8251A1B}"/>
                </a:ext>
              </a:extLst>
            </p:cNvPr>
            <p:cNvSpPr/>
            <p:nvPr/>
          </p:nvSpPr>
          <p:spPr>
            <a:xfrm>
              <a:off x="8220328" y="3005025"/>
              <a:ext cx="355208" cy="355208"/>
            </a:xfrm>
            <a:prstGeom prst="cloud">
              <a:avLst/>
            </a:prstGeom>
            <a:solidFill>
              <a:schemeClr val="accent5"/>
            </a:solidFill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68F4406C-FBC4-4C9E-DC7D-55817FA5CD52}"/>
                </a:ext>
              </a:extLst>
            </p:cNvPr>
            <p:cNvCxnSpPr>
              <a:cxnSpLocks/>
              <a:stCxn id="27" idx="6"/>
            </p:cNvCxnSpPr>
            <p:nvPr/>
          </p:nvCxnSpPr>
          <p:spPr>
            <a:xfrm flipV="1">
              <a:off x="7479561" y="3165758"/>
              <a:ext cx="935414" cy="1003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rapezoid 34">
              <a:extLst>
                <a:ext uri="{FF2B5EF4-FFF2-40B4-BE49-F238E27FC236}">
                  <a16:creationId xmlns:a16="http://schemas.microsoft.com/office/drawing/2014/main" id="{1836E114-CA91-03AA-8B72-09C16CF02503}"/>
                </a:ext>
              </a:extLst>
            </p:cNvPr>
            <p:cNvSpPr/>
            <p:nvPr/>
          </p:nvSpPr>
          <p:spPr>
            <a:xfrm rot="16200000">
              <a:off x="7828007" y="4034015"/>
              <a:ext cx="1078222" cy="838179"/>
            </a:xfrm>
            <a:prstGeom prst="trapezoid">
              <a:avLst>
                <a:gd name="adj" fmla="val 11498"/>
              </a:avLst>
            </a:prstGeom>
            <a:solidFill>
              <a:schemeClr val="accent6">
                <a:alpha val="75000"/>
              </a:schemeClr>
            </a:solidFill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72709728-A04D-D38B-A7D0-BD07F9A62B9C}"/>
                </a:ext>
              </a:extLst>
            </p:cNvPr>
            <p:cNvSpPr/>
            <p:nvPr/>
          </p:nvSpPr>
          <p:spPr>
            <a:xfrm>
              <a:off x="7432391" y="4439435"/>
              <a:ext cx="94337" cy="94337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68664820-BFBE-B778-A46E-180A85A40170}"/>
                </a:ext>
              </a:extLst>
            </p:cNvPr>
            <p:cNvCxnSpPr>
              <a:cxnSpLocks/>
              <a:endCxn id="44" idx="4"/>
            </p:cNvCxnSpPr>
            <p:nvPr/>
          </p:nvCxnSpPr>
          <p:spPr>
            <a:xfrm flipV="1">
              <a:off x="8409826" y="4067145"/>
              <a:ext cx="87985" cy="37254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73A07763-0B6E-11AA-8994-0B5C7BFDE128}"/>
                </a:ext>
              </a:extLst>
            </p:cNvPr>
            <p:cNvSpPr/>
            <p:nvPr/>
          </p:nvSpPr>
          <p:spPr>
            <a:xfrm>
              <a:off x="8322732" y="4384918"/>
              <a:ext cx="149653" cy="149653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EBF32A5-D352-B655-0387-2E35AE3F82A3}"/>
                </a:ext>
              </a:extLst>
            </p:cNvPr>
            <p:cNvSpPr/>
            <p:nvPr/>
          </p:nvSpPr>
          <p:spPr>
            <a:xfrm>
              <a:off x="8450642" y="3972808"/>
              <a:ext cx="94337" cy="94337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Trapezoid 48">
              <a:extLst>
                <a:ext uri="{FF2B5EF4-FFF2-40B4-BE49-F238E27FC236}">
                  <a16:creationId xmlns:a16="http://schemas.microsoft.com/office/drawing/2014/main" id="{3B05EF51-570D-80BF-5FB0-D1C505783A22}"/>
                </a:ext>
              </a:extLst>
            </p:cNvPr>
            <p:cNvSpPr/>
            <p:nvPr/>
          </p:nvSpPr>
          <p:spPr>
            <a:xfrm rot="16200000">
              <a:off x="9187262" y="5257309"/>
              <a:ext cx="1078222" cy="838179"/>
            </a:xfrm>
            <a:prstGeom prst="trapezoid">
              <a:avLst>
                <a:gd name="adj" fmla="val 11498"/>
              </a:avLst>
            </a:prstGeom>
            <a:solidFill>
              <a:schemeClr val="accent6">
                <a:alpha val="75000"/>
              </a:schemeClr>
            </a:solidFill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41AA323B-4C90-1D98-95FF-EA97752F183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367118" y="5523821"/>
              <a:ext cx="1390063" cy="139157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rapezoid 47">
              <a:extLst>
                <a:ext uri="{FF2B5EF4-FFF2-40B4-BE49-F238E27FC236}">
                  <a16:creationId xmlns:a16="http://schemas.microsoft.com/office/drawing/2014/main" id="{E28BA85A-C581-BADC-6C89-D612004FFE62}"/>
                </a:ext>
              </a:extLst>
            </p:cNvPr>
            <p:cNvSpPr/>
            <p:nvPr/>
          </p:nvSpPr>
          <p:spPr>
            <a:xfrm rot="16200000">
              <a:off x="7828007" y="5257309"/>
              <a:ext cx="1078222" cy="838179"/>
            </a:xfrm>
            <a:prstGeom prst="trapezoid">
              <a:avLst>
                <a:gd name="adj" fmla="val 11498"/>
              </a:avLst>
            </a:prstGeom>
            <a:solidFill>
              <a:schemeClr val="accent6">
                <a:alpha val="75000"/>
              </a:schemeClr>
            </a:solidFill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AA5486F3-D2D7-EFAF-64A1-548323B4EBA4}"/>
                </a:ext>
              </a:extLst>
            </p:cNvPr>
            <p:cNvSpPr/>
            <p:nvPr/>
          </p:nvSpPr>
          <p:spPr>
            <a:xfrm>
              <a:off x="7278784" y="5662979"/>
              <a:ext cx="200776" cy="200776"/>
            </a:xfrm>
            <a:prstGeom prst="ellipse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79355EFE-EFFB-0E19-D8A7-168F1F9FC80B}"/>
                </a:ext>
              </a:extLst>
            </p:cNvPr>
            <p:cNvCxnSpPr>
              <a:cxnSpLocks/>
              <a:stCxn id="50" idx="6"/>
            </p:cNvCxnSpPr>
            <p:nvPr/>
          </p:nvCxnSpPr>
          <p:spPr>
            <a:xfrm flipV="1">
              <a:off x="7479560" y="5662979"/>
              <a:ext cx="935414" cy="1003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Trapezoid 1">
              <a:extLst>
                <a:ext uri="{FF2B5EF4-FFF2-40B4-BE49-F238E27FC236}">
                  <a16:creationId xmlns:a16="http://schemas.microsoft.com/office/drawing/2014/main" id="{4EA09287-CFA9-4931-8F79-A96F99DAD465}"/>
                </a:ext>
              </a:extLst>
            </p:cNvPr>
            <p:cNvSpPr/>
            <p:nvPr/>
          </p:nvSpPr>
          <p:spPr>
            <a:xfrm rot="16200000">
              <a:off x="10554584" y="1486161"/>
              <a:ext cx="1078222" cy="838179"/>
            </a:xfrm>
            <a:prstGeom prst="trapezoid">
              <a:avLst>
                <a:gd name="adj" fmla="val 11498"/>
              </a:avLst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" name="Trapezoid 4">
              <a:extLst>
                <a:ext uri="{FF2B5EF4-FFF2-40B4-BE49-F238E27FC236}">
                  <a16:creationId xmlns:a16="http://schemas.microsoft.com/office/drawing/2014/main" id="{CD37BE42-94B3-5987-7A73-4446E1A410D1}"/>
                </a:ext>
              </a:extLst>
            </p:cNvPr>
            <p:cNvSpPr/>
            <p:nvPr/>
          </p:nvSpPr>
          <p:spPr>
            <a:xfrm rot="16200000">
              <a:off x="10554584" y="2760088"/>
              <a:ext cx="1078222" cy="838179"/>
            </a:xfrm>
            <a:prstGeom prst="trapezoid">
              <a:avLst>
                <a:gd name="adj" fmla="val 11498"/>
              </a:avLst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Trapezoid 5">
              <a:extLst>
                <a:ext uri="{FF2B5EF4-FFF2-40B4-BE49-F238E27FC236}">
                  <a16:creationId xmlns:a16="http://schemas.microsoft.com/office/drawing/2014/main" id="{98032E05-8BC2-941A-63E8-5D27C790D73A}"/>
                </a:ext>
              </a:extLst>
            </p:cNvPr>
            <p:cNvSpPr/>
            <p:nvPr/>
          </p:nvSpPr>
          <p:spPr>
            <a:xfrm rot="16200000">
              <a:off x="10554583" y="4034015"/>
              <a:ext cx="1078222" cy="838179"/>
            </a:xfrm>
            <a:prstGeom prst="trapezoid">
              <a:avLst>
                <a:gd name="adj" fmla="val 11498"/>
              </a:avLst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ight Brace 14">
              <a:extLst>
                <a:ext uri="{FF2B5EF4-FFF2-40B4-BE49-F238E27FC236}">
                  <a16:creationId xmlns:a16="http://schemas.microsoft.com/office/drawing/2014/main" id="{890DE291-8D14-83DA-5842-3874928FA6F3}"/>
                </a:ext>
              </a:extLst>
            </p:cNvPr>
            <p:cNvSpPr/>
            <p:nvPr/>
          </p:nvSpPr>
          <p:spPr>
            <a:xfrm rot="5400000">
              <a:off x="9245766" y="4009821"/>
              <a:ext cx="461173" cy="4666390"/>
            </a:xfrm>
            <a:prstGeom prst="rightBrace">
              <a:avLst>
                <a:gd name="adj1" fmla="val 210788"/>
                <a:gd name="adj2" fmla="val 50000"/>
              </a:avLst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3956DC5F-603B-8E8C-1558-3BF46AD51922}"/>
                </a:ext>
              </a:extLst>
            </p:cNvPr>
            <p:cNvSpPr txBox="1"/>
            <p:nvPr/>
          </p:nvSpPr>
          <p:spPr>
            <a:xfrm>
              <a:off x="8756737" y="6528879"/>
              <a:ext cx="13887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Single stack</a:t>
              </a:r>
              <a:endPara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endParaRPr>
            </a:p>
          </p:txBody>
        </p: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DDA71C6B-CB6B-5171-9B13-12CAA44AB60C}"/>
                </a:ext>
              </a:extLst>
            </p:cNvPr>
            <p:cNvCxnSpPr>
              <a:cxnSpLocks/>
              <a:stCxn id="37" idx="6"/>
            </p:cNvCxnSpPr>
            <p:nvPr/>
          </p:nvCxnSpPr>
          <p:spPr>
            <a:xfrm flipV="1">
              <a:off x="7526728" y="4439685"/>
              <a:ext cx="875223" cy="46919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C50DECEA-F07C-0FB0-F36C-7352F043789D}"/>
              </a:ext>
            </a:extLst>
          </p:cNvPr>
          <p:cNvSpPr txBox="1"/>
          <p:nvPr/>
        </p:nvSpPr>
        <p:spPr>
          <a:xfrm>
            <a:off x="7526728" y="3276140"/>
            <a:ext cx="4411272" cy="1015663"/>
          </a:xfrm>
          <a:prstGeom prst="rect">
            <a:avLst/>
          </a:prstGeom>
          <a:solidFill>
            <a:schemeClr val="accent5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We tag a muon event if a straight trajectory passes through all three detectors of one of the two stacks</a:t>
            </a:r>
          </a:p>
        </p:txBody>
      </p:sp>
    </p:spTree>
    <p:extLst>
      <p:ext uri="{BB962C8B-B14F-4D97-AF65-F5344CB8AC3E}">
        <p14:creationId xmlns:p14="http://schemas.microsoft.com/office/powerpoint/2010/main" val="413065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15"/>
                                      </p:to>
                                    </p:set>
                                    <p:animEffect filter="image" prLst="opacity: 0.15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2CC465-B1EA-169C-1079-017079507DFF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0" y="196622"/>
            <a:ext cx="12191976" cy="5436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We used cosmic rays to calibrate the trajectories and align the detectors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2DB2FA-BF36-A300-3CF6-826B0AD5BF3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10</a:t>
            </a:fld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753A4EB-297A-480F-3E7B-9A6235CB021A}"/>
              </a:ext>
            </a:extLst>
          </p:cNvPr>
          <p:cNvGrpSpPr/>
          <p:nvPr/>
        </p:nvGrpSpPr>
        <p:grpSpPr>
          <a:xfrm>
            <a:off x="1944255" y="5572784"/>
            <a:ext cx="4021216" cy="1198175"/>
            <a:chOff x="914727" y="5551513"/>
            <a:chExt cx="4021216" cy="1198175"/>
          </a:xfrm>
        </p:grpSpPr>
        <p:pic>
          <p:nvPicPr>
            <p:cNvPr id="6" name="Picture 5" descr="Corryvreckan">
              <a:extLst>
                <a:ext uri="{FF2B5EF4-FFF2-40B4-BE49-F238E27FC236}">
                  <a16:creationId xmlns:a16="http://schemas.microsoft.com/office/drawing/2014/main" id="{207ECB6D-6EE6-4486-8E6E-5D986F55FD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14727" y="5551513"/>
              <a:ext cx="949801" cy="949801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56A44CB-73D3-402A-E505-CC0291F6A78C}"/>
                </a:ext>
              </a:extLst>
            </p:cNvPr>
            <p:cNvSpPr txBox="1"/>
            <p:nvPr/>
          </p:nvSpPr>
          <p:spPr>
            <a:xfrm>
              <a:off x="1713586" y="6411134"/>
              <a:ext cx="32223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[D. Dannheim et al., JINST, 2020]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6F188719-26E4-8EC5-50C8-B56CE43B35B7}"/>
              </a:ext>
            </a:extLst>
          </p:cNvPr>
          <p:cNvSpPr txBox="1"/>
          <p:nvPr/>
        </p:nvSpPr>
        <p:spPr>
          <a:xfrm>
            <a:off x="295479" y="1577273"/>
            <a:ext cx="56954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Telescope oriented vertically to capture cosmic rays as they provide clean signal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AEE40-6FB7-CEEF-1829-01A53612A61D}"/>
              </a:ext>
            </a:extLst>
          </p:cNvPr>
          <p:cNvSpPr txBox="1"/>
          <p:nvPr/>
        </p:nvSpPr>
        <p:spPr>
          <a:xfrm>
            <a:off x="295479" y="1204272"/>
            <a:ext cx="5695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Pre LPA run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FD3200D-98DF-08B2-537F-F6252169EEB4}"/>
              </a:ext>
            </a:extLst>
          </p:cNvPr>
          <p:cNvSpPr txBox="1"/>
          <p:nvPr/>
        </p:nvSpPr>
        <p:spPr>
          <a:xfrm>
            <a:off x="2555994" y="2806348"/>
            <a:ext cx="30900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~1-month continuous operation, captured: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O(10</a:t>
            </a:r>
            <a:r>
              <a:rPr lang="en-US" sz="1600" baseline="300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3</a:t>
            </a:r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) events per stack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~50 full-stack events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0E8018B2-A645-20C2-6396-B2639022F679}"/>
              </a:ext>
            </a:extLst>
          </p:cNvPr>
          <p:cNvGrpSpPr/>
          <p:nvPr/>
        </p:nvGrpSpPr>
        <p:grpSpPr>
          <a:xfrm>
            <a:off x="6444139" y="1297567"/>
            <a:ext cx="5452380" cy="1211646"/>
            <a:chOff x="61152" y="4814916"/>
            <a:chExt cx="5452380" cy="1211646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313294A-0BDB-7396-14A6-B992A37639C2}"/>
                </a:ext>
              </a:extLst>
            </p:cNvPr>
            <p:cNvSpPr txBox="1"/>
            <p:nvPr/>
          </p:nvSpPr>
          <p:spPr>
            <a:xfrm>
              <a:off x="61152" y="5150409"/>
              <a:ext cx="286168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Single stack events:</a:t>
              </a:r>
            </a:p>
            <a:p>
              <a:r>
                <a:rPr lang="en-US" sz="1600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Provide residuals and inter-stack alignment</a:t>
              </a: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4F292D3-56DF-7579-ED42-550E63CCEE3E}"/>
                </a:ext>
              </a:extLst>
            </p:cNvPr>
            <p:cNvGrpSpPr/>
            <p:nvPr/>
          </p:nvGrpSpPr>
          <p:grpSpPr>
            <a:xfrm>
              <a:off x="3616201" y="5012923"/>
              <a:ext cx="705225" cy="1013639"/>
              <a:chOff x="2874593" y="4950929"/>
              <a:chExt cx="705225" cy="1013639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0E2E72D3-DEBD-1AE5-9C83-354DA42C3F43}"/>
                  </a:ext>
                </a:extLst>
              </p:cNvPr>
              <p:cNvSpPr/>
              <p:nvPr/>
            </p:nvSpPr>
            <p:spPr>
              <a:xfrm rot="1800000">
                <a:off x="2874593" y="4950930"/>
                <a:ext cx="106326" cy="1013637"/>
              </a:xfrm>
              <a:prstGeom prst="rect">
                <a:avLst/>
              </a:prstGeom>
              <a:solidFill>
                <a:srgbClr val="1F90F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74DD1152-8AC1-238C-3D47-14926A0C8F78}"/>
                  </a:ext>
                </a:extLst>
              </p:cNvPr>
              <p:cNvSpPr/>
              <p:nvPr/>
            </p:nvSpPr>
            <p:spPr>
              <a:xfrm rot="1800000">
                <a:off x="3174044" y="4950931"/>
                <a:ext cx="106326" cy="1013637"/>
              </a:xfrm>
              <a:prstGeom prst="rect">
                <a:avLst/>
              </a:prstGeom>
              <a:solidFill>
                <a:srgbClr val="218B2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4859D6F5-EB7D-88A2-9535-C2E317515A7C}"/>
                  </a:ext>
                </a:extLst>
              </p:cNvPr>
              <p:cNvSpPr/>
              <p:nvPr/>
            </p:nvSpPr>
            <p:spPr>
              <a:xfrm rot="1800000">
                <a:off x="3473492" y="4950929"/>
                <a:ext cx="106326" cy="1013637"/>
              </a:xfrm>
              <a:prstGeom prst="rect">
                <a:avLst/>
              </a:prstGeom>
              <a:solidFill>
                <a:srgbClr val="8B0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</p:grp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AAC44AD3-D6E8-8E4D-2971-F3D88981FA7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143225" y="5129589"/>
              <a:ext cx="2216843" cy="594411"/>
            </a:xfrm>
            <a:prstGeom prst="straightConnector1">
              <a:avLst/>
            </a:prstGeom>
            <a:ln>
              <a:solidFill>
                <a:srgbClr val="7030A0"/>
              </a:solidFill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5E1AE771-3A49-C034-671A-BF62D4EF34A4}"/>
                </a:ext>
              </a:extLst>
            </p:cNvPr>
            <p:cNvSpPr txBox="1"/>
            <p:nvPr/>
          </p:nvSpPr>
          <p:spPr>
            <a:xfrm>
              <a:off x="4664439" y="4814916"/>
              <a:ext cx="84909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Muon</a:t>
              </a:r>
            </a:p>
          </p:txBody>
        </p:sp>
        <p:pic>
          <p:nvPicPr>
            <p:cNvPr id="35" name="Graphic 34" descr="Close with solid fill">
              <a:extLst>
                <a:ext uri="{FF2B5EF4-FFF2-40B4-BE49-F238E27FC236}">
                  <a16:creationId xmlns:a16="http://schemas.microsoft.com/office/drawing/2014/main" id="{D0954808-B597-24FD-2A3A-A3A608A608E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3514739" y="5601381"/>
              <a:ext cx="128636" cy="128636"/>
            </a:xfrm>
            <a:prstGeom prst="rect">
              <a:avLst/>
            </a:prstGeom>
          </p:spPr>
        </p:pic>
        <p:pic>
          <p:nvPicPr>
            <p:cNvPr id="36" name="Graphic 35" descr="Close with solid fill">
              <a:extLst>
                <a:ext uri="{FF2B5EF4-FFF2-40B4-BE49-F238E27FC236}">
                  <a16:creationId xmlns:a16="http://schemas.microsoft.com/office/drawing/2014/main" id="{AB9F51FC-18EA-7EC1-F70B-16CDD251E63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3968812" y="5360128"/>
              <a:ext cx="128636" cy="128636"/>
            </a:xfrm>
            <a:prstGeom prst="rect">
              <a:avLst/>
            </a:prstGeom>
          </p:spPr>
        </p:pic>
        <p:pic>
          <p:nvPicPr>
            <p:cNvPr id="37" name="Graphic 36" descr="Close with solid fill">
              <a:extLst>
                <a:ext uri="{FF2B5EF4-FFF2-40B4-BE49-F238E27FC236}">
                  <a16:creationId xmlns:a16="http://schemas.microsoft.com/office/drawing/2014/main" id="{73F04A05-78F2-E731-71FA-15DB8E9EBC8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4236355" y="5424446"/>
              <a:ext cx="128636" cy="128636"/>
            </a:xfrm>
            <a:prstGeom prst="rect">
              <a:avLst/>
            </a:prstGeom>
          </p:spPr>
        </p:pic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D4D8B0F3-A43F-C7A4-9E6F-1F73F6763B2A}"/>
              </a:ext>
            </a:extLst>
          </p:cNvPr>
          <p:cNvGrpSpPr/>
          <p:nvPr/>
        </p:nvGrpSpPr>
        <p:grpSpPr>
          <a:xfrm>
            <a:off x="6444139" y="2616301"/>
            <a:ext cx="5705784" cy="1019932"/>
            <a:chOff x="6444139" y="2616301"/>
            <a:chExt cx="5705784" cy="1019932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F84A53DA-0D75-CBFB-C6D8-46FC1CAAB9B1}"/>
                </a:ext>
              </a:extLst>
            </p:cNvPr>
            <p:cNvSpPr txBox="1"/>
            <p:nvPr/>
          </p:nvSpPr>
          <p:spPr>
            <a:xfrm>
              <a:off x="6444139" y="2678443"/>
              <a:ext cx="24816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Full stack events:</a:t>
              </a:r>
            </a:p>
            <a:p>
              <a:r>
                <a:rPr lang="en-US" sz="1600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Provide angular offsets and relative distance</a:t>
              </a:r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D5F297E6-D817-99CF-ABEC-2D6E46035751}"/>
                </a:ext>
              </a:extLst>
            </p:cNvPr>
            <p:cNvGrpSpPr/>
            <p:nvPr/>
          </p:nvGrpSpPr>
          <p:grpSpPr>
            <a:xfrm>
              <a:off x="9661545" y="2622594"/>
              <a:ext cx="705225" cy="1013639"/>
              <a:chOff x="2874593" y="4950929"/>
              <a:chExt cx="705225" cy="1013639"/>
            </a:xfrm>
          </p:grpSpPr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C85BB399-1A62-0868-0DF4-8A47EFCEE41D}"/>
                  </a:ext>
                </a:extLst>
              </p:cNvPr>
              <p:cNvSpPr/>
              <p:nvPr/>
            </p:nvSpPr>
            <p:spPr>
              <a:xfrm rot="1800000">
                <a:off x="2874593" y="4950930"/>
                <a:ext cx="106326" cy="1013637"/>
              </a:xfrm>
              <a:prstGeom prst="rect">
                <a:avLst/>
              </a:prstGeom>
              <a:solidFill>
                <a:srgbClr val="1F90F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5B305B3B-8E00-4C3C-ACE1-A8F2216E9BA6}"/>
                  </a:ext>
                </a:extLst>
              </p:cNvPr>
              <p:cNvSpPr/>
              <p:nvPr/>
            </p:nvSpPr>
            <p:spPr>
              <a:xfrm rot="1800000">
                <a:off x="3174044" y="4950931"/>
                <a:ext cx="106326" cy="1013637"/>
              </a:xfrm>
              <a:prstGeom prst="rect">
                <a:avLst/>
              </a:prstGeom>
              <a:solidFill>
                <a:srgbClr val="218B2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3C253C8D-52F9-D6E5-685E-F0F2D1F204D6}"/>
                  </a:ext>
                </a:extLst>
              </p:cNvPr>
              <p:cNvSpPr/>
              <p:nvPr/>
            </p:nvSpPr>
            <p:spPr>
              <a:xfrm rot="1800000">
                <a:off x="3473492" y="4950929"/>
                <a:ext cx="106326" cy="1013637"/>
              </a:xfrm>
              <a:prstGeom prst="rect">
                <a:avLst/>
              </a:prstGeom>
              <a:solidFill>
                <a:srgbClr val="8B0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7D116FD9-2969-582E-1BC4-3EE39F3400DB}"/>
                </a:ext>
              </a:extLst>
            </p:cNvPr>
            <p:cNvGrpSpPr/>
            <p:nvPr/>
          </p:nvGrpSpPr>
          <p:grpSpPr>
            <a:xfrm>
              <a:off x="11017932" y="2616301"/>
              <a:ext cx="705225" cy="1013639"/>
              <a:chOff x="11054989" y="5088268"/>
              <a:chExt cx="705225" cy="1013639"/>
            </a:xfrm>
          </p:grpSpPr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A9605AA2-056F-C8B4-16B6-14EC00431EC9}"/>
                  </a:ext>
                </a:extLst>
              </p:cNvPr>
              <p:cNvSpPr/>
              <p:nvPr/>
            </p:nvSpPr>
            <p:spPr>
              <a:xfrm rot="1800000">
                <a:off x="11054989" y="5088269"/>
                <a:ext cx="106326" cy="1013637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0C0FDCFE-8651-8E7E-0DCC-4F861CDC9F10}"/>
                  </a:ext>
                </a:extLst>
              </p:cNvPr>
              <p:cNvSpPr/>
              <p:nvPr/>
            </p:nvSpPr>
            <p:spPr>
              <a:xfrm rot="1800000">
                <a:off x="11354440" y="5088270"/>
                <a:ext cx="106326" cy="1013637"/>
              </a:xfrm>
              <a:prstGeom prst="rect">
                <a:avLst/>
              </a:prstGeom>
              <a:solidFill>
                <a:srgbClr val="FF8C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49" name="Rectangle 48">
                <a:extLst>
                  <a:ext uri="{FF2B5EF4-FFF2-40B4-BE49-F238E27FC236}">
                    <a16:creationId xmlns:a16="http://schemas.microsoft.com/office/drawing/2014/main" id="{F0C22ECD-3823-C518-E8C9-E145BF454E86}"/>
                  </a:ext>
                </a:extLst>
              </p:cNvPr>
              <p:cNvSpPr/>
              <p:nvPr/>
            </p:nvSpPr>
            <p:spPr>
              <a:xfrm rot="1800000">
                <a:off x="11653888" y="5088268"/>
                <a:ext cx="106326" cy="1013637"/>
              </a:xfrm>
              <a:prstGeom prst="rect">
                <a:avLst/>
              </a:prstGeom>
              <a:solidFill>
                <a:srgbClr val="8A028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</p:grpSp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70839DDA-6D92-4A24-3D37-48BC3CDAC1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064324" y="3015059"/>
              <a:ext cx="3085599" cy="283846"/>
            </a:xfrm>
            <a:prstGeom prst="straightConnector1">
              <a:avLst/>
            </a:prstGeom>
            <a:ln>
              <a:solidFill>
                <a:srgbClr val="7030A0"/>
              </a:solidFill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D3271126-7C4D-3BCF-0E28-3E733F817660}"/>
              </a:ext>
            </a:extLst>
          </p:cNvPr>
          <p:cNvSpPr txBox="1"/>
          <p:nvPr/>
        </p:nvSpPr>
        <p:spPr>
          <a:xfrm>
            <a:off x="135528" y="5208733"/>
            <a:ext cx="33402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Corryvreckan</a:t>
            </a:r>
            <a:r>
              <a:rPr lang="en-US" sz="16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Load raw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Cluster hits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Fit tracks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Align detectors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Calculate track angles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7AE4F308-23F3-B8D0-2E47-C32A447A56B3}"/>
              </a:ext>
            </a:extLst>
          </p:cNvPr>
          <p:cNvGrpSpPr/>
          <p:nvPr/>
        </p:nvGrpSpPr>
        <p:grpSpPr>
          <a:xfrm>
            <a:off x="-81980" y="2284918"/>
            <a:ext cx="2770319" cy="2770319"/>
            <a:chOff x="-81980" y="2548693"/>
            <a:chExt cx="2770319" cy="2770319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BD103909-FF91-2D79-0321-D8B805B9D4F4}"/>
                </a:ext>
              </a:extLst>
            </p:cNvPr>
            <p:cNvSpPr/>
            <p:nvPr/>
          </p:nvSpPr>
          <p:spPr>
            <a:xfrm>
              <a:off x="1148768" y="3298905"/>
              <a:ext cx="303382" cy="1458407"/>
            </a:xfrm>
            <a:prstGeom prst="rect">
              <a:avLst/>
            </a:prstGeom>
            <a:solidFill>
              <a:srgbClr val="344F4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Arc 8">
              <a:extLst>
                <a:ext uri="{FF2B5EF4-FFF2-40B4-BE49-F238E27FC236}">
                  <a16:creationId xmlns:a16="http://schemas.microsoft.com/office/drawing/2014/main" id="{53E692E4-A595-C228-1C27-FDCF9C9C7BE9}"/>
                </a:ext>
              </a:extLst>
            </p:cNvPr>
            <p:cNvSpPr/>
            <p:nvPr/>
          </p:nvSpPr>
          <p:spPr>
            <a:xfrm rot="18900000">
              <a:off x="-81980" y="2548693"/>
              <a:ext cx="2770319" cy="2770319"/>
            </a:xfrm>
            <a:prstGeom prst="arc">
              <a:avLst>
                <a:gd name="adj1" fmla="val 16200000"/>
                <a:gd name="adj2" fmla="val 120104"/>
              </a:avLst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2488642B-F7E7-4E98-8629-F171E3DC7333}"/>
                </a:ext>
              </a:extLst>
            </p:cNvPr>
            <p:cNvCxnSpPr>
              <a:cxnSpLocks/>
            </p:cNvCxnSpPr>
            <p:nvPr/>
          </p:nvCxnSpPr>
          <p:spPr>
            <a:xfrm>
              <a:off x="1232935" y="2559132"/>
              <a:ext cx="188503" cy="2351034"/>
            </a:xfrm>
            <a:prstGeom prst="straightConnector1">
              <a:avLst/>
            </a:prstGeom>
            <a:ln w="1587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2ABD82F2-5615-A00E-0B02-1000493BC87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33929" y="2657620"/>
              <a:ext cx="1062961" cy="2083899"/>
            </a:xfrm>
            <a:prstGeom prst="straightConnector1">
              <a:avLst/>
            </a:prstGeom>
            <a:ln w="1587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ED4C214D-3929-316C-29EC-34063B42B31A}"/>
              </a:ext>
            </a:extLst>
          </p:cNvPr>
          <p:cNvGrpSpPr/>
          <p:nvPr/>
        </p:nvGrpSpPr>
        <p:grpSpPr>
          <a:xfrm>
            <a:off x="3338360" y="4075511"/>
            <a:ext cx="3373997" cy="2222135"/>
            <a:chOff x="3346258" y="3856763"/>
            <a:chExt cx="3373997" cy="2222135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D69D3576-D08A-EFD5-717C-E38E7BC2A56A}"/>
                </a:ext>
              </a:extLst>
            </p:cNvPr>
            <p:cNvGrpSpPr/>
            <p:nvPr/>
          </p:nvGrpSpPr>
          <p:grpSpPr>
            <a:xfrm>
              <a:off x="5293425" y="4623792"/>
              <a:ext cx="726825" cy="1071235"/>
              <a:chOff x="1916041" y="3358883"/>
              <a:chExt cx="726825" cy="1071235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18D8525D-98A2-6311-5032-800D8F6B839F}"/>
                  </a:ext>
                </a:extLst>
              </p:cNvPr>
              <p:cNvSpPr/>
              <p:nvPr/>
            </p:nvSpPr>
            <p:spPr>
              <a:xfrm rot="1800000">
                <a:off x="1916041" y="3387682"/>
                <a:ext cx="106326" cy="1013637"/>
              </a:xfrm>
              <a:prstGeom prst="rect">
                <a:avLst/>
              </a:prstGeom>
              <a:solidFill>
                <a:srgbClr val="1F90F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sz="1600" dirty="0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C7A60BD0-FD51-1B6C-4EF4-BB07434D6065}"/>
                  </a:ext>
                </a:extLst>
              </p:cNvPr>
              <p:cNvSpPr/>
              <p:nvPr/>
            </p:nvSpPr>
            <p:spPr>
              <a:xfrm rot="1800000">
                <a:off x="2208292" y="3358883"/>
                <a:ext cx="106326" cy="1013637"/>
              </a:xfrm>
              <a:prstGeom prst="rect">
                <a:avLst/>
              </a:prstGeom>
              <a:solidFill>
                <a:srgbClr val="218B2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sz="1600" dirty="0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772C4DB7-CE61-DFE7-9348-3D149EF31D3A}"/>
                  </a:ext>
                </a:extLst>
              </p:cNvPr>
              <p:cNvSpPr/>
              <p:nvPr/>
            </p:nvSpPr>
            <p:spPr>
              <a:xfrm rot="1800000">
                <a:off x="2536540" y="3416481"/>
                <a:ext cx="106326" cy="1013637"/>
              </a:xfrm>
              <a:prstGeom prst="rect">
                <a:avLst/>
              </a:prstGeom>
              <a:solidFill>
                <a:srgbClr val="8B0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sz="1600" dirty="0"/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F3BFD18F-8FC9-FC5E-93DB-6B28922E4743}"/>
                </a:ext>
              </a:extLst>
            </p:cNvPr>
            <p:cNvGrpSpPr/>
            <p:nvPr/>
          </p:nvGrpSpPr>
          <p:grpSpPr>
            <a:xfrm>
              <a:off x="3346258" y="4558733"/>
              <a:ext cx="1189714" cy="1107496"/>
              <a:chOff x="3198549" y="4635472"/>
              <a:chExt cx="1189714" cy="1107496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936B448E-4DAB-B838-E58F-9F2A8E930850}"/>
                  </a:ext>
                </a:extLst>
              </p:cNvPr>
              <p:cNvSpPr/>
              <p:nvPr/>
            </p:nvSpPr>
            <p:spPr>
              <a:xfrm rot="21404995">
                <a:off x="3226467" y="4729331"/>
                <a:ext cx="1014704" cy="1013637"/>
              </a:xfrm>
              <a:prstGeom prst="rect">
                <a:avLst/>
              </a:prstGeom>
              <a:solidFill>
                <a:srgbClr val="1F90FF">
                  <a:alpha val="5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sz="1600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D9656712-8D37-5F97-0889-F631112CC551}"/>
                  </a:ext>
                </a:extLst>
              </p:cNvPr>
              <p:cNvSpPr/>
              <p:nvPr/>
            </p:nvSpPr>
            <p:spPr>
              <a:xfrm>
                <a:off x="3198549" y="4635472"/>
                <a:ext cx="1014704" cy="1013637"/>
              </a:xfrm>
              <a:prstGeom prst="rect">
                <a:avLst/>
              </a:prstGeom>
              <a:solidFill>
                <a:srgbClr val="218B21">
                  <a:alpha val="5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sz="1600" dirty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2838A047-F1A3-A797-3E44-B230E6DBC1C3}"/>
                  </a:ext>
                </a:extLst>
              </p:cNvPr>
              <p:cNvSpPr/>
              <p:nvPr/>
            </p:nvSpPr>
            <p:spPr>
              <a:xfrm rot="188208">
                <a:off x="3373558" y="4674379"/>
                <a:ext cx="1014705" cy="1013637"/>
              </a:xfrm>
              <a:prstGeom prst="rect">
                <a:avLst/>
              </a:prstGeom>
              <a:solidFill>
                <a:srgbClr val="8B0000">
                  <a:alpha val="5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sz="1600" dirty="0"/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141E5C1-6BCD-1D88-E4B0-26616D0181B9}"/>
                </a:ext>
              </a:extLst>
            </p:cNvPr>
            <p:cNvSpPr txBox="1"/>
            <p:nvPr/>
          </p:nvSpPr>
          <p:spPr>
            <a:xfrm>
              <a:off x="3488663" y="5740344"/>
              <a:ext cx="7356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Front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D1B8556E-9299-FA8F-BC9B-34C53AE15BEF}"/>
                </a:ext>
              </a:extLst>
            </p:cNvPr>
            <p:cNvSpPr txBox="1"/>
            <p:nvPr/>
          </p:nvSpPr>
          <p:spPr>
            <a:xfrm>
              <a:off x="5153580" y="5740344"/>
              <a:ext cx="7356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Side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56574FE-C1FC-D77C-6C20-E5655B4054D0}"/>
                </a:ext>
              </a:extLst>
            </p:cNvPr>
            <p:cNvSpPr txBox="1"/>
            <p:nvPr/>
          </p:nvSpPr>
          <p:spPr>
            <a:xfrm>
              <a:off x="3379962" y="3856763"/>
              <a:ext cx="334029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Detectors within stacks, and the two stacks, may be misaligned</a:t>
              </a:r>
            </a:p>
          </p:txBody>
        </p: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09D9F7BD-5993-7046-1C9B-8D5F3EEBBA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817" y="3620186"/>
            <a:ext cx="5162777" cy="317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90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CC76C8-5E71-A69E-82DF-5EE9A85E66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9ACE559-F35D-5DA5-FC9E-6E2491CB3020}"/>
              </a:ext>
            </a:extLst>
          </p:cNvPr>
          <p:cNvCxnSpPr>
            <a:cxnSpLocks/>
          </p:cNvCxnSpPr>
          <p:nvPr/>
        </p:nvCxnSpPr>
        <p:spPr>
          <a:xfrm rot="900000">
            <a:off x="4437649" y="4244189"/>
            <a:ext cx="4661663" cy="4005"/>
          </a:xfrm>
          <a:prstGeom prst="straightConnector1">
            <a:avLst/>
          </a:prstGeom>
          <a:ln w="444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A38342-B443-BA1E-01FB-EBD3636E0637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0" y="196622"/>
            <a:ext cx="12191976" cy="5436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We aligned the detector with the expected path of directional muons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4D66C7-AB15-26AD-2527-4810680BEA5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11</a:t>
            </a:fld>
            <a:endParaRPr lang="en-US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191E8AC-78CD-DF3C-38B4-B05F66C35835}"/>
              </a:ext>
            </a:extLst>
          </p:cNvPr>
          <p:cNvCxnSpPr>
            <a:cxnSpLocks/>
          </p:cNvCxnSpPr>
          <p:nvPr/>
        </p:nvCxnSpPr>
        <p:spPr>
          <a:xfrm>
            <a:off x="608170" y="3635756"/>
            <a:ext cx="3981472" cy="0"/>
          </a:xfrm>
          <a:prstGeom prst="straightConnector1">
            <a:avLst/>
          </a:prstGeom>
          <a:ln w="444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D84FF9E9-C342-B0F4-679A-7189336D8016}"/>
              </a:ext>
            </a:extLst>
          </p:cNvPr>
          <p:cNvSpPr txBox="1"/>
          <p:nvPr/>
        </p:nvSpPr>
        <p:spPr>
          <a:xfrm>
            <a:off x="265800" y="1157081"/>
            <a:ext cx="1124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LPA run:</a:t>
            </a: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The telescope was oriented horizontally, aligned with the e-beam axis, and the dipole inserted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94094C-2920-C9F4-F6FF-F48EC5E1A161}"/>
              </a:ext>
            </a:extLst>
          </p:cNvPr>
          <p:cNvSpPr txBox="1"/>
          <p:nvPr/>
        </p:nvSpPr>
        <p:spPr>
          <a:xfrm>
            <a:off x="7767289" y="6026919"/>
            <a:ext cx="27013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Muon beam size:</a:t>
            </a: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~1m</a:t>
            </a:r>
            <a:r>
              <a:rPr lang="en-US" sz="1800" baseline="300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</a:t>
            </a:r>
          </a:p>
          <a:p>
            <a:r>
              <a:rPr lang="en-US" sz="18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Detector surface: </a:t>
            </a: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4cm</a:t>
            </a:r>
            <a:r>
              <a:rPr lang="en-US" sz="1800" baseline="300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75D609-3200-78CE-F028-F2A180D90402}"/>
              </a:ext>
            </a:extLst>
          </p:cNvPr>
          <p:cNvSpPr/>
          <p:nvPr/>
        </p:nvSpPr>
        <p:spPr>
          <a:xfrm rot="900000">
            <a:off x="9524732" y="4373785"/>
            <a:ext cx="250168" cy="1237871"/>
          </a:xfrm>
          <a:prstGeom prst="rect">
            <a:avLst/>
          </a:prstGeom>
          <a:solidFill>
            <a:schemeClr val="accent6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29985C4-2915-ED50-A740-AEC943A0584E}"/>
              </a:ext>
            </a:extLst>
          </p:cNvPr>
          <p:cNvSpPr txBox="1"/>
          <p:nvPr/>
        </p:nvSpPr>
        <p:spPr>
          <a:xfrm>
            <a:off x="9484887" y="5670766"/>
            <a:ext cx="7681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Dipole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AB295E-6309-3145-21D6-8056EE3E80DA}"/>
              </a:ext>
            </a:extLst>
          </p:cNvPr>
          <p:cNvSpPr txBox="1"/>
          <p:nvPr/>
        </p:nvSpPr>
        <p:spPr>
          <a:xfrm>
            <a:off x="530178" y="3818293"/>
            <a:ext cx="5645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LPA</a:t>
            </a:r>
          </a:p>
        </p:txBody>
      </p:sp>
      <p:sp>
        <p:nvSpPr>
          <p:cNvPr id="7" name="Trapezoid 6">
            <a:extLst>
              <a:ext uri="{FF2B5EF4-FFF2-40B4-BE49-F238E27FC236}">
                <a16:creationId xmlns:a16="http://schemas.microsoft.com/office/drawing/2014/main" id="{401C397B-3285-045F-4B19-F95788D80CA9}"/>
              </a:ext>
            </a:extLst>
          </p:cNvPr>
          <p:cNvSpPr/>
          <p:nvPr/>
        </p:nvSpPr>
        <p:spPr>
          <a:xfrm rot="10800000">
            <a:off x="327132" y="3524727"/>
            <a:ext cx="970670" cy="222054"/>
          </a:xfrm>
          <a:prstGeom prst="trapezoid">
            <a:avLst/>
          </a:prstGeom>
          <a:solidFill>
            <a:srgbClr val="D430CD">
              <a:alpha val="6941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4EF7EE3-0C87-6018-D8D9-F087EFD38F71}"/>
              </a:ext>
            </a:extLst>
          </p:cNvPr>
          <p:cNvSpPr/>
          <p:nvPr/>
        </p:nvSpPr>
        <p:spPr>
          <a:xfrm>
            <a:off x="3126602" y="3170255"/>
            <a:ext cx="1463040" cy="61938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87DB0A0-A271-F357-A44D-3666302CF5BF}"/>
              </a:ext>
            </a:extLst>
          </p:cNvPr>
          <p:cNvSpPr/>
          <p:nvPr/>
        </p:nvSpPr>
        <p:spPr>
          <a:xfrm>
            <a:off x="5224669" y="2940148"/>
            <a:ext cx="1598413" cy="3000070"/>
          </a:xfrm>
          <a:prstGeom prst="rect">
            <a:avLst/>
          </a:prstGeom>
          <a:solidFill>
            <a:schemeClr val="accent4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AECCB51-2F80-4AA8-D38F-F0DDDF7EBB04}"/>
              </a:ext>
            </a:extLst>
          </p:cNvPr>
          <p:cNvSpPr/>
          <p:nvPr/>
        </p:nvSpPr>
        <p:spPr>
          <a:xfrm>
            <a:off x="6806753" y="1573987"/>
            <a:ext cx="677594" cy="4366231"/>
          </a:xfrm>
          <a:prstGeom prst="rect">
            <a:avLst/>
          </a:prstGeom>
          <a:solidFill>
            <a:schemeClr val="accent4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282280A-2A9E-CED0-236A-1DB69D7EE1F4}"/>
              </a:ext>
            </a:extLst>
          </p:cNvPr>
          <p:cNvSpPr txBox="1"/>
          <p:nvPr/>
        </p:nvSpPr>
        <p:spPr>
          <a:xfrm>
            <a:off x="3101566" y="3818293"/>
            <a:ext cx="14093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Magnetic</a:t>
            </a:r>
          </a:p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spectrometer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8B40923-909C-AC47-5096-FDABE9D8B60B}"/>
              </a:ext>
            </a:extLst>
          </p:cNvPr>
          <p:cNvSpPr txBox="1"/>
          <p:nvPr/>
        </p:nvSpPr>
        <p:spPr>
          <a:xfrm>
            <a:off x="5389693" y="6018164"/>
            <a:ext cx="21291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Beam dump and wall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4A3C112-2724-6964-0887-3322BA602050}"/>
              </a:ext>
            </a:extLst>
          </p:cNvPr>
          <p:cNvGrpSpPr/>
          <p:nvPr/>
        </p:nvGrpSpPr>
        <p:grpSpPr>
          <a:xfrm>
            <a:off x="10783488" y="1791443"/>
            <a:ext cx="1013640" cy="2864450"/>
            <a:chOff x="10718474" y="1573987"/>
            <a:chExt cx="1013640" cy="2864450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6A8F2706-51E1-5704-BA83-CCF6B9500B76}"/>
                </a:ext>
              </a:extLst>
            </p:cNvPr>
            <p:cNvGrpSpPr/>
            <p:nvPr/>
          </p:nvGrpSpPr>
          <p:grpSpPr>
            <a:xfrm rot="5400000">
              <a:off x="10080143" y="2483277"/>
              <a:ext cx="2290302" cy="1013640"/>
              <a:chOff x="8137150" y="1441484"/>
              <a:chExt cx="2290302" cy="1013640"/>
            </a:xfrm>
          </p:grpSpPr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D00BA396-4D32-E39A-D149-4B833482F9DA}"/>
                  </a:ext>
                </a:extLst>
              </p:cNvPr>
              <p:cNvSpPr/>
              <p:nvPr/>
            </p:nvSpPr>
            <p:spPr>
              <a:xfrm rot="1800000">
                <a:off x="8137150" y="1441486"/>
                <a:ext cx="106326" cy="1013637"/>
              </a:xfrm>
              <a:prstGeom prst="rect">
                <a:avLst/>
              </a:prstGeom>
              <a:solidFill>
                <a:srgbClr val="1F90FF">
                  <a:alpha val="3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F71EF5CC-189E-5BA5-2948-A798112D139D}"/>
                  </a:ext>
                </a:extLst>
              </p:cNvPr>
              <p:cNvSpPr/>
              <p:nvPr/>
            </p:nvSpPr>
            <p:spPr>
              <a:xfrm rot="1800000">
                <a:off x="8436601" y="1441487"/>
                <a:ext cx="106326" cy="1013637"/>
              </a:xfrm>
              <a:prstGeom prst="rect">
                <a:avLst/>
              </a:prstGeom>
              <a:solidFill>
                <a:srgbClr val="218B21">
                  <a:alpha val="3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A4C2EC65-8A1E-B3C1-3244-01ED259F584F}"/>
                  </a:ext>
                </a:extLst>
              </p:cNvPr>
              <p:cNvSpPr/>
              <p:nvPr/>
            </p:nvSpPr>
            <p:spPr>
              <a:xfrm rot="1800000">
                <a:off x="8736049" y="1441485"/>
                <a:ext cx="106326" cy="1013637"/>
              </a:xfrm>
              <a:prstGeom prst="rect">
                <a:avLst/>
              </a:prstGeom>
              <a:solidFill>
                <a:srgbClr val="8B0000">
                  <a:alpha val="3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BE2D9BA9-534C-19D7-7EB5-C718CA8C736E}"/>
                  </a:ext>
                </a:extLst>
              </p:cNvPr>
              <p:cNvSpPr/>
              <p:nvPr/>
            </p:nvSpPr>
            <p:spPr>
              <a:xfrm rot="1800000">
                <a:off x="9722227" y="1441485"/>
                <a:ext cx="106326" cy="1013637"/>
              </a:xfrm>
              <a:prstGeom prst="rect">
                <a:avLst/>
              </a:prstGeom>
              <a:solidFill>
                <a:srgbClr val="FFFF00">
                  <a:alpha val="3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2701BB73-EFFB-5FB6-1DFE-3F4102049004}"/>
                  </a:ext>
                </a:extLst>
              </p:cNvPr>
              <p:cNvSpPr/>
              <p:nvPr/>
            </p:nvSpPr>
            <p:spPr>
              <a:xfrm rot="1800000">
                <a:off x="10021678" y="1441486"/>
                <a:ext cx="106326" cy="1013637"/>
              </a:xfrm>
              <a:prstGeom prst="rect">
                <a:avLst/>
              </a:prstGeom>
              <a:solidFill>
                <a:srgbClr val="FF8C00">
                  <a:alpha val="3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E9ABC1F3-084D-11B8-FF1E-60802CEDD4BB}"/>
                  </a:ext>
                </a:extLst>
              </p:cNvPr>
              <p:cNvSpPr/>
              <p:nvPr/>
            </p:nvSpPr>
            <p:spPr>
              <a:xfrm rot="1800000">
                <a:off x="10321126" y="1441484"/>
                <a:ext cx="106326" cy="1013637"/>
              </a:xfrm>
              <a:prstGeom prst="rect">
                <a:avLst/>
              </a:prstGeom>
              <a:solidFill>
                <a:srgbClr val="8A028B">
                  <a:alpha val="3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</p:grp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64469C69-3857-947E-36F7-5E59C7AD9963}"/>
                </a:ext>
              </a:extLst>
            </p:cNvPr>
            <p:cNvSpPr/>
            <p:nvPr/>
          </p:nvSpPr>
          <p:spPr>
            <a:xfrm>
              <a:off x="10759791" y="1573987"/>
              <a:ext cx="931002" cy="2864450"/>
            </a:xfrm>
            <a:prstGeom prst="rect">
              <a:avLst/>
            </a:prstGeom>
            <a:noFill/>
            <a:ln>
              <a:solidFill>
                <a:srgbClr val="92D050">
                  <a:alpha val="35000"/>
                </a:srgb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C5E48F33-E7C9-60A1-0A34-F8EB7221F172}"/>
              </a:ext>
            </a:extLst>
          </p:cNvPr>
          <p:cNvGrpSpPr/>
          <p:nvPr/>
        </p:nvGrpSpPr>
        <p:grpSpPr>
          <a:xfrm>
            <a:off x="8215686" y="4470958"/>
            <a:ext cx="2864450" cy="1013640"/>
            <a:chOff x="8634142" y="4470958"/>
            <a:chExt cx="2864450" cy="1013640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A99340-E7BA-7B18-2A79-A3F904347B2B}"/>
                </a:ext>
              </a:extLst>
            </p:cNvPr>
            <p:cNvGrpSpPr/>
            <p:nvPr/>
          </p:nvGrpSpPr>
          <p:grpSpPr>
            <a:xfrm rot="900000">
              <a:off x="8912319" y="4470958"/>
              <a:ext cx="2290302" cy="1013640"/>
              <a:chOff x="8137150" y="1441484"/>
              <a:chExt cx="2290302" cy="101364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799BBFFE-7017-5515-F3B0-C2E734FA80D0}"/>
                  </a:ext>
                </a:extLst>
              </p:cNvPr>
              <p:cNvSpPr/>
              <p:nvPr/>
            </p:nvSpPr>
            <p:spPr>
              <a:xfrm rot="1800000">
                <a:off x="8137150" y="1441486"/>
                <a:ext cx="106326" cy="1013637"/>
              </a:xfrm>
              <a:prstGeom prst="rect">
                <a:avLst/>
              </a:prstGeom>
              <a:solidFill>
                <a:srgbClr val="1F90F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6BD4EDB6-D242-F64A-39CE-BA0E6FFA53BB}"/>
                  </a:ext>
                </a:extLst>
              </p:cNvPr>
              <p:cNvSpPr/>
              <p:nvPr/>
            </p:nvSpPr>
            <p:spPr>
              <a:xfrm rot="1800000">
                <a:off x="8436601" y="1441487"/>
                <a:ext cx="106326" cy="1013637"/>
              </a:xfrm>
              <a:prstGeom prst="rect">
                <a:avLst/>
              </a:prstGeom>
              <a:solidFill>
                <a:srgbClr val="218B2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E76963E-68D2-065D-0A07-6F1AA089CE9B}"/>
                  </a:ext>
                </a:extLst>
              </p:cNvPr>
              <p:cNvSpPr/>
              <p:nvPr/>
            </p:nvSpPr>
            <p:spPr>
              <a:xfrm rot="1800000">
                <a:off x="8736049" y="1441485"/>
                <a:ext cx="106326" cy="1013637"/>
              </a:xfrm>
              <a:prstGeom prst="rect">
                <a:avLst/>
              </a:prstGeom>
              <a:solidFill>
                <a:srgbClr val="8B0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8C1F9961-23FE-827E-76A9-BB061CAB5F84}"/>
                  </a:ext>
                </a:extLst>
              </p:cNvPr>
              <p:cNvSpPr/>
              <p:nvPr/>
            </p:nvSpPr>
            <p:spPr>
              <a:xfrm rot="1800000">
                <a:off x="9722227" y="1441485"/>
                <a:ext cx="106326" cy="1013637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7776B5D3-5492-70A5-D234-CDE9F3E0786E}"/>
                  </a:ext>
                </a:extLst>
              </p:cNvPr>
              <p:cNvSpPr/>
              <p:nvPr/>
            </p:nvSpPr>
            <p:spPr>
              <a:xfrm rot="1800000">
                <a:off x="10021678" y="1441486"/>
                <a:ext cx="106326" cy="1013637"/>
              </a:xfrm>
              <a:prstGeom prst="rect">
                <a:avLst/>
              </a:prstGeom>
              <a:solidFill>
                <a:srgbClr val="FF8C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AD15667A-8007-AB92-3C1F-54827C38818A}"/>
                  </a:ext>
                </a:extLst>
              </p:cNvPr>
              <p:cNvSpPr/>
              <p:nvPr/>
            </p:nvSpPr>
            <p:spPr>
              <a:xfrm rot="1800000">
                <a:off x="10321126" y="1441484"/>
                <a:ext cx="106326" cy="1013637"/>
              </a:xfrm>
              <a:prstGeom prst="rect">
                <a:avLst/>
              </a:prstGeom>
              <a:solidFill>
                <a:srgbClr val="8A028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dirty="0"/>
              </a:p>
            </p:txBody>
          </p:sp>
        </p:grp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BBEE0B42-918E-1569-CAFE-37F4865704B8}"/>
                </a:ext>
              </a:extLst>
            </p:cNvPr>
            <p:cNvSpPr/>
            <p:nvPr/>
          </p:nvSpPr>
          <p:spPr>
            <a:xfrm rot="17100000">
              <a:off x="9600866" y="3554650"/>
              <a:ext cx="931002" cy="2864450"/>
            </a:xfrm>
            <a:prstGeom prst="rect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4" name="Arc 43">
            <a:extLst>
              <a:ext uri="{FF2B5EF4-FFF2-40B4-BE49-F238E27FC236}">
                <a16:creationId xmlns:a16="http://schemas.microsoft.com/office/drawing/2014/main" id="{642E9DD2-9170-3AB3-6659-99DD1946488A}"/>
              </a:ext>
            </a:extLst>
          </p:cNvPr>
          <p:cNvSpPr/>
          <p:nvPr/>
        </p:nvSpPr>
        <p:spPr>
          <a:xfrm>
            <a:off x="8477514" y="2394047"/>
            <a:ext cx="4618553" cy="3175269"/>
          </a:xfrm>
          <a:prstGeom prst="arc">
            <a:avLst>
              <a:gd name="adj1" fmla="val 10602968"/>
              <a:gd name="adj2" fmla="val 16151578"/>
            </a:avLst>
          </a:prstGeom>
          <a:ln w="25400">
            <a:solidFill>
              <a:schemeClr val="tx1"/>
            </a:solidFill>
            <a:headEnd type="triangle" w="lg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9DDFD980-05A5-6ED1-39B2-ABBA354A68E8}"/>
              </a:ext>
            </a:extLst>
          </p:cNvPr>
          <p:cNvCxnSpPr/>
          <p:nvPr/>
        </p:nvCxnSpPr>
        <p:spPr>
          <a:xfrm>
            <a:off x="7484347" y="3344132"/>
            <a:ext cx="0" cy="2036735"/>
          </a:xfrm>
          <a:prstGeom prst="line">
            <a:avLst/>
          </a:prstGeom>
          <a:ln w="1270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ight Brace 47">
            <a:extLst>
              <a:ext uri="{FF2B5EF4-FFF2-40B4-BE49-F238E27FC236}">
                <a16:creationId xmlns:a16="http://schemas.microsoft.com/office/drawing/2014/main" id="{04C4361F-E6C8-3C14-2896-0943F5C80E7F}"/>
              </a:ext>
            </a:extLst>
          </p:cNvPr>
          <p:cNvSpPr/>
          <p:nvPr/>
        </p:nvSpPr>
        <p:spPr>
          <a:xfrm rot="16200000">
            <a:off x="6171564" y="1345687"/>
            <a:ext cx="461173" cy="2508030"/>
          </a:xfrm>
          <a:prstGeom prst="rightBrace">
            <a:avLst>
              <a:gd name="adj1" fmla="val 210788"/>
              <a:gd name="adj2" fmla="val 50000"/>
            </a:avLst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B758539-997F-E3EB-FA57-4A25139A2E8F}"/>
              </a:ext>
            </a:extLst>
          </p:cNvPr>
          <p:cNvSpPr txBox="1"/>
          <p:nvPr/>
        </p:nvSpPr>
        <p:spPr>
          <a:xfrm>
            <a:off x="5980588" y="2009780"/>
            <a:ext cx="6543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~4 m</a:t>
            </a:r>
          </a:p>
        </p:txBody>
      </p:sp>
    </p:spTree>
    <p:extLst>
      <p:ext uri="{BB962C8B-B14F-4D97-AF65-F5344CB8AC3E}">
        <p14:creationId xmlns:p14="http://schemas.microsoft.com/office/powerpoint/2010/main" val="2128129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>
            <a:extLst>
              <a:ext uri="{FF2B5EF4-FFF2-40B4-BE49-F238E27FC236}">
                <a16:creationId xmlns:a16="http://schemas.microsoft.com/office/drawing/2014/main" id="{B3F72F4F-CBB6-85AF-C96F-2C5F0C5735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1826" y="4397369"/>
            <a:ext cx="6684416" cy="208888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4792FB-1A6F-8A5E-E854-0D3D95843F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1840" y="2178870"/>
            <a:ext cx="6684388" cy="208887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5CAB88-9FD5-4E7A-4611-504F89614109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0" y="196622"/>
            <a:ext cx="12191976" cy="5436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We identified LPA-generated muons that traversed at least one stack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612BC1-87B5-36C0-7063-4DDBF82F8DB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12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8BDD8B8-D144-FCC6-17B9-F57612EE7C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979" y="1897826"/>
            <a:ext cx="2319446" cy="23194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8E06B53-A0B3-F1F4-D469-2A8EFD07CA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2941" y="1897826"/>
            <a:ext cx="2319446" cy="231944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94C26A1-5064-6D0B-BB09-29A312FBFC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88510" y="1897826"/>
            <a:ext cx="2319446" cy="231944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71CC071-FEA5-D890-6194-D0432B08B1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8510" y="4217272"/>
            <a:ext cx="2319446" cy="231944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3AB8C61-1C7A-4CBD-4213-4543D936F53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1073" y="4166802"/>
            <a:ext cx="2319447" cy="2319447"/>
          </a:xfrm>
          <a:prstGeom prst="rect">
            <a:avLst/>
          </a:prstGeom>
        </p:spPr>
      </p:pic>
      <p:sp>
        <p:nvSpPr>
          <p:cNvPr id="36" name="Cross 35">
            <a:extLst>
              <a:ext uri="{FF2B5EF4-FFF2-40B4-BE49-F238E27FC236}">
                <a16:creationId xmlns:a16="http://schemas.microsoft.com/office/drawing/2014/main" id="{B5317570-173A-9035-22D7-64E3E4A827DC}"/>
              </a:ext>
            </a:extLst>
          </p:cNvPr>
          <p:cNvSpPr/>
          <p:nvPr/>
        </p:nvSpPr>
        <p:spPr>
          <a:xfrm rot="2700000">
            <a:off x="5328264" y="4732595"/>
            <a:ext cx="1288800" cy="1288800"/>
          </a:xfrm>
          <a:prstGeom prst="plus">
            <a:avLst>
              <a:gd name="adj" fmla="val 43436"/>
            </a:avLst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4EF1224-F5D1-9E9D-30C3-57A4B4C1E46A}"/>
              </a:ext>
            </a:extLst>
          </p:cNvPr>
          <p:cNvSpPr/>
          <p:nvPr/>
        </p:nvSpPr>
        <p:spPr>
          <a:xfrm>
            <a:off x="2479081" y="1948466"/>
            <a:ext cx="2362825" cy="453778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C16F9A2B-EB90-52E6-12C0-E3664B96E3DF}"/>
              </a:ext>
            </a:extLst>
          </p:cNvPr>
          <p:cNvCxnSpPr/>
          <p:nvPr/>
        </p:nvCxnSpPr>
        <p:spPr>
          <a:xfrm>
            <a:off x="4902373" y="5302708"/>
            <a:ext cx="1008668" cy="0"/>
          </a:xfrm>
          <a:prstGeom prst="straightConnector1">
            <a:avLst/>
          </a:prstGeom>
          <a:ln w="254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4568494-9FE8-A31C-EEA7-704D21DA7F9B}"/>
              </a:ext>
            </a:extLst>
          </p:cNvPr>
          <p:cNvSpPr txBox="1"/>
          <p:nvPr/>
        </p:nvSpPr>
        <p:spPr>
          <a:xfrm>
            <a:off x="431579" y="1551053"/>
            <a:ext cx="18822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Single-stack event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D8400E-219B-1B1E-0813-97ABF03F8B4F}"/>
              </a:ext>
            </a:extLst>
          </p:cNvPr>
          <p:cNvSpPr txBox="1"/>
          <p:nvPr/>
        </p:nvSpPr>
        <p:spPr>
          <a:xfrm>
            <a:off x="2828938" y="1551053"/>
            <a:ext cx="16385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Full-stack event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7E1EE4-9E82-9423-89F1-A5F9C62B9B3B}"/>
              </a:ext>
            </a:extLst>
          </p:cNvPr>
          <p:cNvSpPr txBox="1"/>
          <p:nvPr/>
        </p:nvSpPr>
        <p:spPr>
          <a:xfrm>
            <a:off x="5459543" y="1551053"/>
            <a:ext cx="10262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No muon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C6B3B5-9A19-048A-4AE5-E2476414DB47}"/>
              </a:ext>
            </a:extLst>
          </p:cNvPr>
          <p:cNvSpPr txBox="1"/>
          <p:nvPr/>
        </p:nvSpPr>
        <p:spPr>
          <a:xfrm>
            <a:off x="472496" y="1098274"/>
            <a:ext cx="10626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BELLA radiation shielding, 10-cm lead shield and appropriate trigger substantially limited background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67986D5-79AB-741F-0EE4-9602089ABD61}"/>
              </a:ext>
            </a:extLst>
          </p:cNvPr>
          <p:cNvSpPr/>
          <p:nvPr/>
        </p:nvSpPr>
        <p:spPr>
          <a:xfrm>
            <a:off x="188600" y="1948295"/>
            <a:ext cx="2362825" cy="4537783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E5B7ED1A-DC26-D6F3-29BA-7C48AD23BE62}"/>
              </a:ext>
            </a:extLst>
          </p:cNvPr>
          <p:cNvCxnSpPr>
            <a:cxnSpLocks/>
          </p:cNvCxnSpPr>
          <p:nvPr/>
        </p:nvCxnSpPr>
        <p:spPr>
          <a:xfrm>
            <a:off x="2551425" y="3088449"/>
            <a:ext cx="3359616" cy="0"/>
          </a:xfrm>
          <a:prstGeom prst="straightConnector1">
            <a:avLst/>
          </a:prstGeom>
          <a:ln w="254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9894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8" grpId="0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EA4DE4-623A-EBD4-B617-E780D6A074F2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0" y="196622"/>
            <a:ext cx="12191976" cy="5436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Energy measurement demonstrated GeV muon production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B893B1-1FD3-1D3B-F289-F6FBE01A861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13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EECD75-404C-8EAB-185A-E7AD96A29C5D}"/>
              </a:ext>
            </a:extLst>
          </p:cNvPr>
          <p:cNvSpPr txBox="1"/>
          <p:nvPr/>
        </p:nvSpPr>
        <p:spPr>
          <a:xfrm>
            <a:off x="509458" y="1251182"/>
            <a:ext cx="4821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Detector positioning for LPA run changed angular offset between stacks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1508D55-858A-10BF-1605-6DE928A5A345}"/>
                  </a:ext>
                </a:extLst>
              </p:cNvPr>
              <p:cNvSpPr txBox="1"/>
              <p:nvPr/>
            </p:nvSpPr>
            <p:spPr>
              <a:xfrm>
                <a:off x="1238903" y="5266532"/>
                <a:ext cx="2821157" cy="98661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smtClean="0">
                          <a:latin typeface="Cambria Math" panose="02040503050406030204" pitchFamily="18" charset="0"/>
                        </a:rPr>
                        <m:t>𝑝𝑐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1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800" smtClean="0">
                              <a:latin typeface="Cambria Math" panose="02040503050406030204" pitchFamily="18" charset="0"/>
                            </a:rPr>
                            <m:t>𝐺𝑒𝑉</m:t>
                          </m:r>
                        </m:e>
                      </m:d>
                      <m:r>
                        <a:rPr lang="en-US" sz="1800" smtClean="0">
                          <a:latin typeface="Cambria Math" panose="02040503050406030204" pitchFamily="18" charset="0"/>
                        </a:rPr>
                        <m:t>≃4.5×</m:t>
                      </m:r>
                      <m:f>
                        <m:fPr>
                          <m:ctrlPr>
                            <a:rPr lang="en-US" sz="1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18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en-US" sz="1800" smtClean="0"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  <m:r>
                            <a:rPr lang="en-US" sz="1800" smtClean="0">
                              <a:latin typeface="Cambria Math" panose="02040503050406030204" pitchFamily="18" charset="0"/>
                            </a:rPr>
                            <m:t>𝐵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en-US" sz="180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d>
                        </m:num>
                        <m:den>
                          <m:func>
                            <m:funcPr>
                              <m:ctrlPr>
                                <a:rPr lang="en-US" sz="1800" i="1" smtClean="0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sz="1800" smtClean="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smtClean="0"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e>
                              </m:d>
                            </m:e>
                          </m:func>
                        </m:den>
                      </m:f>
                    </m:oMath>
                  </m:oMathPara>
                </a14:m>
                <a:endParaRPr lang="en-US" sz="1800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smtClean="0">
                          <a:latin typeface="Cambria Math" panose="02040503050406030204" pitchFamily="18" charset="0"/>
                        </a:rPr>
                        <m:t>𝛼</m:t>
                      </m:r>
                      <m:r>
                        <a:rPr lang="en-US" sz="180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smtClean="0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  <m:sub>
                          <m:r>
                            <a:rPr lang="en-US" sz="1800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1800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smtClean="0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  <m:sub>
                          <m:r>
                            <a:rPr lang="en-US" sz="1800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1800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smtClean="0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  <m:sub>
                          <m:r>
                            <a:rPr lang="en-US" sz="1800" smtClean="0">
                              <a:latin typeface="Cambria Math" panose="02040503050406030204" pitchFamily="18" charset="0"/>
                            </a:rPr>
                            <m:t>𝑜𝑓𝑓𝑠𝑒𝑡</m:t>
                          </m:r>
                        </m:sub>
                      </m:sSub>
                    </m:oMath>
                  </m:oMathPara>
                </a14:m>
                <a:endParaRPr lang="en-US" sz="1800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1508D55-858A-10BF-1605-6DE928A5A3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8903" y="5266532"/>
                <a:ext cx="2821157" cy="986617"/>
              </a:xfrm>
              <a:prstGeom prst="rect">
                <a:avLst/>
              </a:prstGeom>
              <a:blipFill>
                <a:blip r:embed="rId3"/>
                <a:stretch>
                  <a:fillRect b="-37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E5323480-6ACA-07C6-EA44-5B3936DA2A8B}"/>
              </a:ext>
            </a:extLst>
          </p:cNvPr>
          <p:cNvSpPr txBox="1"/>
          <p:nvPr/>
        </p:nvSpPr>
        <p:spPr>
          <a:xfrm>
            <a:off x="8864302" y="6361022"/>
            <a:ext cx="28087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[D. Terzani, et al., submitted]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DD469BF-4617-8742-74BD-C961B843CECC}"/>
              </a:ext>
            </a:extLst>
          </p:cNvPr>
          <p:cNvSpPr txBox="1"/>
          <p:nvPr/>
        </p:nvSpPr>
        <p:spPr>
          <a:xfrm>
            <a:off x="5590109" y="1402404"/>
            <a:ext cx="65276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From the 361 electron beams, we measured 39 muon tracks, 10 of which traversed both stacks of the telescope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A88741-875D-A8EE-3B93-F10BA78BAB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6186" y="2282451"/>
            <a:ext cx="6475521" cy="37773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63D2B1-1E1E-10B1-4D00-D4E72136CA8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07159" y="1897513"/>
            <a:ext cx="5225995" cy="3215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422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6DF1AC-B050-5118-2849-1C48F07CC87B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Conclusions and next steps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FA86AE-633E-456E-44E4-E96B9574BA2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14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6FE56E-E881-4FE7-77B7-3277923D1871}"/>
              </a:ext>
            </a:extLst>
          </p:cNvPr>
          <p:cNvSpPr txBox="1"/>
          <p:nvPr/>
        </p:nvSpPr>
        <p:spPr>
          <a:xfrm>
            <a:off x="607276" y="1649225"/>
            <a:ext cx="10493328" cy="2116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We developed a new diagnostics that enables performing single-muon, shot-by-shot trajectory reconstruction and energy measurement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We calibrated the detectors using cosmic rays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We measured 39 total muon tracks and measured the energy of 10 of them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We demonstrated production of GeV-scale muons from an LPA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67B42A-F457-E5D1-B88F-AB52B1E5F66E}"/>
              </a:ext>
            </a:extLst>
          </p:cNvPr>
          <p:cNvSpPr txBox="1"/>
          <p:nvPr/>
        </p:nvSpPr>
        <p:spPr>
          <a:xfrm>
            <a:off x="607276" y="1074292"/>
            <a:ext cx="2153852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Conclusions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FD9E0C-92B4-0B44-A867-74685BB84927}"/>
              </a:ext>
            </a:extLst>
          </p:cNvPr>
          <p:cNvSpPr txBox="1"/>
          <p:nvPr/>
        </p:nvSpPr>
        <p:spPr>
          <a:xfrm>
            <a:off x="607276" y="3989898"/>
            <a:ext cx="4412960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Paths for improvement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588FF7-17CC-7432-CB64-B2868D75697A}"/>
              </a:ext>
            </a:extLst>
          </p:cNvPr>
          <p:cNvSpPr txBox="1"/>
          <p:nvPr/>
        </p:nvSpPr>
        <p:spPr>
          <a:xfrm>
            <a:off x="607276" y="4567748"/>
            <a:ext cx="10735376" cy="1701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Increase detector acceptance, by either bringing it closer or by using larger chips (development being discussed)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Avoid to do re-calibration after change in telescope orientation by changing mounting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Swap bending axis to horizontal, to reduce interference of gravitational effects on telescope</a:t>
            </a:r>
          </a:p>
        </p:txBody>
      </p:sp>
    </p:spTree>
    <p:extLst>
      <p:ext uri="{BB962C8B-B14F-4D97-AF65-F5344CB8AC3E}">
        <p14:creationId xmlns:p14="http://schemas.microsoft.com/office/powerpoint/2010/main" val="3836412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heme/theme1.xml><?xml version="1.0" encoding="utf-8"?>
<a:theme xmlns:a="http://schemas.openxmlformats.org/drawingml/2006/main" name="4_ATAP Blue Footer">
  <a:themeElements>
    <a:clrScheme name="Blue Warm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 2013 -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AP PowerPoint Template(1)" id="{19AABBB8-D780-244F-863B-7F0436F4B85F}" vid="{8B9FE4BA-4023-B34C-9456-4C71A8D0845B}"/>
    </a:ext>
  </a:extLst>
</a:theme>
</file>

<file path=ppt/theme/theme2.xml><?xml version="1.0" encoding="utf-8"?>
<a:theme xmlns:a="http://schemas.openxmlformats.org/drawingml/2006/main" name="5_ATAP Blue Footer">
  <a:themeElements>
    <a:clrScheme name="Blue Warm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4_ATAP Blue Footer</Template>
  <TotalTime>1521</TotalTime>
  <Words>1476</Words>
  <Application>Microsoft Macintosh PowerPoint</Application>
  <PresentationFormat>Widescreen</PresentationFormat>
  <Paragraphs>188</Paragraphs>
  <Slides>14</Slides>
  <Notes>13</Notes>
  <HiddenSlides>1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Cambria Math</vt:lpstr>
      <vt:lpstr>Helvetica Neue</vt:lpstr>
      <vt:lpstr>Times New Roman</vt:lpstr>
      <vt:lpstr>4_ATAP Blue Footer</vt:lpstr>
      <vt:lpstr>5_ATAP Blue Footer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Davide Terzani</dc:creator>
  <cp:lastModifiedBy>Davide Terzani</cp:lastModifiedBy>
  <cp:revision>41</cp:revision>
  <dcterms:created xsi:type="dcterms:W3CDTF">2026-07-24T05:40:37Z</dcterms:created>
  <dcterms:modified xsi:type="dcterms:W3CDTF">2026-07-30T17:03:18Z</dcterms:modified>
</cp:coreProperties>
</file>