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media/image103.jpg" ContentType="image/png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8"/>
  </p:notesMasterIdLst>
  <p:sldIdLst>
    <p:sldId id="425" r:id="rId2"/>
    <p:sldId id="426" r:id="rId3"/>
    <p:sldId id="296" r:id="rId4"/>
    <p:sldId id="411" r:id="rId5"/>
    <p:sldId id="295" r:id="rId6"/>
    <p:sldId id="304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418" r:id="rId15"/>
    <p:sldId id="430" r:id="rId16"/>
    <p:sldId id="310" r:id="rId17"/>
    <p:sldId id="343" r:id="rId18"/>
    <p:sldId id="289" r:id="rId19"/>
    <p:sldId id="290" r:id="rId20"/>
    <p:sldId id="291" r:id="rId21"/>
    <p:sldId id="292" r:id="rId22"/>
    <p:sldId id="344" r:id="rId23"/>
    <p:sldId id="345" r:id="rId24"/>
    <p:sldId id="361" r:id="rId25"/>
    <p:sldId id="338" r:id="rId26"/>
    <p:sldId id="348" r:id="rId27"/>
    <p:sldId id="350" r:id="rId28"/>
    <p:sldId id="351" r:id="rId29"/>
    <p:sldId id="354" r:id="rId30"/>
    <p:sldId id="398" r:id="rId31"/>
    <p:sldId id="400" r:id="rId32"/>
    <p:sldId id="404" r:id="rId33"/>
    <p:sldId id="415" r:id="rId34"/>
    <p:sldId id="414" r:id="rId35"/>
    <p:sldId id="403" r:id="rId36"/>
    <p:sldId id="399" r:id="rId37"/>
    <p:sldId id="423" r:id="rId38"/>
    <p:sldId id="422" r:id="rId39"/>
    <p:sldId id="421" r:id="rId40"/>
    <p:sldId id="303" r:id="rId41"/>
    <p:sldId id="417" r:id="rId42"/>
    <p:sldId id="420" r:id="rId43"/>
    <p:sldId id="429" r:id="rId44"/>
    <p:sldId id="408" r:id="rId45"/>
    <p:sldId id="327" r:id="rId46"/>
    <p:sldId id="405" r:id="rId47"/>
    <p:sldId id="297" r:id="rId48"/>
    <p:sldId id="412" r:id="rId49"/>
    <p:sldId id="416" r:id="rId50"/>
    <p:sldId id="376" r:id="rId51"/>
    <p:sldId id="365" r:id="rId52"/>
    <p:sldId id="322" r:id="rId53"/>
    <p:sldId id="382" r:id="rId54"/>
    <p:sldId id="386" r:id="rId55"/>
    <p:sldId id="383" r:id="rId56"/>
    <p:sldId id="388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5E7754F-27AB-49C7-8DB1-999ED02C47D5}">
          <p14:sldIdLst>
            <p14:sldId id="425"/>
            <p14:sldId id="426"/>
            <p14:sldId id="296"/>
            <p14:sldId id="411"/>
          </p14:sldIdLst>
        </p14:section>
        <p14:section name="Motivation" id="{E3BBDDD3-F9D6-4195-B435-33F50DF3FFA4}">
          <p14:sldIdLst>
            <p14:sldId id="295"/>
            <p14:sldId id="304"/>
          </p14:sldIdLst>
        </p14:section>
        <p14:section name="Two-color THz" id="{E1474FF5-033A-4850-AA68-A9A35FC27CB3}">
          <p14:sldIdLst>
            <p14:sldId id="330"/>
            <p14:sldId id="331"/>
            <p14:sldId id="332"/>
            <p14:sldId id="333"/>
            <p14:sldId id="334"/>
            <p14:sldId id="335"/>
            <p14:sldId id="336"/>
            <p14:sldId id="418"/>
            <p14:sldId id="430"/>
            <p14:sldId id="310"/>
            <p14:sldId id="343"/>
          </p14:sldIdLst>
        </p14:section>
        <p14:section name="Spatiotemporal Control" id="{D73C013C-32DE-4397-861C-C635666A3C96}">
          <p14:sldIdLst>
            <p14:sldId id="289"/>
            <p14:sldId id="290"/>
            <p14:sldId id="291"/>
            <p14:sldId id="292"/>
          </p14:sldIdLst>
        </p14:section>
        <p14:section name="Constant Velocity Results" id="{9483E3E8-E1B5-48D9-8EB5-C396A49545F6}">
          <p14:sldIdLst>
            <p14:sldId id="344"/>
            <p14:sldId id="345"/>
            <p14:sldId id="361"/>
            <p14:sldId id="338"/>
          </p14:sldIdLst>
        </p14:section>
        <p14:section name="Model" id="{AF3AC4D4-E6B3-4E95-91B9-AC3DFE53ACBE}">
          <p14:sldIdLst>
            <p14:sldId id="348"/>
            <p14:sldId id="350"/>
            <p14:sldId id="351"/>
            <p14:sldId id="354"/>
            <p14:sldId id="398"/>
            <p14:sldId id="400"/>
            <p14:sldId id="404"/>
            <p14:sldId id="415"/>
            <p14:sldId id="414"/>
            <p14:sldId id="403"/>
            <p14:sldId id="399"/>
            <p14:sldId id="423"/>
            <p14:sldId id="422"/>
            <p14:sldId id="421"/>
          </p14:sldIdLst>
        </p14:section>
        <p14:section name="Simulations" id="{2C35C033-BAE0-422D-BEE2-3D799ABB2D70}">
          <p14:sldIdLst>
            <p14:sldId id="303"/>
            <p14:sldId id="417"/>
            <p14:sldId id="420"/>
            <p14:sldId id="429"/>
            <p14:sldId id="408"/>
            <p14:sldId id="327"/>
            <p14:sldId id="405"/>
            <p14:sldId id="297"/>
          </p14:sldIdLst>
        </p14:section>
        <p14:section name="Backup Slides" id="{896270E2-AA9D-4022-8302-06967A47E2B3}">
          <p14:sldIdLst>
            <p14:sldId id="412"/>
            <p14:sldId id="416"/>
            <p14:sldId id="376"/>
            <p14:sldId id="365"/>
            <p14:sldId id="322"/>
            <p14:sldId id="382"/>
            <p14:sldId id="386"/>
            <p14:sldId id="383"/>
            <p14:sldId id="3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013DFF"/>
    <a:srgbClr val="001AC2"/>
    <a:srgbClr val="001E5F"/>
    <a:srgbClr val="FFD82D"/>
    <a:srgbClr val="FFF3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85429" autoAdjust="0"/>
  </p:normalViewPr>
  <p:slideViewPr>
    <p:cSldViewPr snapToGrid="0">
      <p:cViewPr varScale="1">
        <p:scale>
          <a:sx n="94" d="100"/>
          <a:sy n="94" d="100"/>
        </p:scale>
        <p:origin x="1272" y="96"/>
      </p:cViewPr>
      <p:guideLst>
        <p:guide orient="horz" pos="218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66C105-869B-554F-86B2-F7B7D7FBF15C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783F7-297B-3441-9E65-C9D93D1C7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88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flying focus provides control over the velocity and THz properties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281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CFFDA-8B0C-7E57-CE72-958EA3F9D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DD60B1-EBE8-7553-6F60-DF92D37E5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5FCC9B-D399-710C-D2D7-11BF01A2D8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flying focus provides control over the velocity and THz properties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EE4596-291E-0788-1C8C-0E8E5F0229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888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With conventional focusing, there is no control of the ionization front velocity, and thus no control of the THz emission angle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With conventional focusing, there is not a clear focal velocity to ionization velocity connection, limiting the control of THz emission properties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734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model would describe the THz wavefront geometry generated by a nonuniform line source trajectory? </a:t>
            </a:r>
          </a:p>
          <a:p>
            <a:r>
              <a:rPr lang="en-US" dirty="0"/>
              <a:t>The ionization-front velocity required for a desired wavefront can be determined from a simple, geometric model</a:t>
            </a:r>
          </a:p>
          <a:p>
            <a:r>
              <a:rPr lang="en-US" dirty="0"/>
              <a:t>How do we determine the ionization-front velocity required for a desired wavefront?</a:t>
            </a:r>
            <a:br>
              <a:rPr lang="en-US" dirty="0"/>
            </a:br>
            <a:r>
              <a:rPr lang="en-US" dirty="0"/>
              <a:t>Pose it as an inverse-design problem</a:t>
            </a:r>
          </a:p>
          <a:p>
            <a:r>
              <a:rPr lang="en-US" sz="1200" b="0" dirty="0"/>
              <a:t>An analytic model </a:t>
            </a:r>
            <a:r>
              <a:rPr lang="en-US" dirty="0"/>
              <a:t>was</a:t>
            </a:r>
            <a:r>
              <a:rPr lang="en-US" sz="1200" b="0" dirty="0"/>
              <a:t> developed to determine the </a:t>
            </a:r>
            <a:r>
              <a:rPr lang="en-US" sz="1200" b="1" dirty="0"/>
              <a:t>time-dependent</a:t>
            </a:r>
            <a:r>
              <a:rPr lang="en-US" sz="1200" b="0" dirty="0"/>
              <a:t> ionization-front velocity required to generate a desired wavefront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662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Change order. Start with </a:t>
            </a:r>
            <a:r>
              <a:rPr lang="en-US" dirty="0" err="1"/>
              <a:t>v_I</a:t>
            </a:r>
            <a:r>
              <a:rPr lang="en-US" dirty="0"/>
              <a:t>. So need emitter location and emitters.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Emitter location. Emitter time. Each ray is length </a:t>
            </a:r>
          </a:p>
          <a:p>
            <a:r>
              <a:rPr lang="en-US" dirty="0"/>
              <a:t>Then both are a function of r, and replace </a:t>
            </a:r>
            <a:r>
              <a:rPr lang="en-US" dirty="0" err="1"/>
              <a:t>v_I</a:t>
            </a:r>
            <a:r>
              <a:rPr lang="en-US" dirty="0"/>
              <a:t> derivation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972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Change order. Start with </a:t>
            </a:r>
            <a:r>
              <a:rPr lang="en-US" dirty="0" err="1"/>
              <a:t>v_I</a:t>
            </a:r>
            <a:r>
              <a:rPr lang="en-US" dirty="0"/>
              <a:t>. So need emitter location and emitters.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Emitter location. Emitter time. Each ray is length </a:t>
            </a:r>
          </a:p>
          <a:p>
            <a:r>
              <a:rPr lang="en-US" dirty="0"/>
              <a:t>Then both are a function of r, and replace </a:t>
            </a:r>
            <a:r>
              <a:rPr lang="en-US" dirty="0" err="1"/>
              <a:t>v_I</a:t>
            </a:r>
            <a:r>
              <a:rPr lang="en-US" dirty="0"/>
              <a:t> derivation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203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Change order. Start with </a:t>
            </a:r>
            <a:r>
              <a:rPr lang="en-US" dirty="0" err="1"/>
              <a:t>v_I</a:t>
            </a:r>
            <a:r>
              <a:rPr lang="en-US" dirty="0"/>
              <a:t>. So need emitter location and emitters.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Emitter location. Emitter time. Each ray is length </a:t>
            </a:r>
          </a:p>
          <a:p>
            <a:r>
              <a:rPr lang="en-US" dirty="0"/>
              <a:t>Then both are a function of r, and replace </a:t>
            </a:r>
            <a:r>
              <a:rPr lang="en-US" dirty="0" err="1"/>
              <a:t>v_I</a:t>
            </a:r>
            <a:r>
              <a:rPr lang="en-US" dirty="0"/>
              <a:t> derivation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091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Change order. Start with </a:t>
            </a:r>
            <a:r>
              <a:rPr lang="en-US" dirty="0" err="1"/>
              <a:t>v_I</a:t>
            </a:r>
            <a:r>
              <a:rPr lang="en-US" dirty="0"/>
              <a:t>. So need emitter location and emitters.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Emitter location. Emitter time. Each ray is length </a:t>
            </a:r>
          </a:p>
          <a:p>
            <a:r>
              <a:rPr lang="en-US" dirty="0"/>
              <a:t>Then both are a function of r, and replace </a:t>
            </a:r>
            <a:r>
              <a:rPr lang="en-US" dirty="0" err="1"/>
              <a:t>v_I</a:t>
            </a:r>
            <a:r>
              <a:rPr lang="en-US" dirty="0"/>
              <a:t> derivation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280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Change order. Start with </a:t>
            </a:r>
            <a:r>
              <a:rPr lang="en-US" dirty="0" err="1"/>
              <a:t>v_I</a:t>
            </a:r>
            <a:r>
              <a:rPr lang="en-US" dirty="0"/>
              <a:t>. So need emitter location and emitters.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Emitter location. Emitter time. Each ray is length </a:t>
            </a:r>
          </a:p>
          <a:p>
            <a:r>
              <a:rPr lang="en-US" dirty="0"/>
              <a:t>Then both are a function of r, and replace </a:t>
            </a:r>
            <a:r>
              <a:rPr lang="en-US" dirty="0" err="1"/>
              <a:t>v_I</a:t>
            </a:r>
            <a:r>
              <a:rPr lang="en-US" dirty="0"/>
              <a:t> derivation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1953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Instead of </a:t>
            </a:r>
            <a:r>
              <a:rPr lang="en-US" dirty="0" err="1"/>
              <a:t>v_i</a:t>
            </a:r>
            <a:r>
              <a:rPr lang="en-US" dirty="0"/>
              <a:t> with </a:t>
            </a:r>
            <a:r>
              <a:rPr lang="en-US" dirty="0" err="1"/>
              <a:t>t_w</a:t>
            </a:r>
            <a:r>
              <a:rPr lang="en-US" dirty="0"/>
              <a:t>, put in terms of </a:t>
            </a:r>
            <a:r>
              <a:rPr lang="en-US" dirty="0" err="1"/>
              <a:t>v_i</a:t>
            </a:r>
            <a:r>
              <a:rPr lang="en-US" dirty="0"/>
              <a:t> (initial velocity)</a:t>
            </a:r>
          </a:p>
          <a:p>
            <a:r>
              <a:rPr lang="en-US" dirty="0" err="1"/>
              <a:t>L_a</a:t>
            </a:r>
            <a:r>
              <a:rPr lang="en-US" dirty="0"/>
              <a:t>: acceleration length </a:t>
            </a:r>
          </a:p>
          <a:p>
            <a:r>
              <a:rPr lang="en-US" dirty="0"/>
              <a:t>R: radius of curvature </a:t>
            </a:r>
          </a:p>
          <a:p>
            <a:r>
              <a:rPr lang="en-US" dirty="0"/>
              <a:t>Remove apply constraints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344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Remove R </a:t>
            </a:r>
            <a:r>
              <a:rPr lang="en-US" dirty="0" err="1"/>
              <a:t>eqn</a:t>
            </a:r>
            <a:r>
              <a:rPr lang="en-US" dirty="0"/>
              <a:t>, add f-number lineout plot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999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Remove R </a:t>
            </a:r>
            <a:r>
              <a:rPr lang="en-US" dirty="0" err="1"/>
              <a:t>eqn</a:t>
            </a:r>
            <a:r>
              <a:rPr lang="en-US" dirty="0"/>
              <a:t>, add f-number lineout plot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036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Remove R </a:t>
            </a:r>
            <a:r>
              <a:rPr lang="en-US" dirty="0" err="1"/>
              <a:t>eqn</a:t>
            </a:r>
            <a:r>
              <a:rPr lang="en-US" dirty="0"/>
              <a:t>, add f-number lineout plot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3316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Now final velocity is fixed to </a:t>
            </a:r>
            <a:r>
              <a:rPr lang="en-US" dirty="0" err="1"/>
              <a:t>v_THz</a:t>
            </a:r>
            <a:r>
              <a:rPr lang="en-US" dirty="0"/>
              <a:t>..</a:t>
            </a:r>
          </a:p>
          <a:p>
            <a:r>
              <a:rPr lang="en-US" dirty="0"/>
              <a:t>Replace THz fluence with </a:t>
            </a:r>
            <a:r>
              <a:rPr lang="en-US" dirty="0" err="1"/>
              <a:t>dU</a:t>
            </a:r>
            <a:r>
              <a:rPr lang="en-US" dirty="0"/>
              <a:t>/</a:t>
            </a:r>
            <a:r>
              <a:rPr lang="en-US" dirty="0" err="1"/>
              <a:t>dz</a:t>
            </a:r>
            <a:r>
              <a:rPr lang="en-US" dirty="0"/>
              <a:t> – not uniform  -- only plot red dashed line where it is decelerating</a:t>
            </a:r>
          </a:p>
          <a:p>
            <a:r>
              <a:rPr lang="en-US" dirty="0" err="1"/>
              <a:t>dU</a:t>
            </a:r>
            <a:r>
              <a:rPr lang="en-US" dirty="0"/>
              <a:t>/</a:t>
            </a:r>
            <a:r>
              <a:rPr lang="en-US" dirty="0" err="1"/>
              <a:t>dz</a:t>
            </a:r>
            <a:r>
              <a:rPr lang="en-US" dirty="0"/>
              <a:t> with no trajectory correction, </a:t>
            </a:r>
            <a:r>
              <a:rPr lang="en-US" dirty="0" err="1"/>
              <a:t>dU</a:t>
            </a:r>
            <a:r>
              <a:rPr lang="en-US" dirty="0"/>
              <a:t>/</a:t>
            </a:r>
            <a:r>
              <a:rPr lang="en-US" dirty="0" err="1"/>
              <a:t>dz</a:t>
            </a:r>
            <a:r>
              <a:rPr lang="en-US" dirty="0"/>
              <a:t> with correction</a:t>
            </a:r>
          </a:p>
          <a:p>
            <a:r>
              <a:rPr lang="en-US" dirty="0"/>
              <a:t>Make slight modification to the trajectory </a:t>
            </a:r>
            <a:r>
              <a:rPr lang="en-US" dirty="0">
                <a:sym typeface="Wingdings" panose="05000000000000000000" pitchFamily="2" charset="2"/>
              </a:rPr>
              <a:t> results of this</a:t>
            </a:r>
          </a:p>
          <a:p>
            <a:r>
              <a:rPr lang="en-US" dirty="0">
                <a:sym typeface="Wingdings" panose="05000000000000000000" pitchFamily="2" charset="2"/>
              </a:rPr>
              <a:t>Once we correct for the nonuniform THz generation, able to produce parabolic fronts.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893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96E60-2959-0473-76C4-B92EC0DE7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261316-A934-57BA-1D82-E3DA3B04AF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F89906-0B5C-24EB-1F9A-0BF226A004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Now final velocity is fixed to </a:t>
            </a:r>
            <a:r>
              <a:rPr lang="en-US" dirty="0" err="1"/>
              <a:t>v_THz</a:t>
            </a:r>
            <a:r>
              <a:rPr lang="en-US" dirty="0"/>
              <a:t>..</a:t>
            </a:r>
          </a:p>
          <a:p>
            <a:r>
              <a:rPr lang="en-US" dirty="0"/>
              <a:t>Replace THz fluence with </a:t>
            </a:r>
            <a:r>
              <a:rPr lang="en-US" dirty="0" err="1"/>
              <a:t>dU</a:t>
            </a:r>
            <a:r>
              <a:rPr lang="en-US" dirty="0"/>
              <a:t>/</a:t>
            </a:r>
            <a:r>
              <a:rPr lang="en-US" dirty="0" err="1"/>
              <a:t>dz</a:t>
            </a:r>
            <a:r>
              <a:rPr lang="en-US" dirty="0"/>
              <a:t> – not uniform  -- only plot red dashed line where it is decelerating</a:t>
            </a:r>
          </a:p>
          <a:p>
            <a:r>
              <a:rPr lang="en-US" dirty="0" err="1"/>
              <a:t>dU</a:t>
            </a:r>
            <a:r>
              <a:rPr lang="en-US" dirty="0"/>
              <a:t>/</a:t>
            </a:r>
            <a:r>
              <a:rPr lang="en-US" dirty="0" err="1"/>
              <a:t>dz</a:t>
            </a:r>
            <a:r>
              <a:rPr lang="en-US" dirty="0"/>
              <a:t> with no trajectory correction, </a:t>
            </a:r>
            <a:r>
              <a:rPr lang="en-US" dirty="0" err="1"/>
              <a:t>dU</a:t>
            </a:r>
            <a:r>
              <a:rPr lang="en-US" dirty="0"/>
              <a:t>/</a:t>
            </a:r>
            <a:r>
              <a:rPr lang="en-US" dirty="0" err="1"/>
              <a:t>dz</a:t>
            </a:r>
            <a:r>
              <a:rPr lang="en-US" dirty="0"/>
              <a:t> with correction</a:t>
            </a:r>
          </a:p>
          <a:p>
            <a:r>
              <a:rPr lang="en-US" dirty="0"/>
              <a:t>Make slight modification to the trajectory </a:t>
            </a:r>
            <a:r>
              <a:rPr lang="en-US" dirty="0">
                <a:sym typeface="Wingdings" panose="05000000000000000000" pitchFamily="2" charset="2"/>
              </a:rPr>
              <a:t> results of this</a:t>
            </a:r>
          </a:p>
          <a:p>
            <a:r>
              <a:rPr lang="en-US" dirty="0">
                <a:sym typeface="Wingdings" panose="05000000000000000000" pitchFamily="2" charset="2"/>
              </a:rPr>
              <a:t>Once we correct for the nonuniform THz generation, able to produce parabolic fronts.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8EBCBB-050F-C183-E734-11E39903D3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9607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Now final velocity is fixed to </a:t>
            </a:r>
            <a:r>
              <a:rPr lang="en-US" dirty="0" err="1"/>
              <a:t>v_THz</a:t>
            </a:r>
            <a:r>
              <a:rPr lang="en-US" dirty="0"/>
              <a:t>..</a:t>
            </a:r>
          </a:p>
          <a:p>
            <a:r>
              <a:rPr lang="en-US" dirty="0"/>
              <a:t>Replace THz fluence with </a:t>
            </a:r>
            <a:r>
              <a:rPr lang="en-US" dirty="0" err="1"/>
              <a:t>dU</a:t>
            </a:r>
            <a:r>
              <a:rPr lang="en-US" dirty="0"/>
              <a:t>/</a:t>
            </a:r>
            <a:r>
              <a:rPr lang="en-US" dirty="0" err="1"/>
              <a:t>dz</a:t>
            </a:r>
            <a:r>
              <a:rPr lang="en-US" dirty="0"/>
              <a:t> – not uniform  -- only plot red dashed line where it is decelerating</a:t>
            </a:r>
          </a:p>
          <a:p>
            <a:r>
              <a:rPr lang="en-US" dirty="0" err="1"/>
              <a:t>dU</a:t>
            </a:r>
            <a:r>
              <a:rPr lang="en-US" dirty="0"/>
              <a:t>/</a:t>
            </a:r>
            <a:r>
              <a:rPr lang="en-US" dirty="0" err="1"/>
              <a:t>dz</a:t>
            </a:r>
            <a:r>
              <a:rPr lang="en-US" dirty="0"/>
              <a:t> with no trajectory correction, </a:t>
            </a:r>
            <a:r>
              <a:rPr lang="en-US" dirty="0" err="1"/>
              <a:t>dU</a:t>
            </a:r>
            <a:r>
              <a:rPr lang="en-US" dirty="0"/>
              <a:t>/</a:t>
            </a:r>
            <a:r>
              <a:rPr lang="en-US" dirty="0" err="1"/>
              <a:t>dz</a:t>
            </a:r>
            <a:r>
              <a:rPr lang="en-US" dirty="0"/>
              <a:t> with correction</a:t>
            </a:r>
          </a:p>
          <a:p>
            <a:r>
              <a:rPr lang="en-US" dirty="0"/>
              <a:t>Make slight modification to the trajectory </a:t>
            </a:r>
            <a:r>
              <a:rPr lang="en-US" dirty="0">
                <a:sym typeface="Wingdings" panose="05000000000000000000" pitchFamily="2" charset="2"/>
              </a:rPr>
              <a:t> results of this</a:t>
            </a:r>
          </a:p>
          <a:p>
            <a:r>
              <a:rPr lang="en-US" dirty="0">
                <a:sym typeface="Wingdings" panose="05000000000000000000" pitchFamily="2" charset="2"/>
              </a:rPr>
              <a:t>Once we correct for the nonuniform THz generation, able to produce parabolic fronts.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174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Only show (c),(d)</a:t>
            </a:r>
          </a:p>
          <a:p>
            <a:endParaRPr lang="en-US" dirty="0"/>
          </a:p>
          <a:p>
            <a:r>
              <a:rPr lang="en-US" dirty="0"/>
              <a:t>Move Fig 3 fluence profiles to the right.</a:t>
            </a:r>
            <a:br>
              <a:rPr lang="en-US" dirty="0"/>
            </a:br>
            <a:r>
              <a:rPr lang="en-US" dirty="0"/>
              <a:t>Swap order. Decelerating on top. For comparison we have the constant velocity case.</a:t>
            </a:r>
          </a:p>
          <a:p>
            <a:r>
              <a:rPr lang="en-US" dirty="0"/>
              <a:t>Update title </a:t>
            </a:r>
          </a:p>
          <a:p>
            <a:r>
              <a:rPr lang="en-US" dirty="0"/>
              <a:t>Last slide here then summary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1451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Only show (c),(d)</a:t>
            </a:r>
          </a:p>
          <a:p>
            <a:endParaRPr lang="en-US" dirty="0"/>
          </a:p>
          <a:p>
            <a:r>
              <a:rPr lang="en-US" dirty="0"/>
              <a:t>Move Fig 3 fluence profiles to the right.</a:t>
            </a:r>
            <a:br>
              <a:rPr lang="en-US" dirty="0"/>
            </a:br>
            <a:r>
              <a:rPr lang="en-US" dirty="0"/>
              <a:t>Swap order. Decelerating on top. For comparison we have the constant velocity case.</a:t>
            </a:r>
          </a:p>
          <a:p>
            <a:r>
              <a:rPr lang="en-US" dirty="0"/>
              <a:t>Update title </a:t>
            </a:r>
          </a:p>
          <a:p>
            <a:r>
              <a:rPr lang="en-US" dirty="0"/>
              <a:t>Last slide here then summary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0923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Natural velocity for f/10 axiparabola is 1.00125c.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977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png"/><Relationship Id="rId7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png"/><Relationship Id="rId7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9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F593F5A-E6B6-97BB-50BA-6C3602E8D1E2}"/>
              </a:ext>
            </a:extLst>
          </p:cNvPr>
          <p:cNvSpPr/>
          <p:nvPr userDrawn="1"/>
        </p:nvSpPr>
        <p:spPr>
          <a:xfrm>
            <a:off x="0" y="18255"/>
            <a:ext cx="12191999" cy="683974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aboratory for Laser Energetics University of Rochester Logo.">
            <a:extLst>
              <a:ext uri="{FF2B5EF4-FFF2-40B4-BE49-F238E27FC236}">
                <a16:creationId xmlns:a16="http://schemas.microsoft.com/office/drawing/2014/main" id="{795D8636-FFDC-CED0-BE97-C6515FB0B3B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14752" y="865943"/>
            <a:ext cx="3029505" cy="4207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837C0E-0491-8AF1-FE01-D169E8307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52870" y="1657350"/>
            <a:ext cx="5308600" cy="459713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76F7ECF-5AE5-2FE3-5498-239DA6F566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4752" y="1923600"/>
            <a:ext cx="6570785" cy="2387600"/>
          </a:xfrm>
        </p:spPr>
        <p:txBody>
          <a:bodyPr anchor="b">
            <a:normAutofit/>
          </a:bodyPr>
          <a:lstStyle>
            <a:lvl1pPr algn="l">
              <a:defRPr sz="7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509F2B9-8429-CAD3-17BD-4DC82B2C50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4752" y="4403275"/>
            <a:ext cx="6570785" cy="544818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FFD82D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2" name="Presentation purpose">
            <a:extLst>
              <a:ext uri="{FF2B5EF4-FFF2-40B4-BE49-F238E27FC236}">
                <a16:creationId xmlns:a16="http://schemas.microsoft.com/office/drawing/2014/main" id="{71876074-A33D-D037-0021-CFBADAE599F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4752" y="5082853"/>
            <a:ext cx="6570784" cy="571500"/>
          </a:xfrm>
          <a:prstGeom prst="rect">
            <a:avLst/>
          </a:prstGeom>
        </p:spPr>
        <p:txBody>
          <a:bodyPr lIns="91440" rIns="91440" anchor="b" anchorCtr="0">
            <a:noAutofit/>
          </a:bodyPr>
          <a:lstStyle>
            <a:lvl1pPr marL="0" indent="0" algn="l">
              <a:buNone/>
              <a:defRPr sz="2000">
                <a:solidFill>
                  <a:schemeClr val="accent4"/>
                </a:solidFill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5A26B1E-F0AD-0459-E310-62C99F946AE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14752" y="5688862"/>
            <a:ext cx="6570784" cy="320675"/>
          </a:xfrm>
          <a:prstGeom prst="rect">
            <a:avLst/>
          </a:prstGeom>
        </p:spPr>
        <p:txBody>
          <a:bodyPr lIns="91440" rIns="0">
            <a:noAutofit/>
          </a:bodyPr>
          <a:lstStyle>
            <a:lvl1pPr marL="0" indent="0" algn="l">
              <a:buNone/>
              <a:defRPr sz="2000" b="0">
                <a:solidFill>
                  <a:schemeClr val="accent4"/>
                </a:solidFill>
              </a:defRPr>
            </a:lvl1pPr>
            <a:lvl2pPr algn="r">
              <a:defRPr b="0"/>
            </a:lvl2pPr>
            <a:lvl3pPr algn="r">
              <a:defRPr b="0"/>
            </a:lvl3pPr>
            <a:lvl4pPr algn="r">
              <a:defRPr b="0"/>
            </a:lvl4pPr>
            <a:lvl5pPr algn="r">
              <a:defRPr b="0"/>
            </a:lvl5pPr>
          </a:lstStyle>
          <a:p>
            <a:pPr lvl="0"/>
            <a:r>
              <a:rPr lang="en-US" dirty="0"/>
              <a:t>Click to edit presentation purpose and date</a:t>
            </a:r>
          </a:p>
        </p:txBody>
      </p:sp>
    </p:spTree>
    <p:extLst>
      <p:ext uri="{BB962C8B-B14F-4D97-AF65-F5344CB8AC3E}">
        <p14:creationId xmlns:p14="http://schemas.microsoft.com/office/powerpoint/2010/main" val="21371257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FDD6B2A-C175-E778-7311-0D184D2988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481"/>
          </a:xfrm>
          <a:prstGeom prst="rect">
            <a:avLst/>
          </a:prstGeom>
        </p:spPr>
      </p:pic>
      <p:pic>
        <p:nvPicPr>
          <p:cNvPr id="8" name="Picture 7" descr="Laboratory for Laser Energetics University of Rochester Logo.">
            <a:extLst>
              <a:ext uri="{FF2B5EF4-FFF2-40B4-BE49-F238E27FC236}">
                <a16:creationId xmlns:a16="http://schemas.microsoft.com/office/drawing/2014/main" id="{795D8636-FFDC-CED0-BE97-C6515FB0B3B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14752" y="865943"/>
            <a:ext cx="3029505" cy="4207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F701434-2E88-EEE7-274A-FB45392BB9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4752" y="1923600"/>
            <a:ext cx="6570785" cy="2387600"/>
          </a:xfrm>
        </p:spPr>
        <p:txBody>
          <a:bodyPr anchor="b">
            <a:normAutofit/>
          </a:bodyPr>
          <a:lstStyle>
            <a:lvl1pPr algn="l">
              <a:defRPr sz="7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13B8E8D9-E488-DFFD-CBFC-7ECAABDA96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4752" y="4403275"/>
            <a:ext cx="6570785" cy="1655762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FFD82D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resentation purpose">
            <a:extLst>
              <a:ext uri="{FF2B5EF4-FFF2-40B4-BE49-F238E27FC236}">
                <a16:creationId xmlns:a16="http://schemas.microsoft.com/office/drawing/2014/main" id="{8042CF75-9D09-5102-C03F-F4315F82256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4752" y="5082853"/>
            <a:ext cx="5832628" cy="571500"/>
          </a:xfrm>
          <a:prstGeom prst="rect">
            <a:avLst/>
          </a:prstGeom>
        </p:spPr>
        <p:txBody>
          <a:bodyPr lIns="91440" rIns="91440" anchor="b" anchorCtr="0">
            <a:noAutofit/>
          </a:bodyPr>
          <a:lstStyle>
            <a:lvl1pPr marL="0" indent="0" algn="l">
              <a:buNone/>
              <a:defRPr sz="2000">
                <a:solidFill>
                  <a:schemeClr val="accent4"/>
                </a:solidFill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C9BF3533-1026-3689-71F3-DAB2C4CD142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14752" y="5688862"/>
            <a:ext cx="6068648" cy="320675"/>
          </a:xfrm>
          <a:prstGeom prst="rect">
            <a:avLst/>
          </a:prstGeom>
        </p:spPr>
        <p:txBody>
          <a:bodyPr lIns="91440" rIns="0">
            <a:noAutofit/>
          </a:bodyPr>
          <a:lstStyle>
            <a:lvl1pPr marL="0" indent="0" algn="l">
              <a:buNone/>
              <a:defRPr sz="2000" b="0">
                <a:solidFill>
                  <a:schemeClr val="accent4"/>
                </a:solidFill>
              </a:defRPr>
            </a:lvl1pPr>
            <a:lvl2pPr algn="r">
              <a:defRPr b="0"/>
            </a:lvl2pPr>
            <a:lvl3pPr algn="r">
              <a:defRPr b="0"/>
            </a:lvl3pPr>
            <a:lvl4pPr algn="r">
              <a:defRPr b="0"/>
            </a:lvl4pPr>
            <a:lvl5pPr algn="r">
              <a:defRPr b="0"/>
            </a:lvl5pPr>
          </a:lstStyle>
          <a:p>
            <a:pPr lvl="0"/>
            <a:r>
              <a:rPr lang="en-US" dirty="0"/>
              <a:t>Click to edit presentation purpose and date</a:t>
            </a:r>
          </a:p>
        </p:txBody>
      </p:sp>
    </p:spTree>
    <p:extLst>
      <p:ext uri="{BB962C8B-B14F-4D97-AF65-F5344CB8AC3E}">
        <p14:creationId xmlns:p14="http://schemas.microsoft.com/office/powerpoint/2010/main" val="39524272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LLE photograph">
            <a:extLst>
              <a:ext uri="{FF2B5EF4-FFF2-40B4-BE49-F238E27FC236}">
                <a16:creationId xmlns:a16="http://schemas.microsoft.com/office/drawing/2014/main" id="{DDB606CC-49DD-4CE9-9FEF-9764FDB0A1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" t="12253" r="-3" b="34966"/>
          <a:stretch/>
        </p:blipFill>
        <p:spPr>
          <a:xfrm>
            <a:off x="-114329" y="-44923"/>
            <a:ext cx="12421424" cy="46267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328EC3B-1321-4B9B-9E45-25F55F86BC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935" y="4631875"/>
            <a:ext cx="7540465" cy="1006925"/>
          </a:xfrm>
        </p:spPr>
        <p:txBody>
          <a:bodyPr lIns="0" rIns="0" anchor="b">
            <a:normAutofit/>
          </a:bodyPr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A1C217-3E51-4813-BFF3-B399D85A75C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2935" y="5715000"/>
            <a:ext cx="4492207" cy="338510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Click to edit presenter name</a:t>
            </a:r>
          </a:p>
        </p:txBody>
      </p:sp>
      <p:sp>
        <p:nvSpPr>
          <p:cNvPr id="10" name="Presentation purpose">
            <a:extLst>
              <a:ext uri="{FF2B5EF4-FFF2-40B4-BE49-F238E27FC236}">
                <a16:creationId xmlns:a16="http://schemas.microsoft.com/office/drawing/2014/main" id="{AD187256-F542-48B9-AE8E-E5927585704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53400" y="5082853"/>
            <a:ext cx="3425665" cy="571500"/>
          </a:xfrm>
          <a:prstGeom prst="rect">
            <a:avLst/>
          </a:prstGeom>
        </p:spPr>
        <p:txBody>
          <a:bodyPr lIns="0" rIns="0" anchor="b" anchorCtr="0">
            <a:no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edit presentation purpose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F701567E-0982-46EA-8E48-75C14BE83F6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153400" y="5688862"/>
            <a:ext cx="3425665" cy="320675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</a:defRPr>
            </a:lvl1pPr>
            <a:lvl2pPr algn="r">
              <a:defRPr b="0"/>
            </a:lvl2pPr>
            <a:lvl3pPr algn="r">
              <a:defRPr b="0"/>
            </a:lvl3pPr>
            <a:lvl4pPr algn="r">
              <a:defRPr b="0"/>
            </a:lvl4pPr>
            <a:lvl5pPr algn="r">
              <a:defRPr b="0"/>
            </a:lvl5pPr>
          </a:lstStyle>
          <a:p>
            <a:pPr lvl="0"/>
            <a:r>
              <a:rPr lang="en-US" dirty="0"/>
              <a:t>Click to edit date</a:t>
            </a:r>
          </a:p>
        </p:txBody>
      </p:sp>
      <p:sp>
        <p:nvSpPr>
          <p:cNvPr id="9" name="Date Placeholder 8" hidden="1">
            <a:extLst>
              <a:ext uri="{FF2B5EF4-FFF2-40B4-BE49-F238E27FC236}">
                <a16:creationId xmlns:a16="http://schemas.microsoft.com/office/drawing/2014/main" id="{81AAF25F-5CB6-4752-B25A-CBE8AC993F25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29CC51D-9E10-4C26-B50A-84949E6C7DBD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4494875A-0C7F-44BB-BAFD-A9B57A64AC42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952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C8FFB-4FBB-EDA4-1914-6BBB4FD5FD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418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7FB8D6-C42A-BC42-A491-11C466D9AC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2471" y="2876549"/>
            <a:ext cx="1909273" cy="4708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069AC55-204C-DBA4-D0EF-E1623963F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466791" y="1625523"/>
            <a:ext cx="656509" cy="574446"/>
          </a:xfrm>
          <a:prstGeom prst="rect">
            <a:avLst/>
          </a:prstGeom>
        </p:spPr>
      </p:pic>
      <p:sp>
        <p:nvSpPr>
          <p:cNvPr id="8" name="Text Placeholder 31">
            <a:extLst>
              <a:ext uri="{FF2B5EF4-FFF2-40B4-BE49-F238E27FC236}">
                <a16:creationId xmlns:a16="http://schemas.microsoft.com/office/drawing/2014/main" id="{5607882A-B4E9-CD75-A433-64193C9B0E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0738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" name="Text Placeholder 31">
            <a:extLst>
              <a:ext uri="{FF2B5EF4-FFF2-40B4-BE49-F238E27FC236}">
                <a16:creationId xmlns:a16="http://schemas.microsoft.com/office/drawing/2014/main" id="{D09FDE46-E097-FD72-9C2F-8B2CF048E5F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9981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0" name="Text Placeholder 31">
            <a:extLst>
              <a:ext uri="{FF2B5EF4-FFF2-40B4-BE49-F238E27FC236}">
                <a16:creationId xmlns:a16="http://schemas.microsoft.com/office/drawing/2014/main" id="{DEC7BF2B-036F-F73C-E279-BCAEE4EDD4C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8961" y="287002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A7D85A-6C95-A13C-E90B-7B2403B67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12500" y="2876550"/>
            <a:ext cx="1909273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47D2060-3660-1F46-FFC3-93D7C9285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327277" y="1572589"/>
            <a:ext cx="1081689" cy="627380"/>
          </a:xfrm>
          <a:prstGeom prst="rect">
            <a:avLst/>
          </a:prstGeom>
        </p:spPr>
      </p:pic>
      <p:sp>
        <p:nvSpPr>
          <p:cNvPr id="14" name="Text Placeholder 31">
            <a:extLst>
              <a:ext uri="{FF2B5EF4-FFF2-40B4-BE49-F238E27FC236}">
                <a16:creationId xmlns:a16="http://schemas.microsoft.com/office/drawing/2014/main" id="{D580CD9F-8740-17D9-2810-0413BFA1A9B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914583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31">
            <a:extLst>
              <a:ext uri="{FF2B5EF4-FFF2-40B4-BE49-F238E27FC236}">
                <a16:creationId xmlns:a16="http://schemas.microsoft.com/office/drawing/2014/main" id="{D160EADE-ABBE-F0F1-0146-059911D3240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13826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6" name="Text Placeholder 31">
            <a:extLst>
              <a:ext uri="{FF2B5EF4-FFF2-40B4-BE49-F238E27FC236}">
                <a16:creationId xmlns:a16="http://schemas.microsoft.com/office/drawing/2014/main" id="{CD20F4E5-195C-9F8B-7DEA-2773AB264FD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910891" y="2876172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4DDC6E7-4141-2D45-BCA1-831D59CE9F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09034" y="2876550"/>
            <a:ext cx="1909273" cy="47017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67600-BC71-F4A3-BE4F-32751D00E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638529" y="1481107"/>
            <a:ext cx="714531" cy="660400"/>
          </a:xfrm>
          <a:prstGeom prst="rect">
            <a:avLst/>
          </a:prstGeom>
        </p:spPr>
      </p:pic>
      <p:sp>
        <p:nvSpPr>
          <p:cNvPr id="20" name="Text Placeholder 31">
            <a:extLst>
              <a:ext uri="{FF2B5EF4-FFF2-40B4-BE49-F238E27FC236}">
                <a16:creationId xmlns:a16="http://schemas.microsoft.com/office/drawing/2014/main" id="{F4CABA03-0A35-DB81-ED48-AF9345C9F6F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08428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1" name="Text Placeholder 31">
            <a:extLst>
              <a:ext uri="{FF2B5EF4-FFF2-40B4-BE49-F238E27FC236}">
                <a16:creationId xmlns:a16="http://schemas.microsoft.com/office/drawing/2014/main" id="{F6E434EE-7BF0-D9DC-55D0-205A4AD88F6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07671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22" name="Text Placeholder 31">
            <a:extLst>
              <a:ext uri="{FF2B5EF4-FFF2-40B4-BE49-F238E27FC236}">
                <a16:creationId xmlns:a16="http://schemas.microsoft.com/office/drawing/2014/main" id="{DA22171A-F0BF-5A24-593F-B116B74A7A4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008069" y="287002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1F51579-482F-D14E-1EDF-36492C0A3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00418" y="2876550"/>
            <a:ext cx="1909273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535C866-2699-5B16-9F95-702E054721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632867" y="1544014"/>
            <a:ext cx="844529" cy="559627"/>
          </a:xfrm>
          <a:prstGeom prst="rect">
            <a:avLst/>
          </a:prstGeom>
        </p:spPr>
      </p:pic>
      <p:sp>
        <p:nvSpPr>
          <p:cNvPr id="26" name="Text Placeholder 31">
            <a:extLst>
              <a:ext uri="{FF2B5EF4-FFF2-40B4-BE49-F238E27FC236}">
                <a16:creationId xmlns:a16="http://schemas.microsoft.com/office/drawing/2014/main" id="{5366A1AA-B192-9CD4-4A4A-7ACD3507371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2273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7" name="Text Placeholder 31">
            <a:extLst>
              <a:ext uri="{FF2B5EF4-FFF2-40B4-BE49-F238E27FC236}">
                <a16:creationId xmlns:a16="http://schemas.microsoft.com/office/drawing/2014/main" id="{84E8AF75-EC98-7EE4-2F3A-5DD743C7D9D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01516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28" name="Text Placeholder 31">
            <a:extLst>
              <a:ext uri="{FF2B5EF4-FFF2-40B4-BE49-F238E27FC236}">
                <a16:creationId xmlns:a16="http://schemas.microsoft.com/office/drawing/2014/main" id="{C5A874DD-0CE4-EDD1-7433-2639E809145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01516" y="2873375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A922841-A37C-0C18-7C09-46D704DA6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94002" y="2863060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C00A21C-597C-5423-78EF-9C3BAB8CB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9672990" y="1481241"/>
            <a:ext cx="1001607" cy="794753"/>
          </a:xfrm>
          <a:prstGeom prst="rect">
            <a:avLst/>
          </a:prstGeom>
        </p:spPr>
      </p:pic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99A90386-157E-C007-7EF4-87CF0CBDDDA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96118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3" name="Text Placeholder 31">
            <a:extLst>
              <a:ext uri="{FF2B5EF4-FFF2-40B4-BE49-F238E27FC236}">
                <a16:creationId xmlns:a16="http://schemas.microsoft.com/office/drawing/2014/main" id="{805EAC0E-F276-122E-103A-1EC68E24EBF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95361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4" name="Text Placeholder 31">
            <a:extLst>
              <a:ext uri="{FF2B5EF4-FFF2-40B4-BE49-F238E27FC236}">
                <a16:creationId xmlns:a16="http://schemas.microsoft.com/office/drawing/2014/main" id="{BDE47A57-211C-D688-8149-83CC113D1B6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196687" y="288012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D9548A9-C7E6-EC11-CF37-5904F1BD5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7964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3104F644-B00C-DE33-36AD-0CE3372C9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1481759" y="3875736"/>
            <a:ext cx="683370" cy="748453"/>
          </a:xfrm>
          <a:prstGeom prst="rect">
            <a:avLst/>
          </a:prstGeom>
        </p:spPr>
      </p:pic>
      <p:sp>
        <p:nvSpPr>
          <p:cNvPr id="38" name="Text Placeholder 31">
            <a:extLst>
              <a:ext uri="{FF2B5EF4-FFF2-40B4-BE49-F238E27FC236}">
                <a16:creationId xmlns:a16="http://schemas.microsoft.com/office/drawing/2014/main" id="{B436C15B-9F80-D297-53B2-6D171CD90C0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48799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9" name="Text Placeholder 31">
            <a:extLst>
              <a:ext uri="{FF2B5EF4-FFF2-40B4-BE49-F238E27FC236}">
                <a16:creationId xmlns:a16="http://schemas.microsoft.com/office/drawing/2014/main" id="{91359E54-F575-D115-1CA9-22E80F07C7E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48042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0" name="Text Placeholder 31">
            <a:extLst>
              <a:ext uri="{FF2B5EF4-FFF2-40B4-BE49-F238E27FC236}">
                <a16:creationId xmlns:a16="http://schemas.microsoft.com/office/drawing/2014/main" id="{F640ECCE-C2A2-E61C-0505-033E2C450C9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47116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60FE760-E268-367F-5E3B-FFA91EB52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40031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FA6D15B6-14B7-5630-1A9D-EBD023A58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3391763" y="3791951"/>
            <a:ext cx="990600" cy="900545"/>
          </a:xfrm>
          <a:prstGeom prst="rect">
            <a:avLst/>
          </a:prstGeom>
        </p:spPr>
      </p:pic>
      <p:sp>
        <p:nvSpPr>
          <p:cNvPr id="44" name="Text Placeholder 31">
            <a:extLst>
              <a:ext uri="{FF2B5EF4-FFF2-40B4-BE49-F238E27FC236}">
                <a16:creationId xmlns:a16="http://schemas.microsoft.com/office/drawing/2014/main" id="{99977698-F156-3D7E-EE6A-94C4AF3E0FD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42644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5" name="Text Placeholder 31">
            <a:extLst>
              <a:ext uri="{FF2B5EF4-FFF2-40B4-BE49-F238E27FC236}">
                <a16:creationId xmlns:a16="http://schemas.microsoft.com/office/drawing/2014/main" id="{31AC5502-A379-A53C-8547-A6C660657B3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41887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6" name="Text Placeholder 31">
            <a:extLst>
              <a:ext uri="{FF2B5EF4-FFF2-40B4-BE49-F238E27FC236}">
                <a16:creationId xmlns:a16="http://schemas.microsoft.com/office/drawing/2014/main" id="{150E975A-79B5-4F79-E1D8-D7FAF41973A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940995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C0099C0-3684-0083-401F-F24881F60E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38857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BFCD1047-067D-7957-9566-F4EBCECF5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rcRect/>
          <a:stretch/>
        </p:blipFill>
        <p:spPr>
          <a:xfrm>
            <a:off x="5606529" y="3849840"/>
            <a:ext cx="825500" cy="803486"/>
          </a:xfrm>
          <a:prstGeom prst="rect">
            <a:avLst/>
          </a:prstGeom>
        </p:spPr>
      </p:pic>
      <p:sp>
        <p:nvSpPr>
          <p:cNvPr id="50" name="Text Placeholder 31">
            <a:extLst>
              <a:ext uri="{FF2B5EF4-FFF2-40B4-BE49-F238E27FC236}">
                <a16:creationId xmlns:a16="http://schemas.microsoft.com/office/drawing/2014/main" id="{101D41BF-3B65-2145-4E06-292DE2F4355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36489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1" name="Text Placeholder 31">
            <a:extLst>
              <a:ext uri="{FF2B5EF4-FFF2-40B4-BE49-F238E27FC236}">
                <a16:creationId xmlns:a16="http://schemas.microsoft.com/office/drawing/2014/main" id="{E1907FA1-E679-5DC3-F6D6-98D37BB44B9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035732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2" name="Text Placeholder 31">
            <a:extLst>
              <a:ext uri="{FF2B5EF4-FFF2-40B4-BE49-F238E27FC236}">
                <a16:creationId xmlns:a16="http://schemas.microsoft.com/office/drawing/2014/main" id="{CFAB82C7-705D-53CE-847F-AC984601C6F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040712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4DFC7C4-3139-BBDA-3C4C-5B5A9024D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28479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C3A3C306-D33B-D2B4-E02F-2891F4A4F0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7676764" y="3875736"/>
            <a:ext cx="813535" cy="748453"/>
          </a:xfrm>
          <a:prstGeom prst="rect">
            <a:avLst/>
          </a:prstGeom>
        </p:spPr>
      </p:pic>
      <p:sp>
        <p:nvSpPr>
          <p:cNvPr id="56" name="Text Placeholder 31">
            <a:extLst>
              <a:ext uri="{FF2B5EF4-FFF2-40B4-BE49-F238E27FC236}">
                <a16:creationId xmlns:a16="http://schemas.microsoft.com/office/drawing/2014/main" id="{9C76C899-C1B3-4626-12F7-F9FCA673DE3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130334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7" name="Text Placeholder 31">
            <a:extLst>
              <a:ext uri="{FF2B5EF4-FFF2-40B4-BE49-F238E27FC236}">
                <a16:creationId xmlns:a16="http://schemas.microsoft.com/office/drawing/2014/main" id="{7DEFE441-28C3-AC18-B080-78289172CF0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129577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8" name="Text Placeholder 31">
            <a:extLst>
              <a:ext uri="{FF2B5EF4-FFF2-40B4-BE49-F238E27FC236}">
                <a16:creationId xmlns:a16="http://schemas.microsoft.com/office/drawing/2014/main" id="{AF981FB1-E3D0-E94D-8F3D-D563694DB23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127722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57D72F9-337F-2D32-2099-FA2B31DC8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27086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2F97EB65-0123-EA19-264B-4B3CAB9AC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9864658" y="3891398"/>
            <a:ext cx="624760" cy="776216"/>
          </a:xfrm>
          <a:prstGeom prst="rect">
            <a:avLst/>
          </a:prstGeom>
        </p:spPr>
      </p:pic>
      <p:sp>
        <p:nvSpPr>
          <p:cNvPr id="62" name="Text Placeholder 31">
            <a:extLst>
              <a:ext uri="{FF2B5EF4-FFF2-40B4-BE49-F238E27FC236}">
                <a16:creationId xmlns:a16="http://schemas.microsoft.com/office/drawing/2014/main" id="{E93F5533-56AF-699B-183D-5E649C7C0DB4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224179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63" name="Text Placeholder 31">
            <a:extLst>
              <a:ext uri="{FF2B5EF4-FFF2-40B4-BE49-F238E27FC236}">
                <a16:creationId xmlns:a16="http://schemas.microsoft.com/office/drawing/2014/main" id="{6484345B-CFEB-E736-EA2F-4E196632C99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223422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64" name="Text Placeholder 31">
            <a:extLst>
              <a:ext uri="{FF2B5EF4-FFF2-40B4-BE49-F238E27FC236}">
                <a16:creationId xmlns:a16="http://schemas.microsoft.com/office/drawing/2014/main" id="{BC6E79FE-216A-750F-1FB1-22E114ADBBE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227634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</p:spTree>
    <p:extLst>
      <p:ext uri="{BB962C8B-B14F-4D97-AF65-F5344CB8AC3E}">
        <p14:creationId xmlns:p14="http://schemas.microsoft.com/office/powerpoint/2010/main" val="1125096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960D5B-D9E2-A6B0-4876-F554B7A925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6110" y="2858120"/>
            <a:ext cx="1909273" cy="4708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11" name="Text Placeholder 31">
            <a:extLst>
              <a:ext uri="{FF2B5EF4-FFF2-40B4-BE49-F238E27FC236}">
                <a16:creationId xmlns:a16="http://schemas.microsoft.com/office/drawing/2014/main" id="{09B5B7A4-10C3-5CE7-D894-64EA1C80A063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24377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7" name="Text Placeholder 31">
            <a:extLst>
              <a:ext uri="{FF2B5EF4-FFF2-40B4-BE49-F238E27FC236}">
                <a16:creationId xmlns:a16="http://schemas.microsoft.com/office/drawing/2014/main" id="{AC00B8EB-BD4A-DBE3-2DA0-5A4386FBF6B2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823620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23" name="Text Placeholder 31">
            <a:extLst>
              <a:ext uri="{FF2B5EF4-FFF2-40B4-BE49-F238E27FC236}">
                <a16:creationId xmlns:a16="http://schemas.microsoft.com/office/drawing/2014/main" id="{46CE105B-745F-4129-F6FE-5EE38799F21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2600" y="285159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F3788A57-9E2E-F4CA-A399-43FEB86A72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468195" y="1411873"/>
            <a:ext cx="662207" cy="732442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B090E9D7-E24F-D42F-E2E5-790BC7107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16139" y="2858121"/>
            <a:ext cx="1909273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47" name="Text Placeholder 31">
            <a:extLst>
              <a:ext uri="{FF2B5EF4-FFF2-40B4-BE49-F238E27FC236}">
                <a16:creationId xmlns:a16="http://schemas.microsoft.com/office/drawing/2014/main" id="{22BC909E-BB7A-FA1B-F74A-160AEB674D0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2918222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3" name="Text Placeholder 31">
            <a:extLst>
              <a:ext uri="{FF2B5EF4-FFF2-40B4-BE49-F238E27FC236}">
                <a16:creationId xmlns:a16="http://schemas.microsoft.com/office/drawing/2014/main" id="{8A792420-42F5-5D88-4BE3-F435482324B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917465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9" name="Text Placeholder 31">
            <a:extLst>
              <a:ext uri="{FF2B5EF4-FFF2-40B4-BE49-F238E27FC236}">
                <a16:creationId xmlns:a16="http://schemas.microsoft.com/office/drawing/2014/main" id="{78EEC6CE-692E-BE6E-6033-838FEDFEE7A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2914530" y="2857743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B625AEA5-4241-9759-A23D-2EB3B5DE8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503427" y="1302608"/>
            <a:ext cx="711865" cy="862867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11046037-BF09-6422-945F-47321CE754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12673" y="2858121"/>
            <a:ext cx="1909273" cy="47017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68" name="Text Placeholder 31">
            <a:extLst>
              <a:ext uri="{FF2B5EF4-FFF2-40B4-BE49-F238E27FC236}">
                <a16:creationId xmlns:a16="http://schemas.microsoft.com/office/drawing/2014/main" id="{E33C8DD8-7D38-7B8C-FEE0-E7323C5C8325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012067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69" name="Text Placeholder 31">
            <a:extLst>
              <a:ext uri="{FF2B5EF4-FFF2-40B4-BE49-F238E27FC236}">
                <a16:creationId xmlns:a16="http://schemas.microsoft.com/office/drawing/2014/main" id="{395022B9-CFC7-2C4A-B1A7-7AAD5BD3C23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5011310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70" name="Text Placeholder 31">
            <a:extLst>
              <a:ext uri="{FF2B5EF4-FFF2-40B4-BE49-F238E27FC236}">
                <a16:creationId xmlns:a16="http://schemas.microsoft.com/office/drawing/2014/main" id="{CCCCAC93-B355-4291-670A-C1B92788F08E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5011708" y="285159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B9BAB339-0EE7-D4BD-DB30-D486FFB907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599659" y="1281363"/>
            <a:ext cx="720875" cy="895633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0EA8ACAD-5215-A532-7397-E83FD7E608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04057" y="2858121"/>
            <a:ext cx="1909273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74" name="Text Placeholder 31">
            <a:extLst>
              <a:ext uri="{FF2B5EF4-FFF2-40B4-BE49-F238E27FC236}">
                <a16:creationId xmlns:a16="http://schemas.microsoft.com/office/drawing/2014/main" id="{75DC27F1-5B49-4CAF-EDAA-0458AF52B43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105912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75" name="Text Placeholder 31">
            <a:extLst>
              <a:ext uri="{FF2B5EF4-FFF2-40B4-BE49-F238E27FC236}">
                <a16:creationId xmlns:a16="http://schemas.microsoft.com/office/drawing/2014/main" id="{F8B6DA16-90F6-736B-EBFE-6589BFEF1A3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105155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76" name="Text Placeholder 31">
            <a:extLst>
              <a:ext uri="{FF2B5EF4-FFF2-40B4-BE49-F238E27FC236}">
                <a16:creationId xmlns:a16="http://schemas.microsoft.com/office/drawing/2014/main" id="{2DDA2C0C-1F39-8CF3-371A-247C6325A295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105155" y="2854946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F17F20EC-A8AA-99BA-22E1-6F5FC8778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767023" y="1379594"/>
            <a:ext cx="595451" cy="771158"/>
          </a:xfrm>
          <a:prstGeom prst="rect">
            <a:avLst/>
          </a:prstGeom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E6BCEFDB-071D-57E5-500B-689932A7B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97641" y="2844631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80" name="Text Placeholder 31">
            <a:extLst>
              <a:ext uri="{FF2B5EF4-FFF2-40B4-BE49-F238E27FC236}">
                <a16:creationId xmlns:a16="http://schemas.microsoft.com/office/drawing/2014/main" id="{364109E5-DD5D-0B9C-3E85-20E59539F55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199757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81" name="Text Placeholder 31">
            <a:extLst>
              <a:ext uri="{FF2B5EF4-FFF2-40B4-BE49-F238E27FC236}">
                <a16:creationId xmlns:a16="http://schemas.microsoft.com/office/drawing/2014/main" id="{7C55F046-48D9-07A3-6158-51FFEC3A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199000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82" name="Text Placeholder 31">
            <a:extLst>
              <a:ext uri="{FF2B5EF4-FFF2-40B4-BE49-F238E27FC236}">
                <a16:creationId xmlns:a16="http://schemas.microsoft.com/office/drawing/2014/main" id="{A01E2BBB-DF7B-A5A9-257D-AB659C0EF6F9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200326" y="286169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CCC3D45A-5E4A-29D0-66FF-A50BC9284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9856217" y="1292893"/>
            <a:ext cx="592120" cy="850499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C7C6C241-B403-09CA-566A-188867FC4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51603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86" name="Text Placeholder 31">
            <a:extLst>
              <a:ext uri="{FF2B5EF4-FFF2-40B4-BE49-F238E27FC236}">
                <a16:creationId xmlns:a16="http://schemas.microsoft.com/office/drawing/2014/main" id="{CBCA9CB2-A11B-8447-ADC5-4C642FB4DCB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52438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87" name="Text Placeholder 31">
            <a:extLst>
              <a:ext uri="{FF2B5EF4-FFF2-40B4-BE49-F238E27FC236}">
                <a16:creationId xmlns:a16="http://schemas.microsoft.com/office/drawing/2014/main" id="{34A94FA6-9838-3994-F521-B417BD055A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851681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88" name="Text Placeholder 31">
            <a:extLst>
              <a:ext uri="{FF2B5EF4-FFF2-40B4-BE49-F238E27FC236}">
                <a16:creationId xmlns:a16="http://schemas.microsoft.com/office/drawing/2014/main" id="{196095F2-2E73-53F1-DBB7-CF82A7D32257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850755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94D68934-7FC2-B243-B48A-BBE762C84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1368423" y="3929592"/>
            <a:ext cx="757510" cy="662822"/>
          </a:xfrm>
          <a:prstGeom prst="rect">
            <a:avLst/>
          </a:prstGeom>
        </p:spPr>
      </p:pic>
      <p:sp>
        <p:nvSpPr>
          <p:cNvPr id="91" name="Rectangle 90">
            <a:extLst>
              <a:ext uri="{FF2B5EF4-FFF2-40B4-BE49-F238E27FC236}">
                <a16:creationId xmlns:a16="http://schemas.microsoft.com/office/drawing/2014/main" id="{36781D99-11A2-5825-DC9D-6E1AD4B6C3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43670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92" name="Text Placeholder 31">
            <a:extLst>
              <a:ext uri="{FF2B5EF4-FFF2-40B4-BE49-F238E27FC236}">
                <a16:creationId xmlns:a16="http://schemas.microsoft.com/office/drawing/2014/main" id="{684E2E22-05FD-2E32-7073-17951516DF15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2946283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3" name="Text Placeholder 31">
            <a:extLst>
              <a:ext uri="{FF2B5EF4-FFF2-40B4-BE49-F238E27FC236}">
                <a16:creationId xmlns:a16="http://schemas.microsoft.com/office/drawing/2014/main" id="{C19B0BAD-268B-F47F-B048-16C1130C42CA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2945526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94" name="Text Placeholder 31">
            <a:extLst>
              <a:ext uri="{FF2B5EF4-FFF2-40B4-BE49-F238E27FC236}">
                <a16:creationId xmlns:a16="http://schemas.microsoft.com/office/drawing/2014/main" id="{7CAA111D-510D-614E-EA6C-B7A9ED019DC3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2944634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95" name="Picture 94">
            <a:extLst>
              <a:ext uri="{FF2B5EF4-FFF2-40B4-BE49-F238E27FC236}">
                <a16:creationId xmlns:a16="http://schemas.microsoft.com/office/drawing/2014/main" id="{752A667F-79EC-C86B-A58A-F811692BC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3681724" y="3772049"/>
            <a:ext cx="434262" cy="822812"/>
          </a:xfrm>
          <a:prstGeom prst="rect">
            <a:avLst/>
          </a:prstGeom>
        </p:spPr>
      </p:pic>
      <p:sp>
        <p:nvSpPr>
          <p:cNvPr id="97" name="Rectangle 96">
            <a:extLst>
              <a:ext uri="{FF2B5EF4-FFF2-40B4-BE49-F238E27FC236}">
                <a16:creationId xmlns:a16="http://schemas.microsoft.com/office/drawing/2014/main" id="{7A2E6162-8795-5813-7213-7763E65581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42496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98" name="Text Placeholder 31">
            <a:extLst>
              <a:ext uri="{FF2B5EF4-FFF2-40B4-BE49-F238E27FC236}">
                <a16:creationId xmlns:a16="http://schemas.microsoft.com/office/drawing/2014/main" id="{F0C79223-A450-7EEF-7FBD-0B0CAAEAA78C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5040128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9" name="Text Placeholder 31">
            <a:extLst>
              <a:ext uri="{FF2B5EF4-FFF2-40B4-BE49-F238E27FC236}">
                <a16:creationId xmlns:a16="http://schemas.microsoft.com/office/drawing/2014/main" id="{8AC8EFAF-D427-B8B4-3DB6-B2A4A8F98C43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5039371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00" name="Text Placeholder 31">
            <a:extLst>
              <a:ext uri="{FF2B5EF4-FFF2-40B4-BE49-F238E27FC236}">
                <a16:creationId xmlns:a16="http://schemas.microsoft.com/office/drawing/2014/main" id="{2BF9E8DC-0618-C999-1CF8-CB9D5F327398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5044351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101" name="Picture 100">
            <a:extLst>
              <a:ext uri="{FF2B5EF4-FFF2-40B4-BE49-F238E27FC236}">
                <a16:creationId xmlns:a16="http://schemas.microsoft.com/office/drawing/2014/main" id="{A47593C5-8885-0617-7E66-73DE09E204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rcRect/>
          <a:stretch/>
        </p:blipFill>
        <p:spPr>
          <a:xfrm>
            <a:off x="5486784" y="3915347"/>
            <a:ext cx="974458" cy="645725"/>
          </a:xfrm>
          <a:prstGeom prst="rect">
            <a:avLst/>
          </a:prstGeom>
        </p:spPr>
      </p:pic>
      <p:sp>
        <p:nvSpPr>
          <p:cNvPr id="103" name="Rectangle 102">
            <a:extLst>
              <a:ext uri="{FF2B5EF4-FFF2-40B4-BE49-F238E27FC236}">
                <a16:creationId xmlns:a16="http://schemas.microsoft.com/office/drawing/2014/main" id="{38E13C0D-C004-23EF-5E2E-B15FD8EDC7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32118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104" name="Text Placeholder 31">
            <a:extLst>
              <a:ext uri="{FF2B5EF4-FFF2-40B4-BE49-F238E27FC236}">
                <a16:creationId xmlns:a16="http://schemas.microsoft.com/office/drawing/2014/main" id="{9E981E11-9257-88F0-C085-780FAE0FC501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133973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05" name="Text Placeholder 31">
            <a:extLst>
              <a:ext uri="{FF2B5EF4-FFF2-40B4-BE49-F238E27FC236}">
                <a16:creationId xmlns:a16="http://schemas.microsoft.com/office/drawing/2014/main" id="{126539DA-7B62-BA26-0142-9345CC66FFE4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133216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06" name="Text Placeholder 31">
            <a:extLst>
              <a:ext uri="{FF2B5EF4-FFF2-40B4-BE49-F238E27FC236}">
                <a16:creationId xmlns:a16="http://schemas.microsoft.com/office/drawing/2014/main" id="{570AF25A-40D8-5E6E-3053-D9F77FD0885F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131361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E628EDA4-930E-819E-77EE-30F9DDD36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7790716" y="3889546"/>
            <a:ext cx="656395" cy="679030"/>
          </a:xfrm>
          <a:prstGeom prst="rect">
            <a:avLst/>
          </a:prstGeom>
        </p:spPr>
      </p:pic>
      <p:sp>
        <p:nvSpPr>
          <p:cNvPr id="109" name="Rectangle 108">
            <a:extLst>
              <a:ext uri="{FF2B5EF4-FFF2-40B4-BE49-F238E27FC236}">
                <a16:creationId xmlns:a16="http://schemas.microsoft.com/office/drawing/2014/main" id="{CF2FABFE-60C8-8120-74C0-E9C0D30A6F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30725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110" name="Text Placeholder 31">
            <a:extLst>
              <a:ext uri="{FF2B5EF4-FFF2-40B4-BE49-F238E27FC236}">
                <a16:creationId xmlns:a16="http://schemas.microsoft.com/office/drawing/2014/main" id="{0E40EC20-4C5D-40D3-9DD5-8E7AF8E9F00A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9227818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11" name="Text Placeholder 31">
            <a:extLst>
              <a:ext uri="{FF2B5EF4-FFF2-40B4-BE49-F238E27FC236}">
                <a16:creationId xmlns:a16="http://schemas.microsoft.com/office/drawing/2014/main" id="{00BD2FF0-FE9A-BE79-8BF5-C801BC1E96DD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9227061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12" name="Text Placeholder 31">
            <a:extLst>
              <a:ext uri="{FF2B5EF4-FFF2-40B4-BE49-F238E27FC236}">
                <a16:creationId xmlns:a16="http://schemas.microsoft.com/office/drawing/2014/main" id="{20BCA992-ABC4-10CB-2533-A4B97FEF8AC2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9231273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113" name="Picture 112">
            <a:extLst>
              <a:ext uri="{FF2B5EF4-FFF2-40B4-BE49-F238E27FC236}">
                <a16:creationId xmlns:a16="http://schemas.microsoft.com/office/drawing/2014/main" id="{F67454A8-99BB-8A36-C1CC-784DDFB88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9646890" y="3956997"/>
            <a:ext cx="1064022" cy="608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65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al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D79D611-5217-4540-A083-44E5C44A63B4}"/>
              </a:ext>
            </a:extLst>
          </p:cNvPr>
          <p:cNvSpPr/>
          <p:nvPr userDrawn="1"/>
        </p:nvSpPr>
        <p:spPr>
          <a:xfrm>
            <a:off x="0" y="0"/>
            <a:ext cx="12192000" cy="68397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21CD6D-6F74-61A2-C2AC-DD3A23291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276" y="400609"/>
            <a:ext cx="4425962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rgbClr val="FFD82D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D78F9EE-3521-97D7-574B-8F7383A73F9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103530" y="378687"/>
            <a:ext cx="6926545" cy="1371390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08A98EC-9C9D-B1D1-3681-2ED95F02DC27}"/>
              </a:ext>
            </a:extLst>
          </p:cNvPr>
          <p:cNvCxnSpPr>
            <a:cxnSpLocks/>
          </p:cNvCxnSpPr>
          <p:nvPr userDrawn="1"/>
        </p:nvCxnSpPr>
        <p:spPr>
          <a:xfrm>
            <a:off x="0" y="2083189"/>
            <a:ext cx="12510052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ontent Placeholder 11">
            <a:extLst>
              <a:ext uri="{FF2B5EF4-FFF2-40B4-BE49-F238E27FC236}">
                <a16:creationId xmlns:a16="http://schemas.microsoft.com/office/drawing/2014/main" id="{E0661FE1-D3C4-7EC4-5078-29AB39C62624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453276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13" name="Content Placeholder 11">
            <a:extLst>
              <a:ext uri="{FF2B5EF4-FFF2-40B4-BE49-F238E27FC236}">
                <a16:creationId xmlns:a16="http://schemas.microsoft.com/office/drawing/2014/main" id="{CDEB8065-8EF9-503B-A498-8C7C47A401B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4026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E345753-DFBC-756F-1D61-7A4BB6E6FAB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4026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Content Placeholder 11">
            <a:extLst>
              <a:ext uri="{FF2B5EF4-FFF2-40B4-BE49-F238E27FC236}">
                <a16:creationId xmlns:a16="http://schemas.microsoft.com/office/drawing/2014/main" id="{FECD5C60-E99F-0409-8D4C-9988E9BE8DB3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2764520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15" name="Content Placeholder 11">
            <a:extLst>
              <a:ext uri="{FF2B5EF4-FFF2-40B4-BE49-F238E27FC236}">
                <a16:creationId xmlns:a16="http://schemas.microsoft.com/office/drawing/2014/main" id="{412A80A0-C576-4A11-AF85-B5F84DBD6E04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2778778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11">
            <a:extLst>
              <a:ext uri="{FF2B5EF4-FFF2-40B4-BE49-F238E27FC236}">
                <a16:creationId xmlns:a16="http://schemas.microsoft.com/office/drawing/2014/main" id="{73C08866-8817-5D54-2CFB-3164EAD81B0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778778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Content Placeholder 11">
            <a:extLst>
              <a:ext uri="{FF2B5EF4-FFF2-40B4-BE49-F238E27FC236}">
                <a16:creationId xmlns:a16="http://schemas.microsoft.com/office/drawing/2014/main" id="{8A908875-FA07-C68A-BF31-BDC3260A28A2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5086984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7" name="Content Placeholder 11">
            <a:extLst>
              <a:ext uri="{FF2B5EF4-FFF2-40B4-BE49-F238E27FC236}">
                <a16:creationId xmlns:a16="http://schemas.microsoft.com/office/drawing/2014/main" id="{BAC1378D-890A-EFC5-282E-84F7C68BBB1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103530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11">
            <a:extLst>
              <a:ext uri="{FF2B5EF4-FFF2-40B4-BE49-F238E27FC236}">
                <a16:creationId xmlns:a16="http://schemas.microsoft.com/office/drawing/2014/main" id="{CFA0637C-C618-9511-5260-FE222A1B7DBD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5103530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Content Placeholder 11">
            <a:extLst>
              <a:ext uri="{FF2B5EF4-FFF2-40B4-BE49-F238E27FC236}">
                <a16:creationId xmlns:a16="http://schemas.microsoft.com/office/drawing/2014/main" id="{D4E06DE5-B2BD-B39A-899F-B5C8F75C44E6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7415057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9" name="Content Placeholder 11">
            <a:extLst>
              <a:ext uri="{FF2B5EF4-FFF2-40B4-BE49-F238E27FC236}">
                <a16:creationId xmlns:a16="http://schemas.microsoft.com/office/drawing/2014/main" id="{BC209260-0690-3E83-C0EA-48BC7E338569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7428282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Content Placeholder 11">
            <a:extLst>
              <a:ext uri="{FF2B5EF4-FFF2-40B4-BE49-F238E27FC236}">
                <a16:creationId xmlns:a16="http://schemas.microsoft.com/office/drawing/2014/main" id="{D84B46CE-B58F-E66F-59BE-A42F25259527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428282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Content Placeholder 11">
            <a:extLst>
              <a:ext uri="{FF2B5EF4-FFF2-40B4-BE49-F238E27FC236}">
                <a16:creationId xmlns:a16="http://schemas.microsoft.com/office/drawing/2014/main" id="{78C2073B-96D9-A705-7FEF-997CC496221D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9743130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5</a:t>
            </a:r>
          </a:p>
        </p:txBody>
      </p:sp>
      <p:sp>
        <p:nvSpPr>
          <p:cNvPr id="21" name="Content Placeholder 11">
            <a:extLst>
              <a:ext uri="{FF2B5EF4-FFF2-40B4-BE49-F238E27FC236}">
                <a16:creationId xmlns:a16="http://schemas.microsoft.com/office/drawing/2014/main" id="{85D557FE-392A-864B-96C1-0B06AB83D8D8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9753034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Content Placeholder 11">
            <a:extLst>
              <a:ext uri="{FF2B5EF4-FFF2-40B4-BE49-F238E27FC236}">
                <a16:creationId xmlns:a16="http://schemas.microsoft.com/office/drawing/2014/main" id="{9EF0E9C6-2E03-B67C-BCDE-0338BD8D6EF2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9753034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5E8D19A-1E2F-E501-0CD9-451738C696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Laboratory for Laser Energetics University of Rochester Logo.">
            <a:extLst>
              <a:ext uri="{FF2B5EF4-FFF2-40B4-BE49-F238E27FC236}">
                <a16:creationId xmlns:a16="http://schemas.microsoft.com/office/drawing/2014/main" id="{2654A853-B368-22C8-2847-E2087D171C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57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lide number 1">
            <a:extLst>
              <a:ext uri="{FF2B5EF4-FFF2-40B4-BE49-F238E27FC236}">
                <a16:creationId xmlns:a16="http://schemas.microsoft.com/office/drawing/2014/main" id="{9ED5063D-FDE3-4912-2EC7-1C3730DB3069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501041" y="1572105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" name="TOC 1">
            <a:extLst>
              <a:ext uri="{FF2B5EF4-FFF2-40B4-BE49-F238E27FC236}">
                <a16:creationId xmlns:a16="http://schemas.microsoft.com/office/drawing/2014/main" id="{6D6C8FFB-4FBB-EDA4-1914-6BBB4FD5FD6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941534" y="1572105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3" name="slide number 2">
            <a:extLst>
              <a:ext uri="{FF2B5EF4-FFF2-40B4-BE49-F238E27FC236}">
                <a16:creationId xmlns:a16="http://schemas.microsoft.com/office/drawing/2014/main" id="{5FB1DEB9-00AD-E69F-FD86-EA96B9A88AD5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501041" y="2263772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7" name="TOC 2">
            <a:extLst>
              <a:ext uri="{FF2B5EF4-FFF2-40B4-BE49-F238E27FC236}">
                <a16:creationId xmlns:a16="http://schemas.microsoft.com/office/drawing/2014/main" id="{087E296D-B5F7-FF47-EE43-1E4BDD463F4D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1941534" y="2263772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4" name="slide number 3">
            <a:extLst>
              <a:ext uri="{FF2B5EF4-FFF2-40B4-BE49-F238E27FC236}">
                <a16:creationId xmlns:a16="http://schemas.microsoft.com/office/drawing/2014/main" id="{FF830301-B4CF-9D0C-F41D-E2AB025B3AB8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501041" y="2955439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8" name="TOC 3">
            <a:extLst>
              <a:ext uri="{FF2B5EF4-FFF2-40B4-BE49-F238E27FC236}">
                <a16:creationId xmlns:a16="http://schemas.microsoft.com/office/drawing/2014/main" id="{0340220A-A6E7-289B-F1EE-16C6F04C7CF2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941534" y="2955439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5" name="slide number 4">
            <a:extLst>
              <a:ext uri="{FF2B5EF4-FFF2-40B4-BE49-F238E27FC236}">
                <a16:creationId xmlns:a16="http://schemas.microsoft.com/office/drawing/2014/main" id="{1166825C-0597-5BFE-6DA5-4B7ABB903187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501041" y="3678640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" name="TOC 4">
            <a:extLst>
              <a:ext uri="{FF2B5EF4-FFF2-40B4-BE49-F238E27FC236}">
                <a16:creationId xmlns:a16="http://schemas.microsoft.com/office/drawing/2014/main" id="{6552CB3A-FEF0-C1C8-E93D-3087B96118E2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1941534" y="3678640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6" name="slide number 5">
            <a:extLst>
              <a:ext uri="{FF2B5EF4-FFF2-40B4-BE49-F238E27FC236}">
                <a16:creationId xmlns:a16="http://schemas.microsoft.com/office/drawing/2014/main" id="{B8CA45BA-6579-83FF-ED28-04184B6E7178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501041" y="4368085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0" name="TOC 5">
            <a:extLst>
              <a:ext uri="{FF2B5EF4-FFF2-40B4-BE49-F238E27FC236}">
                <a16:creationId xmlns:a16="http://schemas.microsoft.com/office/drawing/2014/main" id="{E05DCA98-E553-18B8-ED16-6D670065193D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941534" y="4368085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7" name="slide number 6">
            <a:extLst>
              <a:ext uri="{FF2B5EF4-FFF2-40B4-BE49-F238E27FC236}">
                <a16:creationId xmlns:a16="http://schemas.microsoft.com/office/drawing/2014/main" id="{F648FE27-6891-2782-F32F-635D1687C85E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501041" y="5091286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1" name="TOC 6">
            <a:extLst>
              <a:ext uri="{FF2B5EF4-FFF2-40B4-BE49-F238E27FC236}">
                <a16:creationId xmlns:a16="http://schemas.microsoft.com/office/drawing/2014/main" id="{CC146F2F-6C2A-D5B8-CB42-12499968D471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1941534" y="5091286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85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borators yellow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864"/>
            <a:ext cx="10991217" cy="1155700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 dirty="0"/>
              <a:t>Collaborators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Name placeholder 1">
            <a:extLst>
              <a:ext uri="{FF2B5EF4-FFF2-40B4-BE49-F238E27FC236}">
                <a16:creationId xmlns:a16="http://schemas.microsoft.com/office/drawing/2014/main" id="{39859548-F445-56C6-8661-27E849F08B0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72" y="1343023"/>
            <a:ext cx="10975658" cy="947741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8" name="Institution name 2">
            <a:extLst>
              <a:ext uri="{FF2B5EF4-FFF2-40B4-BE49-F238E27FC236}">
                <a16:creationId xmlns:a16="http://schemas.microsoft.com/office/drawing/2014/main" id="{EAE0256E-CD99-CF28-8C74-D5E574E1B0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8170" y="2290764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9" name="Name placeholder 3">
            <a:extLst>
              <a:ext uri="{FF2B5EF4-FFF2-40B4-BE49-F238E27FC236}">
                <a16:creationId xmlns:a16="http://schemas.microsoft.com/office/drawing/2014/main" id="{3A9FD4E0-76B0-C538-76FA-AADC531A5C2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5951" y="2905127"/>
            <a:ext cx="10975658" cy="614363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0" name="Institution name 4">
            <a:extLst>
              <a:ext uri="{FF2B5EF4-FFF2-40B4-BE49-F238E27FC236}">
                <a16:creationId xmlns:a16="http://schemas.microsoft.com/office/drawing/2014/main" id="{A04B2F77-F5F2-E90D-B122-8F16D6DB0F5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5950" y="3519490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1" name="Name placeholder 1">
            <a:extLst>
              <a:ext uri="{FF2B5EF4-FFF2-40B4-BE49-F238E27FC236}">
                <a16:creationId xmlns:a16="http://schemas.microsoft.com/office/drawing/2014/main" id="{C8E79D05-C609-5023-F087-78129A99D92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3730" y="4133853"/>
            <a:ext cx="10975658" cy="614363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3" name="Institution name 5">
            <a:extLst>
              <a:ext uri="{FF2B5EF4-FFF2-40B4-BE49-F238E27FC236}">
                <a16:creationId xmlns:a16="http://schemas.microsoft.com/office/drawing/2014/main" id="{B25508A1-A23B-2D22-EA0C-2516C02F603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3729" y="4748216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</p:spTree>
    <p:extLst>
      <p:ext uri="{BB962C8B-B14F-4D97-AF65-F5344CB8AC3E}">
        <p14:creationId xmlns:p14="http://schemas.microsoft.com/office/powerpoint/2010/main" val="2794651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borators blu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864"/>
            <a:ext cx="10991217" cy="1155700"/>
          </a:xfrm>
        </p:spPr>
        <p:txBody>
          <a:bodyPr>
            <a:normAutofit/>
          </a:bodyPr>
          <a:lstStyle>
            <a:lvl1pPr algn="ctr">
              <a:defRPr sz="400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Collaborators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Name placeholder 1">
            <a:extLst>
              <a:ext uri="{FF2B5EF4-FFF2-40B4-BE49-F238E27FC236}">
                <a16:creationId xmlns:a16="http://schemas.microsoft.com/office/drawing/2014/main" id="{C83C7A4F-0406-D807-A6E7-9F2DD401048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72" y="1343023"/>
            <a:ext cx="10975658" cy="947741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9" name="Institution name 2">
            <a:extLst>
              <a:ext uri="{FF2B5EF4-FFF2-40B4-BE49-F238E27FC236}">
                <a16:creationId xmlns:a16="http://schemas.microsoft.com/office/drawing/2014/main" id="{0AC2A5A4-4EAA-7931-8524-94C5B8005EB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8170" y="2290764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accent4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0" name="Name placeholder 3">
            <a:extLst>
              <a:ext uri="{FF2B5EF4-FFF2-40B4-BE49-F238E27FC236}">
                <a16:creationId xmlns:a16="http://schemas.microsoft.com/office/drawing/2014/main" id="{4FE47A7F-1F5E-A3E9-DC29-73780295E5D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5951" y="2905127"/>
            <a:ext cx="10975658" cy="614363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1" name="Institution name 4">
            <a:extLst>
              <a:ext uri="{FF2B5EF4-FFF2-40B4-BE49-F238E27FC236}">
                <a16:creationId xmlns:a16="http://schemas.microsoft.com/office/drawing/2014/main" id="{3B6F81DE-8791-76CE-BCDE-99BA893AB30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5950" y="3519490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accent4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3" name="Name placeholder 1">
            <a:extLst>
              <a:ext uri="{FF2B5EF4-FFF2-40B4-BE49-F238E27FC236}">
                <a16:creationId xmlns:a16="http://schemas.microsoft.com/office/drawing/2014/main" id="{DF7FAE0E-465B-383E-ACF8-5572DA09562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3730" y="4133853"/>
            <a:ext cx="10975658" cy="614363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4" name="Institution name 5">
            <a:extLst>
              <a:ext uri="{FF2B5EF4-FFF2-40B4-BE49-F238E27FC236}">
                <a16:creationId xmlns:a16="http://schemas.microsoft.com/office/drawing/2014/main" id="{CA599455-A8AF-C3DB-E932-E21D0E62E7E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3729" y="4748216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accent4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</p:spTree>
    <p:extLst>
      <p:ext uri="{BB962C8B-B14F-4D97-AF65-F5344CB8AC3E}">
        <p14:creationId xmlns:p14="http://schemas.microsoft.com/office/powerpoint/2010/main" val="294601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35C662D-88C5-4CBA-B096-AAF869A4B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0646" t="41559" r="20912"/>
          <a:stretch>
            <a:fillRect/>
          </a:stretch>
        </p:blipFill>
        <p:spPr>
          <a:xfrm>
            <a:off x="-1" y="0"/>
            <a:ext cx="12192001" cy="68584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CFDE23-91D5-093A-FD75-70E529EFF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68350"/>
            <a:ext cx="10515600" cy="285273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9FA20-489B-F4BF-4573-47F0D0D6F4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739596"/>
            <a:ext cx="10515600" cy="150018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0DBCF-B013-3250-304D-A0EB7FEB9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Laboratory for Laser Energetics University of Rochester Logo.">
            <a:extLst>
              <a:ext uri="{FF2B5EF4-FFF2-40B4-BE49-F238E27FC236}">
                <a16:creationId xmlns:a16="http://schemas.microsoft.com/office/drawing/2014/main" id="{4DF5A602-B6A9-64A9-0A00-2B8651D137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814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BCB690D-9398-C928-4BFE-71E4723D6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E9FE974-DF6E-8295-648C-64BC72760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52702" y="1276891"/>
            <a:ext cx="6423771" cy="5562854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CFDE23-91D5-093A-FD75-70E529EFF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68350"/>
            <a:ext cx="10515600" cy="285273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9FA20-489B-F4BF-4573-47F0D0D6F4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739596"/>
            <a:ext cx="10515600" cy="150018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0DBCF-B013-3250-304D-A0EB7FEB9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Laboratory for Laser Energetics University of Rochester Logo.">
            <a:extLst>
              <a:ext uri="{FF2B5EF4-FFF2-40B4-BE49-F238E27FC236}">
                <a16:creationId xmlns:a16="http://schemas.microsoft.com/office/drawing/2014/main" id="{4DF5A602-B6A9-64A9-0A00-2B8651D137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7231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eatured item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>
            <a:extLst>
              <a:ext uri="{FF2B5EF4-FFF2-40B4-BE49-F238E27FC236}">
                <a16:creationId xmlns:a16="http://schemas.microsoft.com/office/drawing/2014/main" id="{043A9F2B-C059-4ACC-9400-604AE90FE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">
            <a:extLst>
              <a:ext uri="{FF2B5EF4-FFF2-40B4-BE49-F238E27FC236}">
                <a16:creationId xmlns:a16="http://schemas.microsoft.com/office/drawing/2014/main" id="{D6C5B140-09C9-7146-AACB-F3D35318E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87039" y="1600200"/>
            <a:ext cx="4532835" cy="481968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Picture Placeholder">
            <a:extLst>
              <a:ext uri="{FF2B5EF4-FFF2-40B4-BE49-F238E27FC236}">
                <a16:creationId xmlns:a16="http://schemas.microsoft.com/office/drawing/2014/main" id="{632E0B7B-60E3-1147-9FA8-4098CA4A39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287269" y="2082168"/>
            <a:ext cx="4531482" cy="23380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9426D520-E845-3644-BF5E-3BD7333F0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287039" y="4585431"/>
            <a:ext cx="4531481" cy="1017865"/>
          </a:xfrm>
          <a:prstGeom prst="rect">
            <a:avLst/>
          </a:prstGeom>
          <a:solidFill>
            <a:schemeClr val="bg2">
              <a:alpha val="34957"/>
            </a:schemeClr>
          </a:solidFill>
        </p:spPr>
        <p:txBody>
          <a:bodyPr lIns="274320" tIns="182880" rIns="274320" bIns="182880"/>
          <a:lstStyle>
            <a:lvl1pPr marL="285750" marR="0" indent="-285750" algn="l" defTabSz="60944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8" name="Text Placeholder">
            <a:extLst>
              <a:ext uri="{FF2B5EF4-FFF2-40B4-BE49-F238E27FC236}">
                <a16:creationId xmlns:a16="http://schemas.microsoft.com/office/drawing/2014/main" id="{22E5D1B8-5962-3342-9B68-FAD8194C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1242" y="1600200"/>
            <a:ext cx="4532835" cy="481968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">
            <a:extLst>
              <a:ext uri="{FF2B5EF4-FFF2-40B4-BE49-F238E27FC236}">
                <a16:creationId xmlns:a16="http://schemas.microsoft.com/office/drawing/2014/main" id="{76FEB5A6-32A7-7A45-80A2-34C3C11D05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282101" y="2082168"/>
            <a:ext cx="4527779" cy="23380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4" name="Text Placeholder">
            <a:extLst>
              <a:ext uri="{FF2B5EF4-FFF2-40B4-BE49-F238E27FC236}">
                <a16:creationId xmlns:a16="http://schemas.microsoft.com/office/drawing/2014/main" id="{1EFF52C8-6147-3640-A40C-1F17887ED4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81242" y="4585431"/>
            <a:ext cx="4531481" cy="1017865"/>
          </a:xfrm>
          <a:prstGeom prst="rect">
            <a:avLst/>
          </a:prstGeom>
          <a:solidFill>
            <a:schemeClr val="bg2">
              <a:alpha val="34957"/>
            </a:schemeClr>
          </a:solidFill>
        </p:spPr>
        <p:txBody>
          <a:bodyPr lIns="274320" tIns="182880" rIns="274320" bIns="182880"/>
          <a:lstStyle>
            <a:lvl1pPr marL="285750" marR="0" indent="-285750" algn="l" defTabSz="60944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Date Placeholder" hidden="1">
            <a:extLst>
              <a:ext uri="{FF2B5EF4-FFF2-40B4-BE49-F238E27FC236}">
                <a16:creationId xmlns:a16="http://schemas.microsoft.com/office/drawing/2014/main" id="{D29B2CC5-5759-4BA2-B248-9F77E59FA249}"/>
              </a:ext>
            </a:extLst>
          </p:cNvPr>
          <p:cNvSpPr>
            <a:spLocks noGrp="1"/>
          </p:cNvSpPr>
          <p:nvPr>
            <p:ph type="dt" sz="half" idx="17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A4A28EF6-2F03-4474-8540-80BE750D493F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9" name="Slide Number Placeholder">
            <a:extLst>
              <a:ext uri="{FF2B5EF4-FFF2-40B4-BE49-F238E27FC236}">
                <a16:creationId xmlns:a16="http://schemas.microsoft.com/office/drawing/2014/main" id="{BB07A0DE-8CA0-4B38-9554-BE060EBDB75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635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eatured items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>
            <a:extLst>
              <a:ext uri="{FF2B5EF4-FFF2-40B4-BE49-F238E27FC236}">
                <a16:creationId xmlns:a16="http://schemas.microsoft.com/office/drawing/2014/main" id="{E3C6936C-0740-4AD6-B782-0E4F1686D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4" name="Picture Placeholder">
            <a:extLst>
              <a:ext uri="{FF2B5EF4-FFF2-40B4-BE49-F238E27FC236}">
                <a16:creationId xmlns:a16="http://schemas.microsoft.com/office/drawing/2014/main" id="{632E0B7B-60E3-1147-9FA8-4098CA4A39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82876" y="1600201"/>
            <a:ext cx="4832950" cy="25203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9" name="Text Placeholder" descr="Highlight.">
            <a:extLst>
              <a:ext uri="{FF2B5EF4-FFF2-40B4-BE49-F238E27FC236}">
                <a16:creationId xmlns:a16="http://schemas.microsoft.com/office/drawing/2014/main" id="{D6C5B140-09C9-7146-AACB-F3D35318E2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82384" y="4120585"/>
            <a:ext cx="4834393" cy="63098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">
            <a:extLst>
              <a:ext uri="{FF2B5EF4-FFF2-40B4-BE49-F238E27FC236}">
                <a16:creationId xmlns:a16="http://schemas.microsoft.com/office/drawing/2014/main" id="{76FEB5A6-32A7-7A45-80A2-34C3C11D05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70052" y="1600201"/>
            <a:ext cx="4838436" cy="25203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Text Placeholder" descr="Highlight.">
            <a:extLst>
              <a:ext uri="{FF2B5EF4-FFF2-40B4-BE49-F238E27FC236}">
                <a16:creationId xmlns:a16="http://schemas.microsoft.com/office/drawing/2014/main" id="{22E5D1B8-5962-3342-9B68-FAD8194C10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72073" y="4120585"/>
            <a:ext cx="4834393" cy="63098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6A2F571E-D742-0140-8C67-8D02E1AB840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58922" y="5017830"/>
            <a:ext cx="7074154" cy="1139825"/>
          </a:xfrm>
          <a:prstGeom prst="rect">
            <a:avLst/>
          </a:prstGeo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969264" indent="0">
              <a:buNone/>
              <a:defRPr/>
            </a:lvl3pPr>
          </a:lstStyle>
          <a:p>
            <a:pPr lvl="0"/>
            <a:r>
              <a:rPr lang="en-US" dirty="0"/>
              <a:t>Click to edit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Date Placeholder 6" hidden="1">
            <a:extLst>
              <a:ext uri="{FF2B5EF4-FFF2-40B4-BE49-F238E27FC236}">
                <a16:creationId xmlns:a16="http://schemas.microsoft.com/office/drawing/2014/main" id="{29FC0B46-69A3-4771-8F8D-D2354909EE3B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000731-BAA3-4798-8BE6-F261DFE268A1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FA4864-7EC3-49A1-A2FB-61E04456C72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3167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eatured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">
            <a:extLst>
              <a:ext uri="{FF2B5EF4-FFF2-40B4-BE49-F238E27FC236}">
                <a16:creationId xmlns:a16="http://schemas.microsoft.com/office/drawing/2014/main" id="{2BE236BB-9450-4B6D-AA2C-C9323A300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196419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4" name="Picture Placeholder">
            <a:extLst>
              <a:ext uri="{FF2B5EF4-FFF2-40B4-BE49-F238E27FC236}">
                <a16:creationId xmlns:a16="http://schemas.microsoft.com/office/drawing/2014/main" id="{632E0B7B-60E3-1147-9FA8-4098CA4A39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88771" y="2041994"/>
            <a:ext cx="3291714" cy="27704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9" name="Text Placeholder">
            <a:extLst>
              <a:ext uri="{FF2B5EF4-FFF2-40B4-BE49-F238E27FC236}">
                <a16:creationId xmlns:a16="http://schemas.microsoft.com/office/drawing/2014/main" id="{D6C5B140-09C9-7146-AACB-F3D35318E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8279" y="4812447"/>
            <a:ext cx="3292697" cy="951270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">
            <a:extLst>
              <a:ext uri="{FF2B5EF4-FFF2-40B4-BE49-F238E27FC236}">
                <a16:creationId xmlns:a16="http://schemas.microsoft.com/office/drawing/2014/main" id="{76FEB5A6-32A7-7A45-80A2-34C3C11D05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84856" y="2041994"/>
            <a:ext cx="3289025" cy="27704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Text Placeholder">
            <a:extLst>
              <a:ext uri="{FF2B5EF4-FFF2-40B4-BE49-F238E27FC236}">
                <a16:creationId xmlns:a16="http://schemas.microsoft.com/office/drawing/2014/main" id="{22E5D1B8-5962-3342-9B68-FAD8194C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83020" y="4812447"/>
            <a:ext cx="3292697" cy="951270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Picture Placeholder">
            <a:extLst>
              <a:ext uri="{FF2B5EF4-FFF2-40B4-BE49-F238E27FC236}">
                <a16:creationId xmlns:a16="http://schemas.microsoft.com/office/drawing/2014/main" id="{04DF4C33-68EB-AC4A-A4B5-13165638A7F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46191" y="2041994"/>
            <a:ext cx="3291714" cy="27704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0" name="Text Placeholder">
            <a:extLst>
              <a:ext uri="{FF2B5EF4-FFF2-40B4-BE49-F238E27FC236}">
                <a16:creationId xmlns:a16="http://schemas.microsoft.com/office/drawing/2014/main" id="{C32169C2-7A6C-894F-AEB8-A9D10E400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45698" y="4812447"/>
            <a:ext cx="3292697" cy="951270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Date Placeholder" hidden="1">
            <a:extLst>
              <a:ext uri="{FF2B5EF4-FFF2-40B4-BE49-F238E27FC236}">
                <a16:creationId xmlns:a16="http://schemas.microsoft.com/office/drawing/2014/main" id="{64E5B139-4EA3-4943-BE2B-6517CFE68C07}"/>
              </a:ext>
            </a:extLst>
          </p:cNvPr>
          <p:cNvSpPr>
            <a:spLocks noGrp="1"/>
          </p:cNvSpPr>
          <p:nvPr>
            <p:ph type="dt" sz="half" idx="17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7" name="Footer Placeholder">
            <a:extLst>
              <a:ext uri="{FF2B5EF4-FFF2-40B4-BE49-F238E27FC236}">
                <a16:creationId xmlns:a16="http://schemas.microsoft.com/office/drawing/2014/main" id="{3117AF7B-040F-49AC-A32D-4656005E0F65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8" name="Slide Number Placeholder">
            <a:extLst>
              <a:ext uri="{FF2B5EF4-FFF2-40B4-BE49-F238E27FC236}">
                <a16:creationId xmlns:a16="http://schemas.microsoft.com/office/drawing/2014/main" id="{9A059504-64C1-42BF-93AB-BC82509BBC1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79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eatured item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">
            <a:extLst>
              <a:ext uri="{FF2B5EF4-FFF2-40B4-BE49-F238E27FC236}">
                <a16:creationId xmlns:a16="http://schemas.microsoft.com/office/drawing/2014/main" id="{FD94490E-B2BB-4F83-962D-FD811B5DD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BCFD083E-C4F0-9324-D1E5-187E1B833F04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902492" y="1967756"/>
            <a:ext cx="3293333" cy="2928310"/>
          </a:xfrm>
          <a:prstGeom prst="rect">
            <a:avLst/>
          </a:prstGeom>
          <a:solidFill>
            <a:schemeClr val="bg1"/>
          </a:solidFill>
          <a:effectLst>
            <a:reflection blurRad="15945" stA="53571" endPos="27408" dist="50800" dir="5400000" sy="-100000" algn="bl" rotWithShape="0"/>
          </a:effectLst>
          <a:scene3d>
            <a:camera prst="perspectiveContrastingRightFacing">
              <a:rot lat="600000" lon="18960000" rev="0"/>
            </a:camera>
            <a:lightRig rig="threePt" dir="t"/>
          </a:scene3d>
          <a:sp3d extrusionH="44450">
            <a:bevelT w="63500" h="50800"/>
          </a:sp3d>
        </p:spPr>
        <p:txBody>
          <a:bodyPr/>
          <a:lstStyle>
            <a:lvl1pPr marL="0" indent="0">
              <a:buNone/>
              <a:defRPr/>
            </a:lvl1pPr>
            <a:lvl2pPr marL="459202" indent="0">
              <a:buNone/>
              <a:defRPr/>
            </a:lvl2pPr>
            <a:lvl3pPr marL="918403" indent="0">
              <a:buNone/>
              <a:defRPr/>
            </a:lvl3pPr>
            <a:lvl4pPr marL="1369142" indent="0">
              <a:buNone/>
              <a:defRPr/>
            </a:lvl4pPr>
            <a:lvl5pPr marL="1828343" indent="0">
              <a:buNone/>
              <a:defRPr/>
            </a:lvl5pPr>
          </a:lstStyle>
          <a:p>
            <a:pPr lvl="0"/>
            <a:r>
              <a:rPr lang="en-US" dirty="0"/>
              <a:t>Click to add image</a:t>
            </a:r>
          </a:p>
        </p:txBody>
      </p:sp>
      <p:sp>
        <p:nvSpPr>
          <p:cNvPr id="21" name="Content Placeholder 19">
            <a:extLst>
              <a:ext uri="{FF2B5EF4-FFF2-40B4-BE49-F238E27FC236}">
                <a16:creationId xmlns:a16="http://schemas.microsoft.com/office/drawing/2014/main" id="{E228A7DD-BF52-1E40-548D-13303F968F8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574595" y="1958123"/>
            <a:ext cx="3293333" cy="2928310"/>
          </a:xfrm>
          <a:prstGeom prst="rect">
            <a:avLst/>
          </a:prstGeom>
          <a:solidFill>
            <a:schemeClr val="bg1"/>
          </a:solidFill>
          <a:effectLst>
            <a:reflection blurRad="15945" stA="53571" endPos="27408" dist="50800" dir="5400000" sy="-100000" algn="bl" rotWithShape="0"/>
          </a:effectLst>
          <a:scene3d>
            <a:camera prst="perspectiveContrastingRightFacing">
              <a:rot lat="600000" lon="18960000" rev="0"/>
            </a:camera>
            <a:lightRig rig="threePt" dir="t"/>
          </a:scene3d>
          <a:sp3d extrusionH="44450">
            <a:bevelT w="63500" h="50800"/>
          </a:sp3d>
        </p:spPr>
        <p:txBody>
          <a:bodyPr/>
          <a:lstStyle>
            <a:lvl1pPr marL="0" indent="0">
              <a:buNone/>
              <a:defRPr/>
            </a:lvl1pPr>
            <a:lvl2pPr marL="459202" indent="0">
              <a:buNone/>
              <a:defRPr/>
            </a:lvl2pPr>
            <a:lvl3pPr marL="918403" indent="0">
              <a:buNone/>
              <a:defRPr/>
            </a:lvl3pPr>
            <a:lvl4pPr marL="1369142" indent="0">
              <a:buNone/>
              <a:defRPr/>
            </a:lvl4pPr>
            <a:lvl5pPr marL="1828343" indent="0">
              <a:buNone/>
              <a:defRPr/>
            </a:lvl5pPr>
          </a:lstStyle>
          <a:p>
            <a:pPr lvl="0"/>
            <a:r>
              <a:rPr lang="en-US" dirty="0"/>
              <a:t>Click to add image</a:t>
            </a:r>
          </a:p>
        </p:txBody>
      </p:sp>
      <p:sp>
        <p:nvSpPr>
          <p:cNvPr id="22" name="Content Placeholder 19">
            <a:extLst>
              <a:ext uri="{FF2B5EF4-FFF2-40B4-BE49-F238E27FC236}">
                <a16:creationId xmlns:a16="http://schemas.microsoft.com/office/drawing/2014/main" id="{A1A66FE8-0C67-A73B-98E8-4B2D0188F94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8246698" y="1948490"/>
            <a:ext cx="3293333" cy="2928310"/>
          </a:xfrm>
          <a:prstGeom prst="rect">
            <a:avLst/>
          </a:prstGeom>
          <a:solidFill>
            <a:schemeClr val="bg1"/>
          </a:solidFill>
          <a:effectLst>
            <a:reflection blurRad="15945" stA="53571" endPos="27408" dist="50800" dir="5400000" sy="-100000" algn="bl" rotWithShape="0"/>
          </a:effectLst>
          <a:scene3d>
            <a:camera prst="perspectiveContrastingRightFacing">
              <a:rot lat="600000" lon="18960000" rev="0"/>
            </a:camera>
            <a:lightRig rig="threePt" dir="t"/>
          </a:scene3d>
          <a:sp3d extrusionH="44450">
            <a:bevelT w="63500" h="50800"/>
          </a:sp3d>
        </p:spPr>
        <p:txBody>
          <a:bodyPr/>
          <a:lstStyle>
            <a:lvl1pPr marL="0" indent="0">
              <a:buNone/>
              <a:defRPr/>
            </a:lvl1pPr>
            <a:lvl2pPr marL="459202" indent="0">
              <a:buNone/>
              <a:defRPr/>
            </a:lvl2pPr>
            <a:lvl3pPr marL="918403" indent="0">
              <a:buNone/>
              <a:defRPr/>
            </a:lvl3pPr>
            <a:lvl4pPr marL="1369142" indent="0">
              <a:buNone/>
              <a:defRPr/>
            </a:lvl4pPr>
            <a:lvl5pPr marL="1828343" indent="0">
              <a:buNone/>
              <a:defRPr/>
            </a:lvl5pPr>
          </a:lstStyle>
          <a:p>
            <a:pPr lvl="0"/>
            <a:r>
              <a:rPr lang="en-US" dirty="0"/>
              <a:t>Click to add image</a:t>
            </a:r>
          </a:p>
        </p:txBody>
      </p:sp>
      <p:sp>
        <p:nvSpPr>
          <p:cNvPr id="7" name="Date Placeholder" hidden="1">
            <a:extLst>
              <a:ext uri="{FF2B5EF4-FFF2-40B4-BE49-F238E27FC236}">
                <a16:creationId xmlns:a16="http://schemas.microsoft.com/office/drawing/2014/main" id="{F6AF6354-2ABC-4DC0-80BF-15186E5E897E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DF92E2B1-30E7-4173-9F27-0135C93C84A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9" name="Slide Number Placeholder">
            <a:extLst>
              <a:ext uri="{FF2B5EF4-FFF2-40B4-BE49-F238E27FC236}">
                <a16:creationId xmlns:a16="http://schemas.microsoft.com/office/drawing/2014/main" id="{9B1ED5C5-9F24-423C-B64A-73C8C306E26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Highlight text" descr="Highlight.">
            <a:extLst>
              <a:ext uri="{FF2B5EF4-FFF2-40B4-BE49-F238E27FC236}">
                <a16:creationId xmlns:a16="http://schemas.microsoft.com/office/drawing/2014/main" id="{169920EA-D23F-594F-5F96-B7F43E3D1B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97864" y="5276088"/>
            <a:ext cx="9805365" cy="4268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10213522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featured items with big image and highligh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>
            <a:extLst>
              <a:ext uri="{FF2B5EF4-FFF2-40B4-BE49-F238E27FC236}">
                <a16:creationId xmlns:a16="http://schemas.microsoft.com/office/drawing/2014/main" id="{B0415E82-C8D5-A42F-7637-17A2A1AB1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632E0B7B-60E3-1147-9FA8-4098CA4A39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53614" y="3505200"/>
            <a:ext cx="1950910" cy="13255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6C5B140-09C9-7146-AACB-F3D35318E2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53508" y="4787970"/>
            <a:ext cx="1951493" cy="281187"/>
          </a:xfrm>
          <a:prstGeom prst="rect">
            <a:avLst/>
          </a:prstGeom>
          <a:solidFill>
            <a:schemeClr val="accent4"/>
          </a:solidFill>
        </p:spPr>
        <p:txBody>
          <a:bodyPr tIns="91440" bIns="91440" anchor="ctr"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 23">
            <a:extLst>
              <a:ext uri="{FF2B5EF4-FFF2-40B4-BE49-F238E27FC236}">
                <a16:creationId xmlns:a16="http://schemas.microsoft.com/office/drawing/2014/main" id="{76FEB5A6-32A7-7A45-80A2-34C3C11D05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96552" y="3505200"/>
            <a:ext cx="1949316" cy="13255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22E5D1B8-5962-3342-9B68-FAD8194C10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95436" y="4787970"/>
            <a:ext cx="1951493" cy="281187"/>
          </a:xfrm>
          <a:prstGeom prst="rect">
            <a:avLst/>
          </a:prstGeom>
          <a:solidFill>
            <a:schemeClr val="accent4"/>
          </a:solidFill>
        </p:spPr>
        <p:txBody>
          <a:bodyPr tIns="91440" bIns="91440" anchor="ctr"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Picture Placeholder 23">
            <a:extLst>
              <a:ext uri="{FF2B5EF4-FFF2-40B4-BE49-F238E27FC236}">
                <a16:creationId xmlns:a16="http://schemas.microsoft.com/office/drawing/2014/main" id="{04DF4C33-68EB-AC4A-A4B5-13165638A7F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237364" y="3505200"/>
            <a:ext cx="1950910" cy="13255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C32169C2-7A6C-894F-AEB8-A9D10E400B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37257" y="4787970"/>
            <a:ext cx="1951493" cy="281187"/>
          </a:xfrm>
          <a:prstGeom prst="rect">
            <a:avLst/>
          </a:prstGeom>
          <a:solidFill>
            <a:schemeClr val="accent4"/>
          </a:solidFill>
        </p:spPr>
        <p:txBody>
          <a:bodyPr tIns="91440" bIns="91440" anchor="ctr"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Date Placeholder 5" hidden="1">
            <a:extLst>
              <a:ext uri="{FF2B5EF4-FFF2-40B4-BE49-F238E27FC236}">
                <a16:creationId xmlns:a16="http://schemas.microsoft.com/office/drawing/2014/main" id="{2B2728EE-B744-4A00-83F2-53FEF0B65315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A267354-FB6C-4FA6-9D42-49F740CF9BE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91839D5-D8EF-4E73-AF61-29A00728EA54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Highlight text" descr="Highlight.">
            <a:extLst>
              <a:ext uri="{FF2B5EF4-FFF2-40B4-BE49-F238E27FC236}">
                <a16:creationId xmlns:a16="http://schemas.microsoft.com/office/drawing/2014/main" id="{9F90B70E-34CF-74C2-BDA5-0C12AD9D61B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93317" y="5277233"/>
            <a:ext cx="9805365" cy="42976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21372096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featured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DF8FE6A5-1011-CE9C-9CA3-7A7783079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632E0B7B-60E3-1147-9FA8-4098CA4A3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88771" y="1676401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6C5B140-09C9-7146-AACB-F3D35318E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8279" y="3015292"/>
            <a:ext cx="3292697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 23">
            <a:extLst>
              <a:ext uri="{FF2B5EF4-FFF2-40B4-BE49-F238E27FC236}">
                <a16:creationId xmlns:a16="http://schemas.microsoft.com/office/drawing/2014/main" id="{76FEB5A6-32A7-7A45-80A2-34C3C11D05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84856" y="1676401"/>
            <a:ext cx="3289025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22E5D1B8-5962-3342-9B68-FAD8194C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83020" y="3015292"/>
            <a:ext cx="3292697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Picture Placeholder 23">
            <a:extLst>
              <a:ext uri="{FF2B5EF4-FFF2-40B4-BE49-F238E27FC236}">
                <a16:creationId xmlns:a16="http://schemas.microsoft.com/office/drawing/2014/main" id="{04DF4C33-68EB-AC4A-A4B5-13165638A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46191" y="1676401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C32169C2-7A6C-894F-AEB8-A9D10E400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45698" y="3015292"/>
            <a:ext cx="3292697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2" name="Picture Placeholder 23">
            <a:extLst>
              <a:ext uri="{FF2B5EF4-FFF2-40B4-BE49-F238E27FC236}">
                <a16:creationId xmlns:a16="http://schemas.microsoft.com/office/drawing/2014/main" id="{4CD3D090-8433-5548-9FC1-663EFC55F2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88771" y="3941135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6BE6638D-6BCB-0341-9B4B-9FA35D79AD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90115" y="5280027"/>
            <a:ext cx="3289025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4" name="Picture Placeholder 23">
            <a:extLst>
              <a:ext uri="{FF2B5EF4-FFF2-40B4-BE49-F238E27FC236}">
                <a16:creationId xmlns:a16="http://schemas.microsoft.com/office/drawing/2014/main" id="{9B17A9D9-C8F9-A040-ABF8-696216B41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383512" y="3941135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928F6B8C-ED16-AA4B-8979-EE1E536DE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4856" y="5280027"/>
            <a:ext cx="3289025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90CA062-48FE-1F42-90BC-B4172552E8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946191" y="3941135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964EE6B8-3802-6C46-AC99-6022C8255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947534" y="5280027"/>
            <a:ext cx="3289025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Date Placeholder 5" hidden="1">
            <a:extLst>
              <a:ext uri="{FF2B5EF4-FFF2-40B4-BE49-F238E27FC236}">
                <a16:creationId xmlns:a16="http://schemas.microsoft.com/office/drawing/2014/main" id="{4DA3F97A-A3A2-43F8-A67D-B74DBEF2E6B6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2D79288-77E2-4B15-9DFD-00B82B5B7F11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2A3E240-8573-44FB-B0D4-3044380731F1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9578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LE by the number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0B00D91-5A7A-7228-0B66-EA9703FED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418" y="58088"/>
            <a:ext cx="11196419" cy="11557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9A55CBB-DC3B-2C75-8B00-C5FFF5505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2686" y="3076166"/>
            <a:ext cx="1909770" cy="4708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8454C0-101F-0568-2A9B-51F27A7DBF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467174" y="1825139"/>
            <a:ext cx="656680" cy="574446"/>
          </a:xfrm>
          <a:prstGeom prst="rect">
            <a:avLst/>
          </a:prstGeom>
        </p:spPr>
      </p:pic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0EFAB97B-7B8B-F257-14FD-07702A89844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0952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3" name="Text Placeholder 31">
            <a:extLst>
              <a:ext uri="{FF2B5EF4-FFF2-40B4-BE49-F238E27FC236}">
                <a16:creationId xmlns:a16="http://schemas.microsoft.com/office/drawing/2014/main" id="{09D2D6DC-4485-B7CC-4C30-4F4B581F939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0195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4" name="Text Placeholder 31">
            <a:extLst>
              <a:ext uri="{FF2B5EF4-FFF2-40B4-BE49-F238E27FC236}">
                <a16:creationId xmlns:a16="http://schemas.microsoft.com/office/drawing/2014/main" id="{4D31CBD4-6ECA-1900-AB90-E27C0D1E19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9175" y="3069636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41D1994E-75C1-9495-F7E1-7922D633F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13259" y="3076166"/>
            <a:ext cx="1909770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9BCBD5-FEA2-E610-A25C-7722E3670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328144" y="1772205"/>
            <a:ext cx="1081971" cy="627380"/>
          </a:xfrm>
          <a:prstGeom prst="rect">
            <a:avLst/>
          </a:prstGeom>
        </p:spPr>
      </p:pic>
      <p:sp>
        <p:nvSpPr>
          <p:cNvPr id="35" name="Text Placeholder 31">
            <a:extLst>
              <a:ext uri="{FF2B5EF4-FFF2-40B4-BE49-F238E27FC236}">
                <a16:creationId xmlns:a16="http://schemas.microsoft.com/office/drawing/2014/main" id="{F96BA211-9505-5049-77FB-B008CBFBE6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15343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6" name="Text Placeholder 31">
            <a:extLst>
              <a:ext uri="{FF2B5EF4-FFF2-40B4-BE49-F238E27FC236}">
                <a16:creationId xmlns:a16="http://schemas.microsoft.com/office/drawing/2014/main" id="{AD06DCF9-3953-A950-15EE-082615C680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914586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7" name="Text Placeholder 31">
            <a:extLst>
              <a:ext uri="{FF2B5EF4-FFF2-40B4-BE49-F238E27FC236}">
                <a16:creationId xmlns:a16="http://schemas.microsoft.com/office/drawing/2014/main" id="{C59FBDF2-6793-EA3E-B04C-837CD5994AF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11650" y="3075788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D83602C-C014-0412-E11E-67C24C961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10339" y="3076166"/>
            <a:ext cx="1909770" cy="47017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8978B3F-26B1-F58B-86F4-D4D975E12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639998" y="1680723"/>
            <a:ext cx="714717" cy="660400"/>
          </a:xfrm>
          <a:prstGeom prst="rect">
            <a:avLst/>
          </a:prstGeom>
        </p:spPr>
      </p:pic>
      <p:sp>
        <p:nvSpPr>
          <p:cNvPr id="38" name="Text Placeholder 31">
            <a:extLst>
              <a:ext uri="{FF2B5EF4-FFF2-40B4-BE49-F238E27FC236}">
                <a16:creationId xmlns:a16="http://schemas.microsoft.com/office/drawing/2014/main" id="{73AF26DE-99A9-4646-8E43-06FB7E89219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009733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9" name="Text Placeholder 31">
            <a:extLst>
              <a:ext uri="{FF2B5EF4-FFF2-40B4-BE49-F238E27FC236}">
                <a16:creationId xmlns:a16="http://schemas.microsoft.com/office/drawing/2014/main" id="{AFBD9A07-2F1A-E7AD-1855-BACB213A6B0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08976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0" name="Text Placeholder 31">
            <a:extLst>
              <a:ext uri="{FF2B5EF4-FFF2-40B4-BE49-F238E27FC236}">
                <a16:creationId xmlns:a16="http://schemas.microsoft.com/office/drawing/2014/main" id="{46BF7C9D-787E-C9A7-DF96-C153BDDA0B2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09374" y="3069636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6F2A063-0B0B-90D9-973F-BE56A37B40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02268" y="3076166"/>
            <a:ext cx="1909770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D3FA772-76E1-6475-737D-C0817F47E7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634856" y="1743630"/>
            <a:ext cx="844749" cy="559627"/>
          </a:xfrm>
          <a:prstGeom prst="rect">
            <a:avLst/>
          </a:prstGeom>
        </p:spPr>
      </p:pic>
      <p:sp>
        <p:nvSpPr>
          <p:cNvPr id="41" name="Text Placeholder 31">
            <a:extLst>
              <a:ext uri="{FF2B5EF4-FFF2-40B4-BE49-F238E27FC236}">
                <a16:creationId xmlns:a16="http://schemas.microsoft.com/office/drawing/2014/main" id="{B64901C1-AB07-1167-5AF9-20DF54433AD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04124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2" name="Text Placeholder 31">
            <a:extLst>
              <a:ext uri="{FF2B5EF4-FFF2-40B4-BE49-F238E27FC236}">
                <a16:creationId xmlns:a16="http://schemas.microsoft.com/office/drawing/2014/main" id="{06944D7B-CC9F-A88D-417B-0F5A1CE1018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66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3" name="Text Placeholder 31">
            <a:extLst>
              <a:ext uri="{FF2B5EF4-FFF2-40B4-BE49-F238E27FC236}">
                <a16:creationId xmlns:a16="http://schemas.microsoft.com/office/drawing/2014/main" id="{3B976404-4AC4-A884-8FC8-E17A345CF9D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03366" y="307299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4BD93F49-50A0-3CA4-3BE4-ABD2F5B7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96398" y="306267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0987A2E-D7EF-618D-EBBE-CA02E0ABF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9675510" y="1680858"/>
            <a:ext cx="1001868" cy="794753"/>
          </a:xfrm>
          <a:prstGeom prst="rect">
            <a:avLst/>
          </a:prstGeom>
        </p:spPr>
      </p:pic>
      <p:sp>
        <p:nvSpPr>
          <p:cNvPr id="44" name="Text Placeholder 31">
            <a:extLst>
              <a:ext uri="{FF2B5EF4-FFF2-40B4-BE49-F238E27FC236}">
                <a16:creationId xmlns:a16="http://schemas.microsoft.com/office/drawing/2014/main" id="{ACE218D7-B792-D53B-9C3A-D57214A4FC6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98514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5" name="Text Placeholder 31">
            <a:extLst>
              <a:ext uri="{FF2B5EF4-FFF2-40B4-BE49-F238E27FC236}">
                <a16:creationId xmlns:a16="http://schemas.microsoft.com/office/drawing/2014/main" id="{2C8BAA1C-C824-BF93-3AC9-5521174E068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97757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6" name="Text Placeholder 31">
            <a:extLst>
              <a:ext uri="{FF2B5EF4-FFF2-40B4-BE49-F238E27FC236}">
                <a16:creationId xmlns:a16="http://schemas.microsoft.com/office/drawing/2014/main" id="{7575524A-913F-8A9F-6C76-2F902F06300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99083" y="3079736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BF6DB82-0591-1065-0F06-4604BA02D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8186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1C5C45D-3750-5361-04B4-F6B7920065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1482145" y="3894198"/>
            <a:ext cx="683548" cy="748453"/>
          </a:xfrm>
          <a:prstGeom prst="rect">
            <a:avLst/>
          </a:prstGeom>
        </p:spPr>
      </p:pic>
      <p:sp>
        <p:nvSpPr>
          <p:cNvPr id="47" name="Text Placeholder 31">
            <a:extLst>
              <a:ext uri="{FF2B5EF4-FFF2-40B4-BE49-F238E27FC236}">
                <a16:creationId xmlns:a16="http://schemas.microsoft.com/office/drawing/2014/main" id="{9C47D64D-EC33-3067-7B34-52BEE747711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49021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8" name="Text Placeholder 31">
            <a:extLst>
              <a:ext uri="{FF2B5EF4-FFF2-40B4-BE49-F238E27FC236}">
                <a16:creationId xmlns:a16="http://schemas.microsoft.com/office/drawing/2014/main" id="{380A80CD-2C65-622C-1FDD-77FE59DF52F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48263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9" name="Text Placeholder 31">
            <a:extLst>
              <a:ext uri="{FF2B5EF4-FFF2-40B4-BE49-F238E27FC236}">
                <a16:creationId xmlns:a16="http://schemas.microsoft.com/office/drawing/2014/main" id="{8AA937B0-CD1D-B04E-D7C2-6D1BE3A106E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47337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77FC7BD4-6E2B-C55F-F6AD-41D830DAB7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40798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C7EDBC6-57ED-714A-3A58-8A82B8892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3392647" y="3810412"/>
            <a:ext cx="990858" cy="900545"/>
          </a:xfrm>
          <a:prstGeom prst="rect">
            <a:avLst/>
          </a:prstGeom>
        </p:spPr>
      </p:pic>
      <p:sp>
        <p:nvSpPr>
          <p:cNvPr id="50" name="Text Placeholder 31">
            <a:extLst>
              <a:ext uri="{FF2B5EF4-FFF2-40B4-BE49-F238E27FC236}">
                <a16:creationId xmlns:a16="http://schemas.microsoft.com/office/drawing/2014/main" id="{3921D9D0-82F8-2934-B8CC-ED720D330C5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943411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1" name="Text Placeholder 31">
            <a:extLst>
              <a:ext uri="{FF2B5EF4-FFF2-40B4-BE49-F238E27FC236}">
                <a16:creationId xmlns:a16="http://schemas.microsoft.com/office/drawing/2014/main" id="{713DE4C1-0810-3210-CBE4-4FEAD5200F7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42654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2" name="Text Placeholder 31">
            <a:extLst>
              <a:ext uri="{FF2B5EF4-FFF2-40B4-BE49-F238E27FC236}">
                <a16:creationId xmlns:a16="http://schemas.microsoft.com/office/drawing/2014/main" id="{E2FA176D-C581-EBC3-C1D8-CE16187B717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41762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EF38EF2F-A719-1425-2530-E63D360A4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40170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D2D51CE-3768-7942-07BB-E80FF9D96F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rcRect/>
          <a:stretch/>
        </p:blipFill>
        <p:spPr>
          <a:xfrm>
            <a:off x="5607989" y="3868301"/>
            <a:ext cx="825715" cy="803486"/>
          </a:xfrm>
          <a:prstGeom prst="rect">
            <a:avLst/>
          </a:prstGeom>
        </p:spPr>
      </p:pic>
      <p:sp>
        <p:nvSpPr>
          <p:cNvPr id="53" name="Text Placeholder 31">
            <a:extLst>
              <a:ext uri="{FF2B5EF4-FFF2-40B4-BE49-F238E27FC236}">
                <a16:creationId xmlns:a16="http://schemas.microsoft.com/office/drawing/2014/main" id="{23EEA05C-832D-9024-D3E4-E3DD1644009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037801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4" name="Text Placeholder 31">
            <a:extLst>
              <a:ext uri="{FF2B5EF4-FFF2-40B4-BE49-F238E27FC236}">
                <a16:creationId xmlns:a16="http://schemas.microsoft.com/office/drawing/2014/main" id="{314F233D-4595-400D-ED27-FA42B9499B1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37044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5" name="Text Placeholder 31">
            <a:extLst>
              <a:ext uri="{FF2B5EF4-FFF2-40B4-BE49-F238E27FC236}">
                <a16:creationId xmlns:a16="http://schemas.microsoft.com/office/drawing/2014/main" id="{FA5759AB-1825-ACB1-D8CE-EA0FABD8078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042026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CBBBB2E1-C664-B871-BE07-4B9EFBC1C0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30337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34641D7-99FF-7497-71F6-16CFF2CE3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7678764" y="3894198"/>
            <a:ext cx="813747" cy="748453"/>
          </a:xfrm>
          <a:prstGeom prst="rect">
            <a:avLst/>
          </a:prstGeom>
        </p:spPr>
      </p:pic>
      <p:sp>
        <p:nvSpPr>
          <p:cNvPr id="56" name="Text Placeholder 31">
            <a:extLst>
              <a:ext uri="{FF2B5EF4-FFF2-40B4-BE49-F238E27FC236}">
                <a16:creationId xmlns:a16="http://schemas.microsoft.com/office/drawing/2014/main" id="{7924BFBD-0B0E-8309-3ED4-C8A8C0C1F6D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132192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7" name="Text Placeholder 31">
            <a:extLst>
              <a:ext uri="{FF2B5EF4-FFF2-40B4-BE49-F238E27FC236}">
                <a16:creationId xmlns:a16="http://schemas.microsoft.com/office/drawing/2014/main" id="{0B6C7CDB-94FE-EA51-B37E-FF990E5C5B2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131435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8" name="Text Placeholder 31">
            <a:extLst>
              <a:ext uri="{FF2B5EF4-FFF2-40B4-BE49-F238E27FC236}">
                <a16:creationId xmlns:a16="http://schemas.microsoft.com/office/drawing/2014/main" id="{AC576733-A7C0-FC68-3B3F-556F7390E75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129579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AE916F2-87CA-E055-600A-2DF6792DB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29490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3456B2F-7E00-8019-417A-13D4AE01F7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9867227" y="3909859"/>
            <a:ext cx="624923" cy="776216"/>
          </a:xfrm>
          <a:prstGeom prst="rect">
            <a:avLst/>
          </a:prstGeom>
        </p:spPr>
      </p:pic>
      <p:sp>
        <p:nvSpPr>
          <p:cNvPr id="59" name="Text Placeholder 31">
            <a:extLst>
              <a:ext uri="{FF2B5EF4-FFF2-40B4-BE49-F238E27FC236}">
                <a16:creationId xmlns:a16="http://schemas.microsoft.com/office/drawing/2014/main" id="{29E704FE-3176-6CEA-01DC-9FA639DFE167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226582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60" name="Text Placeholder 31">
            <a:extLst>
              <a:ext uri="{FF2B5EF4-FFF2-40B4-BE49-F238E27FC236}">
                <a16:creationId xmlns:a16="http://schemas.microsoft.com/office/drawing/2014/main" id="{CCE925DD-28FD-C5A1-DA1E-7F82EDA6782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225825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61" name="Text Placeholder 31">
            <a:extLst>
              <a:ext uri="{FF2B5EF4-FFF2-40B4-BE49-F238E27FC236}">
                <a16:creationId xmlns:a16="http://schemas.microsoft.com/office/drawing/2014/main" id="{60A6179A-9C15-63F6-F97A-DF707D1D69C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230038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" name="Date Placeholder 5" hidden="1">
            <a:extLst>
              <a:ext uri="{FF2B5EF4-FFF2-40B4-BE49-F238E27FC236}">
                <a16:creationId xmlns:a16="http://schemas.microsoft.com/office/drawing/2014/main" id="{47519D8B-CB24-4C8E-9EED-A62944ACFAC8}"/>
              </a:ext>
            </a:extLst>
          </p:cNvPr>
          <p:cNvSpPr>
            <a:spLocks noGrp="1"/>
          </p:cNvSpPr>
          <p:nvPr>
            <p:ph type="dt" sz="half" idx="41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7" name="Footer Placeholder 6" hidden="1">
            <a:extLst>
              <a:ext uri="{FF2B5EF4-FFF2-40B4-BE49-F238E27FC236}">
                <a16:creationId xmlns:a16="http://schemas.microsoft.com/office/drawing/2014/main" id="{C4547363-15C4-43D2-941F-114CB6C5A609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63D8001-2B3C-4771-9B47-12339167D6C5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9215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44">
          <p15:clr>
            <a:srgbClr val="FBAE40"/>
          </p15:clr>
        </p15:guide>
        <p15:guide id="2" orient="horz" pos="1536">
          <p15:clr>
            <a:srgbClr val="FBAE40"/>
          </p15:clr>
        </p15:guide>
        <p15:guide id="3" orient="horz" pos="1968">
          <p15:clr>
            <a:srgbClr val="FBAE40"/>
          </p15:clr>
        </p15:guide>
        <p15:guide id="4" orient="horz" pos="2160">
          <p15:clr>
            <a:srgbClr val="FBAE40"/>
          </p15:clr>
        </p15:guide>
        <p15:guide id="5" orient="horz" pos="1824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LE by the number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F2172-EDD0-4B2F-B8BA-B3531B198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418" y="58088"/>
            <a:ext cx="11196419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9A55CBB-DC3B-2C75-8B00-C5FFF5505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2686" y="3075897"/>
            <a:ext cx="1909770" cy="4708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0EFAB97B-7B8B-F257-14FD-07702A89844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0952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3" name="Text Placeholder 31">
            <a:extLst>
              <a:ext uri="{FF2B5EF4-FFF2-40B4-BE49-F238E27FC236}">
                <a16:creationId xmlns:a16="http://schemas.microsoft.com/office/drawing/2014/main" id="{09D2D6DC-4485-B7CC-4C30-4F4B581F939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0195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4" name="Text Placeholder 31">
            <a:extLst>
              <a:ext uri="{FF2B5EF4-FFF2-40B4-BE49-F238E27FC236}">
                <a16:creationId xmlns:a16="http://schemas.microsoft.com/office/drawing/2014/main" id="{4D31CBD4-6ECA-1900-AB90-E27C0D1E19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9175" y="3069367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B453B2-DAA1-2B41-1D1C-2CD91B352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464938" y="1629649"/>
            <a:ext cx="662379" cy="732442"/>
          </a:xfrm>
          <a:prstGeom prst="rect">
            <a:avLst/>
          </a:prstGeom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41D1994E-75C1-9495-F7E1-7922D633F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13259" y="3075897"/>
            <a:ext cx="1909770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35" name="Text Placeholder 31">
            <a:extLst>
              <a:ext uri="{FF2B5EF4-FFF2-40B4-BE49-F238E27FC236}">
                <a16:creationId xmlns:a16="http://schemas.microsoft.com/office/drawing/2014/main" id="{F96BA211-9505-5049-77FB-B008CBFBE6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15343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6" name="Text Placeholder 31">
            <a:extLst>
              <a:ext uri="{FF2B5EF4-FFF2-40B4-BE49-F238E27FC236}">
                <a16:creationId xmlns:a16="http://schemas.microsoft.com/office/drawing/2014/main" id="{AD06DCF9-3953-A950-15EE-082615C680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914586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7" name="Text Placeholder 31">
            <a:extLst>
              <a:ext uri="{FF2B5EF4-FFF2-40B4-BE49-F238E27FC236}">
                <a16:creationId xmlns:a16="http://schemas.microsoft.com/office/drawing/2014/main" id="{C59FBDF2-6793-EA3E-B04C-837CD5994AF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11650" y="3075519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92A14D-913A-BDB2-94E9-4B2928B44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500700" y="1520384"/>
            <a:ext cx="712050" cy="862867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2D83602C-C014-0412-E11E-67C24C961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10339" y="3075897"/>
            <a:ext cx="1909770" cy="47017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38" name="Text Placeholder 31">
            <a:extLst>
              <a:ext uri="{FF2B5EF4-FFF2-40B4-BE49-F238E27FC236}">
                <a16:creationId xmlns:a16="http://schemas.microsoft.com/office/drawing/2014/main" id="{73AF26DE-99A9-4646-8E43-06FB7E89219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009733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9" name="Text Placeholder 31">
            <a:extLst>
              <a:ext uri="{FF2B5EF4-FFF2-40B4-BE49-F238E27FC236}">
                <a16:creationId xmlns:a16="http://schemas.microsoft.com/office/drawing/2014/main" id="{AFBD9A07-2F1A-E7AD-1855-BACB213A6B0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08976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0" name="Text Placeholder 31">
            <a:extLst>
              <a:ext uri="{FF2B5EF4-FFF2-40B4-BE49-F238E27FC236}">
                <a16:creationId xmlns:a16="http://schemas.microsoft.com/office/drawing/2014/main" id="{46BF7C9D-787E-C9A7-DF96-C153BDDA0B2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09374" y="3069367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BFE2FD-0AEF-CEC9-4C31-6E86040271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597478" y="1499140"/>
            <a:ext cx="721063" cy="895633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76F2A063-0B0B-90D9-973F-BE56A37B40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02268" y="3075897"/>
            <a:ext cx="1909770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41" name="Text Placeholder 31">
            <a:extLst>
              <a:ext uri="{FF2B5EF4-FFF2-40B4-BE49-F238E27FC236}">
                <a16:creationId xmlns:a16="http://schemas.microsoft.com/office/drawing/2014/main" id="{B64901C1-AB07-1167-5AF9-20DF54433AD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04124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2" name="Text Placeholder 31">
            <a:extLst>
              <a:ext uri="{FF2B5EF4-FFF2-40B4-BE49-F238E27FC236}">
                <a16:creationId xmlns:a16="http://schemas.microsoft.com/office/drawing/2014/main" id="{06944D7B-CC9F-A88D-417B-0F5A1CE1018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66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3" name="Text Placeholder 31">
            <a:extLst>
              <a:ext uri="{FF2B5EF4-FFF2-40B4-BE49-F238E27FC236}">
                <a16:creationId xmlns:a16="http://schemas.microsoft.com/office/drawing/2014/main" id="{3B976404-4AC4-A884-8FC8-E17A345CF9D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03366" y="307272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7F971C-FC28-BEB7-8BEE-70710ED5F4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765407" y="1597370"/>
            <a:ext cx="595606" cy="771158"/>
          </a:xfrm>
          <a:prstGeom prst="rect">
            <a:avLst/>
          </a:prstGeom>
        </p:spPr>
      </p:pic>
      <p:sp>
        <p:nvSpPr>
          <p:cNvPr id="68" name="Rectangle 67">
            <a:extLst>
              <a:ext uri="{FF2B5EF4-FFF2-40B4-BE49-F238E27FC236}">
                <a16:creationId xmlns:a16="http://schemas.microsoft.com/office/drawing/2014/main" id="{4BD93F49-50A0-3CA4-3BE4-ABD2F5B7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96398" y="3062407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44" name="Text Placeholder 31">
            <a:extLst>
              <a:ext uri="{FF2B5EF4-FFF2-40B4-BE49-F238E27FC236}">
                <a16:creationId xmlns:a16="http://schemas.microsoft.com/office/drawing/2014/main" id="{ACE218D7-B792-D53B-9C3A-D57214A4FC6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98514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5" name="Text Placeholder 31">
            <a:extLst>
              <a:ext uri="{FF2B5EF4-FFF2-40B4-BE49-F238E27FC236}">
                <a16:creationId xmlns:a16="http://schemas.microsoft.com/office/drawing/2014/main" id="{2C8BAA1C-C824-BF93-3AC9-5521174E068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97757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6" name="Text Placeholder 31">
            <a:extLst>
              <a:ext uri="{FF2B5EF4-FFF2-40B4-BE49-F238E27FC236}">
                <a16:creationId xmlns:a16="http://schemas.microsoft.com/office/drawing/2014/main" id="{7575524A-913F-8A9F-6C76-2F902F06300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99083" y="3079467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9F633FB-755C-1DA6-A236-4828BF7D7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9855145" y="1510670"/>
            <a:ext cx="592274" cy="850499"/>
          </a:xfrm>
          <a:prstGeom prst="rect">
            <a:avLst/>
          </a:prstGeom>
        </p:spPr>
      </p:pic>
      <p:sp>
        <p:nvSpPr>
          <p:cNvPr id="69" name="Rectangle 68">
            <a:extLst>
              <a:ext uri="{FF2B5EF4-FFF2-40B4-BE49-F238E27FC236}">
                <a16:creationId xmlns:a16="http://schemas.microsoft.com/office/drawing/2014/main" id="{CBF6DB82-0591-1065-0F06-4604BA02D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8186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47" name="Text Placeholder 31">
            <a:extLst>
              <a:ext uri="{FF2B5EF4-FFF2-40B4-BE49-F238E27FC236}">
                <a16:creationId xmlns:a16="http://schemas.microsoft.com/office/drawing/2014/main" id="{9C47D64D-EC33-3067-7B34-52BEE747711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49021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8" name="Text Placeholder 31">
            <a:extLst>
              <a:ext uri="{FF2B5EF4-FFF2-40B4-BE49-F238E27FC236}">
                <a16:creationId xmlns:a16="http://schemas.microsoft.com/office/drawing/2014/main" id="{380A80CD-2C65-622C-1FDD-77FE59DF52F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48263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9" name="Text Placeholder 31">
            <a:extLst>
              <a:ext uri="{FF2B5EF4-FFF2-40B4-BE49-F238E27FC236}">
                <a16:creationId xmlns:a16="http://schemas.microsoft.com/office/drawing/2014/main" id="{8AA937B0-CD1D-B04E-D7C2-6D1BE3A106E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47337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389C53-D2A4-61DE-12EE-8DC06B848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1365140" y="3967543"/>
            <a:ext cx="757707" cy="662822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77FC7BD4-6E2B-C55F-F6AD-41D830DAB7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40798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50" name="Text Placeholder 31">
            <a:extLst>
              <a:ext uri="{FF2B5EF4-FFF2-40B4-BE49-F238E27FC236}">
                <a16:creationId xmlns:a16="http://schemas.microsoft.com/office/drawing/2014/main" id="{3921D9D0-82F8-2934-B8CC-ED720D330C5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943411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1" name="Text Placeholder 31">
            <a:extLst>
              <a:ext uri="{FF2B5EF4-FFF2-40B4-BE49-F238E27FC236}">
                <a16:creationId xmlns:a16="http://schemas.microsoft.com/office/drawing/2014/main" id="{713DE4C1-0810-3210-CBE4-4FEAD5200F7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42654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2" name="Text Placeholder 31">
            <a:extLst>
              <a:ext uri="{FF2B5EF4-FFF2-40B4-BE49-F238E27FC236}">
                <a16:creationId xmlns:a16="http://schemas.microsoft.com/office/drawing/2014/main" id="{E2FA176D-C581-EBC3-C1D8-CE16187B717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41762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D49711-2445-9015-1FC7-682D0666E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3679043" y="3810000"/>
            <a:ext cx="434375" cy="822812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EF38EF2F-A719-1425-2530-E63D360A4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40170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53" name="Text Placeholder 31">
            <a:extLst>
              <a:ext uri="{FF2B5EF4-FFF2-40B4-BE49-F238E27FC236}">
                <a16:creationId xmlns:a16="http://schemas.microsoft.com/office/drawing/2014/main" id="{23EEA05C-832D-9024-D3E4-E3DD1644009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037801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4" name="Text Placeholder 31">
            <a:extLst>
              <a:ext uri="{FF2B5EF4-FFF2-40B4-BE49-F238E27FC236}">
                <a16:creationId xmlns:a16="http://schemas.microsoft.com/office/drawing/2014/main" id="{314F233D-4595-400D-ED27-FA42B9499B1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37044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5" name="Text Placeholder 31">
            <a:extLst>
              <a:ext uri="{FF2B5EF4-FFF2-40B4-BE49-F238E27FC236}">
                <a16:creationId xmlns:a16="http://schemas.microsoft.com/office/drawing/2014/main" id="{FA5759AB-1825-ACB1-D8CE-EA0FABD8078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042026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47A5559-2141-6BD0-9322-BE75B70CC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rcRect/>
          <a:stretch/>
        </p:blipFill>
        <p:spPr>
          <a:xfrm>
            <a:off x="5484573" y="3953299"/>
            <a:ext cx="974712" cy="645725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CBBBB2E1-C664-B871-BE07-4B9EFBC1C0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30337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56" name="Text Placeholder 31">
            <a:extLst>
              <a:ext uri="{FF2B5EF4-FFF2-40B4-BE49-F238E27FC236}">
                <a16:creationId xmlns:a16="http://schemas.microsoft.com/office/drawing/2014/main" id="{7924BFBD-0B0E-8309-3ED4-C8A8C0C1F6D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132192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7" name="Text Placeholder 31">
            <a:extLst>
              <a:ext uri="{FF2B5EF4-FFF2-40B4-BE49-F238E27FC236}">
                <a16:creationId xmlns:a16="http://schemas.microsoft.com/office/drawing/2014/main" id="{0B6C7CDB-94FE-EA51-B37E-FF990E5C5B2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131435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8" name="Text Placeholder 31">
            <a:extLst>
              <a:ext uri="{FF2B5EF4-FFF2-40B4-BE49-F238E27FC236}">
                <a16:creationId xmlns:a16="http://schemas.microsoft.com/office/drawing/2014/main" id="{AC576733-A7C0-FC68-3B3F-556F7390E75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129579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B1C904C3-124B-F258-1326-55152BA3FF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7789106" y="3927497"/>
            <a:ext cx="656566" cy="679030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AAE916F2-87CA-E055-600A-2DF6792DB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29490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3747F3A-63A9-CBFB-C446-9ACE10C6C2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F9F9B1-DF3D-E341-B963-25B9C029148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9" name="Text Placeholder 31">
            <a:extLst>
              <a:ext uri="{FF2B5EF4-FFF2-40B4-BE49-F238E27FC236}">
                <a16:creationId xmlns:a16="http://schemas.microsoft.com/office/drawing/2014/main" id="{29E704FE-3176-6CEA-01DC-9FA639DFE167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226582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60" name="Text Placeholder 31">
            <a:extLst>
              <a:ext uri="{FF2B5EF4-FFF2-40B4-BE49-F238E27FC236}">
                <a16:creationId xmlns:a16="http://schemas.microsoft.com/office/drawing/2014/main" id="{CCE925DD-28FD-C5A1-DA1E-7F82EDA6782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225825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61" name="Text Placeholder 31">
            <a:extLst>
              <a:ext uri="{FF2B5EF4-FFF2-40B4-BE49-F238E27FC236}">
                <a16:creationId xmlns:a16="http://schemas.microsoft.com/office/drawing/2014/main" id="{60A6179A-9C15-63F6-F97A-DF707D1D69C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230038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62922B29-D2A8-C6ED-FEF5-6CDEF324E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9645763" y="3994948"/>
            <a:ext cx="1064299" cy="608012"/>
          </a:xfrm>
          <a:prstGeom prst="rect">
            <a:avLst/>
          </a:prstGeom>
        </p:spPr>
      </p:pic>
      <p:sp>
        <p:nvSpPr>
          <p:cNvPr id="12" name="Date Placeholder 11" hidden="1">
            <a:extLst>
              <a:ext uri="{FF2B5EF4-FFF2-40B4-BE49-F238E27FC236}">
                <a16:creationId xmlns:a16="http://schemas.microsoft.com/office/drawing/2014/main" id="{A0173B7D-DB0F-4DCF-8C09-F0055F28D0EF}"/>
              </a:ext>
            </a:extLst>
          </p:cNvPr>
          <p:cNvSpPr>
            <a:spLocks noGrp="1"/>
          </p:cNvSpPr>
          <p:nvPr>
            <p:ph type="dt" sz="half" idx="41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D4A40467-BFD7-4AEC-86C7-0E154C7E97D7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1306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44">
          <p15:clr>
            <a:srgbClr val="FBAE40"/>
          </p15:clr>
        </p15:guide>
        <p15:guide id="2" orient="horz" pos="1536">
          <p15:clr>
            <a:srgbClr val="FBAE40"/>
          </p15:clr>
        </p15:guide>
        <p15:guide id="3" orient="horz" pos="1968">
          <p15:clr>
            <a:srgbClr val="FBAE40"/>
          </p15:clr>
        </p15:guide>
        <p15:guide id="4" orient="horz" pos="2160">
          <p15:clr>
            <a:srgbClr val="FBAE40"/>
          </p15:clr>
        </p15:guide>
        <p15:guide id="5" orient="horz" pos="1824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y the Number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4" name="Text Placeholder 31">
            <a:extLst>
              <a:ext uri="{FF2B5EF4-FFF2-40B4-BE49-F238E27FC236}">
                <a16:creationId xmlns:a16="http://schemas.microsoft.com/office/drawing/2014/main" id="{4D732FB1-8CDE-8457-6424-AA655E907431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1878627" y="257036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A4F83874-31A4-4544-A5AB-523334E6B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11687" y="1734613"/>
            <a:ext cx="662207" cy="732442"/>
          </a:xfrm>
          <a:prstGeom prst="rect">
            <a:avLst/>
          </a:prstGeom>
        </p:spPr>
      </p:pic>
      <p:sp>
        <p:nvSpPr>
          <p:cNvPr id="39" name="Text Placeholder 31">
            <a:extLst>
              <a:ext uri="{FF2B5EF4-FFF2-40B4-BE49-F238E27FC236}">
                <a16:creationId xmlns:a16="http://schemas.microsoft.com/office/drawing/2014/main" id="{830910AD-C767-F22E-BEE1-C297209975F5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972472" y="257036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A7D6AA29-C863-7ECC-FEC7-C917A386E7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546919" y="1625348"/>
            <a:ext cx="711865" cy="862867"/>
          </a:xfrm>
          <a:prstGeom prst="rect">
            <a:avLst/>
          </a:prstGeom>
        </p:spPr>
      </p:pic>
      <p:sp>
        <p:nvSpPr>
          <p:cNvPr id="45" name="Text Placeholder 31">
            <a:extLst>
              <a:ext uri="{FF2B5EF4-FFF2-40B4-BE49-F238E27FC236}">
                <a16:creationId xmlns:a16="http://schemas.microsoft.com/office/drawing/2014/main" id="{2F555366-E8C6-0668-4492-32330DE8FE40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066317" y="257036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990FC371-2F35-828E-2C46-E998D5307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6643151" y="1604103"/>
            <a:ext cx="720875" cy="895633"/>
          </a:xfrm>
          <a:prstGeom prst="rect">
            <a:avLst/>
          </a:prstGeom>
        </p:spPr>
      </p:pic>
      <p:sp>
        <p:nvSpPr>
          <p:cNvPr id="51" name="Text Placeholder 31">
            <a:extLst>
              <a:ext uri="{FF2B5EF4-FFF2-40B4-BE49-F238E27FC236}">
                <a16:creationId xmlns:a16="http://schemas.microsoft.com/office/drawing/2014/main" id="{413038EF-751A-0960-13B3-260FA9791D8D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160162" y="257036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DDE505D9-D208-12D6-62E3-6AF8409EA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8810515" y="1702334"/>
            <a:ext cx="595451" cy="771158"/>
          </a:xfrm>
          <a:prstGeom prst="rect">
            <a:avLst/>
          </a:prstGeom>
        </p:spPr>
      </p:pic>
      <p:sp>
        <p:nvSpPr>
          <p:cNvPr id="57" name="Text Placeholder 31">
            <a:extLst>
              <a:ext uri="{FF2B5EF4-FFF2-40B4-BE49-F238E27FC236}">
                <a16:creationId xmlns:a16="http://schemas.microsoft.com/office/drawing/2014/main" id="{D39E5B4D-59FC-C777-70C2-81070945A0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1895930" y="472870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6C8EB295-CD84-096B-A4F3-2AC2FED48D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2411915" y="3994140"/>
            <a:ext cx="757510" cy="662822"/>
          </a:xfrm>
          <a:prstGeom prst="rect">
            <a:avLst/>
          </a:prstGeom>
        </p:spPr>
      </p:pic>
      <p:sp>
        <p:nvSpPr>
          <p:cNvPr id="63" name="Text Placeholder 31">
            <a:extLst>
              <a:ext uri="{FF2B5EF4-FFF2-40B4-BE49-F238E27FC236}">
                <a16:creationId xmlns:a16="http://schemas.microsoft.com/office/drawing/2014/main" id="{F9F19D38-2BD6-2D48-88A9-E14797478CF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3989775" y="472870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CC4CDD10-6F0D-BE8C-42B3-E54FDCED5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4725216" y="3836597"/>
            <a:ext cx="434262" cy="822812"/>
          </a:xfrm>
          <a:prstGeom prst="rect">
            <a:avLst/>
          </a:prstGeom>
        </p:spPr>
      </p:pic>
      <p:sp>
        <p:nvSpPr>
          <p:cNvPr id="84" name="Text Placeholder 31">
            <a:extLst>
              <a:ext uri="{FF2B5EF4-FFF2-40B4-BE49-F238E27FC236}">
                <a16:creationId xmlns:a16="http://schemas.microsoft.com/office/drawing/2014/main" id="{05D06A2A-F046-CFD5-9FAD-B5FD15F1C26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6083620" y="472870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102" name="Picture 101">
            <a:extLst>
              <a:ext uri="{FF2B5EF4-FFF2-40B4-BE49-F238E27FC236}">
                <a16:creationId xmlns:a16="http://schemas.microsoft.com/office/drawing/2014/main" id="{D1B0F029-FA6D-D5B3-6219-B5BC8A3A58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6530276" y="3979895"/>
            <a:ext cx="974458" cy="645725"/>
          </a:xfrm>
          <a:prstGeom prst="rect">
            <a:avLst/>
          </a:prstGeom>
        </p:spPr>
      </p:pic>
      <p:sp>
        <p:nvSpPr>
          <p:cNvPr id="114" name="Text Placeholder 31">
            <a:extLst>
              <a:ext uri="{FF2B5EF4-FFF2-40B4-BE49-F238E27FC236}">
                <a16:creationId xmlns:a16="http://schemas.microsoft.com/office/drawing/2014/main" id="{176DAE7A-C52F-7111-5DBB-E062185E9F38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8177465" y="472870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C44D9769-9D74-BE8A-84F0-FD1BC0DE7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8614956" y="3979895"/>
            <a:ext cx="974458" cy="645725"/>
          </a:xfrm>
          <a:prstGeom prst="rect">
            <a:avLst/>
          </a:prstGeom>
        </p:spPr>
      </p:pic>
      <p:sp>
        <p:nvSpPr>
          <p:cNvPr id="118" name="Text Placeholder 31">
            <a:extLst>
              <a:ext uri="{FF2B5EF4-FFF2-40B4-BE49-F238E27FC236}">
                <a16:creationId xmlns:a16="http://schemas.microsoft.com/office/drawing/2014/main" id="{FDCFB11C-26C7-DCB4-EE67-1ECADF7CB9E1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8174852" y="3079302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19" name="Text Placeholder 31">
            <a:extLst>
              <a:ext uri="{FF2B5EF4-FFF2-40B4-BE49-F238E27FC236}">
                <a16:creationId xmlns:a16="http://schemas.microsoft.com/office/drawing/2014/main" id="{07848CFD-CAC1-1AEF-F232-1B41BCCA5960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6049500" y="3079302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0" name="Text Placeholder 31">
            <a:extLst>
              <a:ext uri="{FF2B5EF4-FFF2-40B4-BE49-F238E27FC236}">
                <a16:creationId xmlns:a16="http://schemas.microsoft.com/office/drawing/2014/main" id="{BE1716E7-8BE0-DC74-1FDC-5DB89F2B4F28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3961713" y="3079302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1" name="Text Placeholder 31">
            <a:extLst>
              <a:ext uri="{FF2B5EF4-FFF2-40B4-BE49-F238E27FC236}">
                <a16:creationId xmlns:a16="http://schemas.microsoft.com/office/drawing/2014/main" id="{3F591AA1-B143-F6A5-8202-20DF057D04B9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1888702" y="3091925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2" name="Text Placeholder 31">
            <a:extLst>
              <a:ext uri="{FF2B5EF4-FFF2-40B4-BE49-F238E27FC236}">
                <a16:creationId xmlns:a16="http://schemas.microsoft.com/office/drawing/2014/main" id="{8FBCF6A3-70A8-9BEA-BCEA-4F92D6AF8A8A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8182080" y="5241274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3" name="Text Placeholder 31">
            <a:extLst>
              <a:ext uri="{FF2B5EF4-FFF2-40B4-BE49-F238E27FC236}">
                <a16:creationId xmlns:a16="http://schemas.microsoft.com/office/drawing/2014/main" id="{B995CE9C-E6E5-D535-CF4F-3B7216FFA207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6056728" y="5241274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4" name="Text Placeholder 31">
            <a:extLst>
              <a:ext uri="{FF2B5EF4-FFF2-40B4-BE49-F238E27FC236}">
                <a16:creationId xmlns:a16="http://schemas.microsoft.com/office/drawing/2014/main" id="{05A0AA22-9135-070C-4E23-0338D974697B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3968941" y="5241274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5" name="Text Placeholder 31">
            <a:extLst>
              <a:ext uri="{FF2B5EF4-FFF2-40B4-BE49-F238E27FC236}">
                <a16:creationId xmlns:a16="http://schemas.microsoft.com/office/drawing/2014/main" id="{9F7FC6AD-7A26-0740-6CBC-B71AEEA97485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1895930" y="5253897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</p:spTree>
    <p:extLst>
      <p:ext uri="{BB962C8B-B14F-4D97-AF65-F5344CB8AC3E}">
        <p14:creationId xmlns:p14="http://schemas.microsoft.com/office/powerpoint/2010/main" val="18987078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5D65074-98F4-4816-02A2-91C4084DF3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68094"/>
            <a:ext cx="6867726" cy="1137232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">
            <a:extLst>
              <a:ext uri="{FF2B5EF4-FFF2-40B4-BE49-F238E27FC236}">
                <a16:creationId xmlns:a16="http://schemas.microsoft.com/office/drawing/2014/main" id="{48F1A801-A961-954A-9A0A-C24CC21DF3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4034" y="1371601"/>
            <a:ext cx="6481863" cy="32015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LLE photograph">
            <a:extLst>
              <a:ext uri="{FF2B5EF4-FFF2-40B4-BE49-F238E27FC236}">
                <a16:creationId xmlns:a16="http://schemas.microsoft.com/office/drawing/2014/main" id="{C73FA12A-6E2C-754C-A799-98A0B0038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6261" t="12252" r="-3" b="7106"/>
          <a:stretch/>
        </p:blipFill>
        <p:spPr>
          <a:xfrm>
            <a:off x="8115827" y="-54735"/>
            <a:ext cx="4191267" cy="706899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CC1DEE-124C-8E1E-5EF8-3D10699D1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FF9F9B1-DF3D-E341-B963-25B9C0291482}" type="slidenum">
              <a:rPr lang="en-US" smtClean="0"/>
              <a:pPr/>
              <a:t>‹#›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Date Placeholder 2" hidden="1">
            <a:extLst>
              <a:ext uri="{FF2B5EF4-FFF2-40B4-BE49-F238E27FC236}">
                <a16:creationId xmlns:a16="http://schemas.microsoft.com/office/drawing/2014/main" id="{5E1A259E-EFD9-45F3-9A82-A525FB5BA681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5303D6-BB87-4D5C-AD9A-79CE518EC060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2" name="Highlight text" descr="Highlight.">
            <a:extLst>
              <a:ext uri="{FF2B5EF4-FFF2-40B4-BE49-F238E27FC236}">
                <a16:creationId xmlns:a16="http://schemas.microsoft.com/office/drawing/2014/main" id="{98D5318B-F23B-DF36-A393-F1FE99B5ACB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94034" y="5140357"/>
            <a:ext cx="6481863" cy="4268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anchor="b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</a:t>
            </a:r>
          </a:p>
        </p:txBody>
      </p:sp>
    </p:spTree>
    <p:extLst>
      <p:ext uri="{BB962C8B-B14F-4D97-AF65-F5344CB8AC3E}">
        <p14:creationId xmlns:p14="http://schemas.microsoft.com/office/powerpoint/2010/main" val="5386382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6AE1-82F6-A27F-D6EE-66ED9B9A6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3275" y="1676341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87275" y="1676341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3143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81AA6-2F1C-82E9-DE1B-1F4948B19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163782"/>
            <a:ext cx="4197927" cy="569421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6AE1-82F6-A27F-D6EE-66ED9B9A6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3275" y="1676341"/>
            <a:ext cx="3279140" cy="4351338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3440" y="1676341"/>
            <a:ext cx="630543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 descr="Laboratory for Laser Energetics University of Rochester Logo.">
            <a:extLst>
              <a:ext uri="{FF2B5EF4-FFF2-40B4-BE49-F238E27FC236}">
                <a16:creationId xmlns:a16="http://schemas.microsoft.com/office/drawing/2014/main" id="{03A38C75-D620-9D68-F8E5-A12FA26A40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48640" y="6355080"/>
            <a:ext cx="2628909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7999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 Yellow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81AA6-2F1C-82E9-DE1B-1F4948B19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163782"/>
            <a:ext cx="4197927" cy="5694218"/>
          </a:xfrm>
          <a:prstGeom prst="rect">
            <a:avLst/>
          </a:prstGeom>
          <a:solidFill>
            <a:srgbClr val="FFD82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3440" y="1676341"/>
            <a:ext cx="630543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 descr="Laboratory for Laser Energetics University of Rochester Logo.">
            <a:extLst>
              <a:ext uri="{FF2B5EF4-FFF2-40B4-BE49-F238E27FC236}">
                <a16:creationId xmlns:a16="http://schemas.microsoft.com/office/drawing/2014/main" id="{03A38C75-D620-9D68-F8E5-A12FA26A40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48640" y="6355080"/>
            <a:ext cx="2628909" cy="36512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F808B90-02A3-DEFE-816A-9D1E6CA4B447}"/>
              </a:ext>
            </a:extLst>
          </p:cNvPr>
          <p:cNvSpPr txBox="1">
            <a:spLocks/>
          </p:cNvSpPr>
          <p:nvPr userDrawn="1"/>
        </p:nvSpPr>
        <p:spPr>
          <a:xfrm>
            <a:off x="453275" y="1676400"/>
            <a:ext cx="3931674" cy="3505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0" i="1" kern="1200">
                <a:solidFill>
                  <a:srgbClr val="001E5F"/>
                </a:solidFill>
                <a:latin typeface="Aptos Display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“Insert quote text”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525E693-8375-B754-CC11-20CAE65F7A6E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453275" y="5334000"/>
            <a:ext cx="3931674" cy="534988"/>
          </a:xfrm>
        </p:spPr>
        <p:txBody>
          <a:bodyPr/>
          <a:lstStyle>
            <a:lvl1pPr marL="0" indent="0">
              <a:buNone/>
              <a:defRPr sz="1600" i="1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—Name of person quoted</a:t>
            </a:r>
          </a:p>
        </p:txBody>
      </p:sp>
    </p:spTree>
    <p:extLst>
      <p:ext uri="{BB962C8B-B14F-4D97-AF65-F5344CB8AC3E}">
        <p14:creationId xmlns:p14="http://schemas.microsoft.com/office/powerpoint/2010/main" val="11874299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 Blue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81AA6-2F1C-82E9-DE1B-1F4948B19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163782"/>
            <a:ext cx="4197927" cy="56942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3440" y="1676341"/>
            <a:ext cx="630543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 descr="Laboratory for Laser Energetics University of Rochester Logo.">
            <a:extLst>
              <a:ext uri="{FF2B5EF4-FFF2-40B4-BE49-F238E27FC236}">
                <a16:creationId xmlns:a16="http://schemas.microsoft.com/office/drawing/2014/main" id="{03A38C75-D620-9D68-F8E5-A12FA26A40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F808B90-02A3-DEFE-816A-9D1E6CA4B447}"/>
              </a:ext>
            </a:extLst>
          </p:cNvPr>
          <p:cNvSpPr txBox="1">
            <a:spLocks/>
          </p:cNvSpPr>
          <p:nvPr userDrawn="1"/>
        </p:nvSpPr>
        <p:spPr>
          <a:xfrm>
            <a:off x="453275" y="1676400"/>
            <a:ext cx="3931674" cy="3505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0" i="1" kern="1200">
                <a:solidFill>
                  <a:srgbClr val="001E5F"/>
                </a:solidFill>
                <a:latin typeface="Aptos Display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“Insert quote text”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525E693-8375-B754-CC11-20CAE65F7A6E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453275" y="5334000"/>
            <a:ext cx="3931674" cy="534988"/>
          </a:xfrm>
        </p:spPr>
        <p:txBody>
          <a:bodyPr/>
          <a:lstStyle>
            <a:lvl1pPr marL="0" indent="0">
              <a:buNone/>
              <a:defRPr sz="1600" i="1">
                <a:solidFill>
                  <a:schemeClr val="accent4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—Name of person quoted</a:t>
            </a:r>
          </a:p>
        </p:txBody>
      </p:sp>
    </p:spTree>
    <p:extLst>
      <p:ext uri="{BB962C8B-B14F-4D97-AF65-F5344CB8AC3E}">
        <p14:creationId xmlns:p14="http://schemas.microsoft.com/office/powerpoint/2010/main" val="433177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4_Two Content_blu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81AA6-2F1C-82E9-DE1B-1F4948B19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163782"/>
            <a:ext cx="4197927" cy="56942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6AE1-82F6-A27F-D6EE-66ED9B9A6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3275" y="1676341"/>
            <a:ext cx="327914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3440" y="1676341"/>
            <a:ext cx="6305435" cy="4351338"/>
          </a:xfrm>
        </p:spPr>
        <p:txBody>
          <a:bodyPr/>
          <a:lstStyle>
            <a:lvl1pPr>
              <a:buClr>
                <a:schemeClr val="accent4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4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4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4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4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 descr="Laboratory for Laser Energetics University of Rochester Logo.">
            <a:extLst>
              <a:ext uri="{FF2B5EF4-FFF2-40B4-BE49-F238E27FC236}">
                <a16:creationId xmlns:a16="http://schemas.microsoft.com/office/drawing/2014/main" id="{03A38C75-D620-9D68-F8E5-A12FA26A404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3008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_blu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18552A-FD91-9897-C635-1C596BF849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6220965" cy="6858000"/>
          </a:xfrm>
          <a:prstGeom prst="rect">
            <a:avLst/>
          </a:prstGeom>
          <a:solidFill>
            <a:schemeClr val="bg2">
              <a:lumMod val="10000"/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5E03767-D6E4-A398-308B-EDDC0F5D48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0007" y="1676400"/>
            <a:ext cx="3931674" cy="3505200"/>
          </a:xfrm>
        </p:spPr>
        <p:txBody>
          <a:bodyPr anchor="t"/>
          <a:lstStyle>
            <a:lvl1pPr>
              <a:defRPr sz="2200" i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“Insert quote text”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199C40B4-AC66-84F7-EF40-0381B4FBEF48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40007" y="5334000"/>
            <a:ext cx="3931674" cy="534988"/>
          </a:xfrm>
        </p:spPr>
        <p:txBody>
          <a:bodyPr/>
          <a:lstStyle>
            <a:lvl1pPr marL="0" indent="0">
              <a:buNone/>
              <a:defRPr sz="1600" i="1">
                <a:solidFill>
                  <a:schemeClr val="accent4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—Name of person quoted</a:t>
            </a:r>
          </a:p>
        </p:txBody>
      </p:sp>
      <p:pic>
        <p:nvPicPr>
          <p:cNvPr id="16" name="Picture 15" descr="Laboratory for Laser Energetics University of Rochester Logo.">
            <a:extLst>
              <a:ext uri="{FF2B5EF4-FFF2-40B4-BE49-F238E27FC236}">
                <a16:creationId xmlns:a16="http://schemas.microsoft.com/office/drawing/2014/main" id="{A24ED239-E1A9-CA2A-7C21-4A3C671FE90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48640" y="6355080"/>
            <a:ext cx="2628901" cy="36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2744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6AE1-82F6-A27F-D6EE-66ED9B9A6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3275" y="1676341"/>
            <a:ext cx="5181600" cy="39256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D56D12FE-80CC-9C5E-CDAC-BCCAB2EEA1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155469"/>
            <a:ext cx="6096000" cy="570253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1445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53D8CAA-99AD-D920-3F54-39F250912CD0}"/>
              </a:ext>
            </a:extLst>
          </p:cNvPr>
          <p:cNvSpPr/>
          <p:nvPr userDrawn="1"/>
        </p:nvSpPr>
        <p:spPr>
          <a:xfrm>
            <a:off x="0" y="18255"/>
            <a:ext cx="12192000" cy="605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3198E57-2B02-2DC2-2500-BCDC846046B9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453275" y="348456"/>
            <a:ext cx="4499725" cy="1454944"/>
          </a:xfrm>
        </p:spPr>
        <p:txBody>
          <a:bodyPr anchor="ctr" anchorCtr="0">
            <a:noAutofit/>
          </a:bodyPr>
          <a:lstStyle>
            <a:lvl1pPr marL="0" indent="0">
              <a:lnSpc>
                <a:spcPct val="80000"/>
              </a:lnSpc>
              <a:buNone/>
              <a:defRPr sz="4000">
                <a:solidFill>
                  <a:srgbClr val="001E5F"/>
                </a:solidFill>
                <a:latin typeface="Aptos Display" panose="020B00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body 1">
            <a:extLst>
              <a:ext uri="{FF2B5EF4-FFF2-40B4-BE49-F238E27FC236}">
                <a16:creationId xmlns:a16="http://schemas.microsoft.com/office/drawing/2014/main" id="{0A624B1C-FC85-381A-B853-D6C5AAA9D38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53275" y="1845440"/>
            <a:ext cx="4499725" cy="116845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D078F23-C025-FD01-6896-1ABA413AA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-114300" y="3103974"/>
            <a:ext cx="5422900" cy="18255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le 2">
            <a:extLst>
              <a:ext uri="{FF2B5EF4-FFF2-40B4-BE49-F238E27FC236}">
                <a16:creationId xmlns:a16="http://schemas.microsoft.com/office/drawing/2014/main" id="{6CD76F6F-2107-084B-8B4D-4B4E841F39CC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453275" y="3212305"/>
            <a:ext cx="4499725" cy="1454944"/>
          </a:xfrm>
        </p:spPr>
        <p:txBody>
          <a:bodyPr anchor="ctr" anchorCtr="0">
            <a:noAutofit/>
          </a:bodyPr>
          <a:lstStyle>
            <a:lvl1pPr marL="0" indent="0">
              <a:lnSpc>
                <a:spcPct val="80000"/>
              </a:lnSpc>
              <a:buNone/>
              <a:defRPr sz="4000">
                <a:solidFill>
                  <a:srgbClr val="001E5F"/>
                </a:solidFill>
                <a:latin typeface="Aptos Display" panose="020B00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body 2">
            <a:extLst>
              <a:ext uri="{FF2B5EF4-FFF2-40B4-BE49-F238E27FC236}">
                <a16:creationId xmlns:a16="http://schemas.microsoft.com/office/drawing/2014/main" id="{6C0F09B0-DF9F-DADF-48DC-F22F5DE2A899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453275" y="4719799"/>
            <a:ext cx="4499725" cy="116845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81169DA9-C9D6-213B-7C47-037E6B221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308600" y="-88900"/>
            <a:ext cx="0" cy="711200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6A3E066-DAEC-CE3C-9561-C49C4091E7BA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5717425" y="348853"/>
            <a:ext cx="6021300" cy="553940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410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1F371-528F-0113-4E79-25DA2A3ED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2974E15-7FCE-83C0-E5B4-4633C9B0718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155468"/>
            <a:ext cx="6096000" cy="5702531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B784DC-6E1B-BB0E-4741-BE3223BC5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8114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FA3095-388C-26AF-3995-C59E94088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545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49A4D-BD6C-5D08-53F5-68D55F48A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18255"/>
            <a:ext cx="12192000" cy="605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515FE9BB-0B4E-98AD-14D7-93C5F13F168A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453275" y="348456"/>
            <a:ext cx="4499725" cy="1454944"/>
          </a:xfrm>
        </p:spPr>
        <p:txBody>
          <a:bodyPr anchor="ctr" anchorCtr="0">
            <a:noAutofit/>
          </a:bodyPr>
          <a:lstStyle>
            <a:lvl1pPr marL="0" indent="0">
              <a:lnSpc>
                <a:spcPct val="80000"/>
              </a:lnSpc>
              <a:buNone/>
              <a:defRPr sz="4000">
                <a:solidFill>
                  <a:srgbClr val="001E5F"/>
                </a:solidFill>
                <a:latin typeface="Aptos Display" panose="020B00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A7FF0167-332C-8BA1-9403-83719FF9D25C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5483226" y="348456"/>
            <a:ext cx="5921373" cy="2039932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6" name="Chart Placeholder 5">
            <a:extLst>
              <a:ext uri="{FF2B5EF4-FFF2-40B4-BE49-F238E27FC236}">
                <a16:creationId xmlns:a16="http://schemas.microsoft.com/office/drawing/2014/main" id="{1BD855F6-D824-9F42-7908-8636BDCBCEB0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5483227" y="2691604"/>
            <a:ext cx="2794000" cy="3479800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13" name="Chart Placeholder 5">
            <a:extLst>
              <a:ext uri="{FF2B5EF4-FFF2-40B4-BE49-F238E27FC236}">
                <a16:creationId xmlns:a16="http://schemas.microsoft.com/office/drawing/2014/main" id="{7C9FDD16-D106-F0FB-9B39-D24B5F91155A}"/>
              </a:ext>
            </a:extLst>
          </p:cNvPr>
          <p:cNvSpPr>
            <a:spLocks noGrp="1"/>
          </p:cNvSpPr>
          <p:nvPr>
            <p:ph type="chart" sz="quarter" idx="18"/>
          </p:nvPr>
        </p:nvSpPr>
        <p:spPr>
          <a:xfrm>
            <a:off x="8610600" y="2691604"/>
            <a:ext cx="2794000" cy="3479800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734F54C-06D1-81A6-6AD8-245DB0BB57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21101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University of Rochester Laboratory for Laser Energetics">
            <a:extLst>
              <a:ext uri="{FF2B5EF4-FFF2-40B4-BE49-F238E27FC236}">
                <a16:creationId xmlns:a16="http://schemas.microsoft.com/office/drawing/2014/main" id="{97451475-934B-4E4E-8482-D44938B79C81}"/>
              </a:ext>
            </a:extLst>
          </p:cNvPr>
          <p:cNvSpPr txBox="1"/>
          <p:nvPr userDrawn="1"/>
        </p:nvSpPr>
        <p:spPr>
          <a:xfrm>
            <a:off x="612935" y="5491114"/>
            <a:ext cx="3786943" cy="49244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r>
              <a:rPr lang="en-US" sz="2000" b="0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University of Rochester</a:t>
            </a:r>
          </a:p>
          <a:p>
            <a:pPr algn="l"/>
            <a:r>
              <a:rPr lang="en-US" sz="2000" b="0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Laboratory for Laser Energetics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A1C217-3E51-4813-BFF3-B399D85A75C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2935" y="5217792"/>
            <a:ext cx="4492207" cy="246762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2000" b="0"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Click to edit presenter name</a:t>
            </a:r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04998DAD-D8DB-47C1-A533-3E027F6980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C7A9487E-9E79-4538-A150-CA52C9F4F91F}" type="datetime1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 hidden="1">
            <a:extLst>
              <a:ext uri="{FF2B5EF4-FFF2-40B4-BE49-F238E27FC236}">
                <a16:creationId xmlns:a16="http://schemas.microsoft.com/office/drawing/2014/main" id="{43A3D2F3-9DBB-4F9E-826A-37E576FF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6" name="Slide Number Placeholder 5" hidden="1">
            <a:extLst>
              <a:ext uri="{FF2B5EF4-FFF2-40B4-BE49-F238E27FC236}">
                <a16:creationId xmlns:a16="http://schemas.microsoft.com/office/drawing/2014/main" id="{90CBBA80-0914-4640-AA18-95BE3EEC4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resentation purpose">
            <a:extLst>
              <a:ext uri="{FF2B5EF4-FFF2-40B4-BE49-F238E27FC236}">
                <a16:creationId xmlns:a16="http://schemas.microsoft.com/office/drawing/2014/main" id="{AD187256-F542-48B9-AE8E-E5927585704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34534" y="5287384"/>
            <a:ext cx="4344531" cy="49244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marL="0" indent="0" algn="r">
              <a:buNone/>
              <a:defRPr sz="2000" b="0">
                <a:latin typeface="Aptos" panose="020B0004020202020204" pitchFamily="34" charset="0"/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edit location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F701567E-0982-46EA-8E48-75C14BE83F6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234534" y="5833617"/>
            <a:ext cx="4344531" cy="30720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r">
              <a:buNone/>
              <a:defRPr sz="2000" b="0">
                <a:latin typeface="Aptos" panose="020B0004020202020204" pitchFamily="34" charset="0"/>
              </a:defRPr>
            </a:lvl1pPr>
            <a:lvl2pPr algn="r">
              <a:defRPr b="0"/>
            </a:lvl2pPr>
            <a:lvl3pPr algn="r">
              <a:defRPr b="0"/>
            </a:lvl3pPr>
            <a:lvl4pPr algn="r">
              <a:defRPr b="0"/>
            </a:lvl4pPr>
            <a:lvl5pPr algn="r">
              <a:defRPr b="0"/>
            </a:lvl5pPr>
          </a:lstStyle>
          <a:p>
            <a:pPr lvl="0"/>
            <a:r>
              <a:rPr lang="en-US" dirty="0"/>
              <a:t>Click to edit date</a:t>
            </a:r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760FE4A3-DD09-E822-5BDE-09A377CF5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54864"/>
            <a:ext cx="11201400" cy="1152144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Presentation purpose">
            <a:extLst>
              <a:ext uri="{FF2B5EF4-FFF2-40B4-BE49-F238E27FC236}">
                <a16:creationId xmlns:a16="http://schemas.microsoft.com/office/drawing/2014/main" id="{472C9CE1-4841-C771-7CC6-615840D9E43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34533" y="4972111"/>
            <a:ext cx="4344531" cy="49244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marL="0" indent="0" algn="r">
              <a:buNone/>
              <a:defRPr sz="2000" b="0">
                <a:latin typeface="Aptos" panose="020B0004020202020204" pitchFamily="34" charset="0"/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edit presentation purpose </a:t>
            </a:r>
          </a:p>
        </p:txBody>
      </p:sp>
    </p:spTree>
    <p:extLst>
      <p:ext uri="{BB962C8B-B14F-4D97-AF65-F5344CB8AC3E}">
        <p14:creationId xmlns:p14="http://schemas.microsoft.com/office/powerpoint/2010/main" val="37341006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mmary Heading">
            <a:extLst>
              <a:ext uri="{FF2B5EF4-FFF2-40B4-BE49-F238E27FC236}">
                <a16:creationId xmlns:a16="http://schemas.microsoft.com/office/drawing/2014/main" id="{74087B4F-6B4F-4411-A74C-D5FFACE0385D}"/>
              </a:ext>
            </a:extLst>
          </p:cNvPr>
          <p:cNvSpPr txBox="1">
            <a:spLocks/>
          </p:cNvSpPr>
          <p:nvPr userDrawn="1"/>
        </p:nvSpPr>
        <p:spPr>
          <a:xfrm>
            <a:off x="558858" y="82296"/>
            <a:ext cx="1171374" cy="301752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b="0" dirty="0">
                <a:solidFill>
                  <a:schemeClr val="bg1"/>
                </a:solidFill>
                <a:latin typeface="Aptos" panose="020B0004020202020204" pitchFamily="34" charset="0"/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8A64A-617C-4C8E-89AA-D14BB59F7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676400"/>
            <a:ext cx="10975657" cy="3122238"/>
          </a:xfrm>
        </p:spPr>
        <p:txBody>
          <a:bodyPr/>
          <a:lstStyle>
            <a:lvl1pPr marL="301752" indent="-301752">
              <a:buClr>
                <a:srgbClr val="013DFF"/>
              </a:buClr>
              <a:buFont typeface="Wingdings" pitchFamily="2" charset="2"/>
              <a:buChar char="§"/>
              <a:defRPr/>
            </a:lvl1pPr>
            <a:lvl2pPr marL="768096" indent="-301752">
              <a:buClr>
                <a:srgbClr val="013DFF"/>
              </a:buClr>
              <a:buFont typeface="Wingdings" pitchFamily="2" charset="2"/>
              <a:buChar char="§"/>
              <a:defRPr/>
            </a:lvl2pPr>
            <a:lvl3pPr marL="1216152" indent="-246888">
              <a:buClr>
                <a:srgbClr val="013DFF"/>
              </a:buClr>
              <a:buFont typeface="Wingdings" pitchFamily="2" charset="2"/>
              <a:buChar char="§"/>
              <a:defRPr/>
            </a:lvl3pPr>
            <a:lvl4pPr marL="1682496" indent="-310896">
              <a:buClr>
                <a:srgbClr val="013DFF"/>
              </a:buClr>
              <a:buFont typeface="Wingdings" pitchFamily="2" charset="2"/>
              <a:buChar char="§"/>
              <a:defRPr/>
            </a:lvl4pPr>
            <a:lvl5pPr marL="2139696" indent="-310896">
              <a:buClr>
                <a:srgbClr val="013DFF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Highlight box">
            <a:extLst>
              <a:ext uri="{FF2B5EF4-FFF2-40B4-BE49-F238E27FC236}">
                <a16:creationId xmlns:a16="http://schemas.microsoft.com/office/drawing/2014/main" id="{BD5F905A-EE20-4CFD-A3C9-FBEA97DAB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608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A133C-BD9B-40D2-BA16-9A49991CD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00749" y="6042819"/>
            <a:ext cx="3476940" cy="614363"/>
          </a:xfrm>
        </p:spPr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8521CF67-D734-4880-BB40-BBC4AD6E96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5C38FE81-7596-4992-B52D-253FC7BA728F}" type="datetime1">
              <a:rPr lang="en-US" smtClean="0"/>
              <a:t>7/28/2026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CE6CA-E5D4-4B08-A545-36A5A1BAC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9FA82FB-DD37-8BBE-20E6-68E8DCB41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975657" cy="1188425"/>
          </a:xfrm>
        </p:spPr>
        <p:txBody>
          <a:bodyPr lIns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8285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borat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 hidden="1">
            <a:extLst>
              <a:ext uri="{FF2B5EF4-FFF2-40B4-BE49-F238E27FC236}">
                <a16:creationId xmlns:a16="http://schemas.microsoft.com/office/drawing/2014/main" id="{F17A19CC-BB30-4054-8E40-B5F5760DF6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8172" y="-1295400"/>
            <a:ext cx="10975657" cy="77787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Collaborators</a:t>
            </a:r>
          </a:p>
        </p:txBody>
      </p:sp>
      <p:sp>
        <p:nvSpPr>
          <p:cNvPr id="2" name="Date Placeholder 1" hidden="1">
            <a:extLst>
              <a:ext uri="{FF2B5EF4-FFF2-40B4-BE49-F238E27FC236}">
                <a16:creationId xmlns:a16="http://schemas.microsoft.com/office/drawing/2014/main" id="{A0365FE0-DB5E-4A59-97F9-899D4C2673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0E36FD74-743A-48EF-A667-B0ED95B8F76C}" type="datetime1">
              <a:rPr lang="en-US" smtClean="0"/>
              <a:t>7/28/2026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AC4A26-42CE-4750-A8E9-0D4059E5A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67112-155B-472C-B582-C6E3485EB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Name placeholder 1">
            <a:extLst>
              <a:ext uri="{FF2B5EF4-FFF2-40B4-BE49-F238E27FC236}">
                <a16:creationId xmlns:a16="http://schemas.microsoft.com/office/drawing/2014/main" id="{240F7955-8455-405F-9967-01B04E16D5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72" y="1676401"/>
            <a:ext cx="10975658" cy="614363"/>
          </a:xfr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9" name="Institution name 2">
            <a:extLst>
              <a:ext uri="{FF2B5EF4-FFF2-40B4-BE49-F238E27FC236}">
                <a16:creationId xmlns:a16="http://schemas.microsoft.com/office/drawing/2014/main" id="{493EF0EC-8B2D-4384-BA31-C11A565E1A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8170" y="2290764"/>
            <a:ext cx="10975658" cy="614363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0" name="Name placeholder 3">
            <a:extLst>
              <a:ext uri="{FF2B5EF4-FFF2-40B4-BE49-F238E27FC236}">
                <a16:creationId xmlns:a16="http://schemas.microsoft.com/office/drawing/2014/main" id="{5DBD8596-BAAD-43F6-A881-989E87C513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5951" y="2905127"/>
            <a:ext cx="10975658" cy="614363"/>
          </a:xfr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1" name="Institution name 4">
            <a:extLst>
              <a:ext uri="{FF2B5EF4-FFF2-40B4-BE49-F238E27FC236}">
                <a16:creationId xmlns:a16="http://schemas.microsoft.com/office/drawing/2014/main" id="{1F58C429-B62A-4089-AF2C-C0907E4EB89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5950" y="3519490"/>
            <a:ext cx="10975658" cy="614363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2" name="Name placeholder 1">
            <a:extLst>
              <a:ext uri="{FF2B5EF4-FFF2-40B4-BE49-F238E27FC236}">
                <a16:creationId xmlns:a16="http://schemas.microsoft.com/office/drawing/2014/main" id="{CE440B24-9D3D-48E1-A4BA-306D4ED7821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3730" y="4133853"/>
            <a:ext cx="10975658" cy="614363"/>
          </a:xfr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3" name="Institution name 5">
            <a:extLst>
              <a:ext uri="{FF2B5EF4-FFF2-40B4-BE49-F238E27FC236}">
                <a16:creationId xmlns:a16="http://schemas.microsoft.com/office/drawing/2014/main" id="{811F1CD2-2461-4B2E-929A-22902A9E285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3729" y="4748216"/>
            <a:ext cx="10975658" cy="614363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F6CE54A1-268D-6043-5F59-9208B54FE10C}"/>
              </a:ext>
            </a:extLst>
          </p:cNvPr>
          <p:cNvSpPr txBox="1">
            <a:spLocks/>
          </p:cNvSpPr>
          <p:nvPr userDrawn="1"/>
        </p:nvSpPr>
        <p:spPr>
          <a:xfrm>
            <a:off x="608172" y="365126"/>
            <a:ext cx="10975657" cy="777875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 sz="3200" dirty="0"/>
              <a:t>Collaborators</a:t>
            </a:r>
          </a:p>
        </p:txBody>
      </p:sp>
    </p:spTree>
    <p:extLst>
      <p:ext uri="{BB962C8B-B14F-4D97-AF65-F5344CB8AC3E}">
        <p14:creationId xmlns:p14="http://schemas.microsoft.com/office/powerpoint/2010/main" val="14978478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92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8D727-BBEC-4D89-9603-6AC38F802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975657" cy="1188425"/>
          </a:xfrm>
        </p:spPr>
        <p:txBody>
          <a:bodyPr lIns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8A64A-617C-4C8E-89AA-D14BB59F7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371600"/>
            <a:ext cx="10975657" cy="3122238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8521CF67-D734-4880-BB40-BBC4AD6E96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7F372C0F-C863-4784-B324-181ADF0D6E26}" type="datetime1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A133C-BD9B-40D2-BA16-9A49991CD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CE6CA-E5D4-4B08-A545-36A5A1BAC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D5F905A-EE20-4CFD-A3C9-FBEA97DAB6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608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19710783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/Conclus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clusions Heading" descr="Summary/Conclusions Heading">
            <a:extLst>
              <a:ext uri="{FF2B5EF4-FFF2-40B4-BE49-F238E27FC236}">
                <a16:creationId xmlns:a16="http://schemas.microsoft.com/office/drawing/2014/main" id="{74087B4F-6B4F-4411-A74C-D5FFACE0385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 userDrawn="1"/>
        </p:nvSpPr>
        <p:spPr>
          <a:xfrm>
            <a:off x="569616" y="82296"/>
            <a:ext cx="2465786" cy="301752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b="0" dirty="0">
                <a:solidFill>
                  <a:schemeClr val="bg1"/>
                </a:solidFill>
                <a:latin typeface="Aptos" panose="020B0004020202020204" pitchFamily="34" charset="0"/>
              </a:rPr>
              <a:t>Summary/Conclusions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8A64A-617C-4C8E-89AA-D14BB59F7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371600"/>
            <a:ext cx="10975657" cy="3122238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Highlight box">
            <a:extLst>
              <a:ext uri="{FF2B5EF4-FFF2-40B4-BE49-F238E27FC236}">
                <a16:creationId xmlns:a16="http://schemas.microsoft.com/office/drawing/2014/main" id="{BD5F905A-EE20-4CFD-A3C9-FBEA97DAB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608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A133C-BD9B-40D2-BA16-9A49991CD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8521CF67-D734-4880-BB40-BBC4AD6E96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92B02CF0-3F0E-4C47-B30C-24892558D879}" type="datetime1">
              <a:rPr lang="en-US" smtClean="0"/>
              <a:t>7/28/2026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CE6CA-E5D4-4B08-A545-36A5A1BAC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D59C1C7-5F13-E0B1-AEE4-F64F5B60D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975657" cy="1188425"/>
          </a:xfrm>
        </p:spPr>
        <p:txBody>
          <a:bodyPr lIns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989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7F55B-7AEB-494F-AB0E-E21BB0A45D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2067" y="2362201"/>
            <a:ext cx="10515163" cy="2200275"/>
          </a:xfrm>
        </p:spPr>
        <p:txBody>
          <a:bodyPr anchor="ctr"/>
          <a:lstStyle>
            <a:lvl1pPr algn="ctr">
              <a:defRPr sz="3600"/>
            </a:lvl1pPr>
          </a:lstStyle>
          <a:p>
            <a:r>
              <a:rPr lang="en-US" dirty="0"/>
              <a:t>Click to edit Section break title style</a:t>
            </a:r>
          </a:p>
        </p:txBody>
      </p:sp>
      <p:sp>
        <p:nvSpPr>
          <p:cNvPr id="3" name="Text Placeholder 2" hidden="1">
            <a:extLst>
              <a:ext uri="{FF2B5EF4-FFF2-40B4-BE49-F238E27FC236}">
                <a16:creationId xmlns:a16="http://schemas.microsoft.com/office/drawing/2014/main" id="{9CEF0308-4FA0-4C47-9BCB-28E9DD6FF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2067" y="4589464"/>
            <a:ext cx="10515163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198640B8-B427-4218-8C57-3D3EC4285E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DE8BC85E-49CC-467D-B87C-4A8B7183C945}" type="datetime1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 hidden="1">
            <a:extLst>
              <a:ext uri="{FF2B5EF4-FFF2-40B4-BE49-F238E27FC236}">
                <a16:creationId xmlns:a16="http://schemas.microsoft.com/office/drawing/2014/main" id="{C1016168-994B-492D-B554-539C738DB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AAB31-11C6-4A2D-A6C6-BAF6AFF20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9754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mparison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E1657-72FC-4D9E-9AEB-02D53CCCF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275" y="68581"/>
            <a:ext cx="11130554" cy="11557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4BF50E-F210-4A66-8FF6-8F51F1D0A4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0553" y="1371600"/>
            <a:ext cx="5343007" cy="3115652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C71FE8-E80D-4F3B-869E-126D13D5A7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371600"/>
            <a:ext cx="5487829" cy="3115652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22A88983-C956-44D1-856A-F4280243D5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8C351A69-0F85-4CF5-80FE-762E9FA38694}" type="datetime1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5C770B-403F-4822-9610-3F16AE311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A34A81-0EA9-43E3-9BF0-446155DA5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443B9AB-D7EE-4C44-9E3A-C92584AF52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900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12765432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EB75C-BA5C-4782-ACC5-97703B122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433706"/>
            <a:ext cx="10746999" cy="7778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DD3574-A14E-4CAA-BDBF-4CDE689E655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40007" y="1681163"/>
            <a:ext cx="5157543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57AEF-E462-40CD-8293-816DF8CFC1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007" y="2133600"/>
            <a:ext cx="5157543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314ED9-53B4-4971-A084-CC7C1E36B78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20" y="1681163"/>
            <a:ext cx="5182950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058A97-F158-46F8-8F08-77C1CB75E4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20" y="2133600"/>
            <a:ext cx="5182950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 hidden="1">
            <a:extLst>
              <a:ext uri="{FF2B5EF4-FFF2-40B4-BE49-F238E27FC236}">
                <a16:creationId xmlns:a16="http://schemas.microsoft.com/office/drawing/2014/main" id="{386F76D5-D156-4575-A3BE-AD3A822764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26FDED12-F24A-4519-AAB1-0359B74FE949}" type="datetime1">
              <a:rPr lang="en-US" smtClean="0"/>
              <a:t>7/28/2026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DFEFB6-335F-41F4-8E9B-A838D4657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E04D8E-7ABD-408A-9BA1-729C4555A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4682743F-CA65-4A5C-A5F7-D8A652C82A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900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27376594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EB75C-BA5C-4782-ACC5-97703B122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433706"/>
            <a:ext cx="10746999" cy="7778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DD3574-A14E-4CAA-BDBF-4CDE689E655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08171" y="1681163"/>
            <a:ext cx="3539650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57AEF-E462-40CD-8293-816DF8CFC1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8171" y="2133600"/>
            <a:ext cx="3539650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314ED9-53B4-4971-A084-CC7C1E36B78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326174" y="1681163"/>
            <a:ext cx="3539650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058A97-F158-46F8-8F08-77C1CB75E4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26174" y="2133600"/>
            <a:ext cx="3539650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 hidden="1">
            <a:extLst>
              <a:ext uri="{FF2B5EF4-FFF2-40B4-BE49-F238E27FC236}">
                <a16:creationId xmlns:a16="http://schemas.microsoft.com/office/drawing/2014/main" id="{386F76D5-D156-4575-A3BE-AD3A822764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35AB1B7E-60F7-4CE1-B600-B1CAD79FA4B9}" type="datetime1">
              <a:rPr lang="en-US" smtClean="0"/>
              <a:t>7/28/2026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DFEFB6-335F-41F4-8E9B-A838D4657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E04D8E-7ABD-408A-9BA1-729C4555A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5B45BC7A-7BC3-4119-B8E6-4C782EF3D8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44178" y="1676400"/>
            <a:ext cx="3539650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7E8A3203-89B2-4EF8-9A05-790080AAC24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44178" y="2136197"/>
            <a:ext cx="3539650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049997F-2E65-4726-A85D-1EFA7CA02F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97864" y="527900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42463670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8A64A-617C-4C8E-89AA-D14BB59F7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371600"/>
            <a:ext cx="10975657" cy="3122238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Highlight box">
            <a:extLst>
              <a:ext uri="{FF2B5EF4-FFF2-40B4-BE49-F238E27FC236}">
                <a16:creationId xmlns:a16="http://schemas.microsoft.com/office/drawing/2014/main" id="{BD5F905A-EE20-4CFD-A3C9-FBEA97DAB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900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A133C-BD9B-40D2-BA16-9A49991CD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8521CF67-D734-4880-BB40-BBC4AD6E96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2E2E4D79-29BC-4CD8-8612-BA90A6E9F634}" type="datetime1">
              <a:rPr lang="en-US" smtClean="0"/>
              <a:t>7/28/2026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CE6CA-E5D4-4B08-A545-36A5A1BAC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E6A6008-E63B-A192-BD0B-BABCBB78079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5140" y="79404"/>
            <a:ext cx="3695814" cy="299215"/>
          </a:xfrm>
          <a:solidFill>
            <a:schemeClr val="tx2"/>
          </a:solidFill>
        </p:spPr>
        <p:txBody>
          <a:bodyPr anchor="ctr" anchorCtr="0">
            <a:noAutofit/>
          </a:bodyPr>
          <a:lstStyle>
            <a:lvl1pPr algn="l">
              <a:buNone/>
              <a:defRPr sz="1800">
                <a:solidFill>
                  <a:schemeClr val="bg1"/>
                </a:solidFill>
              </a:defRPr>
            </a:lvl1pPr>
            <a:lvl2pPr algn="l">
              <a:buNone/>
              <a:defRPr sz="1800"/>
            </a:lvl2pPr>
            <a:lvl3pPr algn="l">
              <a:buNone/>
              <a:defRPr sz="1800"/>
            </a:lvl3pPr>
            <a:lvl4pPr algn="l">
              <a:buNone/>
              <a:defRPr sz="1800"/>
            </a:lvl4pPr>
            <a:lvl5pPr algn="l">
              <a:buNone/>
              <a:defRPr sz="1800"/>
            </a:lvl5pPr>
          </a:lstStyle>
          <a:p>
            <a:pPr lvl="0"/>
            <a:r>
              <a:rPr lang="en-US" dirty="0"/>
              <a:t>Slide Heading (Use Title Case Here)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51E0AD4-3EB6-8CBA-DEBE-A9E72044C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975657" cy="1188425"/>
          </a:xfrm>
        </p:spPr>
        <p:txBody>
          <a:bodyPr lIns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0369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7198D-4DCE-4381-9627-8388DC375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 hidden="1">
            <a:extLst>
              <a:ext uri="{FF2B5EF4-FFF2-40B4-BE49-F238E27FC236}">
                <a16:creationId xmlns:a16="http://schemas.microsoft.com/office/drawing/2014/main" id="{87D950E4-C917-4B0B-8924-E2EEDBE002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6A64BE15-94F3-4659-96B5-860E6962F99F}" type="datetime1">
              <a:rPr lang="en-US" smtClean="0"/>
              <a:t>7/28/2026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81BF41-516F-4740-89E0-9F0C16481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A05CE0-FCAF-4BEE-8D59-0674C5F15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F2B50DC2-24B3-4021-AB44-ECC91BBC60A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7530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166424776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7198D-4DCE-4381-9627-8388DC375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 hidden="1">
            <a:extLst>
              <a:ext uri="{FF2B5EF4-FFF2-40B4-BE49-F238E27FC236}">
                <a16:creationId xmlns:a16="http://schemas.microsoft.com/office/drawing/2014/main" id="{87D950E4-C917-4B0B-8924-E2EEDBE002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6A64BE15-94F3-4659-96B5-860E6962F99F}" type="datetime1">
              <a:rPr lang="en-US" smtClean="0"/>
              <a:t>7/28/2026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81BF41-516F-4740-89E0-9F0C16481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A05CE0-FCAF-4BEE-8D59-0674C5F15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2794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7B0A73A-1320-73E0-03F2-407FE0F289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9115" y="6261100"/>
            <a:ext cx="2577786" cy="46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308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4A02D0-9DAA-20AB-488B-D6A8D996D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274" y="50944"/>
            <a:ext cx="11196419" cy="11557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F49C07-F5E3-2146-4EC9-478FD9B42A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3275" y="1674415"/>
            <a:ext cx="11196418" cy="38418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 descr="Laboratory for Laser Energetics University of Rochester Logo.">
            <a:extLst>
              <a:ext uri="{FF2B5EF4-FFF2-40B4-BE49-F238E27FC236}">
                <a16:creationId xmlns:a16="http://schemas.microsoft.com/office/drawing/2014/main" id="{7DAC4C76-A722-B19F-A3B5-57B4B293A501}"/>
              </a:ext>
            </a:extLst>
          </p:cNvPr>
          <p:cNvPicPr>
            <a:picLocks noChangeAspect="1"/>
          </p:cNvPicPr>
          <p:nvPr userDrawn="1"/>
        </p:nvPicPr>
        <p:blipFill>
          <a:blip r:embed="rId48"/>
          <a:srcRect/>
          <a:stretch/>
        </p:blipFill>
        <p:spPr>
          <a:xfrm>
            <a:off x="546792" y="6355080"/>
            <a:ext cx="2628909" cy="365125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1A45BA-63DC-4422-B485-98CB1F6C12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7462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1E5F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610CF-B502-0E13-F2C4-662062D93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5865070"/>
            <a:ext cx="4114800" cy="8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dirty="0"/>
              <a:t>____________</a:t>
            </a:r>
            <a:br>
              <a:rPr lang="en-US" dirty="0"/>
            </a:br>
            <a:r>
              <a:rPr lang="en-US" dirty="0"/>
              <a:t>   * First reference</a:t>
            </a:r>
            <a:br>
              <a:rPr lang="en-US" dirty="0"/>
            </a:br>
            <a:r>
              <a:rPr lang="en-US" dirty="0"/>
              <a:t>  ** Second reference</a:t>
            </a:r>
            <a:br>
              <a:rPr lang="en-US" dirty="0"/>
            </a:br>
            <a:r>
              <a:rPr lang="en-US" dirty="0"/>
              <a:t>   † Third reference</a:t>
            </a:r>
            <a:br>
              <a:rPr lang="en-US" dirty="0"/>
            </a:br>
            <a:r>
              <a:rPr lang="en-US" dirty="0"/>
              <a:t>   ‡ Fourth reference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002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649" r:id="rId2"/>
    <p:sldLayoutId id="2147483702" r:id="rId3"/>
    <p:sldLayoutId id="2147483650" r:id="rId4"/>
    <p:sldLayoutId id="2147483670" r:id="rId5"/>
    <p:sldLayoutId id="2147483671" r:id="rId6"/>
    <p:sldLayoutId id="2147483664" r:id="rId7"/>
    <p:sldLayoutId id="2147483663" r:id="rId8"/>
    <p:sldLayoutId id="2147483673" r:id="rId9"/>
    <p:sldLayoutId id="2147483674" r:id="rId10"/>
    <p:sldLayoutId id="2147483660" r:id="rId11"/>
    <p:sldLayoutId id="2147483701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  <p:sldLayoutId id="2147483704" r:id="rId21"/>
    <p:sldLayoutId id="2147483685" r:id="rId22"/>
    <p:sldLayoutId id="2147483652" r:id="rId23"/>
    <p:sldLayoutId id="2147483662" r:id="rId24"/>
    <p:sldLayoutId id="2147483675" r:id="rId25"/>
    <p:sldLayoutId id="2147483676" r:id="rId26"/>
    <p:sldLayoutId id="2147483672" r:id="rId27"/>
    <p:sldLayoutId id="2147483687" r:id="rId28"/>
    <p:sldLayoutId id="2147483661" r:id="rId29"/>
    <p:sldLayoutId id="2147483665" r:id="rId30"/>
    <p:sldLayoutId id="2147483654" r:id="rId31"/>
    <p:sldLayoutId id="2147483655" r:id="rId32"/>
    <p:sldLayoutId id="2147483666" r:id="rId33"/>
    <p:sldLayoutId id="2147483700" r:id="rId34"/>
    <p:sldLayoutId id="2147483689" r:id="rId35"/>
    <p:sldLayoutId id="2147483690" r:id="rId36"/>
    <p:sldLayoutId id="2147483691" r:id="rId37"/>
    <p:sldLayoutId id="2147483692" r:id="rId38"/>
    <p:sldLayoutId id="2147483693" r:id="rId39"/>
    <p:sldLayoutId id="2147483694" r:id="rId40"/>
    <p:sldLayoutId id="2147483695" r:id="rId41"/>
    <p:sldLayoutId id="2147483696" r:id="rId42"/>
    <p:sldLayoutId id="2147483697" r:id="rId43"/>
    <p:sldLayoutId id="2147483698" r:id="rId44"/>
    <p:sldLayoutId id="2147483699" r:id="rId45"/>
    <p:sldLayoutId id="2147483705" r:id="rId4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0" i="0" kern="1200">
          <a:solidFill>
            <a:schemeClr val="tx2"/>
          </a:solidFill>
          <a:latin typeface="Aptos Display" panose="020B00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SzPct val="80000"/>
        <a:buFont typeface="Wingdings" pitchFamily="2" charset="2"/>
        <a:buChar char="§"/>
        <a:defRPr sz="24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SzPct val="80000"/>
        <a:buFont typeface="Wingdings" pitchFamily="2" charset="2"/>
        <a:buChar char="§"/>
        <a:defRPr sz="20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SzPct val="80000"/>
        <a:buFont typeface="Wingdings" pitchFamily="2" charset="2"/>
        <a:buChar char="§"/>
        <a:defRPr sz="1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SzPct val="80000"/>
        <a:buFont typeface="Wingdings" pitchFamily="2" charset="2"/>
        <a:buChar char="§"/>
        <a:defRPr sz="16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SzPct val="80000"/>
        <a:buFont typeface="Wingdings" pitchFamily="2" charset="2"/>
        <a:buChar char="§"/>
        <a:defRPr sz="16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2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2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33.jp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38.png"/><Relationship Id="rId4" Type="http://schemas.openxmlformats.org/officeDocument/2006/relationships/image" Target="../media/image38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40.png"/><Relationship Id="rId4" Type="http://schemas.openxmlformats.org/officeDocument/2006/relationships/notesSlide" Target="../notesSlides/notes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6.jpg"/><Relationship Id="rId7" Type="http://schemas.openxmlformats.org/officeDocument/2006/relationships/image" Target="../media/image49.png"/><Relationship Id="rId2" Type="http://schemas.openxmlformats.org/officeDocument/2006/relationships/image" Target="../media/image450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10" Type="http://schemas.openxmlformats.org/officeDocument/2006/relationships/image" Target="../media/image49.jpg"/><Relationship Id="rId4" Type="http://schemas.openxmlformats.org/officeDocument/2006/relationships/image" Target="../media/image370.png"/><Relationship Id="rId9" Type="http://schemas.openxmlformats.org/officeDocument/2006/relationships/image" Target="../media/image4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5.png"/><Relationship Id="rId3" Type="http://schemas.openxmlformats.org/officeDocument/2006/relationships/image" Target="../media/image450.png"/><Relationship Id="rId7" Type="http://schemas.openxmlformats.org/officeDocument/2006/relationships/image" Target="../media/image48.jp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7.jpg"/><Relationship Id="rId11" Type="http://schemas.openxmlformats.org/officeDocument/2006/relationships/image" Target="../media/image49.jpg"/><Relationship Id="rId5" Type="http://schemas.openxmlformats.org/officeDocument/2006/relationships/image" Target="../media/image46.jpg"/><Relationship Id="rId10" Type="http://schemas.openxmlformats.org/officeDocument/2006/relationships/image" Target="../media/image53.png"/><Relationship Id="rId4" Type="http://schemas.openxmlformats.org/officeDocument/2006/relationships/image" Target="../media/image52.png"/><Relationship Id="rId9" Type="http://schemas.openxmlformats.org/officeDocument/2006/relationships/image" Target="../media/image50.png"/><Relationship Id="rId14" Type="http://schemas.openxmlformats.org/officeDocument/2006/relationships/image" Target="../media/image50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g"/><Relationship Id="rId13" Type="http://schemas.openxmlformats.org/officeDocument/2006/relationships/image" Target="../media/image50.jpg"/><Relationship Id="rId3" Type="http://schemas.openxmlformats.org/officeDocument/2006/relationships/image" Target="../media/image61.png"/><Relationship Id="rId7" Type="http://schemas.openxmlformats.org/officeDocument/2006/relationships/image" Target="../media/image52.png"/><Relationship Id="rId12" Type="http://schemas.openxmlformats.org/officeDocument/2006/relationships/image" Target="../media/image54.png"/><Relationship Id="rId2" Type="http://schemas.openxmlformats.org/officeDocument/2006/relationships/image" Target="../media/image450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60.jpg"/><Relationship Id="rId11" Type="http://schemas.openxmlformats.org/officeDocument/2006/relationships/image" Target="../media/image50.png"/><Relationship Id="rId5" Type="http://schemas.openxmlformats.org/officeDocument/2006/relationships/image" Target="../media/image55.png"/><Relationship Id="rId15" Type="http://schemas.openxmlformats.org/officeDocument/2006/relationships/image" Target="../media/image67.png"/><Relationship Id="rId10" Type="http://schemas.openxmlformats.org/officeDocument/2006/relationships/image" Target="../media/image49.png"/><Relationship Id="rId4" Type="http://schemas.openxmlformats.org/officeDocument/2006/relationships/image" Target="../media/image59.jpg"/><Relationship Id="rId9" Type="http://schemas.openxmlformats.org/officeDocument/2006/relationships/image" Target="../media/image62.png"/><Relationship Id="rId14" Type="http://schemas.openxmlformats.org/officeDocument/2006/relationships/image" Target="../media/image63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g"/><Relationship Id="rId13" Type="http://schemas.openxmlformats.org/officeDocument/2006/relationships/image" Target="../media/image50.jpg"/><Relationship Id="rId3" Type="http://schemas.openxmlformats.org/officeDocument/2006/relationships/image" Target="../media/image61.png"/><Relationship Id="rId7" Type="http://schemas.openxmlformats.org/officeDocument/2006/relationships/image" Target="../media/image52.png"/><Relationship Id="rId12" Type="http://schemas.openxmlformats.org/officeDocument/2006/relationships/image" Target="../media/image54.png"/><Relationship Id="rId2" Type="http://schemas.openxmlformats.org/officeDocument/2006/relationships/image" Target="../media/image450.png"/><Relationship Id="rId16" Type="http://schemas.openxmlformats.org/officeDocument/2006/relationships/image" Target="../media/image72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65.jpg"/><Relationship Id="rId11" Type="http://schemas.openxmlformats.org/officeDocument/2006/relationships/image" Target="../media/image50.png"/><Relationship Id="rId5" Type="http://schemas.openxmlformats.org/officeDocument/2006/relationships/image" Target="../media/image55.png"/><Relationship Id="rId15" Type="http://schemas.openxmlformats.org/officeDocument/2006/relationships/image" Target="../media/image59.jpg"/><Relationship Id="rId10" Type="http://schemas.openxmlformats.org/officeDocument/2006/relationships/image" Target="../media/image49.png"/><Relationship Id="rId4" Type="http://schemas.openxmlformats.org/officeDocument/2006/relationships/image" Target="../media/image64.jpg"/><Relationship Id="rId9" Type="http://schemas.openxmlformats.org/officeDocument/2006/relationships/image" Target="../media/image68.png"/><Relationship Id="rId14" Type="http://schemas.openxmlformats.org/officeDocument/2006/relationships/image" Target="../media/image63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4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7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7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40.png"/><Relationship Id="rId4" Type="http://schemas.openxmlformats.org/officeDocument/2006/relationships/notesSlide" Target="../notesSlides/notesSlide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87.png"/><Relationship Id="rId5" Type="http://schemas.openxmlformats.org/officeDocument/2006/relationships/image" Target="../media/image89.png"/><Relationship Id="rId4" Type="http://schemas.openxmlformats.org/officeDocument/2006/relationships/image" Target="../media/image8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5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6.png"/><Relationship Id="rId9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0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78.png"/><Relationship Id="rId4" Type="http://schemas.openxmlformats.org/officeDocument/2006/relationships/image" Target="../media/image750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78.png"/><Relationship Id="rId4" Type="http://schemas.openxmlformats.org/officeDocument/2006/relationships/image" Target="../media/image9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g"/><Relationship Id="rId13" Type="http://schemas.openxmlformats.org/officeDocument/2006/relationships/image" Target="../media/image102.png"/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12" Type="http://schemas.openxmlformats.org/officeDocument/2006/relationships/image" Target="../media/image10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94.jpg"/><Relationship Id="rId11" Type="http://schemas.openxmlformats.org/officeDocument/2006/relationships/image" Target="../media/image100.png"/><Relationship Id="rId5" Type="http://schemas.openxmlformats.org/officeDocument/2006/relationships/image" Target="../media/image93.png"/><Relationship Id="rId10" Type="http://schemas.openxmlformats.org/officeDocument/2006/relationships/image" Target="../media/image99.png"/><Relationship Id="rId4" Type="http://schemas.openxmlformats.org/officeDocument/2006/relationships/image" Target="../media/image92.jpg"/><Relationship Id="rId9" Type="http://schemas.openxmlformats.org/officeDocument/2006/relationships/image" Target="../media/image98.png"/><Relationship Id="rId14" Type="http://schemas.openxmlformats.org/officeDocument/2006/relationships/image" Target="../media/image50.jp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93.png"/><Relationship Id="rId7" Type="http://schemas.openxmlformats.org/officeDocument/2006/relationships/image" Target="../media/image9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96.jpg"/><Relationship Id="rId11" Type="http://schemas.openxmlformats.org/officeDocument/2006/relationships/image" Target="../media/image103.jpg"/><Relationship Id="rId5" Type="http://schemas.openxmlformats.org/officeDocument/2006/relationships/image" Target="../media/image95.png"/><Relationship Id="rId10" Type="http://schemas.openxmlformats.org/officeDocument/2006/relationships/image" Target="../media/image101.png"/><Relationship Id="rId4" Type="http://schemas.openxmlformats.org/officeDocument/2006/relationships/image" Target="../media/image94.jpg"/><Relationship Id="rId9" Type="http://schemas.openxmlformats.org/officeDocument/2006/relationships/image" Target="../media/image10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104.png"/><Relationship Id="rId7" Type="http://schemas.openxmlformats.org/officeDocument/2006/relationships/image" Target="../media/image95.png"/><Relationship Id="rId12" Type="http://schemas.openxmlformats.org/officeDocument/2006/relationships/image" Target="../media/image9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07.jpg"/><Relationship Id="rId11" Type="http://schemas.openxmlformats.org/officeDocument/2006/relationships/image" Target="../media/image101.png"/><Relationship Id="rId5" Type="http://schemas.openxmlformats.org/officeDocument/2006/relationships/image" Target="../media/image106.png"/><Relationship Id="rId10" Type="http://schemas.openxmlformats.org/officeDocument/2006/relationships/image" Target="../media/image109.png"/><Relationship Id="rId4" Type="http://schemas.openxmlformats.org/officeDocument/2006/relationships/image" Target="../media/image105.jpg"/><Relationship Id="rId9" Type="http://schemas.openxmlformats.org/officeDocument/2006/relationships/image" Target="../media/image108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79.png"/><Relationship Id="rId5" Type="http://schemas.openxmlformats.org/officeDocument/2006/relationships/image" Target="../media/image113.png"/><Relationship Id="rId4" Type="http://schemas.openxmlformats.org/officeDocument/2006/relationships/image" Target="../media/image7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13.png"/><Relationship Id="rId5" Type="http://schemas.openxmlformats.org/officeDocument/2006/relationships/image" Target="../media/image114.png"/><Relationship Id="rId4" Type="http://schemas.openxmlformats.org/officeDocument/2006/relationships/image" Target="../media/image71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111.png"/><Relationship Id="rId4" Type="http://schemas.openxmlformats.org/officeDocument/2006/relationships/image" Target="../media/image7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4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3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7" Type="http://schemas.openxmlformats.org/officeDocument/2006/relationships/image" Target="../media/image131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30.png"/><Relationship Id="rId5" Type="http://schemas.openxmlformats.org/officeDocument/2006/relationships/image" Target="../media/image129.png"/><Relationship Id="rId4" Type="http://schemas.openxmlformats.org/officeDocument/2006/relationships/image" Target="../media/image12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7" Type="http://schemas.openxmlformats.org/officeDocument/2006/relationships/image" Target="../media/image79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stant">
            <a:hlinkClick r:id="" action="ppaction://media"/>
            <a:extLst>
              <a:ext uri="{FF2B5EF4-FFF2-40B4-BE49-F238E27FC236}">
                <a16:creationId xmlns:a16="http://schemas.microsoft.com/office/drawing/2014/main" id="{F7433B5C-F9F0-4512-A3BB-E02CF0A8C3DF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486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03487" y="399596"/>
            <a:ext cx="8785026" cy="4941577"/>
          </a:xfrm>
          <a:prstGeom prst="rect">
            <a:avLst/>
          </a:prstGeom>
        </p:spPr>
      </p:pic>
      <p:sp>
        <p:nvSpPr>
          <p:cNvPr id="2" name="Subtitle 1">
            <a:extLst>
              <a:ext uri="{FF2B5EF4-FFF2-40B4-BE49-F238E27FC236}">
                <a16:creationId xmlns:a16="http://schemas.microsoft.com/office/drawing/2014/main" id="{109B8FE1-4401-2B0A-4E60-3C7C9DD2AA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Amanda Elliott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9015783-61C9-5C3F-48DC-8D12E7290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0B5F90-10A6-4A28-7E4D-14D4B85EF80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UCLA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D2675A-5FCA-3DD8-7A7B-2517B65BD58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July 30, 2026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BCDA921-13A2-00A4-9AA0-A0A52B690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Wavefront shaping of terahertz radiation using two-color flying-focus pulses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1523532-4768-D222-7C04-504B9C3EDF7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/>
              <a:t>Advanced Accelerator Concepts</a:t>
            </a:r>
          </a:p>
        </p:txBody>
      </p:sp>
    </p:spTree>
    <p:extLst>
      <p:ext uri="{BB962C8B-B14F-4D97-AF65-F5344CB8AC3E}">
        <p14:creationId xmlns:p14="http://schemas.microsoft.com/office/powerpoint/2010/main" val="361035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decel">
            <a:hlinkClick r:id="" action="ppaction://media"/>
            <a:extLst>
              <a:ext uri="{FF2B5EF4-FFF2-40B4-BE49-F238E27FC236}">
                <a16:creationId xmlns:a16="http://schemas.microsoft.com/office/drawing/2014/main" id="{9F30D73D-9AD2-4043-8A91-73D14EA0745F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486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03487" y="406827"/>
            <a:ext cx="8785026" cy="4941577"/>
          </a:xfrm>
          <a:prstGeom prst="rect">
            <a:avLst/>
          </a:prstGeom>
        </p:spPr>
      </p:pic>
      <p:sp>
        <p:nvSpPr>
          <p:cNvPr id="2" name="Subtitle 1">
            <a:extLst>
              <a:ext uri="{FF2B5EF4-FFF2-40B4-BE49-F238E27FC236}">
                <a16:creationId xmlns:a16="http://schemas.microsoft.com/office/drawing/2014/main" id="{109B8FE1-4401-2B0A-4E60-3C7C9DD2AA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Amanda Elliott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9015783-61C9-5C3F-48DC-8D12E7290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0B5F90-10A6-4A28-7E4D-14D4B85EF80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UCLA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D2675A-5FCA-3DD8-7A7B-2517B65BD58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July 30, 2026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BCDA921-13A2-00A4-9AA0-A0A52B690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Wavefront shaping of terahertz radiation using two-color flying-focus pulses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1523532-4768-D222-7C04-504B9C3EDF7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/>
              <a:t>Advanced Accelerator Concepts</a:t>
            </a:r>
          </a:p>
        </p:txBody>
      </p:sp>
    </p:spTree>
    <p:extLst>
      <p:ext uri="{BB962C8B-B14F-4D97-AF65-F5344CB8AC3E}">
        <p14:creationId xmlns:p14="http://schemas.microsoft.com/office/powerpoint/2010/main" val="173759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413082-BC9F-1CC7-E96E-7CF7B2784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9ED25B-DE4D-7AB1-3E24-15CBA0A2B5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Hunter Markland, Kyle Miller, Jeremy Pigeon, John Palastro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2DAD80-91A3-4A85-A46B-03132AAE998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Laboratory for Laser Energetics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2B4B41D-3427-F30D-AA60-EF819109A8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Spencer Jolly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2A9DB82-F103-EE4C-34E4-260F6F31D92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OPERA-</a:t>
            </a:r>
            <a:r>
              <a:rPr lang="en-US" sz="1800" dirty="0" err="1"/>
              <a:t>Photonique</a:t>
            </a:r>
            <a:r>
              <a:rPr lang="en-US" sz="1800" dirty="0"/>
              <a:t>, Université libre de </a:t>
            </a:r>
            <a:r>
              <a:rPr lang="en-US" sz="1800" dirty="0" err="1"/>
              <a:t>Bruxelles</a:t>
            </a:r>
            <a:r>
              <a:rPr lang="en-US" sz="1800" dirty="0"/>
              <a:t>, Brussels, Belgium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7760273-F35F-4D40-8135-66D3A0D1A1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5781" b="24130"/>
          <a:stretch>
            <a:fillRect/>
          </a:stretch>
        </p:blipFill>
        <p:spPr>
          <a:xfrm>
            <a:off x="7467136" y="4288183"/>
            <a:ext cx="2418544" cy="677079"/>
          </a:xfrm>
          <a:prstGeom prst="rect">
            <a:avLst/>
          </a:prstGeom>
        </p:spPr>
      </p:pic>
      <p:pic>
        <p:nvPicPr>
          <p:cNvPr id="13" name="Picture 12" descr="NNSA logo.">
            <a:extLst>
              <a:ext uri="{FF2B5EF4-FFF2-40B4-BE49-F238E27FC236}">
                <a16:creationId xmlns:a16="http://schemas.microsoft.com/office/drawing/2014/main" id="{AF2E1DD2-7E14-4CD8-B3FB-9A3D4646A9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1696" y="4353829"/>
            <a:ext cx="1897422" cy="546826"/>
          </a:xfrm>
          <a:prstGeom prst="rect">
            <a:avLst/>
          </a:prstGeom>
        </p:spPr>
      </p:pic>
      <p:pic>
        <p:nvPicPr>
          <p:cNvPr id="15" name="Picture 14" descr="U.S. Department of Energy logo.">
            <a:extLst>
              <a:ext uri="{FF2B5EF4-FFF2-40B4-BE49-F238E27FC236}">
                <a16:creationId xmlns:a16="http://schemas.microsoft.com/office/drawing/2014/main" id="{1843B040-A46B-454F-9C3A-E6A22CE96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0343" y="4353829"/>
            <a:ext cx="2126793" cy="545788"/>
          </a:xfrm>
          <a:prstGeom prst="rect">
            <a:avLst/>
          </a:prstGeom>
        </p:spPr>
      </p:pic>
      <p:pic>
        <p:nvPicPr>
          <p:cNvPr id="16" name="Picture 15" descr="U. S. National Science Foundation logo.">
            <a:extLst>
              <a:ext uri="{FF2B5EF4-FFF2-40B4-BE49-F238E27FC236}">
                <a16:creationId xmlns:a16="http://schemas.microsoft.com/office/drawing/2014/main" id="{26F43069-A2C5-4299-BB80-5E1AB54A05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950" y="4114091"/>
            <a:ext cx="2291504" cy="102526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80702C6-1F0A-4975-8189-A273B3C42751}"/>
              </a:ext>
            </a:extLst>
          </p:cNvPr>
          <p:cNvSpPr txBox="1"/>
          <p:nvPr/>
        </p:nvSpPr>
        <p:spPr>
          <a:xfrm>
            <a:off x="698090" y="5181599"/>
            <a:ext cx="1089351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material is based upon work supported by the Department of Energy [National Nuclear Security Administration] University of Rochester “National Inertial Confinement Fusion Program” under Award Number DE-NA0004144, U.S. Department of Energy, Office of Science, under Award Number DE-SC0021057, and the Air Force Office of Scientific Research under award number FA9550-24-1-0160.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2FC4FC4-D62C-DDD4-B851-01A7FE85A8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85680" y="4283520"/>
            <a:ext cx="1930400" cy="67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950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09BB1B0-24AD-C3F3-362E-EC0F9EC92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438275"/>
            <a:ext cx="10975657" cy="3360363"/>
          </a:xfrm>
        </p:spPr>
        <p:txBody>
          <a:bodyPr>
            <a:normAutofit/>
          </a:bodyPr>
          <a:lstStyle/>
          <a:p>
            <a:r>
              <a:rPr lang="en-US" b="0" dirty="0"/>
              <a:t>A properly phased two-color laser pulse drives a photoionization current that emits broadband, single-cycle THz radiation</a:t>
            </a:r>
            <a:br>
              <a:rPr lang="en-US" b="0" dirty="0"/>
            </a:br>
            <a:endParaRPr lang="en-US" b="0" dirty="0"/>
          </a:p>
          <a:p>
            <a:r>
              <a:rPr lang="en-US" dirty="0"/>
              <a:t>A</a:t>
            </a:r>
            <a:r>
              <a:rPr lang="en-US" b="0" dirty="0"/>
              <a:t> constant-velocity ionization front</a:t>
            </a:r>
            <a:r>
              <a:rPr lang="en-US" dirty="0"/>
              <a:t> results in THz emission at a constant angle, </a:t>
            </a:r>
            <a:r>
              <a:rPr lang="en-US" b="0" dirty="0"/>
              <a:t>producing conical </a:t>
            </a:r>
            <a:r>
              <a:rPr lang="en-US" dirty="0"/>
              <a:t>wave</a:t>
            </a:r>
            <a:r>
              <a:rPr lang="en-US" b="0" dirty="0"/>
              <a:t>fronts</a:t>
            </a:r>
          </a:p>
          <a:p>
            <a:endParaRPr lang="en-US" dirty="0"/>
          </a:p>
          <a:p>
            <a:r>
              <a:rPr lang="en-US" b="0" dirty="0"/>
              <a:t>A nonuniform velocity results in a time-dependent emission angle</a:t>
            </a:r>
            <a:r>
              <a:rPr lang="en-US" dirty="0"/>
              <a:t>, </a:t>
            </a:r>
            <a:r>
              <a:rPr lang="en-US" b="0" dirty="0"/>
              <a:t>providing a means to customize the shape of the wavefronts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1097BD-33C4-7BFF-7BDF-7278DCFFA5F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94816" y="4932118"/>
            <a:ext cx="9802368" cy="837676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dirty="0"/>
              <a:t>A decelerating flying focus generates THz radiation with parabolic wavefronts, well suited to collection and focusing optics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16C6F-8221-BC7C-F4EB-05030A2FB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1775840-DA11-7727-4EA4-BEAD2D9DC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57151"/>
            <a:ext cx="11050428" cy="1155700"/>
          </a:xfrm>
        </p:spPr>
        <p:txBody>
          <a:bodyPr>
            <a:normAutofit/>
          </a:bodyPr>
          <a:lstStyle/>
          <a:p>
            <a:r>
              <a:rPr lang="en-US" sz="2800" b="0" dirty="0"/>
              <a:t>An accelerating flying focus can be used to shape the wavefronts of THz radiation generated by photoionized currents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418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High-power THz pulses can act as </a:t>
            </a:r>
            <a:r>
              <a:rPr lang="en-US" sz="2800" dirty="0">
                <a:solidFill>
                  <a:srgbClr val="00B050"/>
                </a:solidFill>
              </a:rPr>
              <a:t>pumps</a:t>
            </a:r>
            <a:r>
              <a:rPr lang="en-US" sz="2800" dirty="0"/>
              <a:t> for accessing new physics regimes or probes for measuring material properties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5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2C5D5D-AC78-44C8-A009-ADE8EDB4A3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08" t="38885" r="43843" b="20494"/>
          <a:stretch/>
        </p:blipFill>
        <p:spPr>
          <a:xfrm>
            <a:off x="788547" y="1400218"/>
            <a:ext cx="4888820" cy="3705183"/>
          </a:xfrm>
          <a:prstGeom prst="rect">
            <a:avLst/>
          </a:prstGeom>
          <a:ln>
            <a:noFill/>
          </a:ln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14231797-B22D-4C7A-BC0B-1E137C285EE3}"/>
              </a:ext>
            </a:extLst>
          </p:cNvPr>
          <p:cNvSpPr txBox="1">
            <a:spLocks/>
          </p:cNvSpPr>
          <p:nvPr/>
        </p:nvSpPr>
        <p:spPr>
          <a:xfrm>
            <a:off x="788547" y="5298939"/>
            <a:ext cx="4888820" cy="776383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200"/>
              <a:t>Bound electron nonlinear optics and relativistic plasma physics overlap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760216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High-power THz pulses can </a:t>
            </a:r>
            <a:r>
              <a:rPr lang="en-US" sz="2800" dirty="0">
                <a:solidFill>
                  <a:schemeClr val="accent1"/>
                </a:solidFill>
              </a:rPr>
              <a:t>act as pumps for accessing new </a:t>
            </a:r>
            <a:r>
              <a:rPr lang="en-US" sz="2800" dirty="0"/>
              <a:t>physics regimes or </a:t>
            </a:r>
            <a:r>
              <a:rPr lang="en-US" sz="2800" dirty="0">
                <a:solidFill>
                  <a:srgbClr val="00B050"/>
                </a:solidFill>
              </a:rPr>
              <a:t>probes</a:t>
            </a:r>
            <a:r>
              <a:rPr lang="en-US" sz="2800" dirty="0"/>
              <a:t> for measuring material properties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6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2BC49A-D06E-9F7A-429A-771EE52BE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88547" y="5298939"/>
            <a:ext cx="4888820" cy="776383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sz="2200" dirty="0">
                <a:solidFill>
                  <a:schemeClr val="bg1"/>
                </a:solidFill>
              </a:rPr>
              <a:t>Bound electron nonlinear optics and relativistic plasma physics overlap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2C5D5D-AC78-44C8-A009-ADE8EDB4A3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08" t="38885" r="43843" b="20494"/>
          <a:stretch/>
        </p:blipFill>
        <p:spPr>
          <a:xfrm>
            <a:off x="788547" y="1400218"/>
            <a:ext cx="4888820" cy="3705183"/>
          </a:xfrm>
          <a:prstGeom prst="rect">
            <a:avLst/>
          </a:prstGeom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A1C9014-5C4D-46C8-8113-C2CA6410AE7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3"/>
          <a:stretch/>
        </p:blipFill>
        <p:spPr>
          <a:xfrm>
            <a:off x="6514636" y="1400217"/>
            <a:ext cx="4575525" cy="3616356"/>
          </a:xfrm>
          <a:prstGeom prst="rect">
            <a:avLst/>
          </a:prstGeom>
        </p:spPr>
      </p:pic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445A314A-CC45-42C7-84F8-48A99FFD63CE}"/>
              </a:ext>
            </a:extLst>
          </p:cNvPr>
          <p:cNvSpPr txBox="1">
            <a:spLocks/>
          </p:cNvSpPr>
          <p:nvPr/>
        </p:nvSpPr>
        <p:spPr>
          <a:xfrm>
            <a:off x="6514633" y="5298940"/>
            <a:ext cx="4996647" cy="776383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200" dirty="0"/>
              <a:t>Quasi-DC conductivity measurements of warm dense matter</a:t>
            </a:r>
            <a:r>
              <a:rPr lang="en-US" sz="2200" baseline="30000" dirty="0"/>
              <a:t>1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A899CB-85DF-4F73-88A5-62749441673D}"/>
              </a:ext>
            </a:extLst>
          </p:cNvPr>
          <p:cNvSpPr txBox="1"/>
          <p:nvPr/>
        </p:nvSpPr>
        <p:spPr>
          <a:xfrm>
            <a:off x="8017533" y="6400800"/>
            <a:ext cx="41744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dirty="0"/>
              <a:t>1) Chen et al., </a:t>
            </a:r>
            <a:r>
              <a:rPr lang="en-US" sz="1600" i="1" dirty="0"/>
              <a:t>Nat. Comm. </a:t>
            </a:r>
            <a:r>
              <a:rPr lang="en-US" sz="1600" dirty="0"/>
              <a:t>(2021)</a:t>
            </a:r>
          </a:p>
        </p:txBody>
      </p:sp>
    </p:spTree>
    <p:extLst>
      <p:ext uri="{BB962C8B-B14F-4D97-AF65-F5344CB8AC3E}">
        <p14:creationId xmlns:p14="http://schemas.microsoft.com/office/powerpoint/2010/main" val="2929174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680C0B-2999-9D43-5F69-F30958F27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2841F78-F404-FF58-9541-07BF8FF16EDC}"/>
              </a:ext>
            </a:extLst>
          </p:cNvPr>
          <p:cNvSpPr txBox="1">
            <a:spLocks/>
          </p:cNvSpPr>
          <p:nvPr/>
        </p:nvSpPr>
        <p:spPr>
          <a:xfrm>
            <a:off x="531812" y="304800"/>
            <a:ext cx="9296400" cy="3291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In </a:t>
            </a:r>
            <a:r>
              <a:rPr lang="en-US" sz="2800" b="0" dirty="0">
                <a:solidFill>
                  <a:srgbClr val="00B050"/>
                </a:solidFill>
                <a:ea typeface="Lato" panose="020F0502020204030203" pitchFamily="34" charset="0"/>
                <a:cs typeface="Lato" panose="020F0502020204030203" pitchFamily="34" charset="0"/>
              </a:rPr>
              <a:t>two-color THz generation</a:t>
            </a:r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, a biharmonic laser pulse drives a photoionization current that generates </a:t>
            </a:r>
            <a:r>
              <a:rPr lang="en-US" sz="28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THz radiation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9AD557-C584-EF7C-A785-39F60E4B0B14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B559CD9-12A2-A164-A9D0-88ACBCA650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9648"/>
          <a:stretch>
            <a:fillRect/>
          </a:stretch>
        </p:blipFill>
        <p:spPr>
          <a:xfrm>
            <a:off x="1312432" y="2121612"/>
            <a:ext cx="946674" cy="3055186"/>
          </a:xfrm>
          <a:prstGeom prst="rect">
            <a:avLst/>
          </a:prstGeom>
        </p:spPr>
      </p:pic>
      <p:sp>
        <p:nvSpPr>
          <p:cNvPr id="2" name="Moon 1">
            <a:extLst>
              <a:ext uri="{FF2B5EF4-FFF2-40B4-BE49-F238E27FC236}">
                <a16:creationId xmlns:a16="http://schemas.microsoft.com/office/drawing/2014/main" id="{B5330BAA-31A2-FDDF-30F6-6D6911CD5048}"/>
              </a:ext>
            </a:extLst>
          </p:cNvPr>
          <p:cNvSpPr/>
          <p:nvPr/>
        </p:nvSpPr>
        <p:spPr>
          <a:xfrm rot="10800000">
            <a:off x="2103120" y="2495775"/>
            <a:ext cx="311972" cy="2033195"/>
          </a:xfrm>
          <a:prstGeom prst="mo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CBCE27-1096-37E2-2943-B8E10BA5E2B3}"/>
              </a:ext>
            </a:extLst>
          </p:cNvPr>
          <p:cNvSpPr txBox="1"/>
          <p:nvPr/>
        </p:nvSpPr>
        <p:spPr>
          <a:xfrm>
            <a:off x="934917" y="1752280"/>
            <a:ext cx="1787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fundamental</a:t>
            </a:r>
            <a:endParaRPr lang="en-US" sz="2400" dirty="0">
              <a:solidFill>
                <a:srgbClr val="7030A0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6EDDA8-7F7A-11C3-FD20-C34E2104AD49}"/>
              </a:ext>
            </a:extLst>
          </p:cNvPr>
          <p:cNvSpPr txBox="1"/>
          <p:nvPr/>
        </p:nvSpPr>
        <p:spPr>
          <a:xfrm>
            <a:off x="871052" y="4776688"/>
            <a:ext cx="14242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Second 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harmonic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generation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BD42D-DEC8-3A0B-C35B-027AED3A32F4}"/>
              </a:ext>
            </a:extLst>
          </p:cNvPr>
          <p:cNvSpPr txBox="1"/>
          <p:nvPr/>
        </p:nvSpPr>
        <p:spPr>
          <a:xfrm>
            <a:off x="8605521" y="6488143"/>
            <a:ext cx="3586480" cy="338530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609493"/>
            <a:r>
              <a:rPr lang="en-US" sz="16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K.-Y. Kim </a:t>
            </a:r>
            <a:r>
              <a:rPr lang="en-US" sz="16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6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., Opt. Exp. (2009)</a:t>
            </a:r>
          </a:p>
        </p:txBody>
      </p:sp>
    </p:spTree>
    <p:extLst>
      <p:ext uri="{BB962C8B-B14F-4D97-AF65-F5344CB8AC3E}">
        <p14:creationId xmlns:p14="http://schemas.microsoft.com/office/powerpoint/2010/main" val="558619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1902C-4591-BEE2-CF1B-18F467BF6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88319AE-EC51-AF4C-7C89-70B5B62FBC10}"/>
              </a:ext>
            </a:extLst>
          </p:cNvPr>
          <p:cNvSpPr txBox="1">
            <a:spLocks/>
          </p:cNvSpPr>
          <p:nvPr/>
        </p:nvSpPr>
        <p:spPr>
          <a:xfrm>
            <a:off x="531812" y="304800"/>
            <a:ext cx="9296400" cy="3291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In </a:t>
            </a:r>
            <a:r>
              <a:rPr lang="en-US" sz="2800" b="0" dirty="0">
                <a:solidFill>
                  <a:srgbClr val="00B050"/>
                </a:solidFill>
                <a:ea typeface="Lato" panose="020F0502020204030203" pitchFamily="34" charset="0"/>
                <a:cs typeface="Lato" panose="020F0502020204030203" pitchFamily="34" charset="0"/>
              </a:rPr>
              <a:t>two-color THz generation</a:t>
            </a:r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, a biharmonic laser pulse drives a photoionization current that generates </a:t>
            </a:r>
            <a:r>
              <a:rPr lang="en-US" sz="28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THz radiation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97567B-6766-5B36-4664-E7E9839A9005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97F8622-A1D6-E8DE-7507-A0AC936BE3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3236"/>
          <a:stretch>
            <a:fillRect/>
          </a:stretch>
        </p:blipFill>
        <p:spPr>
          <a:xfrm>
            <a:off x="1312432" y="2121612"/>
            <a:ext cx="1532966" cy="3055186"/>
          </a:xfrm>
          <a:prstGeom prst="rect">
            <a:avLst/>
          </a:prstGeom>
        </p:spPr>
      </p:pic>
      <p:sp>
        <p:nvSpPr>
          <p:cNvPr id="2" name="Moon 1">
            <a:extLst>
              <a:ext uri="{FF2B5EF4-FFF2-40B4-BE49-F238E27FC236}">
                <a16:creationId xmlns:a16="http://schemas.microsoft.com/office/drawing/2014/main" id="{DC4FF014-245A-3E1D-9F86-F332165ABE34}"/>
              </a:ext>
            </a:extLst>
          </p:cNvPr>
          <p:cNvSpPr/>
          <p:nvPr/>
        </p:nvSpPr>
        <p:spPr>
          <a:xfrm rot="10800000">
            <a:off x="2742331" y="2576852"/>
            <a:ext cx="420418" cy="2033195"/>
          </a:xfrm>
          <a:prstGeom prst="moon">
            <a:avLst>
              <a:gd name="adj" fmla="val 830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3D8142-F347-11EA-9F93-4CA70A6F1861}"/>
              </a:ext>
            </a:extLst>
          </p:cNvPr>
          <p:cNvSpPr txBox="1"/>
          <p:nvPr/>
        </p:nvSpPr>
        <p:spPr>
          <a:xfrm>
            <a:off x="934917" y="1752280"/>
            <a:ext cx="37046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fundamental </a:t>
            </a:r>
            <a:r>
              <a:rPr lang="en-US" sz="2400" dirty="0">
                <a:ea typeface="Lato" panose="020F0502020204030203" pitchFamily="34" charset="0"/>
                <a:cs typeface="Lato" panose="020F0502020204030203" pitchFamily="34" charset="0"/>
              </a:rPr>
              <a:t>+</a:t>
            </a:r>
            <a:r>
              <a:rPr lang="en-US" sz="24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2400" dirty="0">
                <a:solidFill>
                  <a:srgbClr val="0070C0"/>
                </a:solidFill>
                <a:ea typeface="Lato" panose="020F0502020204030203" pitchFamily="34" charset="0"/>
                <a:cs typeface="Lato" panose="020F0502020204030203" pitchFamily="34" charset="0"/>
              </a:rPr>
              <a:t>2</a:t>
            </a:r>
            <a:r>
              <a:rPr lang="en-US" sz="2400" baseline="30000" dirty="0">
                <a:solidFill>
                  <a:srgbClr val="0070C0"/>
                </a:solidFill>
                <a:ea typeface="Lato" panose="020F0502020204030203" pitchFamily="34" charset="0"/>
                <a:cs typeface="Lato" panose="020F0502020204030203" pitchFamily="34" charset="0"/>
              </a:rPr>
              <a:t>nd</a:t>
            </a:r>
            <a:r>
              <a:rPr lang="en-US" sz="2400" dirty="0">
                <a:solidFill>
                  <a:srgbClr val="0070C0"/>
                </a:solidFill>
                <a:ea typeface="Lato" panose="020F0502020204030203" pitchFamily="34" charset="0"/>
                <a:cs typeface="Lato" panose="020F0502020204030203" pitchFamily="34" charset="0"/>
              </a:rPr>
              <a:t> harmonic</a:t>
            </a:r>
            <a:endParaRPr lang="en-US" sz="2400" dirty="0">
              <a:solidFill>
                <a:srgbClr val="7030A0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1FB6CA-183B-B778-AA2C-41644490FD72}"/>
              </a:ext>
            </a:extLst>
          </p:cNvPr>
          <p:cNvSpPr txBox="1"/>
          <p:nvPr/>
        </p:nvSpPr>
        <p:spPr>
          <a:xfrm>
            <a:off x="871052" y="4776688"/>
            <a:ext cx="14242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Second 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harmonic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generation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98463F-E5FD-7B4B-6C91-986EFCC7AB39}"/>
              </a:ext>
            </a:extLst>
          </p:cNvPr>
          <p:cNvSpPr txBox="1"/>
          <p:nvPr/>
        </p:nvSpPr>
        <p:spPr>
          <a:xfrm>
            <a:off x="2407640" y="4769214"/>
            <a:ext cx="1529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Polarization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rotation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E50595-A503-D36E-F2CF-9F03E9F973B5}"/>
              </a:ext>
            </a:extLst>
          </p:cNvPr>
          <p:cNvSpPr txBox="1"/>
          <p:nvPr/>
        </p:nvSpPr>
        <p:spPr>
          <a:xfrm>
            <a:off x="8605521" y="6488143"/>
            <a:ext cx="3586480" cy="338530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609493"/>
            <a:r>
              <a:rPr lang="en-US" sz="16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K.-Y. Kim </a:t>
            </a:r>
            <a:r>
              <a:rPr lang="en-US" sz="16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6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., Opt. Exp. (2009)</a:t>
            </a:r>
          </a:p>
        </p:txBody>
      </p:sp>
    </p:spTree>
    <p:extLst>
      <p:ext uri="{BB962C8B-B14F-4D97-AF65-F5344CB8AC3E}">
        <p14:creationId xmlns:p14="http://schemas.microsoft.com/office/powerpoint/2010/main" val="2432441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D8A1B-DC1B-501E-83AE-AA438741D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420B171-C5C2-1869-623B-B2D2ECD9FCA9}"/>
              </a:ext>
            </a:extLst>
          </p:cNvPr>
          <p:cNvSpPr txBox="1">
            <a:spLocks/>
          </p:cNvSpPr>
          <p:nvPr/>
        </p:nvSpPr>
        <p:spPr>
          <a:xfrm>
            <a:off x="531812" y="304800"/>
            <a:ext cx="9296400" cy="3291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In </a:t>
            </a:r>
            <a:r>
              <a:rPr lang="en-US" sz="2800" b="0" dirty="0">
                <a:solidFill>
                  <a:srgbClr val="00B050"/>
                </a:solidFill>
                <a:ea typeface="Lato" panose="020F0502020204030203" pitchFamily="34" charset="0"/>
                <a:cs typeface="Lato" panose="020F0502020204030203" pitchFamily="34" charset="0"/>
              </a:rPr>
              <a:t>two-color THz generation</a:t>
            </a:r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, a biharmonic laser pulse drives a photoionization current that generates </a:t>
            </a:r>
            <a:r>
              <a:rPr lang="en-US" sz="28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THz radiation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98CE04-9612-E69B-91AF-6183C7D62E7C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AECF80-B281-C9D7-EEFB-A65504B465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6355"/>
          <a:stretch>
            <a:fillRect/>
          </a:stretch>
        </p:blipFill>
        <p:spPr>
          <a:xfrm>
            <a:off x="1312432" y="2121612"/>
            <a:ext cx="3991088" cy="3055186"/>
          </a:xfrm>
          <a:prstGeom prst="rect">
            <a:avLst/>
          </a:prstGeom>
        </p:spPr>
      </p:pic>
      <p:sp>
        <p:nvSpPr>
          <p:cNvPr id="2" name="Moon 1">
            <a:extLst>
              <a:ext uri="{FF2B5EF4-FFF2-40B4-BE49-F238E27FC236}">
                <a16:creationId xmlns:a16="http://schemas.microsoft.com/office/drawing/2014/main" id="{2F4F856C-FB81-C096-4A0D-B9C5BF879B36}"/>
              </a:ext>
            </a:extLst>
          </p:cNvPr>
          <p:cNvSpPr/>
          <p:nvPr/>
        </p:nvSpPr>
        <p:spPr>
          <a:xfrm rot="10800000">
            <a:off x="5083190" y="2535788"/>
            <a:ext cx="420418" cy="2033195"/>
          </a:xfrm>
          <a:prstGeom prst="moon">
            <a:avLst>
              <a:gd name="adj" fmla="val 600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51DD74-E70B-AA6E-805D-B9428BCB8BD2}"/>
              </a:ext>
            </a:extLst>
          </p:cNvPr>
          <p:cNvSpPr txBox="1"/>
          <p:nvPr/>
        </p:nvSpPr>
        <p:spPr>
          <a:xfrm>
            <a:off x="934917" y="1752280"/>
            <a:ext cx="37046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fundamental </a:t>
            </a:r>
            <a:r>
              <a:rPr lang="en-US" sz="2400" dirty="0">
                <a:ea typeface="Lato" panose="020F0502020204030203" pitchFamily="34" charset="0"/>
                <a:cs typeface="Lato" panose="020F0502020204030203" pitchFamily="34" charset="0"/>
              </a:rPr>
              <a:t>+</a:t>
            </a:r>
            <a:r>
              <a:rPr lang="en-US" sz="24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2400" dirty="0">
                <a:solidFill>
                  <a:srgbClr val="0070C0"/>
                </a:solidFill>
                <a:ea typeface="Lato" panose="020F0502020204030203" pitchFamily="34" charset="0"/>
                <a:cs typeface="Lato" panose="020F0502020204030203" pitchFamily="34" charset="0"/>
              </a:rPr>
              <a:t>2</a:t>
            </a:r>
            <a:r>
              <a:rPr lang="en-US" sz="2400" baseline="30000" dirty="0">
                <a:solidFill>
                  <a:srgbClr val="0070C0"/>
                </a:solidFill>
                <a:ea typeface="Lato" panose="020F0502020204030203" pitchFamily="34" charset="0"/>
                <a:cs typeface="Lato" panose="020F0502020204030203" pitchFamily="34" charset="0"/>
              </a:rPr>
              <a:t>nd</a:t>
            </a:r>
            <a:r>
              <a:rPr lang="en-US" sz="2400" dirty="0">
                <a:solidFill>
                  <a:srgbClr val="0070C0"/>
                </a:solidFill>
                <a:ea typeface="Lato" panose="020F0502020204030203" pitchFamily="34" charset="0"/>
                <a:cs typeface="Lato" panose="020F0502020204030203" pitchFamily="34" charset="0"/>
              </a:rPr>
              <a:t> harmonic</a:t>
            </a:r>
            <a:endParaRPr lang="en-US" sz="2400" dirty="0">
              <a:solidFill>
                <a:srgbClr val="7030A0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599A06-0677-28EA-999E-A1DBF56E02DB}"/>
              </a:ext>
            </a:extLst>
          </p:cNvPr>
          <p:cNvSpPr txBox="1"/>
          <p:nvPr/>
        </p:nvSpPr>
        <p:spPr>
          <a:xfrm>
            <a:off x="871052" y="4776688"/>
            <a:ext cx="14242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Second 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harmonic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generation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C4EC574-2D3F-4D1D-3844-323664D641C8}"/>
              </a:ext>
            </a:extLst>
          </p:cNvPr>
          <p:cNvSpPr txBox="1"/>
          <p:nvPr/>
        </p:nvSpPr>
        <p:spPr>
          <a:xfrm>
            <a:off x="2407640" y="4769214"/>
            <a:ext cx="1529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Polarization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rotation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55DB02-1D65-B7E1-4CB9-2DDD9031AEF7}"/>
              </a:ext>
            </a:extLst>
          </p:cNvPr>
          <p:cNvSpPr txBox="1"/>
          <p:nvPr/>
        </p:nvSpPr>
        <p:spPr>
          <a:xfrm>
            <a:off x="4407255" y="4776688"/>
            <a:ext cx="118109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Focusing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F1AAB8E-4A62-46CA-A972-A595AD89E2DE}"/>
              </a:ext>
            </a:extLst>
          </p:cNvPr>
          <p:cNvSpPr txBox="1"/>
          <p:nvPr/>
        </p:nvSpPr>
        <p:spPr>
          <a:xfrm>
            <a:off x="8605521" y="6488143"/>
            <a:ext cx="3586480" cy="338530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609493"/>
            <a:r>
              <a:rPr lang="en-US" sz="16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K.-Y. Kim </a:t>
            </a:r>
            <a:r>
              <a:rPr lang="en-US" sz="16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6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., Opt. Exp. (2009)</a:t>
            </a:r>
          </a:p>
        </p:txBody>
      </p:sp>
    </p:spTree>
    <p:extLst>
      <p:ext uri="{BB962C8B-B14F-4D97-AF65-F5344CB8AC3E}">
        <p14:creationId xmlns:p14="http://schemas.microsoft.com/office/powerpoint/2010/main" val="1194895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DDE3C2-BE47-15E5-A377-E525CAE82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1970F89-A310-EB48-C63C-5A8703469AA7}"/>
              </a:ext>
            </a:extLst>
          </p:cNvPr>
          <p:cNvSpPr txBox="1">
            <a:spLocks/>
          </p:cNvSpPr>
          <p:nvPr/>
        </p:nvSpPr>
        <p:spPr>
          <a:xfrm>
            <a:off x="531812" y="304800"/>
            <a:ext cx="10195182" cy="3291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In </a:t>
            </a:r>
            <a:r>
              <a:rPr lang="en-US" sz="2800" b="0" dirty="0">
                <a:solidFill>
                  <a:srgbClr val="00B050"/>
                </a:solidFill>
                <a:ea typeface="Lato" panose="020F0502020204030203" pitchFamily="34" charset="0"/>
                <a:cs typeface="Lato" panose="020F0502020204030203" pitchFamily="34" charset="0"/>
              </a:rPr>
              <a:t>two-color THz generation</a:t>
            </a:r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, a biharmonic laser pulse drives a photoionization current that generates </a:t>
            </a:r>
            <a:r>
              <a:rPr lang="en-US" sz="28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THz radiation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FCB9D6-0A88-C6F5-955C-38E40D456D18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7C95BA-B351-B299-D1C2-0AB1955001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2" r="-1661"/>
          <a:stretch>
            <a:fillRect/>
          </a:stretch>
        </p:blipFill>
        <p:spPr>
          <a:xfrm>
            <a:off x="1312431" y="2121612"/>
            <a:ext cx="9296399" cy="30551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D99138-5834-0434-9537-AE47DA148E78}"/>
              </a:ext>
            </a:extLst>
          </p:cNvPr>
          <p:cNvSpPr txBox="1"/>
          <p:nvPr/>
        </p:nvSpPr>
        <p:spPr>
          <a:xfrm>
            <a:off x="871052" y="4776688"/>
            <a:ext cx="14242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Second 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harmonic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generation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8B0B1D-03BA-1022-098E-D12B985E2BED}"/>
              </a:ext>
            </a:extLst>
          </p:cNvPr>
          <p:cNvSpPr txBox="1"/>
          <p:nvPr/>
        </p:nvSpPr>
        <p:spPr>
          <a:xfrm>
            <a:off x="2407640" y="4769214"/>
            <a:ext cx="1529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Polarization</a:t>
            </a:r>
          </a:p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rotation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C84153-A2B0-0905-2EB3-883B60F9023C}"/>
              </a:ext>
            </a:extLst>
          </p:cNvPr>
          <p:cNvSpPr txBox="1"/>
          <p:nvPr/>
        </p:nvSpPr>
        <p:spPr>
          <a:xfrm>
            <a:off x="4407255" y="4776688"/>
            <a:ext cx="118109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Focusing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EE9B79-7DB5-ACD8-0DD8-F29BC7D7E5A0}"/>
              </a:ext>
            </a:extLst>
          </p:cNvPr>
          <p:cNvSpPr txBox="1"/>
          <p:nvPr/>
        </p:nvSpPr>
        <p:spPr>
          <a:xfrm>
            <a:off x="6415889" y="4776981"/>
            <a:ext cx="13106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Ionization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119E03-EB84-B91C-70CF-05D76C07E8D9}"/>
              </a:ext>
            </a:extLst>
          </p:cNvPr>
          <p:cNvSpPr txBox="1"/>
          <p:nvPr/>
        </p:nvSpPr>
        <p:spPr>
          <a:xfrm>
            <a:off x="934917" y="1752280"/>
            <a:ext cx="4533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fundamental </a:t>
            </a:r>
            <a:r>
              <a:rPr lang="en-US" sz="2400" dirty="0">
                <a:ea typeface="Lato" panose="020F0502020204030203" pitchFamily="34" charset="0"/>
                <a:cs typeface="Lato" panose="020F0502020204030203" pitchFamily="34" charset="0"/>
              </a:rPr>
              <a:t>+</a:t>
            </a:r>
            <a:r>
              <a:rPr lang="en-US" sz="24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2400" dirty="0">
                <a:solidFill>
                  <a:srgbClr val="0070C0"/>
                </a:solidFill>
                <a:ea typeface="Lato" panose="020F0502020204030203" pitchFamily="34" charset="0"/>
                <a:cs typeface="Lato" panose="020F0502020204030203" pitchFamily="34" charset="0"/>
              </a:rPr>
              <a:t>2</a:t>
            </a:r>
            <a:r>
              <a:rPr lang="en-US" sz="2400" baseline="30000" dirty="0">
                <a:solidFill>
                  <a:srgbClr val="0070C0"/>
                </a:solidFill>
                <a:ea typeface="Lato" panose="020F0502020204030203" pitchFamily="34" charset="0"/>
                <a:cs typeface="Lato" panose="020F0502020204030203" pitchFamily="34" charset="0"/>
              </a:rPr>
              <a:t>nd</a:t>
            </a:r>
            <a:r>
              <a:rPr lang="en-US" sz="2400" dirty="0">
                <a:solidFill>
                  <a:srgbClr val="0070C0"/>
                </a:solidFill>
                <a:ea typeface="Lato" panose="020F0502020204030203" pitchFamily="34" charset="0"/>
                <a:cs typeface="Lato" panose="020F0502020204030203" pitchFamily="34" charset="0"/>
              </a:rPr>
              <a:t> harmonic </a:t>
            </a:r>
            <a:r>
              <a:rPr lang="en-US" sz="2400" dirty="0">
                <a:ea typeface="Lato" panose="020F0502020204030203" pitchFamily="34" charset="0"/>
                <a:cs typeface="Lato" panose="020F0502020204030203" pitchFamily="34" charset="0"/>
              </a:rPr>
              <a:t>+</a:t>
            </a:r>
            <a:r>
              <a:rPr lang="en-US" sz="2400" dirty="0">
                <a:solidFill>
                  <a:srgbClr val="7030A0"/>
                </a:solidFill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2400" b="1" dirty="0">
                <a:solidFill>
                  <a:srgbClr val="7030A0"/>
                </a:solidFill>
                <a:ea typeface="Lato" panose="020F0502020204030203" pitchFamily="34" charset="0"/>
                <a:cs typeface="Lato" panose="020F0502020204030203" pitchFamily="34" charset="0"/>
              </a:rPr>
              <a:t>THz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4B55A0-7F12-36C3-6E77-D3FA612032DB}"/>
              </a:ext>
            </a:extLst>
          </p:cNvPr>
          <p:cNvSpPr txBox="1"/>
          <p:nvPr/>
        </p:nvSpPr>
        <p:spPr>
          <a:xfrm>
            <a:off x="8605521" y="6488143"/>
            <a:ext cx="3586480" cy="338530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609493"/>
            <a:r>
              <a:rPr lang="en-US" sz="16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K.-Y. Kim </a:t>
            </a:r>
            <a:r>
              <a:rPr lang="en-US" sz="16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6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., Opt. Exp. (2009)</a:t>
            </a:r>
          </a:p>
        </p:txBody>
      </p:sp>
    </p:spTree>
    <p:extLst>
      <p:ext uri="{BB962C8B-B14F-4D97-AF65-F5344CB8AC3E}">
        <p14:creationId xmlns:p14="http://schemas.microsoft.com/office/powerpoint/2010/main" val="2442709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0C9947-D8CA-97F0-35E7-C76CF4920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2E93C90-47F6-DDB5-086E-748964102683}"/>
              </a:ext>
            </a:extLst>
          </p:cNvPr>
          <p:cNvSpPr txBox="1">
            <a:spLocks/>
          </p:cNvSpPr>
          <p:nvPr/>
        </p:nvSpPr>
        <p:spPr>
          <a:xfrm>
            <a:off x="531811" y="304800"/>
            <a:ext cx="9978407" cy="3291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A fundamental and properly phased 2</a:t>
            </a:r>
            <a:r>
              <a:rPr lang="en-US" sz="2800" b="0" baseline="3000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nd</a:t>
            </a:r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 harmonic produces a net drift current</a:t>
            </a:r>
            <a:endParaRPr lang="en-US" sz="2800" b="0" dirty="0">
              <a:solidFill>
                <a:srgbClr val="04389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25D053-D408-D40A-C77E-64C8835DF0D4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3" name="Picture 32" descr="A blue and green curves&#10;&#10;Description automatically generated">
            <a:extLst>
              <a:ext uri="{FF2B5EF4-FFF2-40B4-BE49-F238E27FC236}">
                <a16:creationId xmlns:a16="http://schemas.microsoft.com/office/drawing/2014/main" id="{8FAF2489-3D35-0116-763D-99DB2F8A2C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72" t="12526" r="7622"/>
          <a:stretch/>
        </p:blipFill>
        <p:spPr>
          <a:xfrm>
            <a:off x="932678" y="2286000"/>
            <a:ext cx="3410789" cy="283373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77825B3D-BACD-6D8B-46DA-33C8FFDFC043}"/>
              </a:ext>
            </a:extLst>
          </p:cNvPr>
          <p:cNvSpPr txBox="1"/>
          <p:nvPr/>
        </p:nvSpPr>
        <p:spPr>
          <a:xfrm>
            <a:off x="3732211" y="4964668"/>
            <a:ext cx="810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time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31E01FC-4F9F-C129-DB34-C5AA31AAC157}"/>
              </a:ext>
            </a:extLst>
          </p:cNvPr>
          <p:cNvSpPr txBox="1"/>
          <p:nvPr/>
        </p:nvSpPr>
        <p:spPr>
          <a:xfrm>
            <a:off x="1026160" y="1491982"/>
            <a:ext cx="28094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First harmonic only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A4BC7A4C-28B3-758F-DB23-BA491B541111}"/>
              </a:ext>
            </a:extLst>
          </p:cNvPr>
          <p:cNvCxnSpPr>
            <a:cxnSpLocks/>
          </p:cNvCxnSpPr>
          <p:nvPr/>
        </p:nvCxnSpPr>
        <p:spPr>
          <a:xfrm>
            <a:off x="745256" y="5009489"/>
            <a:ext cx="3672756" cy="0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6FB5DA7B-EF2D-8406-2D6C-C963D4B9CBB0}"/>
              </a:ext>
            </a:extLst>
          </p:cNvPr>
          <p:cNvCxnSpPr>
            <a:cxnSpLocks/>
          </p:cNvCxnSpPr>
          <p:nvPr/>
        </p:nvCxnSpPr>
        <p:spPr>
          <a:xfrm flipV="1">
            <a:off x="836612" y="2221468"/>
            <a:ext cx="0" cy="2895600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DC708B3A-D8A5-2C60-F7C3-0792D1569EE7}"/>
              </a:ext>
            </a:extLst>
          </p:cNvPr>
          <p:cNvCxnSpPr>
            <a:cxnSpLocks/>
          </p:cNvCxnSpPr>
          <p:nvPr/>
        </p:nvCxnSpPr>
        <p:spPr>
          <a:xfrm flipV="1">
            <a:off x="1627187" y="2638424"/>
            <a:ext cx="0" cy="955675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3644A1A5-862F-F129-FC4A-C8C2D9C60CC2}"/>
              </a:ext>
            </a:extLst>
          </p:cNvPr>
          <p:cNvCxnSpPr>
            <a:cxnSpLocks/>
          </p:cNvCxnSpPr>
          <p:nvPr/>
        </p:nvCxnSpPr>
        <p:spPr>
          <a:xfrm flipV="1">
            <a:off x="1550987" y="2622549"/>
            <a:ext cx="0" cy="971550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sp>
        <p:nvSpPr>
          <p:cNvPr id="49" name="Oval 48">
            <a:extLst>
              <a:ext uri="{FF2B5EF4-FFF2-40B4-BE49-F238E27FC236}">
                <a16:creationId xmlns:a16="http://schemas.microsoft.com/office/drawing/2014/main" id="{CF26A420-5593-8762-2EF3-7301759A4301}"/>
              </a:ext>
            </a:extLst>
          </p:cNvPr>
          <p:cNvSpPr/>
          <p:nvPr/>
        </p:nvSpPr>
        <p:spPr>
          <a:xfrm>
            <a:off x="1503248" y="3549279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614DB352-2955-E8AA-D6C3-51764FD79B44}"/>
              </a:ext>
            </a:extLst>
          </p:cNvPr>
          <p:cNvSpPr/>
          <p:nvPr/>
        </p:nvSpPr>
        <p:spPr>
          <a:xfrm>
            <a:off x="1607200" y="3550284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D328CEA-2587-0644-D3E7-99C808E12C9F}"/>
              </a:ext>
            </a:extLst>
          </p:cNvPr>
          <p:cNvSpPr txBox="1"/>
          <p:nvPr/>
        </p:nvSpPr>
        <p:spPr>
          <a:xfrm rot="16200000">
            <a:off x="-812993" y="3311927"/>
            <a:ext cx="218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Laser electric field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C612C9F-A199-04EF-A36A-83EBEC5D882D}"/>
              </a:ext>
            </a:extLst>
          </p:cNvPr>
          <p:cNvSpPr txBox="1"/>
          <p:nvPr/>
        </p:nvSpPr>
        <p:spPr>
          <a:xfrm rot="16200000">
            <a:off x="-978287" y="3372307"/>
            <a:ext cx="307415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1700" dirty="0">
                <a:solidFill>
                  <a:srgbClr val="00B050"/>
                </a:solidFill>
                <a:ea typeface="Lato" panose="020F0502020204030203" pitchFamily="34" charset="0"/>
                <a:cs typeface="Lato" panose="020F0502020204030203" pitchFamily="34" charset="0"/>
              </a:rPr>
              <a:t>Electron transverse position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4E547D-BDEF-3483-7501-65EADAD131CC}"/>
              </a:ext>
            </a:extLst>
          </p:cNvPr>
          <p:cNvSpPr txBox="1"/>
          <p:nvPr/>
        </p:nvSpPr>
        <p:spPr>
          <a:xfrm>
            <a:off x="9708356" y="6575729"/>
            <a:ext cx="2393997" cy="276975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609493"/>
            <a:r>
              <a:rPr lang="en-US" sz="1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K.-Y. Kim </a:t>
            </a:r>
            <a:r>
              <a:rPr lang="en-US" sz="12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., Opt. Exp. (2009)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8249C3-DAAC-1B03-FF88-FCDF855B6DB6}"/>
              </a:ext>
            </a:extLst>
          </p:cNvPr>
          <p:cNvSpPr txBox="1"/>
          <p:nvPr/>
        </p:nvSpPr>
        <p:spPr>
          <a:xfrm>
            <a:off x="836612" y="5342994"/>
            <a:ext cx="341079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493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Symmetric peaks </a:t>
            </a:r>
          </a:p>
          <a:p>
            <a:pPr algn="ctr" defTabSz="609493"/>
            <a:r>
              <a:rPr lang="en-US" sz="22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no drift current</a:t>
            </a:r>
          </a:p>
        </p:txBody>
      </p:sp>
    </p:spTree>
    <p:extLst>
      <p:ext uri="{BB962C8B-B14F-4D97-AF65-F5344CB8AC3E}">
        <p14:creationId xmlns:p14="http://schemas.microsoft.com/office/powerpoint/2010/main" val="1264512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45348-380E-DB5C-226C-3F99B221F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6D68221-11BD-DDCA-9CE7-59A61B9DD651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3" name="Picture 32" descr="A blue and green curves&#10;&#10;Description automatically generated">
            <a:extLst>
              <a:ext uri="{FF2B5EF4-FFF2-40B4-BE49-F238E27FC236}">
                <a16:creationId xmlns:a16="http://schemas.microsoft.com/office/drawing/2014/main" id="{BE3D3957-C9DE-9FDA-995E-FBA0C574AE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72" t="12526" r="7622"/>
          <a:stretch/>
        </p:blipFill>
        <p:spPr>
          <a:xfrm>
            <a:off x="932678" y="2286000"/>
            <a:ext cx="3410789" cy="283373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970B09C3-B2EC-FC7C-3768-6EE8DE47B2C9}"/>
              </a:ext>
            </a:extLst>
          </p:cNvPr>
          <p:cNvSpPr txBox="1"/>
          <p:nvPr/>
        </p:nvSpPr>
        <p:spPr>
          <a:xfrm>
            <a:off x="3732211" y="4964668"/>
            <a:ext cx="810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time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3BE88093-1A59-FA06-735F-C998919439CC}"/>
              </a:ext>
            </a:extLst>
          </p:cNvPr>
          <p:cNvCxnSpPr>
            <a:cxnSpLocks/>
          </p:cNvCxnSpPr>
          <p:nvPr/>
        </p:nvCxnSpPr>
        <p:spPr>
          <a:xfrm>
            <a:off x="745256" y="5009489"/>
            <a:ext cx="3672756" cy="0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ED43FAA0-6746-4E48-AE78-A10EBD724530}"/>
              </a:ext>
            </a:extLst>
          </p:cNvPr>
          <p:cNvCxnSpPr>
            <a:cxnSpLocks/>
          </p:cNvCxnSpPr>
          <p:nvPr/>
        </p:nvCxnSpPr>
        <p:spPr>
          <a:xfrm flipV="1">
            <a:off x="836612" y="2221468"/>
            <a:ext cx="0" cy="2895600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BD8C836B-D515-913E-F0FA-5AAB7DD653F4}"/>
              </a:ext>
            </a:extLst>
          </p:cNvPr>
          <p:cNvSpPr txBox="1"/>
          <p:nvPr/>
        </p:nvSpPr>
        <p:spPr>
          <a:xfrm>
            <a:off x="4673565" y="1491982"/>
            <a:ext cx="34107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493"/>
            <a:r>
              <a:rPr lang="en-US" sz="2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First and second harmonic </a:t>
            </a:r>
            <a:br>
              <a:rPr lang="en-US" sz="2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2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in phase</a:t>
            </a:r>
          </a:p>
        </p:txBody>
      </p:sp>
      <p:pic>
        <p:nvPicPr>
          <p:cNvPr id="41" name="Picture 40" descr="A blue and green line graph&#10;&#10;Description automatically generated">
            <a:extLst>
              <a:ext uri="{FF2B5EF4-FFF2-40B4-BE49-F238E27FC236}">
                <a16:creationId xmlns:a16="http://schemas.microsoft.com/office/drawing/2014/main" id="{2C217FEF-D080-2DE5-B1C3-454C9BDBAD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841" t="8966" r="9052"/>
          <a:stretch/>
        </p:blipFill>
        <p:spPr>
          <a:xfrm>
            <a:off x="4468252" y="2232544"/>
            <a:ext cx="3410789" cy="2949056"/>
          </a:xfrm>
          <a:prstGeom prst="rect">
            <a:avLst/>
          </a:prstGeom>
        </p:spPr>
      </p:pic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88767119-B3BE-C1F3-6333-749ADC6E86A3}"/>
              </a:ext>
            </a:extLst>
          </p:cNvPr>
          <p:cNvCxnSpPr>
            <a:cxnSpLocks/>
          </p:cNvCxnSpPr>
          <p:nvPr/>
        </p:nvCxnSpPr>
        <p:spPr>
          <a:xfrm flipV="1">
            <a:off x="1627187" y="2638424"/>
            <a:ext cx="0" cy="955675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04057FF3-5F4D-86BE-F35F-F5CF3586ACEE}"/>
              </a:ext>
            </a:extLst>
          </p:cNvPr>
          <p:cNvCxnSpPr>
            <a:cxnSpLocks/>
          </p:cNvCxnSpPr>
          <p:nvPr/>
        </p:nvCxnSpPr>
        <p:spPr>
          <a:xfrm flipV="1">
            <a:off x="5145928" y="2416175"/>
            <a:ext cx="0" cy="1232866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B6319A1-451D-BB72-A037-EDFEFC6FE5B8}"/>
              </a:ext>
            </a:extLst>
          </p:cNvPr>
          <p:cNvCxnSpPr>
            <a:cxnSpLocks/>
          </p:cNvCxnSpPr>
          <p:nvPr/>
        </p:nvCxnSpPr>
        <p:spPr>
          <a:xfrm flipV="1">
            <a:off x="5227218" y="2432050"/>
            <a:ext cx="0" cy="1207466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40DBCDF8-96B6-6D99-6989-4DC1B4856506}"/>
              </a:ext>
            </a:extLst>
          </p:cNvPr>
          <p:cNvCxnSpPr>
            <a:cxnSpLocks/>
          </p:cNvCxnSpPr>
          <p:nvPr/>
        </p:nvCxnSpPr>
        <p:spPr>
          <a:xfrm flipV="1">
            <a:off x="1550987" y="2622549"/>
            <a:ext cx="0" cy="971550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sp>
        <p:nvSpPr>
          <p:cNvPr id="49" name="Oval 48">
            <a:extLst>
              <a:ext uri="{FF2B5EF4-FFF2-40B4-BE49-F238E27FC236}">
                <a16:creationId xmlns:a16="http://schemas.microsoft.com/office/drawing/2014/main" id="{1480F523-BC37-7E01-6BE3-F3B4230625E0}"/>
              </a:ext>
            </a:extLst>
          </p:cNvPr>
          <p:cNvSpPr/>
          <p:nvPr/>
        </p:nvSpPr>
        <p:spPr>
          <a:xfrm>
            <a:off x="1503248" y="3549279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6210EEA4-E1EE-749B-7046-E7B217AAC5C7}"/>
              </a:ext>
            </a:extLst>
          </p:cNvPr>
          <p:cNvSpPr/>
          <p:nvPr/>
        </p:nvSpPr>
        <p:spPr>
          <a:xfrm>
            <a:off x="1607200" y="3550284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1476F3-D261-EACB-2977-5A03D4AFB29F}"/>
              </a:ext>
            </a:extLst>
          </p:cNvPr>
          <p:cNvSpPr/>
          <p:nvPr/>
        </p:nvSpPr>
        <p:spPr>
          <a:xfrm>
            <a:off x="5103226" y="3603779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4C11F00-56F0-48C2-F5EF-3FA2C4C76F1C}"/>
              </a:ext>
            </a:extLst>
          </p:cNvPr>
          <p:cNvSpPr/>
          <p:nvPr/>
        </p:nvSpPr>
        <p:spPr>
          <a:xfrm>
            <a:off x="5198094" y="3606070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311E53F-CA4D-472B-49AE-B7F87B27182B}"/>
              </a:ext>
            </a:extLst>
          </p:cNvPr>
          <p:cNvSpPr txBox="1"/>
          <p:nvPr/>
        </p:nvSpPr>
        <p:spPr>
          <a:xfrm rot="16200000">
            <a:off x="-812993" y="3311927"/>
            <a:ext cx="218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Laser electric field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23EC901D-D56E-C3AC-DAFC-65ABA82B60F0}"/>
              </a:ext>
            </a:extLst>
          </p:cNvPr>
          <p:cNvSpPr txBox="1"/>
          <p:nvPr/>
        </p:nvSpPr>
        <p:spPr>
          <a:xfrm rot="16200000">
            <a:off x="-978287" y="3372307"/>
            <a:ext cx="307415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1700" dirty="0">
                <a:solidFill>
                  <a:srgbClr val="00B050"/>
                </a:solidFill>
                <a:ea typeface="Lato" panose="020F0502020204030203" pitchFamily="34" charset="0"/>
                <a:cs typeface="Lato" panose="020F0502020204030203" pitchFamily="34" charset="0"/>
              </a:rPr>
              <a:t>Electron transverse position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C4107B-0429-124D-6074-199B3071FD0F}"/>
              </a:ext>
            </a:extLst>
          </p:cNvPr>
          <p:cNvSpPr txBox="1">
            <a:spLocks/>
          </p:cNvSpPr>
          <p:nvPr/>
        </p:nvSpPr>
        <p:spPr>
          <a:xfrm>
            <a:off x="531811" y="304800"/>
            <a:ext cx="9978407" cy="3291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A fundamental and properly phased 2</a:t>
            </a:r>
            <a:r>
              <a:rPr lang="en-US" sz="2800" b="0" baseline="3000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nd</a:t>
            </a:r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 harmonic produces a net drift current</a:t>
            </a:r>
            <a:endParaRPr lang="en-US" sz="2800" b="0" dirty="0">
              <a:solidFill>
                <a:srgbClr val="04389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1B85D8-5DF4-9EE3-786D-2541E19D8673}"/>
              </a:ext>
            </a:extLst>
          </p:cNvPr>
          <p:cNvSpPr txBox="1"/>
          <p:nvPr/>
        </p:nvSpPr>
        <p:spPr>
          <a:xfrm>
            <a:off x="9708356" y="6575729"/>
            <a:ext cx="2393997" cy="276975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609493"/>
            <a:r>
              <a:rPr lang="en-US" sz="1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K.-Y. Kim </a:t>
            </a:r>
            <a:r>
              <a:rPr lang="en-US" sz="12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., Opt. Exp. (2009)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F19318-CD50-A493-2E15-C9A7628D3A36}"/>
              </a:ext>
            </a:extLst>
          </p:cNvPr>
          <p:cNvSpPr txBox="1"/>
          <p:nvPr/>
        </p:nvSpPr>
        <p:spPr>
          <a:xfrm>
            <a:off x="836612" y="5342994"/>
            <a:ext cx="341079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493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Symmetric peaks </a:t>
            </a:r>
          </a:p>
          <a:p>
            <a:pPr algn="ctr" defTabSz="609493"/>
            <a:r>
              <a:rPr lang="en-US" sz="22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no drift current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19986B-0040-C02A-698F-39987007BBC1}"/>
              </a:ext>
            </a:extLst>
          </p:cNvPr>
          <p:cNvSpPr txBox="1"/>
          <p:nvPr/>
        </p:nvSpPr>
        <p:spPr>
          <a:xfrm>
            <a:off x="4500526" y="5342994"/>
            <a:ext cx="341079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493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Symmetric peaks </a:t>
            </a:r>
          </a:p>
          <a:p>
            <a:pPr algn="ctr" defTabSz="609493"/>
            <a:r>
              <a:rPr lang="en-US" sz="22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no drift current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1CE42E-7C2D-536A-7EB5-1D032905FDA2}"/>
              </a:ext>
            </a:extLst>
          </p:cNvPr>
          <p:cNvSpPr txBox="1"/>
          <p:nvPr/>
        </p:nvSpPr>
        <p:spPr>
          <a:xfrm>
            <a:off x="1026160" y="1491982"/>
            <a:ext cx="28094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First harmonic only</a:t>
            </a:r>
          </a:p>
        </p:txBody>
      </p:sp>
    </p:spTree>
    <p:extLst>
      <p:ext uri="{BB962C8B-B14F-4D97-AF65-F5344CB8AC3E}">
        <p14:creationId xmlns:p14="http://schemas.microsoft.com/office/powerpoint/2010/main" val="1144709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28129AD-58C6-9F62-2B37-8C1FF23C3171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2" name="Picture 31" descr="A blue and green line graph&#10;&#10;Description automatically generated">
            <a:extLst>
              <a:ext uri="{FF2B5EF4-FFF2-40B4-BE49-F238E27FC236}">
                <a16:creationId xmlns:a16="http://schemas.microsoft.com/office/drawing/2014/main" id="{A183A748-D422-EA05-BFCC-01F398619E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6" r="6980"/>
          <a:stretch/>
        </p:blipFill>
        <p:spPr>
          <a:xfrm>
            <a:off x="8233612" y="1979599"/>
            <a:ext cx="3660909" cy="3228999"/>
          </a:xfrm>
          <a:prstGeom prst="rect">
            <a:avLst/>
          </a:prstGeom>
        </p:spPr>
      </p:pic>
      <p:pic>
        <p:nvPicPr>
          <p:cNvPr id="33" name="Picture 32" descr="A blue and green curves&#10;&#10;Description automatically generated">
            <a:extLst>
              <a:ext uri="{FF2B5EF4-FFF2-40B4-BE49-F238E27FC236}">
                <a16:creationId xmlns:a16="http://schemas.microsoft.com/office/drawing/2014/main" id="{B7AC572A-DBB6-D0B8-A677-929C44D537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272" t="12526" r="7622"/>
          <a:stretch/>
        </p:blipFill>
        <p:spPr>
          <a:xfrm>
            <a:off x="932678" y="2286000"/>
            <a:ext cx="3410789" cy="283373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3932BA6C-C2ED-255F-ED99-13FB86FA5D1C}"/>
              </a:ext>
            </a:extLst>
          </p:cNvPr>
          <p:cNvSpPr txBox="1"/>
          <p:nvPr/>
        </p:nvSpPr>
        <p:spPr>
          <a:xfrm>
            <a:off x="3732211" y="4964668"/>
            <a:ext cx="810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time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0177120-6221-3EA9-D757-9677F5AD3116}"/>
              </a:ext>
            </a:extLst>
          </p:cNvPr>
          <p:cNvCxnSpPr>
            <a:cxnSpLocks/>
          </p:cNvCxnSpPr>
          <p:nvPr/>
        </p:nvCxnSpPr>
        <p:spPr>
          <a:xfrm>
            <a:off x="745256" y="5009489"/>
            <a:ext cx="3672756" cy="0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68FA477F-6109-CB99-E8D0-B3083A782F92}"/>
              </a:ext>
            </a:extLst>
          </p:cNvPr>
          <p:cNvCxnSpPr>
            <a:cxnSpLocks/>
          </p:cNvCxnSpPr>
          <p:nvPr/>
        </p:nvCxnSpPr>
        <p:spPr>
          <a:xfrm flipV="1">
            <a:off x="836612" y="2221468"/>
            <a:ext cx="0" cy="2895600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0EC6658A-6E53-8110-05E5-63B868A7320A}"/>
              </a:ext>
            </a:extLst>
          </p:cNvPr>
          <p:cNvSpPr txBox="1"/>
          <p:nvPr/>
        </p:nvSpPr>
        <p:spPr>
          <a:xfrm>
            <a:off x="4673565" y="1491982"/>
            <a:ext cx="34107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493"/>
            <a:r>
              <a:rPr lang="en-US" sz="2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First and second harmonic </a:t>
            </a:r>
            <a:br>
              <a:rPr lang="en-US" sz="2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2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in phase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3128CBB-7FF7-8A90-A0AD-8B6C5DAF03CA}"/>
                  </a:ext>
                </a:extLst>
              </p:cNvPr>
              <p:cNvSpPr txBox="1"/>
              <p:nvPr/>
            </p:nvSpPr>
            <p:spPr>
              <a:xfrm>
                <a:off x="8483732" y="1491982"/>
                <a:ext cx="341078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609493"/>
                <a:r>
                  <a:rPr lang="en-US" sz="2200" dirty="0">
                    <a:solidFill>
                      <a:schemeClr val="tx1"/>
                    </a:solidFill>
                    <a:ea typeface="Lato" panose="020F0502020204030203" pitchFamily="34" charset="0"/>
                    <a:cs typeface="Lato" panose="020F0502020204030203" pitchFamily="34" charset="0"/>
                  </a:rPr>
                  <a:t>First and second harmonic </a:t>
                </a:r>
                <a:br>
                  <a:rPr lang="en-US" sz="2200" dirty="0">
                    <a:solidFill>
                      <a:schemeClr val="tx1"/>
                    </a:solidFill>
                    <a:ea typeface="Lato" panose="020F0502020204030203" pitchFamily="34" charset="0"/>
                    <a:cs typeface="Lato" panose="020F0502020204030203" pitchFamily="34" charset="0"/>
                  </a:rPr>
                </a:br>
                <a14:m>
                  <m:oMath xmlns:m="http://schemas.openxmlformats.org/officeDocument/2006/math">
                    <m:r>
                      <a:rPr lang="en-US" sz="2200" i="1" dirty="0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sz="2200" i="1" dirty="0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/2</m:t>
                    </m:r>
                  </m:oMath>
                </a14:m>
                <a:r>
                  <a:rPr lang="en-US" sz="2200" dirty="0">
                    <a:solidFill>
                      <a:srgbClr val="00B050"/>
                    </a:solidFill>
                    <a:ea typeface="Lato" panose="020F0502020204030203" pitchFamily="34" charset="0"/>
                    <a:cs typeface="Lato" panose="020F0502020204030203" pitchFamily="34" charset="0"/>
                  </a:rPr>
                  <a:t> out of phase</a:t>
                </a:r>
                <a:endParaRPr lang="en-US" sz="2200" dirty="0">
                  <a:solidFill>
                    <a:schemeClr val="tx1"/>
                  </a:solidFill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3128CBB-7FF7-8A90-A0AD-8B6C5DAF03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3732" y="1491982"/>
                <a:ext cx="3410789" cy="769441"/>
              </a:xfrm>
              <a:prstGeom prst="rect">
                <a:avLst/>
              </a:prstGeom>
              <a:blipFill>
                <a:blip r:embed="rId4"/>
                <a:stretch>
                  <a:fillRect t="-5556" r="-537" b="-150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" name="Picture 40" descr="A blue and green line graph&#10;&#10;Description automatically generated">
            <a:extLst>
              <a:ext uri="{FF2B5EF4-FFF2-40B4-BE49-F238E27FC236}">
                <a16:creationId xmlns:a16="http://schemas.microsoft.com/office/drawing/2014/main" id="{5A0F0D37-4937-16D3-BDC0-BC989F9A8A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841" t="8966" r="9052"/>
          <a:stretch/>
        </p:blipFill>
        <p:spPr>
          <a:xfrm>
            <a:off x="4468252" y="2232544"/>
            <a:ext cx="3410789" cy="2949056"/>
          </a:xfrm>
          <a:prstGeom prst="rect">
            <a:avLst/>
          </a:prstGeom>
        </p:spPr>
      </p:pic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BBE94DE5-08EB-9AD8-C111-92CE3303747C}"/>
              </a:ext>
            </a:extLst>
          </p:cNvPr>
          <p:cNvCxnSpPr>
            <a:cxnSpLocks/>
          </p:cNvCxnSpPr>
          <p:nvPr/>
        </p:nvCxnSpPr>
        <p:spPr>
          <a:xfrm flipV="1">
            <a:off x="1627187" y="2638424"/>
            <a:ext cx="0" cy="955675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F056E5E8-B893-A520-A525-59D4AD76462B}"/>
              </a:ext>
            </a:extLst>
          </p:cNvPr>
          <p:cNvCxnSpPr>
            <a:cxnSpLocks/>
          </p:cNvCxnSpPr>
          <p:nvPr/>
        </p:nvCxnSpPr>
        <p:spPr>
          <a:xfrm flipV="1">
            <a:off x="5145928" y="2416175"/>
            <a:ext cx="0" cy="1232866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93914DE-0E80-FBF5-2EC2-9947CE59BE84}"/>
              </a:ext>
            </a:extLst>
          </p:cNvPr>
          <p:cNvCxnSpPr>
            <a:cxnSpLocks/>
          </p:cNvCxnSpPr>
          <p:nvPr/>
        </p:nvCxnSpPr>
        <p:spPr>
          <a:xfrm flipV="1">
            <a:off x="5227218" y="2432050"/>
            <a:ext cx="0" cy="1207466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91670DDF-4DF7-166B-2B92-C6C903079548}"/>
              </a:ext>
            </a:extLst>
          </p:cNvPr>
          <p:cNvCxnSpPr>
            <a:cxnSpLocks/>
          </p:cNvCxnSpPr>
          <p:nvPr/>
        </p:nvCxnSpPr>
        <p:spPr>
          <a:xfrm flipV="1">
            <a:off x="8992741" y="2574925"/>
            <a:ext cx="0" cy="1019173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C4E6B1FA-0EAD-4E3C-6D73-BBC605126A9D}"/>
              </a:ext>
            </a:extLst>
          </p:cNvPr>
          <p:cNvCxnSpPr>
            <a:cxnSpLocks/>
          </p:cNvCxnSpPr>
          <p:nvPr/>
        </p:nvCxnSpPr>
        <p:spPr>
          <a:xfrm flipV="1">
            <a:off x="9078946" y="2578807"/>
            <a:ext cx="0" cy="1003298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1E19371-0DE7-185F-65FD-F01B993DFFC8}"/>
              </a:ext>
            </a:extLst>
          </p:cNvPr>
          <p:cNvCxnSpPr>
            <a:cxnSpLocks/>
          </p:cNvCxnSpPr>
          <p:nvPr/>
        </p:nvCxnSpPr>
        <p:spPr>
          <a:xfrm flipV="1">
            <a:off x="1550987" y="2622549"/>
            <a:ext cx="0" cy="971550"/>
          </a:xfrm>
          <a:prstGeom prst="line">
            <a:avLst/>
          </a:prstGeom>
          <a:noFill/>
          <a:ln w="19050" cap="flat" cmpd="sng" algn="ctr">
            <a:solidFill>
              <a:srgbClr val="000000">
                <a:lumMod val="50000"/>
                <a:lumOff val="50000"/>
              </a:srgbClr>
            </a:solidFill>
            <a:prstDash val="sysDash"/>
            <a:miter lim="800000"/>
          </a:ln>
          <a:effectLst/>
        </p:spPr>
      </p:cxnSp>
      <p:sp>
        <p:nvSpPr>
          <p:cNvPr id="49" name="Oval 48">
            <a:extLst>
              <a:ext uri="{FF2B5EF4-FFF2-40B4-BE49-F238E27FC236}">
                <a16:creationId xmlns:a16="http://schemas.microsoft.com/office/drawing/2014/main" id="{622C1112-34E9-A5EB-1F43-4AF7D9E46730}"/>
              </a:ext>
            </a:extLst>
          </p:cNvPr>
          <p:cNvSpPr/>
          <p:nvPr/>
        </p:nvSpPr>
        <p:spPr>
          <a:xfrm>
            <a:off x="1503248" y="3549279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1034A88-B029-4B65-283F-E73D569710B4}"/>
              </a:ext>
            </a:extLst>
          </p:cNvPr>
          <p:cNvSpPr/>
          <p:nvPr/>
        </p:nvSpPr>
        <p:spPr>
          <a:xfrm>
            <a:off x="1607200" y="3550284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E5F61544-82A7-CBDE-C798-C2596AFD9DF3}"/>
              </a:ext>
            </a:extLst>
          </p:cNvPr>
          <p:cNvSpPr/>
          <p:nvPr/>
        </p:nvSpPr>
        <p:spPr>
          <a:xfrm>
            <a:off x="5103226" y="3603779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93747D4-3D7B-F25A-9BB9-75842200EA98}"/>
              </a:ext>
            </a:extLst>
          </p:cNvPr>
          <p:cNvSpPr/>
          <p:nvPr/>
        </p:nvSpPr>
        <p:spPr>
          <a:xfrm>
            <a:off x="5198094" y="3606070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1C18019-8373-66B1-E888-4CCCD613765C}"/>
              </a:ext>
            </a:extLst>
          </p:cNvPr>
          <p:cNvSpPr/>
          <p:nvPr/>
        </p:nvSpPr>
        <p:spPr>
          <a:xfrm>
            <a:off x="8958178" y="3543046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17979A9-BCE2-2290-6711-53F6D7F081F4}"/>
              </a:ext>
            </a:extLst>
          </p:cNvPr>
          <p:cNvSpPr/>
          <p:nvPr/>
        </p:nvSpPr>
        <p:spPr>
          <a:xfrm>
            <a:off x="9053633" y="3543046"/>
            <a:ext cx="77073" cy="70427"/>
          </a:xfrm>
          <a:prstGeom prst="ellipse">
            <a:avLst/>
          </a:prstGeom>
          <a:solidFill>
            <a:srgbClr val="00B050"/>
          </a:solidFill>
          <a:ln w="12700" cap="flat" cmpd="sng" algn="ctr">
            <a:solidFill>
              <a:srgbClr val="023892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F917CD6-58D7-C299-4DBF-DB6E747338B6}"/>
              </a:ext>
            </a:extLst>
          </p:cNvPr>
          <p:cNvSpPr txBox="1"/>
          <p:nvPr/>
        </p:nvSpPr>
        <p:spPr>
          <a:xfrm rot="16200000">
            <a:off x="-812993" y="3311927"/>
            <a:ext cx="218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Laser electric field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CFA15CD-77BC-59EC-F831-1DFD25EBF073}"/>
              </a:ext>
            </a:extLst>
          </p:cNvPr>
          <p:cNvSpPr txBox="1"/>
          <p:nvPr/>
        </p:nvSpPr>
        <p:spPr>
          <a:xfrm rot="16200000">
            <a:off x="-978287" y="3372307"/>
            <a:ext cx="307415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1700" dirty="0">
                <a:solidFill>
                  <a:srgbClr val="00B050"/>
                </a:solidFill>
                <a:ea typeface="Lato" panose="020F0502020204030203" pitchFamily="34" charset="0"/>
                <a:cs typeface="Lato" panose="020F0502020204030203" pitchFamily="34" charset="0"/>
              </a:rPr>
              <a:t>Electron transverse position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C8DE25A-636C-9396-3177-4471B0D4B7A4}"/>
              </a:ext>
            </a:extLst>
          </p:cNvPr>
          <p:cNvSpPr txBox="1"/>
          <p:nvPr/>
        </p:nvSpPr>
        <p:spPr>
          <a:xfrm>
            <a:off x="836612" y="5342994"/>
            <a:ext cx="341079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493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Symmetric peaks </a:t>
            </a:r>
          </a:p>
          <a:p>
            <a:pPr algn="ctr" defTabSz="609493"/>
            <a:r>
              <a:rPr lang="en-US" sz="22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no drift current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98A49B7-EA83-A81C-4185-EFD4F7FE091D}"/>
              </a:ext>
            </a:extLst>
          </p:cNvPr>
          <p:cNvSpPr txBox="1"/>
          <p:nvPr/>
        </p:nvSpPr>
        <p:spPr>
          <a:xfrm>
            <a:off x="4500526" y="5342994"/>
            <a:ext cx="341079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493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Symmetric peaks </a:t>
            </a:r>
          </a:p>
          <a:p>
            <a:pPr algn="ctr" defTabSz="609493"/>
            <a:r>
              <a:rPr lang="en-US" sz="2200" dirty="0">
                <a:solidFill>
                  <a:srgbClr val="FF0000"/>
                </a:solidFill>
                <a:ea typeface="Lato" panose="020F0502020204030203" pitchFamily="34" charset="0"/>
                <a:cs typeface="Lato" panose="020F0502020204030203" pitchFamily="34" charset="0"/>
              </a:rPr>
              <a:t>no drift current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6542F47-ABC6-3B10-1998-52662672C334}"/>
              </a:ext>
            </a:extLst>
          </p:cNvPr>
          <p:cNvSpPr txBox="1"/>
          <p:nvPr/>
        </p:nvSpPr>
        <p:spPr>
          <a:xfrm>
            <a:off x="8358671" y="5318413"/>
            <a:ext cx="341079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493"/>
            <a:r>
              <a:rPr lang="en-US" sz="2200" b="1" dirty="0">
                <a:ea typeface="Lato" panose="020F0502020204030203" pitchFamily="34" charset="0"/>
                <a:cs typeface="Lato" panose="020F0502020204030203" pitchFamily="34" charset="0"/>
              </a:rPr>
              <a:t>A</a:t>
            </a:r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symmetric peaks </a:t>
            </a:r>
          </a:p>
          <a:p>
            <a:pPr algn="ctr" defTabSz="609493"/>
            <a:r>
              <a:rPr lang="en-US" sz="2200" dirty="0">
                <a:solidFill>
                  <a:srgbClr val="00B050"/>
                </a:solidFill>
                <a:ea typeface="Lato" panose="020F0502020204030203" pitchFamily="34" charset="0"/>
                <a:cs typeface="Lato" panose="020F0502020204030203" pitchFamily="34" charset="0"/>
              </a:rPr>
              <a:t>net drift current</a:t>
            </a:r>
          </a:p>
        </p:txBody>
      </p:sp>
      <p:sp>
        <p:nvSpPr>
          <p:cNvPr id="63" name="Title 1">
            <a:extLst>
              <a:ext uri="{FF2B5EF4-FFF2-40B4-BE49-F238E27FC236}">
                <a16:creationId xmlns:a16="http://schemas.microsoft.com/office/drawing/2014/main" id="{16D90833-F66C-81E8-05F7-798733508025}"/>
              </a:ext>
            </a:extLst>
          </p:cNvPr>
          <p:cNvSpPr txBox="1">
            <a:spLocks/>
          </p:cNvSpPr>
          <p:nvPr/>
        </p:nvSpPr>
        <p:spPr>
          <a:xfrm>
            <a:off x="531811" y="304800"/>
            <a:ext cx="9978407" cy="3291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A fundamental and properly phased 2</a:t>
            </a:r>
            <a:r>
              <a:rPr lang="en-US" sz="2800" b="0" baseline="3000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nd</a:t>
            </a:r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 harmonic produces a net drift current</a:t>
            </a:r>
            <a:endParaRPr lang="en-US" sz="2800" b="0" dirty="0">
              <a:solidFill>
                <a:srgbClr val="04389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62277A-75DF-68B4-7E3A-CD229E2B97FF}"/>
              </a:ext>
            </a:extLst>
          </p:cNvPr>
          <p:cNvSpPr txBox="1"/>
          <p:nvPr/>
        </p:nvSpPr>
        <p:spPr>
          <a:xfrm>
            <a:off x="9708356" y="6575729"/>
            <a:ext cx="2393997" cy="276975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609493"/>
            <a:r>
              <a:rPr lang="en-US" sz="1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K.-Y. Kim </a:t>
            </a:r>
            <a:r>
              <a:rPr lang="en-US" sz="12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., Opt. Exp. (2009)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3D9EC-12DC-166B-36C1-8A9205CCD041}"/>
              </a:ext>
            </a:extLst>
          </p:cNvPr>
          <p:cNvSpPr txBox="1"/>
          <p:nvPr/>
        </p:nvSpPr>
        <p:spPr>
          <a:xfrm>
            <a:off x="1026160" y="1491982"/>
            <a:ext cx="28094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First harmonic only</a:t>
            </a:r>
          </a:p>
        </p:txBody>
      </p:sp>
    </p:spTree>
    <p:extLst>
      <p:ext uri="{BB962C8B-B14F-4D97-AF65-F5344CB8AC3E}">
        <p14:creationId xmlns:p14="http://schemas.microsoft.com/office/powerpoint/2010/main" val="1622809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B5A3C-9304-FE46-1074-54652A2469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HzWavefrontFromMovingSource_v2">
            <a:hlinkClick r:id="" action="ppaction://media"/>
            <a:extLst>
              <a:ext uri="{FF2B5EF4-FFF2-40B4-BE49-F238E27FC236}">
                <a16:creationId xmlns:a16="http://schemas.microsoft.com/office/drawing/2014/main" id="{448E9E30-DCE4-4238-A936-4A725450B86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r="13240"/>
          <a:stretch>
            <a:fillRect/>
          </a:stretch>
        </p:blipFill>
        <p:spPr>
          <a:xfrm>
            <a:off x="397707" y="1504224"/>
            <a:ext cx="5452487" cy="3535051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32ED7743-E3BB-E2F7-BA0A-500B67A4FEEE}"/>
              </a:ext>
            </a:extLst>
          </p:cNvPr>
          <p:cNvSpPr txBox="1">
            <a:spLocks/>
          </p:cNvSpPr>
          <p:nvPr/>
        </p:nvSpPr>
        <p:spPr>
          <a:xfrm>
            <a:off x="531811" y="304800"/>
            <a:ext cx="10387201" cy="3291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The velocity of the ionization front determines the THz emission angle</a:t>
            </a:r>
            <a:endParaRPr lang="en-US" sz="2800" b="0" dirty="0">
              <a:solidFill>
                <a:srgbClr val="04389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1F144081-9785-776D-E55F-C8F98AEC224D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078A40-7891-4229-BA57-67DEDDEC9F91}"/>
              </a:ext>
            </a:extLst>
          </p:cNvPr>
          <p:cNvSpPr txBox="1"/>
          <p:nvPr/>
        </p:nvSpPr>
        <p:spPr>
          <a:xfrm>
            <a:off x="531811" y="1435619"/>
            <a:ext cx="1146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800" dirty="0">
                <a:solidFill>
                  <a:srgbClr val="023992"/>
                </a:solidFill>
              </a:rPr>
              <a:t>Medium</a:t>
            </a:r>
          </a:p>
        </p:txBody>
      </p:sp>
    </p:spTree>
    <p:extLst>
      <p:ext uri="{BB962C8B-B14F-4D97-AF65-F5344CB8AC3E}">
        <p14:creationId xmlns:p14="http://schemas.microsoft.com/office/powerpoint/2010/main" val="204540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FC8959-3DF8-5684-9DCA-0268BAABB3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EBE4EFC-C646-C3F4-309B-A5E28884E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549" y="1508099"/>
            <a:ext cx="5449060" cy="3534268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702540ED-B915-6829-6F1C-145FA8A948C4}"/>
              </a:ext>
            </a:extLst>
          </p:cNvPr>
          <p:cNvSpPr txBox="1">
            <a:spLocks/>
          </p:cNvSpPr>
          <p:nvPr/>
        </p:nvSpPr>
        <p:spPr>
          <a:xfrm>
            <a:off x="531811" y="304800"/>
            <a:ext cx="10387201" cy="3291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>
                <a:solidFill>
                  <a:srgbClr val="023892"/>
                </a:solidFill>
                <a:ea typeface="Lato" panose="020F0502020204030203" pitchFamily="34" charset="0"/>
                <a:cs typeface="Lato" panose="020F0502020204030203" pitchFamily="34" charset="0"/>
              </a:rPr>
              <a:t>The velocity of the ionization front determines the THz emission angle</a:t>
            </a:r>
            <a:endParaRPr lang="en-US" sz="2800" b="0" dirty="0">
              <a:solidFill>
                <a:srgbClr val="04389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45" name="Picture 44" descr="A diagram of a laser beam&#10;&#10;Description automatically generated with medium confidence">
            <a:extLst>
              <a:ext uri="{FF2B5EF4-FFF2-40B4-BE49-F238E27FC236}">
                <a16:creationId xmlns:a16="http://schemas.microsoft.com/office/drawing/2014/main" id="{375D284F-B001-3CE7-D183-DABBAF45FB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9584" t="47877" b="28717"/>
          <a:stretch/>
        </p:blipFill>
        <p:spPr>
          <a:xfrm>
            <a:off x="6338748" y="1412475"/>
            <a:ext cx="1907627" cy="1656045"/>
          </a:xfrm>
          <a:prstGeom prst="rect">
            <a:avLst/>
          </a:prstGeom>
        </p:spPr>
      </p:pic>
      <p:pic>
        <p:nvPicPr>
          <p:cNvPr id="46" name="Picture 45" descr="A diagram of a laser beam&#10;&#10;Description automatically generated with medium confidence">
            <a:extLst>
              <a:ext uri="{FF2B5EF4-FFF2-40B4-BE49-F238E27FC236}">
                <a16:creationId xmlns:a16="http://schemas.microsoft.com/office/drawing/2014/main" id="{A5FC1552-73E4-59B9-DEC2-81732AF69EB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9584" t="71284" b="14567"/>
          <a:stretch/>
        </p:blipFill>
        <p:spPr>
          <a:xfrm>
            <a:off x="6338749" y="3598292"/>
            <a:ext cx="1907627" cy="100111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B990D38-4AB1-5405-9EC1-AF2A871FCA82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44439" y="1746757"/>
            <a:ext cx="1783852" cy="1605233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B5EE135F-48AF-335D-1C42-9AB89EBF6659}"/>
              </a:ext>
            </a:extLst>
          </p:cNvPr>
          <p:cNvSpPr txBox="1"/>
          <p:nvPr/>
        </p:nvSpPr>
        <p:spPr>
          <a:xfrm>
            <a:off x="8671924" y="1455219"/>
            <a:ext cx="20601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ea typeface="Lato" panose="020F0502020204030203" pitchFamily="34" charset="0"/>
                <a:cs typeface="Lato" panose="020F0502020204030203" pitchFamily="34" charset="0"/>
              </a:rPr>
              <a:t>Near-field fluence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8D737F76-810F-B54D-073A-92F22F31D668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44439" y="3281354"/>
            <a:ext cx="1783852" cy="1634987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8103DE83-C85B-AF2E-7C4B-12C93DF67B7C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11536FA0-A513-8DDD-E803-14EC399C62CE}"/>
              </a:ext>
            </a:extLst>
          </p:cNvPr>
          <p:cNvSpPr/>
          <p:nvPr/>
        </p:nvSpPr>
        <p:spPr>
          <a:xfrm>
            <a:off x="1321603" y="5316312"/>
            <a:ext cx="9038012" cy="853485"/>
          </a:xfrm>
          <a:prstGeom prst="round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AC66D6A-1542-85C6-3674-E6B601756461}"/>
                  </a:ext>
                </a:extLst>
              </p:cNvPr>
              <p:cNvSpPr txBox="1"/>
              <p:nvPr/>
            </p:nvSpPr>
            <p:spPr>
              <a:xfrm>
                <a:off x="1417491" y="5327555"/>
                <a:ext cx="903801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400" dirty="0">
                    <a:solidFill>
                      <a:schemeClr val="bg1"/>
                    </a:solidFill>
                  </a:rPr>
                  <a:t>The emission angle is determined by the Cherenkov condition for the THz phase velocity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THz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bg1"/>
                    </a:solidFill>
                  </a:rPr>
                  <a:t> and ionization front velocity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</m:oMath>
                </a14:m>
                <a:endParaRPr lang="en-US" sz="2400" i="1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AC66D6A-1542-85C6-3674-E6B6017564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7491" y="5327555"/>
                <a:ext cx="9038012" cy="830997"/>
              </a:xfrm>
              <a:prstGeom prst="rect">
                <a:avLst/>
              </a:prstGeom>
              <a:blipFill>
                <a:blip r:embed="rId7"/>
                <a:stretch>
                  <a:fillRect l="-1080" t="-5882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A6A83F47-E234-84F1-2206-B38186402BFB}"/>
              </a:ext>
            </a:extLst>
          </p:cNvPr>
          <p:cNvSpPr txBox="1"/>
          <p:nvPr/>
        </p:nvSpPr>
        <p:spPr>
          <a:xfrm>
            <a:off x="8504903" y="6575729"/>
            <a:ext cx="3597451" cy="307752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609493"/>
            <a:r>
              <a:rPr lang="en-US" sz="14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T.T. Simpson </a:t>
            </a:r>
            <a:r>
              <a:rPr lang="en-US" sz="14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al.</a:t>
            </a:r>
            <a:r>
              <a:rPr lang="en-US" sz="14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, Phys. Rev. Res. (2024)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841E2C1-3E2E-884F-F0D2-0BFB7F666785}"/>
              </a:ext>
            </a:extLst>
          </p:cNvPr>
          <p:cNvSpPr txBox="1"/>
          <p:nvPr/>
        </p:nvSpPr>
        <p:spPr>
          <a:xfrm>
            <a:off x="531811" y="1435619"/>
            <a:ext cx="1146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800" dirty="0">
                <a:solidFill>
                  <a:srgbClr val="023992"/>
                </a:solidFill>
              </a:rPr>
              <a:t>Medium</a:t>
            </a:r>
          </a:p>
        </p:txBody>
      </p:sp>
    </p:spTree>
    <p:extLst>
      <p:ext uri="{BB962C8B-B14F-4D97-AF65-F5344CB8AC3E}">
        <p14:creationId xmlns:p14="http://schemas.microsoft.com/office/powerpoint/2010/main" val="912961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294D8F33-DC07-4061-BA62-74B09D950D01}"/>
                  </a:ext>
                </a:extLst>
              </p:cNvPr>
              <p:cNvSpPr txBox="1"/>
              <p:nvPr/>
            </p:nvSpPr>
            <p:spPr>
              <a:xfrm>
                <a:off x="5522912" y="4851442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294D8F33-DC07-4061-BA62-74B09D950D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912" y="4851442"/>
                <a:ext cx="1905000" cy="430887"/>
              </a:xfrm>
              <a:prstGeom prst="rect">
                <a:avLst/>
              </a:prstGeom>
              <a:blipFill>
                <a:blip r:embed="rId2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2" name="Picture 41">
            <a:extLst>
              <a:ext uri="{FF2B5EF4-FFF2-40B4-BE49-F238E27FC236}">
                <a16:creationId xmlns:a16="http://schemas.microsoft.com/office/drawing/2014/main" id="{84E64CC5-45C5-4423-8482-A4C55920A7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454" t="6882" r="17711" b="16863"/>
          <a:stretch/>
        </p:blipFill>
        <p:spPr>
          <a:xfrm>
            <a:off x="4743024" y="1801314"/>
            <a:ext cx="3232265" cy="30894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/>
              <p:nvPr/>
            </p:nvSpPr>
            <p:spPr>
              <a:xfrm>
                <a:off x="1370012" y="4846327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0012" y="4846327"/>
                <a:ext cx="1905000" cy="430887"/>
              </a:xfrm>
              <a:prstGeom prst="rect">
                <a:avLst/>
              </a:prstGeom>
              <a:blipFill>
                <a:blip r:embed="rId4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" name="Picture 39">
            <a:extLst>
              <a:ext uri="{FF2B5EF4-FFF2-40B4-BE49-F238E27FC236}">
                <a16:creationId xmlns:a16="http://schemas.microsoft.com/office/drawing/2014/main" id="{1CA97237-4FE2-433D-9F54-325B7528541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099" t="13310" r="19055" b="17000"/>
          <a:stretch/>
        </p:blipFill>
        <p:spPr>
          <a:xfrm>
            <a:off x="652757" y="1785907"/>
            <a:ext cx="3152116" cy="30945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0C8270B-DE68-4A86-B881-EB46A121C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0" dirty="0"/>
              <a:t>The focal geometry and pulse shape determine the velocity of the ionization front and terahertz emission properties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EEAF8-790D-4A0A-9C65-1B4FEB344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16</a:t>
            </a:fld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71B8EDA-76A9-487D-864F-DE118694642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0050" t="7649" r="10037" b="13528"/>
          <a:stretch/>
        </p:blipFill>
        <p:spPr>
          <a:xfrm>
            <a:off x="3760520" y="1575287"/>
            <a:ext cx="564054" cy="33637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/>
              <p:nvPr/>
            </p:nvSpPr>
            <p:spPr>
              <a:xfrm rot="16200000">
                <a:off x="-319878" y="2474269"/>
                <a:ext cx="1447800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319878" y="2474269"/>
                <a:ext cx="1447800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/>
              <p:nvPr/>
            </p:nvSpPr>
            <p:spPr>
              <a:xfrm>
                <a:off x="609301" y="1370427"/>
                <a:ext cx="3480099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Two-color Field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</m:t>
                    </m:r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301" y="1370427"/>
                <a:ext cx="3480099" cy="430887"/>
              </a:xfrm>
              <a:prstGeom prst="rect">
                <a:avLst/>
              </a:prstGeom>
              <a:blipFill>
                <a:blip r:embed="rId8"/>
                <a:stretch>
                  <a:fillRect l="-2277" t="-10000" b="-2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/>
              <p:nvPr/>
            </p:nvSpPr>
            <p:spPr>
              <a:xfrm>
                <a:off x="4755725" y="1371236"/>
                <a:ext cx="3943488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Electron Density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</m:sup>
                    </m:sSup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5725" y="1371236"/>
                <a:ext cx="3943488" cy="430887"/>
              </a:xfrm>
              <a:prstGeom prst="rect">
                <a:avLst/>
              </a:prstGeom>
              <a:blipFill>
                <a:blip r:embed="rId9"/>
                <a:stretch>
                  <a:fillRect l="-2009" t="-9859" b="-267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>
            <a:extLst>
              <a:ext uri="{FF2B5EF4-FFF2-40B4-BE49-F238E27FC236}">
                <a16:creationId xmlns:a16="http://schemas.microsoft.com/office/drawing/2014/main" id="{0FCFD93D-342E-40DF-8E78-2EFE4C688AF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83761" t="6360" r="6541" b="13168"/>
          <a:stretch/>
        </p:blipFill>
        <p:spPr>
          <a:xfrm>
            <a:off x="7963110" y="1779558"/>
            <a:ext cx="525405" cy="326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8238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2BE9A7E-AA21-4A0A-8626-71D69D7AE55A}"/>
                  </a:ext>
                </a:extLst>
              </p:cNvPr>
              <p:cNvSpPr txBox="1"/>
              <p:nvPr/>
            </p:nvSpPr>
            <p:spPr>
              <a:xfrm>
                <a:off x="5522912" y="4851442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2BE9A7E-AA21-4A0A-8626-71D69D7AE5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912" y="4851442"/>
                <a:ext cx="1905000" cy="430887"/>
              </a:xfrm>
              <a:prstGeom prst="rect">
                <a:avLst/>
              </a:prstGeom>
              <a:blipFill>
                <a:blip r:embed="rId3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/>
              <p:nvPr/>
            </p:nvSpPr>
            <p:spPr>
              <a:xfrm>
                <a:off x="1370012" y="4846327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0012" y="4846327"/>
                <a:ext cx="1905000" cy="430887"/>
              </a:xfrm>
              <a:prstGeom prst="rect">
                <a:avLst/>
              </a:prstGeom>
              <a:blipFill>
                <a:blip r:embed="rId4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>
            <a:extLst>
              <a:ext uri="{FF2B5EF4-FFF2-40B4-BE49-F238E27FC236}">
                <a16:creationId xmlns:a16="http://schemas.microsoft.com/office/drawing/2014/main" id="{60458AB6-29F9-40A7-A859-676D924E356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454" t="6882" r="17711" b="16863"/>
          <a:stretch/>
        </p:blipFill>
        <p:spPr>
          <a:xfrm>
            <a:off x="4743024" y="1801314"/>
            <a:ext cx="3232265" cy="308943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1280438-3C4B-4C77-A619-FC1408EE4B6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099" t="13310" r="19055" b="17000"/>
          <a:stretch/>
        </p:blipFill>
        <p:spPr>
          <a:xfrm>
            <a:off x="652757" y="1785907"/>
            <a:ext cx="3152116" cy="30945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0C8270B-DE68-4A86-B881-EB46A121C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0" dirty="0"/>
              <a:t>The focal geometry and pulse shape determine the velocity of the ionization front and terahertz emission properties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EEAF8-790D-4A0A-9C65-1B4FEB344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17</a:t>
            </a:fld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71B8EDA-76A9-487D-864F-DE118694642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0050" t="7649" r="10037" b="13528"/>
          <a:stretch/>
        </p:blipFill>
        <p:spPr>
          <a:xfrm>
            <a:off x="3760520" y="1575287"/>
            <a:ext cx="564054" cy="33637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/>
              <p:nvPr/>
            </p:nvSpPr>
            <p:spPr>
              <a:xfrm rot="16200000">
                <a:off x="-319878" y="2474269"/>
                <a:ext cx="1447800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319878" y="2474269"/>
                <a:ext cx="1447800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/>
              <p:nvPr/>
            </p:nvSpPr>
            <p:spPr>
              <a:xfrm>
                <a:off x="609301" y="1370427"/>
                <a:ext cx="3480099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Two-color Field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</m:t>
                    </m:r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301" y="1370427"/>
                <a:ext cx="3480099" cy="430887"/>
              </a:xfrm>
              <a:prstGeom prst="rect">
                <a:avLst/>
              </a:prstGeom>
              <a:blipFill>
                <a:blip r:embed="rId9"/>
                <a:stretch>
                  <a:fillRect l="-2277" t="-10000" b="-2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/>
              <p:nvPr/>
            </p:nvSpPr>
            <p:spPr>
              <a:xfrm>
                <a:off x="4755725" y="1371236"/>
                <a:ext cx="3943488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Electron Density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</m:sup>
                    </m:sSup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5725" y="1371236"/>
                <a:ext cx="3943488" cy="430887"/>
              </a:xfrm>
              <a:prstGeom prst="rect">
                <a:avLst/>
              </a:prstGeom>
              <a:blipFill>
                <a:blip r:embed="rId10"/>
                <a:stretch>
                  <a:fillRect l="-2009" t="-9859" b="-267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>
            <a:extLst>
              <a:ext uri="{FF2B5EF4-FFF2-40B4-BE49-F238E27FC236}">
                <a16:creationId xmlns:a16="http://schemas.microsoft.com/office/drawing/2014/main" id="{0FCFD93D-342E-40DF-8E78-2EFE4C688AF0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83761" t="6360" r="6541" b="13168"/>
          <a:stretch/>
        </p:blipFill>
        <p:spPr>
          <a:xfrm>
            <a:off x="7963110" y="1785908"/>
            <a:ext cx="525405" cy="326997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6A6D932-4819-4775-85C2-FAA2F8145D2B}"/>
              </a:ext>
            </a:extLst>
          </p:cNvPr>
          <p:cNvSpPr txBox="1"/>
          <p:nvPr/>
        </p:nvSpPr>
        <p:spPr>
          <a:xfrm>
            <a:off x="9608151" y="2104838"/>
            <a:ext cx="18104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THz Fluence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4B86572-048D-4E24-B018-F7D663525166}"/>
                  </a:ext>
                </a:extLst>
              </p:cNvPr>
              <p:cNvSpPr txBox="1"/>
              <p:nvPr/>
            </p:nvSpPr>
            <p:spPr>
              <a:xfrm rot="16200000">
                <a:off x="7854712" y="3554070"/>
                <a:ext cx="230509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4B86572-048D-4E24-B018-F7D6635251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7854712" y="3554070"/>
                <a:ext cx="2305094" cy="369332"/>
              </a:xfrm>
              <a:prstGeom prst="rect">
                <a:avLst/>
              </a:prstGeom>
              <a:blipFill>
                <a:blip r:embed="rId12"/>
                <a:stretch>
                  <a:fillRect r="-65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CAA7422-E92D-40BE-AADB-22C946A7BA9A}"/>
                  </a:ext>
                </a:extLst>
              </p:cNvPr>
              <p:cNvSpPr txBox="1"/>
              <p:nvPr/>
            </p:nvSpPr>
            <p:spPr>
              <a:xfrm>
                <a:off x="9237557" y="4835106"/>
                <a:ext cx="2346272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CAA7422-E92D-40BE-AADB-22C946A7BA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7557" y="4835106"/>
                <a:ext cx="2346272" cy="43088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A8446988-C91A-41BD-9FD8-7F0BDCC066CD}"/>
              </a:ext>
            </a:extLst>
          </p:cNvPr>
          <p:cNvSpPr txBox="1"/>
          <p:nvPr/>
        </p:nvSpPr>
        <p:spPr>
          <a:xfrm>
            <a:off x="11811000" y="2502821"/>
            <a:ext cx="22701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A073849-EB71-4264-9F83-F369EA5C6F6B}"/>
              </a:ext>
            </a:extLst>
          </p:cNvPr>
          <p:cNvSpPr txBox="1"/>
          <p:nvPr/>
        </p:nvSpPr>
        <p:spPr>
          <a:xfrm>
            <a:off x="11811001" y="4659868"/>
            <a:ext cx="22701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CE3EAA4C-3D25-4AFD-80E5-06C5018A777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97864" y="5485382"/>
            <a:ext cx="9802368" cy="715089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sz="2000" dirty="0"/>
              <a:t>With conventional focusing, the velocity of the ionization front cannot be tuned independently of the focal geometry, limiting the control of THz properties 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15F93431-32F6-4F62-AF52-EFE11BEADCF7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15901" t="16447" r="20147" b="20120"/>
          <a:stretch/>
        </p:blipFill>
        <p:spPr>
          <a:xfrm>
            <a:off x="9238088" y="2586190"/>
            <a:ext cx="2350192" cy="233109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EED6805-A6B2-47E5-B9CB-F6C07F7E2379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87" t="15330" r="16563" b="18503"/>
          <a:stretch/>
        </p:blipFill>
        <p:spPr>
          <a:xfrm>
            <a:off x="11635139" y="2544299"/>
            <a:ext cx="130230" cy="2427871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2998E25-C5A0-4B0F-8ABC-BF69911C8781}"/>
              </a:ext>
            </a:extLst>
          </p:cNvPr>
          <p:cNvCxnSpPr>
            <a:cxnSpLocks/>
          </p:cNvCxnSpPr>
          <p:nvPr/>
        </p:nvCxnSpPr>
        <p:spPr>
          <a:xfrm>
            <a:off x="5751069" y="1830023"/>
            <a:ext cx="833881" cy="2983277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EB21E77-2C18-4EBE-90FC-62B76FA4C3A9}"/>
              </a:ext>
            </a:extLst>
          </p:cNvPr>
          <p:cNvCxnSpPr>
            <a:cxnSpLocks/>
          </p:cNvCxnSpPr>
          <p:nvPr/>
        </p:nvCxnSpPr>
        <p:spPr>
          <a:xfrm>
            <a:off x="1596400" y="1825832"/>
            <a:ext cx="833881" cy="2983277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6441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796D4-5654-3371-0576-FAE83824B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301ACB-7266-9691-0708-BD13ED1BB216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27" y="2077778"/>
            <a:ext cx="9802368" cy="29992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3213349-61A7-07AD-5CF0-1EBF302880F1}"/>
              </a:ext>
            </a:extLst>
          </p:cNvPr>
          <p:cNvSpPr/>
          <p:nvPr/>
        </p:nvSpPr>
        <p:spPr>
          <a:xfrm>
            <a:off x="9338734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683240-8760-F204-EA39-942C53BCFB8B}"/>
              </a:ext>
            </a:extLst>
          </p:cNvPr>
          <p:cNvSpPr/>
          <p:nvPr/>
        </p:nvSpPr>
        <p:spPr>
          <a:xfrm>
            <a:off x="849423" y="4982674"/>
            <a:ext cx="479170" cy="188672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8" name="Title 2">
            <a:extLst>
              <a:ext uri="{FF2B5EF4-FFF2-40B4-BE49-F238E27FC236}">
                <a16:creationId xmlns:a16="http://schemas.microsoft.com/office/drawing/2014/main" id="{7FF33DAA-9C48-C56C-A648-1D0630E47A5A}"/>
              </a:ext>
            </a:extLst>
          </p:cNvPr>
          <p:cNvSpPr txBox="1">
            <a:spLocks/>
          </p:cNvSpPr>
          <p:nvPr/>
        </p:nvSpPr>
        <p:spPr>
          <a:xfrm>
            <a:off x="658253" y="369480"/>
            <a:ext cx="11370624" cy="685800"/>
          </a:xfrm>
          <a:prstGeom prst="rect">
            <a:avLst/>
          </a:prstGeom>
        </p:spPr>
        <p:txBody>
          <a:bodyPr vert="horz" lIns="0" tIns="4572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The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ultrashort flying focus</a:t>
            </a:r>
            <a: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 allows for independent control of the </a:t>
            </a:r>
            <a:b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focal velocity and focal geometry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23892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42454E-B9A5-4F6F-AF6C-78AE9587B8CD}"/>
              </a:ext>
            </a:extLst>
          </p:cNvPr>
          <p:cNvSpPr txBox="1"/>
          <p:nvPr/>
        </p:nvSpPr>
        <p:spPr>
          <a:xfrm>
            <a:off x="608013" y="1864746"/>
            <a:ext cx="1944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 err="1">
                <a:ea typeface="Lato" panose="020F0502020204030203" pitchFamily="34" charset="0"/>
                <a:cs typeface="Lato" panose="020F0502020204030203" pitchFamily="34" charset="0"/>
              </a:rPr>
              <a:t>Axiparabola</a:t>
            </a:r>
            <a:endParaRPr lang="en-US" sz="22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749A8E2-BB3E-46E4-9B78-4BEA2E884B87}"/>
              </a:ext>
            </a:extLst>
          </p:cNvPr>
          <p:cNvSpPr txBox="1"/>
          <p:nvPr/>
        </p:nvSpPr>
        <p:spPr>
          <a:xfrm>
            <a:off x="8779562" y="1526442"/>
            <a:ext cx="26138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Radial Echelon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664767C-7C8E-43A7-A073-6E13CA0D26B9}"/>
              </a:ext>
            </a:extLst>
          </p:cNvPr>
          <p:cNvSpPr txBox="1"/>
          <p:nvPr/>
        </p:nvSpPr>
        <p:spPr>
          <a:xfrm>
            <a:off x="8554066" y="6576519"/>
            <a:ext cx="3634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J.P. Palastro </a:t>
            </a:r>
            <a:r>
              <a:rPr lang="en-US" sz="1400" i="1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., Phys. Rev. Lett. (2020)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827F64-A27F-4E96-88A5-9D20FAC4BF41}"/>
              </a:ext>
            </a:extLst>
          </p:cNvPr>
          <p:cNvSpPr txBox="1"/>
          <p:nvPr/>
        </p:nvSpPr>
        <p:spPr>
          <a:xfrm>
            <a:off x="782925" y="5236943"/>
            <a:ext cx="70337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609493">
              <a:buFont typeface="Arial" panose="020B0604020202020204" pitchFamily="34" charset="0"/>
              <a:buChar char="•"/>
            </a:pPr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Axiparabola focuses each ring to a different location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41695B-A157-4F3F-8FCE-18EE1B2B4861}"/>
              </a:ext>
            </a:extLst>
          </p:cNvPr>
          <p:cNvSpPr txBox="1"/>
          <p:nvPr/>
        </p:nvSpPr>
        <p:spPr>
          <a:xfrm>
            <a:off x="782925" y="5667830"/>
            <a:ext cx="84423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609493">
              <a:buFont typeface="Arial" panose="020B0604020202020204" pitchFamily="34" charset="0"/>
              <a:buChar char="•"/>
            </a:pPr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Echelon determines when each ring reaches its focus</a:t>
            </a:r>
          </a:p>
        </p:txBody>
      </p:sp>
    </p:spTree>
    <p:extLst>
      <p:ext uri="{BB962C8B-B14F-4D97-AF65-F5344CB8AC3E}">
        <p14:creationId xmlns:p14="http://schemas.microsoft.com/office/powerpoint/2010/main" val="17961394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023F9-C03F-3727-BBB7-DBA97BB93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278CAA-E3AC-C5EB-C82F-83E4E7C58C37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56" y="2080800"/>
            <a:ext cx="9802368" cy="29992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2B47AF2-DD7B-3AEF-2B7E-DDCCBBE691DD}"/>
              </a:ext>
            </a:extLst>
          </p:cNvPr>
          <p:cNvSpPr/>
          <p:nvPr/>
        </p:nvSpPr>
        <p:spPr>
          <a:xfrm>
            <a:off x="9338734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586097-13AF-2DC7-9A34-F22ADF07EC45}"/>
              </a:ext>
            </a:extLst>
          </p:cNvPr>
          <p:cNvSpPr/>
          <p:nvPr/>
        </p:nvSpPr>
        <p:spPr>
          <a:xfrm>
            <a:off x="849423" y="4982674"/>
            <a:ext cx="479170" cy="188672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8" name="Title 2">
            <a:extLst>
              <a:ext uri="{FF2B5EF4-FFF2-40B4-BE49-F238E27FC236}">
                <a16:creationId xmlns:a16="http://schemas.microsoft.com/office/drawing/2014/main" id="{1CFB1333-6FE2-F2F6-86AC-32390C84FF2C}"/>
              </a:ext>
            </a:extLst>
          </p:cNvPr>
          <p:cNvSpPr txBox="1">
            <a:spLocks/>
          </p:cNvSpPr>
          <p:nvPr/>
        </p:nvSpPr>
        <p:spPr>
          <a:xfrm>
            <a:off x="658253" y="369480"/>
            <a:ext cx="11370624" cy="685800"/>
          </a:xfrm>
          <a:prstGeom prst="rect">
            <a:avLst/>
          </a:prstGeom>
        </p:spPr>
        <p:txBody>
          <a:bodyPr vert="horz" lIns="0" tIns="4572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The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ultrashort flying focus</a:t>
            </a:r>
            <a: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 allows for independent control of the </a:t>
            </a:r>
            <a:b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focal velocity and focal geometry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23892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3E14BB9-9B48-41FF-A71E-7A4836835E6C}"/>
              </a:ext>
            </a:extLst>
          </p:cNvPr>
          <p:cNvSpPr txBox="1"/>
          <p:nvPr/>
        </p:nvSpPr>
        <p:spPr>
          <a:xfrm>
            <a:off x="608013" y="1864746"/>
            <a:ext cx="1944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 err="1">
                <a:ea typeface="Lato" panose="020F0502020204030203" pitchFamily="34" charset="0"/>
                <a:cs typeface="Lato" panose="020F0502020204030203" pitchFamily="34" charset="0"/>
              </a:rPr>
              <a:t>Axiparabola</a:t>
            </a:r>
            <a:endParaRPr lang="en-US" sz="22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1D08B76-87F8-492B-9A44-0079E41A858A}"/>
              </a:ext>
            </a:extLst>
          </p:cNvPr>
          <p:cNvSpPr txBox="1"/>
          <p:nvPr/>
        </p:nvSpPr>
        <p:spPr>
          <a:xfrm>
            <a:off x="8779562" y="1526442"/>
            <a:ext cx="26138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Radial Echelon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559E80C-D55A-4C5A-B94C-5314D3CAFBD1}"/>
              </a:ext>
            </a:extLst>
          </p:cNvPr>
          <p:cNvSpPr txBox="1"/>
          <p:nvPr/>
        </p:nvSpPr>
        <p:spPr>
          <a:xfrm>
            <a:off x="8554066" y="6576519"/>
            <a:ext cx="3634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J.P. Palastro </a:t>
            </a:r>
            <a:r>
              <a:rPr lang="en-US" sz="1400" i="1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., Phys. Rev. Lett. (2020)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3BF04E-C67E-4B37-9308-B3890BE7658E}"/>
              </a:ext>
            </a:extLst>
          </p:cNvPr>
          <p:cNvSpPr txBox="1"/>
          <p:nvPr/>
        </p:nvSpPr>
        <p:spPr>
          <a:xfrm>
            <a:off x="782925" y="5236943"/>
            <a:ext cx="70337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609493">
              <a:buFont typeface="Arial" panose="020B0604020202020204" pitchFamily="34" charset="0"/>
              <a:buChar char="•"/>
            </a:pPr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Axiparabola focuses each ring to a different location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6DAB6C-3E80-4DCE-967B-F2C0C9CF1685}"/>
              </a:ext>
            </a:extLst>
          </p:cNvPr>
          <p:cNvSpPr txBox="1"/>
          <p:nvPr/>
        </p:nvSpPr>
        <p:spPr>
          <a:xfrm>
            <a:off x="782925" y="5667830"/>
            <a:ext cx="7924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609493">
              <a:buFont typeface="Arial" panose="020B0604020202020204" pitchFamily="34" charset="0"/>
              <a:buChar char="•"/>
            </a:pPr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Echelon determines when each ring reaches its focus</a:t>
            </a:r>
          </a:p>
        </p:txBody>
      </p:sp>
    </p:spTree>
    <p:extLst>
      <p:ext uri="{BB962C8B-B14F-4D97-AF65-F5344CB8AC3E}">
        <p14:creationId xmlns:p14="http://schemas.microsoft.com/office/powerpoint/2010/main" val="36838163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983F1-DFAB-C96D-ECDE-7C667CA39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CA868E-D82B-841F-CD3D-9DCEAAD8631B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10" y="2077778"/>
            <a:ext cx="9802368" cy="29992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B945172-2AC2-7255-C1FF-308778514569}"/>
              </a:ext>
            </a:extLst>
          </p:cNvPr>
          <p:cNvSpPr/>
          <p:nvPr/>
        </p:nvSpPr>
        <p:spPr>
          <a:xfrm>
            <a:off x="9338734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844B632-7D37-4DC7-47C2-BC3592BA3C29}"/>
              </a:ext>
            </a:extLst>
          </p:cNvPr>
          <p:cNvSpPr/>
          <p:nvPr/>
        </p:nvSpPr>
        <p:spPr>
          <a:xfrm>
            <a:off x="849423" y="4982674"/>
            <a:ext cx="479170" cy="188672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8" name="Title 2">
            <a:extLst>
              <a:ext uri="{FF2B5EF4-FFF2-40B4-BE49-F238E27FC236}">
                <a16:creationId xmlns:a16="http://schemas.microsoft.com/office/drawing/2014/main" id="{DC862D78-B5CE-E04F-708D-8D15F370BB3E}"/>
              </a:ext>
            </a:extLst>
          </p:cNvPr>
          <p:cNvSpPr txBox="1">
            <a:spLocks/>
          </p:cNvSpPr>
          <p:nvPr/>
        </p:nvSpPr>
        <p:spPr>
          <a:xfrm>
            <a:off x="658253" y="369480"/>
            <a:ext cx="11370624" cy="685800"/>
          </a:xfrm>
          <a:prstGeom prst="rect">
            <a:avLst/>
          </a:prstGeom>
        </p:spPr>
        <p:txBody>
          <a:bodyPr vert="horz" lIns="0" tIns="4572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The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ultrashort flying focus</a:t>
            </a:r>
            <a: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 allows for independent control of the </a:t>
            </a:r>
            <a:b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focal velocity and focal geometry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23892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E41308-5884-4C61-95E3-99781930C509}"/>
              </a:ext>
            </a:extLst>
          </p:cNvPr>
          <p:cNvSpPr txBox="1"/>
          <p:nvPr/>
        </p:nvSpPr>
        <p:spPr>
          <a:xfrm>
            <a:off x="608013" y="1864746"/>
            <a:ext cx="1944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 err="1">
                <a:ea typeface="Lato" panose="020F0502020204030203" pitchFamily="34" charset="0"/>
                <a:cs typeface="Lato" panose="020F0502020204030203" pitchFamily="34" charset="0"/>
              </a:rPr>
              <a:t>Axiparabola</a:t>
            </a:r>
            <a:endParaRPr lang="en-US" sz="22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36FC5BC-009A-43A5-BD54-52407F02B065}"/>
              </a:ext>
            </a:extLst>
          </p:cNvPr>
          <p:cNvSpPr txBox="1"/>
          <p:nvPr/>
        </p:nvSpPr>
        <p:spPr>
          <a:xfrm>
            <a:off x="8779562" y="1526442"/>
            <a:ext cx="26138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Radial Echelon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D11936B-088C-4707-ABDA-D21C44184435}"/>
              </a:ext>
            </a:extLst>
          </p:cNvPr>
          <p:cNvSpPr txBox="1"/>
          <p:nvPr/>
        </p:nvSpPr>
        <p:spPr>
          <a:xfrm>
            <a:off x="8554066" y="6576519"/>
            <a:ext cx="3634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J.P. Palastro </a:t>
            </a:r>
            <a:r>
              <a:rPr lang="en-US" sz="1400" i="1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., Phys. Rev. Lett. (2020)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5E7B28-30B6-44F9-9760-5D867134EFE5}"/>
              </a:ext>
            </a:extLst>
          </p:cNvPr>
          <p:cNvSpPr txBox="1"/>
          <p:nvPr/>
        </p:nvSpPr>
        <p:spPr>
          <a:xfrm>
            <a:off x="782925" y="5236943"/>
            <a:ext cx="70337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609493">
              <a:buFont typeface="Arial" panose="020B0604020202020204" pitchFamily="34" charset="0"/>
              <a:buChar char="•"/>
            </a:pPr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Axiparabola focuses each ring to a different location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6EFCF6-F4B2-439F-9A55-283721EB83A4}"/>
              </a:ext>
            </a:extLst>
          </p:cNvPr>
          <p:cNvSpPr txBox="1"/>
          <p:nvPr/>
        </p:nvSpPr>
        <p:spPr>
          <a:xfrm>
            <a:off x="782925" y="5667830"/>
            <a:ext cx="85558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609493">
              <a:buFont typeface="Arial" panose="020B0604020202020204" pitchFamily="34" charset="0"/>
              <a:buChar char="•"/>
            </a:pPr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Echelon determines when each ring reaches its focus</a:t>
            </a:r>
          </a:p>
        </p:txBody>
      </p:sp>
    </p:spTree>
    <p:extLst>
      <p:ext uri="{BB962C8B-B14F-4D97-AF65-F5344CB8AC3E}">
        <p14:creationId xmlns:p14="http://schemas.microsoft.com/office/powerpoint/2010/main" val="1190928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4D98D-9211-657A-0200-B6F8D703F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911D8C5-A81E-50AB-34E9-431F1E6CEE55}"/>
              </a:ext>
            </a:extLst>
          </p:cNvPr>
          <p:cNvSpPr/>
          <p:nvPr/>
        </p:nvSpPr>
        <p:spPr>
          <a:xfrm>
            <a:off x="9338734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721045D-CC08-F290-FED6-5C56311DBA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27" y="2077554"/>
            <a:ext cx="9802246" cy="299888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73570D0-174E-1D82-6A5D-E09E2B4CA4D5}"/>
              </a:ext>
            </a:extLst>
          </p:cNvPr>
          <p:cNvSpPr txBox="1"/>
          <p:nvPr/>
        </p:nvSpPr>
        <p:spPr>
          <a:xfrm>
            <a:off x="608013" y="1864746"/>
            <a:ext cx="1944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 err="1">
                <a:ea typeface="Lato" panose="020F0502020204030203" pitchFamily="34" charset="0"/>
                <a:cs typeface="Lato" panose="020F0502020204030203" pitchFamily="34" charset="0"/>
              </a:rPr>
              <a:t>Axiparabola</a:t>
            </a:r>
            <a:endParaRPr lang="en-US" sz="22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B7685C-C78B-5640-9417-E1BAF40AEF98}"/>
              </a:ext>
            </a:extLst>
          </p:cNvPr>
          <p:cNvSpPr txBox="1"/>
          <p:nvPr/>
        </p:nvSpPr>
        <p:spPr>
          <a:xfrm>
            <a:off x="8779562" y="1526442"/>
            <a:ext cx="26138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Radial Echelon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2EAB2D-1FA4-B083-834F-5B37F2FC1E1C}"/>
              </a:ext>
            </a:extLst>
          </p:cNvPr>
          <p:cNvSpPr/>
          <p:nvPr/>
        </p:nvSpPr>
        <p:spPr>
          <a:xfrm>
            <a:off x="849423" y="4982674"/>
            <a:ext cx="479170" cy="188672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49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F8E99B-93C5-C135-9275-66C54F338A92}"/>
              </a:ext>
            </a:extLst>
          </p:cNvPr>
          <p:cNvSpPr txBox="1"/>
          <p:nvPr/>
        </p:nvSpPr>
        <p:spPr>
          <a:xfrm>
            <a:off x="8554066" y="6576519"/>
            <a:ext cx="3634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J.P. Palastro </a:t>
            </a:r>
            <a:r>
              <a:rPr lang="en-US" sz="1400" i="1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., Phys. Rev. Lett. (2020)</a:t>
            </a:r>
          </a:p>
        </p:txBody>
      </p:sp>
      <p:sp>
        <p:nvSpPr>
          <p:cNvPr id="18" name="Title 2">
            <a:extLst>
              <a:ext uri="{FF2B5EF4-FFF2-40B4-BE49-F238E27FC236}">
                <a16:creationId xmlns:a16="http://schemas.microsoft.com/office/drawing/2014/main" id="{160765A2-ADF6-5805-1AD7-D7EAA61845A7}"/>
              </a:ext>
            </a:extLst>
          </p:cNvPr>
          <p:cNvSpPr txBox="1">
            <a:spLocks/>
          </p:cNvSpPr>
          <p:nvPr/>
        </p:nvSpPr>
        <p:spPr>
          <a:xfrm>
            <a:off x="658253" y="369480"/>
            <a:ext cx="11370624" cy="685800"/>
          </a:xfrm>
          <a:prstGeom prst="rect">
            <a:avLst/>
          </a:prstGeom>
        </p:spPr>
        <p:txBody>
          <a:bodyPr vert="horz" lIns="0" tIns="4572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The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ultrashort flying focus</a:t>
            </a:r>
            <a: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 allows for independent control of the </a:t>
            </a:r>
            <a:b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600" b="0" dirty="0">
                <a:solidFill>
                  <a:srgbClr val="043892"/>
                </a:solidFill>
                <a:ea typeface="Lato" panose="020F0502020204030203" pitchFamily="34" charset="0"/>
                <a:cs typeface="Lato" panose="020F0502020204030203" pitchFamily="34" charset="0"/>
              </a:rPr>
              <a:t>focal velocity and focal geometry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23892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7C72BC-12E3-94CE-BA58-FE45ECED1499}"/>
              </a:ext>
            </a:extLst>
          </p:cNvPr>
          <p:cNvSpPr txBox="1"/>
          <p:nvPr/>
        </p:nvSpPr>
        <p:spPr>
          <a:xfrm>
            <a:off x="782925" y="5236943"/>
            <a:ext cx="70337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609493">
              <a:buFont typeface="Arial" panose="020B0604020202020204" pitchFamily="34" charset="0"/>
              <a:buChar char="•"/>
            </a:pPr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Axiparabola focuses each ring to a different location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DE12AE-D945-14A2-EEFA-24A391D21C9F}"/>
              </a:ext>
            </a:extLst>
          </p:cNvPr>
          <p:cNvSpPr txBox="1"/>
          <p:nvPr/>
        </p:nvSpPr>
        <p:spPr>
          <a:xfrm>
            <a:off x="782925" y="5667830"/>
            <a:ext cx="81883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609493">
              <a:buFont typeface="Arial" panose="020B0604020202020204" pitchFamily="34" charset="0"/>
              <a:buChar char="•"/>
            </a:pPr>
            <a:r>
              <a:rPr lang="en-US" sz="2200" dirty="0">
                <a:ea typeface="Lato" panose="020F0502020204030203" pitchFamily="34" charset="0"/>
                <a:cs typeface="Lato" panose="020F0502020204030203" pitchFamily="34" charset="0"/>
              </a:rPr>
              <a:t>Echelon determines when each ring reaches its focus</a:t>
            </a:r>
          </a:p>
        </p:txBody>
      </p:sp>
    </p:spTree>
    <p:extLst>
      <p:ext uri="{BB962C8B-B14F-4D97-AF65-F5344CB8AC3E}">
        <p14:creationId xmlns:p14="http://schemas.microsoft.com/office/powerpoint/2010/main" val="10065181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14CC70B-5328-48F5-B73C-EFE5E727F4A8}"/>
                  </a:ext>
                </a:extLst>
              </p:cNvPr>
              <p:cNvSpPr txBox="1"/>
              <p:nvPr/>
            </p:nvSpPr>
            <p:spPr>
              <a:xfrm>
                <a:off x="5522912" y="4851442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14CC70B-5328-48F5-B73C-EFE5E727F4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912" y="4851442"/>
                <a:ext cx="1905000" cy="430887"/>
              </a:xfrm>
              <a:prstGeom prst="rect">
                <a:avLst/>
              </a:prstGeom>
              <a:blipFill>
                <a:blip r:embed="rId2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/>
              <p:nvPr/>
            </p:nvSpPr>
            <p:spPr>
              <a:xfrm>
                <a:off x="4755725" y="1371236"/>
                <a:ext cx="3943488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Electron Density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19</m:t>
                        </m:r>
                      </m:sup>
                    </m:sSup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5725" y="1371236"/>
                <a:ext cx="3943488" cy="430887"/>
              </a:xfrm>
              <a:prstGeom prst="rect">
                <a:avLst/>
              </a:prstGeom>
              <a:blipFill>
                <a:blip r:embed="rId3"/>
                <a:stretch>
                  <a:fillRect l="-2009" t="-9859" b="-267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>
            <a:extLst>
              <a:ext uri="{FF2B5EF4-FFF2-40B4-BE49-F238E27FC236}">
                <a16:creationId xmlns:a16="http://schemas.microsoft.com/office/drawing/2014/main" id="{E4DE44AD-FC9E-4CA0-8E76-8AC5A4CFAAA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739" t="6632" r="21566" b="16958"/>
          <a:stretch/>
        </p:blipFill>
        <p:spPr>
          <a:xfrm>
            <a:off x="4722683" y="1771650"/>
            <a:ext cx="3240276" cy="31106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CAA7422-E92D-40BE-AADB-22C946A7BA9A}"/>
                  </a:ext>
                </a:extLst>
              </p:cNvPr>
              <p:cNvSpPr txBox="1"/>
              <p:nvPr/>
            </p:nvSpPr>
            <p:spPr>
              <a:xfrm>
                <a:off x="9237557" y="4835106"/>
                <a:ext cx="2346272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CAA7422-E92D-40BE-AADB-22C946A7BA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7557" y="4835106"/>
                <a:ext cx="2346272" cy="43088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>
            <a:extLst>
              <a:ext uri="{FF2B5EF4-FFF2-40B4-BE49-F238E27FC236}">
                <a16:creationId xmlns:a16="http://schemas.microsoft.com/office/drawing/2014/main" id="{5E6A293D-B44E-46E5-8639-A1E19CECCD2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1284" t="20482" r="17085" b="18605"/>
          <a:stretch/>
        </p:blipFill>
        <p:spPr>
          <a:xfrm>
            <a:off x="9205097" y="2562404"/>
            <a:ext cx="2378732" cy="23509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/>
              <p:nvPr/>
            </p:nvSpPr>
            <p:spPr>
              <a:xfrm>
                <a:off x="1370012" y="4846327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0012" y="4846327"/>
                <a:ext cx="1905000" cy="430887"/>
              </a:xfrm>
              <a:prstGeom prst="rect">
                <a:avLst/>
              </a:prstGeom>
              <a:blipFill>
                <a:blip r:embed="rId7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35">
            <a:extLst>
              <a:ext uri="{FF2B5EF4-FFF2-40B4-BE49-F238E27FC236}">
                <a16:creationId xmlns:a16="http://schemas.microsoft.com/office/drawing/2014/main" id="{4F7257D4-426C-4121-942C-4C456EBDAC2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7638" t="12479" r="20441" b="16313"/>
          <a:stretch/>
        </p:blipFill>
        <p:spPr>
          <a:xfrm>
            <a:off x="643800" y="1818825"/>
            <a:ext cx="3110630" cy="306619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F0C8270B-DE68-4A86-B881-EB46A121C040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sz="2800" b="0" dirty="0"/>
                  <a:t>A constant-velocity flying focus provides control over </a:t>
                </a:r>
                <a:r>
                  <a:rPr lang="en-US" dirty="0"/>
                  <a:t>the ionization-front velocity: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sz="28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1.002</m:t>
                    </m:r>
                  </m:oMath>
                </a14:m>
                <a:r>
                  <a:rPr lang="en-US" dirty="0">
                    <a:solidFill>
                      <a:srgbClr val="FF0000"/>
                    </a:solidFill>
                  </a:rPr>
                  <a:t>c</a:t>
                </a:r>
              </a:p>
            </p:txBody>
          </p:sp>
        </mc:Choice>
        <mc:Fallback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F0C8270B-DE68-4A86-B881-EB46A121C04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9"/>
                <a:stretch>
                  <a:fillRect l="-2000" b="-143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EEAF8-790D-4A0A-9C65-1B4FEB344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22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/>
              <p:nvPr/>
            </p:nvSpPr>
            <p:spPr>
              <a:xfrm rot="16200000">
                <a:off x="-319878" y="2474269"/>
                <a:ext cx="1447800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319878" y="2474269"/>
                <a:ext cx="1447800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/>
              <p:nvPr/>
            </p:nvSpPr>
            <p:spPr>
              <a:xfrm>
                <a:off x="609301" y="1370427"/>
                <a:ext cx="3480099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Two-color Field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</m:t>
                    </m:r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301" y="1370427"/>
                <a:ext cx="3480099" cy="430887"/>
              </a:xfrm>
              <a:prstGeom prst="rect">
                <a:avLst/>
              </a:prstGeom>
              <a:blipFill>
                <a:blip r:embed="rId11"/>
                <a:stretch>
                  <a:fillRect l="-2277" t="-10000" b="-2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36A6D932-4819-4775-85C2-FAA2F8145D2B}"/>
              </a:ext>
            </a:extLst>
          </p:cNvPr>
          <p:cNvSpPr txBox="1"/>
          <p:nvPr/>
        </p:nvSpPr>
        <p:spPr>
          <a:xfrm>
            <a:off x="9608151" y="2104838"/>
            <a:ext cx="18104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THz Fluence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4B86572-048D-4E24-B018-F7D663525166}"/>
                  </a:ext>
                </a:extLst>
              </p:cNvPr>
              <p:cNvSpPr txBox="1"/>
              <p:nvPr/>
            </p:nvSpPr>
            <p:spPr>
              <a:xfrm rot="16200000">
                <a:off x="7854712" y="3554070"/>
                <a:ext cx="230509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4B86572-048D-4E24-B018-F7D6635251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7854712" y="3554070"/>
                <a:ext cx="2305094" cy="369332"/>
              </a:xfrm>
              <a:prstGeom prst="rect">
                <a:avLst/>
              </a:prstGeom>
              <a:blipFill>
                <a:blip r:embed="rId12"/>
                <a:stretch>
                  <a:fillRect r="-65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A8446988-C91A-41BD-9FD8-7F0BDCC066CD}"/>
              </a:ext>
            </a:extLst>
          </p:cNvPr>
          <p:cNvSpPr txBox="1"/>
          <p:nvPr/>
        </p:nvSpPr>
        <p:spPr>
          <a:xfrm>
            <a:off x="11811000" y="2502821"/>
            <a:ext cx="22701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A073849-EB71-4264-9F83-F369EA5C6F6B}"/>
              </a:ext>
            </a:extLst>
          </p:cNvPr>
          <p:cNvSpPr txBox="1"/>
          <p:nvPr/>
        </p:nvSpPr>
        <p:spPr>
          <a:xfrm>
            <a:off x="11811001" y="4659868"/>
            <a:ext cx="22701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EEED6805-A6B2-47E5-B9CB-F6C07F7E2379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79887" t="15330" r="16563" b="18503"/>
          <a:stretch/>
        </p:blipFill>
        <p:spPr>
          <a:xfrm>
            <a:off x="11635139" y="2544299"/>
            <a:ext cx="130230" cy="24278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1E50699-1C73-45AB-A0F0-B179A3A71CC5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84539" t="7986" r="6492" b="8288"/>
          <a:stretch/>
        </p:blipFill>
        <p:spPr>
          <a:xfrm>
            <a:off x="3810210" y="1807664"/>
            <a:ext cx="403419" cy="322788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0C649FE-87F1-4233-97FC-8E954CC527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0914" t="6333" r="7393" b="15229"/>
          <a:stretch/>
        </p:blipFill>
        <p:spPr>
          <a:xfrm>
            <a:off x="8006539" y="1751974"/>
            <a:ext cx="634710" cy="31931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C8CAFD22-95E3-462D-AF0B-3CFF9BF3112E}"/>
                  </a:ext>
                </a:extLst>
              </p:cNvPr>
              <p:cNvSpPr txBox="1"/>
              <p:nvPr/>
            </p:nvSpPr>
            <p:spPr>
              <a:xfrm>
                <a:off x="9241990" y="1752600"/>
                <a:ext cx="2667938" cy="37952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𝜙</m:t>
                      </m:r>
                      <m:r>
                        <a:rPr lang="en-US" sz="1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e>
                        <m:sup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∘</m:t>
                          </m:r>
                        </m:sup>
                      </m:sSup>
                    </m:oMath>
                  </m:oMathPara>
                </a14:m>
                <a:endParaRPr lang="en-US" sz="18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C8CAFD22-95E3-462D-AF0B-3CFF9BF311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41990" y="1752600"/>
                <a:ext cx="2667938" cy="379527"/>
              </a:xfrm>
              <a:prstGeom prst="rect">
                <a:avLst/>
              </a:prstGeom>
              <a:blipFill>
                <a:blip r:embed="rId15"/>
                <a:stretch>
                  <a:fillRect b="-80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CD7B0E7-6A5C-44FC-B1EB-C98AD2711A10}"/>
              </a:ext>
            </a:extLst>
          </p:cNvPr>
          <p:cNvCxnSpPr>
            <a:cxnSpLocks/>
          </p:cNvCxnSpPr>
          <p:nvPr/>
        </p:nvCxnSpPr>
        <p:spPr>
          <a:xfrm>
            <a:off x="6197600" y="1818825"/>
            <a:ext cx="911432" cy="3016281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E99E2BBB-C2D8-4B8A-940B-9A8A78BAD223}"/>
              </a:ext>
            </a:extLst>
          </p:cNvPr>
          <p:cNvCxnSpPr>
            <a:cxnSpLocks/>
          </p:cNvCxnSpPr>
          <p:nvPr/>
        </p:nvCxnSpPr>
        <p:spPr>
          <a:xfrm>
            <a:off x="1799147" y="1865350"/>
            <a:ext cx="911432" cy="3016281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 Placeholder 4">
            <a:extLst>
              <a:ext uri="{FF2B5EF4-FFF2-40B4-BE49-F238E27FC236}">
                <a16:creationId xmlns:a16="http://schemas.microsoft.com/office/drawing/2014/main" id="{4879C988-F2FD-48C5-A007-0D15F708EEC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97864" y="5584855"/>
            <a:ext cx="9802368" cy="469916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dirty="0"/>
              <a:t>Constant-velocity trajectories provide control of the THz emission angle</a:t>
            </a:r>
          </a:p>
        </p:txBody>
      </p:sp>
    </p:spTree>
    <p:extLst>
      <p:ext uri="{BB962C8B-B14F-4D97-AF65-F5344CB8AC3E}">
        <p14:creationId xmlns:p14="http://schemas.microsoft.com/office/powerpoint/2010/main" val="20568312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252AC9FB-5F6A-413D-8425-F2ADBAE4BAFC}"/>
                  </a:ext>
                </a:extLst>
              </p:cNvPr>
              <p:cNvSpPr txBox="1"/>
              <p:nvPr/>
            </p:nvSpPr>
            <p:spPr>
              <a:xfrm>
                <a:off x="5522912" y="4851442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252AC9FB-5F6A-413D-8425-F2ADBAE4BA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912" y="4851442"/>
                <a:ext cx="1905000" cy="430887"/>
              </a:xfrm>
              <a:prstGeom prst="rect">
                <a:avLst/>
              </a:prstGeom>
              <a:blipFill>
                <a:blip r:embed="rId2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/>
              <p:nvPr/>
            </p:nvSpPr>
            <p:spPr>
              <a:xfrm>
                <a:off x="4755725" y="1371236"/>
                <a:ext cx="3943488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Electron Density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19</m:t>
                        </m:r>
                      </m:sup>
                    </m:sSup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5725" y="1371236"/>
                <a:ext cx="3943488" cy="430887"/>
              </a:xfrm>
              <a:prstGeom prst="rect">
                <a:avLst/>
              </a:prstGeom>
              <a:blipFill>
                <a:blip r:embed="rId3"/>
                <a:stretch>
                  <a:fillRect l="-2009" t="-9859" b="-267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0039793C-45A7-464C-962A-C57B5A82CC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038" t="6586" r="21218" b="16976"/>
          <a:stretch/>
        </p:blipFill>
        <p:spPr>
          <a:xfrm>
            <a:off x="4732873" y="1755413"/>
            <a:ext cx="3270884" cy="31386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CAA7422-E92D-40BE-AADB-22C946A7BA9A}"/>
                  </a:ext>
                </a:extLst>
              </p:cNvPr>
              <p:cNvSpPr txBox="1"/>
              <p:nvPr/>
            </p:nvSpPr>
            <p:spPr>
              <a:xfrm>
                <a:off x="9237557" y="4835106"/>
                <a:ext cx="2346272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CAA7422-E92D-40BE-AADB-22C946A7BA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7557" y="4835106"/>
                <a:ext cx="2346272" cy="43088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BA32A48C-DEDC-4659-8ADB-DE41275CEC1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898" t="21738" r="22989" b="20061"/>
          <a:stretch/>
        </p:blipFill>
        <p:spPr>
          <a:xfrm>
            <a:off x="9194047" y="2535724"/>
            <a:ext cx="2388652" cy="239230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/>
              <p:nvPr/>
            </p:nvSpPr>
            <p:spPr>
              <a:xfrm>
                <a:off x="1370012" y="4846327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0012" y="4846327"/>
                <a:ext cx="1905000" cy="430887"/>
              </a:xfrm>
              <a:prstGeom prst="rect">
                <a:avLst/>
              </a:prstGeom>
              <a:blipFill>
                <a:blip r:embed="rId7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4EE53BFA-8A22-491B-A64A-F7837617135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8091" t="11015" r="17995" b="14808"/>
          <a:stretch/>
        </p:blipFill>
        <p:spPr>
          <a:xfrm>
            <a:off x="656000" y="1801342"/>
            <a:ext cx="3110630" cy="309442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F0C8270B-DE68-4A86-B881-EB46A121C040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sz="2800" b="0" dirty="0"/>
                  <a:t>A constant-velocity flying focus provides control over </a:t>
                </a:r>
                <a:r>
                  <a:rPr lang="en-US" dirty="0"/>
                  <a:t>the ionization-front velocity: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sz="28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1.004</m:t>
                    </m:r>
                  </m:oMath>
                </a14:m>
                <a:r>
                  <a:rPr lang="en-US" dirty="0">
                    <a:solidFill>
                      <a:srgbClr val="FF0000"/>
                    </a:solidFill>
                  </a:rPr>
                  <a:t>c</a:t>
                </a:r>
              </a:p>
            </p:txBody>
          </p:sp>
        </mc:Choice>
        <mc:Fallback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F0C8270B-DE68-4A86-B881-EB46A121C04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9"/>
                <a:stretch>
                  <a:fillRect l="-2000" b="-143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EEAF8-790D-4A0A-9C65-1B4FEB344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/>
              <p:nvPr/>
            </p:nvSpPr>
            <p:spPr>
              <a:xfrm rot="16200000">
                <a:off x="-319878" y="2474269"/>
                <a:ext cx="1447800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319878" y="2474269"/>
                <a:ext cx="1447800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/>
              <p:nvPr/>
            </p:nvSpPr>
            <p:spPr>
              <a:xfrm>
                <a:off x="609301" y="1370427"/>
                <a:ext cx="3480099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Two-color Field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</m:t>
                    </m:r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301" y="1370427"/>
                <a:ext cx="3480099" cy="430887"/>
              </a:xfrm>
              <a:prstGeom prst="rect">
                <a:avLst/>
              </a:prstGeom>
              <a:blipFill>
                <a:blip r:embed="rId11"/>
                <a:stretch>
                  <a:fillRect l="-2277" t="-10000" b="-2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36A6D932-4819-4775-85C2-FAA2F8145D2B}"/>
              </a:ext>
            </a:extLst>
          </p:cNvPr>
          <p:cNvSpPr txBox="1"/>
          <p:nvPr/>
        </p:nvSpPr>
        <p:spPr>
          <a:xfrm>
            <a:off x="9608151" y="2104838"/>
            <a:ext cx="18104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THz Fluence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4B86572-048D-4E24-B018-F7D663525166}"/>
                  </a:ext>
                </a:extLst>
              </p:cNvPr>
              <p:cNvSpPr txBox="1"/>
              <p:nvPr/>
            </p:nvSpPr>
            <p:spPr>
              <a:xfrm rot="16200000">
                <a:off x="7854712" y="3554070"/>
                <a:ext cx="230509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4B86572-048D-4E24-B018-F7D6635251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7854712" y="3554070"/>
                <a:ext cx="2305094" cy="369332"/>
              </a:xfrm>
              <a:prstGeom prst="rect">
                <a:avLst/>
              </a:prstGeom>
              <a:blipFill>
                <a:blip r:embed="rId12"/>
                <a:stretch>
                  <a:fillRect r="-65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A8446988-C91A-41BD-9FD8-7F0BDCC066CD}"/>
              </a:ext>
            </a:extLst>
          </p:cNvPr>
          <p:cNvSpPr txBox="1"/>
          <p:nvPr/>
        </p:nvSpPr>
        <p:spPr>
          <a:xfrm>
            <a:off x="11811000" y="2502821"/>
            <a:ext cx="22701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A073849-EB71-4264-9F83-F369EA5C6F6B}"/>
              </a:ext>
            </a:extLst>
          </p:cNvPr>
          <p:cNvSpPr txBox="1"/>
          <p:nvPr/>
        </p:nvSpPr>
        <p:spPr>
          <a:xfrm>
            <a:off x="11811001" y="4659868"/>
            <a:ext cx="22701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CE3EAA4C-3D25-4AFD-80E5-06C5018A777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97864" y="5584855"/>
            <a:ext cx="9802368" cy="469916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dirty="0"/>
              <a:t>Constant-velocity trajectories provide control of the THz emission angle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EEED6805-A6B2-47E5-B9CB-F6C07F7E2379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79887" t="15330" r="16563" b="18503"/>
          <a:stretch/>
        </p:blipFill>
        <p:spPr>
          <a:xfrm>
            <a:off x="11635139" y="2544299"/>
            <a:ext cx="130230" cy="24278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1E50699-1C73-45AB-A0F0-B179A3A71CC5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84539" t="7986" r="6492" b="8288"/>
          <a:stretch/>
        </p:blipFill>
        <p:spPr>
          <a:xfrm>
            <a:off x="3810210" y="1807664"/>
            <a:ext cx="403419" cy="322788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0C649FE-87F1-4233-97FC-8E954CC527B8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80914" t="6333" r="7393" b="15229"/>
          <a:stretch/>
        </p:blipFill>
        <p:spPr>
          <a:xfrm>
            <a:off x="8006539" y="1751974"/>
            <a:ext cx="634710" cy="31931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C8CAFD22-95E3-462D-AF0B-3CFF9BF3112E}"/>
                  </a:ext>
                </a:extLst>
              </p:cNvPr>
              <p:cNvSpPr txBox="1"/>
              <p:nvPr/>
            </p:nvSpPr>
            <p:spPr>
              <a:xfrm>
                <a:off x="9241990" y="1752600"/>
                <a:ext cx="2667938" cy="37952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𝜙</m:t>
                      </m:r>
                      <m:r>
                        <a:rPr lang="en-US" sz="1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∘</m:t>
                          </m:r>
                        </m:sup>
                      </m:sSup>
                    </m:oMath>
                  </m:oMathPara>
                </a14:m>
                <a:endParaRPr lang="en-US" sz="18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C8CAFD22-95E3-462D-AF0B-3CFF9BF311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41990" y="1752600"/>
                <a:ext cx="2667938" cy="379527"/>
              </a:xfrm>
              <a:prstGeom prst="rect">
                <a:avLst/>
              </a:prstGeom>
              <a:blipFill>
                <a:blip r:embed="rId16"/>
                <a:stretch>
                  <a:fillRect b="-80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CD7B0E7-6A5C-44FC-B1EB-C98AD2711A10}"/>
              </a:ext>
            </a:extLst>
          </p:cNvPr>
          <p:cNvCxnSpPr>
            <a:cxnSpLocks/>
          </p:cNvCxnSpPr>
          <p:nvPr/>
        </p:nvCxnSpPr>
        <p:spPr>
          <a:xfrm>
            <a:off x="5231366" y="1801314"/>
            <a:ext cx="2040428" cy="3033792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922784F7-5903-48F6-8A1E-B53782341DA7}"/>
              </a:ext>
            </a:extLst>
          </p:cNvPr>
          <p:cNvCxnSpPr>
            <a:cxnSpLocks/>
          </p:cNvCxnSpPr>
          <p:nvPr/>
        </p:nvCxnSpPr>
        <p:spPr>
          <a:xfrm>
            <a:off x="973587" y="1831656"/>
            <a:ext cx="2040428" cy="3033792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14607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9D940-F97F-C20F-DD1D-8388076A7F4C}"/>
              </a:ext>
            </a:extLst>
          </p:cNvPr>
          <p:cNvSpPr txBox="1">
            <a:spLocks/>
          </p:cNvSpPr>
          <p:nvPr/>
        </p:nvSpPr>
        <p:spPr>
          <a:xfrm>
            <a:off x="614736" y="369673"/>
            <a:ext cx="11370624" cy="685800"/>
          </a:xfrm>
          <a:prstGeom prst="rect">
            <a:avLst/>
          </a:prstGeom>
        </p:spPr>
        <p:txBody>
          <a:bodyPr vert="horz" lIns="0" tIns="4572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Experiments at LLE have demonstrated flying focus-driven two-color 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ea typeface="Lato" panose="020F0502020204030203" pitchFamily="34" charset="0"/>
                <a:cs typeface="Lato" panose="020F0502020204030203" pitchFamily="34" charset="0"/>
              </a:rPr>
              <a:t>THz generation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1B578D"/>
              </a:solidFill>
              <a:effectLst/>
              <a:uLnTx/>
              <a:uFillTx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8F0B33E-BF18-DC98-5EE5-1CF1A2038659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EFF7C6D-26B6-38CC-7B43-E047035AB732}"/>
              </a:ext>
            </a:extLst>
          </p:cNvPr>
          <p:cNvGrpSpPr/>
          <p:nvPr/>
        </p:nvGrpSpPr>
        <p:grpSpPr>
          <a:xfrm>
            <a:off x="614736" y="1328130"/>
            <a:ext cx="10734581" cy="4731863"/>
            <a:chOff x="754586" y="1496815"/>
            <a:chExt cx="10374386" cy="450294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80FCA0A-5A37-7DB7-0F76-E9D1822064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b="32554"/>
            <a:stretch>
              <a:fillRect/>
            </a:stretch>
          </p:blipFill>
          <p:spPr>
            <a:xfrm>
              <a:off x="754586" y="1596113"/>
              <a:ext cx="10374386" cy="3923240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F74BB00-8F31-B815-0400-FD26A920487F}"/>
                </a:ext>
              </a:extLst>
            </p:cNvPr>
            <p:cNvSpPr/>
            <p:nvPr/>
          </p:nvSpPr>
          <p:spPr>
            <a:xfrm>
              <a:off x="5693684" y="5201749"/>
              <a:ext cx="2859706" cy="7980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D6DCDB9-038E-0B99-2980-535B48A867B7}"/>
                </a:ext>
              </a:extLst>
            </p:cNvPr>
            <p:cNvSpPr/>
            <p:nvPr/>
          </p:nvSpPr>
          <p:spPr>
            <a:xfrm>
              <a:off x="1521510" y="5120349"/>
              <a:ext cx="2859706" cy="7980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8E23809-F1E1-35EA-3BFE-0A36B3E57ABF}"/>
                </a:ext>
              </a:extLst>
            </p:cNvPr>
            <p:cNvSpPr/>
            <p:nvPr/>
          </p:nvSpPr>
          <p:spPr>
            <a:xfrm>
              <a:off x="3440342" y="1496815"/>
              <a:ext cx="2859706" cy="7980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4D901EF1-7AA5-AC6D-8004-9030299A14B6}"/>
              </a:ext>
            </a:extLst>
          </p:cNvPr>
          <p:cNvSpPr txBox="1"/>
          <p:nvPr/>
        </p:nvSpPr>
        <p:spPr>
          <a:xfrm>
            <a:off x="9016181" y="6581001"/>
            <a:ext cx="32802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14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J.J. Pigeon </a:t>
            </a:r>
            <a:r>
              <a:rPr lang="en-US" sz="14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4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., Nature Com. (2026)</a:t>
            </a:r>
          </a:p>
        </p:txBody>
      </p:sp>
    </p:spTree>
    <p:extLst>
      <p:ext uri="{BB962C8B-B14F-4D97-AF65-F5344CB8AC3E}">
        <p14:creationId xmlns:p14="http://schemas.microsoft.com/office/powerpoint/2010/main" val="40835383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9EC1F4-0AA8-7DBC-BF06-1CC16B357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7C4526D8-8165-738E-F5BC-28145F8FA067}"/>
              </a:ext>
            </a:extLst>
          </p:cNvPr>
          <p:cNvSpPr txBox="1">
            <a:spLocks/>
          </p:cNvSpPr>
          <p:nvPr/>
        </p:nvSpPr>
        <p:spPr>
          <a:xfrm>
            <a:off x="614736" y="369673"/>
            <a:ext cx="11370624" cy="685800"/>
          </a:xfrm>
          <a:prstGeom prst="rect">
            <a:avLst/>
          </a:prstGeom>
        </p:spPr>
        <p:txBody>
          <a:bodyPr vert="horz" lIns="0" tIns="4572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Experiments at LLE have demonstrated flying focus-driven two-color </a:t>
            </a:r>
            <a:b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23892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THz generation</a:t>
            </a:r>
            <a:endParaRPr kumimoji="0" lang="en-US" sz="2500" b="0" i="0" u="none" strike="noStrike" kern="1200" cap="none" spc="0" normalizeH="0" baseline="0" noProof="0" dirty="0">
              <a:ln>
                <a:noFill/>
              </a:ln>
              <a:solidFill>
                <a:srgbClr val="1B578D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B4401C3-C5A7-6D38-1099-442DBD3A39B0}"/>
              </a:ext>
            </a:extLst>
          </p:cNvPr>
          <p:cNvSpPr/>
          <p:nvPr/>
        </p:nvSpPr>
        <p:spPr>
          <a:xfrm>
            <a:off x="9327976" y="6059993"/>
            <a:ext cx="2859706" cy="798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7D52D0-DA2C-D4F0-0F51-A3766EE05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20" y="1567852"/>
            <a:ext cx="10350074" cy="42520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AC71C3-AFC8-4848-942D-8F89AC6D9CB1}"/>
              </a:ext>
            </a:extLst>
          </p:cNvPr>
          <p:cNvSpPr txBox="1"/>
          <p:nvPr/>
        </p:nvSpPr>
        <p:spPr>
          <a:xfrm>
            <a:off x="9016181" y="6581001"/>
            <a:ext cx="32802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493"/>
            <a:r>
              <a:rPr lang="en-US" sz="14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J.J. Pigeon </a:t>
            </a:r>
            <a:r>
              <a:rPr lang="en-US" sz="1400" i="1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et al</a:t>
            </a:r>
            <a:r>
              <a:rPr lang="en-US" sz="1400" dirty="0">
                <a:solidFill>
                  <a:srgbClr val="000000"/>
                </a:solidFill>
                <a:ea typeface="Lato" panose="020F0502020204030203" pitchFamily="34" charset="0"/>
                <a:cs typeface="Lato" panose="020F0502020204030203" pitchFamily="34" charset="0"/>
              </a:rPr>
              <a:t>., Nature Com. (2026)</a:t>
            </a:r>
          </a:p>
        </p:txBody>
      </p:sp>
    </p:spTree>
    <p:extLst>
      <p:ext uri="{BB962C8B-B14F-4D97-AF65-F5344CB8AC3E}">
        <p14:creationId xmlns:p14="http://schemas.microsoft.com/office/powerpoint/2010/main" val="16759067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0" dirty="0"/>
              <a:t>Despite providing control over the emission angle, constant-velocity ionization fronts always produce THz with conical wavefronts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26</a:t>
            </a:fld>
            <a:endParaRPr lang="en-US"/>
          </a:p>
        </p:txBody>
      </p:sp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E398A780-CE4E-4DB4-A7C3-CF29A38542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96" r="33911" b="54281"/>
          <a:stretch/>
        </p:blipFill>
        <p:spPr>
          <a:xfrm>
            <a:off x="1782566" y="1619250"/>
            <a:ext cx="5122087" cy="1407729"/>
          </a:xfrm>
          <a:prstGeom prst="rect">
            <a:avLst/>
          </a:prstGeom>
        </p:spPr>
      </p:pic>
      <p:pic>
        <p:nvPicPr>
          <p:cNvPr id="9" name="Content Placeholder 6">
            <a:extLst>
              <a:ext uri="{FF2B5EF4-FFF2-40B4-BE49-F238E27FC236}">
                <a16:creationId xmlns:a16="http://schemas.microsoft.com/office/drawing/2014/main" id="{F8D448AB-C1EA-493D-A440-E1A62883FD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46" t="90448" r="38564" b="144"/>
          <a:stretch/>
        </p:blipFill>
        <p:spPr>
          <a:xfrm>
            <a:off x="3725193" y="2790487"/>
            <a:ext cx="2812570" cy="334230"/>
          </a:xfrm>
          <a:prstGeom prst="rect">
            <a:avLst/>
          </a:prstGeom>
        </p:spPr>
      </p:pic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F41F9720-47D1-47F3-B608-6E69A96561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200" b="54281"/>
          <a:stretch/>
        </p:blipFill>
        <p:spPr>
          <a:xfrm>
            <a:off x="377439" y="1402663"/>
            <a:ext cx="914536" cy="162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036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Despite providing control over the emission angle, constant-velocity ionization fronts always produce THz with conical wavefronts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27</a:t>
            </a:fld>
            <a:endParaRPr lang="en-US"/>
          </a:p>
        </p:txBody>
      </p:sp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E398A780-CE4E-4DB4-A7C3-CF29A38542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364" r="12964" b="54281"/>
          <a:stretch/>
        </p:blipFill>
        <p:spPr>
          <a:xfrm>
            <a:off x="1782566" y="1628775"/>
            <a:ext cx="6745597" cy="1398204"/>
          </a:xfrm>
          <a:prstGeom prst="rect">
            <a:avLst/>
          </a:prstGeom>
        </p:spPr>
      </p:pic>
      <p:pic>
        <p:nvPicPr>
          <p:cNvPr id="9" name="Content Placeholder 6">
            <a:extLst>
              <a:ext uri="{FF2B5EF4-FFF2-40B4-BE49-F238E27FC236}">
                <a16:creationId xmlns:a16="http://schemas.microsoft.com/office/drawing/2014/main" id="{F8D448AB-C1EA-493D-A440-E1A62883FD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46" t="90448" r="38564" b="144"/>
          <a:stretch/>
        </p:blipFill>
        <p:spPr>
          <a:xfrm>
            <a:off x="3725193" y="2790487"/>
            <a:ext cx="2812570" cy="3342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62BB9F3-C1BD-4ECE-9015-189C7485291C}"/>
                  </a:ext>
                </a:extLst>
              </p:cNvPr>
              <p:cNvSpPr txBox="1"/>
              <p:nvPr/>
            </p:nvSpPr>
            <p:spPr>
              <a:xfrm>
                <a:off x="8928916" y="2141958"/>
                <a:ext cx="2654913" cy="6308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US" sz="220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co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en-US" sz="220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 i="0">
                                    <a:latin typeface="Cambria Math" panose="02040503050406030204" pitchFamily="18" charset="0"/>
                                  </a:rPr>
                                  <m:t>THz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 i="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r>
                  <a:rPr lang="en-US" sz="2200" baseline="30000" dirty="0"/>
                  <a:t>* </a:t>
                </a:r>
                <a:endParaRPr lang="en-US" sz="22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62BB9F3-C1BD-4ECE-9015-189C748529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8916" y="2141958"/>
                <a:ext cx="2654913" cy="6308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F41F9720-47D1-47F3-B608-6E69A96561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200" b="54281"/>
          <a:stretch/>
        </p:blipFill>
        <p:spPr>
          <a:xfrm>
            <a:off x="377439" y="1402663"/>
            <a:ext cx="914536" cy="16243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DCF3505-6383-4A3D-9913-7A34D3B7F407}"/>
              </a:ext>
            </a:extLst>
          </p:cNvPr>
          <p:cNvSpPr txBox="1"/>
          <p:nvPr/>
        </p:nvSpPr>
        <p:spPr>
          <a:xfrm>
            <a:off x="8401595" y="6529580"/>
            <a:ext cx="298127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500" dirty="0"/>
              <a:t>*L. Johnson, Phys. Rev. A (2013)</a:t>
            </a:r>
          </a:p>
        </p:txBody>
      </p:sp>
    </p:spTree>
    <p:extLst>
      <p:ext uri="{BB962C8B-B14F-4D97-AF65-F5344CB8AC3E}">
        <p14:creationId xmlns:p14="http://schemas.microsoft.com/office/powerpoint/2010/main" val="37453500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264462"/>
            <a:ext cx="10975657" cy="703204"/>
          </a:xfrm>
        </p:spPr>
        <p:txBody>
          <a:bodyPr>
            <a:normAutofit/>
          </a:bodyPr>
          <a:lstStyle/>
          <a:p>
            <a:r>
              <a:rPr lang="en-US" sz="3000" b="0" dirty="0"/>
              <a:t>A flying focus can travel at a non-constant velocity</a:t>
            </a:r>
            <a:endParaRPr lang="en-US" sz="3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28</a:t>
            </a:fld>
            <a:endParaRPr lang="en-US"/>
          </a:p>
        </p:txBody>
      </p:sp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E398A780-CE4E-4DB4-A7C3-CF29A38542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" r="12964" b="-1637"/>
          <a:stretch/>
        </p:blipFill>
        <p:spPr>
          <a:xfrm>
            <a:off x="1782566" y="1402664"/>
            <a:ext cx="6745597" cy="36109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62BB9F3-C1BD-4ECE-9015-189C7485291C}"/>
                  </a:ext>
                </a:extLst>
              </p:cNvPr>
              <p:cNvSpPr txBox="1"/>
              <p:nvPr/>
            </p:nvSpPr>
            <p:spPr>
              <a:xfrm>
                <a:off x="8928916" y="2141958"/>
                <a:ext cx="2654913" cy="6308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US" sz="220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co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en-US" sz="220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 i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2200" i="0" smtClean="0">
                                    <a:latin typeface="Cambria Math" panose="02040503050406030204" pitchFamily="18" charset="0"/>
                                  </a:rPr>
                                  <m:t>Hz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 i="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r>
                  <a:rPr lang="en-US" sz="2200" baseline="30000" dirty="0"/>
                  <a:t>* </a:t>
                </a:r>
                <a:endParaRPr lang="en-US" sz="22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62BB9F3-C1BD-4ECE-9015-189C748529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8916" y="2141958"/>
                <a:ext cx="2654913" cy="6308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F41F9720-47D1-47F3-B608-6E69A96561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200" b="6242"/>
          <a:stretch/>
        </p:blipFill>
        <p:spPr>
          <a:xfrm>
            <a:off x="377439" y="1402663"/>
            <a:ext cx="914536" cy="333106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DCF3505-6383-4A3D-9913-7A34D3B7F407}"/>
              </a:ext>
            </a:extLst>
          </p:cNvPr>
          <p:cNvSpPr txBox="1"/>
          <p:nvPr/>
        </p:nvSpPr>
        <p:spPr>
          <a:xfrm>
            <a:off x="8401595" y="6529580"/>
            <a:ext cx="298127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500" dirty="0"/>
              <a:t>*L. Johnson, Phys. Rev. A (2013)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313B5E4-DFE0-4EB8-AC5B-B3D2C9518F7C}"/>
                  </a:ext>
                </a:extLst>
              </p:cNvPr>
              <p:cNvSpPr txBox="1"/>
              <p:nvPr/>
            </p:nvSpPr>
            <p:spPr>
              <a:xfrm>
                <a:off x="8928916" y="3837083"/>
                <a:ext cx="2654913" cy="5328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US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)=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co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i="0">
                                    <a:latin typeface="Cambria Math" panose="02040503050406030204" pitchFamily="18" charset="0"/>
                                  </a:rPr>
                                  <m:t>THz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i="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b="0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den>
                        </m:f>
                      </m:e>
                    </m:d>
                  </m:oMath>
                </a14:m>
                <a:r>
                  <a:rPr lang="en-US" baseline="30000" dirty="0"/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313B5E4-DFE0-4EB8-AC5B-B3D2C9518F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8916" y="3837083"/>
                <a:ext cx="2654913" cy="532838"/>
              </a:xfrm>
              <a:prstGeom prst="rect">
                <a:avLst/>
              </a:prstGeom>
              <a:blipFill>
                <a:blip r:embed="rId4"/>
                <a:stretch>
                  <a:fillRect l="-6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DA4A08E4-2548-4869-B938-50B038C9F651}"/>
              </a:ext>
            </a:extLst>
          </p:cNvPr>
          <p:cNvSpPr/>
          <p:nvPr/>
        </p:nvSpPr>
        <p:spPr>
          <a:xfrm>
            <a:off x="6781800" y="3333750"/>
            <a:ext cx="4601066" cy="153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0536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29</a:t>
            </a:fld>
            <a:endParaRPr lang="en-US"/>
          </a:p>
        </p:txBody>
      </p:sp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E398A780-CE4E-4DB4-A7C3-CF29A38542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" r="12964" b="-1637"/>
          <a:stretch/>
        </p:blipFill>
        <p:spPr>
          <a:xfrm>
            <a:off x="1782566" y="1402664"/>
            <a:ext cx="6745597" cy="3610985"/>
          </a:xfrm>
          <a:prstGeom prst="rect">
            <a:avLst/>
          </a:prstGeom>
        </p:spPr>
      </p:pic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03C4C716-A14E-4E58-BA4A-60506F40B8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97864" y="5302391"/>
            <a:ext cx="9802368" cy="837676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sz="2400" b="0" dirty="0"/>
              <a:t>A nonuniform focal velocity produces a </a:t>
            </a:r>
            <a:r>
              <a:rPr lang="en-US" sz="2400" dirty="0"/>
              <a:t>time-dependent </a:t>
            </a:r>
            <a:r>
              <a:rPr lang="en-US" sz="2400" b="0" dirty="0"/>
              <a:t>emission angle, providing control over the THz wavefront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62BB9F3-C1BD-4ECE-9015-189C7485291C}"/>
                  </a:ext>
                </a:extLst>
              </p:cNvPr>
              <p:cNvSpPr txBox="1"/>
              <p:nvPr/>
            </p:nvSpPr>
            <p:spPr>
              <a:xfrm>
                <a:off x="8928916" y="2141958"/>
                <a:ext cx="2654913" cy="6308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US" sz="220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co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en-US" sz="220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 i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2200" i="0" smtClean="0">
                                    <a:latin typeface="Cambria Math" panose="02040503050406030204" pitchFamily="18" charset="0"/>
                                  </a:rPr>
                                  <m:t>Hz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 i="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r>
                  <a:rPr lang="en-US" sz="2200" baseline="30000" dirty="0"/>
                  <a:t>* </a:t>
                </a:r>
                <a:endParaRPr lang="en-US" sz="22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62BB9F3-C1BD-4ECE-9015-189C748529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8916" y="2141958"/>
                <a:ext cx="2654913" cy="6308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F41F9720-47D1-47F3-B608-6E69A96561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200" b="6242"/>
          <a:stretch/>
        </p:blipFill>
        <p:spPr>
          <a:xfrm>
            <a:off x="377439" y="1402663"/>
            <a:ext cx="914536" cy="333106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DCF3505-6383-4A3D-9913-7A34D3B7F407}"/>
              </a:ext>
            </a:extLst>
          </p:cNvPr>
          <p:cNvSpPr txBox="1"/>
          <p:nvPr/>
        </p:nvSpPr>
        <p:spPr>
          <a:xfrm>
            <a:off x="8401595" y="6529580"/>
            <a:ext cx="298127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500" dirty="0"/>
              <a:t>*L. Johnson, Phys. Rev. A (2013)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313B5E4-DFE0-4EB8-AC5B-B3D2C9518F7C}"/>
                  </a:ext>
                </a:extLst>
              </p:cNvPr>
              <p:cNvSpPr txBox="1"/>
              <p:nvPr/>
            </p:nvSpPr>
            <p:spPr>
              <a:xfrm>
                <a:off x="8928916" y="3837083"/>
                <a:ext cx="2654913" cy="6308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US" sz="2200" b="0" i="1" smtClean="0">
                        <a:solidFill>
                          <a:schemeClr val="accent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b="0" i="1" smtClean="0">
                        <a:solidFill>
                          <a:schemeClr val="accent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200" b="0" i="1" smtClean="0">
                        <a:solidFill>
                          <a:schemeClr val="accent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)=</m:t>
                    </m:r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co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en-US" sz="220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 i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2200" i="0" smtClean="0">
                                    <a:latin typeface="Cambria Math" panose="02040503050406030204" pitchFamily="18" charset="0"/>
                                  </a:rPr>
                                  <m:t>Hz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 i="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2200" b="0" i="1" smtClean="0">
                                    <a:solidFill>
                                      <a:schemeClr val="accent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200" b="0" i="1" smtClean="0">
                                    <a:solidFill>
                                      <a:schemeClr val="accent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den>
                        </m:f>
                      </m:e>
                    </m:d>
                  </m:oMath>
                </a14:m>
                <a:r>
                  <a:rPr lang="en-US" sz="2200" baseline="30000" dirty="0"/>
                  <a:t> </a:t>
                </a:r>
                <a:endParaRPr lang="en-US" sz="2200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313B5E4-DFE0-4EB8-AC5B-B3D2C9518F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8916" y="3837083"/>
                <a:ext cx="2654913" cy="63081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8EE533C4-1D44-4BE8-A6BA-9F4C6D1E6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264462"/>
            <a:ext cx="10975657" cy="703204"/>
          </a:xfrm>
        </p:spPr>
        <p:txBody>
          <a:bodyPr>
            <a:normAutofit/>
          </a:bodyPr>
          <a:lstStyle/>
          <a:p>
            <a:r>
              <a:rPr lang="en-US" sz="3000" b="0" dirty="0"/>
              <a:t>A flying focus can travel at a non-constant velocity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4654052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arabolicWavefrontNormals_v4">
            <a:hlinkClick r:id="" action="ppaction://media"/>
            <a:extLst>
              <a:ext uri="{FF2B5EF4-FFF2-40B4-BE49-F238E27FC236}">
                <a16:creationId xmlns:a16="http://schemas.microsoft.com/office/drawing/2014/main" id="{E4A7C98B-5AEC-4135-AF6C-2EC5CF25B25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22304" t="16806" r="24003" b="8491"/>
          <a:stretch>
            <a:fillRect/>
          </a:stretch>
        </p:blipFill>
        <p:spPr>
          <a:xfrm>
            <a:off x="-748" y="1359732"/>
            <a:ext cx="4878229" cy="3817690"/>
          </a:xfrm>
          <a:prstGeom prst="rect">
            <a:avLst/>
          </a:prstGeom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ionization-front velocity required for a desired wavefront can be determined from a simple, geometric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17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F0BD243-A289-4CC7-9434-9D758B1C5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9732"/>
            <a:ext cx="4877481" cy="3820058"/>
          </a:xfrm>
          <a:prstGeom prst="rect">
            <a:avLst/>
          </a:prstGeom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ionization-front velocity required for a desired wavefront can be determined from a simple, geometric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31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DAE6341F-7C36-4A66-8CE0-DDD92578AF1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52976" y="1678211"/>
                <a:ext cx="7334250" cy="127454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Ionization-front velocity: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d>
                      <m:d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 smtClean="0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den>
                    </m:f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DAE6341F-7C36-4A66-8CE0-DDD92578AF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2976" y="1678211"/>
                <a:ext cx="7334250" cy="1274540"/>
              </a:xfrm>
              <a:prstGeom prst="rect">
                <a:avLst/>
              </a:prstGeom>
              <a:blipFill>
                <a:blip r:embed="rId4"/>
                <a:stretch>
                  <a:fillRect l="-13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58893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F0BD243-A289-4CC7-9434-9D758B1C5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9732"/>
            <a:ext cx="4877481" cy="3820058"/>
          </a:xfrm>
          <a:prstGeom prst="rect">
            <a:avLst/>
          </a:prstGeom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ionization-front velocity required for a desired wavefront can be determined from a simple, geometric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32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BB837C8F-E906-4985-B978-6B00FF1A5AC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52975" y="1678210"/>
                <a:ext cx="7362825" cy="432487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Ionization-front velocity: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e>
                    </m:d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 smtClean="0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den>
                    </m:f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Emitter location: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0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e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𝑟</m:t>
                    </m:r>
                    <m:sSup>
                      <m:sSup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i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w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𝑑𝑟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BB837C8F-E906-4985-B978-6B00FF1A5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2975" y="1678210"/>
                <a:ext cx="7362825" cy="4324879"/>
              </a:xfrm>
              <a:prstGeom prst="rect">
                <a:avLst/>
              </a:prstGeom>
              <a:blipFill>
                <a:blip r:embed="rId4"/>
                <a:stretch>
                  <a:fillRect l="-13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88613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F0BD243-A289-4CC7-9434-9D758B1C5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9732"/>
            <a:ext cx="4877481" cy="3820058"/>
          </a:xfrm>
          <a:prstGeom prst="rect">
            <a:avLst/>
          </a:prstGeom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ionization-front velocity required for a desired wavefront can be determined from a simple, geometric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33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BB837C8F-E906-4985-B978-6B00FF1A5AC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52975" y="1678210"/>
                <a:ext cx="7362825" cy="432487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Ionization-front velocity: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smtClean="0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e>
                    </m:d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 smtClean="0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 smtClean="0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den>
                    </m:f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Emitter location: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0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e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𝑟</m:t>
                    </m:r>
                    <m:sSup>
                      <m:sSup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i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w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𝑑𝑟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Emitter time: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e</m:t>
                        </m:r>
                      </m:sub>
                    </m:sSub>
                    <m:d>
                      <m:dPr>
                        <m:ctrlPr>
                          <a:rPr lang="en-US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sub>
                    </m:sSub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ℓ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)/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THz</m:t>
                        </m:r>
                      </m:sub>
                    </m:sSub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BB837C8F-E906-4985-B978-6B00FF1A5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2975" y="1678210"/>
                <a:ext cx="7362825" cy="4324879"/>
              </a:xfrm>
              <a:prstGeom prst="rect">
                <a:avLst/>
              </a:prstGeom>
              <a:blipFill>
                <a:blip r:embed="rId4"/>
                <a:stretch>
                  <a:fillRect l="-13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49250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F0BD243-A289-4CC7-9434-9D758B1C5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9732"/>
            <a:ext cx="4877481" cy="3820058"/>
          </a:xfrm>
          <a:prstGeom prst="rect">
            <a:avLst/>
          </a:prstGeom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ionization-front velocity required for a desired wavefront can be determined from a simple, geometric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BB837C8F-E906-4985-B978-6B00FF1A5AC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52975" y="1678210"/>
                <a:ext cx="7362825" cy="432487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Ionization-front velocity: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smtClean="0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e>
                    </m:d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 smtClean="0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 smtClean="0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den>
                    </m:f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Emitter location: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0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e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𝑟</m:t>
                    </m:r>
                    <m:sSup>
                      <m:sSup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i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w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𝑑𝑟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Emitter time: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e</m:t>
                        </m:r>
                      </m:sub>
                    </m:sSub>
                    <m:d>
                      <m:dPr>
                        <m:ctrlPr>
                          <a:rPr lang="en-US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sub>
                    </m:sSub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ℓ</m:t>
                    </m:r>
                    <m:r>
                      <a:rPr lang="en-U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)/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THz</m:t>
                        </m:r>
                      </m:sub>
                    </m:sSub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Each ray is length: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ℓ</m:t>
                    </m:r>
                    <m:d>
                      <m:dPr>
                        <m:ctrlPr>
                          <a:rPr lang="en-US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b="0" i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w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</m:d>
                                <m:r>
                                  <a:rPr lang="en-US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b="0" i="1" smtClean="0">
                                        <a:solidFill>
                                          <a:srgbClr val="FF7C8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solidFill>
                                          <a:srgbClr val="FF7C8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b="0" i="0" smtClean="0">
                                        <a:solidFill>
                                          <a:srgbClr val="FF7C8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solidFill>
                                      <a:srgbClr val="FF7C80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solidFill>
                                      <a:srgbClr val="FF7C80"/>
                                    </a:solidFill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b="0" i="1" smtClean="0">
                                    <a:solidFill>
                                      <a:srgbClr val="FF7C80"/>
                                    </a:solidFill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BB837C8F-E906-4985-B978-6B00FF1A5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2975" y="1678210"/>
                <a:ext cx="7362825" cy="4324879"/>
              </a:xfrm>
              <a:prstGeom prst="rect">
                <a:avLst/>
              </a:prstGeom>
              <a:blipFill>
                <a:blip r:embed="rId4"/>
                <a:stretch>
                  <a:fillRect l="-13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53700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F0BD243-A289-4CC7-9434-9D758B1C5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9732"/>
            <a:ext cx="4877481" cy="3820058"/>
          </a:xfrm>
          <a:prstGeom prst="rect">
            <a:avLst/>
          </a:prstGeom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BB837C8F-E906-4985-B978-6B00FF1A5AC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52975" y="1565068"/>
                <a:ext cx="7267576" cy="432487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Ionization-front velocity: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  <m:r>
                          <a:rPr lang="en-US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 smtClean="0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 smtClean="0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FF7C80"/>
                                </a:solidFill>
                                <a:latin typeface="Cambria Math" panose="02040503050406030204" pitchFamily="18" charset="0"/>
                              </a:rPr>
                              <m:t>e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𝑑𝑟</m:t>
                        </m:r>
                      </m:den>
                    </m:f>
                    <m:sSup>
                      <m:sSupPr>
                        <m:ctrlPr>
                          <a:rPr lang="en-US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i="1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  <m:t>𝑑𝑟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Emitter location: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0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e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solidFill>
                              <a:srgbClr val="FF7C8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sub>
                    </m:sSub>
                    <m:d>
                      <m:d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𝑟</m:t>
                    </m:r>
                    <m:sSup>
                      <m:sSup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i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w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𝑑𝑟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en-US" dirty="0">
                  <a:solidFill>
                    <a:srgbClr val="013DFF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Emitter time: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e</m:t>
                        </m:r>
                      </m:sub>
                    </m:sSub>
                    <m:d>
                      <m:dPr>
                        <m:ctrlPr>
                          <a:rPr lang="en-US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sub>
                    </m:sSub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ℓ</m:t>
                    </m:r>
                    <m:r>
                      <a:rPr lang="en-U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)/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THz</m:t>
                        </m:r>
                      </m:sub>
                    </m:sSub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Each ray is length: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ℓ</m:t>
                    </m:r>
                    <m:d>
                      <m:dPr>
                        <m:ctrlPr>
                          <a:rPr lang="en-US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b="0" i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w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</m:d>
                                <m:r>
                                  <a:rPr lang="en-US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b="0" i="1" smtClean="0">
                                        <a:solidFill>
                                          <a:srgbClr val="FF7C8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solidFill>
                                          <a:srgbClr val="FF7C8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b="0" i="0" smtClean="0">
                                        <a:solidFill>
                                          <a:srgbClr val="FF7C8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solidFill>
                                      <a:srgbClr val="FF7C80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solidFill>
                                      <a:srgbClr val="FF7C80"/>
                                    </a:solidFill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b="0" i="1" smtClean="0">
                                    <a:solidFill>
                                      <a:srgbClr val="FF7C80"/>
                                    </a:solidFill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BB837C8F-E906-4985-B978-6B00FF1A5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2975" y="1565068"/>
                <a:ext cx="7267576" cy="4324879"/>
              </a:xfrm>
              <a:prstGeom prst="rect">
                <a:avLst/>
              </a:prstGeom>
              <a:blipFill>
                <a:blip r:embed="rId4"/>
                <a:stretch>
                  <a:fillRect l="-13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ionization-front velocity required for a desired wavefront can be determined from a simple, geometric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9220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parabolic THz wavefronts, the required ionization front trajectory is uniformly decelerating</a:t>
            </a:r>
            <a:endParaRPr lang="en-US" sz="2800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36</a:t>
            </a:fld>
            <a:endParaRPr lang="en-US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6008804E-1BE5-44E6-A813-C050ED71874B}"/>
              </a:ext>
            </a:extLst>
          </p:cNvPr>
          <p:cNvSpPr txBox="1">
            <a:spLocks/>
          </p:cNvSpPr>
          <p:nvPr/>
        </p:nvSpPr>
        <p:spPr>
          <a:xfrm>
            <a:off x="608172" y="1576677"/>
            <a:ext cx="1375068" cy="377976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/>
              <a:t>Parabolic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9E1F6937-BD5E-448E-B12D-064FD0703A2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8172" y="2171700"/>
                <a:ext cx="3236359" cy="11884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i="0" smtClean="0">
                              <a:latin typeface="Cambria Math" panose="02040503050406030204" pitchFamily="18" charset="0"/>
                            </a:rPr>
                            <m:t>w</m:t>
                          </m:r>
                        </m:sub>
                      </m:sSub>
                      <m:d>
                        <m:d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ℛ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ℛ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9E1F6937-BD5E-448E-B12D-064FD0703A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72" y="2171700"/>
                <a:ext cx="3236359" cy="118842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16E1A1D8-1133-4E17-8255-1213F20DDC7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314449" y="3122643"/>
                <a:ext cx="3724275" cy="11884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a</m:t>
                        </m:r>
                      </m:sub>
                    </m:sSub>
                  </m:oMath>
                </a14:m>
                <a:r>
                  <a:rPr lang="en-US" dirty="0"/>
                  <a:t>: Acceleration length</a:t>
                </a:r>
              </a:p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ℛ</m:t>
                    </m:r>
                  </m:oMath>
                </a14:m>
                <a:r>
                  <a:rPr lang="en-US" dirty="0"/>
                  <a:t>: Radius of curvature</a:t>
                </a: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16E1A1D8-1133-4E17-8255-1213F20DDC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4449" y="3122643"/>
                <a:ext cx="3724275" cy="1188425"/>
              </a:xfrm>
              <a:prstGeom prst="rect">
                <a:avLst/>
              </a:prstGeom>
              <a:blipFill>
                <a:blip r:embed="rId4"/>
                <a:stretch>
                  <a:fillRect l="-491" t="-71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07972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parabolic THz wavefronts, the required ionization front trajectory is uniformly decelerating</a:t>
            </a:r>
            <a:endParaRPr lang="en-US" sz="2800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37</a:t>
            </a:fld>
            <a:endParaRPr lang="en-US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6008804E-1BE5-44E6-A813-C050ED71874B}"/>
              </a:ext>
            </a:extLst>
          </p:cNvPr>
          <p:cNvSpPr txBox="1">
            <a:spLocks/>
          </p:cNvSpPr>
          <p:nvPr/>
        </p:nvSpPr>
        <p:spPr>
          <a:xfrm>
            <a:off x="608172" y="1576677"/>
            <a:ext cx="1375068" cy="377976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/>
              <a:t>Parabolic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9E1F6937-BD5E-448E-B12D-064FD0703A2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8172" y="2171700"/>
                <a:ext cx="3236359" cy="11884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i="0" smtClean="0">
                              <a:latin typeface="Cambria Math" panose="02040503050406030204" pitchFamily="18" charset="0"/>
                            </a:rPr>
                            <m:t>w</m:t>
                          </m:r>
                        </m:sub>
                      </m:sSub>
                      <m:d>
                        <m:d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ℛ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ℛ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9E1F6937-BD5E-448E-B12D-064FD0703A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72" y="2171700"/>
                <a:ext cx="3236359" cy="118842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16E1A1D8-1133-4E17-8255-1213F20DDC7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314449" y="3122643"/>
                <a:ext cx="3724275" cy="11884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a</m:t>
                        </m:r>
                      </m:sub>
                    </m:sSub>
                  </m:oMath>
                </a14:m>
                <a:r>
                  <a:rPr lang="en-US" dirty="0"/>
                  <a:t>: Acceleration length</a:t>
                </a:r>
              </a:p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ℛ</m:t>
                    </m:r>
                  </m:oMath>
                </a14:m>
                <a:r>
                  <a:rPr lang="en-US" dirty="0"/>
                  <a:t>: Radius of curvature</a:t>
                </a: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16E1A1D8-1133-4E17-8255-1213F20DDC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4449" y="3122643"/>
                <a:ext cx="3724275" cy="1188425"/>
              </a:xfrm>
              <a:prstGeom prst="rect">
                <a:avLst/>
              </a:prstGeom>
              <a:blipFill>
                <a:blip r:embed="rId4"/>
                <a:stretch>
                  <a:fillRect l="-491" t="-71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FF2A22B2-7D91-497F-A1E2-7957C7101F5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8173" y="4406961"/>
                <a:ext cx="3236358" cy="58413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i</m:t>
                          </m:r>
                        </m:sub>
                      </m:sSub>
                      <m:r>
                        <a:rPr 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THz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ℛ</m:t>
                          </m:r>
                        </m:den>
                      </m:f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e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FF2A22B2-7D91-497F-A1E2-7957C7101F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73" y="4406961"/>
                <a:ext cx="3236358" cy="584139"/>
              </a:xfrm>
              <a:prstGeom prst="rect">
                <a:avLst/>
              </a:prstGeom>
              <a:blipFill>
                <a:blip r:embed="rId5"/>
                <a:stretch>
                  <a:fillRect b="-2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5A2BFE-5072-4648-B861-04CEFA2E1AAC}"/>
                  </a:ext>
                </a:extLst>
              </p:cNvPr>
              <p:cNvSpPr txBox="1"/>
              <p:nvPr/>
            </p:nvSpPr>
            <p:spPr>
              <a:xfrm>
                <a:off x="1295706" y="5262011"/>
                <a:ext cx="47053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400" dirty="0"/>
                  <a:t>: Initial velocity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5A2BFE-5072-4648-B861-04CEFA2E1A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706" y="5262011"/>
                <a:ext cx="4705350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41763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parabolic THz wavefronts, the required ionization front trajectory is uniformly decelerating</a:t>
            </a:r>
            <a:endParaRPr lang="en-US" sz="2800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38</a:t>
            </a:fld>
            <a:endParaRPr lang="en-US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6008804E-1BE5-44E6-A813-C050ED71874B}"/>
              </a:ext>
            </a:extLst>
          </p:cNvPr>
          <p:cNvSpPr txBox="1">
            <a:spLocks/>
          </p:cNvSpPr>
          <p:nvPr/>
        </p:nvSpPr>
        <p:spPr>
          <a:xfrm>
            <a:off x="608172" y="1576677"/>
            <a:ext cx="1375068" cy="377976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/>
              <a:t>Parabolic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9E1F6937-BD5E-448E-B12D-064FD0703A2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8172" y="2171700"/>
                <a:ext cx="3236359" cy="11884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i="0" smtClean="0">
                              <a:latin typeface="Cambria Math" panose="02040503050406030204" pitchFamily="18" charset="0"/>
                            </a:rPr>
                            <m:t>w</m:t>
                          </m:r>
                        </m:sub>
                      </m:sSub>
                      <m:d>
                        <m:d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ℛ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ℛ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9E1F6937-BD5E-448E-B12D-064FD0703A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72" y="2171700"/>
                <a:ext cx="3236359" cy="118842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16E1A1D8-1133-4E17-8255-1213F20DDC7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314449" y="3122643"/>
                <a:ext cx="3724275" cy="11884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a</m:t>
                        </m:r>
                      </m:sub>
                    </m:sSub>
                  </m:oMath>
                </a14:m>
                <a:r>
                  <a:rPr lang="en-US" dirty="0"/>
                  <a:t>: Acceleration length</a:t>
                </a:r>
              </a:p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ℛ</m:t>
                    </m:r>
                  </m:oMath>
                </a14:m>
                <a:r>
                  <a:rPr lang="en-US" dirty="0"/>
                  <a:t>: Radius of curvature</a:t>
                </a: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16E1A1D8-1133-4E17-8255-1213F20DDC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4449" y="3122643"/>
                <a:ext cx="3724275" cy="1188425"/>
              </a:xfrm>
              <a:prstGeom prst="rect">
                <a:avLst/>
              </a:prstGeom>
              <a:blipFill>
                <a:blip r:embed="rId4"/>
                <a:stretch>
                  <a:fillRect l="-491" t="-71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ontent Placeholder 2">
                <a:extLst>
                  <a:ext uri="{FF2B5EF4-FFF2-40B4-BE49-F238E27FC236}">
                    <a16:creationId xmlns:a16="http://schemas.microsoft.com/office/drawing/2014/main" id="{7B666649-846E-4EA2-98C6-EB8FF1D44FA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96000" y="1926485"/>
                <a:ext cx="5049678" cy="232866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b="0" dirty="0"/>
                  <a:t>Set the final velocity to be th</a:t>
                </a:r>
                <a:r>
                  <a:rPr lang="en-US" dirty="0"/>
                  <a:t>e THz phase velocity,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THz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≈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7" name="Content Placeholder 2">
                <a:extLst>
                  <a:ext uri="{FF2B5EF4-FFF2-40B4-BE49-F238E27FC236}">
                    <a16:creationId xmlns:a16="http://schemas.microsoft.com/office/drawing/2014/main" id="{7B666649-846E-4EA2-98C6-EB8FF1D44F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1926485"/>
                <a:ext cx="5049678" cy="2328662"/>
              </a:xfrm>
              <a:prstGeom prst="rect">
                <a:avLst/>
              </a:prstGeom>
              <a:blipFill>
                <a:blip r:embed="rId5"/>
                <a:stretch>
                  <a:fillRect l="-1812" t="-36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FF2A22B2-7D91-497F-A1E2-7957C7101F5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8173" y="4406961"/>
                <a:ext cx="3236358" cy="58413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i</m:t>
                          </m:r>
                        </m:sub>
                      </m:sSub>
                      <m:r>
                        <a:rPr 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THz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ℛ</m:t>
                          </m:r>
                        </m:den>
                      </m:f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e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FF2A22B2-7D91-497F-A1E2-7957C7101F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73" y="4406961"/>
                <a:ext cx="3236358" cy="584139"/>
              </a:xfrm>
              <a:prstGeom prst="rect">
                <a:avLst/>
              </a:prstGeom>
              <a:blipFill>
                <a:blip r:embed="rId6"/>
                <a:stretch>
                  <a:fillRect b="-2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5A2BFE-5072-4648-B861-04CEFA2E1AAC}"/>
                  </a:ext>
                </a:extLst>
              </p:cNvPr>
              <p:cNvSpPr txBox="1"/>
              <p:nvPr/>
            </p:nvSpPr>
            <p:spPr>
              <a:xfrm>
                <a:off x="1295706" y="5262011"/>
                <a:ext cx="47053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400" dirty="0"/>
                  <a:t>: Initial velocity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5A2BFE-5072-4648-B861-04CEFA2E1A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706" y="5262011"/>
                <a:ext cx="4705350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69998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parabolic THz wavefronts, the required ionization front trajectory is uniformly decelerating</a:t>
            </a:r>
            <a:endParaRPr lang="en-US" sz="2800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39</a:t>
            </a:fld>
            <a:endParaRPr lang="en-US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6008804E-1BE5-44E6-A813-C050ED71874B}"/>
              </a:ext>
            </a:extLst>
          </p:cNvPr>
          <p:cNvSpPr txBox="1">
            <a:spLocks/>
          </p:cNvSpPr>
          <p:nvPr/>
        </p:nvSpPr>
        <p:spPr>
          <a:xfrm>
            <a:off x="608172" y="1576677"/>
            <a:ext cx="1375068" cy="377976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/>
              <a:t>Parabolic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9E1F6937-BD5E-448E-B12D-064FD0703A2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8172" y="2171700"/>
                <a:ext cx="3236359" cy="11884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i="0" smtClean="0">
                              <a:latin typeface="Cambria Math" panose="02040503050406030204" pitchFamily="18" charset="0"/>
                            </a:rPr>
                            <m:t>w</m:t>
                          </m:r>
                        </m:sub>
                      </m:sSub>
                      <m:d>
                        <m:d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ℛ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ℛ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9E1F6937-BD5E-448E-B12D-064FD0703A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72" y="2171700"/>
                <a:ext cx="3236359" cy="118842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16E1A1D8-1133-4E17-8255-1213F20DDC7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314449" y="3122643"/>
                <a:ext cx="3724275" cy="11884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a</m:t>
                        </m:r>
                      </m:sub>
                    </m:sSub>
                  </m:oMath>
                </a14:m>
                <a:r>
                  <a:rPr lang="en-US" dirty="0"/>
                  <a:t>: Acceleration length</a:t>
                </a:r>
              </a:p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ℛ</m:t>
                    </m:r>
                  </m:oMath>
                </a14:m>
                <a:r>
                  <a:rPr lang="en-US" dirty="0"/>
                  <a:t>: Radius of curvature</a:t>
                </a: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16E1A1D8-1133-4E17-8255-1213F20DDC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4449" y="3122643"/>
                <a:ext cx="3724275" cy="1188425"/>
              </a:xfrm>
              <a:prstGeom prst="rect">
                <a:avLst/>
              </a:prstGeom>
              <a:blipFill>
                <a:blip r:embed="rId4"/>
                <a:stretch>
                  <a:fillRect l="-491" t="-71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ontent Placeholder 2">
                <a:extLst>
                  <a:ext uri="{FF2B5EF4-FFF2-40B4-BE49-F238E27FC236}">
                    <a16:creationId xmlns:a16="http://schemas.microsoft.com/office/drawing/2014/main" id="{7B666649-846E-4EA2-98C6-EB8FF1D44FA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96000" y="1926485"/>
                <a:ext cx="5049678" cy="232866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b="0" dirty="0"/>
                  <a:t>Set the final velocity to be th</a:t>
                </a:r>
                <a:r>
                  <a:rPr lang="en-US" dirty="0"/>
                  <a:t>e THz phase velocity,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THz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≈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7" name="Content Placeholder 2">
                <a:extLst>
                  <a:ext uri="{FF2B5EF4-FFF2-40B4-BE49-F238E27FC236}">
                    <a16:creationId xmlns:a16="http://schemas.microsoft.com/office/drawing/2014/main" id="{7B666649-846E-4EA2-98C6-EB8FF1D44F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1926485"/>
                <a:ext cx="5049678" cy="2328662"/>
              </a:xfrm>
              <a:prstGeom prst="rect">
                <a:avLst/>
              </a:prstGeom>
              <a:blipFill>
                <a:blip r:embed="rId5"/>
                <a:stretch>
                  <a:fillRect l="-1812" t="-36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ontent Placeholder 2">
                <a:extLst>
                  <a:ext uri="{FF2B5EF4-FFF2-40B4-BE49-F238E27FC236}">
                    <a16:creationId xmlns:a16="http://schemas.microsoft.com/office/drawing/2014/main" id="{DD7A700A-D209-4A22-AE47-119B4AB4E9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96000" y="2935749"/>
                <a:ext cx="3366404" cy="98080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#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ad>
                            <m:radPr>
                              <m:degHide m:val="on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𝑣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b="0" i="0" smtClean="0">
                                              <a:latin typeface="Cambria Math" panose="02040503050406030204" pitchFamily="18" charset="0"/>
                                            </a:rPr>
                                            <m:t>i</m:t>
                                          </m:r>
                                        </m:sub>
                                      </m:s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/</m:t>
                                      </m:r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𝑣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b="0" i="0" smtClean="0">
                                              <a:latin typeface="Cambria Math" panose="02040503050406030204" pitchFamily="18" charset="0"/>
                                            </a:rPr>
                                            <m:t>THz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8" name="Content Placeholder 2">
                <a:extLst>
                  <a:ext uri="{FF2B5EF4-FFF2-40B4-BE49-F238E27FC236}">
                    <a16:creationId xmlns:a16="http://schemas.microsoft.com/office/drawing/2014/main" id="{DD7A700A-D209-4A22-AE47-119B4AB4E9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2935749"/>
                <a:ext cx="3366404" cy="98080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FF2A22B2-7D91-497F-A1E2-7957C7101F5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8173" y="4406961"/>
                <a:ext cx="3236358" cy="58413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i</m:t>
                          </m:r>
                        </m:sub>
                      </m:sSub>
                      <m:r>
                        <a:rPr 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THz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ℛ</m:t>
                          </m:r>
                        </m:den>
                      </m:f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e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FF2A22B2-7D91-497F-A1E2-7957C7101F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73" y="4406961"/>
                <a:ext cx="3236358" cy="584139"/>
              </a:xfrm>
              <a:prstGeom prst="rect">
                <a:avLst/>
              </a:prstGeom>
              <a:blipFill>
                <a:blip r:embed="rId7"/>
                <a:stretch>
                  <a:fillRect b="-2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5A2BFE-5072-4648-B861-04CEFA2E1AAC}"/>
                  </a:ext>
                </a:extLst>
              </p:cNvPr>
              <p:cNvSpPr txBox="1"/>
              <p:nvPr/>
            </p:nvSpPr>
            <p:spPr>
              <a:xfrm>
                <a:off x="1295706" y="5262011"/>
                <a:ext cx="47053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400" dirty="0"/>
                  <a:t>: Initial velocity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5A2BFE-5072-4648-B861-04CEFA2E1A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706" y="5262011"/>
                <a:ext cx="4705350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C9AFD7AA-4DA7-4A0E-865F-3EB5C86A6D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45001" y="4091316"/>
            <a:ext cx="3735247" cy="2565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5781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0" dirty="0"/>
              <a:t>The model was verified </a:t>
            </a:r>
            <a:r>
              <a:rPr lang="en-US" dirty="0"/>
              <a:t>using</a:t>
            </a:r>
            <a:r>
              <a:rPr lang="en-US" sz="2800" b="0" dirty="0"/>
              <a:t> Unidirectional Pulse Propagation Equation (UPPE) simulations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66963-5A5E-4867-501D-E7C3AD292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371600"/>
            <a:ext cx="10975657" cy="5454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U</a:t>
            </a:r>
            <a:r>
              <a:rPr lang="en-US" sz="2000" b="0" dirty="0"/>
              <a:t>nidirectional Pulse Propagation Equation (UPPE):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40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7CAC1E6-F11E-46D9-942D-7534765EFE12}"/>
                  </a:ext>
                </a:extLst>
              </p:cNvPr>
              <p:cNvSpPr txBox="1"/>
              <p:nvPr/>
            </p:nvSpPr>
            <p:spPr>
              <a:xfrm>
                <a:off x="941681" y="1819542"/>
                <a:ext cx="6185604" cy="7823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acc>
                            <m:accPr>
                              <m:chr m:val="̃"/>
                              <m:ctrlPr>
                                <a:rPr lang="en-US" sz="22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num>
                        <m:den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den>
                      </m:f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𝑖</m:t>
                      </m:r>
                      <m:d>
                        <m:dPr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sub>
                          </m:s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20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2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acc>
                        <m:accPr>
                          <m:chr m:val="̃"/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𝜔</m:t>
                          </m:r>
                        </m:num>
                        <m:den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0" i="1">
                                  <a:latin typeface="Cambria Math" panose="02040503050406030204" pitchFamily="18" charset="0"/>
                                </a:rPr>
                                <m:t>𝜖</m:t>
                              </m:r>
                            </m:e>
                            <m:sub>
                              <m:r>
                                <a:rPr lang="en-US" sz="2200" b="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b="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US" sz="2200" b="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b>
                            <m:sSubPr>
                              <m:ctrlPr>
                                <a:rPr lang="en-US" sz="22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sub>
                          </m:sSub>
                        </m:den>
                      </m:f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acc>
                                <m:accPr>
                                  <m:chr m:val="̃"/>
                                  <m:ctrlPr>
                                    <a:rPr lang="en-US" sz="2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𝑁𝐿</m:t>
                              </m:r>
                            </m:sub>
                          </m:s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2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̃"/>
                                  <m:ctrlPr>
                                    <a:rPr lang="en-US" sz="2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𝐽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𝑙𝑜𝑠𝑠</m:t>
                              </m:r>
                            </m:sub>
                          </m:sSub>
                          <m:r>
                            <a:rPr lang="en-US" sz="2200" b="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̃"/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200" b="0" i="1">
                                      <a:latin typeface="Cambria Math" panose="02040503050406030204" pitchFamily="18" charset="0"/>
                                    </a:rPr>
                                    <m:t>𝐽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200" dirty="0" err="1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7CAC1E6-F11E-46D9-942D-7534765EFE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681" y="1819542"/>
                <a:ext cx="6185604" cy="78233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AA5DC09-A17F-4DE3-AF7D-C5CB1F6A6956}"/>
              </a:ext>
            </a:extLst>
          </p:cNvPr>
          <p:cNvCxnSpPr>
            <a:cxnSpLocks/>
          </p:cNvCxnSpPr>
          <p:nvPr/>
        </p:nvCxnSpPr>
        <p:spPr>
          <a:xfrm flipV="1">
            <a:off x="3004910" y="2511336"/>
            <a:ext cx="139530" cy="660920"/>
          </a:xfrm>
          <a:prstGeom prst="straightConnector1">
            <a:avLst/>
          </a:prstGeom>
          <a:ln w="28575">
            <a:solidFill>
              <a:srgbClr val="001AC2"/>
            </a:solidFill>
            <a:headEnd type="none" w="lg" len="lg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9BCE735-D23C-43E4-93F9-833E64CE7DB9}"/>
              </a:ext>
            </a:extLst>
          </p:cNvPr>
          <p:cNvCxnSpPr>
            <a:cxnSpLocks/>
          </p:cNvCxnSpPr>
          <p:nvPr/>
        </p:nvCxnSpPr>
        <p:spPr>
          <a:xfrm flipV="1">
            <a:off x="5693925" y="2566253"/>
            <a:ext cx="285246" cy="655601"/>
          </a:xfrm>
          <a:prstGeom prst="straightConnector1">
            <a:avLst/>
          </a:prstGeom>
          <a:ln w="28575">
            <a:solidFill>
              <a:srgbClr val="001AC2"/>
            </a:solidFill>
            <a:headEnd type="none" w="lg" len="lg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C14B293-E240-4F03-863D-87319F1311A7}"/>
              </a:ext>
            </a:extLst>
          </p:cNvPr>
          <p:cNvCxnSpPr>
            <a:cxnSpLocks/>
          </p:cNvCxnSpPr>
          <p:nvPr/>
        </p:nvCxnSpPr>
        <p:spPr>
          <a:xfrm flipH="1" flipV="1">
            <a:off x="6850792" y="2530634"/>
            <a:ext cx="152722" cy="643168"/>
          </a:xfrm>
          <a:prstGeom prst="straightConnector1">
            <a:avLst/>
          </a:prstGeom>
          <a:ln w="28575">
            <a:solidFill>
              <a:srgbClr val="001AC2"/>
            </a:solidFill>
            <a:headEnd type="none" w="lg" len="lg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AA1F0A8-B74F-407B-8EE4-940D71891DF0}"/>
              </a:ext>
            </a:extLst>
          </p:cNvPr>
          <p:cNvCxnSpPr>
            <a:cxnSpLocks/>
          </p:cNvCxnSpPr>
          <p:nvPr/>
        </p:nvCxnSpPr>
        <p:spPr>
          <a:xfrm flipV="1">
            <a:off x="4204889" y="2465061"/>
            <a:ext cx="918576" cy="756791"/>
          </a:xfrm>
          <a:prstGeom prst="straightConnector1">
            <a:avLst/>
          </a:prstGeom>
          <a:ln w="28575">
            <a:solidFill>
              <a:srgbClr val="001AC2"/>
            </a:solidFill>
            <a:headEnd type="none" w="lg" len="lg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A86A546-874D-453B-9B12-B1F2066CB598}"/>
                  </a:ext>
                </a:extLst>
              </p:cNvPr>
              <p:cNvSpPr txBox="1"/>
              <p:nvPr/>
            </p:nvSpPr>
            <p:spPr>
              <a:xfrm>
                <a:off x="941681" y="4037893"/>
                <a:ext cx="2851869" cy="692956"/>
              </a:xfrm>
              <a:prstGeom prst="round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  <m:sSup>
                            <m:sSupPr>
                              <m:ctrlPr>
                                <a:rPr lang="en-US" sz="20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/</m:t>
                          </m:r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⊥</m:t>
                              </m:r>
                            </m:sub>
                            <m:sup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lang="en-US" sz="2000" i="1" dirty="0" err="1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A86A546-874D-453B-9B12-B1F2066CB5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681" y="4037893"/>
                <a:ext cx="2851869" cy="692956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7FADD1EB-7D2D-4EF5-B42F-CD2895079B06}"/>
              </a:ext>
            </a:extLst>
          </p:cNvPr>
          <p:cNvSpPr txBox="1">
            <a:spLocks/>
          </p:cNvSpPr>
          <p:nvPr/>
        </p:nvSpPr>
        <p:spPr>
          <a:xfrm>
            <a:off x="3519101" y="3149846"/>
            <a:ext cx="1472620" cy="653796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/>
              <a:t>Third order polarization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20A09A67-97CD-4FBE-96B0-E078B9EDEC8E}"/>
              </a:ext>
            </a:extLst>
          </p:cNvPr>
          <p:cNvSpPr txBox="1">
            <a:spLocks/>
          </p:cNvSpPr>
          <p:nvPr/>
        </p:nvSpPr>
        <p:spPr>
          <a:xfrm>
            <a:off x="5115492" y="3144718"/>
            <a:ext cx="1187965" cy="653796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/>
              <a:t>Pump depletion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4A79DE20-D0AF-4889-8588-1EDD987A0B5D}"/>
              </a:ext>
            </a:extLst>
          </p:cNvPr>
          <p:cNvSpPr txBox="1">
            <a:spLocks/>
          </p:cNvSpPr>
          <p:nvPr/>
        </p:nvSpPr>
        <p:spPr>
          <a:xfrm>
            <a:off x="6427228" y="3135140"/>
            <a:ext cx="1215827" cy="653796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/>
              <a:t>Plasma current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2BC49A-D06E-9F7A-429A-771EE52BE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04040" y="3145919"/>
            <a:ext cx="1645144" cy="653796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sz="1800" dirty="0"/>
              <a:t>Linear</a:t>
            </a:r>
            <a:br>
              <a:rPr lang="en-US" sz="1800" dirty="0"/>
            </a:br>
            <a:r>
              <a:rPr lang="en-US" sz="1800" dirty="0"/>
              <a:t>propagation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DAEC045-759D-4542-9059-7D85E8889993}"/>
              </a:ext>
            </a:extLst>
          </p:cNvPr>
          <p:cNvSpPr txBox="1">
            <a:spLocks/>
          </p:cNvSpPr>
          <p:nvPr/>
        </p:nvSpPr>
        <p:spPr>
          <a:xfrm>
            <a:off x="608172" y="4816887"/>
            <a:ext cx="10975657" cy="545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01752" indent="-301752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24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20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18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0" dirty="0"/>
              <a:t>The terahertz is primarily produced via the transient plasma current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5324B81-F77D-4C22-99FB-24C25BEEF208}"/>
                  </a:ext>
                </a:extLst>
              </p:cNvPr>
              <p:cNvSpPr txBox="1"/>
              <p:nvPr/>
            </p:nvSpPr>
            <p:spPr>
              <a:xfrm>
                <a:off x="941681" y="5280537"/>
                <a:ext cx="2513592" cy="740700"/>
              </a:xfrm>
              <a:prstGeom prst="round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b>
                            <m:sSubPr>
                              <m:ctrlPr>
                                <a:rPr lang="en-US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den>
                      </m:f>
                      <m:sSub>
                        <m:sSub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𝜈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𝑒𝑛</m:t>
                          </m:r>
                        </m:sub>
                      </m:sSub>
                      <m:sSub>
                        <m:sSub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sz="2000" i="1" dirty="0" err="1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5324B81-F77D-4C22-99FB-24C25BEEF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681" y="5280537"/>
                <a:ext cx="2513592" cy="740700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6" name="Table 25">
                <a:extLst>
                  <a:ext uri="{FF2B5EF4-FFF2-40B4-BE49-F238E27FC236}">
                    <a16:creationId xmlns:a16="http://schemas.microsoft.com/office/drawing/2014/main" id="{D9C91819-C903-4D9F-BA33-1567190656E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2327135"/>
                  </p:ext>
                </p:extLst>
              </p:nvPr>
            </p:nvGraphicFramePr>
            <p:xfrm>
              <a:off x="8309982" y="1922036"/>
              <a:ext cx="3717731" cy="373380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189188">
                      <a:extLst>
                        <a:ext uri="{9D8B030D-6E8A-4147-A177-3AD203B41FA5}">
                          <a16:colId xmlns:a16="http://schemas.microsoft.com/office/drawing/2014/main" val="3206255961"/>
                        </a:ext>
                      </a:extLst>
                    </a:gridCol>
                    <a:gridCol w="1528543">
                      <a:extLst>
                        <a:ext uri="{9D8B030D-6E8A-4147-A177-3AD203B41FA5}">
                          <a16:colId xmlns:a16="http://schemas.microsoft.com/office/drawing/2014/main" val="116219230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000" b="0" dirty="0"/>
                            <a:t>Parameter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b="0" dirty="0"/>
                            <a:t>Value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2894597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US" sz="1800" b="0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  <m:r>
                                  <a:rPr lang="en-US" sz="1800" b="0" smtClean="0">
                                    <a:latin typeface="Cambria Math" panose="02040503050406030204" pitchFamily="18" charset="0"/>
                                  </a:rPr>
                                  <m:t>/#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10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6661523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Focal range 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0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oMath>
                          </a14:m>
                          <a:r>
                            <a:rPr lang="en-US" sz="1800" dirty="0"/>
                            <a:t> (cm)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1.5, 3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1331039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dirty="0"/>
                            <a:t>  (</a:t>
                          </a:r>
                          <a:r>
                            <a:rPr lang="en-US" sz="1800" dirty="0" err="1"/>
                            <a:t>mJ</a:t>
                          </a:r>
                          <a:r>
                            <a:rPr lang="en-US" sz="18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0.24, 0.48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8303298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dirty="0"/>
                            <a:t> (</a:t>
                          </a:r>
                          <a:r>
                            <a:rPr lang="en-US" sz="1800" dirty="0" err="1"/>
                            <a:t>mJ</a:t>
                          </a:r>
                          <a:r>
                            <a:rPr lang="en-US" sz="18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0.06, 0.12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78799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dirty="0"/>
                            <a:t> (nm)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800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574150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dirty="0"/>
                            <a:t> (nm)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400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752693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US" sz="1800" b="0" smtClean="0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oMath>
                          </a14:m>
                          <a:r>
                            <a:rPr lang="en-US" sz="1800" dirty="0"/>
                            <a:t> (fs)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30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2126474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Species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Argon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94304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Density (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cm</m:t>
                                  </m:r>
                                </m:e>
                                <m:sup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−3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8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US" sz="1800" b="0" smtClean="0">
                                    <a:latin typeface="Cambria Math" panose="02040503050406030204" pitchFamily="18" charset="0"/>
                                  </a:rPr>
                                  <m:t>2.7×</m:t>
                                </m:r>
                                <m:sSup>
                                  <m:sSupPr>
                                    <m:ctrlP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b="0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800" b="0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800" b="0" i="0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sup>
                                </m:sSup>
                                <m:r>
                                  <a:rPr lang="en-US" sz="1800" b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4302216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26" name="Table 25">
                <a:extLst>
                  <a:ext uri="{FF2B5EF4-FFF2-40B4-BE49-F238E27FC236}">
                    <a16:creationId xmlns:a16="http://schemas.microsoft.com/office/drawing/2014/main" id="{D9C91819-C903-4D9F-BA33-1567190656E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2327135"/>
                  </p:ext>
                </p:extLst>
              </p:nvPr>
            </p:nvGraphicFramePr>
            <p:xfrm>
              <a:off x="8309982" y="1922036"/>
              <a:ext cx="3717731" cy="373380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189188">
                      <a:extLst>
                        <a:ext uri="{9D8B030D-6E8A-4147-A177-3AD203B41FA5}">
                          <a16:colId xmlns:a16="http://schemas.microsoft.com/office/drawing/2014/main" val="3206255961"/>
                        </a:ext>
                      </a:extLst>
                    </a:gridCol>
                    <a:gridCol w="1528543">
                      <a:extLst>
                        <a:ext uri="{9D8B030D-6E8A-4147-A177-3AD203B41FA5}">
                          <a16:colId xmlns:a16="http://schemas.microsoft.com/office/drawing/2014/main" val="1162192306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r>
                            <a:rPr lang="en-US" sz="2000" b="0" dirty="0"/>
                            <a:t>Parameter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b="0" dirty="0"/>
                            <a:t>Value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2894597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114754" r="-70833" b="-8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10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6661523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214754" r="-70833" b="-7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1.5, 3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1331039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314754" r="-70833" b="-6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0.24, 0.48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8303298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414754" r="-70833" b="-5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0.06, 0.12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78799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523333" r="-70833" b="-4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800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574150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613115" r="-70833" b="-3262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400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752693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713115" r="-70833" b="-2262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30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2126474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Species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Argon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94304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913115" r="-70833" b="-262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43825" t="-913115" r="-1594" b="-2623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430221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1308886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0" dirty="0"/>
              <a:t>The model was verified </a:t>
            </a:r>
            <a:r>
              <a:rPr lang="en-US" dirty="0"/>
              <a:t>using</a:t>
            </a:r>
            <a:r>
              <a:rPr lang="en-US" sz="2800" b="0" dirty="0"/>
              <a:t> Unidirectional Pulse Propagation Equation (UPPE) simulations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41</a:t>
            </a:fld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1DC7309-C34C-4570-BD4A-C0AAEF700B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873" t="9708" r="22984"/>
          <a:stretch/>
        </p:blipFill>
        <p:spPr>
          <a:xfrm>
            <a:off x="2165185" y="1988386"/>
            <a:ext cx="3837904" cy="29153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ontent Placeholder 2">
                <a:extLst>
                  <a:ext uri="{FF2B5EF4-FFF2-40B4-BE49-F238E27FC236}">
                    <a16:creationId xmlns:a16="http://schemas.microsoft.com/office/drawing/2014/main" id="{8795D783-90DA-445D-9FBC-6BB27E07B35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477413" y="5314668"/>
                <a:ext cx="3525676" cy="107224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#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ad>
                            <m:radPr>
                              <m:degHide m:val="on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𝑣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b="0" i="0" smtClean="0">
                                              <a:latin typeface="Cambria Math" panose="02040503050406030204" pitchFamily="18" charset="0"/>
                                            </a:rPr>
                                            <m:t>i</m:t>
                                          </m:r>
                                        </m:sub>
                                      </m:s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/</m:t>
                                      </m:r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𝑣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b="0" i="0" smtClean="0">
                                              <a:latin typeface="Cambria Math" panose="02040503050406030204" pitchFamily="18" charset="0"/>
                                            </a:rPr>
                                            <m:t>THz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4" name="Content Placeholder 2">
                <a:extLst>
                  <a:ext uri="{FF2B5EF4-FFF2-40B4-BE49-F238E27FC236}">
                    <a16:creationId xmlns:a16="http://schemas.microsoft.com/office/drawing/2014/main" id="{8795D783-90DA-445D-9FBC-6BB27E07B3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413" y="5314668"/>
                <a:ext cx="3525676" cy="107224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B8C233C3-295D-4C9E-9440-1CF1F8E80825}"/>
              </a:ext>
            </a:extLst>
          </p:cNvPr>
          <p:cNvSpPr/>
          <p:nvPr/>
        </p:nvSpPr>
        <p:spPr>
          <a:xfrm>
            <a:off x="3219496" y="4619027"/>
            <a:ext cx="2041510" cy="606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A0DDDFC9-32C6-4116-9D3C-CE1AE3936F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857" t="92128" r="34312"/>
          <a:stretch/>
        </p:blipFill>
        <p:spPr>
          <a:xfrm>
            <a:off x="4180280" y="4549178"/>
            <a:ext cx="470378" cy="26569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A8F1F681-1C24-BFAC-9358-EAEA321051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3231608"/>
                  </p:ext>
                </p:extLst>
              </p:nvPr>
            </p:nvGraphicFramePr>
            <p:xfrm>
              <a:off x="8309982" y="1922036"/>
              <a:ext cx="3717731" cy="373380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189188">
                      <a:extLst>
                        <a:ext uri="{9D8B030D-6E8A-4147-A177-3AD203B41FA5}">
                          <a16:colId xmlns:a16="http://schemas.microsoft.com/office/drawing/2014/main" val="3206255961"/>
                        </a:ext>
                      </a:extLst>
                    </a:gridCol>
                    <a:gridCol w="1528543">
                      <a:extLst>
                        <a:ext uri="{9D8B030D-6E8A-4147-A177-3AD203B41FA5}">
                          <a16:colId xmlns:a16="http://schemas.microsoft.com/office/drawing/2014/main" val="116219230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000" b="0" dirty="0"/>
                            <a:t>Parameter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b="0" dirty="0"/>
                            <a:t>Value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2894597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US" sz="1800" b="0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  <m:r>
                                  <a:rPr lang="en-US" sz="1800" b="0" smtClean="0">
                                    <a:latin typeface="Cambria Math" panose="02040503050406030204" pitchFamily="18" charset="0"/>
                                  </a:rPr>
                                  <m:t>/#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10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6661523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Focal range 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0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oMath>
                          </a14:m>
                          <a:r>
                            <a:rPr lang="en-US" sz="1800" dirty="0"/>
                            <a:t> (cm)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1.5, 3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1331039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dirty="0"/>
                            <a:t>  (</a:t>
                          </a:r>
                          <a:r>
                            <a:rPr lang="en-US" sz="1800" dirty="0" err="1"/>
                            <a:t>mJ</a:t>
                          </a:r>
                          <a:r>
                            <a:rPr lang="en-US" sz="18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0.24, 0.48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8303298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dirty="0"/>
                            <a:t> (</a:t>
                          </a:r>
                          <a:r>
                            <a:rPr lang="en-US" sz="1800" dirty="0" err="1"/>
                            <a:t>mJ</a:t>
                          </a:r>
                          <a:r>
                            <a:rPr lang="en-US" sz="18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0.06, 0.12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78799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dirty="0"/>
                            <a:t> (nm)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800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574150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dirty="0"/>
                            <a:t> (nm)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400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752693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US" sz="1800" b="0" smtClean="0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oMath>
                          </a14:m>
                          <a:r>
                            <a:rPr lang="en-US" sz="1800" dirty="0"/>
                            <a:t> (fs)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30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2126474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Species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Argon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94304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Density (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cm</m:t>
                                  </m:r>
                                </m:e>
                                <m:sup>
                                  <m:r>
                                    <a:rPr lang="en-US" sz="1800" b="0" smtClean="0">
                                      <a:latin typeface="Cambria Math" panose="02040503050406030204" pitchFamily="18" charset="0"/>
                                    </a:rPr>
                                    <m:t>−3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8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US" sz="1800" b="0" smtClean="0">
                                    <a:latin typeface="Cambria Math" panose="02040503050406030204" pitchFamily="18" charset="0"/>
                                  </a:rPr>
                                  <m:t>2.7×</m:t>
                                </m:r>
                                <m:sSup>
                                  <m:sSupPr>
                                    <m:ctrlP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b="0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800" b="0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800" b="0" i="0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sup>
                                </m:sSup>
                                <m:r>
                                  <a:rPr lang="en-US" sz="1800" b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4302216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A8F1F681-1C24-BFAC-9358-EAEA321051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3231608"/>
                  </p:ext>
                </p:extLst>
              </p:nvPr>
            </p:nvGraphicFramePr>
            <p:xfrm>
              <a:off x="8309982" y="1922036"/>
              <a:ext cx="3717731" cy="373380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189188">
                      <a:extLst>
                        <a:ext uri="{9D8B030D-6E8A-4147-A177-3AD203B41FA5}">
                          <a16:colId xmlns:a16="http://schemas.microsoft.com/office/drawing/2014/main" val="3206255961"/>
                        </a:ext>
                      </a:extLst>
                    </a:gridCol>
                    <a:gridCol w="1528543">
                      <a:extLst>
                        <a:ext uri="{9D8B030D-6E8A-4147-A177-3AD203B41FA5}">
                          <a16:colId xmlns:a16="http://schemas.microsoft.com/office/drawing/2014/main" val="1162192306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r>
                            <a:rPr lang="en-US" sz="2000" b="0" dirty="0"/>
                            <a:t>Parameter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b="0" dirty="0"/>
                            <a:t>Value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2894597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114754" r="-70833" b="-8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10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6661523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214754" r="-70833" b="-7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1.5, 3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1331039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314754" r="-70833" b="-6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0.24, 0.48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8303298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414754" r="-70833" b="-5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0.06, 0.12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78799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523333" r="-70833" b="-4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800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574150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613115" r="-70833" b="-3262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400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752693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713115" r="-70833" b="-2262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30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2126474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Species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800" dirty="0"/>
                            <a:t>Argon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94304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78" t="-913115" r="-70833" b="-262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43825" t="-913115" r="-1594" b="-2623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430221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699932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10854BCE-F316-4916-B5F0-246C7FDFD6AE}"/>
                  </a:ext>
                </a:extLst>
              </p:cNvPr>
              <p:cNvSpPr txBox="1"/>
              <p:nvPr/>
            </p:nvSpPr>
            <p:spPr>
              <a:xfrm>
                <a:off x="9237557" y="4652226"/>
                <a:ext cx="2346272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10854BCE-F316-4916-B5F0-246C7FDFD6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7557" y="4652226"/>
                <a:ext cx="2346272" cy="43088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6" name="Picture 25">
            <a:extLst>
              <a:ext uri="{FF2B5EF4-FFF2-40B4-BE49-F238E27FC236}">
                <a16:creationId xmlns:a16="http://schemas.microsoft.com/office/drawing/2014/main" id="{AAAFBCA5-41FD-4A2D-A5E2-6E202E6919E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133" t="19420" r="17435" b="17557"/>
          <a:stretch/>
        </p:blipFill>
        <p:spPr>
          <a:xfrm>
            <a:off x="9222898" y="2400480"/>
            <a:ext cx="2347570" cy="236982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/>
              <p:nvPr/>
            </p:nvSpPr>
            <p:spPr>
              <a:xfrm>
                <a:off x="1782795" y="4663447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2795" y="4663447"/>
                <a:ext cx="1905000" cy="430887"/>
              </a:xfrm>
              <a:prstGeom prst="rect">
                <a:avLst/>
              </a:prstGeom>
              <a:blipFill>
                <a:blip r:embed="rId5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" name="Picture 40">
            <a:extLst>
              <a:ext uri="{FF2B5EF4-FFF2-40B4-BE49-F238E27FC236}">
                <a16:creationId xmlns:a16="http://schemas.microsoft.com/office/drawing/2014/main" id="{2FCE3A80-6356-46F4-A4A5-917F444713F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4473" t="6459" r="5931" b="8222"/>
          <a:stretch/>
        </p:blipFill>
        <p:spPr>
          <a:xfrm>
            <a:off x="4196791" y="1568339"/>
            <a:ext cx="426765" cy="325250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22E6F01-B1B7-483C-A72C-4B26E263AAF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792" t="5478" r="19556" b="12263"/>
          <a:stretch/>
        </p:blipFill>
        <p:spPr>
          <a:xfrm>
            <a:off x="753328" y="1499959"/>
            <a:ext cx="3342050" cy="319941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2B352BF-960E-46F1-9578-E693D1405C06}"/>
                  </a:ext>
                </a:extLst>
              </p:cNvPr>
              <p:cNvSpPr txBox="1"/>
              <p:nvPr/>
            </p:nvSpPr>
            <p:spPr>
              <a:xfrm>
                <a:off x="5522912" y="4668562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2B352BF-960E-46F1-9578-E693D1405C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912" y="4668562"/>
                <a:ext cx="1905000" cy="430887"/>
              </a:xfrm>
              <a:prstGeom prst="rect">
                <a:avLst/>
              </a:prstGeom>
              <a:blipFill>
                <a:blip r:embed="rId7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F01C1037-6A89-4DD8-8FDD-A3247B06F61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80392" t="5571" r="6864" b="13017"/>
          <a:stretch/>
        </p:blipFill>
        <p:spPr>
          <a:xfrm>
            <a:off x="8001302" y="1516133"/>
            <a:ext cx="702674" cy="336669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/>
              <p:nvPr/>
            </p:nvSpPr>
            <p:spPr>
              <a:xfrm>
                <a:off x="4755725" y="1188356"/>
                <a:ext cx="3943488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Electron Density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5725" y="1188356"/>
                <a:ext cx="3943488" cy="430887"/>
              </a:xfrm>
              <a:prstGeom prst="rect">
                <a:avLst/>
              </a:prstGeom>
              <a:blipFill>
                <a:blip r:embed="rId9"/>
                <a:stretch>
                  <a:fillRect l="-2009" t="-8451" b="-2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>
            <a:extLst>
              <a:ext uri="{FF2B5EF4-FFF2-40B4-BE49-F238E27FC236}">
                <a16:creationId xmlns:a16="http://schemas.microsoft.com/office/drawing/2014/main" id="{0C9E45A3-F5F1-4202-8133-471A4A49742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8883" t="6685" r="21356" b="17117"/>
          <a:stretch/>
        </p:blipFill>
        <p:spPr>
          <a:xfrm>
            <a:off x="4742477" y="1588758"/>
            <a:ext cx="3265240" cy="312249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EEAF8-790D-4A0A-9C65-1B4FEB344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42</a:t>
            </a:fld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/>
              <p:nvPr/>
            </p:nvSpPr>
            <p:spPr>
              <a:xfrm rot="16200000">
                <a:off x="-246491" y="2676824"/>
                <a:ext cx="1447800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(cm)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AB237E-D6CA-42DC-B147-520B0190AA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246491" y="2676824"/>
                <a:ext cx="1447800" cy="369332"/>
              </a:xfrm>
              <a:prstGeom prst="rect">
                <a:avLst/>
              </a:prstGeom>
              <a:blipFill>
                <a:blip r:embed="rId10"/>
                <a:stretch>
                  <a:fillRect l="-6557" r="-262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/>
              <p:nvPr/>
            </p:nvSpPr>
            <p:spPr>
              <a:xfrm>
                <a:off x="977303" y="1173244"/>
                <a:ext cx="3480099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Two-color Field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</m:t>
                    </m:r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303" y="1173244"/>
                <a:ext cx="3480099" cy="430887"/>
              </a:xfrm>
              <a:prstGeom prst="rect">
                <a:avLst/>
              </a:prstGeom>
              <a:blipFill>
                <a:blip r:embed="rId11"/>
                <a:stretch>
                  <a:fillRect l="-2277" t="-7042" b="-295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Arc 15">
            <a:extLst>
              <a:ext uri="{FF2B5EF4-FFF2-40B4-BE49-F238E27FC236}">
                <a16:creationId xmlns:a16="http://schemas.microsoft.com/office/drawing/2014/main" id="{DF01F893-3AF4-47C4-AB64-62E1C93B34CD}"/>
              </a:ext>
            </a:extLst>
          </p:cNvPr>
          <p:cNvSpPr/>
          <p:nvPr/>
        </p:nvSpPr>
        <p:spPr>
          <a:xfrm rot="13279753">
            <a:off x="5904496" y="2239609"/>
            <a:ext cx="1574319" cy="1688945"/>
          </a:xfrm>
          <a:custGeom>
            <a:avLst/>
            <a:gdLst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2" fmla="*/ 1270551 w 2541101"/>
              <a:gd name="connsiteY2" fmla="*/ 1714471 h 3428942"/>
              <a:gd name="connsiteX3" fmla="*/ 1270550 w 2541101"/>
              <a:gd name="connsiteY3" fmla="*/ 0 h 3428942"/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0" fmla="*/ 0 w 1397470"/>
              <a:gd name="connsiteY0" fmla="*/ 0 h 1714471"/>
              <a:gd name="connsiteX1" fmla="*/ 1251146 w 1397470"/>
              <a:gd name="connsiteY1" fmla="*/ 1415976 h 1714471"/>
              <a:gd name="connsiteX2" fmla="*/ 1 w 1397470"/>
              <a:gd name="connsiteY2" fmla="*/ 1714471 h 1714471"/>
              <a:gd name="connsiteX3" fmla="*/ 0 w 1397470"/>
              <a:gd name="connsiteY3" fmla="*/ 0 h 1714471"/>
              <a:gd name="connsiteX0" fmla="*/ 0 w 1397470"/>
              <a:gd name="connsiteY0" fmla="*/ 0 h 1714471"/>
              <a:gd name="connsiteX1" fmla="*/ 1397470 w 1397470"/>
              <a:gd name="connsiteY1" fmla="*/ 1503652 h 1714471"/>
              <a:gd name="connsiteX0" fmla="*/ 133512 w 1530982"/>
              <a:gd name="connsiteY0" fmla="*/ 0 h 1714471"/>
              <a:gd name="connsiteX1" fmla="*/ 1384658 w 1530982"/>
              <a:gd name="connsiteY1" fmla="*/ 1415976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530982"/>
              <a:gd name="connsiteY0" fmla="*/ 0 h 1714471"/>
              <a:gd name="connsiteX1" fmla="*/ 1032997 w 1530982"/>
              <a:gd name="connsiteY1" fmla="*/ 1653972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390636"/>
              <a:gd name="connsiteY0" fmla="*/ 0 h 1714471"/>
              <a:gd name="connsiteX1" fmla="*/ 1032997 w 1390636"/>
              <a:gd name="connsiteY1" fmla="*/ 1653972 h 1714471"/>
              <a:gd name="connsiteX2" fmla="*/ 133513 w 1390636"/>
              <a:gd name="connsiteY2" fmla="*/ 1714471 h 1714471"/>
              <a:gd name="connsiteX3" fmla="*/ 133512 w 1390636"/>
              <a:gd name="connsiteY3" fmla="*/ 0 h 1714471"/>
              <a:gd name="connsiteX0" fmla="*/ 0 w 1390636"/>
              <a:gd name="connsiteY0" fmla="*/ 14332 h 1714471"/>
              <a:gd name="connsiteX1" fmla="*/ 1390636 w 1390636"/>
              <a:gd name="connsiteY1" fmla="*/ 1376217 h 1714471"/>
              <a:gd name="connsiteX0" fmla="*/ 133512 w 1288628"/>
              <a:gd name="connsiteY0" fmla="*/ 0 h 1714471"/>
              <a:gd name="connsiteX1" fmla="*/ 1032997 w 1288628"/>
              <a:gd name="connsiteY1" fmla="*/ 1653972 h 1714471"/>
              <a:gd name="connsiteX2" fmla="*/ 133513 w 1288628"/>
              <a:gd name="connsiteY2" fmla="*/ 1714471 h 1714471"/>
              <a:gd name="connsiteX3" fmla="*/ 133512 w 1288628"/>
              <a:gd name="connsiteY3" fmla="*/ 0 h 1714471"/>
              <a:gd name="connsiteX0" fmla="*/ 0 w 1288628"/>
              <a:gd name="connsiteY0" fmla="*/ 14332 h 1714471"/>
              <a:gd name="connsiteX1" fmla="*/ 1288628 w 1288628"/>
              <a:gd name="connsiteY1" fmla="*/ 1389030 h 1714471"/>
              <a:gd name="connsiteX0" fmla="*/ 95272 w 1288628"/>
              <a:gd name="connsiteY0" fmla="*/ 11194 h 1700139"/>
              <a:gd name="connsiteX1" fmla="*/ 1032997 w 1288628"/>
              <a:gd name="connsiteY1" fmla="*/ 1639640 h 1700139"/>
              <a:gd name="connsiteX2" fmla="*/ 133513 w 1288628"/>
              <a:gd name="connsiteY2" fmla="*/ 1700139 h 1700139"/>
              <a:gd name="connsiteX3" fmla="*/ 95272 w 1288628"/>
              <a:gd name="connsiteY3" fmla="*/ 11194 h 1700139"/>
              <a:gd name="connsiteX0" fmla="*/ 0 w 1288628"/>
              <a:gd name="connsiteY0" fmla="*/ 0 h 1700139"/>
              <a:gd name="connsiteX1" fmla="*/ 1288628 w 1288628"/>
              <a:gd name="connsiteY1" fmla="*/ 1374698 h 1700139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35494"/>
              <a:gd name="connsiteY0" fmla="*/ 44172 h 1733117"/>
              <a:gd name="connsiteX1" fmla="*/ 937725 w 1735494"/>
              <a:gd name="connsiteY1" fmla="*/ 1672618 h 1733117"/>
              <a:gd name="connsiteX2" fmla="*/ 38241 w 1735494"/>
              <a:gd name="connsiteY2" fmla="*/ 1733117 h 1733117"/>
              <a:gd name="connsiteX3" fmla="*/ 0 w 1735494"/>
              <a:gd name="connsiteY3" fmla="*/ 44172 h 1733117"/>
              <a:gd name="connsiteX0" fmla="*/ 23088 w 1735494"/>
              <a:gd name="connsiteY0" fmla="*/ 0 h 1733117"/>
              <a:gd name="connsiteX1" fmla="*/ 1735494 w 1735494"/>
              <a:gd name="connsiteY1" fmla="*/ 969600 h 1733117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42288 w 1574319"/>
              <a:gd name="connsiteY0" fmla="*/ 5345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42288 w 1574319"/>
              <a:gd name="connsiteY0" fmla="*/ 5345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74319" h="1688945" stroke="0" extrusionOk="0">
                <a:moveTo>
                  <a:pt x="0" y="0"/>
                </a:moveTo>
                <a:cubicBezTo>
                  <a:pt x="616369" y="0"/>
                  <a:pt x="830414" y="809426"/>
                  <a:pt x="937725" y="1628446"/>
                </a:cubicBezTo>
                <a:lnTo>
                  <a:pt x="38241" y="1688945"/>
                </a:lnTo>
                <a:cubicBezTo>
                  <a:pt x="38241" y="1117455"/>
                  <a:pt x="0" y="571490"/>
                  <a:pt x="0" y="0"/>
                </a:cubicBezTo>
                <a:close/>
              </a:path>
              <a:path w="1574319" h="1688945" fill="none">
                <a:moveTo>
                  <a:pt x="78577" y="91274"/>
                </a:moveTo>
                <a:cubicBezTo>
                  <a:pt x="671073" y="167577"/>
                  <a:pt x="1223240" y="447760"/>
                  <a:pt x="1574319" y="831488"/>
                </a:cubicBezTo>
              </a:path>
            </a:pathLst>
          </a:cu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itle 1">
                <a:extLst>
                  <a:ext uri="{FF2B5EF4-FFF2-40B4-BE49-F238E27FC236}">
                    <a16:creationId xmlns:a16="http://schemas.microsoft.com/office/drawing/2014/main" id="{D9555A95-7257-4962-98C8-2B87F1A9B396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08172" y="18256"/>
                <a:ext cx="11301756" cy="948574"/>
              </a:xfrm>
            </p:spPr>
            <p:txBody>
              <a:bodyPr>
                <a:normAutofit/>
              </a:bodyPr>
              <a:lstStyle/>
              <a:p>
                <a:r>
                  <a:rPr lang="en-US" sz="2600" dirty="0"/>
                  <a:t>A decelerating flying focus produces a decelerating ionization front: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6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=1.004</m:t>
                    </m:r>
                    <m:r>
                      <m:rPr>
                        <m:sty m:val="p"/>
                      </m:rPr>
                      <a:rPr lang="en-US" sz="2600" i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endParaRPr lang="en-US" sz="26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2" name="Title 1">
                <a:extLst>
                  <a:ext uri="{FF2B5EF4-FFF2-40B4-BE49-F238E27FC236}">
                    <a16:creationId xmlns:a16="http://schemas.microsoft.com/office/drawing/2014/main" id="{D9555A95-7257-4962-98C8-2B87F1A9B39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08172" y="18256"/>
                <a:ext cx="11301756" cy="948574"/>
              </a:xfrm>
              <a:blipFill>
                <a:blip r:embed="rId12"/>
                <a:stretch>
                  <a:fillRect l="-1780"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Arc 15">
            <a:extLst>
              <a:ext uri="{FF2B5EF4-FFF2-40B4-BE49-F238E27FC236}">
                <a16:creationId xmlns:a16="http://schemas.microsoft.com/office/drawing/2014/main" id="{5308D2D8-6220-4811-9BA4-85D118D40492}"/>
              </a:ext>
            </a:extLst>
          </p:cNvPr>
          <p:cNvSpPr/>
          <p:nvPr/>
        </p:nvSpPr>
        <p:spPr>
          <a:xfrm rot="13279753">
            <a:off x="2026353" y="2290363"/>
            <a:ext cx="1574319" cy="1688945"/>
          </a:xfrm>
          <a:custGeom>
            <a:avLst/>
            <a:gdLst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2" fmla="*/ 1270551 w 2541101"/>
              <a:gd name="connsiteY2" fmla="*/ 1714471 h 3428942"/>
              <a:gd name="connsiteX3" fmla="*/ 1270550 w 2541101"/>
              <a:gd name="connsiteY3" fmla="*/ 0 h 3428942"/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0" fmla="*/ 0 w 1397470"/>
              <a:gd name="connsiteY0" fmla="*/ 0 h 1714471"/>
              <a:gd name="connsiteX1" fmla="*/ 1251146 w 1397470"/>
              <a:gd name="connsiteY1" fmla="*/ 1415976 h 1714471"/>
              <a:gd name="connsiteX2" fmla="*/ 1 w 1397470"/>
              <a:gd name="connsiteY2" fmla="*/ 1714471 h 1714471"/>
              <a:gd name="connsiteX3" fmla="*/ 0 w 1397470"/>
              <a:gd name="connsiteY3" fmla="*/ 0 h 1714471"/>
              <a:gd name="connsiteX0" fmla="*/ 0 w 1397470"/>
              <a:gd name="connsiteY0" fmla="*/ 0 h 1714471"/>
              <a:gd name="connsiteX1" fmla="*/ 1397470 w 1397470"/>
              <a:gd name="connsiteY1" fmla="*/ 1503652 h 1714471"/>
              <a:gd name="connsiteX0" fmla="*/ 133512 w 1530982"/>
              <a:gd name="connsiteY0" fmla="*/ 0 h 1714471"/>
              <a:gd name="connsiteX1" fmla="*/ 1384658 w 1530982"/>
              <a:gd name="connsiteY1" fmla="*/ 1415976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530982"/>
              <a:gd name="connsiteY0" fmla="*/ 0 h 1714471"/>
              <a:gd name="connsiteX1" fmla="*/ 1032997 w 1530982"/>
              <a:gd name="connsiteY1" fmla="*/ 1653972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390636"/>
              <a:gd name="connsiteY0" fmla="*/ 0 h 1714471"/>
              <a:gd name="connsiteX1" fmla="*/ 1032997 w 1390636"/>
              <a:gd name="connsiteY1" fmla="*/ 1653972 h 1714471"/>
              <a:gd name="connsiteX2" fmla="*/ 133513 w 1390636"/>
              <a:gd name="connsiteY2" fmla="*/ 1714471 h 1714471"/>
              <a:gd name="connsiteX3" fmla="*/ 133512 w 1390636"/>
              <a:gd name="connsiteY3" fmla="*/ 0 h 1714471"/>
              <a:gd name="connsiteX0" fmla="*/ 0 w 1390636"/>
              <a:gd name="connsiteY0" fmla="*/ 14332 h 1714471"/>
              <a:gd name="connsiteX1" fmla="*/ 1390636 w 1390636"/>
              <a:gd name="connsiteY1" fmla="*/ 1376217 h 1714471"/>
              <a:gd name="connsiteX0" fmla="*/ 133512 w 1288628"/>
              <a:gd name="connsiteY0" fmla="*/ 0 h 1714471"/>
              <a:gd name="connsiteX1" fmla="*/ 1032997 w 1288628"/>
              <a:gd name="connsiteY1" fmla="*/ 1653972 h 1714471"/>
              <a:gd name="connsiteX2" fmla="*/ 133513 w 1288628"/>
              <a:gd name="connsiteY2" fmla="*/ 1714471 h 1714471"/>
              <a:gd name="connsiteX3" fmla="*/ 133512 w 1288628"/>
              <a:gd name="connsiteY3" fmla="*/ 0 h 1714471"/>
              <a:gd name="connsiteX0" fmla="*/ 0 w 1288628"/>
              <a:gd name="connsiteY0" fmla="*/ 14332 h 1714471"/>
              <a:gd name="connsiteX1" fmla="*/ 1288628 w 1288628"/>
              <a:gd name="connsiteY1" fmla="*/ 1389030 h 1714471"/>
              <a:gd name="connsiteX0" fmla="*/ 95272 w 1288628"/>
              <a:gd name="connsiteY0" fmla="*/ 11194 h 1700139"/>
              <a:gd name="connsiteX1" fmla="*/ 1032997 w 1288628"/>
              <a:gd name="connsiteY1" fmla="*/ 1639640 h 1700139"/>
              <a:gd name="connsiteX2" fmla="*/ 133513 w 1288628"/>
              <a:gd name="connsiteY2" fmla="*/ 1700139 h 1700139"/>
              <a:gd name="connsiteX3" fmla="*/ 95272 w 1288628"/>
              <a:gd name="connsiteY3" fmla="*/ 11194 h 1700139"/>
              <a:gd name="connsiteX0" fmla="*/ 0 w 1288628"/>
              <a:gd name="connsiteY0" fmla="*/ 0 h 1700139"/>
              <a:gd name="connsiteX1" fmla="*/ 1288628 w 1288628"/>
              <a:gd name="connsiteY1" fmla="*/ 1374698 h 1700139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35494"/>
              <a:gd name="connsiteY0" fmla="*/ 44172 h 1733117"/>
              <a:gd name="connsiteX1" fmla="*/ 937725 w 1735494"/>
              <a:gd name="connsiteY1" fmla="*/ 1672618 h 1733117"/>
              <a:gd name="connsiteX2" fmla="*/ 38241 w 1735494"/>
              <a:gd name="connsiteY2" fmla="*/ 1733117 h 1733117"/>
              <a:gd name="connsiteX3" fmla="*/ 0 w 1735494"/>
              <a:gd name="connsiteY3" fmla="*/ 44172 h 1733117"/>
              <a:gd name="connsiteX0" fmla="*/ 23088 w 1735494"/>
              <a:gd name="connsiteY0" fmla="*/ 0 h 1733117"/>
              <a:gd name="connsiteX1" fmla="*/ 1735494 w 1735494"/>
              <a:gd name="connsiteY1" fmla="*/ 969600 h 1733117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42288 w 1574319"/>
              <a:gd name="connsiteY0" fmla="*/ 5345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42288 w 1574319"/>
              <a:gd name="connsiteY0" fmla="*/ 5345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74319" h="1688945" stroke="0" extrusionOk="0">
                <a:moveTo>
                  <a:pt x="0" y="0"/>
                </a:moveTo>
                <a:cubicBezTo>
                  <a:pt x="616369" y="0"/>
                  <a:pt x="830414" y="809426"/>
                  <a:pt x="937725" y="1628446"/>
                </a:cubicBezTo>
                <a:lnTo>
                  <a:pt x="38241" y="1688945"/>
                </a:lnTo>
                <a:cubicBezTo>
                  <a:pt x="38241" y="1117455"/>
                  <a:pt x="0" y="571490"/>
                  <a:pt x="0" y="0"/>
                </a:cubicBezTo>
                <a:close/>
              </a:path>
              <a:path w="1574319" h="1688945" fill="none">
                <a:moveTo>
                  <a:pt x="78577" y="91274"/>
                </a:moveTo>
                <a:cubicBezTo>
                  <a:pt x="671073" y="167577"/>
                  <a:pt x="1223240" y="447760"/>
                  <a:pt x="1574319" y="831488"/>
                </a:cubicBezTo>
              </a:path>
            </a:pathLst>
          </a:cu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749FF00-8B7E-46F4-98DA-561B6757877D}"/>
              </a:ext>
            </a:extLst>
          </p:cNvPr>
          <p:cNvSpPr txBox="1"/>
          <p:nvPr/>
        </p:nvSpPr>
        <p:spPr>
          <a:xfrm>
            <a:off x="9608151" y="1921958"/>
            <a:ext cx="18104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THz Fluence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CA3292E-C449-4AB7-8C33-5587D9451EEB}"/>
                  </a:ext>
                </a:extLst>
              </p:cNvPr>
              <p:cNvSpPr txBox="1"/>
              <p:nvPr/>
            </p:nvSpPr>
            <p:spPr>
              <a:xfrm rot="16200000">
                <a:off x="7854712" y="3371190"/>
                <a:ext cx="230509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CA3292E-C449-4AB7-8C33-5587D9451E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7854712" y="3371190"/>
                <a:ext cx="2305094" cy="369332"/>
              </a:xfrm>
              <a:prstGeom prst="rect">
                <a:avLst/>
              </a:prstGeom>
              <a:blipFill>
                <a:blip r:embed="rId13"/>
                <a:stretch>
                  <a:fillRect r="-65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>
            <a:extLst>
              <a:ext uri="{FF2B5EF4-FFF2-40B4-BE49-F238E27FC236}">
                <a16:creationId xmlns:a16="http://schemas.microsoft.com/office/drawing/2014/main" id="{C168CA29-3DCE-4388-AC61-9C273F74D6D7}"/>
              </a:ext>
            </a:extLst>
          </p:cNvPr>
          <p:cNvSpPr txBox="1"/>
          <p:nvPr/>
        </p:nvSpPr>
        <p:spPr>
          <a:xfrm>
            <a:off x="11811000" y="2319941"/>
            <a:ext cx="22701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FD9D4CD-D88B-4D39-9C91-8F417B85DD2A}"/>
              </a:ext>
            </a:extLst>
          </p:cNvPr>
          <p:cNvSpPr txBox="1"/>
          <p:nvPr/>
        </p:nvSpPr>
        <p:spPr>
          <a:xfrm>
            <a:off x="11811001" y="4476988"/>
            <a:ext cx="22701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85064AFD-A18F-4AB0-A147-9C93A9CA6F9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87" t="15330" r="16563" b="18503"/>
          <a:stretch/>
        </p:blipFill>
        <p:spPr>
          <a:xfrm>
            <a:off x="11635139" y="2361419"/>
            <a:ext cx="130230" cy="242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2261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7C7569-740C-EA8B-C269-47218A98A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2CD45A5-28EC-07AA-D0F0-5C7E611D7DA3}"/>
                  </a:ext>
                </a:extLst>
              </p:cNvPr>
              <p:cNvSpPr txBox="1"/>
              <p:nvPr/>
            </p:nvSpPr>
            <p:spPr>
              <a:xfrm>
                <a:off x="1782795" y="4663447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2CD45A5-28EC-07AA-D0F0-5C7E611D7D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2795" y="4663447"/>
                <a:ext cx="1905000" cy="430887"/>
              </a:xfrm>
              <a:prstGeom prst="rect">
                <a:avLst/>
              </a:prstGeom>
              <a:blipFill>
                <a:blip r:embed="rId3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" name="Picture 40">
            <a:extLst>
              <a:ext uri="{FF2B5EF4-FFF2-40B4-BE49-F238E27FC236}">
                <a16:creationId xmlns:a16="http://schemas.microsoft.com/office/drawing/2014/main" id="{1DA3EFC2-6D14-8D37-7419-843228AEA5C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4473" t="6459" r="5931" b="8222"/>
          <a:stretch/>
        </p:blipFill>
        <p:spPr>
          <a:xfrm>
            <a:off x="4196791" y="1568339"/>
            <a:ext cx="426765" cy="325250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B8ABB97-2136-EDEA-F094-56C12F6767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792" t="5478" r="19556" b="12263"/>
          <a:stretch/>
        </p:blipFill>
        <p:spPr>
          <a:xfrm>
            <a:off x="753328" y="1499959"/>
            <a:ext cx="3342050" cy="319941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372AB98-FA95-5450-A018-76A81E08647B}"/>
                  </a:ext>
                </a:extLst>
              </p:cNvPr>
              <p:cNvSpPr txBox="1"/>
              <p:nvPr/>
            </p:nvSpPr>
            <p:spPr>
              <a:xfrm>
                <a:off x="5522912" y="4668562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372AB98-FA95-5450-A018-76A81E0864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912" y="4668562"/>
                <a:ext cx="1905000" cy="430887"/>
              </a:xfrm>
              <a:prstGeom prst="rect">
                <a:avLst/>
              </a:prstGeom>
              <a:blipFill>
                <a:blip r:embed="rId5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1E0296DC-4D42-D8B3-F253-5AF34CF65C7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0392" t="5571" r="6864" b="13017"/>
          <a:stretch/>
        </p:blipFill>
        <p:spPr>
          <a:xfrm>
            <a:off x="8001302" y="1516133"/>
            <a:ext cx="702674" cy="336669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1FD50BA-3F95-40A5-9068-E2A5361A4A77}"/>
                  </a:ext>
                </a:extLst>
              </p:cNvPr>
              <p:cNvSpPr txBox="1"/>
              <p:nvPr/>
            </p:nvSpPr>
            <p:spPr>
              <a:xfrm>
                <a:off x="4755725" y="1188356"/>
                <a:ext cx="3943488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Electron Density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1FD50BA-3F95-40A5-9068-E2A5361A4A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5725" y="1188356"/>
                <a:ext cx="3943488" cy="430887"/>
              </a:xfrm>
              <a:prstGeom prst="rect">
                <a:avLst/>
              </a:prstGeom>
              <a:blipFill>
                <a:blip r:embed="rId7"/>
                <a:stretch>
                  <a:fillRect l="-2009" t="-8451" b="-2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>
            <a:extLst>
              <a:ext uri="{FF2B5EF4-FFF2-40B4-BE49-F238E27FC236}">
                <a16:creationId xmlns:a16="http://schemas.microsoft.com/office/drawing/2014/main" id="{F2EE0517-E80E-F035-8862-A3F94BE6E57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883" t="6685" r="21356" b="17117"/>
          <a:stretch/>
        </p:blipFill>
        <p:spPr>
          <a:xfrm>
            <a:off x="4742477" y="1588758"/>
            <a:ext cx="3265240" cy="312249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D21007-A17A-5F97-B15B-D9E49E9A6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43</a:t>
            </a:fld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55D6DA4-4F2E-7507-7592-54E0BE910B97}"/>
                  </a:ext>
                </a:extLst>
              </p:cNvPr>
              <p:cNvSpPr txBox="1"/>
              <p:nvPr/>
            </p:nvSpPr>
            <p:spPr>
              <a:xfrm rot="16200000">
                <a:off x="-246491" y="2676824"/>
                <a:ext cx="1447800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(cm)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55D6DA4-4F2E-7507-7592-54E0BE910B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246491" y="2676824"/>
                <a:ext cx="1447800" cy="369332"/>
              </a:xfrm>
              <a:prstGeom prst="rect">
                <a:avLst/>
              </a:prstGeom>
              <a:blipFill>
                <a:blip r:embed="rId8"/>
                <a:stretch>
                  <a:fillRect l="-6557" r="-262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0562EB5-26A6-7E32-A101-48F0748D3A03}"/>
                  </a:ext>
                </a:extLst>
              </p:cNvPr>
              <p:cNvSpPr txBox="1"/>
              <p:nvPr/>
            </p:nvSpPr>
            <p:spPr>
              <a:xfrm>
                <a:off x="977303" y="1173244"/>
                <a:ext cx="3480099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Two-color Field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</m:t>
                    </m:r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0562EB5-26A6-7E32-A101-48F0748D3A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303" y="1173244"/>
                <a:ext cx="3480099" cy="430887"/>
              </a:xfrm>
              <a:prstGeom prst="rect">
                <a:avLst/>
              </a:prstGeom>
              <a:blipFill>
                <a:blip r:embed="rId9"/>
                <a:stretch>
                  <a:fillRect l="-2277" t="-7042" b="-295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Arc 15">
            <a:extLst>
              <a:ext uri="{FF2B5EF4-FFF2-40B4-BE49-F238E27FC236}">
                <a16:creationId xmlns:a16="http://schemas.microsoft.com/office/drawing/2014/main" id="{7F301866-31F1-414C-7964-057D3BA8C237}"/>
              </a:ext>
            </a:extLst>
          </p:cNvPr>
          <p:cNvSpPr/>
          <p:nvPr/>
        </p:nvSpPr>
        <p:spPr>
          <a:xfrm rot="13279753">
            <a:off x="5904496" y="2239609"/>
            <a:ext cx="1574319" cy="1688945"/>
          </a:xfrm>
          <a:custGeom>
            <a:avLst/>
            <a:gdLst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2" fmla="*/ 1270551 w 2541101"/>
              <a:gd name="connsiteY2" fmla="*/ 1714471 h 3428942"/>
              <a:gd name="connsiteX3" fmla="*/ 1270550 w 2541101"/>
              <a:gd name="connsiteY3" fmla="*/ 0 h 3428942"/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0" fmla="*/ 0 w 1397470"/>
              <a:gd name="connsiteY0" fmla="*/ 0 h 1714471"/>
              <a:gd name="connsiteX1" fmla="*/ 1251146 w 1397470"/>
              <a:gd name="connsiteY1" fmla="*/ 1415976 h 1714471"/>
              <a:gd name="connsiteX2" fmla="*/ 1 w 1397470"/>
              <a:gd name="connsiteY2" fmla="*/ 1714471 h 1714471"/>
              <a:gd name="connsiteX3" fmla="*/ 0 w 1397470"/>
              <a:gd name="connsiteY3" fmla="*/ 0 h 1714471"/>
              <a:gd name="connsiteX0" fmla="*/ 0 w 1397470"/>
              <a:gd name="connsiteY0" fmla="*/ 0 h 1714471"/>
              <a:gd name="connsiteX1" fmla="*/ 1397470 w 1397470"/>
              <a:gd name="connsiteY1" fmla="*/ 1503652 h 1714471"/>
              <a:gd name="connsiteX0" fmla="*/ 133512 w 1530982"/>
              <a:gd name="connsiteY0" fmla="*/ 0 h 1714471"/>
              <a:gd name="connsiteX1" fmla="*/ 1384658 w 1530982"/>
              <a:gd name="connsiteY1" fmla="*/ 1415976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530982"/>
              <a:gd name="connsiteY0" fmla="*/ 0 h 1714471"/>
              <a:gd name="connsiteX1" fmla="*/ 1032997 w 1530982"/>
              <a:gd name="connsiteY1" fmla="*/ 1653972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390636"/>
              <a:gd name="connsiteY0" fmla="*/ 0 h 1714471"/>
              <a:gd name="connsiteX1" fmla="*/ 1032997 w 1390636"/>
              <a:gd name="connsiteY1" fmla="*/ 1653972 h 1714471"/>
              <a:gd name="connsiteX2" fmla="*/ 133513 w 1390636"/>
              <a:gd name="connsiteY2" fmla="*/ 1714471 h 1714471"/>
              <a:gd name="connsiteX3" fmla="*/ 133512 w 1390636"/>
              <a:gd name="connsiteY3" fmla="*/ 0 h 1714471"/>
              <a:gd name="connsiteX0" fmla="*/ 0 w 1390636"/>
              <a:gd name="connsiteY0" fmla="*/ 14332 h 1714471"/>
              <a:gd name="connsiteX1" fmla="*/ 1390636 w 1390636"/>
              <a:gd name="connsiteY1" fmla="*/ 1376217 h 1714471"/>
              <a:gd name="connsiteX0" fmla="*/ 133512 w 1288628"/>
              <a:gd name="connsiteY0" fmla="*/ 0 h 1714471"/>
              <a:gd name="connsiteX1" fmla="*/ 1032997 w 1288628"/>
              <a:gd name="connsiteY1" fmla="*/ 1653972 h 1714471"/>
              <a:gd name="connsiteX2" fmla="*/ 133513 w 1288628"/>
              <a:gd name="connsiteY2" fmla="*/ 1714471 h 1714471"/>
              <a:gd name="connsiteX3" fmla="*/ 133512 w 1288628"/>
              <a:gd name="connsiteY3" fmla="*/ 0 h 1714471"/>
              <a:gd name="connsiteX0" fmla="*/ 0 w 1288628"/>
              <a:gd name="connsiteY0" fmla="*/ 14332 h 1714471"/>
              <a:gd name="connsiteX1" fmla="*/ 1288628 w 1288628"/>
              <a:gd name="connsiteY1" fmla="*/ 1389030 h 1714471"/>
              <a:gd name="connsiteX0" fmla="*/ 95272 w 1288628"/>
              <a:gd name="connsiteY0" fmla="*/ 11194 h 1700139"/>
              <a:gd name="connsiteX1" fmla="*/ 1032997 w 1288628"/>
              <a:gd name="connsiteY1" fmla="*/ 1639640 h 1700139"/>
              <a:gd name="connsiteX2" fmla="*/ 133513 w 1288628"/>
              <a:gd name="connsiteY2" fmla="*/ 1700139 h 1700139"/>
              <a:gd name="connsiteX3" fmla="*/ 95272 w 1288628"/>
              <a:gd name="connsiteY3" fmla="*/ 11194 h 1700139"/>
              <a:gd name="connsiteX0" fmla="*/ 0 w 1288628"/>
              <a:gd name="connsiteY0" fmla="*/ 0 h 1700139"/>
              <a:gd name="connsiteX1" fmla="*/ 1288628 w 1288628"/>
              <a:gd name="connsiteY1" fmla="*/ 1374698 h 1700139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35494"/>
              <a:gd name="connsiteY0" fmla="*/ 44172 h 1733117"/>
              <a:gd name="connsiteX1" fmla="*/ 937725 w 1735494"/>
              <a:gd name="connsiteY1" fmla="*/ 1672618 h 1733117"/>
              <a:gd name="connsiteX2" fmla="*/ 38241 w 1735494"/>
              <a:gd name="connsiteY2" fmla="*/ 1733117 h 1733117"/>
              <a:gd name="connsiteX3" fmla="*/ 0 w 1735494"/>
              <a:gd name="connsiteY3" fmla="*/ 44172 h 1733117"/>
              <a:gd name="connsiteX0" fmla="*/ 23088 w 1735494"/>
              <a:gd name="connsiteY0" fmla="*/ 0 h 1733117"/>
              <a:gd name="connsiteX1" fmla="*/ 1735494 w 1735494"/>
              <a:gd name="connsiteY1" fmla="*/ 969600 h 1733117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42288 w 1574319"/>
              <a:gd name="connsiteY0" fmla="*/ 5345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42288 w 1574319"/>
              <a:gd name="connsiteY0" fmla="*/ 5345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74319" h="1688945" stroke="0" extrusionOk="0">
                <a:moveTo>
                  <a:pt x="0" y="0"/>
                </a:moveTo>
                <a:cubicBezTo>
                  <a:pt x="616369" y="0"/>
                  <a:pt x="830414" y="809426"/>
                  <a:pt x="937725" y="1628446"/>
                </a:cubicBezTo>
                <a:lnTo>
                  <a:pt x="38241" y="1688945"/>
                </a:lnTo>
                <a:cubicBezTo>
                  <a:pt x="38241" y="1117455"/>
                  <a:pt x="0" y="571490"/>
                  <a:pt x="0" y="0"/>
                </a:cubicBezTo>
                <a:close/>
              </a:path>
              <a:path w="1574319" h="1688945" fill="none">
                <a:moveTo>
                  <a:pt x="78577" y="91274"/>
                </a:moveTo>
                <a:cubicBezTo>
                  <a:pt x="671073" y="167577"/>
                  <a:pt x="1223240" y="447760"/>
                  <a:pt x="1574319" y="831488"/>
                </a:cubicBezTo>
              </a:path>
            </a:pathLst>
          </a:cu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itle 1">
                <a:extLst>
                  <a:ext uri="{FF2B5EF4-FFF2-40B4-BE49-F238E27FC236}">
                    <a16:creationId xmlns:a16="http://schemas.microsoft.com/office/drawing/2014/main" id="{647B9A22-7180-DA0F-C349-3045BB04828D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08172" y="18256"/>
                <a:ext cx="11301756" cy="948574"/>
              </a:xfrm>
            </p:spPr>
            <p:txBody>
              <a:bodyPr>
                <a:normAutofit/>
              </a:bodyPr>
              <a:lstStyle/>
              <a:p>
                <a:r>
                  <a:rPr lang="en-US" sz="2600" dirty="0"/>
                  <a:t>A decelerating flying focus produces a decelerating ionization front: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6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=1.004</m:t>
                    </m:r>
                    <m:r>
                      <m:rPr>
                        <m:sty m:val="p"/>
                      </m:rPr>
                      <a:rPr lang="en-US" sz="2600" i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endParaRPr lang="en-US" sz="26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2" name="Title 1">
                <a:extLst>
                  <a:ext uri="{FF2B5EF4-FFF2-40B4-BE49-F238E27FC236}">
                    <a16:creationId xmlns:a16="http://schemas.microsoft.com/office/drawing/2014/main" id="{647B9A22-7180-DA0F-C349-3045BB04828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08172" y="18256"/>
                <a:ext cx="11301756" cy="948574"/>
              </a:xfrm>
              <a:blipFill>
                <a:blip r:embed="rId10"/>
                <a:stretch>
                  <a:fillRect l="-1780"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Arc 15">
            <a:extLst>
              <a:ext uri="{FF2B5EF4-FFF2-40B4-BE49-F238E27FC236}">
                <a16:creationId xmlns:a16="http://schemas.microsoft.com/office/drawing/2014/main" id="{AAC78F30-C16B-2762-C5D7-925171744D1D}"/>
              </a:ext>
            </a:extLst>
          </p:cNvPr>
          <p:cNvSpPr/>
          <p:nvPr/>
        </p:nvSpPr>
        <p:spPr>
          <a:xfrm rot="13279753">
            <a:off x="2026353" y="2290363"/>
            <a:ext cx="1574319" cy="1688945"/>
          </a:xfrm>
          <a:custGeom>
            <a:avLst/>
            <a:gdLst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2" fmla="*/ 1270551 w 2541101"/>
              <a:gd name="connsiteY2" fmla="*/ 1714471 h 3428942"/>
              <a:gd name="connsiteX3" fmla="*/ 1270550 w 2541101"/>
              <a:gd name="connsiteY3" fmla="*/ 0 h 3428942"/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0" fmla="*/ 0 w 1397470"/>
              <a:gd name="connsiteY0" fmla="*/ 0 h 1714471"/>
              <a:gd name="connsiteX1" fmla="*/ 1251146 w 1397470"/>
              <a:gd name="connsiteY1" fmla="*/ 1415976 h 1714471"/>
              <a:gd name="connsiteX2" fmla="*/ 1 w 1397470"/>
              <a:gd name="connsiteY2" fmla="*/ 1714471 h 1714471"/>
              <a:gd name="connsiteX3" fmla="*/ 0 w 1397470"/>
              <a:gd name="connsiteY3" fmla="*/ 0 h 1714471"/>
              <a:gd name="connsiteX0" fmla="*/ 0 w 1397470"/>
              <a:gd name="connsiteY0" fmla="*/ 0 h 1714471"/>
              <a:gd name="connsiteX1" fmla="*/ 1397470 w 1397470"/>
              <a:gd name="connsiteY1" fmla="*/ 1503652 h 1714471"/>
              <a:gd name="connsiteX0" fmla="*/ 133512 w 1530982"/>
              <a:gd name="connsiteY0" fmla="*/ 0 h 1714471"/>
              <a:gd name="connsiteX1" fmla="*/ 1384658 w 1530982"/>
              <a:gd name="connsiteY1" fmla="*/ 1415976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530982"/>
              <a:gd name="connsiteY0" fmla="*/ 0 h 1714471"/>
              <a:gd name="connsiteX1" fmla="*/ 1032997 w 1530982"/>
              <a:gd name="connsiteY1" fmla="*/ 1653972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390636"/>
              <a:gd name="connsiteY0" fmla="*/ 0 h 1714471"/>
              <a:gd name="connsiteX1" fmla="*/ 1032997 w 1390636"/>
              <a:gd name="connsiteY1" fmla="*/ 1653972 h 1714471"/>
              <a:gd name="connsiteX2" fmla="*/ 133513 w 1390636"/>
              <a:gd name="connsiteY2" fmla="*/ 1714471 h 1714471"/>
              <a:gd name="connsiteX3" fmla="*/ 133512 w 1390636"/>
              <a:gd name="connsiteY3" fmla="*/ 0 h 1714471"/>
              <a:gd name="connsiteX0" fmla="*/ 0 w 1390636"/>
              <a:gd name="connsiteY0" fmla="*/ 14332 h 1714471"/>
              <a:gd name="connsiteX1" fmla="*/ 1390636 w 1390636"/>
              <a:gd name="connsiteY1" fmla="*/ 1376217 h 1714471"/>
              <a:gd name="connsiteX0" fmla="*/ 133512 w 1288628"/>
              <a:gd name="connsiteY0" fmla="*/ 0 h 1714471"/>
              <a:gd name="connsiteX1" fmla="*/ 1032997 w 1288628"/>
              <a:gd name="connsiteY1" fmla="*/ 1653972 h 1714471"/>
              <a:gd name="connsiteX2" fmla="*/ 133513 w 1288628"/>
              <a:gd name="connsiteY2" fmla="*/ 1714471 h 1714471"/>
              <a:gd name="connsiteX3" fmla="*/ 133512 w 1288628"/>
              <a:gd name="connsiteY3" fmla="*/ 0 h 1714471"/>
              <a:gd name="connsiteX0" fmla="*/ 0 w 1288628"/>
              <a:gd name="connsiteY0" fmla="*/ 14332 h 1714471"/>
              <a:gd name="connsiteX1" fmla="*/ 1288628 w 1288628"/>
              <a:gd name="connsiteY1" fmla="*/ 1389030 h 1714471"/>
              <a:gd name="connsiteX0" fmla="*/ 95272 w 1288628"/>
              <a:gd name="connsiteY0" fmla="*/ 11194 h 1700139"/>
              <a:gd name="connsiteX1" fmla="*/ 1032997 w 1288628"/>
              <a:gd name="connsiteY1" fmla="*/ 1639640 h 1700139"/>
              <a:gd name="connsiteX2" fmla="*/ 133513 w 1288628"/>
              <a:gd name="connsiteY2" fmla="*/ 1700139 h 1700139"/>
              <a:gd name="connsiteX3" fmla="*/ 95272 w 1288628"/>
              <a:gd name="connsiteY3" fmla="*/ 11194 h 1700139"/>
              <a:gd name="connsiteX0" fmla="*/ 0 w 1288628"/>
              <a:gd name="connsiteY0" fmla="*/ 0 h 1700139"/>
              <a:gd name="connsiteX1" fmla="*/ 1288628 w 1288628"/>
              <a:gd name="connsiteY1" fmla="*/ 1374698 h 1700139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35494"/>
              <a:gd name="connsiteY0" fmla="*/ 44172 h 1733117"/>
              <a:gd name="connsiteX1" fmla="*/ 937725 w 1735494"/>
              <a:gd name="connsiteY1" fmla="*/ 1672618 h 1733117"/>
              <a:gd name="connsiteX2" fmla="*/ 38241 w 1735494"/>
              <a:gd name="connsiteY2" fmla="*/ 1733117 h 1733117"/>
              <a:gd name="connsiteX3" fmla="*/ 0 w 1735494"/>
              <a:gd name="connsiteY3" fmla="*/ 44172 h 1733117"/>
              <a:gd name="connsiteX0" fmla="*/ 23088 w 1735494"/>
              <a:gd name="connsiteY0" fmla="*/ 0 h 1733117"/>
              <a:gd name="connsiteX1" fmla="*/ 1735494 w 1735494"/>
              <a:gd name="connsiteY1" fmla="*/ 969600 h 1733117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42288 w 1574319"/>
              <a:gd name="connsiteY0" fmla="*/ 5345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42288 w 1574319"/>
              <a:gd name="connsiteY0" fmla="*/ 5345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  <a:gd name="connsiteX0" fmla="*/ 0 w 1574319"/>
              <a:gd name="connsiteY0" fmla="*/ 0 h 1688945"/>
              <a:gd name="connsiteX1" fmla="*/ 937725 w 1574319"/>
              <a:gd name="connsiteY1" fmla="*/ 1628446 h 1688945"/>
              <a:gd name="connsiteX2" fmla="*/ 38241 w 1574319"/>
              <a:gd name="connsiteY2" fmla="*/ 1688945 h 1688945"/>
              <a:gd name="connsiteX3" fmla="*/ 0 w 1574319"/>
              <a:gd name="connsiteY3" fmla="*/ 0 h 1688945"/>
              <a:gd name="connsiteX0" fmla="*/ 78577 w 1574319"/>
              <a:gd name="connsiteY0" fmla="*/ 91274 h 1688945"/>
              <a:gd name="connsiteX1" fmla="*/ 1574319 w 1574319"/>
              <a:gd name="connsiteY1" fmla="*/ 831488 h 1688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74319" h="1688945" stroke="0" extrusionOk="0">
                <a:moveTo>
                  <a:pt x="0" y="0"/>
                </a:moveTo>
                <a:cubicBezTo>
                  <a:pt x="616369" y="0"/>
                  <a:pt x="830414" y="809426"/>
                  <a:pt x="937725" y="1628446"/>
                </a:cubicBezTo>
                <a:lnTo>
                  <a:pt x="38241" y="1688945"/>
                </a:lnTo>
                <a:cubicBezTo>
                  <a:pt x="38241" y="1117455"/>
                  <a:pt x="0" y="571490"/>
                  <a:pt x="0" y="0"/>
                </a:cubicBezTo>
                <a:close/>
              </a:path>
              <a:path w="1574319" h="1688945" fill="none">
                <a:moveTo>
                  <a:pt x="78577" y="91274"/>
                </a:moveTo>
                <a:cubicBezTo>
                  <a:pt x="671073" y="167577"/>
                  <a:pt x="1223240" y="447760"/>
                  <a:pt x="1574319" y="831488"/>
                </a:cubicBezTo>
              </a:path>
            </a:pathLst>
          </a:cu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9F6326-E61F-BD14-A9D9-7E087E9255F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32350" y="2197644"/>
            <a:ext cx="3438725" cy="2556384"/>
          </a:xfrm>
          <a:prstGeom prst="rect">
            <a:avLst/>
          </a:prstGeom>
        </p:spPr>
      </p:pic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4980C5B8-433C-79F3-9342-ECAEEC4431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94816" y="5289661"/>
            <a:ext cx="9802368" cy="837676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sz="2400" b="0" dirty="0"/>
              <a:t>Despite producing a decelerating ionization front, the THz generation </a:t>
            </a:r>
            <a:r>
              <a:rPr lang="en-US" dirty="0"/>
              <a:t>varies </a:t>
            </a:r>
            <a:r>
              <a:rPr lang="en-US" sz="2400" b="0" dirty="0"/>
              <a:t>over the trajectory</a:t>
            </a:r>
          </a:p>
        </p:txBody>
      </p:sp>
    </p:spTree>
    <p:extLst>
      <p:ext uri="{BB962C8B-B14F-4D97-AF65-F5344CB8AC3E}">
        <p14:creationId xmlns:p14="http://schemas.microsoft.com/office/powerpoint/2010/main" val="19765709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/>
              <p:nvPr/>
            </p:nvSpPr>
            <p:spPr>
              <a:xfrm>
                <a:off x="1719767" y="4663447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D1A6A4-A108-475B-A38E-4B3EC80C23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9767" y="4663447"/>
                <a:ext cx="1905000" cy="430887"/>
              </a:xfrm>
              <a:prstGeom prst="rect">
                <a:avLst/>
              </a:prstGeom>
              <a:blipFill>
                <a:blip r:embed="rId3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>
            <a:extLst>
              <a:ext uri="{FF2B5EF4-FFF2-40B4-BE49-F238E27FC236}">
                <a16:creationId xmlns:a16="http://schemas.microsoft.com/office/drawing/2014/main" id="{A847F746-7640-4758-9BB0-96DD55D4A3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19" t="7572" r="19676" b="12493"/>
          <a:stretch/>
        </p:blipFill>
        <p:spPr>
          <a:xfrm>
            <a:off x="618150" y="1571367"/>
            <a:ext cx="3466642" cy="317094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63B239B-971A-4594-B32D-C8064DD4F8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6530" y="2219312"/>
            <a:ext cx="3495469" cy="248494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95BA6F1-2D26-4D31-8CAA-EB3A93EC9DB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0917" t="6927" r="6988" b="14753"/>
          <a:stretch/>
        </p:blipFill>
        <p:spPr>
          <a:xfrm>
            <a:off x="8036946" y="1637484"/>
            <a:ext cx="659585" cy="320323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2B352BF-960E-46F1-9578-E693D1405C06}"/>
                  </a:ext>
                </a:extLst>
              </p:cNvPr>
              <p:cNvSpPr txBox="1"/>
              <p:nvPr/>
            </p:nvSpPr>
            <p:spPr>
              <a:xfrm>
                <a:off x="5522912" y="4668562"/>
                <a:ext cx="1905000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2B352BF-960E-46F1-9578-E693D1405C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912" y="4668562"/>
                <a:ext cx="1905000" cy="430887"/>
              </a:xfrm>
              <a:prstGeom prst="rect">
                <a:avLst/>
              </a:prstGeom>
              <a:blipFill>
                <a:blip r:embed="rId7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54B5D11E-BEFF-43D1-BDDC-53236803E50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400" t="6424" r="20936" b="15889"/>
          <a:stretch/>
        </p:blipFill>
        <p:spPr>
          <a:xfrm>
            <a:off x="4698434" y="1618617"/>
            <a:ext cx="3308106" cy="317728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/>
              <p:nvPr/>
            </p:nvSpPr>
            <p:spPr>
              <a:xfrm>
                <a:off x="4755725" y="1188356"/>
                <a:ext cx="3943488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Electron Density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</m:sup>
                    </m:sSup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E3B000E-D9B2-41A9-BF0C-AE68150EDE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5725" y="1188356"/>
                <a:ext cx="3943488" cy="430887"/>
              </a:xfrm>
              <a:prstGeom prst="rect">
                <a:avLst/>
              </a:prstGeom>
              <a:blipFill>
                <a:blip r:embed="rId8"/>
                <a:stretch>
                  <a:fillRect l="-2009" t="-8451" b="-2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EEAF8-790D-4A0A-9C65-1B4FEB344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44</a:t>
            </a:fld>
            <a:endParaRPr lang="en-US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CE3EAA4C-3D25-4AFD-80E5-06C5018A777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94816" y="5324144"/>
            <a:ext cx="9802368" cy="837676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dirty="0"/>
              <a:t>A piecewise trajectory was used to make the THz generation more uniform over the deceleration length</a:t>
            </a:r>
            <a:endParaRPr lang="en-US" sz="2400" b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F64BBB7-AEE2-4A89-973C-5A650A5828B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84395" t="5274" r="6188" b="8698"/>
          <a:stretch/>
        </p:blipFill>
        <p:spPr>
          <a:xfrm>
            <a:off x="4153592" y="1509200"/>
            <a:ext cx="426651" cy="3340664"/>
          </a:xfrm>
          <a:prstGeom prst="rect">
            <a:avLst/>
          </a:prstGeom>
        </p:spPr>
      </p:pic>
      <p:sp>
        <p:nvSpPr>
          <p:cNvPr id="41" name="Arc 15">
            <a:extLst>
              <a:ext uri="{FF2B5EF4-FFF2-40B4-BE49-F238E27FC236}">
                <a16:creationId xmlns:a16="http://schemas.microsoft.com/office/drawing/2014/main" id="{27ED51B6-DB3C-43CE-B26F-E67BE722C3D2}"/>
              </a:ext>
            </a:extLst>
          </p:cNvPr>
          <p:cNvSpPr/>
          <p:nvPr/>
        </p:nvSpPr>
        <p:spPr>
          <a:xfrm rot="13239492">
            <a:off x="5514164" y="2396734"/>
            <a:ext cx="1614973" cy="1688945"/>
          </a:xfrm>
          <a:custGeom>
            <a:avLst/>
            <a:gdLst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2" fmla="*/ 1270551 w 2541101"/>
              <a:gd name="connsiteY2" fmla="*/ 1714471 h 3428942"/>
              <a:gd name="connsiteX3" fmla="*/ 1270550 w 2541101"/>
              <a:gd name="connsiteY3" fmla="*/ 0 h 3428942"/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0" fmla="*/ 0 w 1397470"/>
              <a:gd name="connsiteY0" fmla="*/ 0 h 1714471"/>
              <a:gd name="connsiteX1" fmla="*/ 1251146 w 1397470"/>
              <a:gd name="connsiteY1" fmla="*/ 1415976 h 1714471"/>
              <a:gd name="connsiteX2" fmla="*/ 1 w 1397470"/>
              <a:gd name="connsiteY2" fmla="*/ 1714471 h 1714471"/>
              <a:gd name="connsiteX3" fmla="*/ 0 w 1397470"/>
              <a:gd name="connsiteY3" fmla="*/ 0 h 1714471"/>
              <a:gd name="connsiteX0" fmla="*/ 0 w 1397470"/>
              <a:gd name="connsiteY0" fmla="*/ 0 h 1714471"/>
              <a:gd name="connsiteX1" fmla="*/ 1397470 w 1397470"/>
              <a:gd name="connsiteY1" fmla="*/ 1503652 h 1714471"/>
              <a:gd name="connsiteX0" fmla="*/ 133512 w 1530982"/>
              <a:gd name="connsiteY0" fmla="*/ 0 h 1714471"/>
              <a:gd name="connsiteX1" fmla="*/ 1384658 w 1530982"/>
              <a:gd name="connsiteY1" fmla="*/ 1415976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530982"/>
              <a:gd name="connsiteY0" fmla="*/ 0 h 1714471"/>
              <a:gd name="connsiteX1" fmla="*/ 1032997 w 1530982"/>
              <a:gd name="connsiteY1" fmla="*/ 1653972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390636"/>
              <a:gd name="connsiteY0" fmla="*/ 0 h 1714471"/>
              <a:gd name="connsiteX1" fmla="*/ 1032997 w 1390636"/>
              <a:gd name="connsiteY1" fmla="*/ 1653972 h 1714471"/>
              <a:gd name="connsiteX2" fmla="*/ 133513 w 1390636"/>
              <a:gd name="connsiteY2" fmla="*/ 1714471 h 1714471"/>
              <a:gd name="connsiteX3" fmla="*/ 133512 w 1390636"/>
              <a:gd name="connsiteY3" fmla="*/ 0 h 1714471"/>
              <a:gd name="connsiteX0" fmla="*/ 0 w 1390636"/>
              <a:gd name="connsiteY0" fmla="*/ 14332 h 1714471"/>
              <a:gd name="connsiteX1" fmla="*/ 1390636 w 1390636"/>
              <a:gd name="connsiteY1" fmla="*/ 1376217 h 1714471"/>
              <a:gd name="connsiteX0" fmla="*/ 133512 w 1288628"/>
              <a:gd name="connsiteY0" fmla="*/ 0 h 1714471"/>
              <a:gd name="connsiteX1" fmla="*/ 1032997 w 1288628"/>
              <a:gd name="connsiteY1" fmla="*/ 1653972 h 1714471"/>
              <a:gd name="connsiteX2" fmla="*/ 133513 w 1288628"/>
              <a:gd name="connsiteY2" fmla="*/ 1714471 h 1714471"/>
              <a:gd name="connsiteX3" fmla="*/ 133512 w 1288628"/>
              <a:gd name="connsiteY3" fmla="*/ 0 h 1714471"/>
              <a:gd name="connsiteX0" fmla="*/ 0 w 1288628"/>
              <a:gd name="connsiteY0" fmla="*/ 14332 h 1714471"/>
              <a:gd name="connsiteX1" fmla="*/ 1288628 w 1288628"/>
              <a:gd name="connsiteY1" fmla="*/ 1389030 h 1714471"/>
              <a:gd name="connsiteX0" fmla="*/ 95272 w 1288628"/>
              <a:gd name="connsiteY0" fmla="*/ 11194 h 1700139"/>
              <a:gd name="connsiteX1" fmla="*/ 1032997 w 1288628"/>
              <a:gd name="connsiteY1" fmla="*/ 1639640 h 1700139"/>
              <a:gd name="connsiteX2" fmla="*/ 133513 w 1288628"/>
              <a:gd name="connsiteY2" fmla="*/ 1700139 h 1700139"/>
              <a:gd name="connsiteX3" fmla="*/ 95272 w 1288628"/>
              <a:gd name="connsiteY3" fmla="*/ 11194 h 1700139"/>
              <a:gd name="connsiteX0" fmla="*/ 0 w 1288628"/>
              <a:gd name="connsiteY0" fmla="*/ 0 h 1700139"/>
              <a:gd name="connsiteX1" fmla="*/ 1288628 w 1288628"/>
              <a:gd name="connsiteY1" fmla="*/ 1374698 h 1700139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35494"/>
              <a:gd name="connsiteY0" fmla="*/ 44172 h 1733117"/>
              <a:gd name="connsiteX1" fmla="*/ 937725 w 1735494"/>
              <a:gd name="connsiteY1" fmla="*/ 1672618 h 1733117"/>
              <a:gd name="connsiteX2" fmla="*/ 38241 w 1735494"/>
              <a:gd name="connsiteY2" fmla="*/ 1733117 h 1733117"/>
              <a:gd name="connsiteX3" fmla="*/ 0 w 1735494"/>
              <a:gd name="connsiteY3" fmla="*/ 44172 h 1733117"/>
              <a:gd name="connsiteX0" fmla="*/ 23088 w 1735494"/>
              <a:gd name="connsiteY0" fmla="*/ 0 h 1733117"/>
              <a:gd name="connsiteX1" fmla="*/ 1735494 w 1735494"/>
              <a:gd name="connsiteY1" fmla="*/ 969600 h 1733117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219062 w 1735494"/>
              <a:gd name="connsiteY0" fmla="*/ 178663 h 1688945"/>
              <a:gd name="connsiteX1" fmla="*/ 1735494 w 1735494"/>
              <a:gd name="connsiteY1" fmla="*/ 925428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219062 w 1711339"/>
              <a:gd name="connsiteY0" fmla="*/ 178663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285486 w 1711339"/>
              <a:gd name="connsiteY0" fmla="*/ 25419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285486 w 1711339"/>
              <a:gd name="connsiteY0" fmla="*/ 25419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285486 w 1711339"/>
              <a:gd name="connsiteY0" fmla="*/ 25419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70416 w 1711339"/>
              <a:gd name="connsiteY0" fmla="*/ 332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70416 w 1711339"/>
              <a:gd name="connsiteY0" fmla="*/ 332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70416 w 1711339"/>
              <a:gd name="connsiteY0" fmla="*/ 332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469582 w 1711339"/>
              <a:gd name="connsiteY0" fmla="*/ 297665 h 1688945"/>
              <a:gd name="connsiteX1" fmla="*/ 1711339 w 1711339"/>
              <a:gd name="connsiteY1" fmla="*/ 897962 h 1688945"/>
              <a:gd name="connsiteX0" fmla="*/ 0 w 1614973"/>
              <a:gd name="connsiteY0" fmla="*/ 0 h 1688945"/>
              <a:gd name="connsiteX1" fmla="*/ 937725 w 1614973"/>
              <a:gd name="connsiteY1" fmla="*/ 1628446 h 1688945"/>
              <a:gd name="connsiteX2" fmla="*/ 38241 w 1614973"/>
              <a:gd name="connsiteY2" fmla="*/ 1688945 h 1688945"/>
              <a:gd name="connsiteX3" fmla="*/ 0 w 1614973"/>
              <a:gd name="connsiteY3" fmla="*/ 0 h 1688945"/>
              <a:gd name="connsiteX0" fmla="*/ 469582 w 1614973"/>
              <a:gd name="connsiteY0" fmla="*/ 297665 h 1688945"/>
              <a:gd name="connsiteX1" fmla="*/ 1614973 w 1614973"/>
              <a:gd name="connsiteY1" fmla="*/ 811729 h 1688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14973" h="1688945" stroke="0" extrusionOk="0">
                <a:moveTo>
                  <a:pt x="0" y="0"/>
                </a:moveTo>
                <a:cubicBezTo>
                  <a:pt x="616369" y="0"/>
                  <a:pt x="830414" y="809426"/>
                  <a:pt x="937725" y="1628446"/>
                </a:cubicBezTo>
                <a:lnTo>
                  <a:pt x="38241" y="1688945"/>
                </a:lnTo>
                <a:cubicBezTo>
                  <a:pt x="38241" y="1117455"/>
                  <a:pt x="0" y="571490"/>
                  <a:pt x="0" y="0"/>
                </a:cubicBezTo>
                <a:close/>
              </a:path>
              <a:path w="1614973" h="1688945" fill="none">
                <a:moveTo>
                  <a:pt x="469582" y="297665"/>
                </a:moveTo>
                <a:cubicBezTo>
                  <a:pt x="945219" y="374969"/>
                  <a:pt x="1206544" y="438643"/>
                  <a:pt x="1614973" y="811729"/>
                </a:cubicBezTo>
              </a:path>
            </a:pathLst>
          </a:cu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/>
              <p:nvPr/>
            </p:nvSpPr>
            <p:spPr>
              <a:xfrm>
                <a:off x="959056" y="1187547"/>
                <a:ext cx="3480099" cy="4308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</a:rPr>
                  <a:t>Two-color Field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</m:t>
                    </m:r>
                    <m: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>
                  <a:solidFill>
                    <a:schemeClr val="tx1"/>
                  </a:solidFill>
                  <a:latin typeface="+mj-lt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64B64A7-5DAF-4153-AE52-823611AB8F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9056" y="1187547"/>
                <a:ext cx="3480099" cy="430887"/>
              </a:xfrm>
              <a:prstGeom prst="rect">
                <a:avLst/>
              </a:prstGeom>
              <a:blipFill>
                <a:blip r:embed="rId10"/>
                <a:stretch>
                  <a:fillRect l="-2277" t="-8571" b="-3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Arc 15">
            <a:extLst>
              <a:ext uri="{FF2B5EF4-FFF2-40B4-BE49-F238E27FC236}">
                <a16:creationId xmlns:a16="http://schemas.microsoft.com/office/drawing/2014/main" id="{D5617D3E-38D2-4389-884D-55B7C570EEFB}"/>
              </a:ext>
            </a:extLst>
          </p:cNvPr>
          <p:cNvSpPr/>
          <p:nvPr/>
        </p:nvSpPr>
        <p:spPr>
          <a:xfrm rot="13239492">
            <a:off x="1626401" y="2418198"/>
            <a:ext cx="1614973" cy="1688945"/>
          </a:xfrm>
          <a:custGeom>
            <a:avLst/>
            <a:gdLst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2" fmla="*/ 1270551 w 2541101"/>
              <a:gd name="connsiteY2" fmla="*/ 1714471 h 3428942"/>
              <a:gd name="connsiteX3" fmla="*/ 1270550 w 2541101"/>
              <a:gd name="connsiteY3" fmla="*/ 0 h 3428942"/>
              <a:gd name="connsiteX0" fmla="*/ 1270550 w 2541101"/>
              <a:gd name="connsiteY0" fmla="*/ 0 h 3428942"/>
              <a:gd name="connsiteX1" fmla="*/ 2521696 w 2541101"/>
              <a:gd name="connsiteY1" fmla="*/ 1415976 h 3428942"/>
              <a:gd name="connsiteX0" fmla="*/ 0 w 1397470"/>
              <a:gd name="connsiteY0" fmla="*/ 0 h 1714471"/>
              <a:gd name="connsiteX1" fmla="*/ 1251146 w 1397470"/>
              <a:gd name="connsiteY1" fmla="*/ 1415976 h 1714471"/>
              <a:gd name="connsiteX2" fmla="*/ 1 w 1397470"/>
              <a:gd name="connsiteY2" fmla="*/ 1714471 h 1714471"/>
              <a:gd name="connsiteX3" fmla="*/ 0 w 1397470"/>
              <a:gd name="connsiteY3" fmla="*/ 0 h 1714471"/>
              <a:gd name="connsiteX0" fmla="*/ 0 w 1397470"/>
              <a:gd name="connsiteY0" fmla="*/ 0 h 1714471"/>
              <a:gd name="connsiteX1" fmla="*/ 1397470 w 1397470"/>
              <a:gd name="connsiteY1" fmla="*/ 1503652 h 1714471"/>
              <a:gd name="connsiteX0" fmla="*/ 133512 w 1530982"/>
              <a:gd name="connsiteY0" fmla="*/ 0 h 1714471"/>
              <a:gd name="connsiteX1" fmla="*/ 1384658 w 1530982"/>
              <a:gd name="connsiteY1" fmla="*/ 1415976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530982"/>
              <a:gd name="connsiteY0" fmla="*/ 0 h 1714471"/>
              <a:gd name="connsiteX1" fmla="*/ 1032997 w 1530982"/>
              <a:gd name="connsiteY1" fmla="*/ 1653972 h 1714471"/>
              <a:gd name="connsiteX2" fmla="*/ 133513 w 1530982"/>
              <a:gd name="connsiteY2" fmla="*/ 1714471 h 1714471"/>
              <a:gd name="connsiteX3" fmla="*/ 133512 w 1530982"/>
              <a:gd name="connsiteY3" fmla="*/ 0 h 1714471"/>
              <a:gd name="connsiteX0" fmla="*/ 0 w 1530982"/>
              <a:gd name="connsiteY0" fmla="*/ 14332 h 1714471"/>
              <a:gd name="connsiteX1" fmla="*/ 1530982 w 1530982"/>
              <a:gd name="connsiteY1" fmla="*/ 1503652 h 1714471"/>
              <a:gd name="connsiteX0" fmla="*/ 133512 w 1390636"/>
              <a:gd name="connsiteY0" fmla="*/ 0 h 1714471"/>
              <a:gd name="connsiteX1" fmla="*/ 1032997 w 1390636"/>
              <a:gd name="connsiteY1" fmla="*/ 1653972 h 1714471"/>
              <a:gd name="connsiteX2" fmla="*/ 133513 w 1390636"/>
              <a:gd name="connsiteY2" fmla="*/ 1714471 h 1714471"/>
              <a:gd name="connsiteX3" fmla="*/ 133512 w 1390636"/>
              <a:gd name="connsiteY3" fmla="*/ 0 h 1714471"/>
              <a:gd name="connsiteX0" fmla="*/ 0 w 1390636"/>
              <a:gd name="connsiteY0" fmla="*/ 14332 h 1714471"/>
              <a:gd name="connsiteX1" fmla="*/ 1390636 w 1390636"/>
              <a:gd name="connsiteY1" fmla="*/ 1376217 h 1714471"/>
              <a:gd name="connsiteX0" fmla="*/ 133512 w 1288628"/>
              <a:gd name="connsiteY0" fmla="*/ 0 h 1714471"/>
              <a:gd name="connsiteX1" fmla="*/ 1032997 w 1288628"/>
              <a:gd name="connsiteY1" fmla="*/ 1653972 h 1714471"/>
              <a:gd name="connsiteX2" fmla="*/ 133513 w 1288628"/>
              <a:gd name="connsiteY2" fmla="*/ 1714471 h 1714471"/>
              <a:gd name="connsiteX3" fmla="*/ 133512 w 1288628"/>
              <a:gd name="connsiteY3" fmla="*/ 0 h 1714471"/>
              <a:gd name="connsiteX0" fmla="*/ 0 w 1288628"/>
              <a:gd name="connsiteY0" fmla="*/ 14332 h 1714471"/>
              <a:gd name="connsiteX1" fmla="*/ 1288628 w 1288628"/>
              <a:gd name="connsiteY1" fmla="*/ 1389030 h 1714471"/>
              <a:gd name="connsiteX0" fmla="*/ 95272 w 1288628"/>
              <a:gd name="connsiteY0" fmla="*/ 11194 h 1700139"/>
              <a:gd name="connsiteX1" fmla="*/ 1032997 w 1288628"/>
              <a:gd name="connsiteY1" fmla="*/ 1639640 h 1700139"/>
              <a:gd name="connsiteX2" fmla="*/ 133513 w 1288628"/>
              <a:gd name="connsiteY2" fmla="*/ 1700139 h 1700139"/>
              <a:gd name="connsiteX3" fmla="*/ 95272 w 1288628"/>
              <a:gd name="connsiteY3" fmla="*/ 11194 h 1700139"/>
              <a:gd name="connsiteX0" fmla="*/ 0 w 1288628"/>
              <a:gd name="connsiteY0" fmla="*/ 0 h 1700139"/>
              <a:gd name="connsiteX1" fmla="*/ 1288628 w 1288628"/>
              <a:gd name="connsiteY1" fmla="*/ 1374698 h 1700139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193356"/>
              <a:gd name="connsiteY0" fmla="*/ 0 h 1688945"/>
              <a:gd name="connsiteX1" fmla="*/ 937725 w 1193356"/>
              <a:gd name="connsiteY1" fmla="*/ 1628446 h 1688945"/>
              <a:gd name="connsiteX2" fmla="*/ 38241 w 1193356"/>
              <a:gd name="connsiteY2" fmla="*/ 1688945 h 1688945"/>
              <a:gd name="connsiteX3" fmla="*/ 0 w 1193356"/>
              <a:gd name="connsiteY3" fmla="*/ 0 h 1688945"/>
              <a:gd name="connsiteX0" fmla="*/ 758 w 1193356"/>
              <a:gd name="connsiteY0" fmla="*/ 15753 h 1688945"/>
              <a:gd name="connsiteX1" fmla="*/ 1193356 w 1193356"/>
              <a:gd name="connsiteY1" fmla="*/ 136350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25190"/>
              <a:gd name="connsiteY0" fmla="*/ 0 h 1688945"/>
              <a:gd name="connsiteX1" fmla="*/ 937725 w 1725190"/>
              <a:gd name="connsiteY1" fmla="*/ 1628446 h 1688945"/>
              <a:gd name="connsiteX2" fmla="*/ 38241 w 1725190"/>
              <a:gd name="connsiteY2" fmla="*/ 1688945 h 1688945"/>
              <a:gd name="connsiteX3" fmla="*/ 0 w 1725190"/>
              <a:gd name="connsiteY3" fmla="*/ 0 h 1688945"/>
              <a:gd name="connsiteX0" fmla="*/ 758 w 1725190"/>
              <a:gd name="connsiteY0" fmla="*/ 15753 h 1688945"/>
              <a:gd name="connsiteX1" fmla="*/ 1725190 w 1725190"/>
              <a:gd name="connsiteY1" fmla="*/ 1060434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55504"/>
              <a:gd name="connsiteY0" fmla="*/ 0 h 1688945"/>
              <a:gd name="connsiteX1" fmla="*/ 937725 w 1755504"/>
              <a:gd name="connsiteY1" fmla="*/ 1628446 h 1688945"/>
              <a:gd name="connsiteX2" fmla="*/ 38241 w 1755504"/>
              <a:gd name="connsiteY2" fmla="*/ 1688945 h 1688945"/>
              <a:gd name="connsiteX3" fmla="*/ 0 w 1755504"/>
              <a:gd name="connsiteY3" fmla="*/ 0 h 1688945"/>
              <a:gd name="connsiteX0" fmla="*/ 758 w 1755504"/>
              <a:gd name="connsiteY0" fmla="*/ 15753 h 1688945"/>
              <a:gd name="connsiteX1" fmla="*/ 1755504 w 1755504"/>
              <a:gd name="connsiteY1" fmla="*/ 991717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0 h 1688945"/>
              <a:gd name="connsiteX1" fmla="*/ 937725 w 1743477"/>
              <a:gd name="connsiteY1" fmla="*/ 1628446 h 1688945"/>
              <a:gd name="connsiteX2" fmla="*/ 38241 w 1743477"/>
              <a:gd name="connsiteY2" fmla="*/ 1688945 h 1688945"/>
              <a:gd name="connsiteX3" fmla="*/ 0 w 1743477"/>
              <a:gd name="connsiteY3" fmla="*/ 0 h 1688945"/>
              <a:gd name="connsiteX0" fmla="*/ 758 w 1743477"/>
              <a:gd name="connsiteY0" fmla="*/ 15753 h 1688945"/>
              <a:gd name="connsiteX1" fmla="*/ 1743477 w 1743477"/>
              <a:gd name="connsiteY1" fmla="*/ 916634 h 1688945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43477"/>
              <a:gd name="connsiteY0" fmla="*/ 44172 h 1733117"/>
              <a:gd name="connsiteX1" fmla="*/ 937725 w 1743477"/>
              <a:gd name="connsiteY1" fmla="*/ 1672618 h 1733117"/>
              <a:gd name="connsiteX2" fmla="*/ 38241 w 1743477"/>
              <a:gd name="connsiteY2" fmla="*/ 1733117 h 1733117"/>
              <a:gd name="connsiteX3" fmla="*/ 0 w 1743477"/>
              <a:gd name="connsiteY3" fmla="*/ 44172 h 1733117"/>
              <a:gd name="connsiteX0" fmla="*/ 23088 w 1743477"/>
              <a:gd name="connsiteY0" fmla="*/ 0 h 1733117"/>
              <a:gd name="connsiteX1" fmla="*/ 1743477 w 1743477"/>
              <a:gd name="connsiteY1" fmla="*/ 960806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59442"/>
              <a:gd name="connsiteY0" fmla="*/ 44172 h 1733117"/>
              <a:gd name="connsiteX1" fmla="*/ 937725 w 1759442"/>
              <a:gd name="connsiteY1" fmla="*/ 1672618 h 1733117"/>
              <a:gd name="connsiteX2" fmla="*/ 38241 w 1759442"/>
              <a:gd name="connsiteY2" fmla="*/ 1733117 h 1733117"/>
              <a:gd name="connsiteX3" fmla="*/ 0 w 1759442"/>
              <a:gd name="connsiteY3" fmla="*/ 44172 h 1733117"/>
              <a:gd name="connsiteX0" fmla="*/ 23088 w 1759442"/>
              <a:gd name="connsiteY0" fmla="*/ 0 h 1733117"/>
              <a:gd name="connsiteX1" fmla="*/ 1759442 w 1759442"/>
              <a:gd name="connsiteY1" fmla="*/ 943224 h 1733117"/>
              <a:gd name="connsiteX0" fmla="*/ 0 w 1735494"/>
              <a:gd name="connsiteY0" fmla="*/ 44172 h 1733117"/>
              <a:gd name="connsiteX1" fmla="*/ 937725 w 1735494"/>
              <a:gd name="connsiteY1" fmla="*/ 1672618 h 1733117"/>
              <a:gd name="connsiteX2" fmla="*/ 38241 w 1735494"/>
              <a:gd name="connsiteY2" fmla="*/ 1733117 h 1733117"/>
              <a:gd name="connsiteX3" fmla="*/ 0 w 1735494"/>
              <a:gd name="connsiteY3" fmla="*/ 44172 h 1733117"/>
              <a:gd name="connsiteX0" fmla="*/ 23088 w 1735494"/>
              <a:gd name="connsiteY0" fmla="*/ 0 h 1733117"/>
              <a:gd name="connsiteX1" fmla="*/ 1735494 w 1735494"/>
              <a:gd name="connsiteY1" fmla="*/ 969600 h 1733117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42288 w 1735494"/>
              <a:gd name="connsiteY0" fmla="*/ 5345 h 1688945"/>
              <a:gd name="connsiteX1" fmla="*/ 1735494 w 1735494"/>
              <a:gd name="connsiteY1" fmla="*/ 925428 h 1688945"/>
              <a:gd name="connsiteX0" fmla="*/ 0 w 1735494"/>
              <a:gd name="connsiteY0" fmla="*/ 0 h 1688945"/>
              <a:gd name="connsiteX1" fmla="*/ 937725 w 1735494"/>
              <a:gd name="connsiteY1" fmla="*/ 1628446 h 1688945"/>
              <a:gd name="connsiteX2" fmla="*/ 38241 w 1735494"/>
              <a:gd name="connsiteY2" fmla="*/ 1688945 h 1688945"/>
              <a:gd name="connsiteX3" fmla="*/ 0 w 1735494"/>
              <a:gd name="connsiteY3" fmla="*/ 0 h 1688945"/>
              <a:gd name="connsiteX0" fmla="*/ 219062 w 1735494"/>
              <a:gd name="connsiteY0" fmla="*/ 178663 h 1688945"/>
              <a:gd name="connsiteX1" fmla="*/ 1735494 w 1735494"/>
              <a:gd name="connsiteY1" fmla="*/ 925428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219062 w 1711339"/>
              <a:gd name="connsiteY0" fmla="*/ 178663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285486 w 1711339"/>
              <a:gd name="connsiteY0" fmla="*/ 25419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285486 w 1711339"/>
              <a:gd name="connsiteY0" fmla="*/ 25419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285486 w 1711339"/>
              <a:gd name="connsiteY0" fmla="*/ 25419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05700 w 1711339"/>
              <a:gd name="connsiteY0" fmla="*/ 255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70416 w 1711339"/>
              <a:gd name="connsiteY0" fmla="*/ 332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70416 w 1711339"/>
              <a:gd name="connsiteY0" fmla="*/ 332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570416 w 1711339"/>
              <a:gd name="connsiteY0" fmla="*/ 332364 h 1688945"/>
              <a:gd name="connsiteX1" fmla="*/ 1711339 w 1711339"/>
              <a:gd name="connsiteY1" fmla="*/ 897962 h 1688945"/>
              <a:gd name="connsiteX0" fmla="*/ 0 w 1711339"/>
              <a:gd name="connsiteY0" fmla="*/ 0 h 1688945"/>
              <a:gd name="connsiteX1" fmla="*/ 937725 w 1711339"/>
              <a:gd name="connsiteY1" fmla="*/ 1628446 h 1688945"/>
              <a:gd name="connsiteX2" fmla="*/ 38241 w 1711339"/>
              <a:gd name="connsiteY2" fmla="*/ 1688945 h 1688945"/>
              <a:gd name="connsiteX3" fmla="*/ 0 w 1711339"/>
              <a:gd name="connsiteY3" fmla="*/ 0 h 1688945"/>
              <a:gd name="connsiteX0" fmla="*/ 469582 w 1711339"/>
              <a:gd name="connsiteY0" fmla="*/ 297665 h 1688945"/>
              <a:gd name="connsiteX1" fmla="*/ 1711339 w 1711339"/>
              <a:gd name="connsiteY1" fmla="*/ 897962 h 1688945"/>
              <a:gd name="connsiteX0" fmla="*/ 0 w 1614973"/>
              <a:gd name="connsiteY0" fmla="*/ 0 h 1688945"/>
              <a:gd name="connsiteX1" fmla="*/ 937725 w 1614973"/>
              <a:gd name="connsiteY1" fmla="*/ 1628446 h 1688945"/>
              <a:gd name="connsiteX2" fmla="*/ 38241 w 1614973"/>
              <a:gd name="connsiteY2" fmla="*/ 1688945 h 1688945"/>
              <a:gd name="connsiteX3" fmla="*/ 0 w 1614973"/>
              <a:gd name="connsiteY3" fmla="*/ 0 h 1688945"/>
              <a:gd name="connsiteX0" fmla="*/ 469582 w 1614973"/>
              <a:gd name="connsiteY0" fmla="*/ 297665 h 1688945"/>
              <a:gd name="connsiteX1" fmla="*/ 1614973 w 1614973"/>
              <a:gd name="connsiteY1" fmla="*/ 811729 h 1688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14973" h="1688945" stroke="0" extrusionOk="0">
                <a:moveTo>
                  <a:pt x="0" y="0"/>
                </a:moveTo>
                <a:cubicBezTo>
                  <a:pt x="616369" y="0"/>
                  <a:pt x="830414" y="809426"/>
                  <a:pt x="937725" y="1628446"/>
                </a:cubicBezTo>
                <a:lnTo>
                  <a:pt x="38241" y="1688945"/>
                </a:lnTo>
                <a:cubicBezTo>
                  <a:pt x="38241" y="1117455"/>
                  <a:pt x="0" y="571490"/>
                  <a:pt x="0" y="0"/>
                </a:cubicBezTo>
                <a:close/>
              </a:path>
              <a:path w="1614973" h="1688945" fill="none">
                <a:moveTo>
                  <a:pt x="469582" y="297665"/>
                </a:moveTo>
                <a:cubicBezTo>
                  <a:pt x="945219" y="374969"/>
                  <a:pt x="1206544" y="438643"/>
                  <a:pt x="1614973" y="811729"/>
                </a:cubicBezTo>
              </a:path>
            </a:pathLst>
          </a:cu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5" name="Title 1">
                <a:extLst>
                  <a:ext uri="{FF2B5EF4-FFF2-40B4-BE49-F238E27FC236}">
                    <a16:creationId xmlns:a16="http://schemas.microsoft.com/office/drawing/2014/main" id="{B18203B0-F733-4581-B6FD-EC8D12363F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8172" y="18256"/>
                <a:ext cx="11301756" cy="948574"/>
              </a:xfrm>
              <a:prstGeom prst="rect">
                <a:avLst/>
              </a:prstGeom>
            </p:spPr>
            <p:txBody>
              <a:bodyPr vert="horz" lIns="0" tIns="45720" rIns="91440" bIns="45720" rtlCol="0" anchor="b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2800" b="0" i="0" kern="1200">
                    <a:solidFill>
                      <a:schemeClr val="tx2"/>
                    </a:solidFill>
                    <a:latin typeface="Aptos Display" panose="020B0004020202020204" pitchFamily="34" charset="0"/>
                    <a:ea typeface="+mj-ea"/>
                    <a:cs typeface="+mj-cs"/>
                  </a:defRPr>
                </a:lvl1pPr>
              </a:lstStyle>
              <a:p>
                <a:r>
                  <a:rPr lang="en-US" sz="2600" dirty="0"/>
                  <a:t>A decelerating flying focus produces a decelerating ionization front: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60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6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=1.004</m:t>
                    </m:r>
                    <m:r>
                      <m:rPr>
                        <m:sty m:val="p"/>
                      </m:rPr>
                      <a:rPr lang="en-US" sz="260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endParaRPr lang="en-US" sz="26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5" name="Title 1">
                <a:extLst>
                  <a:ext uri="{FF2B5EF4-FFF2-40B4-BE49-F238E27FC236}">
                    <a16:creationId xmlns:a16="http://schemas.microsoft.com/office/drawing/2014/main" id="{B18203B0-F733-4581-B6FD-EC8D12363F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72" y="18256"/>
                <a:ext cx="11301756" cy="948574"/>
              </a:xfrm>
              <a:prstGeom prst="rect">
                <a:avLst/>
              </a:prstGeom>
              <a:blipFill>
                <a:blip r:embed="rId11"/>
                <a:stretch>
                  <a:fillRect l="-1780"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2FD656DF-C5B9-41B4-9068-D5B3ADC5DBB8}"/>
                  </a:ext>
                </a:extLst>
              </p:cNvPr>
              <p:cNvSpPr txBox="1"/>
              <p:nvPr/>
            </p:nvSpPr>
            <p:spPr>
              <a:xfrm rot="16200000">
                <a:off x="-246491" y="2676824"/>
                <a:ext cx="1447800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(cm) </a:t>
                </a:r>
                <a:endParaRPr lang="en-US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2FD656DF-C5B9-41B4-9068-D5B3ADC5DB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246491" y="2676824"/>
                <a:ext cx="1447800" cy="369332"/>
              </a:xfrm>
              <a:prstGeom prst="rect">
                <a:avLst/>
              </a:prstGeom>
              <a:blipFill>
                <a:blip r:embed="rId12"/>
                <a:stretch>
                  <a:fillRect l="-6557" r="-262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77613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B9409A6-7CF4-43F9-85C1-6581B18EDC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958" t="39455" b="-249"/>
          <a:stretch/>
        </p:blipFill>
        <p:spPr>
          <a:xfrm>
            <a:off x="5461279" y="1384613"/>
            <a:ext cx="1967465" cy="32813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0" dirty="0"/>
              <a:t>Once the trajectory was corrected for nonuniform THz generation, </a:t>
            </a:r>
            <a:br>
              <a:rPr lang="en-US" sz="2800" b="0" dirty="0"/>
            </a:br>
            <a:r>
              <a:rPr lang="en-US" sz="2800" b="0" dirty="0"/>
              <a:t>the generated THz wavefronts were parabolic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45</a:t>
            </a:fld>
            <a:endParaRPr lang="en-US"/>
          </a:p>
        </p:txBody>
      </p:sp>
      <p:pic>
        <p:nvPicPr>
          <p:cNvPr id="13" name="Content Placeholder 6">
            <a:extLst>
              <a:ext uri="{FF2B5EF4-FFF2-40B4-BE49-F238E27FC236}">
                <a16:creationId xmlns:a16="http://schemas.microsoft.com/office/drawing/2014/main" id="{2A294DCA-B160-4DD7-82E7-9B612FD6F5A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674" t="52890" r="13465" b="1391"/>
          <a:stretch/>
        </p:blipFill>
        <p:spPr>
          <a:xfrm>
            <a:off x="3758039" y="1631777"/>
            <a:ext cx="1694267" cy="16243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75B3F92F-46B3-41E4-814D-3C81A668722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37807" y="2189726"/>
                <a:ext cx="1664094" cy="101057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=1.004</m:t>
                    </m:r>
                  </m:oMath>
                </a14:m>
                <a:r>
                  <a:rPr lang="en-US" sz="2200" dirty="0">
                    <a:solidFill>
                      <a:schemeClr val="tx1"/>
                    </a:solidFill>
                  </a:rPr>
                  <a:t>c</a:t>
                </a:r>
                <a:endParaRPr lang="en-US" sz="2200" b="1" i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75B3F92F-46B3-41E4-814D-3C81A66872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7807" y="2189726"/>
                <a:ext cx="1664094" cy="1010570"/>
              </a:xfrm>
              <a:prstGeom prst="rect">
                <a:avLst/>
              </a:prstGeom>
              <a:blipFill>
                <a:blip r:embed="rId5"/>
                <a:stretch>
                  <a:fillRect t="-72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A3A1C943-A904-4BBF-837E-1A8267042C3E}"/>
              </a:ext>
            </a:extLst>
          </p:cNvPr>
          <p:cNvSpPr txBox="1">
            <a:spLocks/>
          </p:cNvSpPr>
          <p:nvPr/>
        </p:nvSpPr>
        <p:spPr>
          <a:xfrm>
            <a:off x="1537807" y="1640896"/>
            <a:ext cx="1862939" cy="43926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/>
              <a:t>Decelerating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5CF7C6C-BFA2-47A7-8BF2-96F7BF78E8D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183" r="74889"/>
          <a:stretch/>
        </p:blipFill>
        <p:spPr>
          <a:xfrm>
            <a:off x="7781020" y="1333019"/>
            <a:ext cx="2873173" cy="21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3864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B9409A6-7CF4-43F9-85C1-6581B18EDC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958" t="39455" b="26905"/>
          <a:stretch/>
        </p:blipFill>
        <p:spPr>
          <a:xfrm>
            <a:off x="5461279" y="1384613"/>
            <a:ext cx="1967465" cy="18156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0" dirty="0"/>
              <a:t>Once the trajectory was corrected for nonuniform THz generation, </a:t>
            </a:r>
            <a:br>
              <a:rPr lang="en-US" sz="2800" b="0" dirty="0"/>
            </a:br>
            <a:r>
              <a:rPr lang="en-US" sz="2800" b="0" dirty="0"/>
              <a:t>the generated THz wavefronts were parabolic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46</a:t>
            </a:fld>
            <a:endParaRPr lang="en-US"/>
          </a:p>
        </p:txBody>
      </p:sp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E398A780-CE4E-4DB4-A7C3-CF29A38542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043" r="13096" b="54281"/>
          <a:stretch/>
        </p:blipFill>
        <p:spPr>
          <a:xfrm>
            <a:off x="3758039" y="3533474"/>
            <a:ext cx="1694267" cy="1624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B163B2C-DAEE-4070-BECE-A704EBBC50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540" t="79801" b="4846"/>
          <a:stretch/>
        </p:blipFill>
        <p:spPr>
          <a:xfrm>
            <a:off x="5836192" y="5870242"/>
            <a:ext cx="1627768" cy="860585"/>
          </a:xfrm>
          <a:prstGeom prst="rect">
            <a:avLst/>
          </a:prstGeom>
        </p:spPr>
      </p:pic>
      <p:pic>
        <p:nvPicPr>
          <p:cNvPr id="13" name="Content Placeholder 6">
            <a:extLst>
              <a:ext uri="{FF2B5EF4-FFF2-40B4-BE49-F238E27FC236}">
                <a16:creationId xmlns:a16="http://schemas.microsoft.com/office/drawing/2014/main" id="{2A294DCA-B160-4DD7-82E7-9B612FD6F5A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674" t="52890" r="13465" b="1391"/>
          <a:stretch/>
        </p:blipFill>
        <p:spPr>
          <a:xfrm>
            <a:off x="3758039" y="1631777"/>
            <a:ext cx="1694267" cy="16243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FEAF8685-AF3D-4BF9-82C8-7C486025C37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37806" y="4154453"/>
                <a:ext cx="2189533" cy="79569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=1.004</m:t>
                    </m:r>
                  </m:oMath>
                </a14:m>
                <a:r>
                  <a:rPr lang="en-US" sz="2200" dirty="0">
                    <a:solidFill>
                      <a:schemeClr val="tx1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FEAF8685-AF3D-4BF9-82C8-7C486025C37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37806" y="4154453"/>
                <a:ext cx="2189533" cy="795691"/>
              </a:xfrm>
              <a:blipFill>
                <a:blip r:embed="rId5"/>
                <a:stretch>
                  <a:fillRect t="-92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75B3F92F-46B3-41E4-814D-3C81A668722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37807" y="2189726"/>
                <a:ext cx="1664094" cy="101057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=1.004</m:t>
                    </m:r>
                  </m:oMath>
                </a14:m>
                <a:r>
                  <a:rPr lang="en-US" sz="2200" dirty="0">
                    <a:solidFill>
                      <a:schemeClr val="tx1"/>
                    </a:solidFill>
                  </a:rPr>
                  <a:t>c</a:t>
                </a:r>
                <a:endParaRPr lang="en-US" sz="2200" b="1" i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75B3F92F-46B3-41E4-814D-3C81A66872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7807" y="2189726"/>
                <a:ext cx="1664094" cy="1010570"/>
              </a:xfrm>
              <a:prstGeom prst="rect">
                <a:avLst/>
              </a:prstGeom>
              <a:blipFill>
                <a:blip r:embed="rId6"/>
                <a:stretch>
                  <a:fillRect t="-72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4D6E1FFE-243E-46B9-9186-94251804728B}"/>
              </a:ext>
            </a:extLst>
          </p:cNvPr>
          <p:cNvSpPr txBox="1">
            <a:spLocks/>
          </p:cNvSpPr>
          <p:nvPr/>
        </p:nvSpPr>
        <p:spPr>
          <a:xfrm>
            <a:off x="1543050" y="3657424"/>
            <a:ext cx="1862939" cy="43926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/>
              <a:t>Constant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A3A1C943-A904-4BBF-837E-1A8267042C3E}"/>
              </a:ext>
            </a:extLst>
          </p:cNvPr>
          <p:cNvSpPr txBox="1">
            <a:spLocks/>
          </p:cNvSpPr>
          <p:nvPr/>
        </p:nvSpPr>
        <p:spPr>
          <a:xfrm>
            <a:off x="1537807" y="1640896"/>
            <a:ext cx="1862939" cy="43926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/>
              <a:t>Decelerating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3574F42-CB9A-4542-B26D-E76AE4DB3F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958" t="2076" b="63089"/>
          <a:stretch/>
        </p:blipFill>
        <p:spPr>
          <a:xfrm>
            <a:off x="5452306" y="3593108"/>
            <a:ext cx="1967465" cy="188027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5CF7C6C-BFA2-47A7-8BF2-96F7BF78E8D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183" r="74889"/>
          <a:stretch/>
        </p:blipFill>
        <p:spPr>
          <a:xfrm>
            <a:off x="7781020" y="1333019"/>
            <a:ext cx="2873173" cy="21337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740BD1D-D49A-436D-B709-C9429C5ED19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5112" t="8183" r="47772"/>
          <a:stretch/>
        </p:blipFill>
        <p:spPr>
          <a:xfrm>
            <a:off x="7508148" y="3657424"/>
            <a:ext cx="3102631" cy="2133749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0CBCB3D-29A3-463A-81F1-A77FA9B8B219}"/>
              </a:ext>
            </a:extLst>
          </p:cNvPr>
          <p:cNvSpPr/>
          <p:nvPr/>
        </p:nvSpPr>
        <p:spPr>
          <a:xfrm>
            <a:off x="6174963" y="3548006"/>
            <a:ext cx="840201" cy="784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DD60E9F-627E-4CAF-AD9A-DEC9B14FD4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958" t="72813" b="20732"/>
          <a:stretch/>
        </p:blipFill>
        <p:spPr>
          <a:xfrm>
            <a:off x="5476831" y="5423113"/>
            <a:ext cx="1967465" cy="34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9442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A0A20-2722-D84B-D33F-ED0017C7B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429768"/>
            <a:ext cx="10975657" cy="777240"/>
          </a:xfrm>
        </p:spPr>
        <p:txBody>
          <a:bodyPr>
            <a:noAutofit/>
          </a:bodyPr>
          <a:lstStyle/>
          <a:p>
            <a:r>
              <a:rPr lang="en-US" b="0" dirty="0"/>
              <a:t>An accelerating flying focus can be used to shape the wavefronts of THz radiation generated by photoionized currents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61A3D-1264-4C17-EABF-67107CC394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/>
              <a:t>A properly phased two-color laser pulse drives a photoionization current that emits broadband, single-cycle THz radiation</a:t>
            </a:r>
            <a:br>
              <a:rPr lang="en-US" b="0" dirty="0"/>
            </a:br>
            <a:endParaRPr lang="en-US" b="0" dirty="0"/>
          </a:p>
          <a:p>
            <a:r>
              <a:rPr lang="en-US" dirty="0"/>
              <a:t>A</a:t>
            </a:r>
            <a:r>
              <a:rPr lang="en-US" b="0" dirty="0"/>
              <a:t> constant-velocity ionization front</a:t>
            </a:r>
            <a:r>
              <a:rPr lang="en-US" dirty="0"/>
              <a:t> results in THz emission at a constant angle, </a:t>
            </a:r>
            <a:r>
              <a:rPr lang="en-US" b="0" dirty="0"/>
              <a:t>producing conical </a:t>
            </a:r>
            <a:r>
              <a:rPr lang="en-US" dirty="0"/>
              <a:t>wave</a:t>
            </a:r>
            <a:r>
              <a:rPr lang="en-US" b="0" dirty="0"/>
              <a:t>fronts</a:t>
            </a:r>
          </a:p>
          <a:p>
            <a:endParaRPr lang="en-US" dirty="0"/>
          </a:p>
          <a:p>
            <a:r>
              <a:rPr lang="en-US" b="0" dirty="0"/>
              <a:t>A nonuniform velocity results in a time-dependent emission angle</a:t>
            </a:r>
            <a:r>
              <a:rPr lang="en-US" dirty="0"/>
              <a:t>, </a:t>
            </a:r>
            <a:r>
              <a:rPr lang="en-US" b="0" dirty="0"/>
              <a:t>providing a means to customize the shape of the wavefronts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837A07-5785-687A-C82F-589A01A9A4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81548" y="4865260"/>
            <a:ext cx="9918684" cy="837676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dirty="0"/>
              <a:t>A decelerating flying focus generates THz radiation with parabolic wavefronts, well suited to collection and focusing optics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A6171D-8295-FC97-6196-FFCE75B93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09961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63D0CA-699F-4210-8D71-AB51775FD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0063" y="2959894"/>
            <a:ext cx="3571875" cy="9382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>
                <a:solidFill>
                  <a:schemeClr val="tx2"/>
                </a:solidFill>
                <a:latin typeface="+mj-lt"/>
              </a:rPr>
              <a:t>Backup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DD73FB-7443-495B-BF63-F0E28D9B8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0621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56033-766D-4D6D-8E14-AABFFD7B4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conversion efficiency for decelerating trajectories is comparable to constant-velocity trajectories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767AE6-A090-4FCA-BD38-ED2CAA2FD14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8172" y="1371599"/>
                <a:ext cx="10975657" cy="83235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/>
                  <a:t>For </a:t>
                </a:r>
                <a:r>
                  <a:rPr lang="en-US" dirty="0" err="1"/>
                  <a:t>mJ</a:t>
                </a:r>
                <a:r>
                  <a:rPr lang="en-US" dirty="0"/>
                  <a:t> two-color pulses (total energy of 0.6 </a:t>
                </a:r>
                <a:r>
                  <a:rPr lang="en-US" dirty="0" err="1"/>
                  <a:t>mJ</a:t>
                </a:r>
                <a:r>
                  <a:rPr lang="en-US" dirty="0"/>
                  <a:t> left and 0.3mJ right) the conversion efficiency is on order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767AE6-A090-4FCA-BD38-ED2CAA2FD14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8172" y="1371599"/>
                <a:ext cx="10975657" cy="832357"/>
              </a:xfrm>
              <a:blipFill>
                <a:blip r:embed="rId3"/>
                <a:stretch>
                  <a:fillRect l="-889" t="-10219" b="-65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44BD30-68D9-4390-9FD4-FBCE519F2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49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EEB1F2-4D7E-48EE-82B2-38551A742D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155" t="9708"/>
          <a:stretch/>
        </p:blipFill>
        <p:spPr>
          <a:xfrm>
            <a:off x="1394509" y="2396970"/>
            <a:ext cx="3087329" cy="24784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456713-8E7A-4F9D-8382-443911198D3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-654"/>
          <a:stretch/>
        </p:blipFill>
        <p:spPr>
          <a:xfrm>
            <a:off x="5667222" y="2311486"/>
            <a:ext cx="3905556" cy="279011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0BB425-3D8D-4DA1-ABE7-759B2D9FDB79}"/>
              </a:ext>
            </a:extLst>
          </p:cNvPr>
          <p:cNvSpPr txBox="1"/>
          <p:nvPr/>
        </p:nvSpPr>
        <p:spPr>
          <a:xfrm>
            <a:off x="5896244" y="5209130"/>
            <a:ext cx="3447511" cy="307752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609493"/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T.T. Simpson </a:t>
            </a:r>
            <a:r>
              <a:rPr lang="en-US" sz="1400" i="1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 al.</a:t>
            </a:r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Phys. Rev. Res. (2024)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92DC585-0C78-4B67-A0D8-98160150C99E}"/>
              </a:ext>
            </a:extLst>
          </p:cNvPr>
          <p:cNvSpPr/>
          <p:nvPr/>
        </p:nvSpPr>
        <p:spPr>
          <a:xfrm>
            <a:off x="7620000" y="1779639"/>
            <a:ext cx="688258" cy="2092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BD3EAD-BF36-4381-8C41-F44999BBEB1D}"/>
              </a:ext>
            </a:extLst>
          </p:cNvPr>
          <p:cNvSpPr/>
          <p:nvPr/>
        </p:nvSpPr>
        <p:spPr>
          <a:xfrm>
            <a:off x="7344697" y="2203956"/>
            <a:ext cx="412955" cy="1930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1906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9D1E-0E32-8ED7-E1C8-2EA9D9E3A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Spherical and conic wavefronts are the two limiting cases of this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B76AAB-5DFC-23E6-E13A-FFA8250E4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50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E5C4EC-7A3A-4E77-B0FE-93E010BB4AF3}"/>
              </a:ext>
            </a:extLst>
          </p:cNvPr>
          <p:cNvSpPr/>
          <p:nvPr/>
        </p:nvSpPr>
        <p:spPr>
          <a:xfrm>
            <a:off x="164387" y="6136542"/>
            <a:ext cx="3236359" cy="7032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85E18EEB-1E4E-42FC-B440-042C2B351B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8172" y="1570750"/>
            <a:ext cx="1375068" cy="377976"/>
          </a:xfrm>
          <a:prstGeom prst="roundRect">
            <a:avLst/>
          </a:prstGeom>
        </p:spPr>
        <p:txBody>
          <a:bodyPr/>
          <a:lstStyle/>
          <a:p>
            <a:pPr algn="l"/>
            <a:r>
              <a:rPr lang="en-US" sz="1800" dirty="0"/>
              <a:t>Spherical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33B346C8-39C1-4C21-88E0-CD2C1E18F87C}"/>
              </a:ext>
            </a:extLst>
          </p:cNvPr>
          <p:cNvSpPr txBox="1">
            <a:spLocks/>
          </p:cNvSpPr>
          <p:nvPr/>
        </p:nvSpPr>
        <p:spPr>
          <a:xfrm>
            <a:off x="6095999" y="1570750"/>
            <a:ext cx="1375068" cy="377976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/>
              <a:t>Conic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9ABACE31-0454-4E90-92CE-9F5829AAA57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8172" y="2162176"/>
                <a:ext cx="4563903" cy="378142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w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ℛ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1/2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ℛ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THz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w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  <a:p>
                <a:pPr marL="0" indent="0" algn="ctr">
                  <a:buNone/>
                </a:pPr>
                <a:r>
                  <a:rPr lang="en-US" dirty="0">
                    <a:solidFill>
                      <a:schemeClr val="accent2"/>
                    </a:solidFill>
                  </a:rPr>
                  <a:t>Stationary point source</a:t>
                </a:r>
              </a:p>
            </p:txBody>
          </p:sp>
        </mc:Choice>
        <mc:Fallback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9ABACE31-0454-4E90-92CE-9F5829AAA57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8172" y="2162176"/>
                <a:ext cx="4563903" cy="3781424"/>
              </a:xfrm>
              <a:blipFill>
                <a:blip r:embed="rId2"/>
                <a:stretch>
                  <a:fillRect t="-4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ontent Placeholder 2">
                <a:extLst>
                  <a:ext uri="{FF2B5EF4-FFF2-40B4-BE49-F238E27FC236}">
                    <a16:creationId xmlns:a16="http://schemas.microsoft.com/office/drawing/2014/main" id="{200FFB6C-BB88-4BB0-9C15-7E823685D3A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95999" y="2162175"/>
                <a:ext cx="4563903" cy="378142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i="0" smtClean="0">
                              <a:latin typeface="Cambria Math" panose="02040503050406030204" pitchFamily="18" charset="0"/>
                            </a:rPr>
                            <m:t>w</m:t>
                          </m:r>
                        </m:sub>
                      </m:sSub>
                      <m:d>
                        <m:d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b="0" i="1" smtClean="0">
                          <a:latin typeface="Cambria Math" panose="02040503050406030204" pitchFamily="18" charset="0"/>
                        </a:rPr>
                        <m:t>cot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b="0" dirty="0"/>
              </a:p>
              <a:p>
                <a:pPr marL="0" indent="0" algn="ctr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b="0" dirty="0"/>
                  <a:t> is constant</a:t>
                </a:r>
                <a:br>
                  <a:rPr lang="en-US" b="0" dirty="0"/>
                </a:br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Font typeface="Wingdings" pitchFamily="2" charset="2"/>
                  <a:buNone/>
                </a:pPr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THz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/</m:t>
                      </m:r>
                      <m:func>
                        <m:func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e>
                      </m:func>
                    </m:oMath>
                  </m:oMathPara>
                </a14:m>
                <a:endParaRPr lang="en-US" dirty="0"/>
              </a:p>
              <a:p>
                <a:pPr marL="0" indent="0" algn="ctr">
                  <a:buFont typeface="Wingdings" pitchFamily="2" charset="2"/>
                  <a:buNone/>
                </a:pPr>
                <a:r>
                  <a:rPr lang="en-US" dirty="0">
                    <a:solidFill>
                      <a:srgbClr val="013DFF"/>
                    </a:solidFill>
                  </a:rPr>
                  <a:t>Velocity is constant as expected</a:t>
                </a:r>
              </a:p>
            </p:txBody>
          </p:sp>
        </mc:Choice>
        <mc:Fallback xmlns="">
          <p:sp>
            <p:nvSpPr>
              <p:cNvPr id="13" name="Content Placeholder 2">
                <a:extLst>
                  <a:ext uri="{FF2B5EF4-FFF2-40B4-BE49-F238E27FC236}">
                    <a16:creationId xmlns:a16="http://schemas.microsoft.com/office/drawing/2014/main" id="{200FFB6C-BB88-4BB0-9C15-7E823685D3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5999" y="2162175"/>
                <a:ext cx="4563903" cy="378142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 descr="A diagram of a laser beam&#10;&#10;Description automatically generated with medium confidence">
            <a:extLst>
              <a:ext uri="{FF2B5EF4-FFF2-40B4-BE49-F238E27FC236}">
                <a16:creationId xmlns:a16="http://schemas.microsoft.com/office/drawing/2014/main" id="{CE495A43-0A5C-414B-AF7F-0E52A695B1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0276" t="19592" b="57780"/>
          <a:stretch/>
        </p:blipFill>
        <p:spPr>
          <a:xfrm>
            <a:off x="7237923" y="4722609"/>
            <a:ext cx="2016787" cy="1752011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1DF146DC-0C33-4593-9B33-317DA348DF5C}"/>
              </a:ext>
            </a:extLst>
          </p:cNvPr>
          <p:cNvSpPr/>
          <p:nvPr/>
        </p:nvSpPr>
        <p:spPr>
          <a:xfrm>
            <a:off x="2054728" y="4965686"/>
            <a:ext cx="1560330" cy="1560330"/>
          </a:xfrm>
          <a:prstGeom prst="ellipse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5E8165A-1F13-46C3-9FD0-91E22B5C423D}"/>
              </a:ext>
            </a:extLst>
          </p:cNvPr>
          <p:cNvSpPr/>
          <p:nvPr/>
        </p:nvSpPr>
        <p:spPr>
          <a:xfrm>
            <a:off x="2752413" y="5663371"/>
            <a:ext cx="164958" cy="164958"/>
          </a:xfrm>
          <a:prstGeom prst="ellipse">
            <a:avLst/>
          </a:prstGeom>
          <a:solidFill>
            <a:srgbClr val="FF7C8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D3E282A-F034-4BCD-B18D-0A1E4708ACC9}"/>
              </a:ext>
            </a:extLst>
          </p:cNvPr>
          <p:cNvSpPr/>
          <p:nvPr/>
        </p:nvSpPr>
        <p:spPr>
          <a:xfrm>
            <a:off x="2289505" y="5200463"/>
            <a:ext cx="1099924" cy="1099924"/>
          </a:xfrm>
          <a:prstGeom prst="ellips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CBA0A96-587B-46B8-B31B-834D4B912473}"/>
              </a:ext>
            </a:extLst>
          </p:cNvPr>
          <p:cNvSpPr/>
          <p:nvPr/>
        </p:nvSpPr>
        <p:spPr>
          <a:xfrm>
            <a:off x="2532864" y="5443823"/>
            <a:ext cx="604053" cy="60405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02BB26F-2A1A-4262-898E-4C710F685A65}"/>
              </a:ext>
            </a:extLst>
          </p:cNvPr>
          <p:cNvSpPr/>
          <p:nvPr/>
        </p:nvSpPr>
        <p:spPr>
          <a:xfrm>
            <a:off x="1807076" y="4722609"/>
            <a:ext cx="2055632" cy="2055632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5324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41630-EB86-4A0A-A8AF-2DF640383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is there a </a:t>
            </a:r>
            <a:r>
              <a:rPr lang="en-US" dirty="0">
                <a:solidFill>
                  <a:srgbClr val="FF0000"/>
                </a:solidFill>
              </a:rPr>
              <a:t>discrepancy</a:t>
            </a:r>
            <a:r>
              <a:rPr lang="en-US" dirty="0"/>
              <a:t> of the f-number between theory and simulation for higher initial velocities?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6CE89C-8FE9-44CF-BE12-F118B8A89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51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4D99211-40EC-4C65-9D8E-40803756C451}"/>
              </a:ext>
            </a:extLst>
          </p:cNvPr>
          <p:cNvSpPr txBox="1">
            <a:spLocks/>
          </p:cNvSpPr>
          <p:nvPr/>
        </p:nvSpPr>
        <p:spPr>
          <a:xfrm>
            <a:off x="8202946" y="2244273"/>
            <a:ext cx="1914311" cy="795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01752" indent="-301752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24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20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18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6F49FD6-3E19-441C-B366-FB75A0B77E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873" t="9708" r="22588"/>
          <a:stretch/>
        </p:blipFill>
        <p:spPr>
          <a:xfrm>
            <a:off x="593027" y="1685527"/>
            <a:ext cx="3094069" cy="2312309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8E8BCA8-F461-4F86-B19F-6A5827F8BFFF}"/>
              </a:ext>
            </a:extLst>
          </p:cNvPr>
          <p:cNvSpPr/>
          <p:nvPr/>
        </p:nvSpPr>
        <p:spPr>
          <a:xfrm>
            <a:off x="1831726" y="3731873"/>
            <a:ext cx="962025" cy="2856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B0E2CFA-C685-41A5-B462-1895F87666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857" t="92128" r="34312"/>
          <a:stretch/>
        </p:blipFill>
        <p:spPr>
          <a:xfrm>
            <a:off x="2138832" y="3718791"/>
            <a:ext cx="406233" cy="2294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ontent Placeholder 2">
                <a:extLst>
                  <a:ext uri="{FF2B5EF4-FFF2-40B4-BE49-F238E27FC236}">
                    <a16:creationId xmlns:a16="http://schemas.microsoft.com/office/drawing/2014/main" id="{4B02F365-D218-4E30-A99B-216FEFC3506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89055" y="2149989"/>
                <a:ext cx="3024028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#</m:t>
                          </m:r>
                        </m:sub>
                      </m:sSub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ad>
                            <m:radPr>
                              <m:degHide m:val="on"/>
                              <m:ctrlPr>
                                <a:rPr lang="en-US" sz="2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22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2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sz="220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20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𝑣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sz="2200" b="0" i="0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i</m:t>
                                          </m:r>
                                        </m:sub>
                                      </m:sSub>
                                      <m:r>
                                        <a:rPr lang="en-US" sz="22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/</m:t>
                                      </m:r>
                                      <m:sSub>
                                        <m:sSubPr>
                                          <m:ctrlPr>
                                            <a:rPr lang="en-US" sz="220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200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𝑣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sz="2200" b="0" i="0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THz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  <m:sup>
                                  <m:r>
                                    <a:rPr lang="en-US" sz="22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Content Placeholder 2">
                <a:extLst>
                  <a:ext uri="{FF2B5EF4-FFF2-40B4-BE49-F238E27FC236}">
                    <a16:creationId xmlns:a16="http://schemas.microsoft.com/office/drawing/2014/main" id="{4B02F365-D218-4E30-A99B-216FEFC350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9055" y="2149989"/>
                <a:ext cx="3024028" cy="79569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>
            <a:extLst>
              <a:ext uri="{FF2B5EF4-FFF2-40B4-BE49-F238E27FC236}">
                <a16:creationId xmlns:a16="http://schemas.microsoft.com/office/drawing/2014/main" id="{A493655B-12FE-4042-A7C8-A65158738736}"/>
              </a:ext>
            </a:extLst>
          </p:cNvPr>
          <p:cNvSpPr/>
          <p:nvPr/>
        </p:nvSpPr>
        <p:spPr>
          <a:xfrm rot="601451">
            <a:off x="2345841" y="2437664"/>
            <a:ext cx="1111045" cy="47778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4766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31670-A2A6-4EFC-ABDD-CF72C5DEF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Wavefront shaping is sensitive to THz generation over the filament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84BE8-29B5-41CF-91E7-6E3FF2B19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52</a:t>
            </a:fld>
            <a:endParaRPr lang="en-US"/>
          </a:p>
        </p:txBody>
      </p:sp>
      <p:pic>
        <p:nvPicPr>
          <p:cNvPr id="6" name="Content Placeholder 6">
            <a:extLst>
              <a:ext uri="{FF2B5EF4-FFF2-40B4-BE49-F238E27FC236}">
                <a16:creationId xmlns:a16="http://schemas.microsoft.com/office/drawing/2014/main" id="{506AA8B3-4609-4CDC-8C55-B82F44CA5D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644" b="72433"/>
          <a:stretch/>
        </p:blipFill>
        <p:spPr>
          <a:xfrm>
            <a:off x="2047874" y="2477696"/>
            <a:ext cx="2191833" cy="1465713"/>
          </a:xfrm>
          <a:prstGeom prst="rect">
            <a:avLst/>
          </a:prstGeom>
        </p:spPr>
      </p:pic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475999ED-3043-4325-99B0-7DB9F0392F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57" t="83905"/>
          <a:stretch/>
        </p:blipFill>
        <p:spPr>
          <a:xfrm>
            <a:off x="2047873" y="3894128"/>
            <a:ext cx="2195009" cy="8557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=1.002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  <a:blipFill>
                <a:blip r:embed="rId3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844813C5-0811-4ED5-B012-CEFB2D550750}"/>
              </a:ext>
            </a:extLst>
          </p:cNvPr>
          <p:cNvSpPr txBox="1">
            <a:spLocks/>
          </p:cNvSpPr>
          <p:nvPr/>
        </p:nvSpPr>
        <p:spPr>
          <a:xfrm>
            <a:off x="1731264" y="1567890"/>
            <a:ext cx="1592961" cy="40862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Constant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16123A-9519-417F-A827-8E5E73B3A569}"/>
              </a:ext>
            </a:extLst>
          </p:cNvPr>
          <p:cNvSpPr/>
          <p:nvPr/>
        </p:nvSpPr>
        <p:spPr>
          <a:xfrm>
            <a:off x="570072" y="1968258"/>
            <a:ext cx="3709412" cy="228341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17122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31670-A2A6-4EFC-ABDD-CF72C5DEF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Wavefront shaping is sensitive to THz generation over the filament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84BE8-29B5-41CF-91E7-6E3FF2B19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53</a:t>
            </a:fld>
            <a:endParaRPr lang="en-US"/>
          </a:p>
        </p:txBody>
      </p:sp>
      <p:pic>
        <p:nvPicPr>
          <p:cNvPr id="6" name="Content Placeholder 6">
            <a:extLst>
              <a:ext uri="{FF2B5EF4-FFF2-40B4-BE49-F238E27FC236}">
                <a16:creationId xmlns:a16="http://schemas.microsoft.com/office/drawing/2014/main" id="{506AA8B3-4609-4CDC-8C55-B82F44CA5D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857" b="72433"/>
          <a:stretch/>
        </p:blipFill>
        <p:spPr>
          <a:xfrm>
            <a:off x="2019300" y="2477696"/>
            <a:ext cx="2220408" cy="1465713"/>
          </a:xfrm>
          <a:prstGeom prst="rect">
            <a:avLst/>
          </a:prstGeom>
        </p:spPr>
      </p:pic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475999ED-3043-4325-99B0-7DB9F0392F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918" t="83905"/>
          <a:stretch/>
        </p:blipFill>
        <p:spPr>
          <a:xfrm>
            <a:off x="2133599" y="3894128"/>
            <a:ext cx="2109283" cy="8557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=1.002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  <a:blipFill>
                <a:blip r:embed="rId3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Content Placeholder 6">
            <a:extLst>
              <a:ext uri="{FF2B5EF4-FFF2-40B4-BE49-F238E27FC236}">
                <a16:creationId xmlns:a16="http://schemas.microsoft.com/office/drawing/2014/main" id="{8F94793D-1DBE-4203-846A-DF24E2D1C4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22" t="28443" b="43990"/>
          <a:stretch/>
        </p:blipFill>
        <p:spPr>
          <a:xfrm>
            <a:off x="5803234" y="2469301"/>
            <a:ext cx="2149059" cy="1465713"/>
          </a:xfrm>
          <a:prstGeom prst="rect">
            <a:avLst/>
          </a:prstGeom>
        </p:spPr>
      </p:pic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1C8686BE-770A-4B0F-9AC7-180DBCD29F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288" t="83905" b="9960"/>
          <a:stretch/>
        </p:blipFill>
        <p:spPr>
          <a:xfrm>
            <a:off x="6181725" y="3882343"/>
            <a:ext cx="1768982" cy="3261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0E4542D3-43C5-4E32-B6B8-812CCF8885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02317" y="2000176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=1.002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0E4542D3-43C5-4E32-B6B8-812CCF8885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2317" y="2000176"/>
                <a:ext cx="1695340" cy="795691"/>
              </a:xfrm>
              <a:prstGeom prst="rect">
                <a:avLst/>
              </a:prstGeom>
              <a:blipFill>
                <a:blip r:embed="rId4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Content Placeholder 6">
            <a:extLst>
              <a:ext uri="{FF2B5EF4-FFF2-40B4-BE49-F238E27FC236}">
                <a16:creationId xmlns:a16="http://schemas.microsoft.com/office/drawing/2014/main" id="{B43DA124-AD72-48BC-8911-5D1B6ABF7C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77" t="57106" r="102" b="16096"/>
          <a:stretch/>
        </p:blipFill>
        <p:spPr>
          <a:xfrm>
            <a:off x="9448800" y="2469301"/>
            <a:ext cx="2212378" cy="1424827"/>
          </a:xfrm>
          <a:prstGeom prst="rect">
            <a:avLst/>
          </a:prstGeom>
        </p:spPr>
      </p:pic>
      <p:pic>
        <p:nvPicPr>
          <p:cNvPr id="14" name="Content Placeholder 6">
            <a:extLst>
              <a:ext uri="{FF2B5EF4-FFF2-40B4-BE49-F238E27FC236}">
                <a16:creationId xmlns:a16="http://schemas.microsoft.com/office/drawing/2014/main" id="{982CDA4F-3268-465E-B6E1-5A76809912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93" t="83905" b="8549"/>
          <a:stretch/>
        </p:blipFill>
        <p:spPr>
          <a:xfrm>
            <a:off x="9658349" y="3882343"/>
            <a:ext cx="2001241" cy="4012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E306162F-43BC-49CA-8E82-C2C24131203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11201" y="2000176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=1.005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E306162F-43BC-49CA-8E82-C2C2413120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1201" y="2000176"/>
                <a:ext cx="1695340" cy="795691"/>
              </a:xfrm>
              <a:prstGeom prst="rect">
                <a:avLst/>
              </a:prstGeom>
              <a:blipFill>
                <a:blip r:embed="rId5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844813C5-0811-4ED5-B012-CEFB2D550750}"/>
              </a:ext>
            </a:extLst>
          </p:cNvPr>
          <p:cNvSpPr txBox="1">
            <a:spLocks/>
          </p:cNvSpPr>
          <p:nvPr/>
        </p:nvSpPr>
        <p:spPr>
          <a:xfrm>
            <a:off x="1731264" y="1567890"/>
            <a:ext cx="1592961" cy="40862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Constant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D23AF1B6-7938-4809-915D-4FDEF2622562}"/>
              </a:ext>
            </a:extLst>
          </p:cNvPr>
          <p:cNvSpPr txBox="1">
            <a:spLocks/>
          </p:cNvSpPr>
          <p:nvPr/>
        </p:nvSpPr>
        <p:spPr>
          <a:xfrm>
            <a:off x="7231574" y="1558469"/>
            <a:ext cx="1592961" cy="40862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Decelerating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16123A-9519-417F-A827-8E5E73B3A569}"/>
              </a:ext>
            </a:extLst>
          </p:cNvPr>
          <p:cNvSpPr/>
          <p:nvPr/>
        </p:nvSpPr>
        <p:spPr>
          <a:xfrm>
            <a:off x="570072" y="1968258"/>
            <a:ext cx="3709412" cy="228341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6FCAD02-21F1-4839-97DC-8DDEB1593111}"/>
              </a:ext>
            </a:extLst>
          </p:cNvPr>
          <p:cNvSpPr/>
          <p:nvPr/>
        </p:nvSpPr>
        <p:spPr>
          <a:xfrm>
            <a:off x="4279749" y="1965123"/>
            <a:ext cx="7445525" cy="228341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67579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31670-A2A6-4EFC-ABDD-CF72C5DEF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Wavefront shaping is sensitive to THz generation over the filament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84BE8-29B5-41CF-91E7-6E3FF2B19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54</a:t>
            </a:fld>
            <a:endParaRPr lang="en-US"/>
          </a:p>
        </p:txBody>
      </p:sp>
      <p:pic>
        <p:nvPicPr>
          <p:cNvPr id="6" name="Content Placeholder 6">
            <a:extLst>
              <a:ext uri="{FF2B5EF4-FFF2-40B4-BE49-F238E27FC236}">
                <a16:creationId xmlns:a16="http://schemas.microsoft.com/office/drawing/2014/main" id="{506AA8B3-4609-4CDC-8C55-B82F44CA5D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2433"/>
          <a:stretch/>
        </p:blipFill>
        <p:spPr>
          <a:xfrm>
            <a:off x="608172" y="2477696"/>
            <a:ext cx="3631536" cy="1465713"/>
          </a:xfrm>
          <a:prstGeom prst="rect">
            <a:avLst/>
          </a:prstGeom>
        </p:spPr>
      </p:pic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475999ED-3043-4325-99B0-7DB9F0392F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905"/>
          <a:stretch/>
        </p:blipFill>
        <p:spPr>
          <a:xfrm>
            <a:off x="611347" y="3894128"/>
            <a:ext cx="3631536" cy="8557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=1.002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  <a:blipFill>
                <a:blip r:embed="rId3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Content Placeholder 6">
            <a:extLst>
              <a:ext uri="{FF2B5EF4-FFF2-40B4-BE49-F238E27FC236}">
                <a16:creationId xmlns:a16="http://schemas.microsoft.com/office/drawing/2014/main" id="{8F94793D-1DBE-4203-846A-DF24E2D1C4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443" b="43990"/>
          <a:stretch/>
        </p:blipFill>
        <p:spPr>
          <a:xfrm>
            <a:off x="4320758" y="2469301"/>
            <a:ext cx="3631536" cy="1465713"/>
          </a:xfrm>
          <a:prstGeom prst="rect">
            <a:avLst/>
          </a:prstGeom>
        </p:spPr>
      </p:pic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1C8686BE-770A-4B0F-9AC7-180DBCD29F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905" b="9149"/>
          <a:stretch/>
        </p:blipFill>
        <p:spPr>
          <a:xfrm>
            <a:off x="4319171" y="3882343"/>
            <a:ext cx="3631536" cy="3693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0E4542D3-43C5-4E32-B6B8-812CCF8885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02317" y="2000176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=1.002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0E4542D3-43C5-4E32-B6B8-812CCF8885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2317" y="2000176"/>
                <a:ext cx="1695340" cy="795691"/>
              </a:xfrm>
              <a:prstGeom prst="rect">
                <a:avLst/>
              </a:prstGeom>
              <a:blipFill>
                <a:blip r:embed="rId4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Content Placeholder 6">
            <a:extLst>
              <a:ext uri="{FF2B5EF4-FFF2-40B4-BE49-F238E27FC236}">
                <a16:creationId xmlns:a16="http://schemas.microsoft.com/office/drawing/2014/main" id="{B43DA124-AD72-48BC-8911-5D1B6ABF7C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02" t="57106" r="102" b="16096"/>
          <a:stretch/>
        </p:blipFill>
        <p:spPr>
          <a:xfrm>
            <a:off x="8029642" y="2469301"/>
            <a:ext cx="3631536" cy="1424827"/>
          </a:xfrm>
          <a:prstGeom prst="rect">
            <a:avLst/>
          </a:prstGeom>
        </p:spPr>
      </p:pic>
      <p:pic>
        <p:nvPicPr>
          <p:cNvPr id="14" name="Content Placeholder 6">
            <a:extLst>
              <a:ext uri="{FF2B5EF4-FFF2-40B4-BE49-F238E27FC236}">
                <a16:creationId xmlns:a16="http://schemas.microsoft.com/office/drawing/2014/main" id="{982CDA4F-3268-465E-B6E1-5A76809912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905" b="9149"/>
          <a:stretch/>
        </p:blipFill>
        <p:spPr>
          <a:xfrm>
            <a:off x="8028055" y="3882343"/>
            <a:ext cx="3631536" cy="3693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E306162F-43BC-49CA-8E82-C2C24131203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11201" y="2000176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=1.005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E306162F-43BC-49CA-8E82-C2C2413120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1201" y="2000176"/>
                <a:ext cx="1695340" cy="795691"/>
              </a:xfrm>
              <a:prstGeom prst="rect">
                <a:avLst/>
              </a:prstGeom>
              <a:blipFill>
                <a:blip r:embed="rId5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B103759C-23F2-4B80-8B78-24E062A9856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433015" y="4614365"/>
                <a:ext cx="332597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:r>
                  <a:rPr lang="en-US" sz="2200" b="0" dirty="0">
                    <a:solidFill>
                      <a:schemeClr val="tx1"/>
                    </a:solidFill>
                  </a:rPr>
                  <a:t>Relative phase: </a:t>
                </a:r>
                <a:br>
                  <a:rPr lang="en-US" sz="2200" b="0" dirty="0">
                    <a:solidFill>
                      <a:schemeClr val="tx1"/>
                    </a:solidFill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2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B103759C-23F2-4B80-8B78-24E062A985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015" y="4614365"/>
                <a:ext cx="3325970" cy="795691"/>
              </a:xfrm>
              <a:prstGeom prst="rect">
                <a:avLst/>
              </a:prstGeom>
              <a:blipFill>
                <a:blip r:embed="rId6"/>
                <a:stretch>
                  <a:fillRect l="-2381" t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844813C5-0811-4ED5-B012-CEFB2D550750}"/>
              </a:ext>
            </a:extLst>
          </p:cNvPr>
          <p:cNvSpPr txBox="1">
            <a:spLocks/>
          </p:cNvSpPr>
          <p:nvPr/>
        </p:nvSpPr>
        <p:spPr>
          <a:xfrm>
            <a:off x="1731264" y="1567890"/>
            <a:ext cx="1592961" cy="40862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Constant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D23AF1B6-7938-4809-915D-4FDEF2622562}"/>
              </a:ext>
            </a:extLst>
          </p:cNvPr>
          <p:cNvSpPr txBox="1">
            <a:spLocks/>
          </p:cNvSpPr>
          <p:nvPr/>
        </p:nvSpPr>
        <p:spPr>
          <a:xfrm>
            <a:off x="7231574" y="1558469"/>
            <a:ext cx="1592961" cy="40862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Decelerating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16123A-9519-417F-A827-8E5E73B3A569}"/>
              </a:ext>
            </a:extLst>
          </p:cNvPr>
          <p:cNvSpPr/>
          <p:nvPr/>
        </p:nvSpPr>
        <p:spPr>
          <a:xfrm>
            <a:off x="570072" y="1968258"/>
            <a:ext cx="3709412" cy="228341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6FCAD02-21F1-4839-97DC-8DDEB1593111}"/>
              </a:ext>
            </a:extLst>
          </p:cNvPr>
          <p:cNvSpPr/>
          <p:nvPr/>
        </p:nvSpPr>
        <p:spPr>
          <a:xfrm>
            <a:off x="4279749" y="1965123"/>
            <a:ext cx="7445525" cy="228341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80221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31670-A2A6-4EFC-ABDD-CF72C5DEF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Wavefront shaping is sensitive to THz generation over the filament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84BE8-29B5-41CF-91E7-6E3FF2B19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55</a:t>
            </a:fld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 Placeholder 4">
                <a:extLst>
                  <a:ext uri="{FF2B5EF4-FFF2-40B4-BE49-F238E27FC236}">
                    <a16:creationId xmlns:a16="http://schemas.microsoft.com/office/drawing/2014/main" id="{56A35316-D1AC-4DE7-82C8-1915314BD33B}"/>
                  </a:ext>
                </a:extLst>
              </p:cNvPr>
              <p:cNvSpPr>
                <a:spLocks noGrp="1"/>
              </p:cNvSpPr>
              <p:nvPr>
                <p:ph type="body" sz="quarter" idx="13"/>
              </p:nvPr>
            </p:nvSpPr>
            <p:spPr>
              <a:xfrm>
                <a:off x="873761" y="5683563"/>
                <a:ext cx="10785830" cy="490847"/>
              </a:xfrm>
              <a:prstGeom prst="roundRect">
                <a:avLst/>
              </a:prstGeom>
            </p:spPr>
            <p:txBody>
              <a:bodyPr/>
              <a:lstStyle/>
              <a:p>
                <a:r>
                  <a:rPr lang="en-US" sz="2200" dirty="0"/>
                  <a:t>THz generation is maximized when the relative phase of the two-color pulse is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𝜋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/2</m:t>
                    </m:r>
                  </m:oMath>
                </a14:m>
                <a:endParaRPr lang="en-US" sz="2200" dirty="0"/>
              </a:p>
            </p:txBody>
          </p:sp>
        </mc:Choice>
        <mc:Fallback>
          <p:sp>
            <p:nvSpPr>
              <p:cNvPr id="5" name="Text Placeholder 4">
                <a:extLst>
                  <a:ext uri="{FF2B5EF4-FFF2-40B4-BE49-F238E27FC236}">
                    <a16:creationId xmlns:a16="http://schemas.microsoft.com/office/drawing/2014/main" id="{56A35316-D1AC-4DE7-82C8-1915314BD33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13"/>
              </p:nvPr>
            </p:nvSpPr>
            <p:spPr>
              <a:xfrm>
                <a:off x="873761" y="5683563"/>
                <a:ext cx="10785830" cy="490847"/>
              </a:xfrm>
              <a:prstGeom prst="roundRect">
                <a:avLst/>
              </a:prstGeom>
              <a:blipFill>
                <a:blip r:embed="rId2"/>
                <a:stretch>
                  <a:fillRect b="-192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Content Placeholder 6">
            <a:extLst>
              <a:ext uri="{FF2B5EF4-FFF2-40B4-BE49-F238E27FC236}">
                <a16:creationId xmlns:a16="http://schemas.microsoft.com/office/drawing/2014/main" id="{506AA8B3-4609-4CDC-8C55-B82F44CA5D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2433"/>
          <a:stretch/>
        </p:blipFill>
        <p:spPr>
          <a:xfrm>
            <a:off x="608172" y="2477696"/>
            <a:ext cx="3631536" cy="1465713"/>
          </a:xfrm>
          <a:prstGeom prst="rect">
            <a:avLst/>
          </a:prstGeom>
        </p:spPr>
      </p:pic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475999ED-3043-4325-99B0-7DB9F0392F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3905"/>
          <a:stretch/>
        </p:blipFill>
        <p:spPr>
          <a:xfrm>
            <a:off x="611347" y="3894128"/>
            <a:ext cx="3631536" cy="8557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=1.002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  <a:blipFill>
                <a:blip r:embed="rId4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Content Placeholder 6">
            <a:extLst>
              <a:ext uri="{FF2B5EF4-FFF2-40B4-BE49-F238E27FC236}">
                <a16:creationId xmlns:a16="http://schemas.microsoft.com/office/drawing/2014/main" id="{8F94793D-1DBE-4203-846A-DF24E2D1C4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443" b="43990"/>
          <a:stretch/>
        </p:blipFill>
        <p:spPr>
          <a:xfrm>
            <a:off x="4320758" y="2469301"/>
            <a:ext cx="3631536" cy="1465713"/>
          </a:xfrm>
          <a:prstGeom prst="rect">
            <a:avLst/>
          </a:prstGeom>
        </p:spPr>
      </p:pic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1C8686BE-770A-4B0F-9AC7-180DBCD29F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3905" b="9149"/>
          <a:stretch/>
        </p:blipFill>
        <p:spPr>
          <a:xfrm>
            <a:off x="4319171" y="3882343"/>
            <a:ext cx="3631536" cy="3693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0E4542D3-43C5-4E32-B6B8-812CCF8885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02317" y="2000176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=1.002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0E4542D3-43C5-4E32-B6B8-812CCF8885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2317" y="2000176"/>
                <a:ext cx="1695340" cy="795691"/>
              </a:xfrm>
              <a:prstGeom prst="rect">
                <a:avLst/>
              </a:prstGeom>
              <a:blipFill>
                <a:blip r:embed="rId5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Content Placeholder 6">
            <a:extLst>
              <a:ext uri="{FF2B5EF4-FFF2-40B4-BE49-F238E27FC236}">
                <a16:creationId xmlns:a16="http://schemas.microsoft.com/office/drawing/2014/main" id="{B43DA124-AD72-48BC-8911-5D1B6ABF7C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02" t="57106" r="102" b="16096"/>
          <a:stretch/>
        </p:blipFill>
        <p:spPr>
          <a:xfrm>
            <a:off x="8029642" y="2469301"/>
            <a:ext cx="3631536" cy="1424827"/>
          </a:xfrm>
          <a:prstGeom prst="rect">
            <a:avLst/>
          </a:prstGeom>
        </p:spPr>
      </p:pic>
      <p:pic>
        <p:nvPicPr>
          <p:cNvPr id="14" name="Content Placeholder 6">
            <a:extLst>
              <a:ext uri="{FF2B5EF4-FFF2-40B4-BE49-F238E27FC236}">
                <a16:creationId xmlns:a16="http://schemas.microsoft.com/office/drawing/2014/main" id="{982CDA4F-3268-465E-B6E1-5A76809912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3905" b="9149"/>
          <a:stretch/>
        </p:blipFill>
        <p:spPr>
          <a:xfrm>
            <a:off x="8028055" y="3882343"/>
            <a:ext cx="3631536" cy="3693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E306162F-43BC-49CA-8E82-C2C24131203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11201" y="2000176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=1.005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E306162F-43BC-49CA-8E82-C2C2413120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1201" y="2000176"/>
                <a:ext cx="1695340" cy="795691"/>
              </a:xfrm>
              <a:prstGeom prst="rect">
                <a:avLst/>
              </a:prstGeom>
              <a:blipFill>
                <a:blip r:embed="rId6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B103759C-23F2-4B80-8B78-24E062A9856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433015" y="4614365"/>
                <a:ext cx="332597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:r>
                  <a:rPr lang="en-US" sz="2200" b="0" dirty="0">
                    <a:solidFill>
                      <a:schemeClr val="tx1"/>
                    </a:solidFill>
                  </a:rPr>
                  <a:t>Relative phase: </a:t>
                </a:r>
                <a:br>
                  <a:rPr lang="en-US" sz="2200" b="0" dirty="0">
                    <a:solidFill>
                      <a:schemeClr val="tx1"/>
                    </a:solidFill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2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B103759C-23F2-4B80-8B78-24E062A985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015" y="4614365"/>
                <a:ext cx="3325970" cy="795691"/>
              </a:xfrm>
              <a:prstGeom prst="rect">
                <a:avLst/>
              </a:prstGeom>
              <a:blipFill>
                <a:blip r:embed="rId7"/>
                <a:stretch>
                  <a:fillRect l="-2381" t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844813C5-0811-4ED5-B012-CEFB2D550750}"/>
              </a:ext>
            </a:extLst>
          </p:cNvPr>
          <p:cNvSpPr txBox="1">
            <a:spLocks/>
          </p:cNvSpPr>
          <p:nvPr/>
        </p:nvSpPr>
        <p:spPr>
          <a:xfrm>
            <a:off x="1731264" y="1567890"/>
            <a:ext cx="1592961" cy="40862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Constant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D23AF1B6-7938-4809-915D-4FDEF2622562}"/>
              </a:ext>
            </a:extLst>
          </p:cNvPr>
          <p:cNvSpPr txBox="1">
            <a:spLocks/>
          </p:cNvSpPr>
          <p:nvPr/>
        </p:nvSpPr>
        <p:spPr>
          <a:xfrm>
            <a:off x="7231574" y="1558469"/>
            <a:ext cx="1592961" cy="40862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Decelerating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16123A-9519-417F-A827-8E5E73B3A569}"/>
              </a:ext>
            </a:extLst>
          </p:cNvPr>
          <p:cNvSpPr/>
          <p:nvPr/>
        </p:nvSpPr>
        <p:spPr>
          <a:xfrm>
            <a:off x="570072" y="1968258"/>
            <a:ext cx="3709412" cy="228341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6FCAD02-21F1-4839-97DC-8DDEB1593111}"/>
              </a:ext>
            </a:extLst>
          </p:cNvPr>
          <p:cNvSpPr/>
          <p:nvPr/>
        </p:nvSpPr>
        <p:spPr>
          <a:xfrm>
            <a:off x="4279749" y="1965123"/>
            <a:ext cx="7445525" cy="228341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54780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31670-A2A6-4EFC-ABDD-CF72C5DEF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Wavefront shaping is sensitive to THz generation over the filament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84BE8-29B5-41CF-91E7-6E3FF2B19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56</a:t>
            </a:fld>
            <a:endParaRPr lang="en-US"/>
          </a:p>
        </p:txBody>
      </p:sp>
      <p:pic>
        <p:nvPicPr>
          <p:cNvPr id="6" name="Content Placeholder 6">
            <a:extLst>
              <a:ext uri="{FF2B5EF4-FFF2-40B4-BE49-F238E27FC236}">
                <a16:creationId xmlns:a16="http://schemas.microsoft.com/office/drawing/2014/main" id="{506AA8B3-4609-4CDC-8C55-B82F44CA5D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2433"/>
          <a:stretch/>
        </p:blipFill>
        <p:spPr>
          <a:xfrm>
            <a:off x="608172" y="2477696"/>
            <a:ext cx="3631536" cy="1465713"/>
          </a:xfrm>
          <a:prstGeom prst="rect">
            <a:avLst/>
          </a:prstGeom>
        </p:spPr>
      </p:pic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475999ED-3043-4325-99B0-7DB9F0392F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905"/>
          <a:stretch/>
        </p:blipFill>
        <p:spPr>
          <a:xfrm>
            <a:off x="611347" y="3894128"/>
            <a:ext cx="3631536" cy="8557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=1.002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C5F08AB7-B8AD-45D7-8F3A-1602BB4046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885" y="2000177"/>
                <a:ext cx="1695340" cy="795691"/>
              </a:xfrm>
              <a:prstGeom prst="rect">
                <a:avLst/>
              </a:prstGeom>
              <a:blipFill>
                <a:blip r:embed="rId3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Content Placeholder 6">
            <a:extLst>
              <a:ext uri="{FF2B5EF4-FFF2-40B4-BE49-F238E27FC236}">
                <a16:creationId xmlns:a16="http://schemas.microsoft.com/office/drawing/2014/main" id="{8F94793D-1DBE-4203-846A-DF24E2D1C4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443" b="43990"/>
          <a:stretch/>
        </p:blipFill>
        <p:spPr>
          <a:xfrm>
            <a:off x="4320758" y="2469301"/>
            <a:ext cx="3631536" cy="1465713"/>
          </a:xfrm>
          <a:prstGeom prst="rect">
            <a:avLst/>
          </a:prstGeom>
        </p:spPr>
      </p:pic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1C8686BE-770A-4B0F-9AC7-180DBCD29F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905" b="9149"/>
          <a:stretch/>
        </p:blipFill>
        <p:spPr>
          <a:xfrm>
            <a:off x="4319171" y="3882343"/>
            <a:ext cx="3631536" cy="3693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0E4542D3-43C5-4E32-B6B8-812CCF8885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02317" y="2000176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=1.002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0E4542D3-43C5-4E32-B6B8-812CCF8885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2317" y="2000176"/>
                <a:ext cx="1695340" cy="795691"/>
              </a:xfrm>
              <a:prstGeom prst="rect">
                <a:avLst/>
              </a:prstGeom>
              <a:blipFill>
                <a:blip r:embed="rId4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Content Placeholder 6">
            <a:extLst>
              <a:ext uri="{FF2B5EF4-FFF2-40B4-BE49-F238E27FC236}">
                <a16:creationId xmlns:a16="http://schemas.microsoft.com/office/drawing/2014/main" id="{B43DA124-AD72-48BC-8911-5D1B6ABF7C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02" t="57106" r="102" b="16096"/>
          <a:stretch/>
        </p:blipFill>
        <p:spPr>
          <a:xfrm>
            <a:off x="8029642" y="2469301"/>
            <a:ext cx="3631536" cy="1424827"/>
          </a:xfrm>
          <a:prstGeom prst="rect">
            <a:avLst/>
          </a:prstGeom>
        </p:spPr>
      </p:pic>
      <p:pic>
        <p:nvPicPr>
          <p:cNvPr id="14" name="Content Placeholder 6">
            <a:extLst>
              <a:ext uri="{FF2B5EF4-FFF2-40B4-BE49-F238E27FC236}">
                <a16:creationId xmlns:a16="http://schemas.microsoft.com/office/drawing/2014/main" id="{982CDA4F-3268-465E-B6E1-5A76809912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905" b="9149"/>
          <a:stretch/>
        </p:blipFill>
        <p:spPr>
          <a:xfrm>
            <a:off x="8028055" y="3882343"/>
            <a:ext cx="3631536" cy="3693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E306162F-43BC-49CA-8E82-C2C24131203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11201" y="2000176"/>
                <a:ext cx="169534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=1.005</m:t>
                    </m:r>
                  </m:oMath>
                </a14:m>
                <a:r>
                  <a:rPr lang="en-US" sz="2200" dirty="0">
                    <a:solidFill>
                      <a:schemeClr val="tx2"/>
                    </a:solidFill>
                  </a:rPr>
                  <a:t>c</a:t>
                </a:r>
              </a:p>
            </p:txBody>
          </p:sp>
        </mc:Choice>
        <mc:Fallback xmlns=""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id="{E306162F-43BC-49CA-8E82-C2C2413120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1201" y="2000176"/>
                <a:ext cx="1695340" cy="795691"/>
              </a:xfrm>
              <a:prstGeom prst="rect">
                <a:avLst/>
              </a:prstGeom>
              <a:blipFill>
                <a:blip r:embed="rId5"/>
                <a:stretch>
                  <a:fillRect t="-9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B103759C-23F2-4B80-8B78-24E062A9856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433015" y="4614365"/>
                <a:ext cx="3325970" cy="7956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:r>
                  <a:rPr lang="en-US" sz="2200" b="0" dirty="0">
                    <a:solidFill>
                      <a:schemeClr val="tx1"/>
                    </a:solidFill>
                  </a:rPr>
                  <a:t>Relative phase: </a:t>
                </a:r>
                <a:br>
                  <a:rPr lang="en-US" sz="2200" b="0" dirty="0">
                    <a:solidFill>
                      <a:schemeClr val="tx1"/>
                    </a:solidFill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2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B103759C-23F2-4B80-8B78-24E062A985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015" y="4614365"/>
                <a:ext cx="3325970" cy="795691"/>
              </a:xfrm>
              <a:prstGeom prst="rect">
                <a:avLst/>
              </a:prstGeom>
              <a:blipFill>
                <a:blip r:embed="rId6"/>
                <a:stretch>
                  <a:fillRect l="-2381" t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844813C5-0811-4ED5-B012-CEFB2D550750}"/>
              </a:ext>
            </a:extLst>
          </p:cNvPr>
          <p:cNvSpPr txBox="1">
            <a:spLocks/>
          </p:cNvSpPr>
          <p:nvPr/>
        </p:nvSpPr>
        <p:spPr>
          <a:xfrm>
            <a:off x="1731264" y="1567890"/>
            <a:ext cx="1592961" cy="40862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Constant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D23AF1B6-7938-4809-915D-4FDEF2622562}"/>
              </a:ext>
            </a:extLst>
          </p:cNvPr>
          <p:cNvSpPr txBox="1">
            <a:spLocks/>
          </p:cNvSpPr>
          <p:nvPr/>
        </p:nvSpPr>
        <p:spPr>
          <a:xfrm>
            <a:off x="7231574" y="1558469"/>
            <a:ext cx="1592961" cy="40862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rtlCol="0" anchor="b" anchorCtr="1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Decelerating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16123A-9519-417F-A827-8E5E73B3A569}"/>
              </a:ext>
            </a:extLst>
          </p:cNvPr>
          <p:cNvSpPr/>
          <p:nvPr/>
        </p:nvSpPr>
        <p:spPr>
          <a:xfrm>
            <a:off x="570072" y="1968258"/>
            <a:ext cx="3709412" cy="228341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6FCAD02-21F1-4839-97DC-8DDEB1593111}"/>
              </a:ext>
            </a:extLst>
          </p:cNvPr>
          <p:cNvSpPr/>
          <p:nvPr/>
        </p:nvSpPr>
        <p:spPr>
          <a:xfrm>
            <a:off x="4279749" y="1965123"/>
            <a:ext cx="7445525" cy="228341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2D64338-18F7-4BA9-8451-B0DEA2BB7621}"/>
              </a:ext>
            </a:extLst>
          </p:cNvPr>
          <p:cNvSpPr/>
          <p:nvPr/>
        </p:nvSpPr>
        <p:spPr>
          <a:xfrm>
            <a:off x="352425" y="2008432"/>
            <a:ext cx="7609947" cy="2219324"/>
          </a:xfrm>
          <a:prstGeom prst="round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F660A6B-7C0C-4766-8860-1561B8C18247}"/>
              </a:ext>
            </a:extLst>
          </p:cNvPr>
          <p:cNvSpPr/>
          <p:nvPr/>
        </p:nvSpPr>
        <p:spPr>
          <a:xfrm>
            <a:off x="530449" y="1555445"/>
            <a:ext cx="6699538" cy="386832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6D6EF93-3A2C-4C78-B913-6B844979A6C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2873" t="9708" r="23111"/>
          <a:stretch/>
        </p:blipFill>
        <p:spPr>
          <a:xfrm>
            <a:off x="2070861" y="1863851"/>
            <a:ext cx="2990616" cy="2283729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A611C7D-4B88-4493-88D9-96B1AE725C3E}"/>
              </a:ext>
            </a:extLst>
          </p:cNvPr>
          <p:cNvSpPr/>
          <p:nvPr/>
        </p:nvSpPr>
        <p:spPr>
          <a:xfrm>
            <a:off x="3285049" y="3886371"/>
            <a:ext cx="1047036" cy="310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AF340FC-0073-40CB-9358-447124E44C0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2857" t="92128" r="34312"/>
          <a:stretch/>
        </p:blipFill>
        <p:spPr>
          <a:xfrm>
            <a:off x="3592155" y="3882365"/>
            <a:ext cx="352467" cy="199095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A35316-D1AC-4DE7-82C8-1915314BD3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21119" y="4336224"/>
            <a:ext cx="5974981" cy="776383"/>
          </a:xfrm>
          <a:prstGeom prst="roundRect">
            <a:avLst/>
          </a:prstGeom>
        </p:spPr>
        <p:txBody>
          <a:bodyPr/>
          <a:lstStyle/>
          <a:p>
            <a:r>
              <a:rPr lang="en-US" sz="2200" dirty="0"/>
              <a:t>Special care needs to be taken to generate THz uniformly over the plasma filament </a:t>
            </a:r>
          </a:p>
        </p:txBody>
      </p:sp>
    </p:spTree>
    <p:extLst>
      <p:ext uri="{BB962C8B-B14F-4D97-AF65-F5344CB8AC3E}">
        <p14:creationId xmlns:p14="http://schemas.microsoft.com/office/powerpoint/2010/main" val="4257818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LLETheme2025">
      <a:dk1>
        <a:srgbClr val="000000"/>
      </a:dk1>
      <a:lt1>
        <a:srgbClr val="FFFFFF"/>
      </a:lt1>
      <a:dk2>
        <a:srgbClr val="001E5F"/>
      </a:dk2>
      <a:lt2>
        <a:srgbClr val="B7D3FF"/>
      </a:lt2>
      <a:accent1>
        <a:srgbClr val="001E5F"/>
      </a:accent1>
      <a:accent2>
        <a:srgbClr val="013EFF"/>
      </a:accent2>
      <a:accent3>
        <a:srgbClr val="66A2FF"/>
      </a:accent3>
      <a:accent4>
        <a:srgbClr val="FFD82A"/>
      </a:accent4>
      <a:accent5>
        <a:srgbClr val="FFC100"/>
      </a:accent5>
      <a:accent6>
        <a:srgbClr val="BEBEBE"/>
      </a:accent6>
      <a:hlink>
        <a:srgbClr val="0066FD"/>
      </a:hlink>
      <a:folHlink>
        <a:srgbClr val="021BC3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D3F00527-E28D-9A49-B5B9-FD2133B9D276}" vid="{179E0801-EDA1-DD4E-88D1-B1EB3A052DC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16x9 LLE Standard Template</Template>
  <TotalTime>21425</TotalTime>
  <Words>3267</Words>
  <Application>Microsoft Office PowerPoint</Application>
  <PresentationFormat>Widescreen</PresentationFormat>
  <Paragraphs>488</Paragraphs>
  <Slides>56</Slides>
  <Notes>19</Notes>
  <HiddenSlides>0</HiddenSlides>
  <MMClips>4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5" baseType="lpstr">
      <vt:lpstr>Aptos</vt:lpstr>
      <vt:lpstr>Aptos Display</vt:lpstr>
      <vt:lpstr>Arial</vt:lpstr>
      <vt:lpstr>Calibri</vt:lpstr>
      <vt:lpstr>Cambria Math</vt:lpstr>
      <vt:lpstr>Georgia</vt:lpstr>
      <vt:lpstr>Lato</vt:lpstr>
      <vt:lpstr>Wingdings</vt:lpstr>
      <vt:lpstr>Office Theme</vt:lpstr>
      <vt:lpstr>Wavefront shaping of terahertz radiation using two-color flying-focus pulses</vt:lpstr>
      <vt:lpstr>Wavefront shaping of terahertz radiation using two-color flying-focus pulses</vt:lpstr>
      <vt:lpstr>PowerPoint Presentation</vt:lpstr>
      <vt:lpstr>An accelerating flying focus can be used to shape the wavefronts of THz radiation generated by photoionized currents</vt:lpstr>
      <vt:lpstr>High-power THz pulses can act as pumps for accessing new physics regimes or probes for measuring material properties</vt:lpstr>
      <vt:lpstr>High-power THz pulses can act as pumps for accessing new physics regimes or probes for measuring material properties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focal geometry and pulse shape determine the velocity of the ionization front and terahertz emission properties</vt:lpstr>
      <vt:lpstr>The focal geometry and pulse shape determine the velocity of the ionization front and terahertz emission properties</vt:lpstr>
      <vt:lpstr>PowerPoint Presentation</vt:lpstr>
      <vt:lpstr>PowerPoint Presentation</vt:lpstr>
      <vt:lpstr>PowerPoint Presentation</vt:lpstr>
      <vt:lpstr>PowerPoint Presentation</vt:lpstr>
      <vt:lpstr>A constant-velocity flying focus provides control over the ionization-front velocity: v=1.002c</vt:lpstr>
      <vt:lpstr>A constant-velocity flying focus provides control over the ionization-front velocity: v=1.004c</vt:lpstr>
      <vt:lpstr>PowerPoint Presentation</vt:lpstr>
      <vt:lpstr>PowerPoint Presentation</vt:lpstr>
      <vt:lpstr>Despite providing control over the emission angle, constant-velocity ionization fronts always produce THz with conical wavefronts</vt:lpstr>
      <vt:lpstr>Despite providing control over the emission angle, constant-velocity ionization fronts always produce THz with conical wavefronts</vt:lpstr>
      <vt:lpstr>A flying focus can travel at a non-constant velocity</vt:lpstr>
      <vt:lpstr>A flying focus can travel at a non-constant velocity</vt:lpstr>
      <vt:lpstr>The ionization-front velocity required for a desired wavefront can be determined from a simple, geometric model</vt:lpstr>
      <vt:lpstr>The ionization-front velocity required for a desired wavefront can be determined from a simple, geometric model</vt:lpstr>
      <vt:lpstr>The ionization-front velocity required for a desired wavefront can be determined from a simple, geometric model</vt:lpstr>
      <vt:lpstr>The ionization-front velocity required for a desired wavefront can be determined from a simple, geometric model</vt:lpstr>
      <vt:lpstr>The ionization-front velocity required for a desired wavefront can be determined from a simple, geometric model</vt:lpstr>
      <vt:lpstr>The ionization-front velocity required for a desired wavefront can be determined from a simple, geometric model</vt:lpstr>
      <vt:lpstr>For parabolic THz wavefronts, the required ionization front trajectory is uniformly decelerating</vt:lpstr>
      <vt:lpstr>For parabolic THz wavefronts, the required ionization front trajectory is uniformly decelerating</vt:lpstr>
      <vt:lpstr>For parabolic THz wavefronts, the required ionization front trajectory is uniformly decelerating</vt:lpstr>
      <vt:lpstr>For parabolic THz wavefronts, the required ionization front trajectory is uniformly decelerating</vt:lpstr>
      <vt:lpstr>The model was verified using Unidirectional Pulse Propagation Equation (UPPE) simulations</vt:lpstr>
      <vt:lpstr>The model was verified using Unidirectional Pulse Propagation Equation (UPPE) simulations</vt:lpstr>
      <vt:lpstr>A decelerating flying focus produces a decelerating ionization front: v_i=1.004c</vt:lpstr>
      <vt:lpstr>A decelerating flying focus produces a decelerating ionization front: v_i=1.004c</vt:lpstr>
      <vt:lpstr>PowerPoint Presentation</vt:lpstr>
      <vt:lpstr>Once the trajectory was corrected for nonuniform THz generation,  the generated THz wavefronts were parabolic</vt:lpstr>
      <vt:lpstr>Once the trajectory was corrected for nonuniform THz generation,  the generated THz wavefronts were parabolic</vt:lpstr>
      <vt:lpstr>An accelerating flying focus can be used to shape the wavefronts of THz radiation generated by photoionized currents</vt:lpstr>
      <vt:lpstr>PowerPoint Presentation</vt:lpstr>
      <vt:lpstr>The conversion efficiency for decelerating trajectories is comparable to constant-velocity trajectories</vt:lpstr>
      <vt:lpstr>Spherical and conic wavefronts are the two limiting cases of this model</vt:lpstr>
      <vt:lpstr>Why is there a discrepancy of the f-number between theory and simulation for higher initial velocities?</vt:lpstr>
      <vt:lpstr>Wavefront shaping is sensitive to THz generation over the filament</vt:lpstr>
      <vt:lpstr>Wavefront shaping is sensitive to THz generation over the filament</vt:lpstr>
      <vt:lpstr>Wavefront shaping is sensitive to THz generation over the filament</vt:lpstr>
      <vt:lpstr>Wavefront shaping is sensitive to THz generation over the filament</vt:lpstr>
      <vt:lpstr>Wavefront shaping is sensitive to THz generation over the filament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Elliott, Amanda</dc:creator>
  <cp:keywords>University of Rochester</cp:keywords>
  <dc:description/>
  <cp:lastModifiedBy>Amanda Elliott</cp:lastModifiedBy>
  <cp:revision>296</cp:revision>
  <dcterms:created xsi:type="dcterms:W3CDTF">2026-01-29T16:12:38Z</dcterms:created>
  <dcterms:modified xsi:type="dcterms:W3CDTF">2026-07-30T17:04:10Z</dcterms:modified>
  <cp:category/>
</cp:coreProperties>
</file>