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370" r:id="rId4"/>
    <p:sldId id="260" r:id="rId5"/>
    <p:sldId id="264" r:id="rId6"/>
    <p:sldId id="266" r:id="rId7"/>
    <p:sldId id="267" r:id="rId8"/>
    <p:sldId id="261" r:id="rId9"/>
    <p:sldId id="262" r:id="rId10"/>
    <p:sldId id="268" r:id="rId11"/>
    <p:sldId id="269" r:id="rId12"/>
    <p:sldId id="270" r:id="rId13"/>
    <p:sldId id="271" r:id="rId14"/>
    <p:sldId id="272" r:id="rId15"/>
    <p:sldId id="273" r:id="rId16"/>
    <p:sldId id="371" r:id="rId17"/>
    <p:sldId id="274" r:id="rId18"/>
    <p:sldId id="275" r:id="rId19"/>
    <p:sldId id="276" r:id="rId20"/>
    <p:sldId id="278" r:id="rId21"/>
    <p:sldId id="277" r:id="rId22"/>
    <p:sldId id="284" r:id="rId23"/>
    <p:sldId id="279" r:id="rId24"/>
    <p:sldId id="280" r:id="rId25"/>
    <p:sldId id="367" r:id="rId26"/>
    <p:sldId id="368" r:id="rId27"/>
    <p:sldId id="281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4" autoAdjust="0"/>
    <p:restoredTop sz="93501" autoAdjust="0"/>
  </p:normalViewPr>
  <p:slideViewPr>
    <p:cSldViewPr snapToGrid="0">
      <p:cViewPr varScale="1">
        <p:scale>
          <a:sx n="60" d="100"/>
          <a:sy n="60" d="100"/>
        </p:scale>
        <p:origin x="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B1D699-44EC-41D4-9015-A89D63A3384E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4A090C-CA55-411E-9139-66A0FB6FFE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879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4A090C-CA55-411E-9139-66A0FB6FFE6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189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9003F-F414-121D-BD82-1CDEE884C2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B75C25-9242-6030-147F-8E78B02B6E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97A77-DEFE-D3C1-098C-0C7902C85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C767B-DF6F-4443-B125-E3CFE86A88F2}" type="datetime1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84768-3BF3-0DF5-81EB-F6F9164C6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dirty="0"/>
              <a:t>ICXS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D603A-05AE-B706-AEEB-2DE786029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75104B0A-6CA3-4182-89E5-074BB88C2B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571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31B34-8F25-DDBB-1E6D-34315D20E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6B01D-1C05-6772-3A5D-D3961F0AE0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FBD14F-E329-CFF3-B08A-891D12A2B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04C5E-E3CB-41ED-9BD3-2DD496488D8B}" type="datetime1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568F86-DCC4-6C0D-B4AA-D24B762F9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ICXS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CCB25-C28F-3AEF-06D2-242DA43AE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75104B0A-6CA3-4182-89E5-074BB88C2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226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46ED2-7945-0F62-C9F0-572DDD7BC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56899A-3E43-A51E-6F4A-5CC4CF45B5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0A4D17-A90A-5047-889C-3F12EBC37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D4B74-6807-414E-AA54-1A67FF6F08F6}" type="datetime1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BAB47A-3249-BA8D-8162-CC8B62421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ICXS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FE9833-8085-D2B4-5AA4-08E1F057B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840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A3A2C-E76D-9EB4-BFEF-E48B12C9D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4B4356-5388-1A83-E2CE-8F314B193E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550052-F983-4C97-75A1-6AFE31B2C1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E2C853-47F9-D0A0-B6ED-F34113C79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A8785-91C7-4E1B-B40E-133EBC66CE14}" type="datetime1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01D1D3-D8C4-F94A-6680-E310F10BA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ICXS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FE37B1-0918-275D-FD92-6493AE42A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034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A302E-91A2-9801-C321-CC572C926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C8A07A-FB1C-3915-D0C3-A6A15CAA5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AD170E-24F5-F883-2394-77FFA2BB98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D3E4CC-97E1-414B-B67C-1C0294163F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8F9DD4-DD93-FEC1-AC56-EDC9B1787F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4ABF27-6586-0050-71E3-86D3E198A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BEF8C-271F-4872-A100-23889D55359D}" type="datetime1">
              <a:rPr lang="en-US" smtClean="0"/>
              <a:t>7/30/2026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A648D8-5ADC-3D9E-7AC4-2C1FC4E88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ICXS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2B581B-8F77-5D7C-AFFA-1E708595D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29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B7F03-8F6C-09BC-BB38-364608B71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EDBCA4-769F-BFDA-299E-7BC63AED2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61BED-18FC-464E-936D-88ADAD5BE30A}" type="datetime1">
              <a:rPr lang="en-US" smtClean="0"/>
              <a:t>7/30/2026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7E0CF9-F473-3573-6CE7-AA5A04181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ICXS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A59F40-E38E-843C-B4A2-0CB572F92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838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3A2AB7-08D1-05F9-ACBC-611CB3178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1DC9-A0A3-4A07-9FBA-4DC7BC5F65BA}" type="datetime1">
              <a:rPr lang="en-US" smtClean="0"/>
              <a:t>7/30/2026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37252D-E04C-CFED-40C1-F0078652D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ICXS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4DCCE5-2645-41D4-1EBB-A8936E4E9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18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33899-FC08-9A83-FAA8-11E0D0DA8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44267-87A9-4266-427B-FAFCB35514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ACE805-8E6E-B2FA-C74F-DF2EAFDA31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B190EA-0BBC-0BBD-18D1-883C2A645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634-B31A-4C89-BE20-45E9399AB191}" type="datetime1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6180D7-82D9-510D-E10C-716ADCB6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ICXS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B47186-2713-263B-91F5-2C33A94A5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877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5C358-CD92-699F-7671-16C7DA3B7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A33E48-FF71-A902-D7F6-6097A8B4B3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0E9CDF-4B26-B402-47AC-F2746EA3EF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212DF1-4DA8-5243-718A-FC9EDEE44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0AF2B-F077-45B8-8841-2CF97ED906AC}" type="datetime1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8FEDE-8E45-F83E-6369-CFDA40E57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ICXS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AC2DBA-D4A8-0EDB-F355-32353E46D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03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197DB-4815-AEC1-829A-76A229C10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D303FC-0A75-B2DC-A3A8-37CC56C545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44214-C081-5014-D709-A16603723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3594B-D555-491C-8971-A37644347EDB}" type="datetime1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A0A21-ACF6-7882-30C4-8BBCF77C1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ICXS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C7A29-1085-B008-8991-208D09AEC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825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BDF94E-B58B-AE27-EB4A-470B24CFF2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4B87C7-5B91-3A01-B7E5-38E8051E31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9A79A7-B0D4-7735-200F-D8592F11D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7EC6-597E-45FB-8B11-32801E176487}" type="datetime1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56F0A6-D474-603E-32D8-11252B074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ICXS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3BE25-7A92-BFA8-E1DF-D8135BFA0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637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3B2D11-257D-C6F5-1084-5B31CF8BD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588F79-B1C7-0AA8-0C26-34F91010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73B8A-21D6-2F94-392D-74A90E2B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68BB80-90E6-4D3E-96D3-0A2EA42FFCDD}" type="datetime1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26C506-9046-3268-9594-8B70D0935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it-IT" dirty="0"/>
              <a:t>ICXS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EB93D2-CAFA-82E1-60BB-CD4AFBEAA0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104B0A-6CA3-4182-89E5-074BB88C2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222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emf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jp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JPG"/><Relationship Id="rId7" Type="http://schemas.openxmlformats.org/officeDocument/2006/relationships/image" Target="../media/image2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3.png"/><Relationship Id="rId4" Type="http://schemas.openxmlformats.org/officeDocument/2006/relationships/image" Target="../media/image22.jpeg"/><Relationship Id="rId9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42.jpeg"/><Relationship Id="rId4" Type="http://schemas.openxmlformats.org/officeDocument/2006/relationships/image" Target="../media/image36.png"/><Relationship Id="rId9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jpeg"/><Relationship Id="rId4" Type="http://schemas.openxmlformats.org/officeDocument/2006/relationships/image" Target="../media/image6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jpg"/><Relationship Id="rId7" Type="http://schemas.openxmlformats.org/officeDocument/2006/relationships/image" Target="../media/image7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5" Type="http://schemas.openxmlformats.org/officeDocument/2006/relationships/image" Target="../media/image77.png"/><Relationship Id="rId4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F8F360C-C2F9-FDC5-8030-00B8BAEDFFCB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DBA2CCB-7F1F-9BF9-0F9A-A1B0B11CCE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699989"/>
            <a:ext cx="12192000" cy="2387600"/>
          </a:xfrm>
        </p:spPr>
        <p:txBody>
          <a:bodyPr>
            <a:normAutofit fontScale="90000"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b="1" dirty="0">
                <a:ln/>
                <a:solidFill>
                  <a:schemeClr val="accent2"/>
                </a:solidFill>
              </a:rPr>
              <a:t>The STAR Project: Status of the Commissioning of the Compton Light-Source Infrastructure in Southern Italy.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53837FA4-5B20-8AAB-48F0-6DC0B39BF5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88834"/>
            <a:ext cx="9144000" cy="1655762"/>
          </a:xfrm>
        </p:spPr>
        <p:txBody>
          <a:bodyPr/>
          <a:lstStyle/>
          <a:p>
            <a:r>
              <a:rPr lang="it-IT" dirty="0"/>
              <a:t>Luigi Faillace</a:t>
            </a:r>
          </a:p>
          <a:p>
            <a:r>
              <a:rPr lang="it-IT" dirty="0"/>
              <a:t>On </a:t>
            </a:r>
            <a:r>
              <a:rPr lang="it-IT" dirty="0" err="1"/>
              <a:t>behalf</a:t>
            </a:r>
            <a:r>
              <a:rPr lang="it-IT" dirty="0"/>
              <a:t> of the INFN-Unical STAR group </a:t>
            </a:r>
            <a:endParaRPr lang="en-US" dirty="0"/>
          </a:p>
        </p:txBody>
      </p:sp>
      <p:pic>
        <p:nvPicPr>
          <p:cNvPr id="7" name="Immagine 7">
            <a:extLst>
              <a:ext uri="{FF2B5EF4-FFF2-40B4-BE49-F238E27FC236}">
                <a16:creationId xmlns:a16="http://schemas.microsoft.com/office/drawing/2014/main" id="{F7D6DF4D-3760-A910-4CCB-A52375493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036" y="0"/>
            <a:ext cx="3956964" cy="24024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4E08A9-8320-BF22-3B6E-4994F2AE1C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42803" cy="1779657"/>
          </a:xfrm>
          <a:prstGeom prst="rect">
            <a:avLst/>
          </a:prstGeom>
        </p:spPr>
      </p:pic>
      <p:pic>
        <p:nvPicPr>
          <p:cNvPr id="3" name="Picture 2" descr="Advanced Accelerator Concepts 2026">
            <a:extLst>
              <a:ext uri="{FF2B5EF4-FFF2-40B4-BE49-F238E27FC236}">
                <a16:creationId xmlns:a16="http://schemas.microsoft.com/office/drawing/2014/main" id="{CCB756DC-8C81-807D-3ED1-3CAA6CD36F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9020" y="4861573"/>
            <a:ext cx="4406928" cy="1502362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B221E94-95C7-EC54-9401-1997B529B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637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16">
            <a:extLst>
              <a:ext uri="{FF2B5EF4-FFF2-40B4-BE49-F238E27FC236}">
                <a16:creationId xmlns:a16="http://schemas.microsoft.com/office/drawing/2014/main" id="{3658F109-6021-08EF-8290-EB6EB57E6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0" y="626589"/>
            <a:ext cx="8181891" cy="578561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7BED70E-F767-6F8E-D970-1929C332FB7E}"/>
              </a:ext>
            </a:extLst>
          </p:cNvPr>
          <p:cNvSpPr txBox="1"/>
          <p:nvPr/>
        </p:nvSpPr>
        <p:spPr>
          <a:xfrm>
            <a:off x="7811835" y="1676449"/>
            <a:ext cx="438016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2024</a:t>
            </a:r>
          </a:p>
          <a:p>
            <a:pPr algn="ctr"/>
            <a:endParaRPr lang="it-IT" dirty="0"/>
          </a:p>
          <a:p>
            <a:pPr algn="ctr"/>
            <a:r>
              <a:rPr lang="it-IT" dirty="0"/>
              <a:t>National PI</a:t>
            </a:r>
          </a:p>
          <a:p>
            <a:pPr algn="ctr"/>
            <a:r>
              <a:rPr lang="it-IT" dirty="0"/>
              <a:t>A. Ghigo</a:t>
            </a:r>
          </a:p>
          <a:p>
            <a:pPr algn="ctr"/>
            <a:endParaRPr lang="it-IT" dirty="0"/>
          </a:p>
          <a:p>
            <a:pPr algn="ctr"/>
            <a:endParaRPr lang="it-IT" dirty="0"/>
          </a:p>
          <a:p>
            <a:pPr algn="ctr"/>
            <a:r>
              <a:rPr lang="it-IT" i="1" dirty="0" err="1"/>
              <a:t>Since</a:t>
            </a:r>
            <a:r>
              <a:rPr lang="it-IT" i="1" dirty="0"/>
              <a:t> April 2025</a:t>
            </a:r>
          </a:p>
          <a:p>
            <a:pPr algn="ctr"/>
            <a:endParaRPr lang="it-IT" dirty="0"/>
          </a:p>
          <a:p>
            <a:pPr algn="ctr"/>
            <a:r>
              <a:rPr lang="it-IT" dirty="0"/>
              <a:t>National PI</a:t>
            </a:r>
          </a:p>
          <a:p>
            <a:pPr algn="ctr"/>
            <a:r>
              <a:rPr lang="it-IT" b="1" dirty="0"/>
              <a:t>Luigi Faillace</a:t>
            </a:r>
          </a:p>
          <a:p>
            <a:pPr algn="ctr"/>
            <a:endParaRPr lang="it-IT" dirty="0"/>
          </a:p>
          <a:p>
            <a:pPr algn="ctr"/>
            <a:r>
              <a:rPr lang="it-IT" dirty="0"/>
              <a:t>Local PI </a:t>
            </a:r>
            <a:r>
              <a:rPr lang="it-IT" dirty="0" err="1"/>
              <a:t>at</a:t>
            </a:r>
            <a:r>
              <a:rPr lang="it-IT" dirty="0"/>
              <a:t> Milano and LASA Lab</a:t>
            </a:r>
          </a:p>
          <a:p>
            <a:pPr algn="ctr"/>
            <a:r>
              <a:rPr lang="it-IT" dirty="0"/>
              <a:t>Alberto Bacci</a:t>
            </a:r>
            <a:endParaRPr lang="en-US" dirty="0"/>
          </a:p>
          <a:p>
            <a:pPr algn="ctr"/>
            <a:endParaRPr lang="it-IT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C94E63-BC5D-2F56-2079-E6FB960A7DBF}"/>
              </a:ext>
            </a:extLst>
          </p:cNvPr>
          <p:cNvSpPr txBox="1"/>
          <p:nvPr/>
        </p:nvSpPr>
        <p:spPr>
          <a:xfrm>
            <a:off x="972066" y="98854"/>
            <a:ext cx="63283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>
                <a:solidFill>
                  <a:srgbClr val="FF0000"/>
                </a:solidFill>
              </a:rPr>
              <a:t>STAR High-Energy Upgrade: Organization Schematics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C3AF1A1-2A85-DFC4-ACE2-B16FDBFFAF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463" y="78645"/>
            <a:ext cx="1516153" cy="886758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9B5D61D-3981-745B-EEE2-194B1350D91A}"/>
              </a:ext>
            </a:extLst>
          </p:cNvPr>
          <p:cNvCxnSpPr/>
          <p:nvPr/>
        </p:nvCxnSpPr>
        <p:spPr>
          <a:xfrm>
            <a:off x="8078525" y="572494"/>
            <a:ext cx="0" cy="6050943"/>
          </a:xfrm>
          <a:prstGeom prst="line">
            <a:avLst/>
          </a:prstGeom>
          <a:ln w="38100">
            <a:solidFill>
              <a:schemeClr val="tx2">
                <a:lumMod val="50000"/>
                <a:lumOff val="50000"/>
              </a:schemeClr>
            </a:solidFill>
            <a:prstDash val="lgDashDot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AE1B73-7E59-1408-08C3-E7E819BB1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2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6DF2AC-4A51-C0A3-8A84-D8AE2477DB3D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1929740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F2C66BE-F9C2-A8DF-9150-50331EE38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638" y="818983"/>
            <a:ext cx="9520362" cy="535520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BA6982-1097-4219-950F-47EE58835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3</a:t>
            </a:fld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ED7D7D9-14F2-B249-C9D3-233DED6D5E3F}"/>
              </a:ext>
            </a:extLst>
          </p:cNvPr>
          <p:cNvSpPr txBox="1"/>
          <p:nvPr/>
        </p:nvSpPr>
        <p:spPr>
          <a:xfrm>
            <a:off x="0" y="24267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FF0000"/>
                </a:solidFill>
              </a:rPr>
              <a:t>TECH TRANSFER: FROM INFN TO UNIVERSITY OF CALABRIA (UNICAL)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89FCAC6-4721-F447-B7A9-4DB4CCBB9D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63" y="730966"/>
            <a:ext cx="1894857" cy="1108252"/>
          </a:xfrm>
          <a:prstGeom prst="rect">
            <a:avLst/>
          </a:prstGeom>
        </p:spPr>
      </p:pic>
      <p:pic>
        <p:nvPicPr>
          <p:cNvPr id="32" name="Immagine 7">
            <a:extLst>
              <a:ext uri="{FF2B5EF4-FFF2-40B4-BE49-F238E27FC236}">
                <a16:creationId xmlns:a16="http://schemas.microsoft.com/office/drawing/2014/main" id="{BA36C64C-2ED3-F71E-144D-BC78DBB911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092" b="74894"/>
          <a:stretch>
            <a:fillRect/>
          </a:stretch>
        </p:blipFill>
        <p:spPr>
          <a:xfrm>
            <a:off x="-221901" y="3657447"/>
            <a:ext cx="2616604" cy="142915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7334F67D-3DBF-74E2-DF1D-26FB16B2B747}"/>
              </a:ext>
            </a:extLst>
          </p:cNvPr>
          <p:cNvSpPr txBox="1"/>
          <p:nvPr/>
        </p:nvSpPr>
        <p:spPr>
          <a:xfrm>
            <a:off x="0" y="5048250"/>
            <a:ext cx="2524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PI: Prof. Raffaele Agostino</a:t>
            </a:r>
          </a:p>
          <a:p>
            <a:r>
              <a:rPr lang="it-IT" sz="1600" dirty="0"/>
              <a:t>and </a:t>
            </a:r>
            <a:r>
              <a:rPr lang="it-IT" sz="1600" dirty="0" err="1"/>
              <a:t>local</a:t>
            </a:r>
            <a:r>
              <a:rPr lang="it-IT" sz="1600" dirty="0"/>
              <a:t> STAR Group</a:t>
            </a:r>
            <a:endParaRPr lang="en-US" sz="1600" dirty="0"/>
          </a:p>
        </p:txBody>
      </p:sp>
      <p:sp>
        <p:nvSpPr>
          <p:cNvPr id="36" name="Arrow: Right 35">
            <a:extLst>
              <a:ext uri="{FF2B5EF4-FFF2-40B4-BE49-F238E27FC236}">
                <a16:creationId xmlns:a16="http://schemas.microsoft.com/office/drawing/2014/main" id="{DE8256DB-3AB0-F608-B0B1-12679DA0E0EC}"/>
              </a:ext>
            </a:extLst>
          </p:cNvPr>
          <p:cNvSpPr/>
          <p:nvPr/>
        </p:nvSpPr>
        <p:spPr>
          <a:xfrm rot="5400000">
            <a:off x="909596" y="2790991"/>
            <a:ext cx="657556" cy="56197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4B26631-6385-A33D-ED71-4A4B6E3F658E}"/>
              </a:ext>
            </a:extLst>
          </p:cNvPr>
          <p:cNvSpPr txBox="1"/>
          <p:nvPr/>
        </p:nvSpPr>
        <p:spPr>
          <a:xfrm>
            <a:off x="0" y="1741833"/>
            <a:ext cx="2524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Frascati National Labs and Milano Unit &amp; LASA Lab</a:t>
            </a:r>
            <a:endParaRPr lang="en-US" sz="16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863B56F-A726-1D7F-ADAF-C396EB7F4525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AC3930-A66D-3A6E-8AB7-46B14C1337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7490" y="834888"/>
            <a:ext cx="2732043" cy="27909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6388357-6EDA-ABCD-E055-B88F1A8BF9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7779687" y="3498573"/>
            <a:ext cx="966083" cy="96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455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205101-7218-280F-0A77-5F982C279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18875E-46AB-6388-DF47-5772C10420C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4348"/>
          <a:stretch>
            <a:fillRect/>
          </a:stretch>
        </p:blipFill>
        <p:spPr>
          <a:xfrm>
            <a:off x="542801" y="0"/>
            <a:ext cx="11106397" cy="655982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6D9E63-E183-E5F0-2E66-2577719B7F43}"/>
              </a:ext>
            </a:extLst>
          </p:cNvPr>
          <p:cNvSpPr txBox="1"/>
          <p:nvPr/>
        </p:nvSpPr>
        <p:spPr>
          <a:xfrm>
            <a:off x="6098650" y="2107095"/>
            <a:ext cx="675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10 m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F48CC9-00D5-7665-C51F-171097ECA9F9}"/>
              </a:ext>
            </a:extLst>
          </p:cNvPr>
          <p:cNvSpPr txBox="1"/>
          <p:nvPr/>
        </p:nvSpPr>
        <p:spPr>
          <a:xfrm>
            <a:off x="9105569" y="2959210"/>
            <a:ext cx="675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30 m</a:t>
            </a:r>
            <a:endParaRPr lang="en-US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275A78A1-E19A-1466-47D8-9C2266ACF3E8}"/>
              </a:ext>
            </a:extLst>
          </p:cNvPr>
          <p:cNvCxnSpPr/>
          <p:nvPr/>
        </p:nvCxnSpPr>
        <p:spPr>
          <a:xfrm>
            <a:off x="5343277" y="1963972"/>
            <a:ext cx="2083241" cy="1041621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320282C-28FC-8B88-BC74-AE1968E9BCDF}"/>
              </a:ext>
            </a:extLst>
          </p:cNvPr>
          <p:cNvCxnSpPr>
            <a:cxnSpLocks/>
          </p:cNvCxnSpPr>
          <p:nvPr/>
        </p:nvCxnSpPr>
        <p:spPr>
          <a:xfrm>
            <a:off x="5129917" y="1321241"/>
            <a:ext cx="6971968" cy="3616519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92B9520-74FC-56B4-37DE-AC0AA281DF30}"/>
              </a:ext>
            </a:extLst>
          </p:cNvPr>
          <p:cNvSpPr txBox="1"/>
          <p:nvPr/>
        </p:nvSpPr>
        <p:spPr>
          <a:xfrm>
            <a:off x="0" y="0"/>
            <a:ext cx="27852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rgbClr val="FF0000"/>
                </a:solidFill>
              </a:rPr>
              <a:t>STAR: the X-ray source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44FA21-2B76-0E17-F36D-2565528518DA}"/>
              </a:ext>
            </a:extLst>
          </p:cNvPr>
          <p:cNvSpPr txBox="1"/>
          <p:nvPr/>
        </p:nvSpPr>
        <p:spPr>
          <a:xfrm>
            <a:off x="2886323" y="1137038"/>
            <a:ext cx="21853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rgbClr val="C00000"/>
                </a:solidFill>
              </a:rPr>
              <a:t>STAR Accelerator</a:t>
            </a:r>
          </a:p>
          <a:p>
            <a:r>
              <a:rPr lang="it-IT" sz="2000" b="1" dirty="0">
                <a:solidFill>
                  <a:srgbClr val="C00000"/>
                </a:solidFill>
              </a:rPr>
              <a:t>Bunker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A6CBF6-F722-2A51-F809-31AB622E254D}"/>
              </a:ext>
            </a:extLst>
          </p:cNvPr>
          <p:cNvSpPr txBox="1"/>
          <p:nvPr/>
        </p:nvSpPr>
        <p:spPr>
          <a:xfrm>
            <a:off x="10497045" y="3221605"/>
            <a:ext cx="1633781" cy="92333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it-IT" b="1" dirty="0" err="1">
                <a:solidFill>
                  <a:schemeClr val="accent1"/>
                </a:solidFill>
              </a:rPr>
              <a:t>Towards</a:t>
            </a:r>
            <a:endParaRPr lang="it-IT" b="1" dirty="0">
              <a:solidFill>
                <a:schemeClr val="accent1"/>
              </a:solidFill>
            </a:endParaRPr>
          </a:p>
          <a:p>
            <a:r>
              <a:rPr lang="it-IT" b="1" dirty="0" err="1">
                <a:solidFill>
                  <a:schemeClr val="accent1"/>
                </a:solidFill>
              </a:rPr>
              <a:t>Experimental</a:t>
            </a:r>
            <a:endParaRPr lang="it-IT" b="1" dirty="0">
              <a:solidFill>
                <a:schemeClr val="accent1"/>
              </a:solidFill>
            </a:endParaRPr>
          </a:p>
          <a:p>
            <a:r>
              <a:rPr lang="it-IT" b="1" dirty="0" err="1">
                <a:solidFill>
                  <a:schemeClr val="accent1"/>
                </a:solidFill>
              </a:rPr>
              <a:t>Hutches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210BCD3-1BD1-8247-B22C-AF69B6DBDE26}"/>
              </a:ext>
            </a:extLst>
          </p:cNvPr>
          <p:cNvSpPr/>
          <p:nvPr/>
        </p:nvSpPr>
        <p:spPr>
          <a:xfrm rot="1613452">
            <a:off x="11279524" y="4343654"/>
            <a:ext cx="715617" cy="23290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57B63A-24A8-187F-A920-296AB2DA3667}"/>
              </a:ext>
            </a:extLst>
          </p:cNvPr>
          <p:cNvSpPr txBox="1"/>
          <p:nvPr/>
        </p:nvSpPr>
        <p:spPr>
          <a:xfrm>
            <a:off x="1" y="5495678"/>
            <a:ext cx="23853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Modulator and Racks</a:t>
            </a:r>
          </a:p>
          <a:p>
            <a:r>
              <a:rPr lang="it-IT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area</a:t>
            </a:r>
            <a:endParaRPr lang="en-US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3FE4558-BAB6-996D-79F1-152EEF6391A8}"/>
              </a:ext>
            </a:extLst>
          </p:cNvPr>
          <p:cNvSpPr txBox="1"/>
          <p:nvPr/>
        </p:nvSpPr>
        <p:spPr>
          <a:xfrm>
            <a:off x="5694460" y="5384360"/>
            <a:ext cx="22011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rgbClr val="7030A0"/>
                </a:solidFill>
              </a:rPr>
              <a:t>Laser </a:t>
            </a:r>
            <a:r>
              <a:rPr lang="it-IT" sz="2000" b="1" dirty="0" err="1">
                <a:solidFill>
                  <a:srgbClr val="7030A0"/>
                </a:solidFill>
              </a:rPr>
              <a:t>clean</a:t>
            </a:r>
            <a:r>
              <a:rPr lang="it-IT" sz="2000" b="1" dirty="0">
                <a:solidFill>
                  <a:srgbClr val="7030A0"/>
                </a:solidFill>
              </a:rPr>
              <a:t> room</a:t>
            </a:r>
            <a:endParaRPr lang="en-US" sz="2000" b="1" dirty="0">
              <a:solidFill>
                <a:srgbClr val="7030A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4FE628-9821-8311-C69F-995C0600CEC8}"/>
              </a:ext>
            </a:extLst>
          </p:cNvPr>
          <p:cNvSpPr txBox="1"/>
          <p:nvPr/>
        </p:nvSpPr>
        <p:spPr>
          <a:xfrm>
            <a:off x="8786193" y="3554232"/>
            <a:ext cx="1995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highlight>
                  <a:srgbClr val="FFFF00"/>
                </a:highlight>
              </a:rPr>
              <a:t>Low-Energy Line</a:t>
            </a:r>
          </a:p>
          <a:p>
            <a:r>
              <a:rPr lang="it-IT" sz="1400" b="1" dirty="0">
                <a:highlight>
                  <a:srgbClr val="FFFF00"/>
                </a:highlight>
              </a:rPr>
              <a:t>(STAR – </a:t>
            </a:r>
            <a:r>
              <a:rPr lang="it-IT" sz="1400" b="1" dirty="0" err="1">
                <a:highlight>
                  <a:srgbClr val="FFFF00"/>
                </a:highlight>
              </a:rPr>
              <a:t>Phase</a:t>
            </a:r>
            <a:r>
              <a:rPr lang="it-IT" sz="1400" b="1" dirty="0">
                <a:highlight>
                  <a:srgbClr val="FFFF00"/>
                </a:highlight>
              </a:rPr>
              <a:t> 1)</a:t>
            </a:r>
            <a:endParaRPr lang="en-US" sz="1400" b="1" dirty="0">
              <a:highlight>
                <a:srgbClr val="FFFF00"/>
              </a:highligh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8E8CD1-4624-075D-7C25-75E02D96D06A}"/>
              </a:ext>
            </a:extLst>
          </p:cNvPr>
          <p:cNvSpPr txBox="1"/>
          <p:nvPr/>
        </p:nvSpPr>
        <p:spPr>
          <a:xfrm>
            <a:off x="6259002" y="4565373"/>
            <a:ext cx="18433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highlight>
                  <a:srgbClr val="00FFFF"/>
                </a:highlight>
              </a:rPr>
              <a:t>High-Energy Line</a:t>
            </a:r>
          </a:p>
          <a:p>
            <a:r>
              <a:rPr lang="it-IT" sz="1400" b="1" dirty="0">
                <a:highlight>
                  <a:srgbClr val="00FFFF"/>
                </a:highlight>
              </a:rPr>
              <a:t>(STAR HE Upgrade)</a:t>
            </a:r>
            <a:endParaRPr lang="en-US" sz="1400" b="1" dirty="0">
              <a:highlight>
                <a:srgbClr val="00FFFF"/>
              </a:highligh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9BA86DA-A838-4CE0-3F71-944A4ED5867E}"/>
              </a:ext>
            </a:extLst>
          </p:cNvPr>
          <p:cNvSpPr txBox="1"/>
          <p:nvPr/>
        </p:nvSpPr>
        <p:spPr>
          <a:xfrm>
            <a:off x="3053073" y="5899867"/>
            <a:ext cx="24717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1600" dirty="0"/>
              <a:t>C-band RF power stations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E1FCA9A2-57F3-BF01-7ADD-D2D83DDF02D3}"/>
              </a:ext>
            </a:extLst>
          </p:cNvPr>
          <p:cNvCxnSpPr/>
          <p:nvPr/>
        </p:nvCxnSpPr>
        <p:spPr>
          <a:xfrm flipV="1">
            <a:off x="4635610" y="5502303"/>
            <a:ext cx="0" cy="30214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8355B2B-29BF-8652-BB5A-5C5A0E345274}"/>
              </a:ext>
            </a:extLst>
          </p:cNvPr>
          <p:cNvCxnSpPr>
            <a:cxnSpLocks/>
          </p:cNvCxnSpPr>
          <p:nvPr/>
        </p:nvCxnSpPr>
        <p:spPr>
          <a:xfrm flipV="1">
            <a:off x="4842344" y="4961614"/>
            <a:ext cx="326004" cy="81103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44A4636B-1307-663B-2A72-96C4BD7CD508}"/>
              </a:ext>
            </a:extLst>
          </p:cNvPr>
          <p:cNvSpPr txBox="1"/>
          <p:nvPr/>
        </p:nvSpPr>
        <p:spPr>
          <a:xfrm>
            <a:off x="9968673" y="5447969"/>
            <a:ext cx="1333507" cy="33855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it-IT" sz="1600" dirty="0"/>
              <a:t>IP </a:t>
            </a:r>
            <a:r>
              <a:rPr lang="it-IT" sz="1600" dirty="0" err="1"/>
              <a:t>chambers</a:t>
            </a:r>
            <a:endParaRPr lang="en-US" sz="16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7C4C035-C279-7499-F020-BAA6B2566D9F}"/>
              </a:ext>
            </a:extLst>
          </p:cNvPr>
          <p:cNvSpPr txBox="1"/>
          <p:nvPr/>
        </p:nvSpPr>
        <p:spPr>
          <a:xfrm>
            <a:off x="1211170" y="4493811"/>
            <a:ext cx="2462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S-band RF power</a:t>
            </a:r>
          </a:p>
          <a:p>
            <a:r>
              <a:rPr lang="it-IT" sz="1600" dirty="0"/>
              <a:t>Station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DFC9783-FB4A-5D77-60A3-F7347CFD9B28}"/>
              </a:ext>
            </a:extLst>
          </p:cNvPr>
          <p:cNvSpPr txBox="1"/>
          <p:nvPr/>
        </p:nvSpPr>
        <p:spPr>
          <a:xfrm>
            <a:off x="6233676" y="5878663"/>
            <a:ext cx="30852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600" dirty="0"/>
              <a:t>UV </a:t>
            </a:r>
            <a:r>
              <a:rPr lang="it-IT" sz="1600" dirty="0" err="1"/>
              <a:t>photocathode</a:t>
            </a:r>
            <a:r>
              <a:rPr lang="it-IT" sz="1600" dirty="0"/>
              <a:t> laser</a:t>
            </a:r>
          </a:p>
          <a:p>
            <a:pPr algn="just"/>
            <a:r>
              <a:rPr lang="it-IT" sz="1600" dirty="0"/>
              <a:t>IR high-power laser (</a:t>
            </a:r>
            <a:r>
              <a:rPr lang="it-IT" sz="1600" dirty="0" err="1"/>
              <a:t>Amplitude</a:t>
            </a:r>
            <a:r>
              <a:rPr lang="it-IT" sz="1600" dirty="0"/>
              <a:t>)</a:t>
            </a:r>
            <a:endParaRPr lang="en-US" sz="1600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4E660F9-EA20-1EFB-EA5C-C595343B9B0B}"/>
              </a:ext>
            </a:extLst>
          </p:cNvPr>
          <p:cNvCxnSpPr/>
          <p:nvPr/>
        </p:nvCxnSpPr>
        <p:spPr>
          <a:xfrm flipH="1" flipV="1">
            <a:off x="9295075" y="5176299"/>
            <a:ext cx="914400" cy="18288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869AB856-7E2E-644C-E8BA-CDACBCBF8D66}"/>
              </a:ext>
            </a:extLst>
          </p:cNvPr>
          <p:cNvCxnSpPr>
            <a:cxnSpLocks/>
          </p:cNvCxnSpPr>
          <p:nvPr/>
        </p:nvCxnSpPr>
        <p:spPr>
          <a:xfrm flipH="1" flipV="1">
            <a:off x="9939130" y="4802588"/>
            <a:ext cx="524787" cy="51683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72E3FEED-8335-38DC-0F96-E068972355A7}"/>
              </a:ext>
            </a:extLst>
          </p:cNvPr>
          <p:cNvSpPr txBox="1"/>
          <p:nvPr/>
        </p:nvSpPr>
        <p:spPr>
          <a:xfrm>
            <a:off x="0" y="1147636"/>
            <a:ext cx="24623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Racks:</a:t>
            </a:r>
          </a:p>
          <a:p>
            <a:r>
              <a:rPr lang="it-IT" sz="1600" dirty="0" err="1"/>
              <a:t>Magnet</a:t>
            </a:r>
            <a:r>
              <a:rPr lang="it-IT" sz="1600" dirty="0"/>
              <a:t> Power supplies</a:t>
            </a:r>
          </a:p>
          <a:p>
            <a:r>
              <a:rPr lang="it-IT" sz="1600" dirty="0" err="1"/>
              <a:t>Personnel</a:t>
            </a:r>
            <a:r>
              <a:rPr lang="it-IT" sz="1600" dirty="0"/>
              <a:t> </a:t>
            </a:r>
            <a:r>
              <a:rPr lang="it-IT" sz="1600" dirty="0" err="1"/>
              <a:t>Safety</a:t>
            </a:r>
            <a:r>
              <a:rPr lang="it-IT" sz="1600" dirty="0"/>
              <a:t> System, </a:t>
            </a:r>
            <a:r>
              <a:rPr lang="it-IT" sz="1600" dirty="0" err="1"/>
              <a:t>ion</a:t>
            </a:r>
            <a:r>
              <a:rPr lang="it-IT" sz="1600" dirty="0"/>
              <a:t> pump controllers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8DCC0E3-6A14-8F37-8B92-16B2F15595B6}"/>
              </a:ext>
            </a:extLst>
          </p:cNvPr>
          <p:cNvSpPr txBox="1"/>
          <p:nvPr/>
        </p:nvSpPr>
        <p:spPr>
          <a:xfrm>
            <a:off x="2613250" y="5299542"/>
            <a:ext cx="129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LLRF Racks</a:t>
            </a:r>
          </a:p>
        </p:txBody>
      </p: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D30BAFE3-1439-AA13-78E4-6222FA1DD2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001413"/>
              </p:ext>
            </p:extLst>
          </p:nvPr>
        </p:nvGraphicFramePr>
        <p:xfrm>
          <a:off x="7442764" y="156152"/>
          <a:ext cx="4507167" cy="234696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943797">
                  <a:extLst>
                    <a:ext uri="{9D8B030D-6E8A-4147-A177-3AD203B41FA5}">
                      <a16:colId xmlns:a16="http://schemas.microsoft.com/office/drawing/2014/main" val="275075037"/>
                    </a:ext>
                  </a:extLst>
                </a:gridCol>
                <a:gridCol w="789623">
                  <a:extLst>
                    <a:ext uri="{9D8B030D-6E8A-4147-A177-3AD203B41FA5}">
                      <a16:colId xmlns:a16="http://schemas.microsoft.com/office/drawing/2014/main" val="738204625"/>
                    </a:ext>
                  </a:extLst>
                </a:gridCol>
                <a:gridCol w="773747">
                  <a:extLst>
                    <a:ext uri="{9D8B030D-6E8A-4147-A177-3AD203B41FA5}">
                      <a16:colId xmlns:a16="http://schemas.microsoft.com/office/drawing/2014/main" val="33576370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1" dirty="0">
                          <a:solidFill>
                            <a:schemeClr val="tx1"/>
                          </a:solidFill>
                          <a:effectLst/>
                        </a:rPr>
                        <a:t>STAR nominal parameters</a:t>
                      </a:r>
                      <a:endParaRPr lang="en-US" sz="1400" b="1" i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HE-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</a:rPr>
                        <a:t>linac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LE-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</a:rPr>
                        <a:t>linac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65074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Energy range [MeV]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40-150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23-65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040392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Rep. rate [Hz]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100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91079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Bunch charge range [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</a:rPr>
                        <a:t>pC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]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100 – 500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41085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Normalized emittance (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</a:rPr>
                        <a:t>x,y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) [µm]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2.0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56823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Bunch energy spread [%]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0.5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450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Bunch length – rms [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</a:rPr>
                        <a:t>ps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] 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≤ 5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8732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Bunch spot dimension at IP [µm]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effectLst/>
                        </a:rPr>
                        <a:t>50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4386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Max photon energy [keV]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  <a:effectLst/>
                        </a:rPr>
                        <a:t>350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400" b="0" dirty="0">
                          <a:solidFill>
                            <a:schemeClr val="tx1"/>
                          </a:solidFill>
                          <a:effectLst/>
                        </a:rPr>
                        <a:t>70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439251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t-IT" sz="14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Photon</a:t>
                      </a:r>
                      <a:r>
                        <a:rPr lang="it-IT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4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Flux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t-IT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10^9 </a:t>
                      </a:r>
                      <a:r>
                        <a:rPr lang="it-IT" sz="1400" b="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ph</a:t>
                      </a:r>
                      <a:r>
                        <a:rPr lang="it-IT" sz="14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/sec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6040713"/>
                  </a:ext>
                </a:extLst>
              </a:tr>
            </a:tbl>
          </a:graphicData>
        </a:graphic>
      </p:graphicFrame>
      <p:sp>
        <p:nvSpPr>
          <p:cNvPr id="27" name="Star: 5 Points 26">
            <a:extLst>
              <a:ext uri="{FF2B5EF4-FFF2-40B4-BE49-F238E27FC236}">
                <a16:creationId xmlns:a16="http://schemas.microsoft.com/office/drawing/2014/main" id="{DB63C54A-EF96-B91D-088B-76BEFF6E2426}"/>
              </a:ext>
            </a:extLst>
          </p:cNvPr>
          <p:cNvSpPr/>
          <p:nvPr/>
        </p:nvSpPr>
        <p:spPr>
          <a:xfrm>
            <a:off x="8853855" y="4970888"/>
            <a:ext cx="270344" cy="294198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8" name="Star: 5 Points 27">
            <a:extLst>
              <a:ext uri="{FF2B5EF4-FFF2-40B4-BE49-F238E27FC236}">
                <a16:creationId xmlns:a16="http://schemas.microsoft.com/office/drawing/2014/main" id="{05468BD3-088D-2EAC-E4ED-1D5275170951}"/>
              </a:ext>
            </a:extLst>
          </p:cNvPr>
          <p:cNvSpPr/>
          <p:nvPr/>
        </p:nvSpPr>
        <p:spPr>
          <a:xfrm>
            <a:off x="9641033" y="4477908"/>
            <a:ext cx="270344" cy="294198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B124B350-E051-E769-AD58-8C2DA6983C4C}"/>
              </a:ext>
            </a:extLst>
          </p:cNvPr>
          <p:cNvSpPr/>
          <p:nvPr/>
        </p:nvSpPr>
        <p:spPr>
          <a:xfrm>
            <a:off x="7824083" y="3991554"/>
            <a:ext cx="1836752" cy="532737"/>
          </a:xfrm>
          <a:custGeom>
            <a:avLst/>
            <a:gdLst>
              <a:gd name="csX0" fmla="*/ 0 w 1987826"/>
              <a:gd name="csY0" fmla="*/ 0 h 500932"/>
              <a:gd name="csX1" fmla="*/ 1391478 w 1987826"/>
              <a:gd name="csY1" fmla="*/ 286247 h 500932"/>
              <a:gd name="csX2" fmla="*/ 1987826 w 1987826"/>
              <a:gd name="csY2" fmla="*/ 500932 h 5009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1987826" h="500932">
                <a:moveTo>
                  <a:pt x="0" y="0"/>
                </a:moveTo>
                <a:cubicBezTo>
                  <a:pt x="530087" y="101379"/>
                  <a:pt x="1060174" y="202758"/>
                  <a:pt x="1391478" y="286247"/>
                </a:cubicBezTo>
                <a:cubicBezTo>
                  <a:pt x="1722782" y="369736"/>
                  <a:pt x="1855304" y="435334"/>
                  <a:pt x="1987826" y="500932"/>
                </a:cubicBezTo>
              </a:path>
            </a:pathLst>
          </a:custGeom>
          <a:noFill/>
          <a:ln w="38100">
            <a:solidFill>
              <a:srgbClr val="FFFF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163FCC8-3517-10EA-BF44-040E92981F19}"/>
              </a:ext>
            </a:extLst>
          </p:cNvPr>
          <p:cNvSpPr/>
          <p:nvPr/>
        </p:nvSpPr>
        <p:spPr>
          <a:xfrm rot="4613486" flipV="1">
            <a:off x="7701624" y="4161403"/>
            <a:ext cx="1238832" cy="797338"/>
          </a:xfrm>
          <a:custGeom>
            <a:avLst/>
            <a:gdLst>
              <a:gd name="csX0" fmla="*/ 0 w 1987826"/>
              <a:gd name="csY0" fmla="*/ 0 h 500932"/>
              <a:gd name="csX1" fmla="*/ 1391478 w 1987826"/>
              <a:gd name="csY1" fmla="*/ 286247 h 500932"/>
              <a:gd name="csX2" fmla="*/ 1987826 w 1987826"/>
              <a:gd name="csY2" fmla="*/ 500932 h 5009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1987826" h="500932">
                <a:moveTo>
                  <a:pt x="0" y="0"/>
                </a:moveTo>
                <a:cubicBezTo>
                  <a:pt x="530087" y="101379"/>
                  <a:pt x="1060174" y="202758"/>
                  <a:pt x="1391478" y="286247"/>
                </a:cubicBezTo>
                <a:cubicBezTo>
                  <a:pt x="1722782" y="369736"/>
                  <a:pt x="1855304" y="435334"/>
                  <a:pt x="1987826" y="500932"/>
                </a:cubicBezTo>
              </a:path>
            </a:pathLst>
          </a:custGeom>
          <a:noFill/>
          <a:ln w="38100">
            <a:solidFill>
              <a:srgbClr val="00FFFF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FC57706-84E7-352F-65B9-A89CB558ECD9}"/>
              </a:ext>
            </a:extLst>
          </p:cNvPr>
          <p:cNvSpPr txBox="1"/>
          <p:nvPr/>
        </p:nvSpPr>
        <p:spPr>
          <a:xfrm>
            <a:off x="7434471" y="3132814"/>
            <a:ext cx="1383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H-switching </a:t>
            </a:r>
            <a:r>
              <a:rPr lang="it-IT" sz="1400" b="1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dipole</a:t>
            </a:r>
            <a:r>
              <a:rPr lang="it-IT" sz="14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</a:t>
            </a:r>
            <a:r>
              <a:rPr lang="it-IT" sz="1400" b="1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magnet</a:t>
            </a:r>
            <a:endParaRPr lang="en-US" sz="1400" b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DB3E120-93E5-68DC-389D-7E60CA8C2C8B}"/>
              </a:ext>
            </a:extLst>
          </p:cNvPr>
          <p:cNvCxnSpPr>
            <a:cxnSpLocks/>
          </p:cNvCxnSpPr>
          <p:nvPr/>
        </p:nvCxnSpPr>
        <p:spPr>
          <a:xfrm flipH="1">
            <a:off x="7863840" y="3649649"/>
            <a:ext cx="79513" cy="17492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71AD04D6-1601-75D4-A085-815D7DAD3708}"/>
              </a:ext>
            </a:extLst>
          </p:cNvPr>
          <p:cNvCxnSpPr/>
          <p:nvPr/>
        </p:nvCxnSpPr>
        <p:spPr>
          <a:xfrm>
            <a:off x="5152445" y="2456953"/>
            <a:ext cx="2449002" cy="1415332"/>
          </a:xfrm>
          <a:prstGeom prst="straightConnector1">
            <a:avLst/>
          </a:prstGeom>
          <a:ln w="38100">
            <a:solidFill>
              <a:schemeClr val="accent6">
                <a:lumMod val="20000"/>
                <a:lumOff val="80000"/>
              </a:schemeClr>
            </a:solidFill>
            <a:prstDash val="sysDot"/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F3F838A0-836B-2666-4105-73D120DDC60A}"/>
              </a:ext>
            </a:extLst>
          </p:cNvPr>
          <p:cNvSpPr txBox="1"/>
          <p:nvPr/>
        </p:nvSpPr>
        <p:spPr>
          <a:xfrm>
            <a:off x="4548146" y="2146852"/>
            <a:ext cx="824265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it-IT" sz="1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e-source</a:t>
            </a:r>
            <a:endParaRPr lang="en-US" sz="12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1C4C43F2-58B2-D446-7CBE-4A949C15D9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518" y="2647027"/>
            <a:ext cx="565735" cy="23120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BCF53A2-5FA6-9C10-D522-43210D08DB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475" y="5947575"/>
            <a:ext cx="353847" cy="41937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CD2D805-3015-8380-EECF-58BA49E5A9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3" y="2316348"/>
            <a:ext cx="670145" cy="19079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6CDF1BEF-C10C-F237-3A25-48DA1804C87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83" y="2608027"/>
            <a:ext cx="845284" cy="198086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F53F9B6-5BC9-1EE0-576B-5B571295423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540" y="5656071"/>
            <a:ext cx="1166396" cy="25614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539EF1D-C021-7F89-422C-76CAE38C8F1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582" y="4850899"/>
            <a:ext cx="697207" cy="37662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81719FC-FE1F-B5B4-A947-1E7F7D92569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049" y="6225872"/>
            <a:ext cx="1160314" cy="321158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C5C8C670-6E07-B3A9-7EE2-FA01571DD319}"/>
              </a:ext>
            </a:extLst>
          </p:cNvPr>
          <p:cNvSpPr txBox="1"/>
          <p:nvPr/>
        </p:nvSpPr>
        <p:spPr>
          <a:xfrm>
            <a:off x="2126896" y="3191121"/>
            <a:ext cx="17612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600" dirty="0"/>
              <a:t>RF </a:t>
            </a:r>
            <a:r>
              <a:rPr lang="it-IT" sz="1600" dirty="0" err="1"/>
              <a:t>waveguide</a:t>
            </a:r>
            <a:r>
              <a:rPr lang="it-IT" sz="1600" dirty="0"/>
              <a:t> network/vacuum </a:t>
            </a:r>
            <a:r>
              <a:rPr lang="it-IT" sz="1600" dirty="0" err="1"/>
              <a:t>chambers</a:t>
            </a:r>
            <a:endParaRPr lang="it-IT" sz="1600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A1E8683E-AC99-AB16-84C4-F60DD28E6C7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77277" y="2941414"/>
            <a:ext cx="672707" cy="302718"/>
          </a:xfrm>
          <a:prstGeom prst="rect">
            <a:avLst/>
          </a:prstGeom>
        </p:spPr>
      </p:pic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48B6CEE0-302A-8CF4-A082-14FF65CC0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4</a:t>
            </a:fld>
            <a:endParaRPr lang="en-US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B268DF5-DE36-BEED-845C-3949621E019D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4126732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2030D-5D52-6BBA-E195-DEDAB6DF2C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8" descr="Immagine che contiene idrozoo&#10;&#10;Descrizione generata automaticamente">
            <a:extLst>
              <a:ext uri="{FF2B5EF4-FFF2-40B4-BE49-F238E27FC236}">
                <a16:creationId xmlns:a16="http://schemas.microsoft.com/office/drawing/2014/main" id="{5B62F626-DD33-79C5-8467-ABB0FA268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53640926-AAD7-44D8-BBD7-CCE9431645EC}">
                <a14:shadowObscured xmlns:lc="http://schemas.openxmlformats.org/drawingml/2006/lockedCanvas" xmlns="" xmlns:o="urn:schemas-microsoft-com:office:office" xmlns:v="urn:schemas-microsoft-com:vml" xmlns:w10="urn:schemas-microsoft-com:office:word" xmlns:w="http://schemas.openxmlformats.org/wordprocessingml/2006/main" xmlns:a16="http://schemas.microsoft.com/office/drawing/2014/main" xmlns:a14="http://schemas.microsoft.com/office/drawing/2010/main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6sdtdh="http://schemas.microsoft.com/office/word/2020/wordml/sdtdatahash" xmlns:w16="http://schemas.microsoft.com/office/word/2018/wordml" xmlns:w16cid="http://schemas.microsoft.com/office/word/2016/wordml/cid" xmlns:w16cex="http://schemas.microsoft.com/office/word/2018/wordml/c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am3d="http://schemas.microsoft.com/office/drawing/2017/model3d" xmlns:aink="http://schemas.microsoft.com/office/drawing/2016/ink" xmlns:mc="http://schemas.openxmlformats.org/markup-compatibility/2006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:wpc="http://schemas.microsoft.com/office/word/2010/wordprocessingCanvas"/>
              </a:ext>
            </a:extLst>
          </a:blip>
          <a:srcRect l="14515" t="12898" r="23401" b="16282"/>
          <a:stretch>
            <a:fillRect/>
          </a:stretch>
        </p:blipFill>
        <p:spPr>
          <a:xfrm>
            <a:off x="2067197" y="-160307"/>
            <a:ext cx="10492920" cy="67320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FF8913-FA93-1C3E-4736-B766A7591366}"/>
              </a:ext>
            </a:extLst>
          </p:cNvPr>
          <p:cNvSpPr txBox="1"/>
          <p:nvPr/>
        </p:nvSpPr>
        <p:spPr>
          <a:xfrm>
            <a:off x="8905462" y="2456952"/>
            <a:ext cx="20398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Low-Energy Line</a:t>
            </a:r>
          </a:p>
          <a:p>
            <a:r>
              <a:rPr lang="it-IT" dirty="0"/>
              <a:t>(STAR – </a:t>
            </a:r>
            <a:r>
              <a:rPr lang="it-IT" dirty="0" err="1"/>
              <a:t>Phase</a:t>
            </a:r>
            <a:r>
              <a:rPr lang="it-IT" dirty="0"/>
              <a:t> 1)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33675C-967D-9687-1643-C45395CED6A0}"/>
              </a:ext>
            </a:extLst>
          </p:cNvPr>
          <p:cNvSpPr txBox="1"/>
          <p:nvPr/>
        </p:nvSpPr>
        <p:spPr>
          <a:xfrm>
            <a:off x="6099977" y="4954988"/>
            <a:ext cx="2270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High-Energy Line</a:t>
            </a:r>
          </a:p>
          <a:p>
            <a:r>
              <a:rPr lang="it-IT" dirty="0"/>
              <a:t>(STAR HE Upgrade)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03B181-AD1D-6299-4FD1-6146F5E917F9}"/>
              </a:ext>
            </a:extLst>
          </p:cNvPr>
          <p:cNvSpPr txBox="1"/>
          <p:nvPr/>
        </p:nvSpPr>
        <p:spPr>
          <a:xfrm>
            <a:off x="946206" y="1645920"/>
            <a:ext cx="34906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RF Gun (2.856 GHz)</a:t>
            </a:r>
          </a:p>
          <a:p>
            <a:r>
              <a:rPr lang="it-IT" dirty="0" err="1"/>
              <a:t>pulsed</a:t>
            </a:r>
            <a:r>
              <a:rPr lang="it-IT" dirty="0"/>
              <a:t> high-</a:t>
            </a:r>
            <a:r>
              <a:rPr lang="it-IT" dirty="0" err="1"/>
              <a:t>brightness</a:t>
            </a:r>
            <a:endParaRPr lang="it-IT" dirty="0"/>
          </a:p>
          <a:p>
            <a:r>
              <a:rPr lang="it-IT" dirty="0"/>
              <a:t>electron </a:t>
            </a:r>
            <a:r>
              <a:rPr lang="it-IT" dirty="0" err="1"/>
              <a:t>beam</a:t>
            </a:r>
            <a:r>
              <a:rPr lang="it-IT" dirty="0"/>
              <a:t> source</a:t>
            </a:r>
          </a:p>
          <a:p>
            <a:r>
              <a:rPr lang="it-IT" dirty="0"/>
              <a:t>(</a:t>
            </a:r>
            <a:r>
              <a:rPr lang="it-IT" dirty="0" err="1"/>
              <a:t>Radiabeam</a:t>
            </a:r>
            <a:r>
              <a:rPr lang="it-IT" dirty="0"/>
              <a:t> Technologies) </a:t>
            </a:r>
            <a:endParaRPr lang="en-US" dirty="0"/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434597-12D3-92D3-03EB-4638D79732A5}"/>
              </a:ext>
            </a:extLst>
          </p:cNvPr>
          <p:cNvSpPr txBox="1"/>
          <p:nvPr/>
        </p:nvSpPr>
        <p:spPr>
          <a:xfrm>
            <a:off x="4295030" y="549965"/>
            <a:ext cx="77123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1x S-band </a:t>
            </a:r>
            <a:r>
              <a:rPr lang="it-IT" dirty="0" err="1"/>
              <a:t>Linac</a:t>
            </a:r>
            <a:r>
              <a:rPr lang="it-IT" dirty="0"/>
              <a:t> (2.856 GHz), </a:t>
            </a:r>
            <a:r>
              <a:rPr lang="it-IT" dirty="0" err="1"/>
              <a:t>constant</a:t>
            </a:r>
            <a:r>
              <a:rPr lang="it-IT" dirty="0"/>
              <a:t> </a:t>
            </a:r>
            <a:r>
              <a:rPr lang="it-IT" dirty="0" err="1"/>
              <a:t>gradient</a:t>
            </a:r>
            <a:r>
              <a:rPr lang="it-IT" dirty="0"/>
              <a:t> RF </a:t>
            </a:r>
            <a:r>
              <a:rPr lang="it-IT" dirty="0" err="1"/>
              <a:t>accelerating</a:t>
            </a:r>
            <a:r>
              <a:rPr lang="it-IT" dirty="0"/>
              <a:t> </a:t>
            </a:r>
            <a:r>
              <a:rPr lang="it-IT" dirty="0" err="1"/>
              <a:t>structure</a:t>
            </a:r>
            <a:endParaRPr lang="it-IT" dirty="0"/>
          </a:p>
          <a:p>
            <a:r>
              <a:rPr lang="it-IT" dirty="0"/>
              <a:t>(from </a:t>
            </a:r>
            <a:r>
              <a:rPr lang="it-IT" dirty="0" err="1"/>
              <a:t>Research</a:t>
            </a:r>
            <a:r>
              <a:rPr lang="it-IT" dirty="0"/>
              <a:t> Instruments) 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2C5A6C-C56A-FF1D-1CA0-C427E10A8252}"/>
              </a:ext>
            </a:extLst>
          </p:cNvPr>
          <p:cNvSpPr txBox="1"/>
          <p:nvPr/>
        </p:nvSpPr>
        <p:spPr>
          <a:xfrm>
            <a:off x="2491409" y="3580737"/>
            <a:ext cx="45961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2x C-band </a:t>
            </a:r>
            <a:r>
              <a:rPr lang="it-IT" dirty="0" err="1"/>
              <a:t>Linacs</a:t>
            </a:r>
            <a:r>
              <a:rPr lang="it-IT" dirty="0"/>
              <a:t> (5.712 GHz)</a:t>
            </a:r>
          </a:p>
          <a:p>
            <a:r>
              <a:rPr lang="it-IT" dirty="0" err="1"/>
              <a:t>constant</a:t>
            </a:r>
            <a:r>
              <a:rPr lang="it-IT" dirty="0"/>
              <a:t> </a:t>
            </a:r>
            <a:r>
              <a:rPr lang="it-IT" dirty="0" err="1"/>
              <a:t>gradient</a:t>
            </a:r>
            <a:r>
              <a:rPr lang="it-IT" dirty="0"/>
              <a:t> RF </a:t>
            </a:r>
            <a:r>
              <a:rPr lang="it-IT" dirty="0" err="1"/>
              <a:t>accelerating</a:t>
            </a:r>
            <a:r>
              <a:rPr lang="it-IT" dirty="0"/>
              <a:t> </a:t>
            </a:r>
            <a:r>
              <a:rPr lang="it-IT" dirty="0" err="1"/>
              <a:t>structure</a:t>
            </a:r>
            <a:endParaRPr lang="it-IT" dirty="0"/>
          </a:p>
          <a:p>
            <a:r>
              <a:rPr lang="it-IT" dirty="0"/>
              <a:t>(from INFN-LNF) </a:t>
            </a:r>
            <a:endParaRPr lang="en-US" dirty="0"/>
          </a:p>
          <a:p>
            <a:endParaRPr lang="en-US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13BB8C5-BCFA-7FB3-741D-CE5AB91CBF23}"/>
              </a:ext>
            </a:extLst>
          </p:cNvPr>
          <p:cNvCxnSpPr>
            <a:cxnSpLocks/>
          </p:cNvCxnSpPr>
          <p:nvPr/>
        </p:nvCxnSpPr>
        <p:spPr>
          <a:xfrm flipV="1">
            <a:off x="4532244" y="2067339"/>
            <a:ext cx="421419" cy="134377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078868D6-4FAE-8EB2-9699-091B040E0157}"/>
              </a:ext>
            </a:extLst>
          </p:cNvPr>
          <p:cNvCxnSpPr>
            <a:cxnSpLocks/>
          </p:cNvCxnSpPr>
          <p:nvPr/>
        </p:nvCxnSpPr>
        <p:spPr>
          <a:xfrm flipV="1">
            <a:off x="4867524" y="2449002"/>
            <a:ext cx="817659" cy="91572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69456AC-EFA5-E857-7B84-572A9C964A8C}"/>
              </a:ext>
            </a:extLst>
          </p:cNvPr>
          <p:cNvCxnSpPr>
            <a:cxnSpLocks/>
          </p:cNvCxnSpPr>
          <p:nvPr/>
        </p:nvCxnSpPr>
        <p:spPr>
          <a:xfrm flipV="1">
            <a:off x="1717482" y="1049572"/>
            <a:ext cx="834887" cy="47707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B3A4262C-B6CD-9956-4025-5B22DA5C0EB2}"/>
              </a:ext>
            </a:extLst>
          </p:cNvPr>
          <p:cNvSpPr txBox="1"/>
          <p:nvPr/>
        </p:nvSpPr>
        <p:spPr>
          <a:xfrm>
            <a:off x="0" y="0"/>
            <a:ext cx="20098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rgbClr val="FF0000"/>
                </a:solidFill>
              </a:rPr>
              <a:t>RF </a:t>
            </a:r>
            <a:r>
              <a:rPr lang="it-IT" sz="2000" b="1" dirty="0" err="1">
                <a:solidFill>
                  <a:srgbClr val="FF0000"/>
                </a:solidFill>
              </a:rPr>
              <a:t>Linac</a:t>
            </a:r>
            <a:r>
              <a:rPr lang="it-IT" sz="2000" b="1" dirty="0">
                <a:solidFill>
                  <a:srgbClr val="FF0000"/>
                </a:solidFill>
              </a:rPr>
              <a:t> Layout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18399346-7C9B-406D-28A4-B63A7F7686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059" y="2877207"/>
            <a:ext cx="1900362" cy="5559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1F8A735-E4BD-2ADD-0577-F523C4DB50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769" y="4406863"/>
            <a:ext cx="1822900" cy="10661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39E71C5-26D0-DA8D-CD0C-0AE3A51CDE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3252" y="1038337"/>
            <a:ext cx="1687594" cy="567826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5E0ED636-8005-B416-8D26-10BA714AD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5</a:t>
            </a:fld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D70E55F-36DF-AD6E-B156-4A0867E3B1A3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2283873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DA8ABA-03AF-728F-08E6-13BC09A02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457866-151D-7AF1-A0B1-A27E47DE3B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207" y="3958601"/>
            <a:ext cx="3229806" cy="24223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A6414AE-4173-AA67-B17A-6F63CADB64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197" y="1246739"/>
            <a:ext cx="2875225" cy="21564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D1AA49-DE2F-9932-F23A-229F16E4F7D5}"/>
              </a:ext>
            </a:extLst>
          </p:cNvPr>
          <p:cNvSpPr txBox="1"/>
          <p:nvPr/>
        </p:nvSpPr>
        <p:spPr>
          <a:xfrm>
            <a:off x="0" y="0"/>
            <a:ext cx="66912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</a:t>
            </a:r>
            <a:r>
              <a:rPr lang="it-IT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accelerating</a:t>
            </a: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block</a:t>
            </a: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the RF Gun, </a:t>
            </a:r>
            <a:r>
              <a:rPr lang="it-IT" sz="2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September</a:t>
            </a:r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2016</a:t>
            </a:r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0FE7A1-BDBB-82AF-721D-3ACC731EA053}"/>
              </a:ext>
            </a:extLst>
          </p:cNvPr>
          <p:cNvSpPr txBox="1"/>
          <p:nvPr/>
        </p:nvSpPr>
        <p:spPr>
          <a:xfrm>
            <a:off x="0" y="588396"/>
            <a:ext cx="11157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The RF Gun system </a:t>
            </a:r>
            <a:r>
              <a:rPr lang="en-US" dirty="0"/>
              <a:t>developed, delivered and installed by </a:t>
            </a:r>
            <a:r>
              <a:rPr lang="en-US" dirty="0" err="1"/>
              <a:t>Radiabeam</a:t>
            </a:r>
            <a:r>
              <a:rPr lang="en-US" dirty="0"/>
              <a:t> Technologies LLC is now operational.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1C0BB4-6FDF-9B81-86DD-E4D32124ED68}"/>
              </a:ext>
            </a:extLst>
          </p:cNvPr>
          <p:cNvSpPr txBox="1"/>
          <p:nvPr/>
        </p:nvSpPr>
        <p:spPr>
          <a:xfrm>
            <a:off x="-55659" y="2223737"/>
            <a:ext cx="20911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i="1" u="sng" dirty="0">
                <a:latin typeface="Calibri"/>
                <a:cs typeface="Calibri"/>
              </a:rPr>
              <a:t>STAR gun after final brazing</a:t>
            </a:r>
          </a:p>
          <a:p>
            <a:pPr algn="ctr"/>
            <a:r>
              <a:rPr lang="en-US" sz="1600" dirty="0">
                <a:latin typeface="Calibri"/>
                <a:cs typeface="Calibri"/>
              </a:rPr>
              <a:t>(SLAC, 2015)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278DC30-74C2-5404-2173-AF89EBDB61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27813" y="1850361"/>
            <a:ext cx="5132348" cy="3849261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E3B47D2-BA3F-8E93-DE45-CFF76D3AD4FE}"/>
              </a:ext>
            </a:extLst>
          </p:cNvPr>
          <p:cNvSpPr/>
          <p:nvPr/>
        </p:nvSpPr>
        <p:spPr>
          <a:xfrm rot="15547204">
            <a:off x="1569728" y="2709182"/>
            <a:ext cx="361855" cy="882021"/>
          </a:xfrm>
          <a:custGeom>
            <a:avLst/>
            <a:gdLst>
              <a:gd name="csX0" fmla="*/ 459121 w 459121"/>
              <a:gd name="csY0" fmla="*/ 0 h 970059"/>
              <a:gd name="csX1" fmla="*/ 5896 w 459121"/>
              <a:gd name="csY1" fmla="*/ 246490 h 970059"/>
              <a:gd name="csX2" fmla="*/ 188776 w 459121"/>
              <a:gd name="csY2" fmla="*/ 970059 h 970059"/>
              <a:gd name="csX3" fmla="*/ 188776 w 459121"/>
              <a:gd name="csY3" fmla="*/ 970059 h 97005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459121" h="970059">
                <a:moveTo>
                  <a:pt x="459121" y="0"/>
                </a:moveTo>
                <a:cubicBezTo>
                  <a:pt x="255037" y="42407"/>
                  <a:pt x="50953" y="84814"/>
                  <a:pt x="5896" y="246490"/>
                </a:cubicBezTo>
                <a:cubicBezTo>
                  <a:pt x="-39161" y="408166"/>
                  <a:pt x="188776" y="970059"/>
                  <a:pt x="188776" y="970059"/>
                </a:cubicBezTo>
                <a:lnTo>
                  <a:pt x="188776" y="970059"/>
                </a:lnTo>
              </a:path>
            </a:pathLst>
          </a:custGeom>
          <a:ln w="38100"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D641EF-64AA-ABEA-B227-AFC81F78FFFD}"/>
              </a:ext>
            </a:extLst>
          </p:cNvPr>
          <p:cNvSpPr txBox="1"/>
          <p:nvPr/>
        </p:nvSpPr>
        <p:spPr>
          <a:xfrm>
            <a:off x="4500441" y="3403157"/>
            <a:ext cx="3771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u="sng" dirty="0"/>
              <a:t>STAR, </a:t>
            </a:r>
            <a:r>
              <a:rPr lang="it-IT" b="1" u="sng" dirty="0" err="1"/>
              <a:t>installation</a:t>
            </a:r>
            <a:r>
              <a:rPr lang="it-IT" b="1" u="sng" dirty="0"/>
              <a:t> September 2016</a:t>
            </a:r>
            <a:endParaRPr lang="en-US" b="1" u="sng" dirty="0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89ED23B6-DF0D-243C-84F7-86B79E9BC1A7}"/>
              </a:ext>
            </a:extLst>
          </p:cNvPr>
          <p:cNvSpPr/>
          <p:nvPr/>
        </p:nvSpPr>
        <p:spPr>
          <a:xfrm rot="2315951">
            <a:off x="10307106" y="3612594"/>
            <a:ext cx="326009" cy="1200645"/>
          </a:xfrm>
          <a:prstGeom prst="downArrow">
            <a:avLst>
              <a:gd name="adj1" fmla="val 50000"/>
              <a:gd name="adj2" fmla="val 38667"/>
            </a:avLst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704B7-1D4F-0187-801D-D8ACA194D6B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556" b="33667" l="11424" r="34896">
                        <a14:foregroundMark x1="13368" y1="15667" x2="12708" y2="20000"/>
                        <a14:foregroundMark x1="33993" y1="26278" x2="33889" y2="29000"/>
                        <a14:foregroundMark x1="25903" y1="13833" x2="17951" y2="11500"/>
                        <a14:foregroundMark x1="17951" y1="11500" x2="17535" y2="12056"/>
                        <a14:foregroundMark x1="25660" y1="12944" x2="21944" y2="10611"/>
                        <a14:foregroundMark x1="12361" y1="14944" x2="11458" y2="17833"/>
                        <a14:foregroundMark x1="25451" y1="22667" x2="15521" y2="18889"/>
                        <a14:foregroundMark x1="34097" y1="22833" x2="34896" y2="23778"/>
                        <a14:foregroundMark x1="31736" y1="30611" x2="30833" y2="33667"/>
                        <a14:foregroundMark x1="22049" y1="25222" x2="20243" y2="26667"/>
                      </a14:backgroundRemoval>
                    </a14:imgEffect>
                  </a14:imgLayer>
                </a14:imgProps>
              </a:ext>
            </a:extLst>
          </a:blip>
          <a:srcRect l="10425" t="8510" r="64085" b="64300"/>
          <a:stretch/>
        </p:blipFill>
        <p:spPr>
          <a:xfrm>
            <a:off x="244472" y="1062915"/>
            <a:ext cx="1775159" cy="1183441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EDB7A14D-5AB2-4AF2-907E-1B041B260AA5}"/>
              </a:ext>
            </a:extLst>
          </p:cNvPr>
          <p:cNvGrpSpPr/>
          <p:nvPr/>
        </p:nvGrpSpPr>
        <p:grpSpPr>
          <a:xfrm>
            <a:off x="252579" y="3967702"/>
            <a:ext cx="4467366" cy="2532083"/>
            <a:chOff x="4363404" y="4174436"/>
            <a:chExt cx="4467366" cy="253208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1B869D2-9D4F-B2FC-EE78-D28B35712F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363404" y="4174436"/>
              <a:ext cx="3930219" cy="2261996"/>
            </a:xfrm>
            <a:prstGeom prst="rect">
              <a:avLst/>
            </a:prstGeom>
          </p:spPr>
        </p:pic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D6F45659-4D6A-9096-5673-BB522E93DF82}"/>
                </a:ext>
              </a:extLst>
            </p:cNvPr>
            <p:cNvCxnSpPr/>
            <p:nvPr/>
          </p:nvCxnSpPr>
          <p:spPr>
            <a:xfrm>
              <a:off x="7021001" y="5780596"/>
              <a:ext cx="1073426" cy="326004"/>
            </a:xfrm>
            <a:prstGeom prst="straightConnector1">
              <a:avLst/>
            </a:prstGeom>
            <a:ln w="38100">
              <a:solidFill>
                <a:schemeClr val="accent5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AC2D796-BC26-4F33-D189-595CE73C9DD8}"/>
                </a:ext>
              </a:extLst>
            </p:cNvPr>
            <p:cNvSpPr/>
            <p:nvPr/>
          </p:nvSpPr>
          <p:spPr>
            <a:xfrm>
              <a:off x="8086476" y="6138405"/>
              <a:ext cx="119270" cy="79513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E1766D7-6D4F-D7F5-00F0-918BF9E4385B}"/>
                </a:ext>
              </a:extLst>
            </p:cNvPr>
            <p:cNvSpPr txBox="1"/>
            <p:nvPr/>
          </p:nvSpPr>
          <p:spPr>
            <a:xfrm>
              <a:off x="7863839" y="6337187"/>
              <a:ext cx="9669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>
                  <a:solidFill>
                    <a:schemeClr val="accent1"/>
                  </a:solidFill>
                </a:rPr>
                <a:t>e-</a:t>
              </a:r>
              <a:r>
                <a:rPr lang="it-IT" dirty="0" err="1">
                  <a:solidFill>
                    <a:schemeClr val="accent1"/>
                  </a:solidFill>
                </a:rPr>
                <a:t>beam</a:t>
              </a:r>
              <a:endParaRPr lang="en-US" dirty="0">
                <a:solidFill>
                  <a:schemeClr val="accent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87CD250-8BAD-C6F9-04F0-FF1CA881B74C}"/>
                </a:ext>
              </a:extLst>
            </p:cNvPr>
            <p:cNvSpPr txBox="1"/>
            <p:nvPr/>
          </p:nvSpPr>
          <p:spPr>
            <a:xfrm>
              <a:off x="5979380" y="5565911"/>
              <a:ext cx="10695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>
                  <a:solidFill>
                    <a:schemeClr val="accent5"/>
                  </a:solidFill>
                </a:rPr>
                <a:t>UV laser</a:t>
              </a:r>
              <a:endParaRPr lang="en-US" dirty="0">
                <a:solidFill>
                  <a:schemeClr val="accent5"/>
                </a:solidFill>
              </a:endParaRP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F2A61ECE-7647-4765-E1EE-917280DF619B}"/>
                </a:ext>
              </a:extLst>
            </p:cNvPr>
            <p:cNvCxnSpPr/>
            <p:nvPr/>
          </p:nvCxnSpPr>
          <p:spPr>
            <a:xfrm flipH="1">
              <a:off x="5764695" y="6170210"/>
              <a:ext cx="2194560" cy="0"/>
            </a:xfrm>
            <a:prstGeom prst="straightConnector1">
              <a:avLst/>
            </a:prstGeom>
            <a:ln w="38100">
              <a:prstDash val="sysDot"/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F74A4770-11E3-BBBD-C742-5C8E1F70B6CB}"/>
              </a:ext>
            </a:extLst>
          </p:cNvPr>
          <p:cNvSpPr txBox="1"/>
          <p:nvPr/>
        </p:nvSpPr>
        <p:spPr>
          <a:xfrm>
            <a:off x="6671144" y="5359180"/>
            <a:ext cx="123245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 err="1"/>
              <a:t>Solenoid</a:t>
            </a:r>
            <a:r>
              <a:rPr lang="it-IT" sz="1200" dirty="0"/>
              <a:t> for </a:t>
            </a:r>
            <a:r>
              <a:rPr lang="it-IT" sz="1200" dirty="0" err="1"/>
              <a:t>emittance</a:t>
            </a:r>
            <a:r>
              <a:rPr lang="it-IT" sz="1200" dirty="0"/>
              <a:t> </a:t>
            </a:r>
            <a:r>
              <a:rPr lang="it-IT" sz="1200" dirty="0" err="1"/>
              <a:t>compensation</a:t>
            </a:r>
            <a:endParaRPr lang="en-US" sz="1200" dirty="0"/>
          </a:p>
        </p:txBody>
      </p: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BEE91C2C-D7F3-6CF4-76FB-B60B93430F3A}"/>
              </a:ext>
            </a:extLst>
          </p:cNvPr>
          <p:cNvCxnSpPr>
            <a:cxnSpLocks/>
            <a:stCxn id="21" idx="1"/>
          </p:cNvCxnSpPr>
          <p:nvPr/>
        </p:nvCxnSpPr>
        <p:spPr>
          <a:xfrm rot="10800000">
            <a:off x="6462804" y="5041128"/>
            <a:ext cx="208340" cy="641219"/>
          </a:xfrm>
          <a:prstGeom prst="bentConnector2">
            <a:avLst/>
          </a:prstGeom>
          <a:ln w="38100"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4600314D-BA67-CFAE-AB3F-FBABC65F75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54989" y="1558456"/>
            <a:ext cx="2234954" cy="147973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BD186438-06CD-F034-61FF-300F78489D88}"/>
              </a:ext>
            </a:extLst>
          </p:cNvPr>
          <p:cNvSpPr txBox="1"/>
          <p:nvPr/>
        </p:nvSpPr>
        <p:spPr>
          <a:xfrm>
            <a:off x="2765067" y="3158857"/>
            <a:ext cx="11469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i="1" u="sng" dirty="0">
                <a:latin typeface="Calibri"/>
                <a:cs typeface="Calibri"/>
              </a:rPr>
              <a:t>RF tuning</a:t>
            </a: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77365FB9-FB1A-8474-32A8-766AF1683C38}"/>
              </a:ext>
            </a:extLst>
          </p:cNvPr>
          <p:cNvSpPr/>
          <p:nvPr/>
        </p:nvSpPr>
        <p:spPr>
          <a:xfrm rot="2510350" flipH="1">
            <a:off x="3184731" y="3550511"/>
            <a:ext cx="280730" cy="882021"/>
          </a:xfrm>
          <a:custGeom>
            <a:avLst/>
            <a:gdLst>
              <a:gd name="csX0" fmla="*/ 459121 w 459121"/>
              <a:gd name="csY0" fmla="*/ 0 h 970059"/>
              <a:gd name="csX1" fmla="*/ 5896 w 459121"/>
              <a:gd name="csY1" fmla="*/ 246490 h 970059"/>
              <a:gd name="csX2" fmla="*/ 188776 w 459121"/>
              <a:gd name="csY2" fmla="*/ 970059 h 970059"/>
              <a:gd name="csX3" fmla="*/ 188776 w 459121"/>
              <a:gd name="csY3" fmla="*/ 970059 h 97005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459121" h="970059">
                <a:moveTo>
                  <a:pt x="459121" y="0"/>
                </a:moveTo>
                <a:cubicBezTo>
                  <a:pt x="255037" y="42407"/>
                  <a:pt x="50953" y="84814"/>
                  <a:pt x="5896" y="246490"/>
                </a:cubicBezTo>
                <a:cubicBezTo>
                  <a:pt x="-39161" y="408166"/>
                  <a:pt x="188776" y="970059"/>
                  <a:pt x="188776" y="970059"/>
                </a:cubicBezTo>
                <a:lnTo>
                  <a:pt x="188776" y="970059"/>
                </a:lnTo>
              </a:path>
            </a:pathLst>
          </a:custGeom>
          <a:ln w="38100">
            <a:headEnd type="none" w="med" len="med"/>
            <a:tailEnd type="triangl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3C84A77-0012-2E0C-6DB9-544FD1FB3669}"/>
              </a:ext>
            </a:extLst>
          </p:cNvPr>
          <p:cNvSpPr txBox="1"/>
          <p:nvPr/>
        </p:nvSpPr>
        <p:spPr>
          <a:xfrm>
            <a:off x="9611139" y="6315524"/>
            <a:ext cx="16956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b="1" u="sng" dirty="0"/>
              <a:t>STAR </a:t>
            </a:r>
            <a:r>
              <a:rPr lang="it-IT" b="1" u="sng" dirty="0" err="1"/>
              <a:t>today</a:t>
            </a:r>
            <a:endParaRPr lang="en-US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C4C0181-0537-7F71-5FDA-E7B065062FD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0" y="1006677"/>
            <a:ext cx="3200400" cy="2555673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84D9BB20-A3D6-06B1-7BBF-5AAC3F9E8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6</a:t>
            </a:fld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FB32FFE-7B9B-068A-029B-95ECD29A2007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69973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79F74-D579-7E27-CAEA-5DE25CBCB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3620AC-1A30-E51C-E524-87BDEC337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592" y="0"/>
            <a:ext cx="8743785" cy="65578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8F7E97-E130-AB0F-19F2-2D0B76326C16}"/>
              </a:ext>
            </a:extLst>
          </p:cNvPr>
          <p:cNvSpPr txBox="1"/>
          <p:nvPr/>
        </p:nvSpPr>
        <p:spPr>
          <a:xfrm>
            <a:off x="11222621" y="3236181"/>
            <a:ext cx="90281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it-IT" dirty="0"/>
              <a:t>S-band</a:t>
            </a:r>
          </a:p>
          <a:p>
            <a:pPr algn="ctr"/>
            <a:r>
              <a:rPr lang="it-IT" dirty="0"/>
              <a:t>RF gun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C16EB0-4173-BAD5-C274-2E3CB9C10006}"/>
              </a:ext>
            </a:extLst>
          </p:cNvPr>
          <p:cNvSpPr txBox="1"/>
          <p:nvPr/>
        </p:nvSpPr>
        <p:spPr>
          <a:xfrm>
            <a:off x="6858682" y="2511206"/>
            <a:ext cx="90281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it-IT" dirty="0"/>
              <a:t>S-band</a:t>
            </a:r>
          </a:p>
          <a:p>
            <a:pPr algn="ctr"/>
            <a:r>
              <a:rPr lang="it-IT" dirty="0" err="1"/>
              <a:t>Linac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2821F4-4D7C-5C15-72AF-0E75A91128AD}"/>
              </a:ext>
            </a:extLst>
          </p:cNvPr>
          <p:cNvSpPr txBox="1"/>
          <p:nvPr/>
        </p:nvSpPr>
        <p:spPr>
          <a:xfrm>
            <a:off x="5245985" y="3442583"/>
            <a:ext cx="93442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it-IT" dirty="0"/>
              <a:t>C-band</a:t>
            </a:r>
          </a:p>
          <a:p>
            <a:pPr algn="ctr"/>
            <a:r>
              <a:rPr lang="it-IT" dirty="0" err="1"/>
              <a:t>Linacs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56F03E7-CBAF-C5F5-38C7-5C33905F0E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9" y="59633"/>
            <a:ext cx="4664765" cy="349857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A126CAF-2175-7D86-E770-8F75673F9ADD}"/>
              </a:ext>
            </a:extLst>
          </p:cNvPr>
          <p:cNvSpPr txBox="1"/>
          <p:nvPr/>
        </p:nvSpPr>
        <p:spPr>
          <a:xfrm>
            <a:off x="3591565" y="2540443"/>
            <a:ext cx="143116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it-IT" dirty="0"/>
              <a:t>Compton</a:t>
            </a:r>
          </a:p>
          <a:p>
            <a:pPr algn="ctr"/>
            <a:r>
              <a:rPr lang="it-IT" dirty="0"/>
              <a:t>IP </a:t>
            </a:r>
            <a:r>
              <a:rPr lang="it-IT" dirty="0" err="1"/>
              <a:t>chambers</a:t>
            </a:r>
            <a:endParaRPr lang="it-IT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4AB4709-6F27-7EB8-1CB2-196F9B205229}"/>
              </a:ext>
            </a:extLst>
          </p:cNvPr>
          <p:cNvCxnSpPr/>
          <p:nvPr/>
        </p:nvCxnSpPr>
        <p:spPr>
          <a:xfrm flipH="1" flipV="1">
            <a:off x="3983603" y="1979874"/>
            <a:ext cx="270345" cy="41346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F693525-32A9-7531-E51C-FB331BCC3251}"/>
              </a:ext>
            </a:extLst>
          </p:cNvPr>
          <p:cNvCxnSpPr>
            <a:cxnSpLocks/>
          </p:cNvCxnSpPr>
          <p:nvPr/>
        </p:nvCxnSpPr>
        <p:spPr>
          <a:xfrm flipH="1" flipV="1">
            <a:off x="1590260" y="1948068"/>
            <a:ext cx="1989152" cy="65333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81872376-455B-7FF7-DD8E-4CE2B3755B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20" y="3648075"/>
            <a:ext cx="4915982" cy="2614612"/>
          </a:xfrm>
          <a:prstGeom prst="rect">
            <a:avLst/>
          </a:prstGeom>
        </p:spPr>
      </p:pic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8021F36D-653D-96D5-8199-47D7B3FF9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7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4EC870-07CD-0FD9-813A-1FFBCC10BA53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304341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3700F4-417E-85D4-9CB1-04F94D6779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3">
            <a:extLst>
              <a:ext uri="{FF2B5EF4-FFF2-40B4-BE49-F238E27FC236}">
                <a16:creationId xmlns:a16="http://schemas.microsoft.com/office/drawing/2014/main" id="{6ADD2AC8-8034-9658-0FBA-3A3951E0E097}"/>
              </a:ext>
            </a:extLst>
          </p:cNvPr>
          <p:cNvSpPr txBox="1"/>
          <p:nvPr/>
        </p:nvSpPr>
        <p:spPr>
          <a:xfrm>
            <a:off x="0" y="127210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noProof="0" dirty="0">
                <a:solidFill>
                  <a:srgbClr val="FF0000"/>
                </a:solidFill>
              </a:rPr>
              <a:t>The Beam Dynamics (BD) group developed two main software tools ad hoc for STAR</a:t>
            </a:r>
          </a:p>
        </p:txBody>
      </p:sp>
      <p:sp>
        <p:nvSpPr>
          <p:cNvPr id="4" name="CasellaDiTesto 5">
            <a:extLst>
              <a:ext uri="{FF2B5EF4-FFF2-40B4-BE49-F238E27FC236}">
                <a16:creationId xmlns:a16="http://schemas.microsoft.com/office/drawing/2014/main" id="{5C436598-27B9-7295-857A-B178B55872F6}"/>
              </a:ext>
            </a:extLst>
          </p:cNvPr>
          <p:cNvSpPr txBox="1"/>
          <p:nvPr/>
        </p:nvSpPr>
        <p:spPr>
          <a:xfrm>
            <a:off x="619072" y="1295181"/>
            <a:ext cx="10953855" cy="480131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en-US" b="1" noProof="0" dirty="0"/>
              <a:t> </a:t>
            </a:r>
            <a:r>
              <a:rPr lang="en-US" noProof="0" dirty="0"/>
              <a:t>The </a:t>
            </a:r>
            <a:r>
              <a:rPr lang="en-US" b="1" noProof="0" dirty="0"/>
              <a:t>CONTROL ROOM SIMULATOR </a:t>
            </a:r>
            <a:r>
              <a:rPr lang="en-US" noProof="0" dirty="0"/>
              <a:t>(</a:t>
            </a:r>
            <a:r>
              <a:rPr lang="en-US" u="sng" noProof="0" dirty="0"/>
              <a:t>operative</a:t>
            </a:r>
            <a:r>
              <a:rPr lang="en-US" noProof="0" dirty="0"/>
              <a:t>) </a:t>
            </a:r>
            <a:r>
              <a:rPr lang="en-US" b="1" noProof="0" dirty="0"/>
              <a:t>– </a:t>
            </a:r>
            <a:r>
              <a:rPr lang="en-US" noProof="0" dirty="0"/>
              <a:t>to tune the LINAC behavior VS Simulations</a:t>
            </a:r>
            <a:br>
              <a:rPr lang="en-US" noProof="0" dirty="0"/>
            </a:br>
            <a:br>
              <a:rPr lang="en-US" noProof="0" dirty="0"/>
            </a:br>
            <a:r>
              <a:rPr lang="en-US" noProof="0" dirty="0"/>
              <a:t>IT is a </a:t>
            </a:r>
            <a:r>
              <a:rPr lang="en-US" b="1" noProof="0" dirty="0"/>
              <a:t>Graphical interface </a:t>
            </a:r>
            <a:r>
              <a:rPr lang="en-US" b="1" dirty="0"/>
              <a:t>for the </a:t>
            </a:r>
            <a:r>
              <a:rPr lang="en-US" noProof="0" dirty="0"/>
              <a:t>typical </a:t>
            </a:r>
            <a:r>
              <a:rPr lang="en-US" b="1" noProof="0" dirty="0"/>
              <a:t>CS-knobs value</a:t>
            </a:r>
            <a:r>
              <a:rPr lang="en-US" noProof="0" dirty="0"/>
              <a:t> as:</a:t>
            </a:r>
            <a:br>
              <a:rPr lang="en-US" noProof="0" dirty="0"/>
            </a:br>
            <a:br>
              <a:rPr lang="en-US" noProof="0" dirty="0"/>
            </a:br>
            <a:r>
              <a:rPr lang="en-US" b="1" noProof="0" dirty="0"/>
              <a:t>CURRENTS</a:t>
            </a:r>
            <a:r>
              <a:rPr lang="en-US" noProof="0" dirty="0"/>
              <a:t> 		[A]		VS	 B [T]	for </a:t>
            </a:r>
            <a:r>
              <a:rPr lang="en-US" b="1" noProof="0" dirty="0"/>
              <a:t>SOLENOIDS</a:t>
            </a:r>
            <a:r>
              <a:rPr lang="en-US" noProof="0" dirty="0"/>
              <a:t>, </a:t>
            </a:r>
            <a:r>
              <a:rPr lang="en-US" b="1" noProof="0" dirty="0"/>
              <a:t>STEERINGS</a:t>
            </a:r>
            <a:r>
              <a:rPr lang="en-US" noProof="0" dirty="0"/>
              <a:t>, </a:t>
            </a:r>
            <a:r>
              <a:rPr lang="en-US" b="1" noProof="0" dirty="0"/>
              <a:t>DIPOLES</a:t>
            </a:r>
            <a:br>
              <a:rPr lang="en-US" noProof="0" dirty="0"/>
            </a:br>
            <a:r>
              <a:rPr lang="en-US" b="1" noProof="0" dirty="0"/>
              <a:t>Klystron Power 	</a:t>
            </a:r>
            <a:r>
              <a:rPr lang="en-US" noProof="0" dirty="0"/>
              <a:t>[MW]		VS	 [MV/m]	for </a:t>
            </a:r>
            <a:r>
              <a:rPr lang="en-US" b="1" noProof="0" dirty="0"/>
              <a:t>Gun, Cavities peak field</a:t>
            </a:r>
            <a:br>
              <a:rPr lang="en-US" noProof="0" dirty="0"/>
            </a:br>
            <a:r>
              <a:rPr lang="en-US" b="1" noProof="0" dirty="0"/>
              <a:t>STEPS</a:t>
            </a:r>
            <a:r>
              <a:rPr lang="en-US" noProof="0" dirty="0"/>
              <a:t> 		[#]		VS	RF°	for </a:t>
            </a:r>
            <a:r>
              <a:rPr lang="en-US" b="1" noProof="0" dirty="0"/>
              <a:t>Phase shifter</a:t>
            </a:r>
            <a:r>
              <a:rPr lang="en-US" noProof="0" dirty="0"/>
              <a:t>, </a:t>
            </a:r>
            <a:r>
              <a:rPr lang="en-US" b="1" noProof="0" dirty="0"/>
              <a:t>Laser arrival time</a:t>
            </a:r>
            <a:br>
              <a:rPr lang="en-US" b="1" noProof="0" dirty="0"/>
            </a:br>
            <a:r>
              <a:rPr lang="en-US" b="1" noProof="0" dirty="0"/>
              <a:t>… … …</a:t>
            </a:r>
            <a:br>
              <a:rPr lang="en-US" noProof="0" dirty="0"/>
            </a:br>
            <a:br>
              <a:rPr lang="en-US" noProof="0" dirty="0"/>
            </a:br>
            <a:r>
              <a:rPr lang="en-US" b="1" noProof="0" dirty="0"/>
              <a:t>Further: </a:t>
            </a:r>
            <a:br>
              <a:rPr lang="en-US" noProof="0" dirty="0"/>
            </a:br>
            <a:r>
              <a:rPr lang="en-US" b="1" noProof="0" dirty="0"/>
              <a:t>Virtual targets </a:t>
            </a:r>
            <a:r>
              <a:rPr lang="en-US" noProof="0" dirty="0"/>
              <a:t>as primary diagnostic system BUT with the helps of BD parameters</a:t>
            </a:r>
            <a:r>
              <a:rPr lang="en-US" dirty="0"/>
              <a:t>:</a:t>
            </a:r>
            <a:br>
              <a:rPr lang="en-US" dirty="0"/>
            </a:br>
            <a:r>
              <a:rPr lang="en-US" i="1" dirty="0"/>
              <a:t>energy-gain</a:t>
            </a:r>
            <a:r>
              <a:rPr lang="en-US" dirty="0"/>
              <a:t>, </a:t>
            </a:r>
            <a:r>
              <a:rPr lang="en-US" i="1" dirty="0"/>
              <a:t>beam-envelops,</a:t>
            </a:r>
            <a:r>
              <a:rPr lang="en-US" dirty="0"/>
              <a:t> </a:t>
            </a:r>
            <a:r>
              <a:rPr lang="en-US" i="1" dirty="0"/>
              <a:t>energy-spread</a:t>
            </a:r>
            <a:r>
              <a:rPr lang="en-US" dirty="0"/>
              <a:t> and </a:t>
            </a:r>
            <a:r>
              <a:rPr lang="en-US" i="1" dirty="0"/>
              <a:t>beam emittance</a:t>
            </a:r>
            <a:r>
              <a:rPr lang="en-US" dirty="0"/>
              <a:t>.</a:t>
            </a:r>
          </a:p>
          <a:p>
            <a:pPr marL="342900" indent="-342900">
              <a:buAutoNum type="arabicParenR"/>
            </a:pPr>
            <a:endParaRPr lang="en-US" dirty="0"/>
          </a:p>
          <a:p>
            <a:pPr marL="342900" indent="-342900">
              <a:buAutoNum type="arabicParenR"/>
            </a:pPr>
            <a:endParaRPr lang="en-US" dirty="0"/>
          </a:p>
          <a:p>
            <a:pPr marL="342900" indent="-342900">
              <a:buAutoNum type="arabicParenR"/>
            </a:pPr>
            <a:endParaRPr lang="en-US" dirty="0"/>
          </a:p>
          <a:p>
            <a:pPr marL="342900" indent="-342900">
              <a:buFontTx/>
              <a:buAutoNum type="arabicParenR"/>
            </a:pPr>
            <a:r>
              <a:rPr lang="en-US" b="1" dirty="0"/>
              <a:t> GIOTTO on the EPICS </a:t>
            </a:r>
            <a:r>
              <a:rPr lang="en-US" dirty="0"/>
              <a:t>STAR CS (</a:t>
            </a:r>
            <a:r>
              <a:rPr lang="en-US" u="sng" dirty="0"/>
              <a:t>not still operative</a:t>
            </a:r>
            <a:r>
              <a:rPr lang="en-US" dirty="0"/>
              <a:t>; Work in progress) </a:t>
            </a:r>
            <a:r>
              <a:rPr lang="en-US" b="1" dirty="0"/>
              <a:t>– </a:t>
            </a:r>
            <a:r>
              <a:rPr lang="en-US" dirty="0"/>
              <a:t>a Genetic Optimization tool </a:t>
            </a:r>
            <a:endParaRPr lang="it-IT" dirty="0"/>
          </a:p>
          <a:p>
            <a:pPr marL="342900" indent="-342900">
              <a:buAutoNum type="arabicParenR"/>
            </a:pPr>
            <a:endParaRPr lang="it-IT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F46432-A4F3-E1BF-2A6D-CE10CAE8F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8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680303-E972-75CF-EC4F-206AFC51D66E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187703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B8D25-AB3C-A1DC-43A7-126DD78D8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4">
            <a:extLst>
              <a:ext uri="{FF2B5EF4-FFF2-40B4-BE49-F238E27FC236}">
                <a16:creationId xmlns:a16="http://schemas.microsoft.com/office/drawing/2014/main" id="{B58A2664-62F3-0624-87F9-9B0D8384F837}"/>
              </a:ext>
            </a:extLst>
          </p:cNvPr>
          <p:cNvSpPr txBox="1"/>
          <p:nvPr/>
        </p:nvSpPr>
        <p:spPr>
          <a:xfrm>
            <a:off x="3985946" y="46995"/>
            <a:ext cx="42136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noProof="0" dirty="0">
                <a:solidFill>
                  <a:srgbClr val="FF0000"/>
                </a:solidFill>
              </a:rPr>
              <a:t>The CONTROL ROOM simulator</a:t>
            </a:r>
            <a:endParaRPr lang="it-IT" sz="2000" dirty="0">
              <a:solidFill>
                <a:srgbClr val="FF0000"/>
              </a:solidFill>
            </a:endParaRPr>
          </a:p>
        </p:txBody>
      </p:sp>
      <p:sp>
        <p:nvSpPr>
          <p:cNvPr id="4" name="CasellaDiTesto 8">
            <a:extLst>
              <a:ext uri="{FF2B5EF4-FFF2-40B4-BE49-F238E27FC236}">
                <a16:creationId xmlns:a16="http://schemas.microsoft.com/office/drawing/2014/main" id="{C6CEC387-DAB8-C837-CBA1-03D1232A51A0}"/>
              </a:ext>
            </a:extLst>
          </p:cNvPr>
          <p:cNvSpPr txBox="1"/>
          <p:nvPr/>
        </p:nvSpPr>
        <p:spPr>
          <a:xfrm>
            <a:off x="4192206" y="856799"/>
            <a:ext cx="3480803" cy="830997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noProof="0" dirty="0"/>
              <a:t>ASTRA: the core simulator engine</a:t>
            </a:r>
            <a:br>
              <a:rPr lang="en-US" sz="1600" b="1" noProof="0" dirty="0"/>
            </a:br>
            <a:r>
              <a:rPr lang="en-US" sz="1600" b="1" noProof="0" dirty="0"/>
              <a:t>(</a:t>
            </a:r>
            <a:r>
              <a:rPr lang="it-IT" sz="1600" i="1" dirty="0"/>
              <a:t>Klaus Floettmann</a:t>
            </a:r>
            <a:r>
              <a:rPr lang="it-IT" sz="1600" dirty="0"/>
              <a:t>. </a:t>
            </a:r>
            <a:r>
              <a:rPr lang="it-IT" sz="1600" i="1" dirty="0"/>
              <a:t>DESY)</a:t>
            </a:r>
            <a:br>
              <a:rPr lang="en-US" sz="1600" b="1" noProof="0" dirty="0"/>
            </a:br>
            <a:r>
              <a:rPr lang="en-US" sz="1600" b="1" noProof="0" dirty="0"/>
              <a:t>w</a:t>
            </a:r>
            <a:r>
              <a:rPr lang="en-US" sz="1600" b="1" dirty="0" err="1"/>
              <a:t>ith</a:t>
            </a:r>
            <a:r>
              <a:rPr lang="en-US" sz="1600" b="1" dirty="0"/>
              <a:t> a very </a:t>
            </a:r>
            <a:r>
              <a:rPr lang="en-US" sz="1600" noProof="0" dirty="0"/>
              <a:t>physical approach</a:t>
            </a:r>
          </a:p>
        </p:txBody>
      </p:sp>
      <p:cxnSp>
        <p:nvCxnSpPr>
          <p:cNvPr id="5" name="Connettore diritto 10">
            <a:extLst>
              <a:ext uri="{FF2B5EF4-FFF2-40B4-BE49-F238E27FC236}">
                <a16:creationId xmlns:a16="http://schemas.microsoft.com/office/drawing/2014/main" id="{652A70E6-785B-93C3-2ADC-EF73EC0E498C}"/>
              </a:ext>
            </a:extLst>
          </p:cNvPr>
          <p:cNvCxnSpPr>
            <a:cxnSpLocks/>
            <a:stCxn id="8" idx="3"/>
            <a:endCxn id="4" idx="1"/>
          </p:cNvCxnSpPr>
          <p:nvPr/>
        </p:nvCxnSpPr>
        <p:spPr>
          <a:xfrm flipV="1">
            <a:off x="3029765" y="1272298"/>
            <a:ext cx="1162441" cy="1922304"/>
          </a:xfrm>
          <a:prstGeom prst="line">
            <a:avLst/>
          </a:prstGeom>
          <a:ln w="25400">
            <a:tailEnd type="triangle" w="med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Immagine 26">
            <a:extLst>
              <a:ext uri="{FF2B5EF4-FFF2-40B4-BE49-F238E27FC236}">
                <a16:creationId xmlns:a16="http://schemas.microsoft.com/office/drawing/2014/main" id="{D08259BA-6E24-8C43-3F9D-5286DEA65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9530" y="99721"/>
            <a:ext cx="2536255" cy="248138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7" name="Immagine 28">
            <a:extLst>
              <a:ext uri="{FF2B5EF4-FFF2-40B4-BE49-F238E27FC236}">
                <a16:creationId xmlns:a16="http://schemas.microsoft.com/office/drawing/2014/main" id="{7AEB5BD0-E5B1-1E05-8934-1AF49D94FB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9531" y="2761991"/>
            <a:ext cx="2536255" cy="248138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pic>
        <p:nvPicPr>
          <p:cNvPr id="8" name="Immagine 35">
            <a:extLst>
              <a:ext uri="{FF2B5EF4-FFF2-40B4-BE49-F238E27FC236}">
                <a16:creationId xmlns:a16="http://schemas.microsoft.com/office/drawing/2014/main" id="{99D343BD-CD2D-DDD6-08FC-3DFA679371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638" y="99721"/>
            <a:ext cx="2896127" cy="6189761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cxnSp>
        <p:nvCxnSpPr>
          <p:cNvPr id="9" name="Connettore diritto 43">
            <a:extLst>
              <a:ext uri="{FF2B5EF4-FFF2-40B4-BE49-F238E27FC236}">
                <a16:creationId xmlns:a16="http://schemas.microsoft.com/office/drawing/2014/main" id="{AFC6288A-8575-1BB1-ACE8-52F414D4160D}"/>
              </a:ext>
            </a:extLst>
          </p:cNvPr>
          <p:cNvCxnSpPr>
            <a:cxnSpLocks/>
            <a:stCxn id="4" idx="2"/>
            <a:endCxn id="11" idx="0"/>
          </p:cNvCxnSpPr>
          <p:nvPr/>
        </p:nvCxnSpPr>
        <p:spPr>
          <a:xfrm>
            <a:off x="5932608" y="1687796"/>
            <a:ext cx="471838" cy="1074194"/>
          </a:xfrm>
          <a:prstGeom prst="line">
            <a:avLst/>
          </a:prstGeom>
          <a:ln w="25400">
            <a:tailEnd type="triangle" w="med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uppo 51">
            <a:extLst>
              <a:ext uri="{FF2B5EF4-FFF2-40B4-BE49-F238E27FC236}">
                <a16:creationId xmlns:a16="http://schemas.microsoft.com/office/drawing/2014/main" id="{547B76ED-25A7-74F4-EB49-FC10A85D95DC}"/>
              </a:ext>
            </a:extLst>
          </p:cNvPr>
          <p:cNvGrpSpPr/>
          <p:nvPr/>
        </p:nvGrpSpPr>
        <p:grpSpPr>
          <a:xfrm>
            <a:off x="4297624" y="2761990"/>
            <a:ext cx="4213643" cy="3140045"/>
            <a:chOff x="3985946" y="3308179"/>
            <a:chExt cx="3933390" cy="2990146"/>
          </a:xfrm>
        </p:grpSpPr>
        <p:pic>
          <p:nvPicPr>
            <p:cNvPr id="11" name="Immagine 19">
              <a:extLst>
                <a:ext uri="{FF2B5EF4-FFF2-40B4-BE49-F238E27FC236}">
                  <a16:creationId xmlns:a16="http://schemas.microsoft.com/office/drawing/2014/main" id="{782B44C1-859E-59D9-EDE5-E7822101AB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985946" y="3308179"/>
              <a:ext cx="3933390" cy="2990146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</p:pic>
        <p:sp>
          <p:nvSpPr>
            <p:cNvPr id="12" name="CasellaDiTesto 48">
              <a:extLst>
                <a:ext uri="{FF2B5EF4-FFF2-40B4-BE49-F238E27FC236}">
                  <a16:creationId xmlns:a16="http://schemas.microsoft.com/office/drawing/2014/main" id="{94B42800-8302-365C-C2DA-477965DB6631}"/>
                </a:ext>
              </a:extLst>
            </p:cNvPr>
            <p:cNvSpPr txBox="1"/>
            <p:nvPr/>
          </p:nvSpPr>
          <p:spPr>
            <a:xfrm>
              <a:off x="4462651" y="4679240"/>
              <a:ext cx="943097" cy="338554"/>
            </a:xfrm>
            <a:prstGeom prst="rect">
              <a:avLst/>
            </a:prstGeom>
            <a:noFill/>
            <a:ln w="19050">
              <a:solidFill>
                <a:srgbClr val="3030FF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it-IT" sz="1600" dirty="0">
                  <a:solidFill>
                    <a:srgbClr val="3030FF"/>
                  </a:solidFill>
                </a:rPr>
                <a:t>FLAG-01</a:t>
              </a:r>
            </a:p>
          </p:txBody>
        </p:sp>
        <p:sp>
          <p:nvSpPr>
            <p:cNvPr id="13" name="CasellaDiTesto 49">
              <a:extLst>
                <a:ext uri="{FF2B5EF4-FFF2-40B4-BE49-F238E27FC236}">
                  <a16:creationId xmlns:a16="http://schemas.microsoft.com/office/drawing/2014/main" id="{DABAB553-62C9-CE05-0C4F-8AD0776B1F91}"/>
                </a:ext>
              </a:extLst>
            </p:cNvPr>
            <p:cNvSpPr txBox="1"/>
            <p:nvPr/>
          </p:nvSpPr>
          <p:spPr>
            <a:xfrm>
              <a:off x="6723517" y="5213371"/>
              <a:ext cx="943097" cy="338554"/>
            </a:xfrm>
            <a:prstGeom prst="rect">
              <a:avLst/>
            </a:prstGeom>
            <a:noFill/>
            <a:ln w="19050">
              <a:solidFill>
                <a:srgbClr val="3030FF"/>
              </a:solidFill>
            </a:ln>
          </p:spPr>
          <p:txBody>
            <a:bodyPr wrap="square" rtlCol="0">
              <a:spAutoFit/>
            </a:bodyPr>
            <a:lstStyle>
              <a:defPPr>
                <a:defRPr lang="it-IT"/>
              </a:defPPr>
              <a:lvl1pPr>
                <a:defRPr sz="1600">
                  <a:solidFill>
                    <a:srgbClr val="3030FF"/>
                  </a:solidFill>
                </a:defRPr>
              </a:lvl1pPr>
            </a:lstStyle>
            <a:p>
              <a:r>
                <a:rPr lang="it-IT" dirty="0"/>
                <a:t>FLAG-02</a:t>
              </a:r>
            </a:p>
          </p:txBody>
        </p:sp>
      </p:grpSp>
      <p:cxnSp>
        <p:nvCxnSpPr>
          <p:cNvPr id="14" name="Connettore 2 30">
            <a:extLst>
              <a:ext uri="{FF2B5EF4-FFF2-40B4-BE49-F238E27FC236}">
                <a16:creationId xmlns:a16="http://schemas.microsoft.com/office/drawing/2014/main" id="{81453C13-3C04-B73A-A887-3010C803218A}"/>
              </a:ext>
            </a:extLst>
          </p:cNvPr>
          <p:cNvCxnSpPr>
            <a:cxnSpLocks/>
            <a:stCxn id="12" idx="0"/>
            <a:endCxn id="6" idx="1"/>
          </p:cNvCxnSpPr>
          <p:nvPr/>
        </p:nvCxnSpPr>
        <p:spPr>
          <a:xfrm flipV="1">
            <a:off x="5313440" y="1340412"/>
            <a:ext cx="3966090" cy="2861372"/>
          </a:xfrm>
          <a:prstGeom prst="straightConnector1">
            <a:avLst/>
          </a:prstGeom>
          <a:ln w="25400">
            <a:solidFill>
              <a:srgbClr val="3030FF"/>
            </a:solidFill>
            <a:tailEnd type="triangle" w="med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2 31">
            <a:extLst>
              <a:ext uri="{FF2B5EF4-FFF2-40B4-BE49-F238E27FC236}">
                <a16:creationId xmlns:a16="http://schemas.microsoft.com/office/drawing/2014/main" id="{991D4EC1-D1E3-E823-6A7A-214FF64F36B8}"/>
              </a:ext>
            </a:extLst>
          </p:cNvPr>
          <p:cNvCxnSpPr>
            <a:cxnSpLocks/>
            <a:stCxn id="13" idx="3"/>
            <a:endCxn id="7" idx="1"/>
          </p:cNvCxnSpPr>
          <p:nvPr/>
        </p:nvCxnSpPr>
        <p:spPr>
          <a:xfrm flipV="1">
            <a:off x="8240538" y="4002682"/>
            <a:ext cx="1038993" cy="937772"/>
          </a:xfrm>
          <a:prstGeom prst="straightConnector1">
            <a:avLst/>
          </a:prstGeom>
          <a:ln w="25400">
            <a:solidFill>
              <a:srgbClr val="3030FF"/>
            </a:solidFill>
            <a:tailEnd type="triangle" w="med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CasellaDiTesto 57">
            <a:extLst>
              <a:ext uri="{FF2B5EF4-FFF2-40B4-BE49-F238E27FC236}">
                <a16:creationId xmlns:a16="http://schemas.microsoft.com/office/drawing/2014/main" id="{A90C8EAD-C7BA-28F3-FA4C-FB805094C710}"/>
              </a:ext>
            </a:extLst>
          </p:cNvPr>
          <p:cNvSpPr txBox="1"/>
          <p:nvPr/>
        </p:nvSpPr>
        <p:spPr>
          <a:xfrm>
            <a:off x="4198201" y="5965252"/>
            <a:ext cx="4413061" cy="52322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it-IT" sz="1400" b="1" noProof="0" dirty="0"/>
              <a:t>Here Gun and S-band </a:t>
            </a:r>
            <a:r>
              <a:rPr lang="it-IT" sz="1400" b="1" noProof="0" dirty="0" err="1"/>
              <a:t>cavity</a:t>
            </a:r>
            <a:r>
              <a:rPr lang="it-IT" sz="1400" b="1" noProof="0" dirty="0"/>
              <a:t> up to 6 m </a:t>
            </a:r>
            <a:r>
              <a:rPr lang="it-IT" sz="1400" b="1" noProof="0" dirty="0" err="1"/>
              <a:t>as</a:t>
            </a:r>
            <a:r>
              <a:rPr lang="it-IT" sz="1400" b="1" noProof="0" dirty="0"/>
              <a:t> </a:t>
            </a:r>
            <a:r>
              <a:rPr lang="it-IT" sz="1400" b="1" noProof="0" dirty="0" err="1"/>
              <a:t>example</a:t>
            </a:r>
            <a:br>
              <a:rPr lang="it-IT" sz="1400" b="1" noProof="0" dirty="0"/>
            </a:br>
            <a:r>
              <a:rPr lang="it-IT" sz="1400" b="1" noProof="0" dirty="0"/>
              <a:t>W</a:t>
            </a:r>
            <a:r>
              <a:rPr lang="it-IT" sz="1400" b="1" dirty="0"/>
              <a:t>e </a:t>
            </a:r>
            <a:r>
              <a:rPr lang="it-IT" sz="1400" b="1" dirty="0" err="1"/>
              <a:t>have</a:t>
            </a:r>
            <a:r>
              <a:rPr lang="it-IT" sz="1400" b="1" dirty="0"/>
              <a:t> t</a:t>
            </a:r>
            <a:r>
              <a:rPr lang="it-IT" sz="1400" b="1" noProof="0" dirty="0"/>
              <a:t>he </a:t>
            </a:r>
            <a:r>
              <a:rPr lang="it-IT" sz="1400" b="1" noProof="0" dirty="0" err="1"/>
              <a:t>whole</a:t>
            </a:r>
            <a:r>
              <a:rPr lang="it-IT" sz="1400" b="1" noProof="0" dirty="0"/>
              <a:t> machine up to the IP</a:t>
            </a:r>
            <a:endParaRPr lang="en-US" sz="1400" noProof="0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23923A06-38EB-26BF-F256-3FE951B9D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9</a:t>
            </a:fld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E87B4AE-91DB-53D0-43F4-59C02C9FFB41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3133780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F152E8-7AFF-324B-E516-9EF6DD6C2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35">
            <a:extLst>
              <a:ext uri="{FF2B5EF4-FFF2-40B4-BE49-F238E27FC236}">
                <a16:creationId xmlns:a16="http://schemas.microsoft.com/office/drawing/2014/main" id="{E5D5FACF-8483-25FE-50B1-1781303E3286}"/>
              </a:ext>
            </a:extLst>
          </p:cNvPr>
          <p:cNvGrpSpPr/>
          <p:nvPr/>
        </p:nvGrpSpPr>
        <p:grpSpPr>
          <a:xfrm>
            <a:off x="50918" y="671430"/>
            <a:ext cx="8053685" cy="3273132"/>
            <a:chOff x="243748" y="10651203"/>
            <a:chExt cx="20510483" cy="8195116"/>
          </a:xfrm>
        </p:grpSpPr>
        <p:grpSp>
          <p:nvGrpSpPr>
            <p:cNvPr id="35" name="Gruppo 34">
              <a:extLst>
                <a:ext uri="{FF2B5EF4-FFF2-40B4-BE49-F238E27FC236}">
                  <a16:creationId xmlns:a16="http://schemas.microsoft.com/office/drawing/2014/main" id="{6CB9BAAB-0CDF-6CC8-1023-D4EBC9EF736A}"/>
                </a:ext>
              </a:extLst>
            </p:cNvPr>
            <p:cNvGrpSpPr/>
            <p:nvPr/>
          </p:nvGrpSpPr>
          <p:grpSpPr>
            <a:xfrm>
              <a:off x="243748" y="10651203"/>
              <a:ext cx="20510483" cy="8195116"/>
              <a:chOff x="243748" y="10651203"/>
              <a:chExt cx="20510483" cy="8195116"/>
            </a:xfrm>
          </p:grpSpPr>
          <p:grpSp>
            <p:nvGrpSpPr>
              <p:cNvPr id="61" name="Gruppo 28">
                <a:extLst>
                  <a:ext uri="{FF2B5EF4-FFF2-40B4-BE49-F238E27FC236}">
                    <a16:creationId xmlns:a16="http://schemas.microsoft.com/office/drawing/2014/main" id="{74D0DDF7-782C-023C-828C-5033F0515B74}"/>
                  </a:ext>
                </a:extLst>
              </p:cNvPr>
              <p:cNvGrpSpPr/>
              <p:nvPr/>
            </p:nvGrpSpPr>
            <p:grpSpPr>
              <a:xfrm>
                <a:off x="243748" y="10651203"/>
                <a:ext cx="20510483" cy="8195116"/>
                <a:chOff x="243748" y="10651203"/>
                <a:chExt cx="20510483" cy="8195116"/>
              </a:xfrm>
            </p:grpSpPr>
            <p:pic>
              <p:nvPicPr>
                <p:cNvPr id="66" name="Immagine 8">
                  <a:extLst>
                    <a:ext uri="{FF2B5EF4-FFF2-40B4-BE49-F238E27FC236}">
                      <a16:creationId xmlns:a16="http://schemas.microsoft.com/office/drawing/2014/main" id="{690F48F8-74C4-777F-2DD4-3A5CF85D755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43748" y="10651203"/>
                  <a:ext cx="20510483" cy="8195116"/>
                </a:xfrm>
                <a:prstGeom prst="rect">
                  <a:avLst/>
                </a:prstGeom>
                <a:ln>
                  <a:solidFill>
                    <a:schemeClr val="tx1"/>
                  </a:solidFill>
                </a:ln>
              </p:spPr>
            </p:pic>
            <p:sp>
              <p:nvSpPr>
                <p:cNvPr id="67" name="Rettangolo 27">
                  <a:extLst>
                    <a:ext uri="{FF2B5EF4-FFF2-40B4-BE49-F238E27FC236}">
                      <a16:creationId xmlns:a16="http://schemas.microsoft.com/office/drawing/2014/main" id="{A7D6B27E-4F78-CFBA-0CC2-B9A31254F15D}"/>
                    </a:ext>
                  </a:extLst>
                </p:cNvPr>
                <p:cNvSpPr/>
                <p:nvPr/>
              </p:nvSpPr>
              <p:spPr>
                <a:xfrm>
                  <a:off x="264966" y="16433329"/>
                  <a:ext cx="759072" cy="256221"/>
                </a:xfrm>
                <a:prstGeom prst="rect">
                  <a:avLst/>
                </a:prstGeom>
                <a:solidFill>
                  <a:schemeClr val="accent3">
                    <a:alpha val="41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62" name="Rettangolo 84">
                <a:extLst>
                  <a:ext uri="{FF2B5EF4-FFF2-40B4-BE49-F238E27FC236}">
                    <a16:creationId xmlns:a16="http://schemas.microsoft.com/office/drawing/2014/main" id="{B80FF15E-8FCB-7A57-98EB-40040FFA70E9}"/>
                  </a:ext>
                </a:extLst>
              </p:cNvPr>
              <p:cNvSpPr/>
              <p:nvPr/>
            </p:nvSpPr>
            <p:spPr>
              <a:xfrm>
                <a:off x="264966" y="15751827"/>
                <a:ext cx="759072" cy="2562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" name="Rettangolo 86">
                <a:extLst>
                  <a:ext uri="{FF2B5EF4-FFF2-40B4-BE49-F238E27FC236}">
                    <a16:creationId xmlns:a16="http://schemas.microsoft.com/office/drawing/2014/main" id="{E1365715-C1B2-7492-0EA3-41CF4A333A85}"/>
                  </a:ext>
                </a:extLst>
              </p:cNvPr>
              <p:cNvSpPr/>
              <p:nvPr/>
            </p:nvSpPr>
            <p:spPr>
              <a:xfrm>
                <a:off x="913038" y="12072652"/>
                <a:ext cx="759072" cy="256221"/>
              </a:xfrm>
              <a:prstGeom prst="rect">
                <a:avLst/>
              </a:prstGeom>
              <a:solidFill>
                <a:schemeClr val="accent1">
                  <a:alpha val="4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Rettangolo 92">
                <a:extLst>
                  <a:ext uri="{FF2B5EF4-FFF2-40B4-BE49-F238E27FC236}">
                    <a16:creationId xmlns:a16="http://schemas.microsoft.com/office/drawing/2014/main" id="{50B478EF-289F-9C33-731B-FFB699BC0901}"/>
                  </a:ext>
                </a:extLst>
              </p:cNvPr>
              <p:cNvSpPr/>
              <p:nvPr/>
            </p:nvSpPr>
            <p:spPr>
              <a:xfrm>
                <a:off x="8803635" y="16265120"/>
                <a:ext cx="759072" cy="256221"/>
              </a:xfrm>
              <a:prstGeom prst="rect">
                <a:avLst/>
              </a:prstGeom>
              <a:solidFill>
                <a:schemeClr val="accent6">
                  <a:alpha val="4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5" name="Rettangolo 96">
                <a:extLst>
                  <a:ext uri="{FF2B5EF4-FFF2-40B4-BE49-F238E27FC236}">
                    <a16:creationId xmlns:a16="http://schemas.microsoft.com/office/drawing/2014/main" id="{1F9CE8BE-C987-B118-844E-4E11DF0BD043}"/>
                  </a:ext>
                </a:extLst>
              </p:cNvPr>
              <p:cNvSpPr/>
              <p:nvPr/>
            </p:nvSpPr>
            <p:spPr>
              <a:xfrm>
                <a:off x="13298414" y="17060862"/>
                <a:ext cx="759072" cy="256221"/>
              </a:xfrm>
              <a:prstGeom prst="rect">
                <a:avLst/>
              </a:prstGeom>
              <a:solidFill>
                <a:schemeClr val="accent6">
                  <a:alpha val="4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6" name="Rettangolo 100">
              <a:extLst>
                <a:ext uri="{FF2B5EF4-FFF2-40B4-BE49-F238E27FC236}">
                  <a16:creationId xmlns:a16="http://schemas.microsoft.com/office/drawing/2014/main" id="{7E20D801-8887-23BA-A914-1987D8AF1C55}"/>
                </a:ext>
              </a:extLst>
            </p:cNvPr>
            <p:cNvSpPr/>
            <p:nvPr/>
          </p:nvSpPr>
          <p:spPr>
            <a:xfrm>
              <a:off x="19818126" y="17060862"/>
              <a:ext cx="759072" cy="256221"/>
            </a:xfrm>
            <a:prstGeom prst="rect">
              <a:avLst/>
            </a:prstGeom>
            <a:solidFill>
              <a:srgbClr val="C083F4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ttangolo 101">
              <a:extLst>
                <a:ext uri="{FF2B5EF4-FFF2-40B4-BE49-F238E27FC236}">
                  <a16:creationId xmlns:a16="http://schemas.microsoft.com/office/drawing/2014/main" id="{E5F961F9-4257-4EB5-C1FD-F9DAC4A8F9DF}"/>
                </a:ext>
              </a:extLst>
            </p:cNvPr>
            <p:cNvSpPr/>
            <p:nvPr/>
          </p:nvSpPr>
          <p:spPr>
            <a:xfrm>
              <a:off x="15530662" y="10672689"/>
              <a:ext cx="759072" cy="256221"/>
            </a:xfrm>
            <a:prstGeom prst="rect">
              <a:avLst/>
            </a:prstGeom>
            <a:solidFill>
              <a:schemeClr val="bg2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ttangolo 103">
              <a:extLst>
                <a:ext uri="{FF2B5EF4-FFF2-40B4-BE49-F238E27FC236}">
                  <a16:creationId xmlns:a16="http://schemas.microsoft.com/office/drawing/2014/main" id="{9DE970ED-50E4-82BC-7835-E92DC5E4E166}"/>
                </a:ext>
              </a:extLst>
            </p:cNvPr>
            <p:cNvSpPr/>
            <p:nvPr/>
          </p:nvSpPr>
          <p:spPr>
            <a:xfrm>
              <a:off x="18804194" y="11918122"/>
              <a:ext cx="759072" cy="256221"/>
            </a:xfrm>
            <a:prstGeom prst="rect">
              <a:avLst/>
            </a:prstGeom>
            <a:solidFill>
              <a:schemeClr val="bg2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ttangolo 111">
              <a:extLst>
                <a:ext uri="{FF2B5EF4-FFF2-40B4-BE49-F238E27FC236}">
                  <a16:creationId xmlns:a16="http://schemas.microsoft.com/office/drawing/2014/main" id="{5CC73B62-8E00-2606-5614-5A46E6F7096F}"/>
                </a:ext>
              </a:extLst>
            </p:cNvPr>
            <p:cNvSpPr/>
            <p:nvPr/>
          </p:nvSpPr>
          <p:spPr>
            <a:xfrm>
              <a:off x="9793725" y="17225417"/>
              <a:ext cx="759072" cy="256221"/>
            </a:xfrm>
            <a:prstGeom prst="rect">
              <a:avLst/>
            </a:prstGeom>
            <a:solidFill>
              <a:schemeClr val="accent5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ttangolo 115">
              <a:extLst>
                <a:ext uri="{FF2B5EF4-FFF2-40B4-BE49-F238E27FC236}">
                  <a16:creationId xmlns:a16="http://schemas.microsoft.com/office/drawing/2014/main" id="{776E67ED-BBFF-4FE0-8C5B-ABFD55B7F14E}"/>
                </a:ext>
              </a:extLst>
            </p:cNvPr>
            <p:cNvSpPr/>
            <p:nvPr/>
          </p:nvSpPr>
          <p:spPr>
            <a:xfrm>
              <a:off x="9793725" y="18035868"/>
              <a:ext cx="759072" cy="256221"/>
            </a:xfrm>
            <a:prstGeom prst="rect">
              <a:avLst/>
            </a:prstGeom>
            <a:solidFill>
              <a:schemeClr val="accent5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ttangolo 116">
              <a:extLst>
                <a:ext uri="{FF2B5EF4-FFF2-40B4-BE49-F238E27FC236}">
                  <a16:creationId xmlns:a16="http://schemas.microsoft.com/office/drawing/2014/main" id="{E846E9A9-515B-3C36-1D53-A6A7A8FC65BA}"/>
                </a:ext>
              </a:extLst>
            </p:cNvPr>
            <p:cNvSpPr/>
            <p:nvPr/>
          </p:nvSpPr>
          <p:spPr>
            <a:xfrm>
              <a:off x="11789323" y="17226692"/>
              <a:ext cx="759072" cy="256221"/>
            </a:xfrm>
            <a:prstGeom prst="rect">
              <a:avLst/>
            </a:prstGeom>
            <a:solidFill>
              <a:schemeClr val="accent5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ttangolo 117">
              <a:extLst>
                <a:ext uri="{FF2B5EF4-FFF2-40B4-BE49-F238E27FC236}">
                  <a16:creationId xmlns:a16="http://schemas.microsoft.com/office/drawing/2014/main" id="{CFB141B7-7726-3EF7-7548-9682E462D86E}"/>
                </a:ext>
              </a:extLst>
            </p:cNvPr>
            <p:cNvSpPr/>
            <p:nvPr/>
          </p:nvSpPr>
          <p:spPr>
            <a:xfrm>
              <a:off x="16811450" y="18511162"/>
              <a:ext cx="759072" cy="256221"/>
            </a:xfrm>
            <a:prstGeom prst="rect">
              <a:avLst/>
            </a:prstGeom>
            <a:solidFill>
              <a:schemeClr val="accent5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ttangolo 120">
              <a:extLst>
                <a:ext uri="{FF2B5EF4-FFF2-40B4-BE49-F238E27FC236}">
                  <a16:creationId xmlns:a16="http://schemas.microsoft.com/office/drawing/2014/main" id="{6861AADC-F975-9630-CA12-51ADDF17A2EC}"/>
                </a:ext>
              </a:extLst>
            </p:cNvPr>
            <p:cNvSpPr/>
            <p:nvPr/>
          </p:nvSpPr>
          <p:spPr>
            <a:xfrm>
              <a:off x="16811450" y="17873489"/>
              <a:ext cx="759072" cy="256221"/>
            </a:xfrm>
            <a:prstGeom prst="rect">
              <a:avLst/>
            </a:prstGeom>
            <a:solidFill>
              <a:schemeClr val="accent5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ttangolo 122">
              <a:extLst>
                <a:ext uri="{FF2B5EF4-FFF2-40B4-BE49-F238E27FC236}">
                  <a16:creationId xmlns:a16="http://schemas.microsoft.com/office/drawing/2014/main" id="{DFD6AEC0-42CD-D88F-C3CD-9C3359A1F906}"/>
                </a:ext>
              </a:extLst>
            </p:cNvPr>
            <p:cNvSpPr/>
            <p:nvPr/>
          </p:nvSpPr>
          <p:spPr>
            <a:xfrm>
              <a:off x="16811450" y="17225417"/>
              <a:ext cx="759072" cy="256221"/>
            </a:xfrm>
            <a:prstGeom prst="rect">
              <a:avLst/>
            </a:prstGeom>
            <a:solidFill>
              <a:schemeClr val="accent5">
                <a:lumMod val="75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ttangolo 123">
              <a:extLst>
                <a:ext uri="{FF2B5EF4-FFF2-40B4-BE49-F238E27FC236}">
                  <a16:creationId xmlns:a16="http://schemas.microsoft.com/office/drawing/2014/main" id="{8887A959-84E5-8D75-757E-B9012D46D7B3}"/>
                </a:ext>
              </a:extLst>
            </p:cNvPr>
            <p:cNvSpPr/>
            <p:nvPr/>
          </p:nvSpPr>
          <p:spPr>
            <a:xfrm>
              <a:off x="7747983" y="13514861"/>
              <a:ext cx="759072" cy="256221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ttangolo 124">
              <a:extLst>
                <a:ext uri="{FF2B5EF4-FFF2-40B4-BE49-F238E27FC236}">
                  <a16:creationId xmlns:a16="http://schemas.microsoft.com/office/drawing/2014/main" id="{727D9945-2477-650F-53AB-2DF20903EF67}"/>
                </a:ext>
              </a:extLst>
            </p:cNvPr>
            <p:cNvSpPr/>
            <p:nvPr/>
          </p:nvSpPr>
          <p:spPr>
            <a:xfrm>
              <a:off x="7747983" y="13189878"/>
              <a:ext cx="759072" cy="256221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ttangolo 125">
              <a:extLst>
                <a:ext uri="{FF2B5EF4-FFF2-40B4-BE49-F238E27FC236}">
                  <a16:creationId xmlns:a16="http://schemas.microsoft.com/office/drawing/2014/main" id="{1307555A-08FB-79DD-9B75-CD8BA3F6C927}"/>
                </a:ext>
              </a:extLst>
            </p:cNvPr>
            <p:cNvSpPr/>
            <p:nvPr/>
          </p:nvSpPr>
          <p:spPr>
            <a:xfrm>
              <a:off x="7747983" y="12866148"/>
              <a:ext cx="759072" cy="256221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ttangolo 126">
              <a:extLst>
                <a:ext uri="{FF2B5EF4-FFF2-40B4-BE49-F238E27FC236}">
                  <a16:creationId xmlns:a16="http://schemas.microsoft.com/office/drawing/2014/main" id="{8A0861E1-C914-6468-C922-8B233E67B938}"/>
                </a:ext>
              </a:extLst>
            </p:cNvPr>
            <p:cNvSpPr/>
            <p:nvPr/>
          </p:nvSpPr>
          <p:spPr>
            <a:xfrm>
              <a:off x="9793725" y="12900324"/>
              <a:ext cx="759072" cy="256221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ttangolo 128">
              <a:extLst>
                <a:ext uri="{FF2B5EF4-FFF2-40B4-BE49-F238E27FC236}">
                  <a16:creationId xmlns:a16="http://schemas.microsoft.com/office/drawing/2014/main" id="{2FC4E213-3120-BE8A-48EF-6AE93ED3419C}"/>
                </a:ext>
              </a:extLst>
            </p:cNvPr>
            <p:cNvSpPr/>
            <p:nvPr/>
          </p:nvSpPr>
          <p:spPr>
            <a:xfrm>
              <a:off x="9793725" y="12112849"/>
              <a:ext cx="759072" cy="256221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ttangolo 129">
              <a:extLst>
                <a:ext uri="{FF2B5EF4-FFF2-40B4-BE49-F238E27FC236}">
                  <a16:creationId xmlns:a16="http://schemas.microsoft.com/office/drawing/2014/main" id="{0B594E87-DE79-CB93-CEC3-F51246FE55CE}"/>
                </a:ext>
              </a:extLst>
            </p:cNvPr>
            <p:cNvSpPr/>
            <p:nvPr/>
          </p:nvSpPr>
          <p:spPr>
            <a:xfrm>
              <a:off x="11789323" y="12370991"/>
              <a:ext cx="759072" cy="256221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ttangolo 130">
              <a:extLst>
                <a:ext uri="{FF2B5EF4-FFF2-40B4-BE49-F238E27FC236}">
                  <a16:creationId xmlns:a16="http://schemas.microsoft.com/office/drawing/2014/main" id="{0AD3DE44-D5FD-AE8E-8724-94364581B893}"/>
                </a:ext>
              </a:extLst>
            </p:cNvPr>
            <p:cNvSpPr/>
            <p:nvPr/>
          </p:nvSpPr>
          <p:spPr>
            <a:xfrm>
              <a:off x="16805690" y="11130838"/>
              <a:ext cx="759072" cy="256221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ttangolo 131">
              <a:extLst>
                <a:ext uri="{FF2B5EF4-FFF2-40B4-BE49-F238E27FC236}">
                  <a16:creationId xmlns:a16="http://schemas.microsoft.com/office/drawing/2014/main" id="{D712E3DE-D999-DAAE-9698-FC992CADBB9D}"/>
                </a:ext>
              </a:extLst>
            </p:cNvPr>
            <p:cNvSpPr/>
            <p:nvPr/>
          </p:nvSpPr>
          <p:spPr>
            <a:xfrm>
              <a:off x="16793402" y="11581039"/>
              <a:ext cx="759072" cy="256221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ttangolo 132">
              <a:extLst>
                <a:ext uri="{FF2B5EF4-FFF2-40B4-BE49-F238E27FC236}">
                  <a16:creationId xmlns:a16="http://schemas.microsoft.com/office/drawing/2014/main" id="{07EE4CCA-C019-7A08-B0C0-AD314641E6F9}"/>
                </a:ext>
              </a:extLst>
            </p:cNvPr>
            <p:cNvSpPr/>
            <p:nvPr/>
          </p:nvSpPr>
          <p:spPr>
            <a:xfrm>
              <a:off x="16802590" y="12252397"/>
              <a:ext cx="759072" cy="256221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ttangolo 133">
              <a:extLst>
                <a:ext uri="{FF2B5EF4-FFF2-40B4-BE49-F238E27FC236}">
                  <a16:creationId xmlns:a16="http://schemas.microsoft.com/office/drawing/2014/main" id="{87645CC7-817D-35AE-EC3E-3EFA9BD28A97}"/>
                </a:ext>
              </a:extLst>
            </p:cNvPr>
            <p:cNvSpPr/>
            <p:nvPr/>
          </p:nvSpPr>
          <p:spPr>
            <a:xfrm>
              <a:off x="4465764" y="16592849"/>
              <a:ext cx="759072" cy="256221"/>
            </a:xfrm>
            <a:prstGeom prst="rect">
              <a:avLst/>
            </a:prstGeom>
            <a:solidFill>
              <a:srgbClr val="FFC000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ttangolo 134">
              <a:extLst>
                <a:ext uri="{FF2B5EF4-FFF2-40B4-BE49-F238E27FC236}">
                  <a16:creationId xmlns:a16="http://schemas.microsoft.com/office/drawing/2014/main" id="{4CDAA9AF-485F-15B3-3DA9-2E9B0D58B660}"/>
                </a:ext>
              </a:extLst>
            </p:cNvPr>
            <p:cNvSpPr/>
            <p:nvPr/>
          </p:nvSpPr>
          <p:spPr>
            <a:xfrm>
              <a:off x="7747983" y="13844742"/>
              <a:ext cx="759072" cy="256221"/>
            </a:xfrm>
            <a:prstGeom prst="rect">
              <a:avLst/>
            </a:prstGeom>
            <a:solidFill>
              <a:srgbClr val="FFC000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Rettangolo 135">
              <a:extLst>
                <a:ext uri="{FF2B5EF4-FFF2-40B4-BE49-F238E27FC236}">
                  <a16:creationId xmlns:a16="http://schemas.microsoft.com/office/drawing/2014/main" id="{4910EA00-3D22-30A0-6ED3-54C81CB791F0}"/>
                </a:ext>
              </a:extLst>
            </p:cNvPr>
            <p:cNvSpPr/>
            <p:nvPr/>
          </p:nvSpPr>
          <p:spPr>
            <a:xfrm>
              <a:off x="9809014" y="17567491"/>
              <a:ext cx="759072" cy="256221"/>
            </a:xfrm>
            <a:prstGeom prst="rect">
              <a:avLst/>
            </a:prstGeom>
            <a:solidFill>
              <a:srgbClr val="FFC000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Rettangolo 136">
              <a:extLst>
                <a:ext uri="{FF2B5EF4-FFF2-40B4-BE49-F238E27FC236}">
                  <a16:creationId xmlns:a16="http://schemas.microsoft.com/office/drawing/2014/main" id="{04FBA3E9-C943-9964-E4F5-F562A16E064A}"/>
                </a:ext>
              </a:extLst>
            </p:cNvPr>
            <p:cNvSpPr/>
            <p:nvPr/>
          </p:nvSpPr>
          <p:spPr>
            <a:xfrm>
              <a:off x="11789323" y="16745085"/>
              <a:ext cx="759072" cy="256221"/>
            </a:xfrm>
            <a:prstGeom prst="rect">
              <a:avLst/>
            </a:prstGeom>
            <a:solidFill>
              <a:srgbClr val="FFC000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Rettangolo 137">
              <a:extLst>
                <a:ext uri="{FF2B5EF4-FFF2-40B4-BE49-F238E27FC236}">
                  <a16:creationId xmlns:a16="http://schemas.microsoft.com/office/drawing/2014/main" id="{D11B3F9E-ECD1-F2BF-4437-1B92828EE8AE}"/>
                </a:ext>
              </a:extLst>
            </p:cNvPr>
            <p:cNvSpPr/>
            <p:nvPr/>
          </p:nvSpPr>
          <p:spPr>
            <a:xfrm>
              <a:off x="13298414" y="17919030"/>
              <a:ext cx="759072" cy="256221"/>
            </a:xfrm>
            <a:prstGeom prst="rect">
              <a:avLst/>
            </a:prstGeom>
            <a:solidFill>
              <a:srgbClr val="FFC000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Rettangolo 138">
              <a:extLst>
                <a:ext uri="{FF2B5EF4-FFF2-40B4-BE49-F238E27FC236}">
                  <a16:creationId xmlns:a16="http://schemas.microsoft.com/office/drawing/2014/main" id="{C19FDA9E-03E2-14EB-9351-DE346B7EE8B7}"/>
                </a:ext>
              </a:extLst>
            </p:cNvPr>
            <p:cNvSpPr/>
            <p:nvPr/>
          </p:nvSpPr>
          <p:spPr>
            <a:xfrm>
              <a:off x="13298414" y="18508484"/>
              <a:ext cx="759072" cy="256221"/>
            </a:xfrm>
            <a:prstGeom prst="rect">
              <a:avLst/>
            </a:prstGeom>
            <a:solidFill>
              <a:srgbClr val="FFC000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Rettangolo 139">
              <a:extLst>
                <a:ext uri="{FF2B5EF4-FFF2-40B4-BE49-F238E27FC236}">
                  <a16:creationId xmlns:a16="http://schemas.microsoft.com/office/drawing/2014/main" id="{EB192775-8F0B-66E8-954E-014398A97996}"/>
                </a:ext>
              </a:extLst>
            </p:cNvPr>
            <p:cNvSpPr/>
            <p:nvPr/>
          </p:nvSpPr>
          <p:spPr>
            <a:xfrm>
              <a:off x="19818126" y="17880401"/>
              <a:ext cx="759072" cy="256221"/>
            </a:xfrm>
            <a:prstGeom prst="rect">
              <a:avLst/>
            </a:prstGeom>
            <a:solidFill>
              <a:srgbClr val="FFC000">
                <a:alpha val="4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Rettangolo 140">
            <a:extLst>
              <a:ext uri="{FF2B5EF4-FFF2-40B4-BE49-F238E27FC236}">
                <a16:creationId xmlns:a16="http://schemas.microsoft.com/office/drawing/2014/main" id="{F27BA709-76C9-80D0-8518-CC112181F186}"/>
              </a:ext>
            </a:extLst>
          </p:cNvPr>
          <p:cNvSpPr/>
          <p:nvPr/>
        </p:nvSpPr>
        <p:spPr>
          <a:xfrm>
            <a:off x="568196" y="2849719"/>
            <a:ext cx="298059" cy="102335"/>
          </a:xfrm>
          <a:prstGeom prst="rect">
            <a:avLst/>
          </a:prstGeom>
          <a:solidFill>
            <a:schemeClr val="accent2">
              <a:lumMod val="75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ttangolo 141">
            <a:extLst>
              <a:ext uri="{FF2B5EF4-FFF2-40B4-BE49-F238E27FC236}">
                <a16:creationId xmlns:a16="http://schemas.microsoft.com/office/drawing/2014/main" id="{263EC013-1CEE-21DF-5908-4264308A7B92}"/>
              </a:ext>
            </a:extLst>
          </p:cNvPr>
          <p:cNvSpPr/>
          <p:nvPr/>
        </p:nvSpPr>
        <p:spPr>
          <a:xfrm>
            <a:off x="568196" y="2993477"/>
            <a:ext cx="298059" cy="102335"/>
          </a:xfrm>
          <a:prstGeom prst="rect">
            <a:avLst/>
          </a:prstGeom>
          <a:solidFill>
            <a:schemeClr val="accent2">
              <a:lumMod val="75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ttangolo 142">
            <a:extLst>
              <a:ext uri="{FF2B5EF4-FFF2-40B4-BE49-F238E27FC236}">
                <a16:creationId xmlns:a16="http://schemas.microsoft.com/office/drawing/2014/main" id="{B61ED614-D11E-82AF-C91F-011B9BB8E217}"/>
              </a:ext>
            </a:extLst>
          </p:cNvPr>
          <p:cNvSpPr/>
          <p:nvPr/>
        </p:nvSpPr>
        <p:spPr>
          <a:xfrm>
            <a:off x="1453440" y="2591108"/>
            <a:ext cx="298059" cy="102335"/>
          </a:xfrm>
          <a:prstGeom prst="rect">
            <a:avLst/>
          </a:prstGeom>
          <a:solidFill>
            <a:schemeClr val="accent2">
              <a:lumMod val="75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ttangolo 143">
            <a:extLst>
              <a:ext uri="{FF2B5EF4-FFF2-40B4-BE49-F238E27FC236}">
                <a16:creationId xmlns:a16="http://schemas.microsoft.com/office/drawing/2014/main" id="{62A36ED9-B071-1445-3137-B6B75C0BB6F2}"/>
              </a:ext>
            </a:extLst>
          </p:cNvPr>
          <p:cNvSpPr/>
          <p:nvPr/>
        </p:nvSpPr>
        <p:spPr>
          <a:xfrm>
            <a:off x="1453440" y="2735306"/>
            <a:ext cx="298059" cy="102335"/>
          </a:xfrm>
          <a:prstGeom prst="rect">
            <a:avLst/>
          </a:prstGeom>
          <a:solidFill>
            <a:schemeClr val="accent2">
              <a:lumMod val="75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ttangolo 144">
            <a:extLst>
              <a:ext uri="{FF2B5EF4-FFF2-40B4-BE49-F238E27FC236}">
                <a16:creationId xmlns:a16="http://schemas.microsoft.com/office/drawing/2014/main" id="{63BC29A5-AFAD-AA0D-5D4B-F1A501CA679E}"/>
              </a:ext>
            </a:extLst>
          </p:cNvPr>
          <p:cNvSpPr/>
          <p:nvPr/>
        </p:nvSpPr>
        <p:spPr>
          <a:xfrm>
            <a:off x="313723" y="2068892"/>
            <a:ext cx="298059" cy="102335"/>
          </a:xfrm>
          <a:prstGeom prst="rect">
            <a:avLst/>
          </a:prstGeom>
          <a:solidFill>
            <a:schemeClr val="accent5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ttangolo 145">
            <a:extLst>
              <a:ext uri="{FF2B5EF4-FFF2-40B4-BE49-F238E27FC236}">
                <a16:creationId xmlns:a16="http://schemas.microsoft.com/office/drawing/2014/main" id="{4ABC8174-0A5D-F5D4-C253-377234877212}"/>
              </a:ext>
            </a:extLst>
          </p:cNvPr>
          <p:cNvSpPr/>
          <p:nvPr/>
        </p:nvSpPr>
        <p:spPr>
          <a:xfrm>
            <a:off x="301499" y="1567373"/>
            <a:ext cx="298059" cy="102335"/>
          </a:xfrm>
          <a:prstGeom prst="rect">
            <a:avLst/>
          </a:prstGeom>
          <a:solidFill>
            <a:schemeClr val="accent5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ttangolo 146">
            <a:extLst>
              <a:ext uri="{FF2B5EF4-FFF2-40B4-BE49-F238E27FC236}">
                <a16:creationId xmlns:a16="http://schemas.microsoft.com/office/drawing/2014/main" id="{B81C130F-F56A-98EE-3B50-C29DB4CA604F}"/>
              </a:ext>
            </a:extLst>
          </p:cNvPr>
          <p:cNvSpPr/>
          <p:nvPr/>
        </p:nvSpPr>
        <p:spPr>
          <a:xfrm>
            <a:off x="2214326" y="1555650"/>
            <a:ext cx="298059" cy="102335"/>
          </a:xfrm>
          <a:prstGeom prst="rect">
            <a:avLst/>
          </a:prstGeom>
          <a:solidFill>
            <a:schemeClr val="accent5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ttangolo 147">
            <a:extLst>
              <a:ext uri="{FF2B5EF4-FFF2-40B4-BE49-F238E27FC236}">
                <a16:creationId xmlns:a16="http://schemas.microsoft.com/office/drawing/2014/main" id="{39203662-7513-3C24-0A3C-05E36AD69E6C}"/>
              </a:ext>
            </a:extLst>
          </p:cNvPr>
          <p:cNvSpPr/>
          <p:nvPr/>
        </p:nvSpPr>
        <p:spPr>
          <a:xfrm>
            <a:off x="2997545" y="1431184"/>
            <a:ext cx="298059" cy="102335"/>
          </a:xfrm>
          <a:prstGeom prst="rect">
            <a:avLst/>
          </a:prstGeom>
          <a:solidFill>
            <a:schemeClr val="accent5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ttangolo 148">
            <a:extLst>
              <a:ext uri="{FF2B5EF4-FFF2-40B4-BE49-F238E27FC236}">
                <a16:creationId xmlns:a16="http://schemas.microsoft.com/office/drawing/2014/main" id="{D6469FE1-7731-CD77-674A-A0F45E02D90B}"/>
              </a:ext>
            </a:extLst>
          </p:cNvPr>
          <p:cNvSpPr/>
          <p:nvPr/>
        </p:nvSpPr>
        <p:spPr>
          <a:xfrm>
            <a:off x="6556424" y="3439780"/>
            <a:ext cx="298059" cy="102335"/>
          </a:xfrm>
          <a:prstGeom prst="rect">
            <a:avLst/>
          </a:prstGeom>
          <a:solidFill>
            <a:schemeClr val="accent5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ttangolo 149">
            <a:extLst>
              <a:ext uri="{FF2B5EF4-FFF2-40B4-BE49-F238E27FC236}">
                <a16:creationId xmlns:a16="http://schemas.microsoft.com/office/drawing/2014/main" id="{385E3268-0CE5-589A-6224-3BDEFE41C9B5}"/>
              </a:ext>
            </a:extLst>
          </p:cNvPr>
          <p:cNvSpPr/>
          <p:nvPr/>
        </p:nvSpPr>
        <p:spPr>
          <a:xfrm>
            <a:off x="3790986" y="1427772"/>
            <a:ext cx="298059" cy="102335"/>
          </a:xfrm>
          <a:prstGeom prst="rect">
            <a:avLst/>
          </a:prstGeom>
          <a:solidFill>
            <a:schemeClr val="accent5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ttangolo 150">
            <a:extLst>
              <a:ext uri="{FF2B5EF4-FFF2-40B4-BE49-F238E27FC236}">
                <a16:creationId xmlns:a16="http://schemas.microsoft.com/office/drawing/2014/main" id="{30E12C35-0B07-F278-A5DA-99178FA8A898}"/>
              </a:ext>
            </a:extLst>
          </p:cNvPr>
          <p:cNvSpPr/>
          <p:nvPr/>
        </p:nvSpPr>
        <p:spPr>
          <a:xfrm>
            <a:off x="4584426" y="1567373"/>
            <a:ext cx="298059" cy="102335"/>
          </a:xfrm>
          <a:prstGeom prst="rect">
            <a:avLst/>
          </a:prstGeom>
          <a:solidFill>
            <a:schemeClr val="accent5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ttangolo 151">
            <a:extLst>
              <a:ext uri="{FF2B5EF4-FFF2-40B4-BE49-F238E27FC236}">
                <a16:creationId xmlns:a16="http://schemas.microsoft.com/office/drawing/2014/main" id="{51E08597-4403-FA83-D8DD-488BD032056F}"/>
              </a:ext>
            </a:extLst>
          </p:cNvPr>
          <p:cNvSpPr/>
          <p:nvPr/>
        </p:nvSpPr>
        <p:spPr>
          <a:xfrm>
            <a:off x="6052215" y="1045936"/>
            <a:ext cx="298059" cy="102335"/>
          </a:xfrm>
          <a:prstGeom prst="rect">
            <a:avLst/>
          </a:prstGeom>
          <a:solidFill>
            <a:schemeClr val="accent5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ttangolo 152">
            <a:extLst>
              <a:ext uri="{FF2B5EF4-FFF2-40B4-BE49-F238E27FC236}">
                <a16:creationId xmlns:a16="http://schemas.microsoft.com/office/drawing/2014/main" id="{298CB8D9-6BCD-7184-5204-8FD23ED750BF}"/>
              </a:ext>
            </a:extLst>
          </p:cNvPr>
          <p:cNvSpPr/>
          <p:nvPr/>
        </p:nvSpPr>
        <p:spPr>
          <a:xfrm>
            <a:off x="6556424" y="1168932"/>
            <a:ext cx="298059" cy="102335"/>
          </a:xfrm>
          <a:prstGeom prst="rect">
            <a:avLst/>
          </a:prstGeom>
          <a:solidFill>
            <a:schemeClr val="accent5">
              <a:lumMod val="60000"/>
              <a:lumOff val="4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ttangolo 153">
            <a:extLst>
              <a:ext uri="{FF2B5EF4-FFF2-40B4-BE49-F238E27FC236}">
                <a16:creationId xmlns:a16="http://schemas.microsoft.com/office/drawing/2014/main" id="{A2444A61-C484-6B6B-46B7-9B481BA254F1}"/>
              </a:ext>
            </a:extLst>
          </p:cNvPr>
          <p:cNvSpPr/>
          <p:nvPr/>
        </p:nvSpPr>
        <p:spPr>
          <a:xfrm>
            <a:off x="7338898" y="1312732"/>
            <a:ext cx="298059" cy="102335"/>
          </a:xfrm>
          <a:prstGeom prst="rect">
            <a:avLst/>
          </a:prstGeom>
          <a:solidFill>
            <a:schemeClr val="tx1">
              <a:lumMod val="50000"/>
              <a:lumOff val="50000"/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Immagine 43">
            <a:extLst>
              <a:ext uri="{FF2B5EF4-FFF2-40B4-BE49-F238E27FC236}">
                <a16:creationId xmlns:a16="http://schemas.microsoft.com/office/drawing/2014/main" id="{C371052C-4172-989E-40F7-EB816E49C9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6874"/>
          <a:stretch/>
        </p:blipFill>
        <p:spPr>
          <a:xfrm>
            <a:off x="9958847" y="4018441"/>
            <a:ext cx="1085781" cy="14581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Immagine 52">
            <a:extLst>
              <a:ext uri="{FF2B5EF4-FFF2-40B4-BE49-F238E27FC236}">
                <a16:creationId xmlns:a16="http://schemas.microsoft.com/office/drawing/2014/main" id="{B6088F0A-BE6E-93FB-D2F9-01184AE1640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715" t="16742" r="21379" b="20800"/>
          <a:stretch/>
        </p:blipFill>
        <p:spPr>
          <a:xfrm>
            <a:off x="6123809" y="4034328"/>
            <a:ext cx="1161171" cy="144121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1" name="Immagine 53">
            <a:extLst>
              <a:ext uri="{FF2B5EF4-FFF2-40B4-BE49-F238E27FC236}">
                <a16:creationId xmlns:a16="http://schemas.microsoft.com/office/drawing/2014/main" id="{B1694181-7114-3C5A-2FEE-6E3A4A727A0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987" t="11800" r="24498" b="22009"/>
          <a:stretch/>
        </p:blipFill>
        <p:spPr>
          <a:xfrm>
            <a:off x="4882854" y="4018441"/>
            <a:ext cx="1110943" cy="14571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Immagine 54">
            <a:extLst>
              <a:ext uri="{FF2B5EF4-FFF2-40B4-BE49-F238E27FC236}">
                <a16:creationId xmlns:a16="http://schemas.microsoft.com/office/drawing/2014/main" id="{5B591ED5-8D21-B462-8678-BFE5B52334CC}"/>
              </a:ext>
            </a:extLst>
          </p:cNvPr>
          <p:cNvPicPr>
            <a:picLocks noChangeAspect="1"/>
          </p:cNvPicPr>
          <p:nvPr/>
        </p:nvPicPr>
        <p:blipFill>
          <a:blip r:embed="rId6">
            <a:lum/>
          </a:blip>
          <a:stretch>
            <a:fillRect/>
          </a:stretch>
        </p:blipFill>
        <p:spPr>
          <a:xfrm>
            <a:off x="3758996" y="4018442"/>
            <a:ext cx="975447" cy="145731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Immagine 63">
            <a:extLst>
              <a:ext uri="{FF2B5EF4-FFF2-40B4-BE49-F238E27FC236}">
                <a16:creationId xmlns:a16="http://schemas.microsoft.com/office/drawing/2014/main" id="{DEE38D9A-4CEF-48A1-8839-15A2ED7F2C9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9" t="16389" b="24914"/>
          <a:stretch/>
        </p:blipFill>
        <p:spPr>
          <a:xfrm>
            <a:off x="7376649" y="4022402"/>
            <a:ext cx="1421132" cy="14532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4" name="Immagine 155">
            <a:extLst>
              <a:ext uri="{FF2B5EF4-FFF2-40B4-BE49-F238E27FC236}">
                <a16:creationId xmlns:a16="http://schemas.microsoft.com/office/drawing/2014/main" id="{56FD8FE6-09CD-73FE-A7F8-3700E6C4363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806" t="16981" r="4933" b="12172"/>
          <a:stretch/>
        </p:blipFill>
        <p:spPr>
          <a:xfrm>
            <a:off x="47289" y="4018441"/>
            <a:ext cx="2322342" cy="14510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5" name="Picture 31" descr="Nessuna descrizione disponibile.">
            <a:extLst>
              <a:ext uri="{FF2B5EF4-FFF2-40B4-BE49-F238E27FC236}">
                <a16:creationId xmlns:a16="http://schemas.microsoft.com/office/drawing/2014/main" id="{A4A847AD-568A-CE6A-946A-08E91A1743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6" t="22073" r="20495" b="10649"/>
          <a:stretch/>
        </p:blipFill>
        <p:spPr bwMode="auto">
          <a:xfrm>
            <a:off x="2491823" y="4034295"/>
            <a:ext cx="1143000" cy="142855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Nessuna descrizione disponibile.">
            <a:extLst>
              <a:ext uri="{FF2B5EF4-FFF2-40B4-BE49-F238E27FC236}">
                <a16:creationId xmlns:a16="http://schemas.microsoft.com/office/drawing/2014/main" id="{C6C12511-4452-7937-BDA8-0B2113898F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80" t="15311" r="14862" b="3023"/>
          <a:stretch/>
        </p:blipFill>
        <p:spPr bwMode="auto">
          <a:xfrm>
            <a:off x="8927587" y="4028502"/>
            <a:ext cx="867228" cy="144704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ttangolo 1">
            <a:extLst>
              <a:ext uri="{FF2B5EF4-FFF2-40B4-BE49-F238E27FC236}">
                <a16:creationId xmlns:a16="http://schemas.microsoft.com/office/drawing/2014/main" id="{5C429733-D560-F5E3-41E0-38663DF46750}"/>
              </a:ext>
            </a:extLst>
          </p:cNvPr>
          <p:cNvSpPr/>
          <p:nvPr/>
        </p:nvSpPr>
        <p:spPr>
          <a:xfrm>
            <a:off x="0" y="5476834"/>
            <a:ext cx="24410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/>
              <a:t>From the </a:t>
            </a:r>
            <a:r>
              <a:rPr lang="it-IT" sz="1400" dirty="0" err="1"/>
              <a:t>left</a:t>
            </a:r>
            <a:r>
              <a:rPr lang="it-IT" sz="1400" dirty="0"/>
              <a:t>: Quad A </a:t>
            </a:r>
            <a:r>
              <a:rPr lang="it-IT" sz="1400" dirty="0" err="1"/>
              <a:t>triplet</a:t>
            </a:r>
            <a:r>
              <a:rPr lang="it-IT" sz="1400" dirty="0"/>
              <a:t>; </a:t>
            </a:r>
            <a:r>
              <a:rPr lang="it-IT" sz="1400" dirty="0" err="1"/>
              <a:t>Steerers</a:t>
            </a:r>
            <a:r>
              <a:rPr lang="it-IT" sz="1400" dirty="0"/>
              <a:t> A and Dip A</a:t>
            </a:r>
            <a:endParaRPr lang="en-US" sz="1400" dirty="0"/>
          </a:p>
        </p:txBody>
      </p:sp>
      <p:sp>
        <p:nvSpPr>
          <p:cNvPr id="28" name="Rettangolo 104">
            <a:extLst>
              <a:ext uri="{FF2B5EF4-FFF2-40B4-BE49-F238E27FC236}">
                <a16:creationId xmlns:a16="http://schemas.microsoft.com/office/drawing/2014/main" id="{77DDD9BB-66CD-3177-70A7-7E122E14CE60}"/>
              </a:ext>
            </a:extLst>
          </p:cNvPr>
          <p:cNvSpPr/>
          <p:nvPr/>
        </p:nvSpPr>
        <p:spPr>
          <a:xfrm>
            <a:off x="2608403" y="5484183"/>
            <a:ext cx="97763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 err="1"/>
              <a:t>Steerer</a:t>
            </a:r>
            <a:r>
              <a:rPr lang="it-IT" sz="1400" dirty="0"/>
              <a:t> C</a:t>
            </a:r>
            <a:endParaRPr lang="en-US" sz="1400" dirty="0"/>
          </a:p>
        </p:txBody>
      </p:sp>
      <p:sp>
        <p:nvSpPr>
          <p:cNvPr id="29" name="Rettangolo 105">
            <a:extLst>
              <a:ext uri="{FF2B5EF4-FFF2-40B4-BE49-F238E27FC236}">
                <a16:creationId xmlns:a16="http://schemas.microsoft.com/office/drawing/2014/main" id="{6A8993B2-5AC1-E6BF-F9FB-9A752032F33F}"/>
              </a:ext>
            </a:extLst>
          </p:cNvPr>
          <p:cNvSpPr/>
          <p:nvPr/>
        </p:nvSpPr>
        <p:spPr>
          <a:xfrm>
            <a:off x="3910655" y="5491084"/>
            <a:ext cx="74085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/>
              <a:t>Dip C</a:t>
            </a:r>
            <a:endParaRPr lang="en-US" sz="1400" dirty="0"/>
          </a:p>
        </p:txBody>
      </p:sp>
      <p:sp>
        <p:nvSpPr>
          <p:cNvPr id="30" name="Rettangolo 106">
            <a:extLst>
              <a:ext uri="{FF2B5EF4-FFF2-40B4-BE49-F238E27FC236}">
                <a16:creationId xmlns:a16="http://schemas.microsoft.com/office/drawing/2014/main" id="{B8B3D463-F0FE-E028-712D-E580F8312DB9}"/>
              </a:ext>
            </a:extLst>
          </p:cNvPr>
          <p:cNvSpPr/>
          <p:nvPr/>
        </p:nvSpPr>
        <p:spPr>
          <a:xfrm>
            <a:off x="5100101" y="5491084"/>
            <a:ext cx="6963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/>
              <a:t>Dip B</a:t>
            </a:r>
            <a:endParaRPr lang="en-US" sz="1400" dirty="0"/>
          </a:p>
        </p:txBody>
      </p:sp>
      <p:sp>
        <p:nvSpPr>
          <p:cNvPr id="31" name="Rettangolo 108">
            <a:extLst>
              <a:ext uri="{FF2B5EF4-FFF2-40B4-BE49-F238E27FC236}">
                <a16:creationId xmlns:a16="http://schemas.microsoft.com/office/drawing/2014/main" id="{9D256AFF-2A0A-2E8F-B314-CBD628CE4E29}"/>
              </a:ext>
            </a:extLst>
          </p:cNvPr>
          <p:cNvSpPr/>
          <p:nvPr/>
        </p:nvSpPr>
        <p:spPr>
          <a:xfrm>
            <a:off x="6387247" y="5476834"/>
            <a:ext cx="824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/>
              <a:t>Quad B </a:t>
            </a:r>
            <a:r>
              <a:rPr lang="it-IT" sz="1400" dirty="0" err="1"/>
              <a:t>triplet</a:t>
            </a:r>
            <a:endParaRPr lang="en-US" sz="1400" dirty="0"/>
          </a:p>
        </p:txBody>
      </p:sp>
      <p:sp>
        <p:nvSpPr>
          <p:cNvPr id="32" name="Rettangolo 109">
            <a:extLst>
              <a:ext uri="{FF2B5EF4-FFF2-40B4-BE49-F238E27FC236}">
                <a16:creationId xmlns:a16="http://schemas.microsoft.com/office/drawing/2014/main" id="{F2DE63D4-9132-ACE6-978E-FA4AC5C99593}"/>
              </a:ext>
            </a:extLst>
          </p:cNvPr>
          <p:cNvSpPr/>
          <p:nvPr/>
        </p:nvSpPr>
        <p:spPr>
          <a:xfrm>
            <a:off x="7692296" y="5476834"/>
            <a:ext cx="93486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 err="1"/>
              <a:t>Steerer</a:t>
            </a:r>
            <a:r>
              <a:rPr lang="it-IT" sz="1400" dirty="0"/>
              <a:t> B</a:t>
            </a:r>
            <a:endParaRPr lang="en-US" sz="1400" dirty="0"/>
          </a:p>
        </p:txBody>
      </p:sp>
      <p:sp>
        <p:nvSpPr>
          <p:cNvPr id="33" name="Rettangolo 110">
            <a:extLst>
              <a:ext uri="{FF2B5EF4-FFF2-40B4-BE49-F238E27FC236}">
                <a16:creationId xmlns:a16="http://schemas.microsoft.com/office/drawing/2014/main" id="{7E6365EE-1CAE-E1A3-590D-C246CFE76454}"/>
              </a:ext>
            </a:extLst>
          </p:cNvPr>
          <p:cNvSpPr/>
          <p:nvPr/>
        </p:nvSpPr>
        <p:spPr>
          <a:xfrm>
            <a:off x="8995083" y="5491084"/>
            <a:ext cx="73223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/>
              <a:t>Sol B</a:t>
            </a:r>
            <a:endParaRPr lang="en-US" sz="1400" dirty="0"/>
          </a:p>
        </p:txBody>
      </p:sp>
      <p:sp>
        <p:nvSpPr>
          <p:cNvPr id="34" name="Rettangolo 112">
            <a:extLst>
              <a:ext uri="{FF2B5EF4-FFF2-40B4-BE49-F238E27FC236}">
                <a16:creationId xmlns:a16="http://schemas.microsoft.com/office/drawing/2014/main" id="{62A608E3-154B-6298-1422-BCF82683C0B2}"/>
              </a:ext>
            </a:extLst>
          </p:cNvPr>
          <p:cNvSpPr/>
          <p:nvPr/>
        </p:nvSpPr>
        <p:spPr>
          <a:xfrm>
            <a:off x="10207986" y="5484184"/>
            <a:ext cx="73223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dirty="0"/>
              <a:t>Sol A</a:t>
            </a:r>
            <a:endParaRPr lang="en-US" sz="1400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A3467C8C-7DB1-0389-2BCD-0D50D3D41426}"/>
              </a:ext>
            </a:extLst>
          </p:cNvPr>
          <p:cNvSpPr txBox="1"/>
          <p:nvPr/>
        </p:nvSpPr>
        <p:spPr>
          <a:xfrm>
            <a:off x="0" y="-1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err="1">
                <a:solidFill>
                  <a:srgbClr val="FF0000"/>
                </a:solidFill>
              </a:rPr>
              <a:t>Magnetic</a:t>
            </a:r>
            <a:r>
              <a:rPr lang="it-IT" sz="2000" b="1" dirty="0">
                <a:solidFill>
                  <a:srgbClr val="FF0000"/>
                </a:solidFill>
              </a:rPr>
              <a:t> </a:t>
            </a:r>
            <a:r>
              <a:rPr lang="it-IT" sz="2000" b="1" dirty="0" err="1">
                <a:solidFill>
                  <a:srgbClr val="FF0000"/>
                </a:solidFill>
              </a:rPr>
              <a:t>elements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0A8DE4BF-8DA5-2A49-1AA4-E8F805C8EC56}"/>
              </a:ext>
            </a:extLst>
          </p:cNvPr>
          <p:cNvSpPr txBox="1"/>
          <p:nvPr/>
        </p:nvSpPr>
        <p:spPr>
          <a:xfrm>
            <a:off x="0" y="5931673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2x</a:t>
            </a:r>
            <a:r>
              <a:rPr lang="it-IT" i="1" dirty="0"/>
              <a:t>Doglegs </a:t>
            </a:r>
            <a:r>
              <a:rPr lang="it-IT" dirty="0" err="1"/>
              <a:t>transport</a:t>
            </a:r>
            <a:r>
              <a:rPr lang="it-IT" dirty="0"/>
              <a:t> </a:t>
            </a:r>
            <a:r>
              <a:rPr lang="it-IT" dirty="0" err="1"/>
              <a:t>sections</a:t>
            </a:r>
            <a:r>
              <a:rPr lang="it-IT" dirty="0"/>
              <a:t>: </a:t>
            </a:r>
            <a:r>
              <a:rPr lang="en-US" dirty="0"/>
              <a:t>effective filter for unwanted bremsstrahlung produced by dark current in the accelerating structures.</a:t>
            </a:r>
            <a:endParaRPr lang="en-US" i="1" dirty="0"/>
          </a:p>
        </p:txBody>
      </p:sp>
      <p:graphicFrame>
        <p:nvGraphicFramePr>
          <p:cNvPr id="70" name="Tabella 9">
            <a:extLst>
              <a:ext uri="{FF2B5EF4-FFF2-40B4-BE49-F238E27FC236}">
                <a16:creationId xmlns:a16="http://schemas.microsoft.com/office/drawing/2014/main" id="{E6B95817-9287-C519-785E-E6129FABCA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129580"/>
              </p:ext>
            </p:extLst>
          </p:nvPr>
        </p:nvGraphicFramePr>
        <p:xfrm>
          <a:off x="7696456" y="384579"/>
          <a:ext cx="4384226" cy="27216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53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18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2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50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14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42356">
                <a:tc>
                  <a:txBody>
                    <a:bodyPr/>
                    <a:lstStyle/>
                    <a:p>
                      <a:pPr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b="1" kern="8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Mag type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b="1" kern="80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Field/Grad </a:t>
                      </a:r>
                      <a:endParaRPr lang="en-US" sz="1400" b="1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b="1" kern="80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Nominal Current</a:t>
                      </a:r>
                      <a:endParaRPr lang="en-US" sz="1400" b="1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b="1" kern="8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Cooling*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b="1" kern="80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QTY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105">
                <a:tc>
                  <a:txBody>
                    <a:bodyPr/>
                    <a:lstStyle/>
                    <a:p>
                      <a:pPr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Sol A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>
                          <a:effectLst/>
                          <a:latin typeface="+mj-lt"/>
                        </a:rPr>
                        <a:t>3000 G</a:t>
                      </a:r>
                      <a:endParaRPr lang="en-US" sz="14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144 A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>
                          <a:effectLst/>
                          <a:latin typeface="+mj-lt"/>
                        </a:rPr>
                        <a:t>WC</a:t>
                      </a:r>
                      <a:endParaRPr lang="en-US" sz="14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1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611">
                <a:tc>
                  <a:txBody>
                    <a:bodyPr/>
                    <a:lstStyle/>
                    <a:p>
                      <a:pPr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Sol B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1800 G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110 A</a:t>
                      </a:r>
                      <a:endParaRPr lang="en-US" sz="140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WC</a:t>
                      </a:r>
                      <a:endParaRPr lang="en-US" sz="140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6612">
                <a:tc>
                  <a:txBody>
                    <a:bodyPr/>
                    <a:lstStyle/>
                    <a:p>
                      <a:pPr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Dip A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0.8 T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>
                          <a:effectLst/>
                          <a:latin typeface="+mj-lt"/>
                        </a:rPr>
                        <a:t>87 A</a:t>
                      </a:r>
                      <a:endParaRPr lang="en-US" sz="14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WC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2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270">
                <a:tc>
                  <a:txBody>
                    <a:bodyPr/>
                    <a:lstStyle/>
                    <a:p>
                      <a:pPr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Dip B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83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0.87 T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83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90 A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83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WC</a:t>
                      </a:r>
                      <a:endParaRPr lang="en-US" sz="140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83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8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5051">
                <a:tc>
                  <a:txBody>
                    <a:bodyPr/>
                    <a:lstStyle/>
                    <a:p>
                      <a:pPr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>
                          <a:effectLst/>
                          <a:latin typeface="+mj-lt"/>
                        </a:rPr>
                        <a:t>Dip C</a:t>
                      </a:r>
                      <a:endParaRPr lang="en-US" sz="14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0.65 T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336 A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>
                          <a:effectLst/>
                          <a:latin typeface="+mj-lt"/>
                        </a:rPr>
                        <a:t>WC</a:t>
                      </a:r>
                      <a:endParaRPr lang="en-US" sz="14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2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637">
                <a:tc>
                  <a:txBody>
                    <a:bodyPr/>
                    <a:lstStyle/>
                    <a:p>
                      <a:pPr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Quad A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18 T/m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47 A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WC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6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0466">
                <a:tc>
                  <a:txBody>
                    <a:bodyPr/>
                    <a:lstStyle/>
                    <a:p>
                      <a:pPr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Quad B</a:t>
                      </a:r>
                      <a:endParaRPr lang="en-US" sz="140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9 T/m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9 A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AC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10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2637">
                <a:tc>
                  <a:txBody>
                    <a:bodyPr/>
                    <a:lstStyle/>
                    <a:p>
                      <a:pPr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>
                          <a:effectLst/>
                          <a:latin typeface="+mj-lt"/>
                        </a:rPr>
                        <a:t>Steerer A</a:t>
                      </a:r>
                      <a:endParaRPr lang="en-US" sz="140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70 G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1.3 A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AC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7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7099">
                <a:tc>
                  <a:txBody>
                    <a:bodyPr/>
                    <a:lstStyle/>
                    <a:p>
                      <a:pPr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 err="1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Steerer</a:t>
                      </a: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 B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45 G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30 A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AC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4</a:t>
                      </a:r>
                      <a:endParaRPr lang="en-US" sz="14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11319">
                <a:tc>
                  <a:txBody>
                    <a:bodyPr/>
                    <a:lstStyle/>
                    <a:p>
                      <a:pPr algn="l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 err="1">
                          <a:effectLst/>
                          <a:latin typeface="+mj-lt"/>
                        </a:rPr>
                        <a:t>Steerer</a:t>
                      </a:r>
                      <a:r>
                        <a:rPr lang="en-GB" sz="1400" kern="800" dirty="0">
                          <a:effectLst/>
                          <a:latin typeface="+mj-lt"/>
                        </a:rPr>
                        <a:t> C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38 G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3 A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AC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en-GB" sz="1400" kern="800" dirty="0">
                          <a:effectLst/>
                          <a:latin typeface="+mj-lt"/>
                        </a:rPr>
                        <a:t>9</a:t>
                      </a:r>
                      <a:endParaRPr lang="en-US" sz="14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1" name="TextBox 70">
            <a:extLst>
              <a:ext uri="{FF2B5EF4-FFF2-40B4-BE49-F238E27FC236}">
                <a16:creationId xmlns:a16="http://schemas.microsoft.com/office/drawing/2014/main" id="{93BDBA5A-B45D-08E9-E8AA-9D58AEA2892C}"/>
              </a:ext>
            </a:extLst>
          </p:cNvPr>
          <p:cNvSpPr txBox="1"/>
          <p:nvPr/>
        </p:nvSpPr>
        <p:spPr>
          <a:xfrm>
            <a:off x="8126234" y="3214518"/>
            <a:ext cx="406576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18745" algn="ctr">
              <a:spcAft>
                <a:spcPts val="0"/>
              </a:spcAft>
            </a:pPr>
            <a:r>
              <a:rPr lang="en-GB" sz="1400" dirty="0"/>
              <a:t>*WC and AC: water and air cooled respectively</a:t>
            </a:r>
            <a:endParaRPr lang="en-US" sz="1400" dirty="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5EF9A269-648E-B9F2-47AC-CFDC572F9914}"/>
              </a:ext>
            </a:extLst>
          </p:cNvPr>
          <p:cNvSpPr txBox="1"/>
          <p:nvPr/>
        </p:nvSpPr>
        <p:spPr>
          <a:xfrm>
            <a:off x="9648908" y="3684970"/>
            <a:ext cx="29658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18745" algn="ctr">
              <a:spcAft>
                <a:spcPts val="0"/>
              </a:spcAft>
            </a:pPr>
            <a:r>
              <a:rPr lang="en-GB" sz="1400" dirty="0"/>
              <a:t>Courtesy of A. Vannozzi</a:t>
            </a:r>
            <a:endParaRPr lang="en-US" sz="1400" dirty="0"/>
          </a:p>
        </p:txBody>
      </p:sp>
      <p:sp>
        <p:nvSpPr>
          <p:cNvPr id="73" name="Slide Number Placeholder 72">
            <a:extLst>
              <a:ext uri="{FF2B5EF4-FFF2-40B4-BE49-F238E27FC236}">
                <a16:creationId xmlns:a16="http://schemas.microsoft.com/office/drawing/2014/main" id="{7B45A507-D00C-DE52-9DCD-A654E9B69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10</a:t>
            </a:fld>
            <a:endParaRPr lang="en-US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7DA77C5-7594-9405-0464-FCB99B3DE7B5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11932526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E8475-83DC-32CC-80EE-6BB6DB9B3E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8F171D9-7C1D-F70C-04D7-18CDAD7E5AF7}"/>
              </a:ext>
            </a:extLst>
          </p:cNvPr>
          <p:cNvSpPr txBox="1"/>
          <p:nvPr/>
        </p:nvSpPr>
        <p:spPr>
          <a:xfrm>
            <a:off x="0" y="0"/>
            <a:ext cx="22921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 err="1">
                <a:solidFill>
                  <a:srgbClr val="FF0000"/>
                </a:solidFill>
              </a:rPr>
              <a:t>Beam</a:t>
            </a:r>
            <a:r>
              <a:rPr lang="it-IT" sz="2000" b="1" dirty="0">
                <a:solidFill>
                  <a:srgbClr val="FF0000"/>
                </a:solidFill>
              </a:rPr>
              <a:t> </a:t>
            </a:r>
            <a:r>
              <a:rPr lang="it-IT" sz="2000" b="1" dirty="0" err="1">
                <a:solidFill>
                  <a:srgbClr val="FF0000"/>
                </a:solidFill>
              </a:rPr>
              <a:t>Diagnostics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AB3636C-0DCC-C1A1-EC74-2189546B66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137216"/>
              </p:ext>
            </p:extLst>
          </p:nvPr>
        </p:nvGraphicFramePr>
        <p:xfrm>
          <a:off x="1141452" y="1435285"/>
          <a:ext cx="6931026" cy="1472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7423">
                  <a:extLst>
                    <a:ext uri="{9D8B030D-6E8A-4147-A177-3AD203B41FA5}">
                      <a16:colId xmlns:a16="http://schemas.microsoft.com/office/drawing/2014/main" val="1950861506"/>
                    </a:ext>
                  </a:extLst>
                </a:gridCol>
                <a:gridCol w="838835">
                  <a:extLst>
                    <a:ext uri="{9D8B030D-6E8A-4147-A177-3AD203B41FA5}">
                      <a16:colId xmlns:a16="http://schemas.microsoft.com/office/drawing/2014/main" val="4284273903"/>
                    </a:ext>
                  </a:extLst>
                </a:gridCol>
                <a:gridCol w="1670685">
                  <a:extLst>
                    <a:ext uri="{9D8B030D-6E8A-4147-A177-3AD203B41FA5}">
                      <a16:colId xmlns:a16="http://schemas.microsoft.com/office/drawing/2014/main" val="4195723347"/>
                    </a:ext>
                  </a:extLst>
                </a:gridCol>
                <a:gridCol w="984885">
                  <a:extLst>
                    <a:ext uri="{9D8B030D-6E8A-4147-A177-3AD203B41FA5}">
                      <a16:colId xmlns:a16="http://schemas.microsoft.com/office/drawing/2014/main" val="3811208111"/>
                    </a:ext>
                  </a:extLst>
                </a:gridCol>
                <a:gridCol w="1199198">
                  <a:extLst>
                    <a:ext uri="{9D8B030D-6E8A-4147-A177-3AD203B41FA5}">
                      <a16:colId xmlns:a16="http://schemas.microsoft.com/office/drawing/2014/main" val="34823302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just">
                        <a:buNone/>
                      </a:pPr>
                      <a:r>
                        <a:rPr lang="it-IT" sz="1600" b="1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Type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buNone/>
                      </a:pPr>
                      <a:r>
                        <a:rPr lang="it-IT" sz="1600" b="1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LINAC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buNone/>
                      </a:pPr>
                      <a:r>
                        <a:rPr lang="it-IT" sz="1600" b="1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(Star1)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buNone/>
                      </a:pPr>
                      <a:r>
                        <a:rPr lang="it-IT" sz="1600" b="1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LINAC upgrade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buNone/>
                      </a:pPr>
                      <a:r>
                        <a:rPr lang="it-IT" sz="1600" b="1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(Star-HEL)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buNone/>
                      </a:pPr>
                      <a:r>
                        <a:rPr lang="it-IT" sz="1600" b="1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LE  Line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buNone/>
                      </a:pPr>
                      <a:r>
                        <a:rPr lang="it-IT" sz="1600" b="1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(Star1)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buNone/>
                      </a:pPr>
                      <a:r>
                        <a:rPr lang="it-IT" sz="1600" b="1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HE  line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buNone/>
                      </a:pPr>
                      <a:r>
                        <a:rPr lang="it-IT" sz="1600" b="1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(Star-HEL)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01411365"/>
                  </a:ext>
                </a:extLst>
              </a:tr>
              <a:tr h="253264">
                <a:tc>
                  <a:txBody>
                    <a:bodyPr/>
                    <a:lstStyle/>
                    <a:p>
                      <a:pPr marL="0" marR="0" algn="just">
                        <a:buNone/>
                      </a:pPr>
                      <a:r>
                        <a:rPr lang="it-IT" sz="1600" dirty="0" err="1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Beam</a:t>
                      </a:r>
                      <a:r>
                        <a:rPr lang="it-IT" sz="1600" dirty="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 Position Monitor</a:t>
                      </a:r>
                      <a:endParaRPr lang="en-US" sz="1600" dirty="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2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1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 dirty="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5</a:t>
                      </a:r>
                      <a:endParaRPr lang="en-US" sz="1600" dirty="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4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17572499"/>
                  </a:ext>
                </a:extLst>
              </a:tr>
              <a:tr h="47708">
                <a:tc>
                  <a:txBody>
                    <a:bodyPr/>
                    <a:lstStyle/>
                    <a:p>
                      <a:pPr marL="0" marR="0" algn="just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Beam Current Monitor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1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-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1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1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151393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YAG screen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3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2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4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4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2682201"/>
                  </a:ext>
                </a:extLst>
              </a:tr>
              <a:tr h="95416">
                <a:tc>
                  <a:txBody>
                    <a:bodyPr/>
                    <a:lstStyle/>
                    <a:p>
                      <a:pPr marL="0" marR="0" algn="just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Beam spectrometer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 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 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1</a:t>
                      </a:r>
                      <a:endParaRPr lang="en-US" sz="160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it-IT" sz="1600" dirty="0">
                          <a:effectLst/>
                          <a:latin typeface="+mj-lt"/>
                          <a:ea typeface="MS Mincho" panose="02020609040205080304" pitchFamily="49" charset="-128"/>
                          <a:cs typeface="Cambria" panose="02040503050406030204" pitchFamily="18" charset="0"/>
                        </a:rPr>
                        <a:t>1</a:t>
                      </a:r>
                      <a:endParaRPr lang="en-US" sz="1600" dirty="0">
                        <a:effectLst/>
                        <a:latin typeface="+mj-lt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7632323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6820607-E2E3-0E84-C7EA-59EAF2A1142E}"/>
              </a:ext>
            </a:extLst>
          </p:cNvPr>
          <p:cNvSpPr txBox="1"/>
          <p:nvPr/>
        </p:nvSpPr>
        <p:spPr>
          <a:xfrm>
            <a:off x="8447242" y="1534675"/>
            <a:ext cx="25659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Aft>
                <a:spcPts val="1000"/>
              </a:spcAft>
              <a:buNone/>
            </a:pPr>
            <a:r>
              <a:rPr lang="en-US" sz="1400" i="1" dirty="0">
                <a:effectLst/>
                <a:latin typeface="+mj-lt"/>
                <a:ea typeface="MS Mincho" panose="02020609040205080304" pitchFamily="49" charset="-128"/>
                <a:cs typeface="Arial" panose="020B0604020202020204" pitchFamily="34" charset="0"/>
              </a:rPr>
              <a:t>Libera BPM processing module (Instrumentation Technology)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516381-5617-3E0D-85C2-29255189BB8A}"/>
              </a:ext>
            </a:extLst>
          </p:cNvPr>
          <p:cNvSpPr txBox="1"/>
          <p:nvPr/>
        </p:nvSpPr>
        <p:spPr>
          <a:xfrm>
            <a:off x="1" y="3375487"/>
            <a:ext cx="826315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dirty="0"/>
              <a:t>The system uses 12 Beam Position Monitors (BPMs) with strip-line geometry</a:t>
            </a:r>
          </a:p>
          <a:p>
            <a:pPr algn="just"/>
            <a:endParaRPr lang="en-US" dirty="0"/>
          </a:p>
          <a:p>
            <a:pPr algn="just"/>
            <a:r>
              <a:rPr lang="en-US" dirty="0"/>
              <a:t>Beam charge is measured with integrating current transformers (ICTs) and fast current transformers (FCTs), plus external readout electronics</a:t>
            </a:r>
            <a:endParaRPr lang="en-US" sz="1800" b="0" i="0" u="none" strike="noStrike" baseline="0" dirty="0">
              <a:latin typeface="+mj-lt"/>
            </a:endParaRPr>
          </a:p>
          <a:p>
            <a:pPr algn="just"/>
            <a:endParaRPr lang="en-US" dirty="0">
              <a:latin typeface="+mj-lt"/>
            </a:endParaRPr>
          </a:p>
          <a:p>
            <a:pPr algn="just"/>
            <a:r>
              <a:rPr lang="en-US" sz="1800" b="0" i="0" u="none" strike="noStrike" baseline="0" dirty="0">
                <a:latin typeface="+mj-lt"/>
              </a:rPr>
              <a:t>Beam size and profile in the linac are measured with </a:t>
            </a:r>
            <a:r>
              <a:rPr lang="en-US" sz="1800" b="0" i="0" u="none" strike="noStrike" baseline="0" dirty="0" err="1">
                <a:latin typeface="+mj-lt"/>
              </a:rPr>
              <a:t>Ce:YAG</a:t>
            </a:r>
            <a:r>
              <a:rPr lang="en-US" sz="1800" b="0" i="0" u="none" strike="noStrike" baseline="0" dirty="0">
                <a:latin typeface="+mj-lt"/>
              </a:rPr>
              <a:t> screens (</a:t>
            </a:r>
            <a:r>
              <a:rPr lang="en-GB" dirty="0"/>
              <a:t>cerium doped yttrium aluminium garnet crystal</a:t>
            </a:r>
            <a:r>
              <a:rPr lang="en-US" sz="1800" b="0" i="0" u="none" strike="noStrike" baseline="0" dirty="0">
                <a:latin typeface="+mj-lt"/>
              </a:rPr>
              <a:t>). The beam is imaged via a 45° in-vacuum mirror to a high-resolution Basler camera.</a:t>
            </a:r>
          </a:p>
          <a:p>
            <a:pPr algn="just"/>
            <a:endParaRPr lang="en-US" dirty="0">
              <a:latin typeface="+mj-lt"/>
            </a:endParaRPr>
          </a:p>
          <a:p>
            <a:pPr algn="just"/>
            <a:r>
              <a:rPr lang="en-GB" dirty="0"/>
              <a:t>Two diagnostic chambers are installed downstream the H-shaper dipole in the high and low energy line.</a:t>
            </a:r>
            <a:endParaRPr lang="en-US" dirty="0"/>
          </a:p>
          <a:p>
            <a:pPr algn="just"/>
            <a:endParaRPr lang="en-US" dirty="0">
              <a:latin typeface="+mj-lt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F3AB3DA-AB4D-7480-65E5-2F70883ED22A}"/>
              </a:ext>
            </a:extLst>
          </p:cNvPr>
          <p:cNvCxnSpPr>
            <a:cxnSpLocks/>
          </p:cNvCxnSpPr>
          <p:nvPr/>
        </p:nvCxnSpPr>
        <p:spPr>
          <a:xfrm>
            <a:off x="8127998" y="2039257"/>
            <a:ext cx="31205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Immagine 1128061969">
            <a:extLst>
              <a:ext uri="{FF2B5EF4-FFF2-40B4-BE49-F238E27FC236}">
                <a16:creationId xmlns:a16="http://schemas.microsoft.com/office/drawing/2014/main" id="{50C4A599-4450-E79B-497E-23ED0D527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8" r="19590"/>
          <a:stretch>
            <a:fillRect/>
          </a:stretch>
        </p:blipFill>
        <p:spPr>
          <a:xfrm>
            <a:off x="9129702" y="3437290"/>
            <a:ext cx="1491417" cy="128161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F837930-28BB-ECC9-22FD-D58D794E94EF}"/>
              </a:ext>
            </a:extLst>
          </p:cNvPr>
          <p:cNvSpPr txBox="1"/>
          <p:nvPr/>
        </p:nvSpPr>
        <p:spPr>
          <a:xfrm>
            <a:off x="10485436" y="3868784"/>
            <a:ext cx="5104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ICT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449DB9B-E849-324F-1138-FDD36BB6A2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35" t="5880" r="5391" b="51496"/>
          <a:stretch/>
        </p:blipFill>
        <p:spPr bwMode="auto">
          <a:xfrm>
            <a:off x="8243913" y="5148307"/>
            <a:ext cx="2422110" cy="11602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E6F1926-BBBD-51BB-B217-E61264E30FF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15" t="3853" r="1083" b="12068"/>
          <a:stretch/>
        </p:blipFill>
        <p:spPr bwMode="auto">
          <a:xfrm>
            <a:off x="10805021" y="5075624"/>
            <a:ext cx="1308688" cy="11785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14F7637C-53A9-CEB0-BE6E-445C0CBC0785}"/>
              </a:ext>
            </a:extLst>
          </p:cNvPr>
          <p:cNvSpPr txBox="1"/>
          <p:nvPr/>
        </p:nvSpPr>
        <p:spPr>
          <a:xfrm>
            <a:off x="10226800" y="4873128"/>
            <a:ext cx="6995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BPM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AF43ACF-0B60-A125-D959-B0A69A24F55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0" t="25201" r="3382" b="24051"/>
          <a:stretch/>
        </p:blipFill>
        <p:spPr bwMode="auto">
          <a:xfrm>
            <a:off x="8288322" y="2193936"/>
            <a:ext cx="3615656" cy="7222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F56D96-290D-1FCE-C727-0BCFE512F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11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E58D25-8DAD-9ABA-D7CC-595F476B3815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2143297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62A4F-9E94-2E52-0EDC-915876726A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53F654D2-E830-B410-61F1-26447A359C92}"/>
              </a:ext>
            </a:extLst>
          </p:cNvPr>
          <p:cNvGrpSpPr>
            <a:grpSpLocks noChangeAspect="1"/>
          </p:cNvGrpSpPr>
          <p:nvPr/>
        </p:nvGrpSpPr>
        <p:grpSpPr>
          <a:xfrm>
            <a:off x="63610" y="1538623"/>
            <a:ext cx="12033608" cy="4132000"/>
            <a:chOff x="-3171567" y="2015991"/>
            <a:chExt cx="11663586" cy="4004944"/>
          </a:xfrm>
        </p:grpSpPr>
        <p:pic>
          <p:nvPicPr>
            <p:cNvPr id="5" name="Image 28">
              <a:extLst>
                <a:ext uri="{FF2B5EF4-FFF2-40B4-BE49-F238E27FC236}">
                  <a16:creationId xmlns:a16="http://schemas.microsoft.com/office/drawing/2014/main" id="{A6B7FF7A-FEBE-0EF2-2471-DCFBD804DE70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3171567" y="2034746"/>
              <a:ext cx="5312410" cy="3982719"/>
            </a:xfrm>
            <a:prstGeom prst="rect">
              <a:avLst/>
            </a:prstGeom>
          </p:spPr>
        </p:pic>
        <p:pic>
          <p:nvPicPr>
            <p:cNvPr id="6" name="Image 29">
              <a:extLst>
                <a:ext uri="{FF2B5EF4-FFF2-40B4-BE49-F238E27FC236}">
                  <a16:creationId xmlns:a16="http://schemas.microsoft.com/office/drawing/2014/main" id="{28B092ED-D42F-CC0C-86EB-502933E6A14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60559" y="2015991"/>
              <a:ext cx="5331460" cy="4004944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8E3C69C9-7FDA-3C7C-4597-96717DAAB3EF}"/>
              </a:ext>
            </a:extLst>
          </p:cNvPr>
          <p:cNvSpPr txBox="1"/>
          <p:nvPr/>
        </p:nvSpPr>
        <p:spPr>
          <a:xfrm>
            <a:off x="0" y="0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room</a:t>
            </a:r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2A8723-3DD7-9920-D758-4BC0DF2790D4}"/>
              </a:ext>
            </a:extLst>
          </p:cNvPr>
          <p:cNvSpPr txBox="1"/>
          <p:nvPr/>
        </p:nvSpPr>
        <p:spPr>
          <a:xfrm>
            <a:off x="2039257" y="1117600"/>
            <a:ext cx="7821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 err="1"/>
              <a:t>Before</a:t>
            </a:r>
            <a:r>
              <a:rPr lang="it-IT" b="1" dirty="0"/>
              <a:t>                                                                                                                                            After</a:t>
            </a:r>
            <a:endParaRPr lang="en-US" b="1" dirty="0"/>
          </a:p>
        </p:txBody>
      </p:sp>
      <p:sp>
        <p:nvSpPr>
          <p:cNvPr id="3" name="Arrow: Curved Up 2">
            <a:extLst>
              <a:ext uri="{FF2B5EF4-FFF2-40B4-BE49-F238E27FC236}">
                <a16:creationId xmlns:a16="http://schemas.microsoft.com/office/drawing/2014/main" id="{AB003B80-8681-6352-857A-C439EB07DE25}"/>
              </a:ext>
            </a:extLst>
          </p:cNvPr>
          <p:cNvSpPr/>
          <p:nvPr/>
        </p:nvSpPr>
        <p:spPr>
          <a:xfrm>
            <a:off x="5477377" y="5804452"/>
            <a:ext cx="1216152" cy="520746"/>
          </a:xfrm>
          <a:prstGeom prst="curved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CF24BA-6F3F-E4CC-7218-2DE585C8E7FE}"/>
              </a:ext>
            </a:extLst>
          </p:cNvPr>
          <p:cNvSpPr txBox="1"/>
          <p:nvPr/>
        </p:nvSpPr>
        <p:spPr>
          <a:xfrm>
            <a:off x="6504166" y="6019138"/>
            <a:ext cx="1134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May 2025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962014E-39D0-A137-80F4-3BC6A1D45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12</a:t>
            </a:fld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342A45-5A25-B77F-DE02-EA63EDAC76AB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37044233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E93981-9924-3C6A-70D8-18DCC5FBB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33442A-7308-BC82-1DEE-264C607CA8BC}"/>
              </a:ext>
            </a:extLst>
          </p:cNvPr>
          <p:cNvSpPr txBox="1"/>
          <p:nvPr/>
        </p:nvSpPr>
        <p:spPr>
          <a:xfrm>
            <a:off x="3411110" y="5140028"/>
            <a:ext cx="87808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dirty="0"/>
              <a:t>STAR Phoebus display for the LLRF subsystem of the three Klystron referred as K1 (S-band), K2 and K3 (C-band).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1207E7-432A-B412-16C9-6F70FF397DE8}"/>
              </a:ext>
            </a:extLst>
          </p:cNvPr>
          <p:cNvSpPr txBox="1"/>
          <p:nvPr/>
        </p:nvSpPr>
        <p:spPr>
          <a:xfrm>
            <a:off x="178905" y="1156425"/>
            <a:ext cx="2826688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EPICS (Experimental Physics and Industrial Control System) framework: software infrastructure for building distributed control systems.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Handling all subsystems: LLRF, vacuum, magnets, BPMs, cameras, etc.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Phoebus: operator interface.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A92026-6A4F-6F03-6BA9-4281A91652B3}"/>
              </a:ext>
            </a:extLst>
          </p:cNvPr>
          <p:cNvSpPr txBox="1"/>
          <p:nvPr/>
        </p:nvSpPr>
        <p:spPr>
          <a:xfrm>
            <a:off x="0" y="0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System</a:t>
            </a:r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F351E7-4F30-9F5E-C1EC-EB14AAA6EE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341" y="620202"/>
            <a:ext cx="9108583" cy="4453569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198808-3DE9-6D09-3FC8-8DF760BCC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13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EFF1F3-C064-8A5E-CC2D-6C9A2CDEA613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26459738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7FEF5-C7D9-955F-8EE1-00FA57B02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3BAD7DE-0BA7-5ACA-2404-46C41843E91A}"/>
              </a:ext>
            </a:extLst>
          </p:cNvPr>
          <p:cNvSpPr txBox="1"/>
          <p:nvPr/>
        </p:nvSpPr>
        <p:spPr>
          <a:xfrm>
            <a:off x="3411110" y="5140028"/>
            <a:ext cx="87808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dirty="0"/>
              <a:t>STAR Phoebus display for the LLRF subsystem of the three Klystron referred as K1 (S-band), K2 and K3 (C-band).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424E51-6F91-3B77-B4E4-9E2A7940C0A8}"/>
              </a:ext>
            </a:extLst>
          </p:cNvPr>
          <p:cNvSpPr txBox="1"/>
          <p:nvPr/>
        </p:nvSpPr>
        <p:spPr>
          <a:xfrm>
            <a:off x="0" y="0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System</a:t>
            </a:r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FD34DC-75E5-A9EB-1195-FDB8C1FD6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341" y="620202"/>
            <a:ext cx="9108583" cy="44535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3E1198-4583-314D-8086-791499DF91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597" y="1521878"/>
            <a:ext cx="8558252" cy="45836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8D3D977-6520-BA47-93B7-418AB8B3FE59}"/>
              </a:ext>
            </a:extLst>
          </p:cNvPr>
          <p:cNvSpPr txBox="1"/>
          <p:nvPr/>
        </p:nvSpPr>
        <p:spPr>
          <a:xfrm>
            <a:off x="5152445" y="6100840"/>
            <a:ext cx="61543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0" i="0" u="none" strike="noStrike" baseline="0" dirty="0">
                <a:latin typeface="LMRoman10-Regular"/>
              </a:rPr>
              <a:t>STAR Phoebus complete display for the LLRF subsystem.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19E1C7-58DB-3C1C-E415-EC248CE9C1DA}"/>
              </a:ext>
            </a:extLst>
          </p:cNvPr>
          <p:cNvSpPr txBox="1"/>
          <p:nvPr/>
        </p:nvSpPr>
        <p:spPr>
          <a:xfrm>
            <a:off x="178905" y="1156425"/>
            <a:ext cx="2826688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EPICS (Experimental Physics and Industrial Control System) framework: software infrastructure for building distributed control systems.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Handling all subsystems: LLRF, vacuum, magnets, BPMs, cameras, etc.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Phoebus: operator interface.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17FC80-E175-7BD7-7F40-ED1E38445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14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EE97E4-01F5-D98E-A052-A2871AD8FEF7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35280840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B9719-A05D-9AAD-D3FA-64E148C171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mputer screen shot of a green sphere&#10;&#10;AI-generated content may be incorrect.">
            <a:extLst>
              <a:ext uri="{FF2B5EF4-FFF2-40B4-BE49-F238E27FC236}">
                <a16:creationId xmlns:a16="http://schemas.microsoft.com/office/drawing/2014/main" id="{C34327E0-83AB-3A2B-3E25-67992BF04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076" y="1194019"/>
            <a:ext cx="3960660" cy="52808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949802-EFDC-56CF-99B4-322887A5EACD}"/>
              </a:ext>
            </a:extLst>
          </p:cNvPr>
          <p:cNvSpPr txBox="1"/>
          <p:nvPr/>
        </p:nvSpPr>
        <p:spPr>
          <a:xfrm>
            <a:off x="7724775" y="0"/>
            <a:ext cx="44672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First photo-emitted electron beam, imaged on  YAG screen after the rf GUN. Laser 10 ps.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e-charge about 80-100pC</a:t>
            </a:r>
          </a:p>
        </p:txBody>
      </p:sp>
      <p:pic>
        <p:nvPicPr>
          <p:cNvPr id="5" name="Picture 4" descr="A computer monitor with a laser graph&#10;&#10;AI-generated content may be incorrect.">
            <a:extLst>
              <a:ext uri="{FF2B5EF4-FFF2-40B4-BE49-F238E27FC236}">
                <a16:creationId xmlns:a16="http://schemas.microsoft.com/office/drawing/2014/main" id="{5BA22403-2E93-5568-2CB7-0F2A66C6FB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67" y="642024"/>
            <a:ext cx="6322578" cy="4741933"/>
          </a:xfrm>
          <a:prstGeom prst="rect">
            <a:avLst/>
          </a:prstGeom>
        </p:spPr>
      </p:pic>
      <p:sp>
        <p:nvSpPr>
          <p:cNvPr id="6" name="Arc 5">
            <a:extLst>
              <a:ext uri="{FF2B5EF4-FFF2-40B4-BE49-F238E27FC236}">
                <a16:creationId xmlns:a16="http://schemas.microsoft.com/office/drawing/2014/main" id="{2622BB7B-B3BF-33A5-CDDF-12303E317B6A}"/>
              </a:ext>
            </a:extLst>
          </p:cNvPr>
          <p:cNvSpPr/>
          <p:nvPr/>
        </p:nvSpPr>
        <p:spPr>
          <a:xfrm rot="10800000">
            <a:off x="5581813" y="3419061"/>
            <a:ext cx="4174437" cy="1057524"/>
          </a:xfrm>
          <a:prstGeom prst="arc">
            <a:avLst>
              <a:gd name="adj1" fmla="val 11776434"/>
              <a:gd name="adj2" fmla="val 309302"/>
            </a:avLst>
          </a:prstGeom>
          <a:ln w="57150">
            <a:solidFill>
              <a:srgbClr val="92D050"/>
            </a:solidFill>
            <a:headEnd type="arrow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031760-FE30-9FF6-9125-CAA05CCD861B}"/>
              </a:ext>
            </a:extLst>
          </p:cNvPr>
          <p:cNvSpPr txBox="1"/>
          <p:nvPr/>
        </p:nvSpPr>
        <p:spPr>
          <a:xfrm>
            <a:off x="1671347" y="2052431"/>
            <a:ext cx="167706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100" dirty="0">
                <a:solidFill>
                  <a:schemeClr val="accent1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RF </a:t>
            </a:r>
            <a:r>
              <a:rPr lang="it-IT" sz="2100" dirty="0" err="1">
                <a:solidFill>
                  <a:schemeClr val="accent1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pulse</a:t>
            </a:r>
            <a:r>
              <a:rPr lang="it-IT" sz="2100" dirty="0">
                <a:solidFill>
                  <a:schemeClr val="accent1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GUN</a:t>
            </a:r>
            <a:endParaRPr lang="en-US" sz="2100" dirty="0">
              <a:solidFill>
                <a:schemeClr val="accent1">
                  <a:lumMod val="40000"/>
                  <a:lumOff val="6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B1E36A-0A2E-074C-5BEE-0DB1CB95E5B0}"/>
              </a:ext>
            </a:extLst>
          </p:cNvPr>
          <p:cNvSpPr txBox="1"/>
          <p:nvPr/>
        </p:nvSpPr>
        <p:spPr>
          <a:xfrm>
            <a:off x="628153" y="5584383"/>
            <a:ext cx="3355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First e </a:t>
            </a:r>
            <a:r>
              <a:rPr lang="it-IT" dirty="0" err="1"/>
              <a:t>beam</a:t>
            </a:r>
            <a:r>
              <a:rPr lang="it-IT" dirty="0"/>
              <a:t> end of </a:t>
            </a:r>
            <a:r>
              <a:rPr lang="it-IT" dirty="0" err="1"/>
              <a:t>July</a:t>
            </a:r>
            <a:r>
              <a:rPr lang="it-IT" dirty="0"/>
              <a:t> 2025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8AF778-97D3-37FA-5515-FF35ACBA75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7253" y="4806293"/>
            <a:ext cx="2985364" cy="16700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5427959-6053-E145-1CE6-01762DCDC6C6}"/>
              </a:ext>
            </a:extLst>
          </p:cNvPr>
          <p:cNvSpPr txBox="1"/>
          <p:nvPr/>
        </p:nvSpPr>
        <p:spPr>
          <a:xfrm>
            <a:off x="121444" y="77271"/>
            <a:ext cx="611028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b="1" dirty="0">
                <a:solidFill>
                  <a:srgbClr val="FF0000"/>
                </a:solidFill>
              </a:rPr>
              <a:t>First e </a:t>
            </a:r>
            <a:r>
              <a:rPr lang="it-IT" sz="2000" b="1" dirty="0" err="1">
                <a:solidFill>
                  <a:srgbClr val="FF0000"/>
                </a:solidFill>
              </a:rPr>
              <a:t>beam</a:t>
            </a:r>
            <a:r>
              <a:rPr lang="it-IT" sz="2000" b="1" dirty="0">
                <a:solidFill>
                  <a:srgbClr val="FF0000"/>
                </a:solidFill>
              </a:rPr>
              <a:t>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7D1672-8F7D-6926-E71E-7ED906DEB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15</a:t>
            </a:fld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6211B50-762E-CB55-CEB6-B2C196043867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19545292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261BDA-DC5A-16DE-BCC5-4AEBFF228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063B8ED3-E98C-7FD7-F51C-DEABFEA3BA54}"/>
              </a:ext>
            </a:extLst>
          </p:cNvPr>
          <p:cNvSpPr txBox="1"/>
          <p:nvPr/>
        </p:nvSpPr>
        <p:spPr>
          <a:xfrm>
            <a:off x="121444" y="77271"/>
            <a:ext cx="611028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b="1" dirty="0" err="1">
                <a:solidFill>
                  <a:srgbClr val="FF0000"/>
                </a:solidFill>
              </a:rPr>
              <a:t>Cathode</a:t>
            </a:r>
            <a:r>
              <a:rPr lang="it-IT" sz="2000" b="1" dirty="0">
                <a:solidFill>
                  <a:srgbClr val="FF0000"/>
                </a:solidFill>
              </a:rPr>
              <a:t> QE </a:t>
            </a:r>
            <a:r>
              <a:rPr lang="it-IT" sz="2000" b="1" dirty="0" err="1">
                <a:solidFill>
                  <a:srgbClr val="FF0000"/>
                </a:solidFill>
              </a:rPr>
              <a:t>Measurement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8315F65-2686-ADA0-DE4F-D46901C4C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16</a:t>
            </a:fld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FC6D82-21D5-2E36-E054-6AE74904D760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73DC292-4050-5A97-2D70-66C0B6609E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5337"/>
            <a:ext cx="12192000" cy="52673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6320A27-D6A6-74A4-763B-FEE39652A2C4}"/>
              </a:ext>
            </a:extLst>
          </p:cNvPr>
          <p:cNvSpPr txBox="1"/>
          <p:nvPr/>
        </p:nvSpPr>
        <p:spPr>
          <a:xfrm>
            <a:off x="10081038" y="5955527"/>
            <a:ext cx="21109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Courtesy</a:t>
            </a:r>
            <a:r>
              <a:rPr lang="it-IT" dirty="0"/>
              <a:t> of E. Tassi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759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BF9AA-757E-69C1-51C3-8CCF7857C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3BBFA8-19C7-D066-2A67-1D43AEF258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62" t="22537" r="18894" b="13511"/>
          <a:stretch>
            <a:fillRect/>
          </a:stretch>
        </p:blipFill>
        <p:spPr>
          <a:xfrm>
            <a:off x="0" y="373712"/>
            <a:ext cx="12120375" cy="60102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B9341B-EC4B-C198-D2EA-346F754FAE1F}"/>
              </a:ext>
            </a:extLst>
          </p:cNvPr>
          <p:cNvSpPr txBox="1"/>
          <p:nvPr/>
        </p:nvSpPr>
        <p:spPr>
          <a:xfrm>
            <a:off x="1574358" y="2743201"/>
            <a:ext cx="14391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latin typeface="Calibri" panose="020F0502020204030204" pitchFamily="34" charset="0"/>
                <a:cs typeface="Calibri" panose="020F0502020204030204" pitchFamily="34" charset="0"/>
              </a:rPr>
              <a:t>S-band </a:t>
            </a:r>
          </a:p>
          <a:p>
            <a:r>
              <a:rPr lang="it-IT" b="1" dirty="0">
                <a:latin typeface="Calibri" panose="020F0502020204030204" pitchFamily="34" charset="0"/>
                <a:cs typeface="Calibri" panose="020F0502020204030204" pitchFamily="34" charset="0"/>
              </a:rPr>
              <a:t>LINAC</a:t>
            </a:r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B38993BB-489D-7DB8-7195-3D13F7E7E292}"/>
              </a:ext>
            </a:extLst>
          </p:cNvPr>
          <p:cNvSpPr/>
          <p:nvPr/>
        </p:nvSpPr>
        <p:spPr>
          <a:xfrm rot="14514520">
            <a:off x="860065" y="323750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64E71E-4781-9473-AAC9-CA7E2B652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668" y="3877713"/>
            <a:ext cx="3369554" cy="2646333"/>
          </a:xfrm>
          <a:prstGeom prst="rect">
            <a:avLst/>
          </a:prstGeom>
        </p:spPr>
      </p:pic>
      <p:pic>
        <p:nvPicPr>
          <p:cNvPr id="7" name="Immagine 3">
            <a:extLst>
              <a:ext uri="{FF2B5EF4-FFF2-40B4-BE49-F238E27FC236}">
                <a16:creationId xmlns:a16="http://schemas.microsoft.com/office/drawing/2014/main" id="{EF784CB6-6A83-42EA-3A15-C88E8A84FE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554" y="159026"/>
            <a:ext cx="3027693" cy="2272534"/>
          </a:xfrm>
          <a:prstGeom prst="rect">
            <a:avLst/>
          </a:prstGeom>
        </p:spPr>
      </p:pic>
      <p:sp>
        <p:nvSpPr>
          <p:cNvPr id="8" name="Arrow: Right 7">
            <a:extLst>
              <a:ext uri="{FF2B5EF4-FFF2-40B4-BE49-F238E27FC236}">
                <a16:creationId xmlns:a16="http://schemas.microsoft.com/office/drawing/2014/main" id="{5F585D18-0573-8E7A-B22D-06DC28F87FC6}"/>
              </a:ext>
            </a:extLst>
          </p:cNvPr>
          <p:cNvSpPr/>
          <p:nvPr/>
        </p:nvSpPr>
        <p:spPr>
          <a:xfrm rot="6226570">
            <a:off x="2552368" y="213094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29AE7E-D68D-351E-97F6-5BF07ECEA458}"/>
              </a:ext>
            </a:extLst>
          </p:cNvPr>
          <p:cNvSpPr txBox="1"/>
          <p:nvPr/>
        </p:nvSpPr>
        <p:spPr>
          <a:xfrm>
            <a:off x="7847937" y="3991555"/>
            <a:ext cx="2620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</a:rPr>
              <a:t>e-</a:t>
            </a:r>
            <a:r>
              <a:rPr lang="it-IT" dirty="0" err="1">
                <a:solidFill>
                  <a:srgbClr val="FF0000"/>
                </a:solidFill>
              </a:rPr>
              <a:t>beam</a:t>
            </a:r>
            <a:r>
              <a:rPr lang="it-IT" dirty="0">
                <a:solidFill>
                  <a:srgbClr val="FF0000"/>
                </a:solidFill>
              </a:rPr>
              <a:t> @IP, </a:t>
            </a:r>
            <a:r>
              <a:rPr lang="it-IT" dirty="0" err="1">
                <a:solidFill>
                  <a:srgbClr val="FF0000"/>
                </a:solidFill>
              </a:rPr>
              <a:t>quads</a:t>
            </a:r>
            <a:r>
              <a:rPr lang="it-IT" dirty="0">
                <a:solidFill>
                  <a:srgbClr val="FF0000"/>
                </a:solidFill>
              </a:rPr>
              <a:t> 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3ABAE41-4848-24A1-7372-BD332402C4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81" y="4110825"/>
            <a:ext cx="2743717" cy="2059387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1DDC0F6-F4E6-43D7-0A73-FB68EE633FF4}"/>
              </a:ext>
            </a:extLst>
          </p:cNvPr>
          <p:cNvCxnSpPr/>
          <p:nvPr/>
        </p:nvCxnSpPr>
        <p:spPr>
          <a:xfrm>
            <a:off x="1804949" y="5446643"/>
            <a:ext cx="302149" cy="0"/>
          </a:xfrm>
          <a:prstGeom prst="straightConnector1">
            <a:avLst/>
          </a:prstGeom>
          <a:ln>
            <a:solidFill>
              <a:schemeClr val="bg1"/>
            </a:solidFill>
            <a:headEnd type="triangl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BA8CF90B-46AA-DE78-DB34-0C0DD0BC75D8}"/>
              </a:ext>
            </a:extLst>
          </p:cNvPr>
          <p:cNvSpPr txBox="1"/>
          <p:nvPr/>
        </p:nvSpPr>
        <p:spPr>
          <a:xfrm>
            <a:off x="1725433" y="5526156"/>
            <a:ext cx="731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>
                <a:solidFill>
                  <a:schemeClr val="bg1"/>
                </a:solidFill>
              </a:rPr>
              <a:t>2.5mm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7988A11-AF03-1BBC-6DCD-DE921DA56A08}"/>
              </a:ext>
            </a:extLst>
          </p:cNvPr>
          <p:cNvCxnSpPr/>
          <p:nvPr/>
        </p:nvCxnSpPr>
        <p:spPr>
          <a:xfrm>
            <a:off x="3627123" y="1718807"/>
            <a:ext cx="302149" cy="0"/>
          </a:xfrm>
          <a:prstGeom prst="straightConnector1">
            <a:avLst/>
          </a:prstGeom>
          <a:ln>
            <a:solidFill>
              <a:schemeClr val="bg1"/>
            </a:solidFill>
            <a:headEnd type="triangl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7C1005F5-BF94-36A3-00F3-3AAD389C615E}"/>
              </a:ext>
            </a:extLst>
          </p:cNvPr>
          <p:cNvSpPr txBox="1"/>
          <p:nvPr/>
        </p:nvSpPr>
        <p:spPr>
          <a:xfrm>
            <a:off x="3706633" y="1750612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>
                <a:solidFill>
                  <a:schemeClr val="bg1"/>
                </a:solidFill>
              </a:rPr>
              <a:t>2mm</a:t>
            </a:r>
            <a:endParaRPr lang="en-US" sz="1400" dirty="0">
              <a:solidFill>
                <a:schemeClr val="bg1"/>
              </a:solidFill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64D9539F-98E1-4F3B-88AA-EE07132F9152}"/>
              </a:ext>
            </a:extLst>
          </p:cNvPr>
          <p:cNvCxnSpPr/>
          <p:nvPr/>
        </p:nvCxnSpPr>
        <p:spPr>
          <a:xfrm>
            <a:off x="9344110" y="5320747"/>
            <a:ext cx="302149" cy="0"/>
          </a:xfrm>
          <a:prstGeom prst="straightConnector1">
            <a:avLst/>
          </a:prstGeom>
          <a:ln>
            <a:solidFill>
              <a:schemeClr val="bg1"/>
            </a:solidFill>
            <a:headEnd type="triangl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D04ABD76-2F7F-9ED0-7856-2F31E1FB6958}"/>
              </a:ext>
            </a:extLst>
          </p:cNvPr>
          <p:cNvSpPr txBox="1"/>
          <p:nvPr/>
        </p:nvSpPr>
        <p:spPr>
          <a:xfrm>
            <a:off x="9423620" y="5352552"/>
            <a:ext cx="14157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>
                <a:solidFill>
                  <a:schemeClr val="bg1"/>
                </a:solidFill>
              </a:rPr>
              <a:t>Sigma &lt; 300 µm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7" name="Star: 5 Points 16">
            <a:extLst>
              <a:ext uri="{FF2B5EF4-FFF2-40B4-BE49-F238E27FC236}">
                <a16:creationId xmlns:a16="http://schemas.microsoft.com/office/drawing/2014/main" id="{18D4FDB8-0E33-9FFA-5421-D3DB5AB2CE0F}"/>
              </a:ext>
            </a:extLst>
          </p:cNvPr>
          <p:cNvSpPr/>
          <p:nvPr/>
        </p:nvSpPr>
        <p:spPr>
          <a:xfrm>
            <a:off x="9064487" y="3339548"/>
            <a:ext cx="437322" cy="42937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01A6B98-B788-7545-18A7-437E1D2D878E}"/>
              </a:ext>
            </a:extLst>
          </p:cNvPr>
          <p:cNvSpPr txBox="1"/>
          <p:nvPr/>
        </p:nvSpPr>
        <p:spPr>
          <a:xfrm>
            <a:off x="10561363" y="602057"/>
            <a:ext cx="163063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000" b="1" dirty="0">
                <a:solidFill>
                  <a:srgbClr val="FF0000"/>
                </a:solidFill>
              </a:rPr>
              <a:t>FLAGS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2E2F5499-6054-3595-E69E-E2FF8674D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17</a:t>
            </a:fld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1DA0A21-0742-D36A-C7A0-9CBD31C104EE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269439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/>
      <p:bldP spid="14" grpId="0"/>
      <p:bldP spid="16" grpId="0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D431E-3DF0-58C6-4EAD-8A7CAA47A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1E753E20-CC11-4B88-8154-C59F9B96789B}"/>
              </a:ext>
            </a:extLst>
          </p:cNvPr>
          <p:cNvGrpSpPr/>
          <p:nvPr/>
        </p:nvGrpSpPr>
        <p:grpSpPr>
          <a:xfrm>
            <a:off x="-354088" y="693981"/>
            <a:ext cx="6869976" cy="5486400"/>
            <a:chOff x="5124074" y="858738"/>
            <a:chExt cx="6869976" cy="548640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D6401CF-E860-C4E9-A889-58EE5E026F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2750" y="858740"/>
              <a:ext cx="6361300" cy="4615732"/>
            </a:xfrm>
            <a:prstGeom prst="rect">
              <a:avLst/>
            </a:prstGeom>
          </p:spPr>
        </p:pic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71F8FB84-E149-026E-F136-6E01C4FAF463}"/>
                </a:ext>
              </a:extLst>
            </p:cNvPr>
            <p:cNvSpPr/>
            <p:nvPr/>
          </p:nvSpPr>
          <p:spPr>
            <a:xfrm>
              <a:off x="5124074" y="858738"/>
              <a:ext cx="5486400" cy="5486400"/>
            </a:xfrm>
            <a:prstGeom prst="ellipse">
              <a:avLst/>
            </a:prstGeom>
            <a:noFill/>
            <a:ln>
              <a:solidFill>
                <a:srgbClr val="FFFF00"/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494BCE0E-1C1D-E4D4-E3B1-F1562629F4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27158" y="1828799"/>
              <a:ext cx="3943847" cy="3570135"/>
            </a:xfrm>
            <a:prstGeom prst="straightConnector1">
              <a:avLst/>
            </a:prstGeom>
            <a:ln>
              <a:solidFill>
                <a:srgbClr val="FFFF0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4901225-6D4C-4BE1-488A-9F8CECEFF5AF}"/>
                </a:ext>
              </a:extLst>
            </p:cNvPr>
            <p:cNvSpPr txBox="1"/>
            <p:nvPr/>
          </p:nvSpPr>
          <p:spPr>
            <a:xfrm>
              <a:off x="8407964" y="2027582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>
                  <a:solidFill>
                    <a:srgbClr val="FFFF00"/>
                  </a:solidFill>
                </a:rPr>
                <a:t>2.54 cm</a:t>
              </a:r>
              <a:endParaRPr lang="en-US" dirty="0">
                <a:solidFill>
                  <a:srgbClr val="FFFF00"/>
                </a:solidFill>
              </a:endParaRP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48AE2771-5074-A464-1EC7-0D66E033509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705666" y="3840478"/>
              <a:ext cx="185463" cy="142017"/>
            </a:xfrm>
            <a:prstGeom prst="straightConnector1">
              <a:avLst/>
            </a:prstGeom>
            <a:ln>
              <a:solidFill>
                <a:schemeClr val="accent2"/>
              </a:solidFill>
              <a:headEnd type="triangle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29C6780-55F6-DD7B-541F-E91B9735D72B}"/>
                </a:ext>
              </a:extLst>
            </p:cNvPr>
            <p:cNvSpPr txBox="1"/>
            <p:nvPr/>
          </p:nvSpPr>
          <p:spPr>
            <a:xfrm>
              <a:off x="7986545" y="3617843"/>
              <a:ext cx="18710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dirty="0">
                  <a:solidFill>
                    <a:schemeClr val="accent2"/>
                  </a:solidFill>
                </a:rPr>
                <a:t>Sigma &lt; 300 um</a:t>
              </a:r>
              <a:endParaRPr lang="en-US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F9703B6A-8503-87A3-EA5B-FE1921C29E17}"/>
              </a:ext>
            </a:extLst>
          </p:cNvPr>
          <p:cNvSpPr txBox="1"/>
          <p:nvPr/>
        </p:nvSpPr>
        <p:spPr>
          <a:xfrm>
            <a:off x="0" y="0"/>
            <a:ext cx="30396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Electron </a:t>
            </a:r>
            <a:r>
              <a:rPr lang="it-IT" sz="2400" b="1" dirty="0" err="1">
                <a:solidFill>
                  <a:srgbClr val="FF0000"/>
                </a:solidFill>
              </a:rPr>
              <a:t>beam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at</a:t>
            </a:r>
            <a:r>
              <a:rPr lang="it-IT" sz="2400" b="1" dirty="0">
                <a:solidFill>
                  <a:srgbClr val="FF0000"/>
                </a:solidFill>
              </a:rPr>
              <a:t> IP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16" name="Immagine 28" descr="Immagine che contiene idrozoo&#10;&#10;Descrizione generata automaticamente">
            <a:extLst>
              <a:ext uri="{FF2B5EF4-FFF2-40B4-BE49-F238E27FC236}">
                <a16:creationId xmlns:a16="http://schemas.microsoft.com/office/drawing/2014/main" id="{F5D02F6E-68FB-EF17-5FC9-0D16E0C85F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53640926-AAD7-44D8-BBD7-CCE9431645EC}">
                <a14:shadowObscured xmlns:lc="http://schemas.openxmlformats.org/drawingml/2006/lockedCanvas" xmlns="" xmlns:o="urn:schemas-microsoft-com:office:office" xmlns:v="urn:schemas-microsoft-com:vml" xmlns:w10="urn:schemas-microsoft-com:office:word" xmlns:w="http://schemas.openxmlformats.org/wordprocessingml/2006/main" xmlns:a16="http://schemas.microsoft.com/office/drawing/2014/main" xmlns:a14="http://schemas.microsoft.com/office/drawing/2010/main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6sdtdh="http://schemas.microsoft.com/office/word/2020/wordml/sdtdatahash" xmlns:w16="http://schemas.microsoft.com/office/word/2018/wordml" xmlns:w16cid="http://schemas.microsoft.com/office/word/2016/wordml/cid" xmlns:w16cex="http://schemas.microsoft.com/office/word/2018/wordml/c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am3d="http://schemas.microsoft.com/office/drawing/2017/model3d" xmlns:aink="http://schemas.microsoft.com/office/drawing/2016/ink" xmlns:mc="http://schemas.openxmlformats.org/markup-compatibility/2006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:wpc="http://schemas.microsoft.com/office/word/2010/wordprocessingCanvas"/>
              </a:ext>
            </a:extLst>
          </a:blip>
          <a:srcRect l="41549" t="41491" r="37009" b="21956"/>
          <a:stretch>
            <a:fillRect/>
          </a:stretch>
        </p:blipFill>
        <p:spPr>
          <a:xfrm>
            <a:off x="6664412" y="0"/>
            <a:ext cx="5090984" cy="4881190"/>
          </a:xfrm>
          <a:prstGeom prst="rect">
            <a:avLst/>
          </a:prstGeom>
        </p:spPr>
      </p:pic>
      <p:sp>
        <p:nvSpPr>
          <p:cNvPr id="17" name="Star: 5 Points 16">
            <a:extLst>
              <a:ext uri="{FF2B5EF4-FFF2-40B4-BE49-F238E27FC236}">
                <a16:creationId xmlns:a16="http://schemas.microsoft.com/office/drawing/2014/main" id="{B18DA536-F7FB-5A82-9CE2-5269172A20C0}"/>
              </a:ext>
            </a:extLst>
          </p:cNvPr>
          <p:cNvSpPr/>
          <p:nvPr/>
        </p:nvSpPr>
        <p:spPr>
          <a:xfrm>
            <a:off x="9685303" y="3014295"/>
            <a:ext cx="270344" cy="294198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914B196B-7B43-E66B-DD71-A00A929AD25B}"/>
              </a:ext>
            </a:extLst>
          </p:cNvPr>
          <p:cNvCxnSpPr/>
          <p:nvPr/>
        </p:nvCxnSpPr>
        <p:spPr>
          <a:xfrm flipV="1">
            <a:off x="5305168" y="3328086"/>
            <a:ext cx="4357816" cy="906163"/>
          </a:xfrm>
          <a:prstGeom prst="bentConnector3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5A61E3BF-6A42-CEE2-5B19-91145359E8D3}"/>
              </a:ext>
            </a:extLst>
          </p:cNvPr>
          <p:cNvSpPr txBox="1"/>
          <p:nvPr/>
        </p:nvSpPr>
        <p:spPr>
          <a:xfrm>
            <a:off x="6867025" y="5028770"/>
            <a:ext cx="50042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it-IT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Electron Energy up to 100 MeV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it-IT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electron </a:t>
            </a:r>
            <a:r>
              <a:rPr lang="it-IT" sz="20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beam</a:t>
            </a:r>
            <a:r>
              <a:rPr lang="it-IT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spot </a:t>
            </a:r>
            <a:r>
              <a:rPr lang="it-IT" sz="20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is</a:t>
            </a:r>
            <a:r>
              <a:rPr lang="it-IT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it-IT" sz="20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adjustable</a:t>
            </a:r>
            <a:r>
              <a:rPr lang="it-IT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by </a:t>
            </a:r>
            <a:r>
              <a:rPr lang="it-IT" sz="20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means</a:t>
            </a:r>
            <a:r>
              <a:rPr lang="it-IT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quadrupole </a:t>
            </a:r>
            <a:r>
              <a:rPr lang="it-IT" sz="20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magnets</a:t>
            </a:r>
            <a:r>
              <a:rPr lang="it-IT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!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0EB6EBC-EA85-EAF2-CF6C-751901B66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18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EC7CE9-73A7-BF27-C543-780B816F2F84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18574332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9C99E-09DE-940D-1E3D-FCA704A79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magine 28" descr="Immagine che contiene idrozoo&#10;&#10;Descrizione generata automaticamente">
            <a:extLst>
              <a:ext uri="{FF2B5EF4-FFF2-40B4-BE49-F238E27FC236}">
                <a16:creationId xmlns:a16="http://schemas.microsoft.com/office/drawing/2014/main" id="{CE0C074A-A88A-D492-AACC-FDD8CEF8A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53640926-AAD7-44D8-BBD7-CCE9431645EC}">
                <a14:shadowObscured xmlns:lc="http://schemas.openxmlformats.org/drawingml/2006/lockedCanvas" xmlns="" xmlns:o="urn:schemas-microsoft-com:office:office" xmlns:v="urn:schemas-microsoft-com:vml" xmlns:w10="urn:schemas-microsoft-com:office:word" xmlns:w="http://schemas.openxmlformats.org/wordprocessingml/2006/main" xmlns:a16="http://schemas.microsoft.com/office/drawing/2014/main" xmlns:a14="http://schemas.microsoft.com/office/drawing/2010/main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6sdtdh="http://schemas.microsoft.com/office/word/2020/wordml/sdtdatahash" xmlns:w16="http://schemas.microsoft.com/office/word/2018/wordml" xmlns:w16cid="http://schemas.microsoft.com/office/word/2016/wordml/cid" xmlns:w16cex="http://schemas.microsoft.com/office/word/2018/wordml/c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am3d="http://schemas.microsoft.com/office/drawing/2017/model3d" xmlns:aink="http://schemas.microsoft.com/office/drawing/2016/ink" xmlns:mc="http://schemas.openxmlformats.org/markup-compatibility/2006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:wpc="http://schemas.microsoft.com/office/word/2010/wordprocessingCanvas"/>
              </a:ext>
            </a:extLst>
          </a:blip>
          <a:srcRect l="14515" t="12898" r="23401" b="16282"/>
          <a:stretch>
            <a:fillRect/>
          </a:stretch>
        </p:blipFill>
        <p:spPr>
          <a:xfrm>
            <a:off x="2256096" y="-254442"/>
            <a:ext cx="10492920" cy="673206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9C13279-C36A-46B4-CE92-78171DC7ED18}"/>
              </a:ext>
            </a:extLst>
          </p:cNvPr>
          <p:cNvSpPr txBox="1"/>
          <p:nvPr/>
        </p:nvSpPr>
        <p:spPr>
          <a:xfrm>
            <a:off x="0" y="0"/>
            <a:ext cx="4293996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Timing and </a:t>
            </a:r>
            <a:r>
              <a:rPr lang="it-IT" sz="2400" b="1" dirty="0" err="1">
                <a:solidFill>
                  <a:srgbClr val="FF0000"/>
                </a:solidFill>
              </a:rPr>
              <a:t>Synchronization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A0E6812-366B-632B-8C77-7F982789560C}"/>
              </a:ext>
            </a:extLst>
          </p:cNvPr>
          <p:cNvSpPr txBox="1"/>
          <p:nvPr/>
        </p:nvSpPr>
        <p:spPr>
          <a:xfrm>
            <a:off x="-1" y="1160890"/>
            <a:ext cx="34667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UV laser Pulse and </a:t>
            </a:r>
            <a:r>
              <a:rPr lang="it-IT" dirty="0" err="1"/>
              <a:t>Accelerating</a:t>
            </a:r>
            <a:r>
              <a:rPr lang="it-IT" dirty="0"/>
              <a:t> RF </a:t>
            </a:r>
            <a:r>
              <a:rPr lang="it-IT" dirty="0" err="1"/>
              <a:t>structure</a:t>
            </a:r>
            <a:r>
              <a:rPr lang="it-IT" dirty="0"/>
              <a:t> </a:t>
            </a:r>
            <a:r>
              <a:rPr lang="it-IT" dirty="0" err="1"/>
              <a:t>signals</a:t>
            </a:r>
            <a:r>
              <a:rPr lang="it-IT" dirty="0"/>
              <a:t> are </a:t>
            </a:r>
            <a:r>
              <a:rPr lang="it-IT" dirty="0" err="1"/>
              <a:t>monitored</a:t>
            </a:r>
            <a:r>
              <a:rPr lang="it-IT" dirty="0"/>
              <a:t> on </a:t>
            </a:r>
            <a:r>
              <a:rPr lang="it-IT" dirty="0" err="1"/>
              <a:t>oscilloscope</a:t>
            </a:r>
            <a:r>
              <a:rPr lang="it-IT" dirty="0"/>
              <a:t> (RF Gun, C-band </a:t>
            </a:r>
            <a:r>
              <a:rPr lang="it-IT" dirty="0" err="1"/>
              <a:t>linac</a:t>
            </a:r>
            <a:r>
              <a:rPr lang="it-IT" dirty="0"/>
              <a:t>, etc.)</a:t>
            </a:r>
          </a:p>
          <a:p>
            <a:endParaRPr lang="it-IT" dirty="0"/>
          </a:p>
          <a:p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0B61314-F597-B476-D854-D42A55DC4BD6}"/>
              </a:ext>
            </a:extLst>
          </p:cNvPr>
          <p:cNvSpPr txBox="1"/>
          <p:nvPr/>
        </p:nvSpPr>
        <p:spPr>
          <a:xfrm>
            <a:off x="6066846" y="882594"/>
            <a:ext cx="60191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/>
              <a:t>Synchronization</a:t>
            </a:r>
            <a:r>
              <a:rPr lang="it-IT" dirty="0"/>
              <a:t> </a:t>
            </a:r>
            <a:r>
              <a:rPr lang="it-IT" dirty="0" err="1"/>
              <a:t>between</a:t>
            </a:r>
            <a:r>
              <a:rPr lang="it-IT" dirty="0"/>
              <a:t> UV laser </a:t>
            </a:r>
            <a:r>
              <a:rPr lang="it-IT" dirty="0" err="1"/>
              <a:t>pulse</a:t>
            </a:r>
            <a:r>
              <a:rPr lang="it-IT" dirty="0"/>
              <a:t> and RF Gun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obtained</a:t>
            </a:r>
            <a:r>
              <a:rPr lang="it-IT" dirty="0"/>
              <a:t> </a:t>
            </a:r>
            <a:r>
              <a:rPr lang="it-IT" dirty="0" err="1"/>
              <a:t>through</a:t>
            </a:r>
            <a:r>
              <a:rPr lang="it-IT" dirty="0"/>
              <a:t> the LLRF </a:t>
            </a:r>
            <a:r>
              <a:rPr lang="it-IT" dirty="0" err="1"/>
              <a:t>at</a:t>
            </a:r>
            <a:r>
              <a:rPr lang="it-IT" dirty="0"/>
              <a:t> &lt;</a:t>
            </a:r>
            <a:r>
              <a:rPr lang="it-IT" dirty="0" err="1"/>
              <a:t>ps</a:t>
            </a:r>
            <a:r>
              <a:rPr lang="it-IT" dirty="0"/>
              <a:t> </a:t>
            </a:r>
            <a:r>
              <a:rPr lang="it-IT" dirty="0" err="1"/>
              <a:t>level</a:t>
            </a:r>
            <a:r>
              <a:rPr lang="it-IT" dirty="0"/>
              <a:t>.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4C5BD11-E164-B8FA-F29F-01A5740A1AE2}"/>
              </a:ext>
            </a:extLst>
          </p:cNvPr>
          <p:cNvGrpSpPr/>
          <p:nvPr/>
        </p:nvGrpSpPr>
        <p:grpSpPr>
          <a:xfrm>
            <a:off x="79512" y="2313830"/>
            <a:ext cx="7943354" cy="4295104"/>
            <a:chOff x="79512" y="2313830"/>
            <a:chExt cx="7943354" cy="4295104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2F0835A-9A0A-B89C-1FEF-D106F771449D}"/>
                </a:ext>
              </a:extLst>
            </p:cNvPr>
            <p:cNvGrpSpPr/>
            <p:nvPr/>
          </p:nvGrpSpPr>
          <p:grpSpPr>
            <a:xfrm>
              <a:off x="79512" y="2313830"/>
              <a:ext cx="7943354" cy="4295104"/>
              <a:chOff x="79512" y="2313830"/>
              <a:chExt cx="7943354" cy="4295104"/>
            </a:xfrm>
          </p:grpSpPr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DC54AD64-4B44-F7B6-74BA-502912C368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39" t="5638" r="3054" b="2039"/>
              <a:stretch>
                <a:fillRect/>
              </a:stretch>
            </p:blipFill>
            <p:spPr>
              <a:xfrm>
                <a:off x="79512" y="2313830"/>
                <a:ext cx="7943354" cy="4295104"/>
              </a:xfrm>
              <a:prstGeom prst="rect">
                <a:avLst/>
              </a:prstGeom>
            </p:spPr>
          </p:pic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591907C5-906B-3F01-8B5C-7102C2F8A782}"/>
                  </a:ext>
                </a:extLst>
              </p:cNvPr>
              <p:cNvSpPr txBox="1"/>
              <p:nvPr/>
            </p:nvSpPr>
            <p:spPr>
              <a:xfrm>
                <a:off x="659957" y="3713259"/>
                <a:ext cx="101822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b="1" dirty="0">
                    <a:solidFill>
                      <a:schemeClr val="tx2">
                        <a:lumMod val="50000"/>
                        <a:lumOff val="50000"/>
                      </a:schemeClr>
                    </a:solidFill>
                  </a:rPr>
                  <a:t>RF Gun</a:t>
                </a:r>
                <a:endParaRPr lang="en-US" b="1" dirty="0">
                  <a:solidFill>
                    <a:schemeClr val="tx2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D88FBF7-F055-B550-D318-DD9A00F67CE2}"/>
                  </a:ext>
                </a:extLst>
              </p:cNvPr>
              <p:cNvSpPr txBox="1"/>
              <p:nvPr/>
            </p:nvSpPr>
            <p:spPr>
              <a:xfrm>
                <a:off x="5050402" y="3571461"/>
                <a:ext cx="11079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b="1" dirty="0">
                    <a:solidFill>
                      <a:schemeClr val="accent6"/>
                    </a:solidFill>
                  </a:rPr>
                  <a:t>UV laser</a:t>
                </a:r>
                <a:endParaRPr lang="en-US" b="1" dirty="0">
                  <a:solidFill>
                    <a:schemeClr val="accent6"/>
                  </a:solidFill>
                </a:endParaRP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DAEE232-17FA-5898-61FB-F5773E0F6BB2}"/>
                  </a:ext>
                </a:extLst>
              </p:cNvPr>
              <p:cNvSpPr txBox="1"/>
              <p:nvPr/>
            </p:nvSpPr>
            <p:spPr>
              <a:xfrm>
                <a:off x="3609893" y="5542059"/>
                <a:ext cx="1569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b="1" dirty="0">
                    <a:solidFill>
                      <a:srgbClr val="FFFF00"/>
                    </a:solidFill>
                  </a:rPr>
                  <a:t>C-band </a:t>
                </a:r>
                <a:r>
                  <a:rPr lang="it-IT" b="1" dirty="0" err="1">
                    <a:solidFill>
                      <a:srgbClr val="FFFF00"/>
                    </a:solidFill>
                  </a:rPr>
                  <a:t>linac</a:t>
                </a:r>
                <a:endParaRPr lang="en-US" b="1" dirty="0">
                  <a:solidFill>
                    <a:srgbClr val="FFFF00"/>
                  </a:solidFill>
                </a:endParaRPr>
              </a:p>
            </p:txBody>
          </p:sp>
        </p:grp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430A646-8C21-2A7D-3624-528B60E91AFB}"/>
                </a:ext>
              </a:extLst>
            </p:cNvPr>
            <p:cNvSpPr txBox="1"/>
            <p:nvPr/>
          </p:nvSpPr>
          <p:spPr>
            <a:xfrm>
              <a:off x="5202802" y="4678018"/>
              <a:ext cx="6559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b="1" dirty="0">
                  <a:solidFill>
                    <a:srgbClr val="C00000"/>
                  </a:solidFill>
                </a:rPr>
                <a:t>BPM</a:t>
              </a:r>
              <a:endParaRPr lang="en-US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77A8B5-187B-ED71-9365-6EDAEAB25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19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D12134-B5A9-A7C4-6A93-AAF6D06E8DA9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2208715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EE8CAA-82EA-336D-4F6E-DAAF7CC4D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3DA54-C2E9-00E0-3FB8-36F01D435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EBD9F6-DF10-FAEF-4835-3F7E5AE9C7E7}"/>
              </a:ext>
            </a:extLst>
          </p:cNvPr>
          <p:cNvSpPr txBox="1"/>
          <p:nvPr/>
        </p:nvSpPr>
        <p:spPr>
          <a:xfrm>
            <a:off x="8134185" y="3188473"/>
            <a:ext cx="2369816" cy="400110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chemeClr val="accent4"/>
                </a:solidFill>
              </a:rPr>
              <a:t>Fast IR </a:t>
            </a:r>
            <a:r>
              <a:rPr lang="it-IT" sz="2000" b="1" dirty="0" err="1">
                <a:solidFill>
                  <a:schemeClr val="accent4"/>
                </a:solidFill>
              </a:rPr>
              <a:t>photodiode</a:t>
            </a:r>
            <a:endParaRPr lang="en-US" sz="2000" b="1" dirty="0">
              <a:solidFill>
                <a:schemeClr val="accent4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2D52D9-C210-8957-FC98-3B0D60CF9715}"/>
              </a:ext>
            </a:extLst>
          </p:cNvPr>
          <p:cNvSpPr txBox="1"/>
          <p:nvPr/>
        </p:nvSpPr>
        <p:spPr>
          <a:xfrm>
            <a:off x="1925541" y="3889513"/>
            <a:ext cx="708848" cy="400110"/>
          </a:xfrm>
          <a:prstGeom prst="rect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rgbClr val="FFFF00"/>
                </a:solidFill>
              </a:rPr>
              <a:t>BPM</a:t>
            </a:r>
            <a:endParaRPr lang="en-US" sz="2000" b="1" dirty="0">
              <a:solidFill>
                <a:srgbClr val="FFFF00"/>
              </a:solidFill>
            </a:endParaRPr>
          </a:p>
        </p:txBody>
      </p:sp>
      <p:cxnSp>
        <p:nvCxnSpPr>
          <p:cNvPr id="6" name="Connector: Elbow 5">
            <a:extLst>
              <a:ext uri="{FF2B5EF4-FFF2-40B4-BE49-F238E27FC236}">
                <a16:creationId xmlns:a16="http://schemas.microsoft.com/office/drawing/2014/main" id="{F7FC84F3-4F5F-DD95-1432-4771B29908D3}"/>
              </a:ext>
            </a:extLst>
          </p:cNvPr>
          <p:cNvCxnSpPr>
            <a:cxnSpLocks/>
            <a:stCxn id="5" idx="2"/>
          </p:cNvCxnSpPr>
          <p:nvPr/>
        </p:nvCxnSpPr>
        <p:spPr>
          <a:xfrm rot="16200000" flipH="1">
            <a:off x="6020043" y="549545"/>
            <a:ext cx="1308094" cy="8788250"/>
          </a:xfrm>
          <a:prstGeom prst="bentConnector2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7" name="Connector: Elbow 6">
            <a:extLst>
              <a:ext uri="{FF2B5EF4-FFF2-40B4-BE49-F238E27FC236}">
                <a16:creationId xmlns:a16="http://schemas.microsoft.com/office/drawing/2014/main" id="{EE9F96B1-4F76-0DE0-EED6-2F4C4E5994AD}"/>
              </a:ext>
            </a:extLst>
          </p:cNvPr>
          <p:cNvCxnSpPr>
            <a:cxnSpLocks/>
            <a:stCxn id="4" idx="2"/>
          </p:cNvCxnSpPr>
          <p:nvPr/>
        </p:nvCxnSpPr>
        <p:spPr>
          <a:xfrm rot="16200000" flipH="1">
            <a:off x="9407746" y="3499929"/>
            <a:ext cx="1508202" cy="1685509"/>
          </a:xfrm>
          <a:prstGeom prst="bentConnector2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97C0E18-DB55-0D27-FA72-028C6B675140}"/>
              </a:ext>
            </a:extLst>
          </p:cNvPr>
          <p:cNvSpPr txBox="1"/>
          <p:nvPr/>
        </p:nvSpPr>
        <p:spPr>
          <a:xfrm>
            <a:off x="10551381" y="5128591"/>
            <a:ext cx="1749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To </a:t>
            </a:r>
            <a:r>
              <a:rPr lang="it-IT" dirty="0" err="1"/>
              <a:t>oscilloscope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B0F2AA-09DF-1311-2FF1-0A9BAB73027E}"/>
              </a:ext>
            </a:extLst>
          </p:cNvPr>
          <p:cNvSpPr txBox="1"/>
          <p:nvPr/>
        </p:nvSpPr>
        <p:spPr>
          <a:xfrm>
            <a:off x="1" y="15903"/>
            <a:ext cx="449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err="1">
                <a:solidFill>
                  <a:srgbClr val="FF0000"/>
                </a:solidFill>
              </a:rPr>
              <a:t>Temporal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synchronization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at</a:t>
            </a:r>
            <a:r>
              <a:rPr lang="it-IT" sz="2400" b="1" dirty="0">
                <a:solidFill>
                  <a:srgbClr val="FF0000"/>
                </a:solidFill>
              </a:rPr>
              <a:t> IP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803B923-F49D-7EAF-54AB-00D80BEB7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20</a:t>
            </a:fld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2DBDD4-BEDB-865C-6F24-0AF08F5031C7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4011995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7DB68-A701-1CDD-6CFC-3C5238F11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CF14B6-06CE-E418-C2A7-B0F03B6CF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509" y="866692"/>
            <a:ext cx="10113002" cy="51495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DE11E0-6CDB-FD96-E983-0F1B2C924C73}"/>
              </a:ext>
            </a:extLst>
          </p:cNvPr>
          <p:cNvSpPr txBox="1"/>
          <p:nvPr/>
        </p:nvSpPr>
        <p:spPr>
          <a:xfrm>
            <a:off x="0" y="0"/>
            <a:ext cx="7802713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it-IT" sz="2400" b="1" dirty="0" err="1">
                <a:solidFill>
                  <a:srgbClr val="FF0000"/>
                </a:solidFill>
              </a:rPr>
              <a:t>Temporal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Synchronization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at</a:t>
            </a:r>
            <a:r>
              <a:rPr lang="it-IT" sz="2400" b="1" dirty="0">
                <a:solidFill>
                  <a:srgbClr val="FF0000"/>
                </a:solidFill>
              </a:rPr>
              <a:t> IP: </a:t>
            </a:r>
            <a:r>
              <a:rPr lang="it-IT" sz="2400" b="1" dirty="0" err="1">
                <a:solidFill>
                  <a:srgbClr val="FF0000"/>
                </a:solidFill>
              </a:rPr>
              <a:t>traces</a:t>
            </a:r>
            <a:r>
              <a:rPr lang="it-IT" sz="2400" b="1" dirty="0">
                <a:solidFill>
                  <a:srgbClr val="FF0000"/>
                </a:solidFill>
              </a:rPr>
              <a:t> on </a:t>
            </a:r>
            <a:r>
              <a:rPr lang="it-IT" sz="2400" b="1" dirty="0" err="1">
                <a:solidFill>
                  <a:srgbClr val="FF0000"/>
                </a:solidFill>
              </a:rPr>
              <a:t>oscilloscope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3D45D3-EEB7-8F3F-AC53-E59D673EC8F0}"/>
              </a:ext>
            </a:extLst>
          </p:cNvPr>
          <p:cNvSpPr txBox="1"/>
          <p:nvPr/>
        </p:nvSpPr>
        <p:spPr>
          <a:xfrm>
            <a:off x="4858246" y="2091193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IR laser</a:t>
            </a:r>
            <a:endParaRPr lang="en-US" b="1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7D97F5-F95C-A7B7-E8E8-A9B73D1BCD57}"/>
              </a:ext>
            </a:extLst>
          </p:cNvPr>
          <p:cNvSpPr txBox="1"/>
          <p:nvPr/>
        </p:nvSpPr>
        <p:spPr>
          <a:xfrm>
            <a:off x="6815592" y="317389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UV laser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468044-9823-8351-9F78-5FC65FF346CE}"/>
              </a:ext>
            </a:extLst>
          </p:cNvPr>
          <p:cNvSpPr txBox="1"/>
          <p:nvPr/>
        </p:nvSpPr>
        <p:spPr>
          <a:xfrm>
            <a:off x="6710902" y="4476584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FFFF00"/>
                </a:solidFill>
              </a:rPr>
              <a:t>BPM</a:t>
            </a:r>
            <a:endParaRPr lang="en-US" b="1" dirty="0">
              <a:solidFill>
                <a:srgbClr val="FFFF00"/>
              </a:solidFill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ABD2AA6-B06C-E987-0C89-11E0B49C74FC}"/>
              </a:ext>
            </a:extLst>
          </p:cNvPr>
          <p:cNvCxnSpPr/>
          <p:nvPr/>
        </p:nvCxnSpPr>
        <p:spPr>
          <a:xfrm>
            <a:off x="7784331" y="5208104"/>
            <a:ext cx="628153" cy="0"/>
          </a:xfrm>
          <a:prstGeom prst="straightConnector1">
            <a:avLst/>
          </a:prstGeom>
          <a:ln w="38100">
            <a:solidFill>
              <a:schemeClr val="bg1"/>
            </a:solidFill>
            <a:headEnd type="triangl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D4F2CD81-C7EC-8B5E-F2DF-DEE2648D45CB}"/>
              </a:ext>
            </a:extLst>
          </p:cNvPr>
          <p:cNvSpPr txBox="1"/>
          <p:nvPr/>
        </p:nvSpPr>
        <p:spPr>
          <a:xfrm>
            <a:off x="7800232" y="5359179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20 ns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6B21D23-51B7-0F07-E8F3-8CB633BC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21</a:t>
            </a:fld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719536-C2AC-202A-F4FE-4B458D446621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42941702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12424-EFB7-5555-B0C6-612D2613E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5D8715-D10C-D0E2-DC62-1E9221BF7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5CBD9E-8C0E-FAD7-7106-B7BE24889F1F}"/>
              </a:ext>
            </a:extLst>
          </p:cNvPr>
          <p:cNvSpPr txBox="1"/>
          <p:nvPr/>
        </p:nvSpPr>
        <p:spPr>
          <a:xfrm>
            <a:off x="8134185" y="3188473"/>
            <a:ext cx="2369816" cy="400110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chemeClr val="accent4"/>
                </a:solidFill>
              </a:rPr>
              <a:t>Fast IR </a:t>
            </a:r>
            <a:r>
              <a:rPr lang="it-IT" sz="2000" b="1" dirty="0" err="1">
                <a:solidFill>
                  <a:schemeClr val="accent4"/>
                </a:solidFill>
              </a:rPr>
              <a:t>photodiode</a:t>
            </a:r>
            <a:endParaRPr lang="en-US" sz="2000" b="1" dirty="0">
              <a:solidFill>
                <a:schemeClr val="accent4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D62F19-165E-39E0-7267-7BF4058B3F70}"/>
              </a:ext>
            </a:extLst>
          </p:cNvPr>
          <p:cNvSpPr txBox="1"/>
          <p:nvPr/>
        </p:nvSpPr>
        <p:spPr>
          <a:xfrm>
            <a:off x="1925541" y="3889513"/>
            <a:ext cx="708848" cy="400110"/>
          </a:xfrm>
          <a:prstGeom prst="rect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rgbClr val="FFFF00"/>
                </a:solidFill>
              </a:rPr>
              <a:t>BPM</a:t>
            </a:r>
            <a:endParaRPr lang="en-US" sz="2000" b="1" dirty="0">
              <a:solidFill>
                <a:srgbClr val="FFFF00"/>
              </a:solidFill>
            </a:endParaRPr>
          </a:p>
        </p:txBody>
      </p:sp>
      <p:cxnSp>
        <p:nvCxnSpPr>
          <p:cNvPr id="6" name="Connector: Elbow 5">
            <a:extLst>
              <a:ext uri="{FF2B5EF4-FFF2-40B4-BE49-F238E27FC236}">
                <a16:creationId xmlns:a16="http://schemas.microsoft.com/office/drawing/2014/main" id="{A4DC6E23-2C4C-3982-9557-DD186B590641}"/>
              </a:ext>
            </a:extLst>
          </p:cNvPr>
          <p:cNvCxnSpPr>
            <a:cxnSpLocks/>
            <a:stCxn id="5" idx="2"/>
          </p:cNvCxnSpPr>
          <p:nvPr/>
        </p:nvCxnSpPr>
        <p:spPr>
          <a:xfrm rot="16200000" flipH="1">
            <a:off x="6020043" y="549545"/>
            <a:ext cx="1308094" cy="8788250"/>
          </a:xfrm>
          <a:prstGeom prst="bentConnector2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7" name="Connector: Elbow 6">
            <a:extLst>
              <a:ext uri="{FF2B5EF4-FFF2-40B4-BE49-F238E27FC236}">
                <a16:creationId xmlns:a16="http://schemas.microsoft.com/office/drawing/2014/main" id="{572A2D59-1B25-F60C-15C8-AB44EE02F976}"/>
              </a:ext>
            </a:extLst>
          </p:cNvPr>
          <p:cNvCxnSpPr>
            <a:cxnSpLocks/>
            <a:stCxn id="4" idx="2"/>
          </p:cNvCxnSpPr>
          <p:nvPr/>
        </p:nvCxnSpPr>
        <p:spPr>
          <a:xfrm rot="16200000" flipH="1">
            <a:off x="9407746" y="3499929"/>
            <a:ext cx="1508202" cy="1685509"/>
          </a:xfrm>
          <a:prstGeom prst="bentConnector2">
            <a:avLst/>
          </a:prstGeom>
          <a:ln w="57150">
            <a:solidFill>
              <a:schemeClr val="accent4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3BFFBF2F-A3A4-1E55-5B51-96F19033A18B}"/>
              </a:ext>
            </a:extLst>
          </p:cNvPr>
          <p:cNvSpPr txBox="1"/>
          <p:nvPr/>
        </p:nvSpPr>
        <p:spPr>
          <a:xfrm>
            <a:off x="10551381" y="5128591"/>
            <a:ext cx="1749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To </a:t>
            </a:r>
            <a:r>
              <a:rPr lang="it-IT" dirty="0" err="1"/>
              <a:t>oscilloscope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6062A5-B394-9A44-80BF-257F759FC9EB}"/>
              </a:ext>
            </a:extLst>
          </p:cNvPr>
          <p:cNvSpPr txBox="1"/>
          <p:nvPr/>
        </p:nvSpPr>
        <p:spPr>
          <a:xfrm>
            <a:off x="1" y="15903"/>
            <a:ext cx="7879742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err="1">
                <a:solidFill>
                  <a:srgbClr val="FF0000"/>
                </a:solidFill>
              </a:rPr>
              <a:t>Temporal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synchronization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at</a:t>
            </a:r>
            <a:r>
              <a:rPr lang="it-IT" sz="2400" b="1" dirty="0">
                <a:solidFill>
                  <a:srgbClr val="FF0000"/>
                </a:solidFill>
              </a:rPr>
              <a:t> IP: IR laser </a:t>
            </a:r>
            <a:r>
              <a:rPr lang="it-IT" sz="2400" b="1" dirty="0" err="1">
                <a:solidFill>
                  <a:srgbClr val="FF0000"/>
                </a:solidFill>
              </a:rPr>
              <a:t>pulse</a:t>
            </a:r>
            <a:r>
              <a:rPr lang="it-IT" sz="2400" b="1" dirty="0">
                <a:solidFill>
                  <a:srgbClr val="FF0000"/>
                </a:solidFill>
              </a:rPr>
              <a:t> scanning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D4EA73C-75E8-2B35-094A-B948D6DC3D4F}"/>
              </a:ext>
            </a:extLst>
          </p:cNvPr>
          <p:cNvGrpSpPr/>
          <p:nvPr/>
        </p:nvGrpSpPr>
        <p:grpSpPr>
          <a:xfrm>
            <a:off x="2995373" y="466724"/>
            <a:ext cx="5739051" cy="5037524"/>
            <a:chOff x="3262073" y="1066799"/>
            <a:chExt cx="5739051" cy="5037524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A87336F-DF20-F6B6-5CE2-05C12CC9C62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840" b="28715"/>
            <a:stretch>
              <a:fillRect/>
            </a:stretch>
          </p:blipFill>
          <p:spPr>
            <a:xfrm>
              <a:off x="3262073" y="1066799"/>
              <a:ext cx="5739051" cy="5037524"/>
            </a:xfrm>
            <a:prstGeom prst="rect">
              <a:avLst/>
            </a:prstGeom>
          </p:spPr>
        </p:pic>
        <p:sp>
          <p:nvSpPr>
            <p:cNvPr id="12" name="Arrow: Right 11">
              <a:extLst>
                <a:ext uri="{FF2B5EF4-FFF2-40B4-BE49-F238E27FC236}">
                  <a16:creationId xmlns:a16="http://schemas.microsoft.com/office/drawing/2014/main" id="{92260BCD-82F0-2552-64BB-FC93A6039002}"/>
                </a:ext>
              </a:extLst>
            </p:cNvPr>
            <p:cNvSpPr/>
            <p:nvPr/>
          </p:nvSpPr>
          <p:spPr>
            <a:xfrm rot="1871293">
              <a:off x="4819651" y="2952750"/>
              <a:ext cx="1314450" cy="447675"/>
            </a:xfrm>
            <a:prstGeom prst="rightArrow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Arrow: Right 12">
              <a:extLst>
                <a:ext uri="{FF2B5EF4-FFF2-40B4-BE49-F238E27FC236}">
                  <a16:creationId xmlns:a16="http://schemas.microsoft.com/office/drawing/2014/main" id="{D3EA4A9C-95BE-7E1F-042C-591987C565C4}"/>
                </a:ext>
              </a:extLst>
            </p:cNvPr>
            <p:cNvSpPr/>
            <p:nvPr/>
          </p:nvSpPr>
          <p:spPr>
            <a:xfrm rot="10406429">
              <a:off x="6372224" y="2895600"/>
              <a:ext cx="1314450" cy="447675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8AA5ADC-6CBB-46CF-00E0-B096FDB5D3D3}"/>
                </a:ext>
              </a:extLst>
            </p:cNvPr>
            <p:cNvSpPr txBox="1"/>
            <p:nvPr/>
          </p:nvSpPr>
          <p:spPr>
            <a:xfrm>
              <a:off x="6734175" y="2400300"/>
              <a:ext cx="14350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800" b="1" dirty="0">
                  <a:solidFill>
                    <a:srgbClr val="FFFF00"/>
                  </a:solidFill>
                </a:rPr>
                <a:t>e-</a:t>
              </a:r>
              <a:r>
                <a:rPr lang="it-IT" sz="2800" b="1" dirty="0" err="1">
                  <a:solidFill>
                    <a:srgbClr val="FFFF00"/>
                  </a:solidFill>
                </a:rPr>
                <a:t>beam</a:t>
              </a:r>
              <a:endParaRPr lang="en-US" sz="2800" b="1" dirty="0">
                <a:solidFill>
                  <a:srgbClr val="FFFF00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7A4C653-B93E-27DE-84D3-FA5221AF8E93}"/>
                </a:ext>
              </a:extLst>
            </p:cNvPr>
            <p:cNvSpPr txBox="1"/>
            <p:nvPr/>
          </p:nvSpPr>
          <p:spPr>
            <a:xfrm>
              <a:off x="4791075" y="2143125"/>
              <a:ext cx="141577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800" b="1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IR laser</a:t>
              </a:r>
              <a:endPara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CA5859FF-AB9A-96C0-72EC-8FB6498BC939}"/>
                </a:ext>
              </a:extLst>
            </p:cNvPr>
            <p:cNvCxnSpPr/>
            <p:nvPr/>
          </p:nvCxnSpPr>
          <p:spPr>
            <a:xfrm>
              <a:off x="5391150" y="4743450"/>
              <a:ext cx="533400" cy="0"/>
            </a:xfrm>
            <a:prstGeom prst="straightConnector1">
              <a:avLst/>
            </a:prstGeom>
            <a:ln w="38100">
              <a:solidFill>
                <a:schemeClr val="bg1"/>
              </a:solidFill>
              <a:headEnd type="oval" w="med" len="med"/>
              <a:tailEnd type="oval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1DA9CE8-A25B-C8EA-1EBC-DB37494E284E}"/>
                </a:ext>
              </a:extLst>
            </p:cNvPr>
            <p:cNvSpPr txBox="1"/>
            <p:nvPr/>
          </p:nvSpPr>
          <p:spPr>
            <a:xfrm>
              <a:off x="5238750" y="4257675"/>
              <a:ext cx="84510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800" b="1" dirty="0">
                  <a:solidFill>
                    <a:schemeClr val="bg1"/>
                  </a:solidFill>
                </a:rPr>
                <a:t>2 ns</a:t>
              </a:r>
              <a:endParaRPr 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B2315E17-22AB-3914-E4F1-0B40975C833D}"/>
              </a:ext>
            </a:extLst>
          </p:cNvPr>
          <p:cNvSpPr txBox="1"/>
          <p:nvPr/>
        </p:nvSpPr>
        <p:spPr>
          <a:xfrm>
            <a:off x="114299" y="733425"/>
            <a:ext cx="2809875" cy="224676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it-IT" sz="2000" dirty="0"/>
              <a:t>Cables are </a:t>
            </a:r>
            <a:r>
              <a:rPr lang="it-IT" sz="2000" dirty="0" err="1"/>
              <a:t>equalized</a:t>
            </a:r>
            <a:endParaRPr lang="it-IT" sz="2000" dirty="0"/>
          </a:p>
          <a:p>
            <a:pPr marL="285750" indent="-285750">
              <a:buFontTx/>
              <a:buChar char="-"/>
            </a:pPr>
            <a:endParaRPr lang="it-IT" sz="2000" dirty="0"/>
          </a:p>
          <a:p>
            <a:pPr marL="285750" indent="-285750">
              <a:buFontTx/>
              <a:buChar char="-"/>
            </a:pPr>
            <a:r>
              <a:rPr lang="it-IT" sz="2000" dirty="0"/>
              <a:t>Times of </a:t>
            </a:r>
            <a:r>
              <a:rPr lang="it-IT" sz="2000" dirty="0" err="1"/>
              <a:t>flight</a:t>
            </a:r>
            <a:r>
              <a:rPr lang="it-IT" sz="2000" dirty="0"/>
              <a:t> </a:t>
            </a:r>
            <a:r>
              <a:rPr lang="it-IT" sz="2000" dirty="0" err="1"/>
              <a:t>properly</a:t>
            </a:r>
            <a:r>
              <a:rPr lang="it-IT" sz="2000" dirty="0"/>
              <a:t> </a:t>
            </a:r>
            <a:r>
              <a:rPr lang="it-IT" sz="2000" dirty="0" err="1"/>
              <a:t>evaluated</a:t>
            </a:r>
            <a:endParaRPr lang="it-IT" sz="2000" dirty="0"/>
          </a:p>
          <a:p>
            <a:pPr marL="285750" indent="-285750">
              <a:buFontTx/>
              <a:buChar char="-"/>
            </a:pPr>
            <a:endParaRPr lang="it-IT" sz="2000" b="1" dirty="0"/>
          </a:p>
          <a:p>
            <a:pPr marL="285750" indent="-285750">
              <a:buFontTx/>
              <a:buChar char="-"/>
            </a:pPr>
            <a:r>
              <a:rPr lang="it-IT" sz="2000" b="1" dirty="0"/>
              <a:t>IR laser </a:t>
            </a:r>
            <a:r>
              <a:rPr lang="it-IT" sz="2000" b="1" dirty="0" err="1"/>
              <a:t>pulse</a:t>
            </a:r>
            <a:r>
              <a:rPr lang="it-IT" sz="2000" b="1" dirty="0"/>
              <a:t> </a:t>
            </a:r>
            <a:r>
              <a:rPr lang="it-IT" sz="2000" b="1" dirty="0" err="1"/>
              <a:t>scan</a:t>
            </a:r>
            <a:r>
              <a:rPr lang="it-IT" sz="2000" b="1" dirty="0"/>
              <a:t>: &lt;1ps steps!</a:t>
            </a:r>
            <a:endParaRPr lang="en-US" sz="2000" b="1" dirty="0"/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482CFE6E-B9A9-A95A-EA40-2498D5005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22</a:t>
            </a:fld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0CD3D0-A4C1-D492-677C-E06E5C67B864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12535210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66DC0-CEAC-0273-09B2-D807EA430E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7E93376-2C4D-2782-FC64-665CB28082A8}"/>
              </a:ext>
            </a:extLst>
          </p:cNvPr>
          <p:cNvSpPr txBox="1"/>
          <p:nvPr/>
        </p:nvSpPr>
        <p:spPr>
          <a:xfrm>
            <a:off x="0" y="15903"/>
            <a:ext cx="12191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err="1">
                <a:solidFill>
                  <a:srgbClr val="FF0000"/>
                </a:solidFill>
              </a:rPr>
              <a:t>Spatial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synchronization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at</a:t>
            </a:r>
            <a:r>
              <a:rPr lang="it-IT" sz="2400" b="1" dirty="0">
                <a:solidFill>
                  <a:srgbClr val="FF0000"/>
                </a:solidFill>
              </a:rPr>
              <a:t> IP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A77D04-EC5B-6A19-41A4-85F1DDCC7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23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F95D44-85FD-BFD4-51AD-FBB30D1048BA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22D27A-EF3D-66BB-C13D-151C3112CD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621" y="405515"/>
            <a:ext cx="10800671" cy="611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994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6FA914-BC13-E083-48BB-7026654164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B839759-C567-363F-8BB3-8A2C659AA5A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349"/>
          <a:stretch>
            <a:fillRect/>
          </a:stretch>
        </p:blipFill>
        <p:spPr>
          <a:xfrm>
            <a:off x="3103736" y="111314"/>
            <a:ext cx="8641221" cy="3514477"/>
          </a:xfrm>
          <a:prstGeom prst="rect">
            <a:avLst/>
          </a:prstGeom>
        </p:spPr>
      </p:pic>
      <p:sp>
        <p:nvSpPr>
          <p:cNvPr id="10" name="Star: 5 Points 9">
            <a:extLst>
              <a:ext uri="{FF2B5EF4-FFF2-40B4-BE49-F238E27FC236}">
                <a16:creationId xmlns:a16="http://schemas.microsoft.com/office/drawing/2014/main" id="{BB0564EB-A4C2-3A79-03E6-9A4F7BAA806E}"/>
              </a:ext>
            </a:extLst>
          </p:cNvPr>
          <p:cNvSpPr/>
          <p:nvPr/>
        </p:nvSpPr>
        <p:spPr>
          <a:xfrm>
            <a:off x="8844578" y="1494846"/>
            <a:ext cx="270344" cy="294198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6644870-7476-8017-4FFE-CCC21AFDE579}"/>
              </a:ext>
            </a:extLst>
          </p:cNvPr>
          <p:cNvCxnSpPr>
            <a:cxnSpLocks/>
          </p:cNvCxnSpPr>
          <p:nvPr/>
        </p:nvCxnSpPr>
        <p:spPr>
          <a:xfrm>
            <a:off x="9099021" y="1653871"/>
            <a:ext cx="2689331" cy="0"/>
          </a:xfrm>
          <a:prstGeom prst="straightConnector1">
            <a:avLst/>
          </a:prstGeom>
          <a:ln w="76200">
            <a:prstDash val="sysDot"/>
            <a:headEnd type="triangl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F6505CD-BAA4-55BA-12D8-A91DCAE90396}"/>
              </a:ext>
            </a:extLst>
          </p:cNvPr>
          <p:cNvCxnSpPr>
            <a:cxnSpLocks/>
          </p:cNvCxnSpPr>
          <p:nvPr/>
        </p:nvCxnSpPr>
        <p:spPr>
          <a:xfrm>
            <a:off x="6602309" y="1614115"/>
            <a:ext cx="2051437" cy="0"/>
          </a:xfrm>
          <a:prstGeom prst="line">
            <a:avLst/>
          </a:prstGeom>
          <a:ln w="76200"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3" name="Arc 12">
            <a:extLst>
              <a:ext uri="{FF2B5EF4-FFF2-40B4-BE49-F238E27FC236}">
                <a16:creationId xmlns:a16="http://schemas.microsoft.com/office/drawing/2014/main" id="{6D54B51E-0116-0BF2-8939-A8D3C3993121}"/>
              </a:ext>
            </a:extLst>
          </p:cNvPr>
          <p:cNvSpPr/>
          <p:nvPr/>
        </p:nvSpPr>
        <p:spPr>
          <a:xfrm flipH="1">
            <a:off x="4908682" y="1582308"/>
            <a:ext cx="2790907" cy="2894275"/>
          </a:xfrm>
          <a:prstGeom prst="arc">
            <a:avLst>
              <a:gd name="adj1" fmla="val 16200000"/>
              <a:gd name="adj2" fmla="val 310379"/>
            </a:avLst>
          </a:prstGeom>
          <a:ln w="76200">
            <a:solidFill>
              <a:schemeClr val="accent6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77943E0A-E6D3-EC40-F3D3-192E0E5436CA}"/>
              </a:ext>
            </a:extLst>
          </p:cNvPr>
          <p:cNvSpPr/>
          <p:nvPr/>
        </p:nvSpPr>
        <p:spPr>
          <a:xfrm rot="5400000">
            <a:off x="5809171" y="-1286123"/>
            <a:ext cx="405516" cy="5800482"/>
          </a:xfrm>
          <a:prstGeom prst="triangle">
            <a:avLst/>
          </a:prstGeom>
          <a:blipFill>
            <a:blip r:embed="rId3">
              <a:alphaModFix amt="70000"/>
            </a:blip>
            <a:tile tx="0" ty="0" sx="100000" sy="100000" flip="none" algn="tl"/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19B5EA0-8835-86D7-CB3D-DF424223EADB}"/>
              </a:ext>
            </a:extLst>
          </p:cNvPr>
          <p:cNvSpPr/>
          <p:nvPr/>
        </p:nvSpPr>
        <p:spPr>
          <a:xfrm>
            <a:off x="11797164" y="1582879"/>
            <a:ext cx="238539" cy="190831"/>
          </a:xfrm>
          <a:prstGeom prst="ellipse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4E4E8D8-5C3E-9D3E-A622-C8FF93C51B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3736" y="3753011"/>
            <a:ext cx="8690971" cy="2802825"/>
          </a:xfrm>
          <a:prstGeom prst="rect">
            <a:avLst/>
          </a:prstGeom>
        </p:spPr>
      </p:pic>
      <p:sp>
        <p:nvSpPr>
          <p:cNvPr id="17" name="Arrow: Right 16">
            <a:extLst>
              <a:ext uri="{FF2B5EF4-FFF2-40B4-BE49-F238E27FC236}">
                <a16:creationId xmlns:a16="http://schemas.microsoft.com/office/drawing/2014/main" id="{5B09144D-EBAF-EAD2-4F7E-8128531A3610}"/>
              </a:ext>
            </a:extLst>
          </p:cNvPr>
          <p:cNvSpPr/>
          <p:nvPr/>
        </p:nvSpPr>
        <p:spPr>
          <a:xfrm rot="21366776">
            <a:off x="6277414" y="5016960"/>
            <a:ext cx="978408" cy="458047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C4EA57F-A5B8-3489-8ECE-CB463A034B9F}"/>
              </a:ext>
            </a:extLst>
          </p:cNvPr>
          <p:cNvCxnSpPr/>
          <p:nvPr/>
        </p:nvCxnSpPr>
        <p:spPr>
          <a:xfrm flipV="1">
            <a:off x="7357685" y="4961610"/>
            <a:ext cx="2321781" cy="198782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924C959-9FAA-672A-9300-5D795F0423D0}"/>
              </a:ext>
            </a:extLst>
          </p:cNvPr>
          <p:cNvCxnSpPr>
            <a:cxnSpLocks/>
          </p:cNvCxnSpPr>
          <p:nvPr/>
        </p:nvCxnSpPr>
        <p:spPr>
          <a:xfrm flipH="1">
            <a:off x="9688743" y="4397068"/>
            <a:ext cx="1127760" cy="542014"/>
          </a:xfrm>
          <a:prstGeom prst="line">
            <a:avLst/>
          </a:prstGeom>
          <a:ln w="76200">
            <a:solidFill>
              <a:schemeClr val="accent2"/>
            </a:solidFill>
            <a:headEnd type="triangl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A2F194FF-CFFB-05E3-192A-0F96306250CA}"/>
              </a:ext>
            </a:extLst>
          </p:cNvPr>
          <p:cNvSpPr txBox="1"/>
          <p:nvPr/>
        </p:nvSpPr>
        <p:spPr>
          <a:xfrm>
            <a:off x="10490499" y="143124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Side </a:t>
            </a:r>
            <a:r>
              <a:rPr lang="it-IT" b="1" dirty="0" err="1"/>
              <a:t>view</a:t>
            </a:r>
            <a:endParaRPr lang="en-US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B948B13-2E60-212D-03FB-780622182D47}"/>
              </a:ext>
            </a:extLst>
          </p:cNvPr>
          <p:cNvSpPr txBox="1"/>
          <p:nvPr/>
        </p:nvSpPr>
        <p:spPr>
          <a:xfrm>
            <a:off x="10619043" y="3794097"/>
            <a:ext cx="1154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Top </a:t>
            </a:r>
            <a:r>
              <a:rPr lang="it-IT" b="1" dirty="0" err="1"/>
              <a:t>view</a:t>
            </a:r>
            <a:endParaRPr lang="en-US" b="1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38DA196-6544-462E-A7FD-2B4DDAC04F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0838" y="2584519"/>
            <a:ext cx="1728086" cy="1296065"/>
          </a:xfrm>
          <a:prstGeom prst="rect">
            <a:avLst/>
          </a:prstGeom>
        </p:spPr>
      </p:pic>
      <p:sp>
        <p:nvSpPr>
          <p:cNvPr id="23" name="Star: 5 Points 22">
            <a:extLst>
              <a:ext uri="{FF2B5EF4-FFF2-40B4-BE49-F238E27FC236}">
                <a16:creationId xmlns:a16="http://schemas.microsoft.com/office/drawing/2014/main" id="{EA3E8D31-AB0F-5B8C-F161-D54CDAEFA36C}"/>
              </a:ext>
            </a:extLst>
          </p:cNvPr>
          <p:cNvSpPr/>
          <p:nvPr/>
        </p:nvSpPr>
        <p:spPr>
          <a:xfrm>
            <a:off x="8869757" y="4859570"/>
            <a:ext cx="270344" cy="294198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907B8A42-F82F-D28A-8143-81A692CE1423}"/>
              </a:ext>
            </a:extLst>
          </p:cNvPr>
          <p:cNvCxnSpPr>
            <a:cxnSpLocks/>
          </p:cNvCxnSpPr>
          <p:nvPr/>
        </p:nvCxnSpPr>
        <p:spPr>
          <a:xfrm>
            <a:off x="9092396" y="5018595"/>
            <a:ext cx="2704188" cy="0"/>
          </a:xfrm>
          <a:prstGeom prst="straightConnector1">
            <a:avLst/>
          </a:prstGeom>
          <a:ln w="76200">
            <a:prstDash val="sysDot"/>
            <a:headEnd type="triangl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9B29CB96-E366-C7C9-766B-27892A042AB8}"/>
              </a:ext>
            </a:extLst>
          </p:cNvPr>
          <p:cNvSpPr txBox="1"/>
          <p:nvPr/>
        </p:nvSpPr>
        <p:spPr>
          <a:xfrm>
            <a:off x="11253923" y="1970562"/>
            <a:ext cx="9380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/>
              <a:t>e- </a:t>
            </a:r>
            <a:r>
              <a:rPr lang="it-IT" sz="1600" dirty="0" err="1"/>
              <a:t>beam</a:t>
            </a:r>
            <a:endParaRPr lang="en-US" sz="16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2F63D99-B471-49AD-BE1E-40D141DAB22A}"/>
              </a:ext>
            </a:extLst>
          </p:cNvPr>
          <p:cNvCxnSpPr>
            <a:cxnSpLocks/>
          </p:cNvCxnSpPr>
          <p:nvPr/>
        </p:nvCxnSpPr>
        <p:spPr>
          <a:xfrm>
            <a:off x="4805316" y="5002697"/>
            <a:ext cx="3770245" cy="0"/>
          </a:xfrm>
          <a:prstGeom prst="line">
            <a:avLst/>
          </a:prstGeom>
          <a:ln w="76200"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B59A5C97-957B-16EF-AEA3-2043995EB79B}"/>
              </a:ext>
            </a:extLst>
          </p:cNvPr>
          <p:cNvSpPr txBox="1"/>
          <p:nvPr/>
        </p:nvSpPr>
        <p:spPr>
          <a:xfrm>
            <a:off x="3620573" y="2989688"/>
            <a:ext cx="7873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Beam</a:t>
            </a:r>
            <a:endParaRPr lang="it-IT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r>
              <a:rPr lang="it-IT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dump</a:t>
            </a:r>
            <a:endParaRPr lang="en-US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C34FA927-F555-8E37-8856-046F9151C84A}"/>
              </a:ext>
            </a:extLst>
          </p:cNvPr>
          <p:cNvCxnSpPr>
            <a:cxnSpLocks/>
          </p:cNvCxnSpPr>
          <p:nvPr/>
        </p:nvCxnSpPr>
        <p:spPr>
          <a:xfrm>
            <a:off x="4288482" y="3323645"/>
            <a:ext cx="453226" cy="27034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38A43691-68FA-EFC6-FEC7-B60432AD861B}"/>
              </a:ext>
            </a:extLst>
          </p:cNvPr>
          <p:cNvSpPr/>
          <p:nvPr/>
        </p:nvSpPr>
        <p:spPr>
          <a:xfrm rot="5400000">
            <a:off x="5818449" y="2102457"/>
            <a:ext cx="405516" cy="5800482"/>
          </a:xfrm>
          <a:prstGeom prst="triangle">
            <a:avLst/>
          </a:prstGeom>
          <a:blipFill>
            <a:blip r:embed="rId3">
              <a:alphaModFix amt="70000"/>
            </a:blip>
            <a:tile tx="0" ty="0" sx="100000" sy="100000" flip="none" algn="tl"/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6D007EC-E7A8-5296-B484-FD9C17FEF124}"/>
              </a:ext>
            </a:extLst>
          </p:cNvPr>
          <p:cNvSpPr txBox="1"/>
          <p:nvPr/>
        </p:nvSpPr>
        <p:spPr>
          <a:xfrm>
            <a:off x="4320287" y="1057524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X-rays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3F7A907-CF77-55BC-7EEC-C1C54E148345}"/>
              </a:ext>
            </a:extLst>
          </p:cNvPr>
          <p:cNvSpPr txBox="1"/>
          <p:nvPr/>
        </p:nvSpPr>
        <p:spPr>
          <a:xfrm>
            <a:off x="8796870" y="1121136"/>
            <a:ext cx="4267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rgbClr val="FF0000"/>
                </a:solidFill>
              </a:rPr>
              <a:t>IP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17AE015-B6A0-F12E-1810-520AC22BCD21}"/>
              </a:ext>
            </a:extLst>
          </p:cNvPr>
          <p:cNvSpPr txBox="1"/>
          <p:nvPr/>
        </p:nvSpPr>
        <p:spPr>
          <a:xfrm>
            <a:off x="7461051" y="310099"/>
            <a:ext cx="18844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>
                <a:solidFill>
                  <a:srgbClr val="FF0000"/>
                </a:solidFill>
              </a:rPr>
              <a:t>Interaction Chamber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6B5D09F-6436-444F-5ABE-503F4B4D1A5C}"/>
              </a:ext>
            </a:extLst>
          </p:cNvPr>
          <p:cNvSpPr txBox="1"/>
          <p:nvPr/>
        </p:nvSpPr>
        <p:spPr>
          <a:xfrm>
            <a:off x="7500808" y="5140554"/>
            <a:ext cx="2188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accent1"/>
                </a:solidFill>
              </a:rPr>
              <a:t>Interaction Angle 5°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4" name="Arc 33">
            <a:extLst>
              <a:ext uri="{FF2B5EF4-FFF2-40B4-BE49-F238E27FC236}">
                <a16:creationId xmlns:a16="http://schemas.microsoft.com/office/drawing/2014/main" id="{9C8DDD21-0C1C-B0FB-D862-55A94398122C}"/>
              </a:ext>
            </a:extLst>
          </p:cNvPr>
          <p:cNvSpPr/>
          <p:nvPr/>
        </p:nvSpPr>
        <p:spPr>
          <a:xfrm rot="13907837">
            <a:off x="7793002" y="4975655"/>
            <a:ext cx="477794" cy="271848"/>
          </a:xfrm>
          <a:prstGeom prst="arc">
            <a:avLst/>
          </a:prstGeom>
          <a:ln>
            <a:headEnd type="triangle" w="med" len="med"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2FAEC5E8-B8CD-30A7-D055-3CDB6E0ABA17}"/>
              </a:ext>
            </a:extLst>
          </p:cNvPr>
          <p:cNvSpPr/>
          <p:nvPr/>
        </p:nvSpPr>
        <p:spPr>
          <a:xfrm>
            <a:off x="11797164" y="4964511"/>
            <a:ext cx="238539" cy="190831"/>
          </a:xfrm>
          <a:prstGeom prst="ellipse">
            <a:avLst/>
          </a:prstGeom>
          <a:solidFill>
            <a:schemeClr val="accent6"/>
          </a:solidFill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A1D4DD-89A9-3867-F05E-E45CFF48D877}"/>
              </a:ext>
            </a:extLst>
          </p:cNvPr>
          <p:cNvSpPr txBox="1"/>
          <p:nvPr/>
        </p:nvSpPr>
        <p:spPr>
          <a:xfrm>
            <a:off x="11253923" y="5352194"/>
            <a:ext cx="9380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/>
              <a:t>e- </a:t>
            </a:r>
            <a:r>
              <a:rPr lang="it-IT" sz="1600" dirty="0" err="1"/>
              <a:t>beam</a:t>
            </a:r>
            <a:endParaRPr lang="en-US" sz="16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2925F15-E364-A2C0-E2BB-E84F643A57A3}"/>
              </a:ext>
            </a:extLst>
          </p:cNvPr>
          <p:cNvSpPr txBox="1"/>
          <p:nvPr/>
        </p:nvSpPr>
        <p:spPr>
          <a:xfrm>
            <a:off x="0" y="71562"/>
            <a:ext cx="31774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Interaction Chamber</a:t>
            </a:r>
          </a:p>
          <a:p>
            <a:r>
              <a:rPr lang="it-IT" sz="2400" b="1" dirty="0">
                <a:solidFill>
                  <a:srgbClr val="FF0000"/>
                </a:solidFill>
              </a:rPr>
              <a:t>(HEL)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5526FB6-8D7E-6989-284E-4FFCD5B5F4CF}"/>
              </a:ext>
            </a:extLst>
          </p:cNvPr>
          <p:cNvSpPr txBox="1"/>
          <p:nvPr/>
        </p:nvSpPr>
        <p:spPr>
          <a:xfrm>
            <a:off x="0" y="946440"/>
            <a:ext cx="304535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/>
              <a:t>Else Nuclear Detector, </a:t>
            </a:r>
            <a:r>
              <a:rPr lang="en-US" sz="1400" dirty="0" err="1"/>
              <a:t>NaI</a:t>
            </a:r>
            <a:r>
              <a:rPr lang="en-US" sz="1400" dirty="0"/>
              <a:t>(Tl).</a:t>
            </a:r>
          </a:p>
          <a:p>
            <a:r>
              <a:rPr lang="en-US" sz="1400" dirty="0"/>
              <a:t>Energy Resolution: &lt;9% at 662 keV (Cs-137)</a:t>
            </a:r>
          </a:p>
          <a:p>
            <a:pPr algn="just"/>
            <a:endParaRPr lang="en-US" sz="1400" dirty="0"/>
          </a:p>
          <a:p>
            <a:pPr algn="just"/>
            <a:r>
              <a:rPr lang="en-US" sz="1400" dirty="0"/>
              <a:t>CAEN Multichannel </a:t>
            </a:r>
            <a:r>
              <a:rPr lang="en-US" sz="1400" dirty="0" err="1"/>
              <a:t>Gammastream</a:t>
            </a:r>
            <a:r>
              <a:rPr lang="en-US" sz="1400" dirty="0"/>
              <a:t> type S2580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221524C1-E145-7268-F621-DD24AFA03B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570" y="5038425"/>
            <a:ext cx="1333386" cy="1539050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833AE0E2-B8E3-3BA7-C947-E5DBF08A6DCE}"/>
              </a:ext>
            </a:extLst>
          </p:cNvPr>
          <p:cNvSpPr txBox="1"/>
          <p:nvPr/>
        </p:nvSpPr>
        <p:spPr>
          <a:xfrm>
            <a:off x="0" y="4478774"/>
            <a:ext cx="28684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buNone/>
            </a:pPr>
            <a:r>
              <a:rPr lang="en-US" sz="1400" dirty="0"/>
              <a:t>XR-100CR Si-PIN X-Ray Detector (</a:t>
            </a:r>
            <a:r>
              <a:rPr lang="en-US" sz="1400" dirty="0" err="1"/>
              <a:t>AmpTek</a:t>
            </a:r>
            <a:r>
              <a:rPr lang="en-US" sz="1400" dirty="0"/>
              <a:t>)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2B77508-56DF-4E08-5E2A-F12833AACEA5}"/>
              </a:ext>
            </a:extLst>
          </p:cNvPr>
          <p:cNvCxnSpPr/>
          <p:nvPr/>
        </p:nvCxnSpPr>
        <p:spPr>
          <a:xfrm flipH="1" flipV="1">
            <a:off x="754877" y="3331514"/>
            <a:ext cx="461176" cy="117679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3" name="Picture 42">
            <a:extLst>
              <a:ext uri="{FF2B5EF4-FFF2-40B4-BE49-F238E27FC236}">
                <a16:creationId xmlns:a16="http://schemas.microsoft.com/office/drawing/2014/main" id="{156B0335-275E-55B6-68ED-351C2F7ACE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98212" y="2298743"/>
            <a:ext cx="1495990" cy="1760397"/>
          </a:xfrm>
          <a:prstGeom prst="rect">
            <a:avLst/>
          </a:prstGeom>
        </p:spPr>
      </p:pic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246C1B36-1B40-BEAA-9AEC-F74BA74732BC}"/>
              </a:ext>
            </a:extLst>
          </p:cNvPr>
          <p:cNvCxnSpPr>
            <a:cxnSpLocks/>
          </p:cNvCxnSpPr>
          <p:nvPr/>
        </p:nvCxnSpPr>
        <p:spPr>
          <a:xfrm>
            <a:off x="1483415" y="2269353"/>
            <a:ext cx="821635" cy="112154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8D7D691-EE20-8D70-A765-9CD8C2186A75}"/>
              </a:ext>
            </a:extLst>
          </p:cNvPr>
          <p:cNvCxnSpPr>
            <a:cxnSpLocks/>
          </p:cNvCxnSpPr>
          <p:nvPr/>
        </p:nvCxnSpPr>
        <p:spPr>
          <a:xfrm flipH="1">
            <a:off x="1757363" y="4855969"/>
            <a:ext cx="196878" cy="55423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892E3B2-1EE5-9FD8-036A-E0C45FBE7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24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F570AA-271B-88F7-24DD-B218767FE390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22180523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A140252-34DB-456E-07F8-8B5BF5E22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27"/>
          <a:stretch>
            <a:fillRect/>
          </a:stretch>
        </p:blipFill>
        <p:spPr>
          <a:xfrm>
            <a:off x="1073425" y="540723"/>
            <a:ext cx="9798447" cy="55817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866ADB-A03C-7ADA-C2E8-6DD305CD80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72" y="1432993"/>
            <a:ext cx="4439174" cy="33210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AD214F-BCF7-52FE-9F07-6AE4F4873851}"/>
              </a:ext>
            </a:extLst>
          </p:cNvPr>
          <p:cNvSpPr txBox="1"/>
          <p:nvPr/>
        </p:nvSpPr>
        <p:spPr>
          <a:xfrm>
            <a:off x="0" y="39758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>
                <a:solidFill>
                  <a:srgbClr val="FF0000"/>
                </a:solidFill>
              </a:rPr>
              <a:t>Background </a:t>
            </a:r>
            <a:r>
              <a:rPr lang="it-IT" sz="2400" b="1" dirty="0" err="1">
                <a:solidFill>
                  <a:srgbClr val="FF0000"/>
                </a:solidFill>
              </a:rPr>
              <a:t>Radiation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Characterization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88AF04-0590-A556-628B-33B202033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25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3D4702-F52B-FA9E-F36C-C3B4B3015005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C314B9-9F36-AA96-3039-01EE8CE441B2}"/>
              </a:ext>
            </a:extLst>
          </p:cNvPr>
          <p:cNvSpPr txBox="1"/>
          <p:nvPr/>
        </p:nvSpPr>
        <p:spPr>
          <a:xfrm>
            <a:off x="6989197" y="2178657"/>
            <a:ext cx="18711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/>
              <a:t>Accelerator OFF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975034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D41E36-680A-EFD9-CA8E-1F23EC611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AE7A9C7-C6CE-03C6-667C-0A6F1DC0E2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72" b="12018"/>
          <a:stretch>
            <a:fillRect/>
          </a:stretch>
        </p:blipFill>
        <p:spPr>
          <a:xfrm>
            <a:off x="763331" y="676045"/>
            <a:ext cx="11143462" cy="56213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56AC0C2-42AD-6F3F-BE97-2CE61B035AE4}"/>
              </a:ext>
            </a:extLst>
          </p:cNvPr>
          <p:cNvSpPr txBox="1"/>
          <p:nvPr/>
        </p:nvSpPr>
        <p:spPr>
          <a:xfrm>
            <a:off x="0" y="39758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>
                <a:solidFill>
                  <a:srgbClr val="FF0000"/>
                </a:solidFill>
              </a:rPr>
              <a:t>Background </a:t>
            </a:r>
            <a:r>
              <a:rPr lang="it-IT" sz="2400" b="1" dirty="0" err="1">
                <a:solidFill>
                  <a:srgbClr val="FF0000"/>
                </a:solidFill>
              </a:rPr>
              <a:t>Radiation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Characterization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A3E97C-0CDA-9CFA-5303-6BAD314ADD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82" y="2186608"/>
            <a:ext cx="2581571" cy="19313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C2B82C6-C1C3-E624-D103-01824777B1E3}"/>
              </a:ext>
            </a:extLst>
          </p:cNvPr>
          <p:cNvSpPr txBox="1"/>
          <p:nvPr/>
        </p:nvSpPr>
        <p:spPr>
          <a:xfrm>
            <a:off x="3482672" y="2035534"/>
            <a:ext cx="245695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Electron </a:t>
            </a:r>
            <a:r>
              <a:rPr lang="it-IT" b="1" dirty="0" err="1"/>
              <a:t>beam</a:t>
            </a:r>
            <a:r>
              <a:rPr lang="it-IT" b="1" dirty="0"/>
              <a:t> ON</a:t>
            </a:r>
          </a:p>
          <a:p>
            <a:pPr marL="285750" indent="-285750">
              <a:buFontTx/>
              <a:buChar char="-"/>
            </a:pPr>
            <a:r>
              <a:rPr lang="it-IT" dirty="0" err="1"/>
              <a:t>Properly</a:t>
            </a:r>
            <a:r>
              <a:rPr lang="it-IT" dirty="0"/>
              <a:t> </a:t>
            </a:r>
            <a:r>
              <a:rPr lang="it-IT" dirty="0" err="1"/>
              <a:t>aligned</a:t>
            </a:r>
            <a:r>
              <a:rPr lang="it-IT" dirty="0"/>
              <a:t> </a:t>
            </a:r>
            <a:r>
              <a:rPr lang="it-IT" dirty="0" err="1"/>
              <a:t>into</a:t>
            </a:r>
            <a:r>
              <a:rPr lang="it-IT" dirty="0"/>
              <a:t> the </a:t>
            </a:r>
            <a:r>
              <a:rPr lang="it-IT" dirty="0" err="1"/>
              <a:t>beam</a:t>
            </a:r>
            <a:r>
              <a:rPr lang="it-IT" dirty="0"/>
              <a:t> </a:t>
            </a:r>
            <a:r>
              <a:rPr lang="it-IT" dirty="0" err="1"/>
              <a:t>dump</a:t>
            </a:r>
            <a:endParaRPr lang="it-IT" dirty="0"/>
          </a:p>
          <a:p>
            <a:pPr marL="285750" indent="-285750">
              <a:buFontTx/>
              <a:buChar char="-"/>
            </a:pPr>
            <a:r>
              <a:rPr lang="it-IT" dirty="0" err="1"/>
              <a:t>Ionization</a:t>
            </a:r>
            <a:r>
              <a:rPr lang="it-IT" dirty="0"/>
              <a:t> </a:t>
            </a:r>
            <a:r>
              <a:rPr lang="it-IT" dirty="0" err="1"/>
              <a:t>chamber</a:t>
            </a:r>
            <a:r>
              <a:rPr lang="it-IT" dirty="0"/>
              <a:t> monitoring </a:t>
            </a:r>
            <a:r>
              <a:rPr lang="it-IT" dirty="0" err="1"/>
              <a:t>placed</a:t>
            </a:r>
            <a:r>
              <a:rPr lang="it-IT" dirty="0"/>
              <a:t> on the </a:t>
            </a:r>
            <a:r>
              <a:rPr lang="it-IT" dirty="0" err="1"/>
              <a:t>roof</a:t>
            </a:r>
            <a:r>
              <a:rPr lang="it-IT" dirty="0"/>
              <a:t> </a:t>
            </a:r>
            <a:r>
              <a:rPr lang="it-IT" dirty="0" err="1"/>
              <a:t>above</a:t>
            </a:r>
            <a:r>
              <a:rPr lang="it-IT" dirty="0"/>
              <a:t> the </a:t>
            </a:r>
            <a:r>
              <a:rPr lang="it-IT" dirty="0" err="1"/>
              <a:t>dump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A4B8C3-1448-6E45-0D14-BA7E978B83F7}"/>
              </a:ext>
            </a:extLst>
          </p:cNvPr>
          <p:cNvSpPr/>
          <p:nvPr/>
        </p:nvSpPr>
        <p:spPr>
          <a:xfrm>
            <a:off x="1463041" y="4428876"/>
            <a:ext cx="262393" cy="882595"/>
          </a:xfrm>
          <a:prstGeom prst="rect">
            <a:avLst/>
          </a:prstGeom>
          <a:solidFill>
            <a:srgbClr val="FF0000">
              <a:alpha val="37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FC49F9-D29D-2F1F-AB44-0FD210FD7F69}"/>
              </a:ext>
            </a:extLst>
          </p:cNvPr>
          <p:cNvSpPr txBox="1"/>
          <p:nvPr/>
        </p:nvSpPr>
        <p:spPr>
          <a:xfrm>
            <a:off x="1232452" y="4023359"/>
            <a:ext cx="1857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Expected X-rays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08B056-804F-4E9D-DDDC-3F7ADAAB9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26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B739BC-BE58-CC36-6AC3-C0B865595EE4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</p:spTree>
    <p:extLst>
      <p:ext uri="{BB962C8B-B14F-4D97-AF65-F5344CB8AC3E}">
        <p14:creationId xmlns:p14="http://schemas.microsoft.com/office/powerpoint/2010/main" val="2303097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standing in a room&#10;&#10;AI-generated content may be incorrect.">
            <a:extLst>
              <a:ext uri="{FF2B5EF4-FFF2-40B4-BE49-F238E27FC236}">
                <a16:creationId xmlns:a16="http://schemas.microsoft.com/office/drawing/2014/main" id="{DF1976E3-C4B5-B9DD-2CB6-D76D86A00B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39" y="76190"/>
            <a:ext cx="7138895" cy="32125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C643E09-ADF9-952F-4997-DB36F2E305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062" y="69930"/>
            <a:ext cx="1455089" cy="32561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ECBC466-7377-E3DF-BC2B-5DF44230B8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971" y="3372798"/>
            <a:ext cx="4776029" cy="31777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BA118F-C8EE-EC4F-FF41-AD22E45841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325" y="96014"/>
            <a:ext cx="1895677" cy="34139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5F098C-8601-CC2F-C8B2-336FDEE5A4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768" y="3374395"/>
            <a:ext cx="4159281" cy="31194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87C0230-498F-B6B9-9B87-5423AA5F34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07" y="3654676"/>
            <a:ext cx="2080834" cy="27744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8F879C8-2B30-70B7-31E5-8A443B8E65A6}"/>
              </a:ext>
            </a:extLst>
          </p:cNvPr>
          <p:cNvSpPr txBox="1"/>
          <p:nvPr/>
        </p:nvSpPr>
        <p:spPr>
          <a:xfrm>
            <a:off x="3212328" y="87463"/>
            <a:ext cx="6465873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it-IT" sz="2400" b="1" i="1" dirty="0" err="1"/>
              <a:t>Looking</a:t>
            </a:r>
            <a:r>
              <a:rPr lang="it-IT" sz="2400" b="1" i="1" dirty="0"/>
              <a:t> for X-rays…</a:t>
            </a:r>
          </a:p>
          <a:p>
            <a:r>
              <a:rPr lang="it-IT" sz="2400" b="1" i="1" dirty="0" err="1"/>
              <a:t>We</a:t>
            </a:r>
            <a:r>
              <a:rPr lang="it-IT" sz="2400" b="1" i="1" dirty="0"/>
              <a:t> </a:t>
            </a:r>
            <a:r>
              <a:rPr lang="it-IT" sz="2400" b="1" i="1" dirty="0" err="1"/>
              <a:t>have</a:t>
            </a:r>
            <a:r>
              <a:rPr lang="it-IT" sz="2400" b="1" i="1" dirty="0"/>
              <a:t> </a:t>
            </a:r>
            <a:r>
              <a:rPr lang="it-IT" sz="2400" b="1" i="1" dirty="0" err="1"/>
              <a:t>created</a:t>
            </a:r>
            <a:r>
              <a:rPr lang="it-IT" sz="2400" b="1" i="1" dirty="0"/>
              <a:t> a Great Accelerator Team!</a:t>
            </a:r>
            <a:endParaRPr lang="en-US" sz="2400" b="1" i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7F2B075-84BC-0F7D-89B2-02AD5F3E5D72}"/>
              </a:ext>
            </a:extLst>
          </p:cNvPr>
          <p:cNvSpPr txBox="1"/>
          <p:nvPr/>
        </p:nvSpPr>
        <p:spPr>
          <a:xfrm>
            <a:off x="2735248" y="2775005"/>
            <a:ext cx="6324167" cy="55399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it-IT" sz="30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</a:t>
            </a:r>
            <a:r>
              <a:rPr lang="it-IT" sz="3000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it-IT" sz="30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000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</a:t>
            </a:r>
            <a:r>
              <a:rPr lang="it-IT" sz="30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 </a:t>
            </a:r>
            <a:r>
              <a:rPr lang="it-IT" sz="3000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</a:t>
            </a:r>
            <a:r>
              <a:rPr lang="it-IT" sz="30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3000" b="1" i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attention</a:t>
            </a:r>
            <a:r>
              <a:rPr lang="it-IT" sz="30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</a:t>
            </a:r>
            <a:endParaRPr lang="en-US" sz="3000" b="1" i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3DAF991-F06F-14A4-055F-44DB5BB74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04B0A-6CA3-4182-89E5-074BB88C2B7F}" type="slidenum">
              <a:rPr lang="en-US" smtClean="0"/>
              <a:t>27</a:t>
            </a:fld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A59AA15-C1E3-B838-D2A5-6048453FB0E6}"/>
              </a:ext>
            </a:extLst>
          </p:cNvPr>
          <p:cNvSpPr txBox="1"/>
          <p:nvPr/>
        </p:nvSpPr>
        <p:spPr>
          <a:xfrm>
            <a:off x="0" y="6520067"/>
            <a:ext cx="1219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Luigi Faillace                                                                                     Advanced Accelerator Concepts 2026, Jul 26 – 31                  Luskin Conference Center, UCLA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744C85-D3C0-6F79-94A6-0DA39341AF2C}"/>
              </a:ext>
            </a:extLst>
          </p:cNvPr>
          <p:cNvSpPr txBox="1"/>
          <p:nvPr/>
        </p:nvSpPr>
        <p:spPr>
          <a:xfrm>
            <a:off x="5136541" y="4809404"/>
            <a:ext cx="4452731" cy="1508105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txBody>
          <a:bodyPr wrap="square">
            <a:spAutoFit/>
          </a:bodyPr>
          <a:lstStyle/>
          <a:p>
            <a:pPr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400" dirty="0"/>
              <a:t>STAR will host the </a:t>
            </a:r>
          </a:p>
          <a:p>
            <a:pPr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400" dirty="0">
                <a:solidFill>
                  <a:schemeClr val="accent1"/>
                </a:solidFill>
              </a:rPr>
              <a:t>International Symposium</a:t>
            </a:r>
          </a:p>
          <a:p>
            <a:pPr indent="0" algn="ctr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400" dirty="0">
                <a:solidFill>
                  <a:schemeClr val="accent1"/>
                </a:solidFill>
              </a:rPr>
              <a:t>on Compact X-ray Sources 2028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F2501F7-5B3A-F2D5-2381-108EC8E92D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61042" y="3782557"/>
            <a:ext cx="1850411" cy="95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0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2550</TotalTime>
  <Words>1807</Words>
  <Application>Microsoft Office PowerPoint</Application>
  <PresentationFormat>Widescreen</PresentationFormat>
  <Paragraphs>374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Aptos</vt:lpstr>
      <vt:lpstr>Aptos Display</vt:lpstr>
      <vt:lpstr>Arial</vt:lpstr>
      <vt:lpstr>Calibri</vt:lpstr>
      <vt:lpstr>LMRoman10-Regular</vt:lpstr>
      <vt:lpstr>Wingdings</vt:lpstr>
      <vt:lpstr>Office Theme</vt:lpstr>
      <vt:lpstr>The STAR Project: Status of the Commissioning of the Compton Light-Source Infrastructure in Southern Italy.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Luigi Faillace</dc:creator>
  <cp:lastModifiedBy>Luigi Faillace</cp:lastModifiedBy>
  <cp:revision>46</cp:revision>
  <dcterms:created xsi:type="dcterms:W3CDTF">2026-06-28T10:14:02Z</dcterms:created>
  <dcterms:modified xsi:type="dcterms:W3CDTF">2026-07-31T00:23:53Z</dcterms:modified>
</cp:coreProperties>
</file>