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97" r:id="rId22"/>
    <p:sldId id="298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12166"/>
              <a:lumOff val="-13042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8"/>
    <p:restoredTop sz="94686"/>
  </p:normalViewPr>
  <p:slideViewPr>
    <p:cSldViewPr snapToGrid="0">
      <p:cViewPr varScale="1">
        <p:scale>
          <a:sx n="44" d="100"/>
          <a:sy n="44" d="100"/>
        </p:scale>
        <p:origin x="23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/>
          <p:cNvSpPr/>
          <p:nvPr/>
        </p:nvSpPr>
        <p:spPr>
          <a:xfrm>
            <a:off x="1066800" y="6680200"/>
            <a:ext cx="22252676" cy="182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1066800" y="1854200"/>
            <a:ext cx="22237700" cy="4470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66800" y="7048500"/>
            <a:ext cx="22237700" cy="1435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07" name="Imperial_College_London_new_logo.png" descr="Imperial_College_London_new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0625" y="124472"/>
            <a:ext cx="4704881" cy="517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jai_logo.jpg" descr="jai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7097" y="797209"/>
            <a:ext cx="4011973" cy="1851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Image"/>
          <p:cNvSpPr>
            <a:spLocks noGrp="1"/>
          </p:cNvSpPr>
          <p:nvPr>
            <p:ph type="pic" idx="21"/>
          </p:nvPr>
        </p:nvSpPr>
        <p:spPr>
          <a:xfrm>
            <a:off x="-12700" y="-25400"/>
            <a:ext cx="24384000" cy="1777432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6"/>
          <p:cNvSpPr/>
          <p:nvPr/>
        </p:nvSpPr>
        <p:spPr>
          <a:xfrm>
            <a:off x="3051842" y="522756"/>
            <a:ext cx="914824" cy="1960337"/>
          </a:xfrm>
          <a:prstGeom prst="rect">
            <a:avLst/>
          </a:prstGeom>
          <a:solidFill>
            <a:srgbClr val="EF2929"/>
          </a:solidFill>
          <a:ln w="12700">
            <a:miter lim="400000"/>
          </a:ln>
        </p:spPr>
        <p:txBody>
          <a:bodyPr lIns="82987" tIns="82987" rIns="82987" bIns="82987"/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4358732" y="546933"/>
            <a:ext cx="16074104" cy="2290981"/>
          </a:xfrm>
          <a:prstGeom prst="rect">
            <a:avLst/>
          </a:prstGeom>
        </p:spPr>
        <p:txBody>
          <a:bodyPr lIns="0" tIns="0" rIns="0" bIns="0" anchor="ctr"/>
          <a:lstStyle>
            <a:lvl1pPr defTabSz="1659751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58732" y="3920672"/>
            <a:ext cx="15682691" cy="7958966"/>
          </a:xfrm>
          <a:prstGeom prst="rect">
            <a:avLst/>
          </a:prstGeom>
        </p:spPr>
        <p:txBody>
          <a:bodyPr lIns="0" tIns="0" rIns="0" bIns="0"/>
          <a:lstStyle>
            <a:lvl1pPr marL="0" indent="0" defTabSz="1659751">
              <a:spcBef>
                <a:spcPts val="0"/>
              </a:spcBef>
              <a:buSzTx/>
              <a:buFontTx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659751">
              <a:spcBef>
                <a:spcPts val="0"/>
              </a:spcBef>
              <a:buSzTx/>
              <a:buFontTx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 defTabSz="1659751">
              <a:spcBef>
                <a:spcPts val="0"/>
              </a:spcBef>
              <a:buSzTx/>
              <a:buFontTx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 defTabSz="1659751">
              <a:spcBef>
                <a:spcPts val="0"/>
              </a:spcBef>
              <a:buSzTx/>
              <a:buFontTx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 defTabSz="1659751">
              <a:spcBef>
                <a:spcPts val="0"/>
              </a:spcBef>
              <a:buSzTx/>
              <a:buFontTx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7328" y="12712700"/>
            <a:ext cx="4265408" cy="736601"/>
          </a:xfrm>
          <a:prstGeom prst="rect">
            <a:avLst/>
          </a:prstGeom>
        </p:spPr>
        <p:txBody>
          <a:bodyPr lIns="0" tIns="0" rIns="0" bIns="0" anchor="t"/>
          <a:lstStyle>
            <a:lvl1pPr defTabSz="1659751">
              <a:defRPr sz="2400" spc="-1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ne"/>
          <p:cNvSpPr/>
          <p:nvPr/>
        </p:nvSpPr>
        <p:spPr>
          <a:xfrm>
            <a:off x="14147800" y="11214100"/>
            <a:ext cx="0" cy="2000430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" name="Image"/>
          <p:cNvSpPr>
            <a:spLocks noGrp="1"/>
          </p:cNvSpPr>
          <p:nvPr>
            <p:ph type="pic" idx="21"/>
          </p:nvPr>
        </p:nvSpPr>
        <p:spPr>
          <a:xfrm>
            <a:off x="-88900" y="-38100"/>
            <a:ext cx="35966400" cy="21882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2641600" y="10947400"/>
            <a:ext cx="10858500" cy="2387600"/>
          </a:xfrm>
          <a:prstGeom prst="rect">
            <a:avLst/>
          </a:prstGeom>
        </p:spPr>
        <p:txBody>
          <a:bodyPr anchor="ctr"/>
          <a:lstStyle>
            <a:lvl1pPr algn="r"/>
          </a:lstStyle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4719300" y="11938000"/>
            <a:ext cx="9283700" cy="711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1066800" y="4622800"/>
            <a:ext cx="22237700" cy="4470400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ne"/>
          <p:cNvSpPr/>
          <p:nvPr/>
        </p:nvSpPr>
        <p:spPr>
          <a:xfrm>
            <a:off x="1066800" y="6845300"/>
            <a:ext cx="10002141" cy="0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Image"/>
          <p:cNvSpPr>
            <a:spLocks noGrp="1"/>
          </p:cNvSpPr>
          <p:nvPr>
            <p:ph type="pic" idx="21"/>
          </p:nvPr>
        </p:nvSpPr>
        <p:spPr>
          <a:xfrm>
            <a:off x="9867900" y="-12700"/>
            <a:ext cx="20929600" cy="13982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" name="Title Text"/>
          <p:cNvSpPr txBox="1">
            <a:spLocks noGrp="1"/>
          </p:cNvSpPr>
          <p:nvPr>
            <p:ph type="title"/>
          </p:nvPr>
        </p:nvSpPr>
        <p:spPr>
          <a:xfrm>
            <a:off x="1066800" y="2019300"/>
            <a:ext cx="10007600" cy="4470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66800" y="7213600"/>
            <a:ext cx="10007600" cy="4470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3031" y="12812267"/>
            <a:ext cx="537973" cy="54813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Text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18158842" cy="19685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2" name="Imperial_College_London_new_logo.png" descr="Imperial_College_London_new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6156" y="916839"/>
            <a:ext cx="7179350" cy="78973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jai_logo.jpg" descr="jai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380" y="385864"/>
            <a:ext cx="4629239" cy="2136572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Line"/>
          <p:cNvSpPr/>
          <p:nvPr/>
        </p:nvSpPr>
        <p:spPr>
          <a:xfrm>
            <a:off x="1066800" y="2768600"/>
            <a:ext cx="9512612" cy="186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2" name="Image"/>
          <p:cNvSpPr>
            <a:spLocks noGrp="1"/>
          </p:cNvSpPr>
          <p:nvPr>
            <p:ph type="pic" idx="21"/>
          </p:nvPr>
        </p:nvSpPr>
        <p:spPr>
          <a:xfrm>
            <a:off x="12052300" y="-1016000"/>
            <a:ext cx="12788900" cy="19037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3" name="Title Text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9525000" cy="19685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66800" y="3124200"/>
            <a:ext cx="9525000" cy="937260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4200"/>
              </a:spcBef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457200">
              <a:spcBef>
                <a:spcPts val="4200"/>
              </a:spcBef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indent="-457200">
              <a:spcBef>
                <a:spcPts val="4200"/>
              </a:spcBef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indent="-457200">
              <a:spcBef>
                <a:spcPts val="4200"/>
              </a:spcBef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indent="-457200">
              <a:spcBef>
                <a:spcPts val="4200"/>
              </a:spcBef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57643" y="12812267"/>
            <a:ext cx="537973" cy="548134"/>
          </a:xfrm>
          <a:prstGeom prst="rect">
            <a:avLst/>
          </a:prstGeom>
        </p:spPr>
        <p:txBody>
          <a:bodyPr/>
          <a:lstStyle>
            <a:lvl1pPr algn="l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ody Level One…"/>
          <p:cNvSpPr txBox="1">
            <a:spLocks noGrp="1"/>
          </p:cNvSpPr>
          <p:nvPr>
            <p:ph type="body" idx="1"/>
          </p:nvPr>
        </p:nvSpPr>
        <p:spPr>
          <a:xfrm>
            <a:off x="1676400" y="4314097"/>
            <a:ext cx="21031200" cy="814460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3" name="Imperial_College_London_new_logo.png" descr="Imperial_College_London_new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0188" y="213141"/>
            <a:ext cx="5347537" cy="588230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5" name="Title Text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17403961" cy="19685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6" name="Line"/>
          <p:cNvSpPr/>
          <p:nvPr/>
        </p:nvSpPr>
        <p:spPr>
          <a:xfrm>
            <a:off x="1227666" y="2734733"/>
            <a:ext cx="21928668" cy="1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Line"/>
          <p:cNvSpPr/>
          <p:nvPr/>
        </p:nvSpPr>
        <p:spPr>
          <a:xfrm flipH="1">
            <a:off x="15811739" y="711200"/>
            <a:ext cx="1" cy="11143606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4" name="Line"/>
          <p:cNvSpPr/>
          <p:nvPr/>
        </p:nvSpPr>
        <p:spPr>
          <a:xfrm>
            <a:off x="15811500" y="6277570"/>
            <a:ext cx="7763085" cy="1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5" name="Image"/>
          <p:cNvSpPr>
            <a:spLocks noGrp="1"/>
          </p:cNvSpPr>
          <p:nvPr>
            <p:ph type="pic" sz="quarter" idx="21"/>
          </p:nvPr>
        </p:nvSpPr>
        <p:spPr>
          <a:xfrm>
            <a:off x="15930593" y="6426200"/>
            <a:ext cx="9151185" cy="610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6" name="Image"/>
          <p:cNvSpPr>
            <a:spLocks noGrp="1"/>
          </p:cNvSpPr>
          <p:nvPr>
            <p:ph type="pic" sz="half" idx="22"/>
          </p:nvPr>
        </p:nvSpPr>
        <p:spPr>
          <a:xfrm>
            <a:off x="15900400" y="-152400"/>
            <a:ext cx="7785100" cy="11595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7" name="Image"/>
          <p:cNvSpPr>
            <a:spLocks noGrp="1"/>
          </p:cNvSpPr>
          <p:nvPr>
            <p:ph type="pic" idx="23"/>
          </p:nvPr>
        </p:nvSpPr>
        <p:spPr>
          <a:xfrm>
            <a:off x="622300" y="711200"/>
            <a:ext cx="15544800" cy="11328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77900" y="12179300"/>
            <a:ext cx="14579600" cy="1320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1066800" y="2768600"/>
            <a:ext cx="22252698" cy="182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2237700" cy="196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046752" y="12812267"/>
            <a:ext cx="537973" cy="54813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defRPr sz="3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1066800" y="3124200"/>
            <a:ext cx="22237700" cy="937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ot474_S1.png" descr="shot474_S1.png"/>
          <p:cNvPicPr>
            <a:picLocks noChangeAspect="1"/>
          </p:cNvPicPr>
          <p:nvPr/>
        </p:nvPicPr>
        <p:blipFill>
          <a:blip r:embed="rId2"/>
          <a:srcRect l="16761" t="33791" r="7658" b="29670"/>
          <a:stretch>
            <a:fillRect/>
          </a:stretch>
        </p:blipFill>
        <p:spPr>
          <a:xfrm>
            <a:off x="5234444" y="5470873"/>
            <a:ext cx="14291084" cy="5181659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N.P. Dover, O.E. Ettlinger, Z. Najmudin John Adams Institute for Accelerator Science, Imperial College London, UK…"/>
          <p:cNvSpPr txBox="1">
            <a:spLocks noGrp="1"/>
          </p:cNvSpPr>
          <p:nvPr>
            <p:ph type="body" sz="half" idx="1"/>
          </p:nvPr>
        </p:nvSpPr>
        <p:spPr>
          <a:xfrm>
            <a:off x="296388" y="10709078"/>
            <a:ext cx="12116592" cy="784673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900">
                <a:solidFill>
                  <a:srgbClr val="215B95"/>
                </a:solidFill>
              </a:defRPr>
            </a:pPr>
            <a:r>
              <a:rPr b="1" dirty="0">
                <a:solidFill>
                  <a:srgbClr val="260FC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N.P. Dover, O.E. Ettlinger, Z. </a:t>
            </a:r>
            <a:r>
              <a:rPr b="1" dirty="0" err="1">
                <a:solidFill>
                  <a:srgbClr val="260FC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Najmudin</a:t>
            </a:r>
            <a:br>
              <a:rPr b="1" dirty="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sz="2900" dirty="0">
                <a:solidFill>
                  <a:srgbClr val="2102C5"/>
                </a:solidFill>
                <a:uFill>
                  <a:solidFill>
                    <a:srgbClr val="434ED6"/>
                  </a:solidFill>
                </a:uFill>
              </a:rPr>
              <a:t>John Adams Institute for Accelerator Science, Imperial College London, UK</a:t>
            </a:r>
            <a:endParaRPr dirty="0">
              <a:solidFill>
                <a:srgbClr val="29A0D7"/>
              </a:solidFill>
              <a:uFill>
                <a:solidFill>
                  <a:srgbClr val="434ED6"/>
                </a:solidFill>
              </a:uFill>
            </a:endParaRPr>
          </a:p>
          <a:p>
            <a:pPr marL="0" indent="0">
              <a:spcBef>
                <a:spcPts val="0"/>
              </a:spcBef>
              <a:buSzTx/>
              <a:buNone/>
              <a:defRPr sz="3900">
                <a:solidFill>
                  <a:srgbClr val="215B95"/>
                </a:solidFill>
              </a:defRPr>
            </a:pPr>
            <a:endParaRPr sz="2900" dirty="0">
              <a:solidFill>
                <a:srgbClr val="29A0D7"/>
              </a:solidFill>
              <a:uFill>
                <a:solidFill>
                  <a:srgbClr val="434ED6"/>
                </a:solidFill>
              </a:uFill>
            </a:endParaRPr>
          </a:p>
          <a:p>
            <a:pPr marL="0" indent="0">
              <a:spcBef>
                <a:spcPts val="1600"/>
              </a:spcBef>
              <a:buSzTx/>
              <a:buNone/>
              <a:defRPr sz="3900">
                <a:solidFill>
                  <a:srgbClr val="2102C5"/>
                </a:solidFill>
              </a:defRPr>
            </a:pPr>
            <a:r>
              <a:rPr b="1" dirty="0">
                <a:latin typeface="Helvetica Neue"/>
                <a:ea typeface="Helvetica Neue"/>
                <a:cs typeface="Helvetica Neue"/>
                <a:sym typeface="Helvetica Neue"/>
              </a:rPr>
              <a:t>M. </a:t>
            </a:r>
            <a:r>
              <a:rPr b="1" dirty="0" err="1">
                <a:latin typeface="Helvetica Neue"/>
                <a:ea typeface="Helvetica Neue"/>
                <a:cs typeface="Helvetica Neue"/>
                <a:sym typeface="Helvetica Neue"/>
              </a:rPr>
              <a:t>Babzien</a:t>
            </a:r>
            <a:r>
              <a:rPr b="1" dirty="0">
                <a:latin typeface="Helvetica Neue"/>
                <a:ea typeface="Helvetica Neue"/>
                <a:cs typeface="Helvetica Neue"/>
                <a:sym typeface="Helvetica Neue"/>
              </a:rPr>
              <a:t>, W. Li, M.</a:t>
            </a:r>
            <a:r>
              <a:rPr lang="en-GB" b="1" dirty="0">
                <a:latin typeface="Helvetica Neue"/>
                <a:ea typeface="Helvetica Neue"/>
                <a:cs typeface="Helvetica Neue"/>
                <a:sym typeface="Helvetica Neue"/>
              </a:rPr>
              <a:t>N.</a:t>
            </a:r>
            <a:r>
              <a:rPr b="1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dirty="0" err="1">
                <a:latin typeface="Helvetica Neue"/>
                <a:ea typeface="Helvetica Neue"/>
                <a:cs typeface="Helvetica Neue"/>
                <a:sym typeface="Helvetica Neue"/>
              </a:rPr>
              <a:t>Polyansk</a:t>
            </a:r>
            <a:r>
              <a:rPr lang="en-GB" b="1" dirty="0" err="1">
                <a:latin typeface="Helvetica Neue"/>
                <a:ea typeface="Helvetica Neue"/>
                <a:cs typeface="Helvetica Neue"/>
                <a:sym typeface="Helvetica Neue"/>
              </a:rPr>
              <a:t>i</a:t>
            </a:r>
            <a:r>
              <a:rPr b="1" dirty="0">
                <a:latin typeface="Helvetica Neue"/>
                <a:ea typeface="Helvetica Neue"/>
                <a:cs typeface="Helvetica Neue"/>
                <a:sym typeface="Helvetica Neue"/>
              </a:rPr>
              <a:t>y, I. </a:t>
            </a:r>
            <a:r>
              <a:rPr b="1" dirty="0" err="1">
                <a:latin typeface="Helvetica Neue"/>
                <a:ea typeface="Helvetica Neue"/>
                <a:cs typeface="Helvetica Neue"/>
                <a:sym typeface="Helvetica Neue"/>
              </a:rPr>
              <a:t>Pogorelsky</a:t>
            </a:r>
            <a:endParaRPr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indent="0">
              <a:spcBef>
                <a:spcPts val="0"/>
              </a:spcBef>
              <a:buSzTx/>
              <a:buNone/>
              <a:defRPr sz="3900">
                <a:solidFill>
                  <a:srgbClr val="240BC8"/>
                </a:solidFill>
              </a:defRPr>
            </a:pPr>
            <a:r>
              <a:rPr sz="2900" dirty="0">
                <a:uFill>
                  <a:solidFill>
                    <a:srgbClr val="434ED6"/>
                  </a:solidFill>
                </a:uFill>
              </a:rPr>
              <a:t>Accelerator Test Facility, Brookhaven National Laboratory, USA</a:t>
            </a:r>
            <a:endParaRPr dirty="0">
              <a:uFill>
                <a:solidFill>
                  <a:srgbClr val="434ED6"/>
                </a:solidFill>
              </a:uFill>
            </a:endParaRPr>
          </a:p>
          <a:p>
            <a:pPr marL="0" indent="0">
              <a:spcBef>
                <a:spcPts val="0"/>
              </a:spcBef>
              <a:buSzTx/>
              <a:buNone/>
              <a:defRPr sz="3900">
                <a:solidFill>
                  <a:srgbClr val="215B95"/>
                </a:solidFill>
              </a:defRPr>
            </a:pPr>
            <a:endParaRPr dirty="0">
              <a:solidFill>
                <a:srgbClr val="29A0D7"/>
              </a:solidFill>
              <a:uFill>
                <a:solidFill>
                  <a:srgbClr val="434ED6"/>
                </a:solidFill>
              </a:uFill>
            </a:endParaRPr>
          </a:p>
        </p:txBody>
      </p:sp>
      <p:sp>
        <p:nvSpPr>
          <p:cNvPr id="144" name="Diagnosing near-critical-density laser plasma interaction and ion acceleration using dynamic optical probing"/>
          <p:cNvSpPr txBox="1">
            <a:spLocks noGrp="1"/>
          </p:cNvSpPr>
          <p:nvPr>
            <p:ph type="title"/>
          </p:nvPr>
        </p:nvSpPr>
        <p:spPr>
          <a:xfrm>
            <a:off x="1196172" y="2204638"/>
            <a:ext cx="22660492" cy="3209689"/>
          </a:xfrm>
          <a:prstGeom prst="rect">
            <a:avLst/>
          </a:prstGeom>
        </p:spPr>
        <p:txBody>
          <a:bodyPr/>
          <a:lstStyle>
            <a:lvl1pPr defTabSz="1067276">
              <a:defRPr sz="7137" b="1">
                <a:uFill>
                  <a:solidFill>
                    <a:srgbClr val="FF4C00"/>
                  </a:solidFill>
                </a:uFill>
                <a:latin typeface="Calisto MT"/>
                <a:ea typeface="Calisto MT"/>
                <a:cs typeface="Calisto MT"/>
                <a:sym typeface="Calisto MT"/>
              </a:defRPr>
            </a:lvl1pPr>
          </a:lstStyle>
          <a:p>
            <a:r>
              <a:t>Diagnosing near-critical-density laser plasma interaction and ion acceleration using dynamic optical probing</a:t>
            </a:r>
          </a:p>
        </p:txBody>
      </p:sp>
      <p:pic>
        <p:nvPicPr>
          <p:cNvPr id="145" name="bnl-logo-2021.svg" descr="bnl-logo-2021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64" y="773957"/>
            <a:ext cx="4891697" cy="11917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5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5</a:t>
            </a:r>
            <a:endParaRPr dirty="0"/>
          </a:p>
        </p:txBody>
      </p:sp>
      <p:pic>
        <p:nvPicPr>
          <p:cNvPr id="273" name="Experimental_Layout_Annotated_v3.pdf" descr="Experimental_Layout_Annotated_v3.pdf"/>
          <p:cNvPicPr>
            <a:picLocks noChangeAspect="1"/>
          </p:cNvPicPr>
          <p:nvPr/>
        </p:nvPicPr>
        <p:blipFill>
          <a:blip r:embed="rId2"/>
          <a:srcRect b="17922"/>
          <a:stretch>
            <a:fillRect/>
          </a:stretch>
        </p:blipFill>
        <p:spPr>
          <a:xfrm>
            <a:off x="1158459" y="2888353"/>
            <a:ext cx="15429651" cy="8954579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Rectangle"/>
          <p:cNvSpPr/>
          <p:nvPr/>
        </p:nvSpPr>
        <p:spPr>
          <a:xfrm>
            <a:off x="9941800" y="9524639"/>
            <a:ext cx="6158701" cy="389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75" name="bnl-logo-2021.svg" descr="bnl-logo-2021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150" y="2899894"/>
            <a:ext cx="4251800" cy="1035885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A facility enabling direct dynamic optical measurement of near-critical density plasm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A facility enabling </a:t>
            </a:r>
            <a:r>
              <a:rPr i="1" dirty="0">
                <a:latin typeface="Helvetica Neue"/>
                <a:ea typeface="Helvetica Neue"/>
                <a:cs typeface="Helvetica Neue"/>
                <a:sym typeface="Helvetica Neue"/>
              </a:rPr>
              <a:t>direct dynamic</a:t>
            </a:r>
            <a:r>
              <a:rPr dirty="0"/>
              <a:t> optical measurement of near-critical density plasmas</a:t>
            </a:r>
          </a:p>
        </p:txBody>
      </p:sp>
      <p:sp>
        <p:nvSpPr>
          <p:cNvPr id="277" name="Rounded Rectangle"/>
          <p:cNvSpPr/>
          <p:nvPr/>
        </p:nvSpPr>
        <p:spPr>
          <a:xfrm>
            <a:off x="17099246" y="4418587"/>
            <a:ext cx="6444314" cy="230521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38100">
            <a:solidFill>
              <a:srgbClr val="FFFC79"/>
            </a:solidFill>
          </a:ln>
          <a:effectLst>
            <a:outerShdw blurRad="63500" dist="38100" dir="5400000" rotWithShape="0">
              <a:srgbClr val="000000">
                <a:alpha val="35000"/>
              </a:srgbClr>
            </a:outerShdw>
          </a:effectLst>
        </p:spPr>
        <p:txBody>
          <a:bodyPr lIns="82987" tIns="82987" rIns="82987" bIns="82987" anchor="ctr"/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9" name="Equation"/>
              <p:cNvSpPr txBox="1"/>
              <p:nvPr/>
            </p:nvSpPr>
            <p:spPr>
              <a:xfrm>
                <a:off x="20024090" y="5268715"/>
                <a:ext cx="3220910" cy="6049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300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sz="4300" i="1">
                          <a:solidFill>
                            <a:srgbClr val="FF26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p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sz="4300">
                  <a:solidFill>
                    <a:srgbClr val="FF2600"/>
                  </a:solidFill>
                </a:endParaRPr>
              </a:p>
            </p:txBody>
          </p:sp>
        </mc:Choice>
        <mc:Fallback>
          <p:sp>
            <p:nvSpPr>
              <p:cNvPr id="279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4090" y="5268715"/>
                <a:ext cx="3220910" cy="604954"/>
              </a:xfrm>
              <a:prstGeom prst="rect">
                <a:avLst/>
              </a:prstGeom>
              <a:blipFill>
                <a:blip r:embed="rId4"/>
                <a:stretch>
                  <a:fillRect l="-3922" r="-13333" b="-2244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0" name="Dover+, J. Plasma Phys. 82, 415820101 (2016)"/>
          <p:cNvSpPr txBox="1"/>
          <p:nvPr/>
        </p:nvSpPr>
        <p:spPr>
          <a:xfrm>
            <a:off x="393553" y="6927887"/>
            <a:ext cx="4115146" cy="1386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Dover+, J. Plasma Phys. 82, 415820101 (2016)</a:t>
            </a:r>
          </a:p>
        </p:txBody>
      </p:sp>
      <p:sp>
        <p:nvSpPr>
          <p:cNvPr id="281" name="Rectangle"/>
          <p:cNvSpPr/>
          <p:nvPr/>
        </p:nvSpPr>
        <p:spPr>
          <a:xfrm>
            <a:off x="14241760" y="7805013"/>
            <a:ext cx="2340015" cy="8703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2" name="Ti:Sapphire probe pulse"/>
          <p:cNvSpPr txBox="1"/>
          <p:nvPr/>
        </p:nvSpPr>
        <p:spPr>
          <a:xfrm rot="1380000">
            <a:off x="12945896" y="8298625"/>
            <a:ext cx="4019551" cy="547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Ti:Sapphire probe pulse</a:t>
            </a:r>
          </a:p>
        </p:txBody>
      </p:sp>
      <p:sp>
        <p:nvSpPr>
          <p:cNvPr id="283" name="Rectangle"/>
          <p:cNvSpPr/>
          <p:nvPr/>
        </p:nvSpPr>
        <p:spPr>
          <a:xfrm>
            <a:off x="9378797" y="8137346"/>
            <a:ext cx="2340015" cy="8703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4" name="Gas jet"/>
          <p:cNvSpPr txBox="1"/>
          <p:nvPr/>
        </p:nvSpPr>
        <p:spPr>
          <a:xfrm>
            <a:off x="9983050" y="8069327"/>
            <a:ext cx="1264540" cy="54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Gas jet</a:t>
            </a:r>
          </a:p>
        </p:txBody>
      </p:sp>
      <p:sp>
        <p:nvSpPr>
          <p:cNvPr id="285" name="Rectangle"/>
          <p:cNvSpPr/>
          <p:nvPr/>
        </p:nvSpPr>
        <p:spPr>
          <a:xfrm>
            <a:off x="7433043" y="4424126"/>
            <a:ext cx="3370810" cy="172749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6" name="Two time shadowgraphy &amp; interferometry"/>
          <p:cNvSpPr txBox="1"/>
          <p:nvPr/>
        </p:nvSpPr>
        <p:spPr>
          <a:xfrm>
            <a:off x="6867307" y="4522789"/>
            <a:ext cx="4012010" cy="1462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Two time shadowgraphy &amp; interferometry</a:t>
            </a:r>
          </a:p>
        </p:txBody>
      </p:sp>
      <p:sp>
        <p:nvSpPr>
          <p:cNvPr id="287" name="Shape"/>
          <p:cNvSpPr/>
          <p:nvPr/>
        </p:nvSpPr>
        <p:spPr>
          <a:xfrm rot="14342823">
            <a:off x="11003686" y="6629879"/>
            <a:ext cx="1606103" cy="9798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00FDFF">
              <a:alpha val="7357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8" name="Beam profiler"/>
          <p:cNvSpPr txBox="1"/>
          <p:nvPr/>
        </p:nvSpPr>
        <p:spPr>
          <a:xfrm>
            <a:off x="10464087" y="5451498"/>
            <a:ext cx="1949656" cy="1004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Beam profiler</a:t>
            </a:r>
          </a:p>
        </p:txBody>
      </p:sp>
      <p:sp>
        <p:nvSpPr>
          <p:cNvPr id="289" name="Rectangle"/>
          <p:cNvSpPr/>
          <p:nvPr/>
        </p:nvSpPr>
        <p:spPr>
          <a:xfrm>
            <a:off x="765721" y="3035043"/>
            <a:ext cx="6435052" cy="39595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0" name="Rectangle"/>
          <p:cNvSpPr/>
          <p:nvPr/>
        </p:nvSpPr>
        <p:spPr>
          <a:xfrm>
            <a:off x="98226" y="3733734"/>
            <a:ext cx="4705800" cy="44404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1" name="Rectangle"/>
          <p:cNvSpPr/>
          <p:nvPr/>
        </p:nvSpPr>
        <p:spPr>
          <a:xfrm>
            <a:off x="4072466" y="9846733"/>
            <a:ext cx="2443362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2" name="λL~9.2 μm…"/>
          <p:cNvSpPr txBox="1"/>
          <p:nvPr/>
        </p:nvSpPr>
        <p:spPr>
          <a:xfrm>
            <a:off x="3938748" y="11041264"/>
            <a:ext cx="2096729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/>
            </a:pPr>
            <a:r>
              <a:rPr dirty="0"/>
              <a:t>λ</a:t>
            </a:r>
            <a:r>
              <a:rPr baseline="-25000" dirty="0"/>
              <a:t>L</a:t>
            </a:r>
            <a:r>
              <a:rPr dirty="0"/>
              <a:t>~9.2 </a:t>
            </a:r>
            <a:r>
              <a:rPr dirty="0" err="1"/>
              <a:t>μm</a:t>
            </a:r>
            <a:endParaRPr dirty="0"/>
          </a:p>
          <a:p>
            <a:pPr>
              <a:defRPr sz="3300"/>
            </a:pPr>
            <a:r>
              <a:rPr dirty="0" err="1"/>
              <a:t>τ</a:t>
            </a:r>
            <a:r>
              <a:rPr baseline="-25000" dirty="0" err="1"/>
              <a:t>L</a:t>
            </a:r>
            <a:r>
              <a:rPr dirty="0"/>
              <a:t> ~ 2 </a:t>
            </a:r>
            <a:r>
              <a:rPr dirty="0" err="1"/>
              <a:t>ps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r</a:t>
            </a:r>
            <a:r>
              <a:rPr baseline="-25000" dirty="0" err="1"/>
              <a:t>L</a:t>
            </a:r>
            <a:r>
              <a:rPr i="0" baseline="-5999" dirty="0"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i="0" dirty="0">
                <a:latin typeface="+mn-lt"/>
                <a:ea typeface="+mn-ea"/>
                <a:cs typeface="+mn-cs"/>
                <a:sym typeface="Helvetica Neue Light"/>
              </a:rPr>
              <a:t>~ 65 </a:t>
            </a:r>
            <a:r>
              <a:rPr i="0" dirty="0" err="1">
                <a:latin typeface="+mn-lt"/>
                <a:ea typeface="+mn-ea"/>
                <a:cs typeface="+mn-cs"/>
                <a:sym typeface="Helvetica Neue Light"/>
              </a:rPr>
              <a:t>μm</a:t>
            </a:r>
            <a:endParaRPr i="0" dirty="0">
              <a:latin typeface="+mn-lt"/>
              <a:ea typeface="+mn-ea"/>
              <a:cs typeface="+mn-cs"/>
              <a:sym typeface="Helvetica Neue Light"/>
            </a:endParaRPr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</a:t>
            </a:r>
            <a:r>
              <a:rPr baseline="-25000" dirty="0"/>
              <a:t>0</a:t>
            </a:r>
            <a:r>
              <a:rPr dirty="0"/>
              <a:t> </a:t>
            </a:r>
            <a:r>
              <a:rPr i="0" dirty="0">
                <a:latin typeface="+mn-lt"/>
                <a:ea typeface="+mn-ea"/>
                <a:cs typeface="+mn-cs"/>
                <a:sym typeface="Helvetica Neue Light"/>
              </a:rPr>
              <a:t>~ 1.5</a:t>
            </a:r>
            <a:r>
              <a:rPr dirty="0"/>
              <a:t> </a:t>
            </a:r>
          </a:p>
        </p:txBody>
      </p:sp>
      <p:sp>
        <p:nvSpPr>
          <p:cNvPr id="293" name="LWIR beam"/>
          <p:cNvSpPr txBox="1"/>
          <p:nvPr/>
        </p:nvSpPr>
        <p:spPr>
          <a:xfrm>
            <a:off x="2981107" y="10143117"/>
            <a:ext cx="401201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LWIR beam</a:t>
            </a:r>
          </a:p>
        </p:txBody>
      </p:sp>
      <p:sp>
        <p:nvSpPr>
          <p:cNvPr id="2" name="Palmer+, Phys. Rev. Lett. 106, 014801 (2011)">
            <a:extLst>
              <a:ext uri="{FF2B5EF4-FFF2-40B4-BE49-F238E27FC236}">
                <a16:creationId xmlns:a16="http://schemas.microsoft.com/office/drawing/2014/main" id="{6A29FC1F-D171-7EC1-007E-6581F876F3C6}"/>
              </a:ext>
            </a:extLst>
          </p:cNvPr>
          <p:cNvSpPr txBox="1"/>
          <p:nvPr/>
        </p:nvSpPr>
        <p:spPr>
          <a:xfrm>
            <a:off x="878780" y="2939917"/>
            <a:ext cx="8117736" cy="1386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GB" dirty="0" err="1"/>
              <a:t>Polyanskiy</a:t>
            </a:r>
            <a:r>
              <a:rPr dirty="0"/>
              <a:t>+, </a:t>
            </a:r>
            <a:r>
              <a:rPr lang="en-GB" dirty="0"/>
              <a:t>OSA Continuum 3, 459</a:t>
            </a:r>
            <a:r>
              <a:rPr dirty="0"/>
              <a:t> (20</a:t>
            </a:r>
            <a:r>
              <a:rPr lang="en-GB" dirty="0"/>
              <a:t>20</a:t>
            </a:r>
            <a:r>
              <a:rPr dirty="0"/>
              <a:t>)</a:t>
            </a:r>
          </a:p>
        </p:txBody>
      </p:sp>
      <p:sp>
        <p:nvSpPr>
          <p:cNvPr id="3" name="High power CO2 laser:…">
            <a:extLst>
              <a:ext uri="{FF2B5EF4-FFF2-40B4-BE49-F238E27FC236}">
                <a16:creationId xmlns:a16="http://schemas.microsoft.com/office/drawing/2014/main" id="{5DDCD959-60B2-6C99-63F3-E91FFC7C007B}"/>
              </a:ext>
            </a:extLst>
          </p:cNvPr>
          <p:cNvSpPr txBox="1"/>
          <p:nvPr/>
        </p:nvSpPr>
        <p:spPr>
          <a:xfrm>
            <a:off x="17176940" y="4526803"/>
            <a:ext cx="5239496" cy="164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2987" tIns="82987" rIns="82987" bIns="82987">
            <a:spAutoFit/>
          </a:bodyPr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High power CO</a:t>
            </a:r>
            <a:r>
              <a:rPr baseline="-5999" dirty="0"/>
              <a:t>2</a:t>
            </a:r>
            <a:r>
              <a:rPr dirty="0"/>
              <a:t> </a:t>
            </a:r>
            <a:r>
              <a:rPr lang="en-GB" dirty="0"/>
              <a:t>drive </a:t>
            </a:r>
            <a:r>
              <a:rPr dirty="0"/>
              <a:t>laser:</a:t>
            </a:r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i="1" dirty="0" err="1"/>
              <a:t>t</a:t>
            </a:r>
            <a:r>
              <a:rPr i="1" baseline="-25000" dirty="0" err="1"/>
              <a:t>L</a:t>
            </a:r>
            <a:r>
              <a:rPr i="1" baseline="-5999" dirty="0"/>
              <a:t> </a:t>
            </a:r>
            <a:r>
              <a:rPr dirty="0"/>
              <a:t>~ 2 </a:t>
            </a:r>
            <a:r>
              <a:rPr dirty="0" err="1"/>
              <a:t>ps</a:t>
            </a:r>
            <a:endParaRPr dirty="0"/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λ</a:t>
            </a:r>
            <a:r>
              <a:rPr baseline="-25000" dirty="0" err="1"/>
              <a:t>L</a:t>
            </a:r>
            <a:r>
              <a:rPr dirty="0"/>
              <a:t> ~ 9 </a:t>
            </a:r>
            <a:r>
              <a:rPr dirty="0" err="1"/>
              <a:t>μm</a:t>
            </a:r>
            <a:endParaRPr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Nearly all high power lasers are in the near-IR -…"/>
          <p:cNvSpPr txBox="1">
            <a:spLocks noGrp="1"/>
          </p:cNvSpPr>
          <p:nvPr>
            <p:ph type="body" idx="1"/>
          </p:nvPr>
        </p:nvSpPr>
        <p:spPr>
          <a:xfrm>
            <a:off x="1862666" y="4668095"/>
            <a:ext cx="21031201" cy="8144604"/>
          </a:xfrm>
          <a:prstGeom prst="rect">
            <a:avLst/>
          </a:prstGeom>
        </p:spPr>
        <p:txBody>
          <a:bodyPr lIns="92208" tIns="92208" rIns="92208" bIns="92208"/>
          <a:lstStyle/>
          <a:p>
            <a:pPr marL="482600" indent="-482600">
              <a:defRPr sz="3800" b="1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Nearly all high power lasers are in the near-IR - </a:t>
            </a:r>
          </a:p>
          <a:p>
            <a:pPr marL="482600" indent="-482600">
              <a:defRPr sz="3800" b="1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but not all!</a:t>
            </a:r>
          </a:p>
        </p:txBody>
      </p:sp>
      <p:sp>
        <p:nvSpPr>
          <p:cNvPr id="296" name="5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5</a:t>
            </a:r>
            <a:endParaRPr dirty="0"/>
          </a:p>
        </p:txBody>
      </p:sp>
      <p:pic>
        <p:nvPicPr>
          <p:cNvPr id="297" name="Experimental_Layout_Annotated_v3.pdf" descr="Experimental_Layout_Annotated_v3.pdf"/>
          <p:cNvPicPr>
            <a:picLocks noChangeAspect="1"/>
          </p:cNvPicPr>
          <p:nvPr/>
        </p:nvPicPr>
        <p:blipFill>
          <a:blip r:embed="rId2"/>
          <a:srcRect b="17922"/>
          <a:stretch>
            <a:fillRect/>
          </a:stretch>
        </p:blipFill>
        <p:spPr>
          <a:xfrm>
            <a:off x="1158459" y="2888353"/>
            <a:ext cx="15429651" cy="8954579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Rectangle"/>
          <p:cNvSpPr/>
          <p:nvPr/>
        </p:nvSpPr>
        <p:spPr>
          <a:xfrm>
            <a:off x="9941800" y="9524639"/>
            <a:ext cx="5546058" cy="389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99" name="bnl-logo-2021.svg" descr="bnl-logo-2021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150" y="2899894"/>
            <a:ext cx="4251800" cy="1035885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A facility enabling direct dynamic optical measurement of near-critical density plasm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 facility enabling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direct dynamic</a:t>
            </a:r>
            <a:r>
              <a:t> optical measurement of near-critical density plasmas</a:t>
            </a:r>
          </a:p>
        </p:txBody>
      </p:sp>
      <p:sp>
        <p:nvSpPr>
          <p:cNvPr id="301" name="Rounded Rectangle"/>
          <p:cNvSpPr/>
          <p:nvPr/>
        </p:nvSpPr>
        <p:spPr>
          <a:xfrm>
            <a:off x="17099246" y="4418587"/>
            <a:ext cx="6444314" cy="230521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38100">
            <a:solidFill>
              <a:srgbClr val="FFFC79"/>
            </a:solidFill>
          </a:ln>
          <a:effectLst>
            <a:outerShdw blurRad="63500" dist="38100" dir="5400000" rotWithShape="0">
              <a:srgbClr val="000000">
                <a:alpha val="35000"/>
              </a:srgbClr>
            </a:outerShdw>
          </a:effectLst>
        </p:spPr>
        <p:txBody>
          <a:bodyPr lIns="82987" tIns="82987" rIns="82987" bIns="82987" anchor="ctr"/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4" name="Equation"/>
              <p:cNvSpPr txBox="1"/>
              <p:nvPr/>
            </p:nvSpPr>
            <p:spPr>
              <a:xfrm>
                <a:off x="20024090" y="5268715"/>
                <a:ext cx="3220910" cy="6049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300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sz="4300" i="1">
                          <a:solidFill>
                            <a:srgbClr val="FF26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p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sz="4300">
                  <a:solidFill>
                    <a:srgbClr val="FF2600"/>
                  </a:solidFill>
                </a:endParaRPr>
              </a:p>
            </p:txBody>
          </p:sp>
        </mc:Choice>
        <mc:Fallback>
          <p:sp>
            <p:nvSpPr>
              <p:cNvPr id="304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4090" y="5268715"/>
                <a:ext cx="3220910" cy="604954"/>
              </a:xfrm>
              <a:prstGeom prst="rect">
                <a:avLst/>
              </a:prstGeom>
              <a:blipFill>
                <a:blip r:embed="rId4"/>
                <a:stretch>
                  <a:fillRect l="-3922" r="-13333" b="-2244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6" name="Dover+, J. Plasma Phys. 82, 415820101 (2016)"/>
          <p:cNvSpPr txBox="1"/>
          <p:nvPr/>
        </p:nvSpPr>
        <p:spPr>
          <a:xfrm>
            <a:off x="393553" y="6927887"/>
            <a:ext cx="4115146" cy="1386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Dover+, J. Plasma Phys. 82, 415820101 (2016)</a:t>
            </a:r>
          </a:p>
        </p:txBody>
      </p:sp>
      <p:sp>
        <p:nvSpPr>
          <p:cNvPr id="307" name="Rectangle"/>
          <p:cNvSpPr/>
          <p:nvPr/>
        </p:nvSpPr>
        <p:spPr>
          <a:xfrm>
            <a:off x="14241760" y="7805013"/>
            <a:ext cx="2340015" cy="8703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8" name="Ti:Sapphire probe pulse"/>
          <p:cNvSpPr txBox="1"/>
          <p:nvPr/>
        </p:nvSpPr>
        <p:spPr>
          <a:xfrm rot="1380000">
            <a:off x="12945896" y="8298625"/>
            <a:ext cx="4019551" cy="547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rPr dirty="0"/>
              <a:t>Ti:Sapphire probe pulse</a:t>
            </a:r>
          </a:p>
        </p:txBody>
      </p:sp>
      <p:sp>
        <p:nvSpPr>
          <p:cNvPr id="309" name="Rectangle"/>
          <p:cNvSpPr/>
          <p:nvPr/>
        </p:nvSpPr>
        <p:spPr>
          <a:xfrm>
            <a:off x="9378797" y="8137346"/>
            <a:ext cx="2340015" cy="8703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0" name="Gas jet"/>
          <p:cNvSpPr txBox="1"/>
          <p:nvPr/>
        </p:nvSpPr>
        <p:spPr>
          <a:xfrm>
            <a:off x="9983050" y="8069327"/>
            <a:ext cx="1264540" cy="547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Gas jet</a:t>
            </a:r>
          </a:p>
        </p:txBody>
      </p:sp>
      <p:sp>
        <p:nvSpPr>
          <p:cNvPr id="311" name="Rectangle"/>
          <p:cNvSpPr/>
          <p:nvPr/>
        </p:nvSpPr>
        <p:spPr>
          <a:xfrm>
            <a:off x="7433043" y="4424126"/>
            <a:ext cx="3370810" cy="172749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2" name="Two time shadowgraphy &amp; interferometry"/>
          <p:cNvSpPr txBox="1"/>
          <p:nvPr/>
        </p:nvSpPr>
        <p:spPr>
          <a:xfrm>
            <a:off x="6867307" y="4522789"/>
            <a:ext cx="4012010" cy="1462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Two time shadowgraphy &amp; interferometry</a:t>
            </a:r>
          </a:p>
        </p:txBody>
      </p:sp>
      <p:sp>
        <p:nvSpPr>
          <p:cNvPr id="313" name="Shape"/>
          <p:cNvSpPr/>
          <p:nvPr/>
        </p:nvSpPr>
        <p:spPr>
          <a:xfrm rot="14342823">
            <a:off x="11003686" y="6629879"/>
            <a:ext cx="1606103" cy="9798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00FDFF">
              <a:alpha val="7357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4" name="Beam profiler"/>
          <p:cNvSpPr txBox="1"/>
          <p:nvPr/>
        </p:nvSpPr>
        <p:spPr>
          <a:xfrm>
            <a:off x="10464087" y="5451498"/>
            <a:ext cx="1949656" cy="1004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t>Beam profiler</a:t>
            </a:r>
          </a:p>
        </p:txBody>
      </p:sp>
      <p:sp>
        <p:nvSpPr>
          <p:cNvPr id="315" name="Rectangle"/>
          <p:cNvSpPr/>
          <p:nvPr/>
        </p:nvSpPr>
        <p:spPr>
          <a:xfrm>
            <a:off x="765721" y="2909722"/>
            <a:ext cx="6435052" cy="40848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6" name="Rectangle"/>
          <p:cNvSpPr/>
          <p:nvPr/>
        </p:nvSpPr>
        <p:spPr>
          <a:xfrm>
            <a:off x="98226" y="3733734"/>
            <a:ext cx="4705800" cy="44404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8" name="Rectangle"/>
          <p:cNvSpPr/>
          <p:nvPr/>
        </p:nvSpPr>
        <p:spPr>
          <a:xfrm>
            <a:off x="4072466" y="9846733"/>
            <a:ext cx="2443362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9" name="LWIR beam"/>
          <p:cNvSpPr txBox="1"/>
          <p:nvPr/>
        </p:nvSpPr>
        <p:spPr>
          <a:xfrm>
            <a:off x="2981107" y="10143117"/>
            <a:ext cx="401201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LWIR beam</a:t>
            </a:r>
          </a:p>
        </p:txBody>
      </p:sp>
      <p:sp>
        <p:nvSpPr>
          <p:cNvPr id="2" name="Palmer+, Phys. Rev. Lett. 106, 014801 (2011)">
            <a:extLst>
              <a:ext uri="{FF2B5EF4-FFF2-40B4-BE49-F238E27FC236}">
                <a16:creationId xmlns:a16="http://schemas.microsoft.com/office/drawing/2014/main" id="{7035240E-DD5C-1A42-D3E2-232CAD38CAC6}"/>
              </a:ext>
            </a:extLst>
          </p:cNvPr>
          <p:cNvSpPr txBox="1"/>
          <p:nvPr/>
        </p:nvSpPr>
        <p:spPr>
          <a:xfrm>
            <a:off x="878780" y="2939917"/>
            <a:ext cx="8117736" cy="1386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GB" dirty="0" err="1"/>
              <a:t>Polyanskiy</a:t>
            </a:r>
            <a:r>
              <a:rPr dirty="0"/>
              <a:t>+, </a:t>
            </a:r>
            <a:r>
              <a:rPr lang="en-GB" dirty="0"/>
              <a:t>OSA Continuum 3, 459</a:t>
            </a:r>
            <a:r>
              <a:rPr dirty="0"/>
              <a:t> (20</a:t>
            </a:r>
            <a:r>
              <a:rPr lang="en-GB" dirty="0"/>
              <a:t>20</a:t>
            </a:r>
            <a:r>
              <a:rPr dirty="0"/>
              <a:t>)</a:t>
            </a:r>
          </a:p>
        </p:txBody>
      </p:sp>
      <p:sp>
        <p:nvSpPr>
          <p:cNvPr id="4" name="Equivalent NIR beam">
            <a:extLst>
              <a:ext uri="{FF2B5EF4-FFF2-40B4-BE49-F238E27FC236}">
                <a16:creationId xmlns:a16="http://schemas.microsoft.com/office/drawing/2014/main" id="{611809DA-B355-DDE2-1E4A-4BAEB7B27915}"/>
              </a:ext>
            </a:extLst>
          </p:cNvPr>
          <p:cNvSpPr txBox="1"/>
          <p:nvPr/>
        </p:nvSpPr>
        <p:spPr>
          <a:xfrm>
            <a:off x="183093" y="10032173"/>
            <a:ext cx="3258038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b="1"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Equivalent NIR beam</a:t>
            </a:r>
          </a:p>
        </p:txBody>
      </p:sp>
      <p:sp>
        <p:nvSpPr>
          <p:cNvPr id="5" name="λL~9.2 μm…">
            <a:extLst>
              <a:ext uri="{FF2B5EF4-FFF2-40B4-BE49-F238E27FC236}">
                <a16:creationId xmlns:a16="http://schemas.microsoft.com/office/drawing/2014/main" id="{36C9D67B-B2EA-C2CF-3222-2716FDEE81E3}"/>
              </a:ext>
            </a:extLst>
          </p:cNvPr>
          <p:cNvSpPr txBox="1"/>
          <p:nvPr/>
        </p:nvSpPr>
        <p:spPr>
          <a:xfrm>
            <a:off x="3938748" y="11041264"/>
            <a:ext cx="2096729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/>
            </a:pPr>
            <a:r>
              <a:rPr dirty="0"/>
              <a:t>λ</a:t>
            </a:r>
            <a:r>
              <a:rPr baseline="-25000" dirty="0"/>
              <a:t>L</a:t>
            </a:r>
            <a:r>
              <a:rPr dirty="0"/>
              <a:t>~9.2 </a:t>
            </a:r>
            <a:r>
              <a:rPr dirty="0" err="1"/>
              <a:t>μm</a:t>
            </a:r>
            <a:endParaRPr dirty="0"/>
          </a:p>
          <a:p>
            <a:pPr>
              <a:defRPr sz="3300"/>
            </a:pPr>
            <a:r>
              <a:rPr dirty="0" err="1"/>
              <a:t>τ</a:t>
            </a:r>
            <a:r>
              <a:rPr baseline="-25000" dirty="0" err="1"/>
              <a:t>L</a:t>
            </a:r>
            <a:r>
              <a:rPr dirty="0"/>
              <a:t> ~ 2 </a:t>
            </a:r>
            <a:r>
              <a:rPr dirty="0" err="1"/>
              <a:t>ps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r</a:t>
            </a:r>
            <a:r>
              <a:rPr baseline="-25000" dirty="0" err="1"/>
              <a:t>L</a:t>
            </a:r>
            <a:r>
              <a:rPr i="0" baseline="-5999" dirty="0"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i="0" dirty="0">
                <a:latin typeface="+mn-lt"/>
                <a:ea typeface="+mn-ea"/>
                <a:cs typeface="+mn-cs"/>
                <a:sym typeface="Helvetica Neue Light"/>
              </a:rPr>
              <a:t>~ 65 </a:t>
            </a:r>
            <a:r>
              <a:rPr i="0" dirty="0" err="1">
                <a:latin typeface="+mn-lt"/>
                <a:ea typeface="+mn-ea"/>
                <a:cs typeface="+mn-cs"/>
                <a:sym typeface="Helvetica Neue Light"/>
              </a:rPr>
              <a:t>μm</a:t>
            </a:r>
            <a:endParaRPr i="0" dirty="0">
              <a:latin typeface="+mn-lt"/>
              <a:ea typeface="+mn-ea"/>
              <a:cs typeface="+mn-cs"/>
              <a:sym typeface="Helvetica Neue Light"/>
            </a:endParaRPr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</a:t>
            </a:r>
            <a:r>
              <a:rPr baseline="-25000" dirty="0"/>
              <a:t>0</a:t>
            </a:r>
            <a:r>
              <a:rPr dirty="0"/>
              <a:t> </a:t>
            </a:r>
            <a:r>
              <a:rPr i="0" dirty="0">
                <a:latin typeface="+mn-lt"/>
                <a:ea typeface="+mn-ea"/>
                <a:cs typeface="+mn-cs"/>
                <a:sym typeface="Helvetica Neue Light"/>
              </a:rPr>
              <a:t>~ 1.5</a:t>
            </a:r>
            <a:r>
              <a:rPr dirty="0"/>
              <a:t> </a:t>
            </a:r>
          </a:p>
        </p:txBody>
      </p:sp>
      <p:sp>
        <p:nvSpPr>
          <p:cNvPr id="6" name="λL~0.8 μm…">
            <a:extLst>
              <a:ext uri="{FF2B5EF4-FFF2-40B4-BE49-F238E27FC236}">
                <a16:creationId xmlns:a16="http://schemas.microsoft.com/office/drawing/2014/main" id="{E79C148B-5523-0964-FA80-231DC3453C30}"/>
              </a:ext>
            </a:extLst>
          </p:cNvPr>
          <p:cNvSpPr txBox="1"/>
          <p:nvPr/>
        </p:nvSpPr>
        <p:spPr>
          <a:xfrm>
            <a:off x="697224" y="11177398"/>
            <a:ext cx="2229778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λ</a:t>
            </a:r>
            <a:r>
              <a:rPr baseline="-25000" dirty="0"/>
              <a:t>L</a:t>
            </a:r>
            <a:r>
              <a:rPr dirty="0"/>
              <a:t>~0.8 </a:t>
            </a:r>
            <a:r>
              <a:rPr dirty="0" err="1"/>
              <a:t>μm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τ</a:t>
            </a:r>
            <a:r>
              <a:rPr baseline="-25000" dirty="0" err="1"/>
              <a:t>L</a:t>
            </a:r>
            <a:r>
              <a:rPr dirty="0"/>
              <a:t> ~ 170 fs</a:t>
            </a:r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r</a:t>
            </a:r>
            <a:r>
              <a:rPr baseline="-25000" dirty="0" err="1"/>
              <a:t>L</a:t>
            </a:r>
            <a:r>
              <a:rPr baseline="-5999" dirty="0"/>
              <a:t> </a:t>
            </a:r>
            <a:r>
              <a:rPr dirty="0"/>
              <a:t>~ 5.6 </a:t>
            </a:r>
            <a:r>
              <a:rPr dirty="0" err="1"/>
              <a:t>μm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</a:t>
            </a:r>
            <a:r>
              <a:rPr baseline="-25000" dirty="0"/>
              <a:t>0</a:t>
            </a:r>
            <a:r>
              <a:rPr dirty="0"/>
              <a:t> ~ 1.5 </a:t>
            </a:r>
          </a:p>
        </p:txBody>
      </p:sp>
      <p:sp>
        <p:nvSpPr>
          <p:cNvPr id="7" name="High power CO2 laser:…">
            <a:extLst>
              <a:ext uri="{FF2B5EF4-FFF2-40B4-BE49-F238E27FC236}">
                <a16:creationId xmlns:a16="http://schemas.microsoft.com/office/drawing/2014/main" id="{D8F335BC-F334-C2C4-87F2-7146EAE6677A}"/>
              </a:ext>
            </a:extLst>
          </p:cNvPr>
          <p:cNvSpPr txBox="1"/>
          <p:nvPr/>
        </p:nvSpPr>
        <p:spPr>
          <a:xfrm>
            <a:off x="17176940" y="4526803"/>
            <a:ext cx="5239496" cy="164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2987" tIns="82987" rIns="82987" bIns="82987">
            <a:spAutoFit/>
          </a:bodyPr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High power CO</a:t>
            </a:r>
            <a:r>
              <a:rPr baseline="-5999" dirty="0"/>
              <a:t>2</a:t>
            </a:r>
            <a:r>
              <a:rPr dirty="0"/>
              <a:t> </a:t>
            </a:r>
            <a:r>
              <a:rPr lang="en-GB" dirty="0"/>
              <a:t>drive </a:t>
            </a:r>
            <a:r>
              <a:rPr dirty="0"/>
              <a:t>laser:</a:t>
            </a:r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i="1" dirty="0" err="1"/>
              <a:t>t</a:t>
            </a:r>
            <a:r>
              <a:rPr i="1" baseline="-25000" dirty="0" err="1"/>
              <a:t>L</a:t>
            </a:r>
            <a:r>
              <a:rPr i="1" baseline="-5999" dirty="0"/>
              <a:t> </a:t>
            </a:r>
            <a:r>
              <a:rPr dirty="0"/>
              <a:t>~ 2 </a:t>
            </a:r>
            <a:r>
              <a:rPr dirty="0" err="1"/>
              <a:t>ps</a:t>
            </a:r>
            <a:endParaRPr dirty="0"/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λ</a:t>
            </a:r>
            <a:r>
              <a:rPr baseline="-25000" dirty="0" err="1"/>
              <a:t>L</a:t>
            </a:r>
            <a:r>
              <a:rPr dirty="0"/>
              <a:t> ~ 9 </a:t>
            </a:r>
            <a:r>
              <a:rPr dirty="0" err="1"/>
              <a:t>μm</a:t>
            </a:r>
            <a:endParaRPr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Nearly all high power lasers are in the near-IR -…"/>
          <p:cNvSpPr txBox="1">
            <a:spLocks noGrp="1"/>
          </p:cNvSpPr>
          <p:nvPr>
            <p:ph type="body" idx="1"/>
          </p:nvPr>
        </p:nvSpPr>
        <p:spPr>
          <a:xfrm>
            <a:off x="1862666" y="4668095"/>
            <a:ext cx="21031201" cy="8144604"/>
          </a:xfrm>
          <a:prstGeom prst="rect">
            <a:avLst/>
          </a:prstGeom>
        </p:spPr>
        <p:txBody>
          <a:bodyPr lIns="92208" tIns="92208" rIns="92208" bIns="92208"/>
          <a:lstStyle/>
          <a:p>
            <a:pPr marL="482600" indent="-482600">
              <a:defRPr sz="3800" b="1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Nearly all high power lasers are in the near-IR - </a:t>
            </a:r>
          </a:p>
          <a:p>
            <a:pPr marL="482600" indent="-482600">
              <a:defRPr sz="3800" b="1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but not all!</a:t>
            </a:r>
          </a:p>
        </p:txBody>
      </p:sp>
      <p:sp>
        <p:nvSpPr>
          <p:cNvPr id="324" name="5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5</a:t>
            </a:r>
            <a:endParaRPr dirty="0"/>
          </a:p>
        </p:txBody>
      </p:sp>
      <p:pic>
        <p:nvPicPr>
          <p:cNvPr id="325" name="bnl-logo-2021.svg" descr="bnl-logo-2021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9150" y="2899894"/>
            <a:ext cx="4251800" cy="1035885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A facility enabling direct dynamic optical measurement of near-critical density plasm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 facility enabling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direct dynamic</a:t>
            </a:r>
            <a:r>
              <a:t> optical measurement of near-critical density plasmas</a:t>
            </a:r>
          </a:p>
        </p:txBody>
      </p:sp>
      <p:sp>
        <p:nvSpPr>
          <p:cNvPr id="327" name="Rounded Rectangle"/>
          <p:cNvSpPr/>
          <p:nvPr/>
        </p:nvSpPr>
        <p:spPr>
          <a:xfrm>
            <a:off x="17099246" y="4418587"/>
            <a:ext cx="6444314" cy="230521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38100">
            <a:solidFill>
              <a:srgbClr val="FFFC79"/>
            </a:solidFill>
          </a:ln>
          <a:effectLst>
            <a:outerShdw blurRad="63500" dist="38100" dir="5400000" rotWithShape="0">
              <a:srgbClr val="000000">
                <a:alpha val="35000"/>
              </a:srgbClr>
            </a:outerShdw>
          </a:effectLst>
        </p:spPr>
        <p:txBody>
          <a:bodyPr lIns="82987" tIns="82987" rIns="82987" bIns="82987" anchor="ctr"/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8" name="Rounded Rectangle"/>
          <p:cNvSpPr/>
          <p:nvPr/>
        </p:nvSpPr>
        <p:spPr>
          <a:xfrm>
            <a:off x="17099246" y="7024386"/>
            <a:ext cx="6444314" cy="3289385"/>
          </a:xfrm>
          <a:prstGeom prst="roundRect">
            <a:avLst>
              <a:gd name="adj" fmla="val 10512"/>
            </a:avLst>
          </a:prstGeom>
          <a:solidFill>
            <a:srgbClr val="FFFFFF"/>
          </a:solidFill>
          <a:ln w="38100">
            <a:solidFill>
              <a:srgbClr val="FFFC79"/>
            </a:solidFill>
          </a:ln>
          <a:effectLst>
            <a:outerShdw blurRad="63500" dist="38100" dir="5400000" rotWithShape="0">
              <a:srgbClr val="000000">
                <a:alpha val="35000"/>
              </a:srgbClr>
            </a:outerShdw>
          </a:effectLst>
        </p:spPr>
        <p:txBody>
          <a:bodyPr lIns="82987" tIns="82987" rIns="82987" bIns="82987" anchor="ctr"/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9" name="Optical probe:…"/>
          <p:cNvSpPr txBox="1"/>
          <p:nvPr/>
        </p:nvSpPr>
        <p:spPr>
          <a:xfrm>
            <a:off x="17176942" y="7132603"/>
            <a:ext cx="2717973" cy="2629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2987" tIns="82987" rIns="82987" bIns="82987">
            <a:spAutoFit/>
          </a:bodyPr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Optical probe:</a:t>
            </a:r>
          </a:p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Ti:Sapphire:</a:t>
            </a:r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i="1" dirty="0" err="1"/>
              <a:t>t</a:t>
            </a:r>
            <a:r>
              <a:rPr i="1" baseline="-25000" dirty="0" err="1"/>
              <a:t>L</a:t>
            </a:r>
            <a:r>
              <a:rPr i="1" baseline="-5999" dirty="0"/>
              <a:t> </a:t>
            </a:r>
            <a:r>
              <a:rPr dirty="0"/>
              <a:t>~ 100 fs</a:t>
            </a:r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λ</a:t>
            </a:r>
            <a:r>
              <a:rPr baseline="-25000" dirty="0" err="1"/>
              <a:t>L</a:t>
            </a:r>
            <a:r>
              <a:rPr dirty="0"/>
              <a:t> ~ 800 nm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0" name="Equation"/>
              <p:cNvSpPr txBox="1"/>
              <p:nvPr/>
            </p:nvSpPr>
            <p:spPr>
              <a:xfrm>
                <a:off x="20024090" y="5268715"/>
                <a:ext cx="3220910" cy="6049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300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sz="4300" i="1">
                          <a:solidFill>
                            <a:srgbClr val="FF26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p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sz="4300">
                  <a:solidFill>
                    <a:srgbClr val="FF2600"/>
                  </a:solidFill>
                </a:endParaRPr>
              </a:p>
            </p:txBody>
          </p:sp>
        </mc:Choice>
        <mc:Fallback>
          <p:sp>
            <p:nvSpPr>
              <p:cNvPr id="33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4090" y="5268715"/>
                <a:ext cx="3220910" cy="604954"/>
              </a:xfrm>
              <a:prstGeom prst="rect">
                <a:avLst/>
              </a:prstGeom>
              <a:blipFill>
                <a:blip r:embed="rId3"/>
                <a:stretch>
                  <a:fillRect l="-3922" r="-13333" b="-2244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1" name="Equation"/>
              <p:cNvSpPr txBox="1"/>
              <p:nvPr/>
            </p:nvSpPr>
            <p:spPr>
              <a:xfrm>
                <a:off x="20024090" y="8366601"/>
                <a:ext cx="3220910" cy="6049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300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sz="4300" i="1">
                          <a:solidFill>
                            <a:srgbClr val="FF26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sup>
                      </m:sSup>
                      <m:sSup>
                        <m:sSupPr>
                          <m:ctrl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sz="4300" i="1">
                              <a:solidFill>
                                <a:srgbClr val="FF26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sz="4300">
                  <a:solidFill>
                    <a:srgbClr val="FF2600"/>
                  </a:solidFill>
                </a:endParaRPr>
              </a:p>
            </p:txBody>
          </p:sp>
        </mc:Choice>
        <mc:Fallback>
          <p:sp>
            <p:nvSpPr>
              <p:cNvPr id="33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4090" y="8366601"/>
                <a:ext cx="3220910" cy="604954"/>
              </a:xfrm>
              <a:prstGeom prst="rect">
                <a:avLst/>
              </a:prstGeom>
              <a:blipFill>
                <a:blip r:embed="rId4"/>
                <a:stretch>
                  <a:fillRect l="-3922" r="-14118" b="-2244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2" name="Dover+, J. Plasma Phys. 82, 415820101 (2016)"/>
          <p:cNvSpPr txBox="1"/>
          <p:nvPr/>
        </p:nvSpPr>
        <p:spPr>
          <a:xfrm>
            <a:off x="393553" y="6927887"/>
            <a:ext cx="4115146" cy="1386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Dover+, J. Plasma Phys. 82, 415820101 (2016)</a:t>
            </a:r>
          </a:p>
        </p:txBody>
      </p:sp>
      <p:grpSp>
        <p:nvGrpSpPr>
          <p:cNvPr id="344" name="Group"/>
          <p:cNvGrpSpPr/>
          <p:nvPr/>
        </p:nvGrpSpPr>
        <p:grpSpPr>
          <a:xfrm>
            <a:off x="765721" y="2888353"/>
            <a:ext cx="15822390" cy="10531387"/>
            <a:chOff x="0" y="0"/>
            <a:chExt cx="15822388" cy="10531386"/>
          </a:xfrm>
        </p:grpSpPr>
        <p:pic>
          <p:nvPicPr>
            <p:cNvPr id="333" name="Experimental_Layout_Annotated_v3.pdf" descr="Experimental_Layout_Annotated_v3.pdf"/>
            <p:cNvPicPr>
              <a:picLocks noChangeAspect="1"/>
            </p:cNvPicPr>
            <p:nvPr/>
          </p:nvPicPr>
          <p:blipFill>
            <a:blip r:embed="rId5"/>
            <a:srcRect b="17922"/>
            <a:stretch>
              <a:fillRect/>
            </a:stretch>
          </p:blipFill>
          <p:spPr>
            <a:xfrm>
              <a:off x="392737" y="0"/>
              <a:ext cx="15429651" cy="89545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4" name="Rectangle"/>
            <p:cNvSpPr/>
            <p:nvPr/>
          </p:nvSpPr>
          <p:spPr>
            <a:xfrm>
              <a:off x="9176078" y="6636286"/>
              <a:ext cx="5546059" cy="38951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" name="Rectangle"/>
            <p:cNvSpPr/>
            <p:nvPr/>
          </p:nvSpPr>
          <p:spPr>
            <a:xfrm>
              <a:off x="13476038" y="4916660"/>
              <a:ext cx="2340016" cy="87030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" name="Ti:Sapphire probe pulse"/>
            <p:cNvSpPr/>
            <p:nvPr/>
          </p:nvSpPr>
          <p:spPr>
            <a:xfrm>
              <a:off x="14189950" y="5684146"/>
              <a:ext cx="672813" cy="166527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endParaRPr dirty="0"/>
            </a:p>
          </p:txBody>
        </p:sp>
        <p:sp>
          <p:nvSpPr>
            <p:cNvPr id="337" name="Rectangle"/>
            <p:cNvSpPr/>
            <p:nvPr/>
          </p:nvSpPr>
          <p:spPr>
            <a:xfrm>
              <a:off x="8613075" y="5248993"/>
              <a:ext cx="2340016" cy="87030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" name="Gas jet"/>
            <p:cNvSpPr/>
            <p:nvPr/>
          </p:nvSpPr>
          <p:spPr>
            <a:xfrm>
              <a:off x="9849598" y="5454848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Gas jet</a:t>
              </a:r>
            </a:p>
          </p:txBody>
        </p:sp>
        <p:sp>
          <p:nvSpPr>
            <p:cNvPr id="339" name="Rectangle"/>
            <p:cNvSpPr/>
            <p:nvPr/>
          </p:nvSpPr>
          <p:spPr>
            <a:xfrm>
              <a:off x="6667321" y="1535773"/>
              <a:ext cx="3370811" cy="172749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" name="Two time shadowgraphy &amp; interferometry"/>
            <p:cNvSpPr/>
            <p:nvPr/>
          </p:nvSpPr>
          <p:spPr>
            <a:xfrm>
              <a:off x="6101585" y="2365510"/>
              <a:ext cx="401201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Two time shadowgraphy &amp; interferometry</a:t>
              </a:r>
            </a:p>
          </p:txBody>
        </p:sp>
        <p:sp>
          <p:nvSpPr>
            <p:cNvPr id="341" name="Shape"/>
            <p:cNvSpPr/>
            <p:nvPr/>
          </p:nvSpPr>
          <p:spPr>
            <a:xfrm rot="14342823">
              <a:off x="10237964" y="3741526"/>
              <a:ext cx="1606104" cy="9798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0" y="10800"/>
                  </a:lnTo>
                  <a:lnTo>
                    <a:pt x="10800" y="21600"/>
                  </a:lnTo>
                  <a:lnTo>
                    <a:pt x="21600" y="108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00FDFF">
                <a:alpha val="7357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" name="Beam profiler"/>
            <p:cNvSpPr/>
            <p:nvPr/>
          </p:nvSpPr>
          <p:spPr>
            <a:xfrm>
              <a:off x="9698366" y="3065619"/>
              <a:ext cx="194965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000"/>
              </a:lvl1pPr>
            </a:lstStyle>
            <a:p>
              <a:r>
                <a:t>Beam profiler</a:t>
              </a:r>
            </a:p>
          </p:txBody>
        </p:sp>
        <p:sp>
          <p:nvSpPr>
            <p:cNvPr id="343" name="Rectangle"/>
            <p:cNvSpPr/>
            <p:nvPr/>
          </p:nvSpPr>
          <p:spPr>
            <a:xfrm>
              <a:off x="0" y="3146"/>
              <a:ext cx="6525381" cy="410306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45" name="Rectangle"/>
          <p:cNvSpPr/>
          <p:nvPr/>
        </p:nvSpPr>
        <p:spPr>
          <a:xfrm>
            <a:off x="98226" y="3733734"/>
            <a:ext cx="4705800" cy="44404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7" name="Rectangle"/>
          <p:cNvSpPr/>
          <p:nvPr/>
        </p:nvSpPr>
        <p:spPr>
          <a:xfrm>
            <a:off x="4072466" y="9846733"/>
            <a:ext cx="2443362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8" name="LWIR beam"/>
          <p:cNvSpPr txBox="1"/>
          <p:nvPr/>
        </p:nvSpPr>
        <p:spPr>
          <a:xfrm>
            <a:off x="2981107" y="10143117"/>
            <a:ext cx="401201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LWIR beam</a:t>
            </a:r>
          </a:p>
        </p:txBody>
      </p:sp>
      <p:sp>
        <p:nvSpPr>
          <p:cNvPr id="349" name="Optically probe near and over-critical LPI…"/>
          <p:cNvSpPr txBox="1"/>
          <p:nvPr/>
        </p:nvSpPr>
        <p:spPr>
          <a:xfrm>
            <a:off x="17358555" y="10595309"/>
            <a:ext cx="5925694" cy="2121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  <a:defRPr sz="3300" b="1">
                <a:solidFill>
                  <a:srgbClr val="FE08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Optically probe </a:t>
            </a:r>
            <a:r>
              <a:rPr i="1"/>
              <a:t>near and over-critical LPI</a:t>
            </a:r>
          </a:p>
          <a:p>
            <a:pPr marL="228600" indent="-228600" algn="l">
              <a:buSzPct val="100000"/>
              <a:buChar char="•"/>
              <a:defRPr sz="3300" b="1">
                <a:solidFill>
                  <a:srgbClr val="FE08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Measure </a:t>
            </a:r>
            <a:r>
              <a:rPr i="1"/>
              <a:t>intrapulse dynamics</a:t>
            </a:r>
          </a:p>
        </p:txBody>
      </p:sp>
      <p:sp>
        <p:nvSpPr>
          <p:cNvPr id="350" name="λL~0.8 μm…"/>
          <p:cNvSpPr txBox="1"/>
          <p:nvPr/>
        </p:nvSpPr>
        <p:spPr>
          <a:xfrm>
            <a:off x="697224" y="11177398"/>
            <a:ext cx="2229778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λ</a:t>
            </a:r>
            <a:r>
              <a:rPr baseline="-25000" dirty="0"/>
              <a:t>L</a:t>
            </a:r>
            <a:r>
              <a:rPr dirty="0"/>
              <a:t>~0.8 </a:t>
            </a:r>
            <a:r>
              <a:rPr dirty="0" err="1"/>
              <a:t>μm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τ</a:t>
            </a:r>
            <a:r>
              <a:rPr baseline="-25000" dirty="0" err="1"/>
              <a:t>L</a:t>
            </a:r>
            <a:r>
              <a:rPr dirty="0"/>
              <a:t> ~ 170 fs</a:t>
            </a:r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r</a:t>
            </a:r>
            <a:r>
              <a:rPr baseline="-25000" dirty="0" err="1"/>
              <a:t>L</a:t>
            </a:r>
            <a:r>
              <a:rPr baseline="-5999" dirty="0"/>
              <a:t> </a:t>
            </a:r>
            <a:r>
              <a:rPr dirty="0"/>
              <a:t>~ 5.6 </a:t>
            </a:r>
            <a:r>
              <a:rPr dirty="0" err="1"/>
              <a:t>μm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</a:t>
            </a:r>
            <a:r>
              <a:rPr baseline="-25000" dirty="0"/>
              <a:t>0</a:t>
            </a:r>
            <a:r>
              <a:rPr dirty="0"/>
              <a:t> ~ 1.5 </a:t>
            </a:r>
          </a:p>
        </p:txBody>
      </p:sp>
      <p:sp>
        <p:nvSpPr>
          <p:cNvPr id="351" name="Equivalent NIR beam"/>
          <p:cNvSpPr txBox="1"/>
          <p:nvPr/>
        </p:nvSpPr>
        <p:spPr>
          <a:xfrm>
            <a:off x="183093" y="10032173"/>
            <a:ext cx="3258038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b="1"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Equivalent NIR beam</a:t>
            </a:r>
          </a:p>
        </p:txBody>
      </p:sp>
      <p:sp>
        <p:nvSpPr>
          <p:cNvPr id="2" name="Ti:Sapphire probe pulse">
            <a:extLst>
              <a:ext uri="{FF2B5EF4-FFF2-40B4-BE49-F238E27FC236}">
                <a16:creationId xmlns:a16="http://schemas.microsoft.com/office/drawing/2014/main" id="{0BA764F6-A53A-3143-DF33-5E8A86D54D5F}"/>
              </a:ext>
            </a:extLst>
          </p:cNvPr>
          <p:cNvSpPr txBox="1"/>
          <p:nvPr/>
        </p:nvSpPr>
        <p:spPr>
          <a:xfrm rot="1380000">
            <a:off x="12945896" y="8298625"/>
            <a:ext cx="4019551" cy="547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r>
              <a:rPr dirty="0"/>
              <a:t>Ti:Sapphire probe pulse</a:t>
            </a:r>
          </a:p>
        </p:txBody>
      </p:sp>
      <p:sp>
        <p:nvSpPr>
          <p:cNvPr id="3" name="Palmer+, Phys. Rev. Lett. 106, 014801 (2011)">
            <a:extLst>
              <a:ext uri="{FF2B5EF4-FFF2-40B4-BE49-F238E27FC236}">
                <a16:creationId xmlns:a16="http://schemas.microsoft.com/office/drawing/2014/main" id="{489CD821-1059-FFE1-13CD-4F147BAC246F}"/>
              </a:ext>
            </a:extLst>
          </p:cNvPr>
          <p:cNvSpPr txBox="1"/>
          <p:nvPr/>
        </p:nvSpPr>
        <p:spPr>
          <a:xfrm>
            <a:off x="878780" y="2939917"/>
            <a:ext cx="8117736" cy="1386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GB" dirty="0" err="1"/>
              <a:t>Polyanskiy</a:t>
            </a:r>
            <a:r>
              <a:rPr dirty="0"/>
              <a:t>+, </a:t>
            </a:r>
            <a:r>
              <a:rPr lang="en-GB" dirty="0"/>
              <a:t>OSA Continuum 3, 459</a:t>
            </a:r>
            <a:r>
              <a:rPr dirty="0"/>
              <a:t> (20</a:t>
            </a:r>
            <a:r>
              <a:rPr lang="en-GB" dirty="0"/>
              <a:t>20</a:t>
            </a:r>
            <a:r>
              <a:rPr dirty="0"/>
              <a:t>)</a:t>
            </a:r>
          </a:p>
        </p:txBody>
      </p:sp>
      <p:sp>
        <p:nvSpPr>
          <p:cNvPr id="5" name="λL~9.2 μm…">
            <a:extLst>
              <a:ext uri="{FF2B5EF4-FFF2-40B4-BE49-F238E27FC236}">
                <a16:creationId xmlns:a16="http://schemas.microsoft.com/office/drawing/2014/main" id="{745EB102-5BD3-2E71-A7EC-ABB3021884CA}"/>
              </a:ext>
            </a:extLst>
          </p:cNvPr>
          <p:cNvSpPr txBox="1"/>
          <p:nvPr/>
        </p:nvSpPr>
        <p:spPr>
          <a:xfrm>
            <a:off x="3938748" y="11041264"/>
            <a:ext cx="2096729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/>
            </a:pPr>
            <a:r>
              <a:rPr dirty="0"/>
              <a:t>λ</a:t>
            </a:r>
            <a:r>
              <a:rPr baseline="-25000" dirty="0"/>
              <a:t>L</a:t>
            </a:r>
            <a:r>
              <a:rPr dirty="0"/>
              <a:t>~9.2 </a:t>
            </a:r>
            <a:r>
              <a:rPr dirty="0" err="1"/>
              <a:t>μm</a:t>
            </a:r>
            <a:endParaRPr dirty="0"/>
          </a:p>
          <a:p>
            <a:pPr>
              <a:defRPr sz="3300"/>
            </a:pPr>
            <a:r>
              <a:rPr dirty="0" err="1"/>
              <a:t>τ</a:t>
            </a:r>
            <a:r>
              <a:rPr baseline="-25000" dirty="0" err="1"/>
              <a:t>L</a:t>
            </a:r>
            <a:r>
              <a:rPr dirty="0"/>
              <a:t> ~ 2 </a:t>
            </a:r>
            <a:r>
              <a:rPr dirty="0" err="1"/>
              <a:t>ps</a:t>
            </a:r>
            <a:endParaRPr dirty="0"/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 err="1"/>
              <a:t>r</a:t>
            </a:r>
            <a:r>
              <a:rPr baseline="-25000" dirty="0" err="1"/>
              <a:t>L</a:t>
            </a:r>
            <a:r>
              <a:rPr i="0" baseline="-5999" dirty="0"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i="0" dirty="0">
                <a:latin typeface="+mn-lt"/>
                <a:ea typeface="+mn-ea"/>
                <a:cs typeface="+mn-cs"/>
                <a:sym typeface="Helvetica Neue Light"/>
              </a:rPr>
              <a:t>~ 65 </a:t>
            </a:r>
            <a:r>
              <a:rPr i="0" dirty="0" err="1">
                <a:latin typeface="+mn-lt"/>
                <a:ea typeface="+mn-ea"/>
                <a:cs typeface="+mn-cs"/>
                <a:sym typeface="Helvetica Neue Light"/>
              </a:rPr>
              <a:t>μm</a:t>
            </a:r>
            <a:endParaRPr i="0" dirty="0">
              <a:latin typeface="+mn-lt"/>
              <a:ea typeface="+mn-ea"/>
              <a:cs typeface="+mn-cs"/>
              <a:sym typeface="Helvetica Neue Light"/>
            </a:endParaRPr>
          </a:p>
          <a:p>
            <a:pPr>
              <a:defRPr sz="3300" i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</a:t>
            </a:r>
            <a:r>
              <a:rPr baseline="-25000" dirty="0"/>
              <a:t>0</a:t>
            </a:r>
            <a:r>
              <a:rPr dirty="0"/>
              <a:t> </a:t>
            </a:r>
            <a:r>
              <a:rPr i="0" dirty="0">
                <a:latin typeface="+mn-lt"/>
                <a:ea typeface="+mn-ea"/>
                <a:cs typeface="+mn-cs"/>
                <a:sym typeface="Helvetica Neue Light"/>
              </a:rPr>
              <a:t>~ 1.5</a:t>
            </a:r>
            <a:r>
              <a:rPr dirty="0"/>
              <a:t> </a:t>
            </a:r>
          </a:p>
        </p:txBody>
      </p:sp>
      <p:sp>
        <p:nvSpPr>
          <p:cNvPr id="6" name="High power CO2 laser:…">
            <a:extLst>
              <a:ext uri="{FF2B5EF4-FFF2-40B4-BE49-F238E27FC236}">
                <a16:creationId xmlns:a16="http://schemas.microsoft.com/office/drawing/2014/main" id="{3E77439F-3082-885B-17C8-45FA7F472F1B}"/>
              </a:ext>
            </a:extLst>
          </p:cNvPr>
          <p:cNvSpPr txBox="1"/>
          <p:nvPr/>
        </p:nvSpPr>
        <p:spPr>
          <a:xfrm>
            <a:off x="17176940" y="4526803"/>
            <a:ext cx="5239496" cy="164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2987" tIns="82987" rIns="82987" bIns="82987">
            <a:spAutoFit/>
          </a:bodyPr>
          <a:lstStyle/>
          <a:p>
            <a:pPr algn="l" defTabSz="1659751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High power CO</a:t>
            </a:r>
            <a:r>
              <a:rPr baseline="-5999" dirty="0"/>
              <a:t>2</a:t>
            </a:r>
            <a:r>
              <a:rPr dirty="0"/>
              <a:t> </a:t>
            </a:r>
            <a:r>
              <a:rPr lang="en-GB" dirty="0"/>
              <a:t>drive </a:t>
            </a:r>
            <a:r>
              <a:rPr dirty="0"/>
              <a:t>laser:</a:t>
            </a:r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i="1" dirty="0" err="1"/>
              <a:t>t</a:t>
            </a:r>
            <a:r>
              <a:rPr i="1" baseline="-25000" dirty="0" err="1"/>
              <a:t>L</a:t>
            </a:r>
            <a:r>
              <a:rPr i="1" baseline="-5999" dirty="0"/>
              <a:t> </a:t>
            </a:r>
            <a:r>
              <a:rPr dirty="0"/>
              <a:t>~ 2 </a:t>
            </a:r>
            <a:r>
              <a:rPr dirty="0" err="1"/>
              <a:t>ps</a:t>
            </a:r>
            <a:endParaRPr dirty="0"/>
          </a:p>
          <a:p>
            <a:pPr algn="l" defTabSz="1659751"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λ</a:t>
            </a:r>
            <a:r>
              <a:rPr baseline="-25000" dirty="0" err="1"/>
              <a:t>L</a:t>
            </a:r>
            <a:r>
              <a:rPr dirty="0"/>
              <a:t> ~ 9 </a:t>
            </a:r>
            <a:r>
              <a:rPr dirty="0" err="1"/>
              <a:t>μm</a:t>
            </a: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6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6</a:t>
            </a:r>
            <a:endParaRPr dirty="0"/>
          </a:p>
        </p:txBody>
      </p:sp>
      <p:pic>
        <p:nvPicPr>
          <p:cNvPr id="355" name="2022BNL3D04.gif" descr="2022BNL3D04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719195" y="2867371"/>
            <a:ext cx="16190260" cy="10793507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Plan to investigate channeling in near critical density plasma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1495050" cy="1968500"/>
          </a:xfrm>
          <a:prstGeom prst="rect">
            <a:avLst/>
          </a:prstGeom>
        </p:spPr>
        <p:txBody>
          <a:bodyPr/>
          <a:lstStyle/>
          <a:p>
            <a:r>
              <a:t>Plan to investigate channeling in near critical density plasma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7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7</a:t>
            </a:r>
            <a:endParaRPr dirty="0"/>
          </a:p>
        </p:txBody>
      </p:sp>
      <p:sp>
        <p:nvSpPr>
          <p:cNvPr id="359" name="Development of channel in near-critical density plasm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Development of channel in near-critical density plasma</a:t>
            </a:r>
          </a:p>
        </p:txBody>
      </p:sp>
      <p:pic>
        <p:nvPicPr>
          <p:cNvPr id="360" name="Fig1_mockup.pdf" descr="Fig1_mockup.pdf"/>
          <p:cNvPicPr>
            <a:picLocks noChangeAspect="1"/>
          </p:cNvPicPr>
          <p:nvPr/>
        </p:nvPicPr>
        <p:blipFill>
          <a:blip r:embed="rId2"/>
          <a:srcRect r="54192"/>
          <a:stretch>
            <a:fillRect/>
          </a:stretch>
        </p:blipFill>
        <p:spPr>
          <a:xfrm>
            <a:off x="3002921" y="2755155"/>
            <a:ext cx="7813769" cy="11152490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ne = 0.5 nc"/>
          <p:cNvSpPr txBox="1"/>
          <p:nvPr/>
        </p:nvSpPr>
        <p:spPr>
          <a:xfrm>
            <a:off x="5789026" y="2830952"/>
            <a:ext cx="302895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n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t> = 0.5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n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</a:p>
        </p:txBody>
      </p:sp>
      <p:sp>
        <p:nvSpPr>
          <p:cNvPr id="362" name="Square"/>
          <p:cNvSpPr/>
          <p:nvPr/>
        </p:nvSpPr>
        <p:spPr>
          <a:xfrm>
            <a:off x="2323169" y="2783962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7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7</a:t>
            </a:r>
            <a:endParaRPr dirty="0"/>
          </a:p>
        </p:txBody>
      </p:sp>
      <p:sp>
        <p:nvSpPr>
          <p:cNvPr id="365" name="Development of channel in near-critical density plasm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Development of channel in near-critical density plasma</a:t>
            </a:r>
          </a:p>
        </p:txBody>
      </p:sp>
      <p:pic>
        <p:nvPicPr>
          <p:cNvPr id="366" name="Fig1_mockup.pdf" descr="Fig1_mockup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921" y="2755155"/>
            <a:ext cx="17057964" cy="11152490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Rectangle"/>
          <p:cNvSpPr/>
          <p:nvPr/>
        </p:nvSpPr>
        <p:spPr>
          <a:xfrm>
            <a:off x="10896903" y="8184657"/>
            <a:ext cx="10338526" cy="55766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8" name="Rectangle"/>
          <p:cNvSpPr/>
          <p:nvPr/>
        </p:nvSpPr>
        <p:spPr>
          <a:xfrm>
            <a:off x="10914480" y="7856579"/>
            <a:ext cx="1865265" cy="1151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9" name="ne = 0.5 nc"/>
          <p:cNvSpPr txBox="1"/>
          <p:nvPr/>
        </p:nvSpPr>
        <p:spPr>
          <a:xfrm>
            <a:off x="5789026" y="2830952"/>
            <a:ext cx="302895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n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t> = 0.5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n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</a:p>
        </p:txBody>
      </p:sp>
      <p:sp>
        <p:nvSpPr>
          <p:cNvPr id="370" name="Square"/>
          <p:cNvSpPr/>
          <p:nvPr/>
        </p:nvSpPr>
        <p:spPr>
          <a:xfrm>
            <a:off x="2323169" y="2783962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1" name="Rectangle"/>
          <p:cNvSpPr/>
          <p:nvPr/>
        </p:nvSpPr>
        <p:spPr>
          <a:xfrm>
            <a:off x="11013833" y="2817880"/>
            <a:ext cx="688415" cy="11513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7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7</a:t>
            </a:r>
            <a:endParaRPr dirty="0"/>
          </a:p>
        </p:txBody>
      </p:sp>
      <p:sp>
        <p:nvSpPr>
          <p:cNvPr id="374" name="Development of channel in near-critical density plasm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Development of channel in near-critical density plasma</a:t>
            </a:r>
          </a:p>
        </p:txBody>
      </p:sp>
      <p:pic>
        <p:nvPicPr>
          <p:cNvPr id="375" name="Fig1_mockup.pdf" descr="Fig1_mockup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921" y="2755155"/>
            <a:ext cx="17057964" cy="11152490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ne = 0.5 nc"/>
          <p:cNvSpPr txBox="1"/>
          <p:nvPr/>
        </p:nvSpPr>
        <p:spPr>
          <a:xfrm>
            <a:off x="5789026" y="2830952"/>
            <a:ext cx="302895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n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t> = 0.5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n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</a:p>
        </p:txBody>
      </p:sp>
      <p:sp>
        <p:nvSpPr>
          <p:cNvPr id="377" name="Square"/>
          <p:cNvSpPr/>
          <p:nvPr/>
        </p:nvSpPr>
        <p:spPr>
          <a:xfrm>
            <a:off x="2323169" y="2783962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8" name="Rectangle"/>
          <p:cNvSpPr/>
          <p:nvPr/>
        </p:nvSpPr>
        <p:spPr>
          <a:xfrm>
            <a:off x="10896903" y="7815035"/>
            <a:ext cx="1172803" cy="11513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9" name="Rectangle"/>
          <p:cNvSpPr/>
          <p:nvPr/>
        </p:nvSpPr>
        <p:spPr>
          <a:xfrm>
            <a:off x="11013833" y="2817880"/>
            <a:ext cx="688415" cy="11513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channel_evo.pdf" descr="channel_evo.pdf"/>
          <p:cNvPicPr>
            <a:picLocks noChangeAspect="1"/>
          </p:cNvPicPr>
          <p:nvPr/>
        </p:nvPicPr>
        <p:blipFill>
          <a:blip r:embed="rId2"/>
          <a:srcRect l="864" r="864"/>
          <a:stretch>
            <a:fillRect/>
          </a:stretch>
        </p:blipFill>
        <p:spPr>
          <a:xfrm>
            <a:off x="2276349" y="3469445"/>
            <a:ext cx="19831302" cy="9487714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8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8</a:t>
            </a:r>
            <a:endParaRPr dirty="0"/>
          </a:p>
        </p:txBody>
      </p:sp>
      <p:sp>
        <p:nvSpPr>
          <p:cNvPr id="383" name="Depletion of laser in channel and superponderomotive heating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1734206" cy="1968500"/>
          </a:xfrm>
          <a:prstGeom prst="rect">
            <a:avLst/>
          </a:prstGeom>
        </p:spPr>
        <p:txBody>
          <a:bodyPr/>
          <a:lstStyle/>
          <a:p>
            <a:r>
              <a:rPr dirty="0"/>
              <a:t>Depletion of laser in channel </a:t>
            </a:r>
            <a:r>
              <a:rPr lang="en-GB" dirty="0"/>
              <a:t>– etching from the front of the pulse</a:t>
            </a:r>
            <a:endParaRPr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9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9</a:t>
            </a:r>
            <a:endParaRPr dirty="0"/>
          </a:p>
        </p:txBody>
      </p:sp>
      <p:sp>
        <p:nvSpPr>
          <p:cNvPr id="386" name="What determines the channeling propagatio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determines the channeling propagation?</a:t>
            </a:r>
          </a:p>
        </p:txBody>
      </p:sp>
      <p:grpSp>
        <p:nvGrpSpPr>
          <p:cNvPr id="397" name="Group"/>
          <p:cNvGrpSpPr/>
          <p:nvPr/>
        </p:nvGrpSpPr>
        <p:grpSpPr>
          <a:xfrm>
            <a:off x="1763480" y="4924611"/>
            <a:ext cx="10249672" cy="3415176"/>
            <a:chOff x="0" y="0"/>
            <a:chExt cx="10249670" cy="3415175"/>
          </a:xfrm>
        </p:grpSpPr>
        <p:sp>
          <p:nvSpPr>
            <p:cNvPr id="387" name="Oval"/>
            <p:cNvSpPr/>
            <p:nvPr/>
          </p:nvSpPr>
          <p:spPr>
            <a:xfrm>
              <a:off x="0" y="830742"/>
              <a:ext cx="6369845" cy="1219201"/>
            </a:xfrm>
            <a:prstGeom prst="ellipse">
              <a:avLst/>
            </a:prstGeom>
            <a:solidFill>
              <a:srgbClr val="C0504D"/>
            </a:solidFill>
            <a:ln w="38100" cap="flat">
              <a:solidFill>
                <a:srgbClr val="8C3A38"/>
              </a:solidFill>
              <a:prstDash val="solid"/>
              <a:round/>
            </a:ln>
            <a:effectLst>
              <a:outerShdw blurRad="635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82987" tIns="82987" rIns="82987" bIns="82987" numCol="1" anchor="ctr">
              <a:noAutofit/>
            </a:bodyPr>
            <a:lstStyle/>
            <a:p>
              <a:pPr algn="l" defTabSz="1659751">
                <a:defRPr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8" name="vg"/>
            <p:cNvSpPr txBox="1"/>
            <p:nvPr/>
          </p:nvSpPr>
          <p:spPr>
            <a:xfrm>
              <a:off x="1699216" y="2041892"/>
              <a:ext cx="746089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pPr>
              <a:r>
                <a:t>v</a:t>
              </a:r>
              <a:r>
                <a:rPr baseline="-5999"/>
                <a:t>g</a:t>
              </a:r>
            </a:p>
          </p:txBody>
        </p:sp>
        <p:sp>
          <p:nvSpPr>
            <p:cNvPr id="389" name="Rectangle"/>
            <p:cNvSpPr/>
            <p:nvPr/>
          </p:nvSpPr>
          <p:spPr>
            <a:xfrm>
              <a:off x="3873084" y="775631"/>
              <a:ext cx="5950611" cy="1329424"/>
            </a:xfrm>
            <a:prstGeom prst="rect">
              <a:avLst/>
            </a:prstGeom>
            <a:gradFill flip="none" rotWithShape="1">
              <a:gsLst>
                <a:gs pos="0">
                  <a:srgbClr val="2A869F"/>
                </a:gs>
                <a:gs pos="80000">
                  <a:srgbClr val="37B1D1"/>
                </a:gs>
                <a:gs pos="100000">
                  <a:srgbClr val="34B3D5"/>
                </a:gs>
              </a:gsLst>
              <a:lin ang="16200000" scaled="0"/>
            </a:gradFill>
            <a:ln w="12700" cap="flat">
              <a:solidFill>
                <a:srgbClr val="46AAC4"/>
              </a:solidFill>
              <a:prstDash val="solid"/>
              <a:round/>
            </a:ln>
            <a:effectLst>
              <a:outerShdw blurRad="635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82987" tIns="82987" rIns="82987" bIns="82987" numCol="1" anchor="ctr">
              <a:noAutofit/>
            </a:bodyPr>
            <a:lstStyle/>
            <a:p>
              <a:pPr algn="l" defTabSz="1659751">
                <a:defRPr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0" name="Line"/>
            <p:cNvSpPr/>
            <p:nvPr/>
          </p:nvSpPr>
          <p:spPr>
            <a:xfrm flipH="1">
              <a:off x="3408244" y="2353998"/>
              <a:ext cx="813963" cy="1"/>
            </a:xfrm>
            <a:prstGeom prst="line">
              <a:avLst/>
            </a:prstGeom>
            <a:noFill/>
            <a:ln w="38100" cap="flat">
              <a:solidFill>
                <a:srgbClr val="4F81BD"/>
              </a:solidFill>
              <a:prstDash val="solid"/>
              <a:round/>
              <a:tailEnd type="triangle" w="med" len="med"/>
            </a:ln>
            <a:effectLst>
              <a:outerShdw blurRad="63500" dist="254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1" name="ve"/>
            <p:cNvSpPr txBox="1"/>
            <p:nvPr/>
          </p:nvSpPr>
          <p:spPr>
            <a:xfrm>
              <a:off x="3608358" y="2374585"/>
              <a:ext cx="746090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pPr>
              <a:r>
                <a:t>v</a:t>
              </a:r>
              <a:r>
                <a:rPr baseline="-5999"/>
                <a:t>e</a:t>
              </a:r>
            </a:p>
          </p:txBody>
        </p:sp>
        <p:sp>
          <p:nvSpPr>
            <p:cNvPr id="392" name="Laser"/>
            <p:cNvSpPr txBox="1"/>
            <p:nvPr/>
          </p:nvSpPr>
          <p:spPr>
            <a:xfrm>
              <a:off x="1607093" y="1139342"/>
              <a:ext cx="1674526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>
              <a:lvl1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Laser</a:t>
              </a:r>
            </a:p>
          </p:txBody>
        </p:sp>
        <p:sp>
          <p:nvSpPr>
            <p:cNvPr id="393" name="Downstream plasma"/>
            <p:cNvSpPr txBox="1"/>
            <p:nvPr/>
          </p:nvSpPr>
          <p:spPr>
            <a:xfrm>
              <a:off x="4810154" y="1139342"/>
              <a:ext cx="5439517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>
              <a:lvl1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Downstream plasma</a:t>
              </a:r>
            </a:p>
          </p:txBody>
        </p:sp>
        <p:sp>
          <p:nvSpPr>
            <p:cNvPr id="394" name="Rectangle"/>
            <p:cNvSpPr/>
            <p:nvPr/>
          </p:nvSpPr>
          <p:spPr>
            <a:xfrm>
              <a:off x="3492840" y="807539"/>
              <a:ext cx="618969" cy="1282882"/>
            </a:xfrm>
            <a:prstGeom prst="rect">
              <a:avLst/>
            </a:prstGeom>
            <a:solidFill>
              <a:srgbClr val="F79646"/>
            </a:solidFill>
            <a:ln w="12700" cap="flat">
              <a:noFill/>
              <a:miter lim="400000"/>
            </a:ln>
            <a:effectLst>
              <a:outerShdw blurRad="635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82987" tIns="82987" rIns="82987" bIns="82987" numCol="1" anchor="ctr">
              <a:noAutofit/>
            </a:bodyPr>
            <a:lstStyle/>
            <a:p>
              <a:pPr algn="l" defTabSz="1659751">
                <a:defRPr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5" name="Local depletion"/>
            <p:cNvSpPr txBox="1"/>
            <p:nvPr/>
          </p:nvSpPr>
          <p:spPr>
            <a:xfrm>
              <a:off x="2448103" y="0"/>
              <a:ext cx="4080640" cy="1040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>
              <a:lvl1pPr algn="l" defTabSz="1659751">
                <a:defRPr sz="3200" i="1">
                  <a:solidFill>
                    <a:srgbClr val="F7964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Local depletion</a:t>
              </a:r>
            </a:p>
          </p:txBody>
        </p:sp>
        <p:sp>
          <p:nvSpPr>
            <p:cNvPr id="396" name="Line"/>
            <p:cNvSpPr/>
            <p:nvPr/>
          </p:nvSpPr>
          <p:spPr>
            <a:xfrm>
              <a:off x="1195792" y="2704727"/>
              <a:ext cx="1674525" cy="1"/>
            </a:xfrm>
            <a:prstGeom prst="line">
              <a:avLst/>
            </a:prstGeom>
            <a:noFill/>
            <a:ln w="38100" cap="flat">
              <a:solidFill>
                <a:srgbClr val="4F81BD"/>
              </a:solidFill>
              <a:prstDash val="solid"/>
              <a:round/>
              <a:tailEnd type="triangle" w="med" len="med"/>
            </a:ln>
            <a:effectLst>
              <a:outerShdw blurRad="63500" dist="254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8" name="Equation"/>
              <p:cNvSpPr txBox="1"/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8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800"/>
              </a:p>
            </p:txBody>
          </p:sp>
        </mc:Choice>
        <mc:Fallback>
          <p:sp>
            <p:nvSpPr>
              <p:cNvPr id="39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blipFill>
                <a:blip r:embed="rId2"/>
                <a:stretch>
                  <a:fillRect l="-2962" r="-17073" b="-7833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9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9</a:t>
            </a:r>
            <a:endParaRPr dirty="0"/>
          </a:p>
        </p:txBody>
      </p:sp>
      <p:sp>
        <p:nvSpPr>
          <p:cNvPr id="401" name="What determines the channeling propagatio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determines the channeling propagation?</a:t>
            </a:r>
          </a:p>
        </p:txBody>
      </p:sp>
      <p:grpSp>
        <p:nvGrpSpPr>
          <p:cNvPr id="412" name="Group"/>
          <p:cNvGrpSpPr/>
          <p:nvPr/>
        </p:nvGrpSpPr>
        <p:grpSpPr>
          <a:xfrm>
            <a:off x="1763480" y="4924611"/>
            <a:ext cx="10249672" cy="3415176"/>
            <a:chOff x="0" y="0"/>
            <a:chExt cx="10249670" cy="3415175"/>
          </a:xfrm>
        </p:grpSpPr>
        <p:sp>
          <p:nvSpPr>
            <p:cNvPr id="402" name="Oval"/>
            <p:cNvSpPr/>
            <p:nvPr/>
          </p:nvSpPr>
          <p:spPr>
            <a:xfrm>
              <a:off x="0" y="830742"/>
              <a:ext cx="6369845" cy="1219201"/>
            </a:xfrm>
            <a:prstGeom prst="ellipse">
              <a:avLst/>
            </a:prstGeom>
            <a:solidFill>
              <a:srgbClr val="C0504D"/>
            </a:solidFill>
            <a:ln w="38100" cap="flat">
              <a:solidFill>
                <a:srgbClr val="8C3A38"/>
              </a:solidFill>
              <a:prstDash val="solid"/>
              <a:round/>
            </a:ln>
            <a:effectLst>
              <a:outerShdw blurRad="635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82987" tIns="82987" rIns="82987" bIns="82987" numCol="1" anchor="ctr">
              <a:noAutofit/>
            </a:bodyPr>
            <a:lstStyle/>
            <a:p>
              <a:pPr algn="l" defTabSz="1659751">
                <a:defRPr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03" name="vg"/>
            <p:cNvSpPr txBox="1"/>
            <p:nvPr/>
          </p:nvSpPr>
          <p:spPr>
            <a:xfrm>
              <a:off x="1699216" y="2041892"/>
              <a:ext cx="746089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pPr>
              <a:r>
                <a:t>v</a:t>
              </a:r>
              <a:r>
                <a:rPr baseline="-5999"/>
                <a:t>g</a:t>
              </a:r>
            </a:p>
          </p:txBody>
        </p:sp>
        <p:sp>
          <p:nvSpPr>
            <p:cNvPr id="404" name="Rectangle"/>
            <p:cNvSpPr/>
            <p:nvPr/>
          </p:nvSpPr>
          <p:spPr>
            <a:xfrm>
              <a:off x="3873084" y="775631"/>
              <a:ext cx="5950611" cy="1329424"/>
            </a:xfrm>
            <a:prstGeom prst="rect">
              <a:avLst/>
            </a:prstGeom>
            <a:gradFill flip="none" rotWithShape="1">
              <a:gsLst>
                <a:gs pos="0">
                  <a:srgbClr val="2A869F"/>
                </a:gs>
                <a:gs pos="80000">
                  <a:srgbClr val="37B1D1"/>
                </a:gs>
                <a:gs pos="100000">
                  <a:srgbClr val="34B3D5"/>
                </a:gs>
              </a:gsLst>
              <a:lin ang="16200000" scaled="0"/>
            </a:gradFill>
            <a:ln w="12700" cap="flat">
              <a:solidFill>
                <a:srgbClr val="46AAC4"/>
              </a:solidFill>
              <a:prstDash val="solid"/>
              <a:round/>
            </a:ln>
            <a:effectLst>
              <a:outerShdw blurRad="635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82987" tIns="82987" rIns="82987" bIns="82987" numCol="1" anchor="ctr">
              <a:noAutofit/>
            </a:bodyPr>
            <a:lstStyle/>
            <a:p>
              <a:pPr algn="l" defTabSz="1659751">
                <a:defRPr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05" name="Line"/>
            <p:cNvSpPr/>
            <p:nvPr/>
          </p:nvSpPr>
          <p:spPr>
            <a:xfrm flipH="1">
              <a:off x="3408244" y="2353998"/>
              <a:ext cx="813963" cy="1"/>
            </a:xfrm>
            <a:prstGeom prst="line">
              <a:avLst/>
            </a:prstGeom>
            <a:noFill/>
            <a:ln w="38100" cap="flat">
              <a:solidFill>
                <a:srgbClr val="4F81BD"/>
              </a:solidFill>
              <a:prstDash val="solid"/>
              <a:round/>
              <a:tailEnd type="triangle" w="med" len="med"/>
            </a:ln>
            <a:effectLst>
              <a:outerShdw blurRad="63500" dist="254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06" name="ve"/>
            <p:cNvSpPr txBox="1"/>
            <p:nvPr/>
          </p:nvSpPr>
          <p:spPr>
            <a:xfrm>
              <a:off x="3608358" y="2374585"/>
              <a:ext cx="746090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pPr>
              <a:r>
                <a:t>v</a:t>
              </a:r>
              <a:r>
                <a:rPr baseline="-5999"/>
                <a:t>e</a:t>
              </a:r>
            </a:p>
          </p:txBody>
        </p:sp>
        <p:sp>
          <p:nvSpPr>
            <p:cNvPr id="407" name="Laser"/>
            <p:cNvSpPr txBox="1"/>
            <p:nvPr/>
          </p:nvSpPr>
          <p:spPr>
            <a:xfrm>
              <a:off x="1607093" y="1139342"/>
              <a:ext cx="1674526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>
              <a:lvl1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Laser</a:t>
              </a:r>
            </a:p>
          </p:txBody>
        </p:sp>
        <p:sp>
          <p:nvSpPr>
            <p:cNvPr id="408" name="Downstream plasma"/>
            <p:cNvSpPr txBox="1"/>
            <p:nvPr/>
          </p:nvSpPr>
          <p:spPr>
            <a:xfrm>
              <a:off x="4810154" y="1139342"/>
              <a:ext cx="5439517" cy="1040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>
              <a:lvl1pPr algn="l" defTabSz="1659751">
                <a:defRPr sz="3200" i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Downstream plasma</a:t>
              </a:r>
            </a:p>
          </p:txBody>
        </p:sp>
        <p:sp>
          <p:nvSpPr>
            <p:cNvPr id="409" name="Rectangle"/>
            <p:cNvSpPr/>
            <p:nvPr/>
          </p:nvSpPr>
          <p:spPr>
            <a:xfrm>
              <a:off x="3492840" y="807539"/>
              <a:ext cx="618969" cy="1282882"/>
            </a:xfrm>
            <a:prstGeom prst="rect">
              <a:avLst/>
            </a:prstGeom>
            <a:solidFill>
              <a:srgbClr val="F79646"/>
            </a:solidFill>
            <a:ln w="12700" cap="flat">
              <a:noFill/>
              <a:miter lim="400000"/>
            </a:ln>
            <a:effectLst>
              <a:outerShdw blurRad="63500" dist="381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82987" tIns="82987" rIns="82987" bIns="82987" numCol="1" anchor="ctr">
              <a:noAutofit/>
            </a:bodyPr>
            <a:lstStyle/>
            <a:p>
              <a:pPr algn="l" defTabSz="1659751">
                <a:defRPr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10" name="Local depletion"/>
            <p:cNvSpPr txBox="1"/>
            <p:nvPr/>
          </p:nvSpPr>
          <p:spPr>
            <a:xfrm>
              <a:off x="2448103" y="0"/>
              <a:ext cx="4080640" cy="1040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82987" tIns="82987" rIns="82987" bIns="82987" numCol="1" anchor="t">
              <a:noAutofit/>
            </a:bodyPr>
            <a:lstStyle>
              <a:lvl1pPr algn="l" defTabSz="1659751">
                <a:defRPr sz="3200" i="1">
                  <a:solidFill>
                    <a:srgbClr val="F7964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Local depletion</a:t>
              </a:r>
            </a:p>
          </p:txBody>
        </p:sp>
        <p:sp>
          <p:nvSpPr>
            <p:cNvPr id="411" name="Line"/>
            <p:cNvSpPr/>
            <p:nvPr/>
          </p:nvSpPr>
          <p:spPr>
            <a:xfrm>
              <a:off x="1195792" y="2704727"/>
              <a:ext cx="1674525" cy="1"/>
            </a:xfrm>
            <a:prstGeom prst="line">
              <a:avLst/>
            </a:prstGeom>
            <a:noFill/>
            <a:ln w="38100" cap="flat">
              <a:solidFill>
                <a:srgbClr val="4F81BD"/>
              </a:solidFill>
              <a:prstDash val="solid"/>
              <a:round/>
              <a:tailEnd type="triangle" w="med" len="med"/>
            </a:ln>
            <a:effectLst>
              <a:outerShdw blurRad="63500" dist="254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82987" tIns="82987" rIns="82987" bIns="82987" numCol="1" anchor="t">
              <a:noAutofit/>
            </a:bodyPr>
            <a:lstStyle/>
            <a:p>
              <a:pPr algn="l" defTabSz="1659751">
                <a:defRPr sz="32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413" name="Equate loss of laser energy to gain in KE of plasma electrons in channel"/>
          <p:cNvSpPr txBox="1"/>
          <p:nvPr/>
        </p:nvSpPr>
        <p:spPr>
          <a:xfrm>
            <a:off x="13058499" y="6003229"/>
            <a:ext cx="10565607" cy="1607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Equate loss of laser energy to gain in KE of plasma electrons in channel</a:t>
            </a:r>
          </a:p>
        </p:txBody>
      </p:sp>
      <p:sp>
        <p:nvSpPr>
          <p:cNvPr id="414" name="Intensity in channel after self focusing"/>
          <p:cNvSpPr txBox="1"/>
          <p:nvPr/>
        </p:nvSpPr>
        <p:spPr>
          <a:xfrm>
            <a:off x="12099180" y="4668095"/>
            <a:ext cx="4260227" cy="980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900"/>
            </a:pPr>
            <a:r>
              <a:t>Intensity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in channel</a:t>
            </a:r>
            <a:r>
              <a:t> after self focusing</a:t>
            </a:r>
          </a:p>
        </p:txBody>
      </p:sp>
      <p:sp>
        <p:nvSpPr>
          <p:cNvPr id="415" name="Line"/>
          <p:cNvSpPr/>
          <p:nvPr/>
        </p:nvSpPr>
        <p:spPr>
          <a:xfrm flipV="1">
            <a:off x="14647435" y="4259624"/>
            <a:ext cx="312667" cy="312666"/>
          </a:xfrm>
          <a:prstGeom prst="line">
            <a:avLst/>
          </a:prstGeom>
          <a:ln w="38100">
            <a:solidFill>
              <a:srgbClr val="ABABA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16" name="Average electron energy"/>
          <p:cNvSpPr txBox="1"/>
          <p:nvPr/>
        </p:nvSpPr>
        <p:spPr>
          <a:xfrm>
            <a:off x="21166962" y="2831489"/>
            <a:ext cx="2740227" cy="979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900"/>
            </a:lvl1pPr>
          </a:lstStyle>
          <a:p>
            <a:r>
              <a:rPr dirty="0"/>
              <a:t>Average electron energy</a:t>
            </a:r>
          </a:p>
        </p:txBody>
      </p:sp>
      <p:sp>
        <p:nvSpPr>
          <p:cNvPr id="417" name="Line"/>
          <p:cNvSpPr/>
          <p:nvPr/>
        </p:nvSpPr>
        <p:spPr>
          <a:xfrm flipH="1">
            <a:off x="21008506" y="3233297"/>
            <a:ext cx="312667" cy="312666"/>
          </a:xfrm>
          <a:prstGeom prst="line">
            <a:avLst/>
          </a:prstGeom>
          <a:ln w="38100">
            <a:solidFill>
              <a:srgbClr val="ABABA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8" name="Equation"/>
              <p:cNvSpPr txBox="1"/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8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800"/>
              </a:p>
            </p:txBody>
          </p:sp>
        </mc:Choice>
        <mc:Fallback>
          <p:sp>
            <p:nvSpPr>
              <p:cNvPr id="41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blipFill>
                <a:blip r:embed="rId2"/>
                <a:stretch>
                  <a:fillRect l="-2962" r="-17073" b="-7833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9" name="Equation"/>
              <p:cNvSpPr txBox="1"/>
              <p:nvPr/>
            </p:nvSpPr>
            <p:spPr>
              <a:xfrm>
                <a:off x="15097042" y="3038156"/>
                <a:ext cx="4986311" cy="148118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f>
                        <m:f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000" dirty="0"/>
              </a:p>
            </p:txBody>
          </p:sp>
        </mc:Choice>
        <mc:Fallback>
          <p:sp>
            <p:nvSpPr>
              <p:cNvPr id="419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042" y="3038156"/>
                <a:ext cx="4986311" cy="1481184"/>
              </a:xfrm>
              <a:prstGeom prst="rect">
                <a:avLst/>
              </a:prstGeom>
              <a:blipFill>
                <a:blip r:embed="rId3"/>
                <a:stretch>
                  <a:fillRect l="-5076" r="-18782" b="-1880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0" name="Robinson+ PPCF 53, 065019 (2011)"/>
          <p:cNvSpPr txBox="1"/>
          <p:nvPr/>
        </p:nvSpPr>
        <p:spPr>
          <a:xfrm>
            <a:off x="17197092" y="2140834"/>
            <a:ext cx="6710097" cy="597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300"/>
            </a:lvl1pPr>
          </a:lstStyle>
          <a:p>
            <a:r>
              <a:t>Robinson+ PPCF 53, 065019 (2011)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Most experiments with near critical density plasmas use near-IR laser drivers"/>
          <p:cNvSpPr txBox="1"/>
          <p:nvPr/>
        </p:nvSpPr>
        <p:spPr>
          <a:xfrm>
            <a:off x="1676400" y="3031066"/>
            <a:ext cx="21031200" cy="8144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spcBef>
                <a:spcPts val="5900"/>
              </a:spcBef>
              <a:defRPr>
                <a:solidFill>
                  <a:srgbClr val="747474"/>
                </a:solidFill>
              </a:defRPr>
            </a:lvl1pPr>
          </a:lstStyle>
          <a:p>
            <a:r>
              <a:t>Most experiments with near critical density plasmas use near-IR laser drivers</a:t>
            </a:r>
          </a:p>
        </p:txBody>
      </p:sp>
      <p:sp>
        <p:nvSpPr>
          <p:cNvPr id="148" name="2"/>
          <p:cNvSpPr txBox="1">
            <a:spLocks noGrp="1"/>
          </p:cNvSpPr>
          <p:nvPr>
            <p:ph type="sldNum" sz="quarter" idx="2"/>
          </p:nvPr>
        </p:nvSpPr>
        <p:spPr>
          <a:xfrm>
            <a:off x="23258588" y="12812267"/>
            <a:ext cx="326137" cy="5481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149" name="Diagnosing near critical density laser plasma interactions - tough to do in the lab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Diagnosing near critical density laser plasma interactions - tough to do in the lab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9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9</a:t>
            </a:r>
            <a:endParaRPr dirty="0"/>
          </a:p>
        </p:txBody>
      </p:sp>
      <p:sp>
        <p:nvSpPr>
          <p:cNvPr id="445" name="What determines the channeling propagatio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determines the channeling propagation?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6" name="Equation"/>
              <p:cNvSpPr txBox="1"/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8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800"/>
              </a:p>
            </p:txBody>
          </p:sp>
        </mc:Choice>
        <mc:Fallback>
          <p:sp>
            <p:nvSpPr>
              <p:cNvPr id="44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blipFill>
                <a:blip r:embed="rId2"/>
                <a:stretch>
                  <a:fillRect l="-2962" r="-17073" b="-7833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7" name="Equation"/>
              <p:cNvSpPr txBox="1"/>
              <p:nvPr/>
            </p:nvSpPr>
            <p:spPr>
              <a:xfrm>
                <a:off x="15097042" y="3038156"/>
                <a:ext cx="4986311" cy="148118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f>
                        <m:f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44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042" y="3038156"/>
                <a:ext cx="4986311" cy="1481184"/>
              </a:xfrm>
              <a:prstGeom prst="rect">
                <a:avLst/>
              </a:prstGeom>
              <a:blipFill>
                <a:blip r:embed="rId3"/>
                <a:stretch>
                  <a:fillRect l="-5076" r="-18782" b="-1880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8" name="shot470_S1.png" descr="shot470_S1.png"/>
          <p:cNvPicPr>
            <a:picLocks noChangeAspect="1"/>
          </p:cNvPicPr>
          <p:nvPr/>
        </p:nvPicPr>
        <p:blipFill>
          <a:blip r:embed="rId4"/>
          <a:srcRect l="8169" t="21726" b="36736"/>
          <a:stretch>
            <a:fillRect/>
          </a:stretch>
        </p:blipFill>
        <p:spPr>
          <a:xfrm>
            <a:off x="11196827" y="5119095"/>
            <a:ext cx="11855781" cy="4021961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Line"/>
          <p:cNvSpPr/>
          <p:nvPr/>
        </p:nvSpPr>
        <p:spPr>
          <a:xfrm flipV="1">
            <a:off x="14032565" y="7583323"/>
            <a:ext cx="1" cy="465472"/>
          </a:xfrm>
          <a:prstGeom prst="line">
            <a:avLst/>
          </a:prstGeom>
          <a:ln w="41275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50" name="Line"/>
          <p:cNvSpPr/>
          <p:nvPr/>
        </p:nvSpPr>
        <p:spPr>
          <a:xfrm flipV="1">
            <a:off x="8426726" y="10815797"/>
            <a:ext cx="156072" cy="253218"/>
          </a:xfrm>
          <a:prstGeom prst="line">
            <a:avLst/>
          </a:prstGeom>
          <a:ln w="1905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1" name="Equation"/>
              <p:cNvSpPr txBox="1"/>
              <p:nvPr/>
            </p:nvSpPr>
            <p:spPr>
              <a:xfrm>
                <a:off x="12658086" y="6870117"/>
                <a:ext cx="2734302" cy="55378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600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6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sz="46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sz="46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≈65</m:t>
                      </m:r>
                      <m:r>
                        <a:rPr sz="46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sz="46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sz="460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45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8086" y="6870117"/>
                <a:ext cx="2734302" cy="553788"/>
              </a:xfrm>
              <a:prstGeom prst="rect">
                <a:avLst/>
              </a:prstGeom>
              <a:blipFill>
                <a:blip r:embed="rId5"/>
                <a:stretch>
                  <a:fillRect l="-5093" r="-15741" b="-6888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2" name="Equation"/>
              <p:cNvSpPr txBox="1"/>
              <p:nvPr/>
            </p:nvSpPr>
            <p:spPr>
              <a:xfrm>
                <a:off x="18112599" y="7351884"/>
                <a:ext cx="2791576" cy="52181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400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4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sz="44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44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≈40</m:t>
                      </m:r>
                      <m:r>
                        <a:rPr sz="44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sz="44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sz="440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45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2599" y="7351884"/>
                <a:ext cx="2791576" cy="521814"/>
              </a:xfrm>
              <a:prstGeom prst="rect">
                <a:avLst/>
              </a:prstGeom>
              <a:blipFill>
                <a:blip r:embed="rId6"/>
                <a:stretch>
                  <a:fillRect l="-5000" r="-16818" b="-6976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3" name="We experimentally measure self focusing - implies intensity in channel"/>
          <p:cNvSpPr txBox="1"/>
          <p:nvPr/>
        </p:nvSpPr>
        <p:spPr>
          <a:xfrm>
            <a:off x="2381952" y="9717157"/>
            <a:ext cx="19620096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dirty="0"/>
              <a:t>We experimentally measure self focusing - implies intensity in channel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5" name="Equation"/>
              <p:cNvSpPr txBox="1"/>
              <p:nvPr/>
            </p:nvSpPr>
            <p:spPr>
              <a:xfrm>
                <a:off x="4153553" y="4776025"/>
                <a:ext cx="5643806" cy="26035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sz="6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sz="6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𝑐h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6200"/>
              </a:p>
            </p:txBody>
          </p:sp>
        </mc:Choice>
        <mc:Fallback>
          <p:sp>
            <p:nvSpPr>
              <p:cNvPr id="455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553" y="4776025"/>
                <a:ext cx="5643806" cy="2603508"/>
              </a:xfrm>
              <a:prstGeom prst="rect">
                <a:avLst/>
              </a:prstGeom>
              <a:blipFill>
                <a:blip r:embed="rId7"/>
                <a:stretch>
                  <a:fillRect l="-3812" r="-179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ine">
            <a:extLst>
              <a:ext uri="{FF2B5EF4-FFF2-40B4-BE49-F238E27FC236}">
                <a16:creationId xmlns:a16="http://schemas.microsoft.com/office/drawing/2014/main" id="{E7ACEFDF-C84C-3737-270B-9D7AA426E6C5}"/>
              </a:ext>
            </a:extLst>
          </p:cNvPr>
          <p:cNvSpPr/>
          <p:nvPr/>
        </p:nvSpPr>
        <p:spPr>
          <a:xfrm flipV="1">
            <a:off x="18315379" y="8048795"/>
            <a:ext cx="0" cy="424658"/>
          </a:xfrm>
          <a:prstGeom prst="line">
            <a:avLst/>
          </a:prstGeom>
          <a:ln w="41275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09DC8-D9DA-2B1C-CEE8-14D3FEE0B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9">
            <a:extLst>
              <a:ext uri="{FF2B5EF4-FFF2-40B4-BE49-F238E27FC236}">
                <a16:creationId xmlns:a16="http://schemas.microsoft.com/office/drawing/2014/main" id="{4BBE019E-2AC8-9235-AFAA-A66D4BF1B86E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9</a:t>
            </a:r>
            <a:endParaRPr dirty="0"/>
          </a:p>
        </p:txBody>
      </p:sp>
      <p:sp>
        <p:nvSpPr>
          <p:cNvPr id="508" name="What determines the channeling propagation?">
            <a:extLst>
              <a:ext uri="{FF2B5EF4-FFF2-40B4-BE49-F238E27FC236}">
                <a16:creationId xmlns:a16="http://schemas.microsoft.com/office/drawing/2014/main" id="{7351152E-DB75-AE11-DDB4-7C93ABAE30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determines the channeling propagation?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9" name="Equation">
                <a:extLst>
                  <a:ext uri="{FF2B5EF4-FFF2-40B4-BE49-F238E27FC236}">
                    <a16:creationId xmlns:a16="http://schemas.microsoft.com/office/drawing/2014/main" id="{E3AC6DE6-EA15-54B0-2B2F-1F23AAEA78BF}"/>
                  </a:ext>
                </a:extLst>
              </p:cNvPr>
              <p:cNvSpPr txBox="1"/>
              <p:nvPr/>
            </p:nvSpPr>
            <p:spPr>
              <a:xfrm>
                <a:off x="4153553" y="4776025"/>
                <a:ext cx="5643806" cy="26035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sz="6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sz="6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sz="6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𝑐h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sz="6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6200"/>
              </a:p>
            </p:txBody>
          </p:sp>
        </mc:Choice>
        <mc:Fallback>
          <p:sp>
            <p:nvSpPr>
              <p:cNvPr id="509" name="Equation">
                <a:extLst>
                  <a:ext uri="{FF2B5EF4-FFF2-40B4-BE49-F238E27FC236}">
                    <a16:creationId xmlns:a16="http://schemas.microsoft.com/office/drawing/2014/main" id="{E3AC6DE6-EA15-54B0-2B2F-1F23AAEA7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553" y="4776025"/>
                <a:ext cx="5643806" cy="2603508"/>
              </a:xfrm>
              <a:prstGeom prst="rect">
                <a:avLst/>
              </a:prstGeom>
              <a:blipFill>
                <a:blip r:embed="rId2"/>
                <a:stretch>
                  <a:fillRect l="-3812" r="-179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1" name="Equation">
                <a:extLst>
                  <a:ext uri="{FF2B5EF4-FFF2-40B4-BE49-F238E27FC236}">
                    <a16:creationId xmlns:a16="http://schemas.microsoft.com/office/drawing/2014/main" id="{703214A1-7D05-569C-1495-E9009F445CD0}"/>
                  </a:ext>
                </a:extLst>
              </p:cNvPr>
              <p:cNvSpPr txBox="1"/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8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800"/>
              </a:p>
            </p:txBody>
          </p:sp>
        </mc:Choice>
        <mc:Fallback>
          <p:sp>
            <p:nvSpPr>
              <p:cNvPr id="511" name="Equation">
                <a:extLst>
                  <a:ext uri="{FF2B5EF4-FFF2-40B4-BE49-F238E27FC236}">
                    <a16:creationId xmlns:a16="http://schemas.microsoft.com/office/drawing/2014/main" id="{703214A1-7D05-569C-1495-E9009F445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109" y="3455801"/>
                <a:ext cx="7282273" cy="752422"/>
              </a:xfrm>
              <a:prstGeom prst="rect">
                <a:avLst/>
              </a:prstGeom>
              <a:blipFill>
                <a:blip r:embed="rId3"/>
                <a:stretch>
                  <a:fillRect l="-2962" r="-17073" b="-7833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2" name="Equation">
                <a:extLst>
                  <a:ext uri="{FF2B5EF4-FFF2-40B4-BE49-F238E27FC236}">
                    <a16:creationId xmlns:a16="http://schemas.microsoft.com/office/drawing/2014/main" id="{6F44E46F-1224-B6AB-E030-ADF46186A387}"/>
                  </a:ext>
                </a:extLst>
              </p:cNvPr>
              <p:cNvSpPr txBox="1"/>
              <p:nvPr/>
            </p:nvSpPr>
            <p:spPr>
              <a:xfrm>
                <a:off x="15097042" y="3038156"/>
                <a:ext cx="4986311" cy="148118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f>
                        <m:f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sz="6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sSub>
                        <m:sSubPr>
                          <m:ctrlP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12" name="Equation">
                <a:extLst>
                  <a:ext uri="{FF2B5EF4-FFF2-40B4-BE49-F238E27FC236}">
                    <a16:creationId xmlns:a16="http://schemas.microsoft.com/office/drawing/2014/main" id="{6F44E46F-1224-B6AB-E030-ADF46186A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042" y="3038156"/>
                <a:ext cx="4986311" cy="1481184"/>
              </a:xfrm>
              <a:prstGeom prst="rect">
                <a:avLst/>
              </a:prstGeom>
              <a:blipFill>
                <a:blip r:embed="rId4"/>
                <a:stretch>
                  <a:fillRect l="-5076" r="-18782" b="-1880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5" name="Equation">
                <a:extLst>
                  <a:ext uri="{FF2B5EF4-FFF2-40B4-BE49-F238E27FC236}">
                    <a16:creationId xmlns:a16="http://schemas.microsoft.com/office/drawing/2014/main" id="{680EFBDD-556F-F4B4-3E06-AE18AA020604}"/>
                  </a:ext>
                </a:extLst>
              </p:cNvPr>
              <p:cNvSpPr txBox="1"/>
              <p:nvPr/>
            </p:nvSpPr>
            <p:spPr>
              <a:xfrm>
                <a:off x="6799335" y="8978266"/>
                <a:ext cx="3806694" cy="71156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≈40</m:t>
                      </m:r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15" name="Equation">
                <a:extLst>
                  <a:ext uri="{FF2B5EF4-FFF2-40B4-BE49-F238E27FC236}">
                    <a16:creationId xmlns:a16="http://schemas.microsoft.com/office/drawing/2014/main" id="{680EFBDD-556F-F4B4-3E06-AE18AA020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335" y="8978266"/>
                <a:ext cx="3806694" cy="711564"/>
              </a:xfrm>
              <a:prstGeom prst="rect">
                <a:avLst/>
              </a:prstGeom>
              <a:blipFill>
                <a:blip r:embed="rId5"/>
                <a:stretch>
                  <a:fillRect l="-4651" r="-15947" b="-7193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6" name="Equation">
                <a:extLst>
                  <a:ext uri="{FF2B5EF4-FFF2-40B4-BE49-F238E27FC236}">
                    <a16:creationId xmlns:a16="http://schemas.microsoft.com/office/drawing/2014/main" id="{046C5A2B-12D3-8548-7735-BE382EA61DC4}"/>
                  </a:ext>
                </a:extLst>
              </p:cNvPr>
              <p:cNvSpPr txBox="1"/>
              <p:nvPr/>
            </p:nvSpPr>
            <p:spPr>
              <a:xfrm>
                <a:off x="7355354" y="10723249"/>
                <a:ext cx="3028692" cy="72070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≈0.5</m:t>
                      </m:r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16" name="Equation">
                <a:extLst>
                  <a:ext uri="{FF2B5EF4-FFF2-40B4-BE49-F238E27FC236}">
                    <a16:creationId xmlns:a16="http://schemas.microsoft.com/office/drawing/2014/main" id="{046C5A2B-12D3-8548-7735-BE382EA61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354" y="10723249"/>
                <a:ext cx="3028692" cy="720709"/>
              </a:xfrm>
              <a:prstGeom prst="rect">
                <a:avLst/>
              </a:prstGeom>
              <a:blipFill>
                <a:blip r:embed="rId6"/>
                <a:stretch>
                  <a:fillRect l="-6276" r="-21757" b="-5263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7" name="Equation">
                <a:extLst>
                  <a:ext uri="{FF2B5EF4-FFF2-40B4-BE49-F238E27FC236}">
                    <a16:creationId xmlns:a16="http://schemas.microsoft.com/office/drawing/2014/main" id="{9053DD55-46C9-6238-01A2-71AE667104BA}"/>
                  </a:ext>
                </a:extLst>
              </p:cNvPr>
              <p:cNvSpPr txBox="1"/>
              <p:nvPr/>
            </p:nvSpPr>
            <p:spPr>
              <a:xfrm>
                <a:off x="11939258" y="9890110"/>
                <a:ext cx="4251703" cy="72070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≈2.5</m:t>
                      </m:r>
                      <m:r>
                        <m:rPr>
                          <m:sty m:val="p"/>
                        </m:rP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17" name="Equation">
                <a:extLst>
                  <a:ext uri="{FF2B5EF4-FFF2-40B4-BE49-F238E27FC236}">
                    <a16:creationId xmlns:a16="http://schemas.microsoft.com/office/drawing/2014/main" id="{9053DD55-46C9-6238-01A2-71AE66710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9258" y="9890110"/>
                <a:ext cx="4251703" cy="720709"/>
              </a:xfrm>
              <a:prstGeom prst="rect">
                <a:avLst/>
              </a:prstGeom>
              <a:blipFill>
                <a:blip r:embed="rId7"/>
                <a:stretch>
                  <a:fillRect l="-5672" r="-6269" b="-4482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8" name="Line">
            <a:extLst>
              <a:ext uri="{FF2B5EF4-FFF2-40B4-BE49-F238E27FC236}">
                <a16:creationId xmlns:a16="http://schemas.microsoft.com/office/drawing/2014/main" id="{67150893-0282-2742-FB92-C4DFE12B39D7}"/>
              </a:ext>
            </a:extLst>
          </p:cNvPr>
          <p:cNvSpPr/>
          <p:nvPr/>
        </p:nvSpPr>
        <p:spPr>
          <a:xfrm>
            <a:off x="10983424" y="9514657"/>
            <a:ext cx="589225" cy="404718"/>
          </a:xfrm>
          <a:prstGeom prst="line">
            <a:avLst/>
          </a:prstGeom>
          <a:ln w="38100">
            <a:solidFill>
              <a:srgbClr val="ABABA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19" name="Line">
            <a:extLst>
              <a:ext uri="{FF2B5EF4-FFF2-40B4-BE49-F238E27FC236}">
                <a16:creationId xmlns:a16="http://schemas.microsoft.com/office/drawing/2014/main" id="{6C92046C-790E-C679-0D0B-17CFD8099A19}"/>
              </a:ext>
            </a:extLst>
          </p:cNvPr>
          <p:cNvSpPr/>
          <p:nvPr/>
        </p:nvSpPr>
        <p:spPr>
          <a:xfrm flipV="1">
            <a:off x="11017127" y="10396174"/>
            <a:ext cx="524503" cy="524502"/>
          </a:xfrm>
          <a:prstGeom prst="line">
            <a:avLst/>
          </a:prstGeom>
          <a:ln w="38100">
            <a:solidFill>
              <a:srgbClr val="ABABA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20" name="Significantly higher than ponderomotive scaling (Epond ~ 0.8 MeV)">
            <a:extLst>
              <a:ext uri="{FF2B5EF4-FFF2-40B4-BE49-F238E27FC236}">
                <a16:creationId xmlns:a16="http://schemas.microsoft.com/office/drawing/2014/main" id="{F1A28461-66E3-5047-A062-FC6AC78BA443}"/>
              </a:ext>
            </a:extLst>
          </p:cNvPr>
          <p:cNvSpPr txBox="1"/>
          <p:nvPr/>
        </p:nvSpPr>
        <p:spPr>
          <a:xfrm>
            <a:off x="9227738" y="11798823"/>
            <a:ext cx="9674743" cy="1281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900"/>
            </a:pPr>
            <a:r>
              <a:t>Significantly higher than ponderomotive scaling (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pond</a:t>
            </a:r>
            <a:r>
              <a:t> ~ 0.8 MeV)</a:t>
            </a:r>
          </a:p>
        </p:txBody>
      </p:sp>
      <p:pic>
        <p:nvPicPr>
          <p:cNvPr id="2" name="shot470_S1.png" descr="shot470_S1.png">
            <a:extLst>
              <a:ext uri="{FF2B5EF4-FFF2-40B4-BE49-F238E27FC236}">
                <a16:creationId xmlns:a16="http://schemas.microsoft.com/office/drawing/2014/main" id="{24CB670E-A54D-D08C-8824-A25B1F15325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169" t="21726" b="36736"/>
          <a:stretch>
            <a:fillRect/>
          </a:stretch>
        </p:blipFill>
        <p:spPr>
          <a:xfrm>
            <a:off x="11196827" y="5119095"/>
            <a:ext cx="11855781" cy="402196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Line">
            <a:extLst>
              <a:ext uri="{FF2B5EF4-FFF2-40B4-BE49-F238E27FC236}">
                <a16:creationId xmlns:a16="http://schemas.microsoft.com/office/drawing/2014/main" id="{7D469780-2F9C-6675-EE5A-6C363D2D0CAA}"/>
              </a:ext>
            </a:extLst>
          </p:cNvPr>
          <p:cNvSpPr/>
          <p:nvPr/>
        </p:nvSpPr>
        <p:spPr>
          <a:xfrm flipV="1">
            <a:off x="14032565" y="7583323"/>
            <a:ext cx="1" cy="465472"/>
          </a:xfrm>
          <a:prstGeom prst="line">
            <a:avLst/>
          </a:prstGeom>
          <a:ln w="1905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Equation">
                <a:extLst>
                  <a:ext uri="{FF2B5EF4-FFF2-40B4-BE49-F238E27FC236}">
                    <a16:creationId xmlns:a16="http://schemas.microsoft.com/office/drawing/2014/main" id="{11BA4D4A-3FE9-1C48-F0E0-E4872E5639E0}"/>
                  </a:ext>
                </a:extLst>
              </p:cNvPr>
              <p:cNvSpPr txBox="1"/>
              <p:nvPr/>
            </p:nvSpPr>
            <p:spPr>
              <a:xfrm>
                <a:off x="12658086" y="6870117"/>
                <a:ext cx="2734302" cy="55378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600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6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sz="46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sz="46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≈65</m:t>
                      </m:r>
                      <m:r>
                        <a:rPr sz="46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sz="46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sz="460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4" name="Equation">
                <a:extLst>
                  <a:ext uri="{FF2B5EF4-FFF2-40B4-BE49-F238E27FC236}">
                    <a16:creationId xmlns:a16="http://schemas.microsoft.com/office/drawing/2014/main" id="{11BA4D4A-3FE9-1C48-F0E0-E4872E563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8086" y="6870117"/>
                <a:ext cx="2734302" cy="553788"/>
              </a:xfrm>
              <a:prstGeom prst="rect">
                <a:avLst/>
              </a:prstGeom>
              <a:blipFill>
                <a:blip r:embed="rId9"/>
                <a:stretch>
                  <a:fillRect l="-5093" r="-15741" b="-6888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Equation">
                <a:extLst>
                  <a:ext uri="{FF2B5EF4-FFF2-40B4-BE49-F238E27FC236}">
                    <a16:creationId xmlns:a16="http://schemas.microsoft.com/office/drawing/2014/main" id="{807B5544-AD6F-B145-61AF-846D8CEE71A5}"/>
                  </a:ext>
                </a:extLst>
              </p:cNvPr>
              <p:cNvSpPr txBox="1"/>
              <p:nvPr/>
            </p:nvSpPr>
            <p:spPr>
              <a:xfrm>
                <a:off x="18112599" y="7351884"/>
                <a:ext cx="2791576" cy="52181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4400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44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sz="4400" i="1">
                              <a:solidFill>
                                <a:srgbClr val="FEFEFE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44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≈40</m:t>
                      </m:r>
                      <m:r>
                        <a:rPr sz="44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sz="4400" i="1">
                          <a:solidFill>
                            <a:srgbClr val="FEFEFE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sz="440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5" name="Equation">
                <a:extLst>
                  <a:ext uri="{FF2B5EF4-FFF2-40B4-BE49-F238E27FC236}">
                    <a16:creationId xmlns:a16="http://schemas.microsoft.com/office/drawing/2014/main" id="{807B5544-AD6F-B145-61AF-846D8CEE7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2599" y="7351884"/>
                <a:ext cx="2791576" cy="521814"/>
              </a:xfrm>
              <a:prstGeom prst="rect">
                <a:avLst/>
              </a:prstGeom>
              <a:blipFill>
                <a:blip r:embed="rId10"/>
                <a:stretch>
                  <a:fillRect l="-5000" r="-16818" b="-6976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Line">
            <a:extLst>
              <a:ext uri="{FF2B5EF4-FFF2-40B4-BE49-F238E27FC236}">
                <a16:creationId xmlns:a16="http://schemas.microsoft.com/office/drawing/2014/main" id="{CE4B0F1D-040A-06AD-9D37-32877FF3F886}"/>
              </a:ext>
            </a:extLst>
          </p:cNvPr>
          <p:cNvSpPr/>
          <p:nvPr/>
        </p:nvSpPr>
        <p:spPr>
          <a:xfrm flipV="1">
            <a:off x="18315379" y="8048795"/>
            <a:ext cx="0" cy="424658"/>
          </a:xfrm>
          <a:prstGeom prst="line">
            <a:avLst/>
          </a:prstGeom>
          <a:ln w="41275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261898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10F90-FFC0-4102-889A-395978E31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Te_2022BNL3D49.pdf" descr="Te_2022BNL3D49.pdf">
            <a:extLst>
              <a:ext uri="{FF2B5EF4-FFF2-40B4-BE49-F238E27FC236}">
                <a16:creationId xmlns:a16="http://schemas.microsoft.com/office/drawing/2014/main" id="{3598352F-1950-4174-01C9-63457E0B1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144" y="2798535"/>
            <a:ext cx="8453712" cy="6340285"/>
          </a:xfrm>
          <a:prstGeom prst="rect">
            <a:avLst/>
          </a:prstGeom>
          <a:ln w="12700">
            <a:miter lim="400000"/>
          </a:ln>
        </p:spPr>
      </p:pic>
      <p:sp>
        <p:nvSpPr>
          <p:cNvPr id="523" name="9">
            <a:extLst>
              <a:ext uri="{FF2B5EF4-FFF2-40B4-BE49-F238E27FC236}">
                <a16:creationId xmlns:a16="http://schemas.microsoft.com/office/drawing/2014/main" id="{72CB7633-5DDA-D1D7-A42A-715884D9BDE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9</a:t>
            </a:r>
            <a:endParaRPr dirty="0"/>
          </a:p>
        </p:txBody>
      </p:sp>
      <p:sp>
        <p:nvSpPr>
          <p:cNvPr id="524" name="What determines the channeling propagation?">
            <a:extLst>
              <a:ext uri="{FF2B5EF4-FFF2-40B4-BE49-F238E27FC236}">
                <a16:creationId xmlns:a16="http://schemas.microsoft.com/office/drawing/2014/main" id="{39EDC398-B7A2-BD12-03C2-60CFCF49B0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determines the channeling propagation?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5" name="Equation">
                <a:extLst>
                  <a:ext uri="{FF2B5EF4-FFF2-40B4-BE49-F238E27FC236}">
                    <a16:creationId xmlns:a16="http://schemas.microsoft.com/office/drawing/2014/main" id="{A5ECFECF-C309-2995-7981-A2F277380DAC}"/>
                  </a:ext>
                </a:extLst>
              </p:cNvPr>
              <p:cNvSpPr txBox="1"/>
              <p:nvPr/>
            </p:nvSpPr>
            <p:spPr>
              <a:xfrm>
                <a:off x="6799335" y="8978266"/>
                <a:ext cx="3806694" cy="71156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≈40</m:t>
                      </m:r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25" name="Equation">
                <a:extLst>
                  <a:ext uri="{FF2B5EF4-FFF2-40B4-BE49-F238E27FC236}">
                    <a16:creationId xmlns:a16="http://schemas.microsoft.com/office/drawing/2014/main" id="{A5ECFECF-C309-2995-7981-A2F277380D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335" y="8978266"/>
                <a:ext cx="3806694" cy="711564"/>
              </a:xfrm>
              <a:prstGeom prst="rect">
                <a:avLst/>
              </a:prstGeom>
              <a:blipFill>
                <a:blip r:embed="rId3"/>
                <a:stretch>
                  <a:fillRect l="-4651" r="-15947" b="-7193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6" name="Equation">
                <a:extLst>
                  <a:ext uri="{FF2B5EF4-FFF2-40B4-BE49-F238E27FC236}">
                    <a16:creationId xmlns:a16="http://schemas.microsoft.com/office/drawing/2014/main" id="{1F2D63B1-7B5A-EEA2-142C-29AD6DC5FE3F}"/>
                  </a:ext>
                </a:extLst>
              </p:cNvPr>
              <p:cNvSpPr txBox="1"/>
              <p:nvPr/>
            </p:nvSpPr>
            <p:spPr>
              <a:xfrm>
                <a:off x="7355354" y="10723250"/>
                <a:ext cx="3028692" cy="7207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≈0.5</m:t>
                      </m:r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26" name="Equation">
                <a:extLst>
                  <a:ext uri="{FF2B5EF4-FFF2-40B4-BE49-F238E27FC236}">
                    <a16:creationId xmlns:a16="http://schemas.microsoft.com/office/drawing/2014/main" id="{1F2D63B1-7B5A-EEA2-142C-29AD6DC5FE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354" y="10723250"/>
                <a:ext cx="3028692" cy="720708"/>
              </a:xfrm>
              <a:prstGeom prst="rect">
                <a:avLst/>
              </a:prstGeom>
              <a:blipFill>
                <a:blip r:embed="rId4"/>
                <a:stretch>
                  <a:fillRect l="-6276" r="-21757" b="-5263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7" name="Equation">
                <a:extLst>
                  <a:ext uri="{FF2B5EF4-FFF2-40B4-BE49-F238E27FC236}">
                    <a16:creationId xmlns:a16="http://schemas.microsoft.com/office/drawing/2014/main" id="{DF954164-32EC-1B53-9FD3-0BBB1AFCFB1A}"/>
                  </a:ext>
                </a:extLst>
              </p:cNvPr>
              <p:cNvSpPr txBox="1"/>
              <p:nvPr/>
            </p:nvSpPr>
            <p:spPr>
              <a:xfrm>
                <a:off x="11939258" y="9890111"/>
                <a:ext cx="4251703" cy="7207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6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sz="6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≈2.5</m:t>
                      </m:r>
                      <m:r>
                        <m:rPr>
                          <m:sty m:val="p"/>
                        </m:rPr>
                        <a:rPr sz="6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sz="6000"/>
              </a:p>
            </p:txBody>
          </p:sp>
        </mc:Choice>
        <mc:Fallback>
          <p:sp>
            <p:nvSpPr>
              <p:cNvPr id="527" name="Equation">
                <a:extLst>
                  <a:ext uri="{FF2B5EF4-FFF2-40B4-BE49-F238E27FC236}">
                    <a16:creationId xmlns:a16="http://schemas.microsoft.com/office/drawing/2014/main" id="{DF954164-32EC-1B53-9FD3-0BBB1AFCFB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9258" y="9890111"/>
                <a:ext cx="4251703" cy="720708"/>
              </a:xfrm>
              <a:prstGeom prst="rect">
                <a:avLst/>
              </a:prstGeom>
              <a:blipFill>
                <a:blip r:embed="rId5"/>
                <a:stretch>
                  <a:fillRect l="-5672" r="-6269" b="-4482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8" name="Line">
            <a:extLst>
              <a:ext uri="{FF2B5EF4-FFF2-40B4-BE49-F238E27FC236}">
                <a16:creationId xmlns:a16="http://schemas.microsoft.com/office/drawing/2014/main" id="{79DAB2DD-9F50-379C-A8DE-6C682EB9A2F2}"/>
              </a:ext>
            </a:extLst>
          </p:cNvPr>
          <p:cNvSpPr/>
          <p:nvPr/>
        </p:nvSpPr>
        <p:spPr>
          <a:xfrm>
            <a:off x="10983424" y="9514657"/>
            <a:ext cx="589225" cy="404718"/>
          </a:xfrm>
          <a:prstGeom prst="line">
            <a:avLst/>
          </a:prstGeom>
          <a:ln w="38100">
            <a:solidFill>
              <a:srgbClr val="ABABA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29" name="Line">
            <a:extLst>
              <a:ext uri="{FF2B5EF4-FFF2-40B4-BE49-F238E27FC236}">
                <a16:creationId xmlns:a16="http://schemas.microsoft.com/office/drawing/2014/main" id="{0451A039-79A3-1880-46B1-57B2706787AA}"/>
              </a:ext>
            </a:extLst>
          </p:cNvPr>
          <p:cNvSpPr/>
          <p:nvPr/>
        </p:nvSpPr>
        <p:spPr>
          <a:xfrm flipV="1">
            <a:off x="11017127" y="10396174"/>
            <a:ext cx="524503" cy="524503"/>
          </a:xfrm>
          <a:prstGeom prst="line">
            <a:avLst/>
          </a:prstGeom>
          <a:ln w="38100">
            <a:solidFill>
              <a:srgbClr val="ABABA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30" name="Significantly higher than ponderomotive scaling (Epond ~ 0.8 MeV)">
            <a:extLst>
              <a:ext uri="{FF2B5EF4-FFF2-40B4-BE49-F238E27FC236}">
                <a16:creationId xmlns:a16="http://schemas.microsoft.com/office/drawing/2014/main" id="{618A0247-E4CC-218E-719F-B58DDEC7953A}"/>
              </a:ext>
            </a:extLst>
          </p:cNvPr>
          <p:cNvSpPr txBox="1"/>
          <p:nvPr/>
        </p:nvSpPr>
        <p:spPr>
          <a:xfrm>
            <a:off x="9227738" y="11798823"/>
            <a:ext cx="9674743" cy="1281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900"/>
            </a:pPr>
            <a:r>
              <a:t>Significantly higher than ponderomotive scaling (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i="1" baseline="-5999">
                <a:latin typeface="Helvetica Neue"/>
                <a:ea typeface="Helvetica Neue"/>
                <a:cs typeface="Helvetica Neue"/>
                <a:sym typeface="Helvetica Neue"/>
              </a:rPr>
              <a:t>pond</a:t>
            </a:r>
            <a:r>
              <a:t> ~ 0.8 MeV)</a:t>
            </a:r>
          </a:p>
        </p:txBody>
      </p:sp>
    </p:spTree>
    <p:extLst>
      <p:ext uri="{BB962C8B-B14F-4D97-AF65-F5344CB8AC3E}">
        <p14:creationId xmlns:p14="http://schemas.microsoft.com/office/powerpoint/2010/main" val="275849577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10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10</a:t>
            </a:r>
            <a:endParaRPr dirty="0"/>
          </a:p>
        </p:txBody>
      </p:sp>
      <p:sp>
        <p:nvSpPr>
          <p:cNvPr id="533" name="Channel expands transversely even after end of interaction"/>
          <p:cNvSpPr txBox="1"/>
          <p:nvPr/>
        </p:nvSpPr>
        <p:spPr>
          <a:xfrm>
            <a:off x="596331" y="2982039"/>
            <a:ext cx="4506137" cy="3893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Channel expands transversely even after end of interaction</a:t>
            </a:r>
          </a:p>
        </p:txBody>
      </p:sp>
      <p:sp>
        <p:nvSpPr>
          <p:cNvPr id="534" name="Evolution of the channel widt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Evolution of the channel width</a:t>
            </a:r>
          </a:p>
        </p:txBody>
      </p:sp>
      <p:pic>
        <p:nvPicPr>
          <p:cNvPr id="535" name="Fig2_mockup.pdf" descr="Fig2_mockup.pdf"/>
          <p:cNvPicPr>
            <a:picLocks noChangeAspect="1"/>
          </p:cNvPicPr>
          <p:nvPr/>
        </p:nvPicPr>
        <p:blipFill>
          <a:blip r:embed="rId2"/>
          <a:srcRect b="60899"/>
          <a:stretch>
            <a:fillRect/>
          </a:stretch>
        </p:blipFill>
        <p:spPr>
          <a:xfrm>
            <a:off x="6069045" y="2827866"/>
            <a:ext cx="11617814" cy="4157354"/>
          </a:xfrm>
          <a:prstGeom prst="rect">
            <a:avLst/>
          </a:prstGeom>
          <a:ln w="12700">
            <a:miter lim="400000"/>
          </a:ln>
        </p:spPr>
      </p:pic>
      <p:sp>
        <p:nvSpPr>
          <p:cNvPr id="536" name="Square"/>
          <p:cNvSpPr/>
          <p:nvPr/>
        </p:nvSpPr>
        <p:spPr>
          <a:xfrm>
            <a:off x="5353466" y="2783962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7" name="After ~20 ps, the channel structure starts to dissipate"/>
          <p:cNvSpPr txBox="1"/>
          <p:nvPr/>
        </p:nvSpPr>
        <p:spPr>
          <a:xfrm>
            <a:off x="18653435" y="3363039"/>
            <a:ext cx="4506137" cy="3131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After ~20 ps, the channel structure starts to dissipate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10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10</a:t>
            </a:r>
            <a:endParaRPr dirty="0"/>
          </a:p>
        </p:txBody>
      </p:sp>
      <p:sp>
        <p:nvSpPr>
          <p:cNvPr id="540" name="Channel expands transversely even after end of interaction"/>
          <p:cNvSpPr txBox="1"/>
          <p:nvPr/>
        </p:nvSpPr>
        <p:spPr>
          <a:xfrm>
            <a:off x="596331" y="2982039"/>
            <a:ext cx="4506137" cy="3893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Channel expands transversely even after end of interaction</a:t>
            </a:r>
          </a:p>
        </p:txBody>
      </p:sp>
      <p:pic>
        <p:nvPicPr>
          <p:cNvPr id="541" name="Fig2_mockup.pdf" descr="Fig2_mockup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045" y="2827866"/>
            <a:ext cx="11617814" cy="10632389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After ~20 ps, the channel structure starts to dissipate"/>
          <p:cNvSpPr txBox="1"/>
          <p:nvPr/>
        </p:nvSpPr>
        <p:spPr>
          <a:xfrm>
            <a:off x="18653435" y="3363039"/>
            <a:ext cx="4506137" cy="3131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After ~20 ps, the channel structure starts to dissipate</a:t>
            </a:r>
          </a:p>
        </p:txBody>
      </p:sp>
      <p:sp>
        <p:nvSpPr>
          <p:cNvPr id="543" name="Channel wall velocity approximately 0.07c"/>
          <p:cNvSpPr txBox="1"/>
          <p:nvPr/>
        </p:nvSpPr>
        <p:spPr>
          <a:xfrm>
            <a:off x="17700604" y="8485372"/>
            <a:ext cx="5453015" cy="313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Channel wall velocity approximately 0.07c</a:t>
            </a:r>
          </a:p>
        </p:txBody>
      </p:sp>
      <p:pic>
        <p:nvPicPr>
          <p:cNvPr id="544" name="chwidth_vs_time_all.pdf" descr="chwidth_vs_time_all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9045" y="6979589"/>
            <a:ext cx="11617814" cy="7180355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Square"/>
          <p:cNvSpPr/>
          <p:nvPr/>
        </p:nvSpPr>
        <p:spPr>
          <a:xfrm>
            <a:off x="5353466" y="2783962"/>
            <a:ext cx="1270001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6" name="Evolution of the channel widt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Evolution of the channel width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waterfall_channelExpansion.pdf" descr="waterfall_channelExpansion.pdf"/>
          <p:cNvPicPr>
            <a:picLocks noChangeAspect="1"/>
          </p:cNvPicPr>
          <p:nvPr/>
        </p:nvPicPr>
        <p:blipFill>
          <a:blip r:embed="rId2"/>
          <a:srcRect t="1444"/>
          <a:stretch>
            <a:fillRect/>
          </a:stretch>
        </p:blipFill>
        <p:spPr>
          <a:xfrm>
            <a:off x="121573" y="2730888"/>
            <a:ext cx="6826337" cy="11033464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11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11</a:t>
            </a:r>
            <a:endParaRPr dirty="0"/>
          </a:p>
        </p:txBody>
      </p:sp>
      <p:sp>
        <p:nvSpPr>
          <p:cNvPr id="550" name="Transverse structure inferred to be collisionless shock, weakening to solitary wa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Transverse structure inferred to be collisionless shock, weakening to solitary wave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waterfall_channelExpansion.pdf" descr="waterfall_channelExpansion.pdf"/>
          <p:cNvPicPr>
            <a:picLocks noChangeAspect="1"/>
          </p:cNvPicPr>
          <p:nvPr/>
        </p:nvPicPr>
        <p:blipFill>
          <a:blip r:embed="rId2"/>
          <a:srcRect t="1444"/>
          <a:stretch>
            <a:fillRect/>
          </a:stretch>
        </p:blipFill>
        <p:spPr>
          <a:xfrm>
            <a:off x="121573" y="2730888"/>
            <a:ext cx="6826337" cy="11033464"/>
          </a:xfrm>
          <a:prstGeom prst="rect">
            <a:avLst/>
          </a:prstGeom>
          <a:ln w="12700">
            <a:miter lim="400000"/>
          </a:ln>
        </p:spPr>
      </p:pic>
      <p:sp>
        <p:nvSpPr>
          <p:cNvPr id="553" name="11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11</a:t>
            </a:r>
            <a:endParaRPr dirty="0"/>
          </a:p>
        </p:txBody>
      </p:sp>
      <p:sp>
        <p:nvSpPr>
          <p:cNvPr id="554" name="Transverse structure inferred to be collisionless shock, weakening to solitary wa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Transverse structure inferred to be collisionless shock, weakening to solitary wave</a:t>
            </a:r>
          </a:p>
        </p:txBody>
      </p:sp>
      <p:sp>
        <p:nvSpPr>
          <p:cNvPr id="555" name="Early: Collisionless shockwave &amp; acceleration from channel"/>
          <p:cNvSpPr txBox="1"/>
          <p:nvPr/>
        </p:nvSpPr>
        <p:spPr>
          <a:xfrm>
            <a:off x="14614221" y="10824224"/>
            <a:ext cx="8788969" cy="1607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Early: Collisionless shockwave &amp; acceleration from channel</a:t>
            </a:r>
          </a:p>
        </p:txBody>
      </p:sp>
      <p:pic>
        <p:nvPicPr>
          <p:cNvPr id="556" name="y-vy_combined_40_80_120.pdf" descr="y-vy_combined_40_80_120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41" y="2822309"/>
            <a:ext cx="7176456" cy="10683007"/>
          </a:xfrm>
          <a:prstGeom prst="rect">
            <a:avLst/>
          </a:prstGeom>
          <a:ln w="12700">
            <a:miter lim="400000"/>
          </a:ln>
        </p:spPr>
      </p:pic>
      <p:sp>
        <p:nvSpPr>
          <p:cNvPr id="557" name="Line"/>
          <p:cNvSpPr/>
          <p:nvPr/>
        </p:nvSpPr>
        <p:spPr>
          <a:xfrm>
            <a:off x="1202838" y="11627814"/>
            <a:ext cx="5333651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58" name="Line"/>
          <p:cNvSpPr/>
          <p:nvPr/>
        </p:nvSpPr>
        <p:spPr>
          <a:xfrm>
            <a:off x="6529517" y="11627814"/>
            <a:ext cx="76680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59" name="Rectangle"/>
          <p:cNvSpPr/>
          <p:nvPr/>
        </p:nvSpPr>
        <p:spPr>
          <a:xfrm>
            <a:off x="7271033" y="4188982"/>
            <a:ext cx="8050800" cy="565204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waterfall_channelExpansion.pdf" descr="waterfall_channelExpansion.pdf"/>
          <p:cNvPicPr>
            <a:picLocks noChangeAspect="1"/>
          </p:cNvPicPr>
          <p:nvPr/>
        </p:nvPicPr>
        <p:blipFill>
          <a:blip r:embed="rId2"/>
          <a:srcRect t="1444"/>
          <a:stretch>
            <a:fillRect/>
          </a:stretch>
        </p:blipFill>
        <p:spPr>
          <a:xfrm>
            <a:off x="121573" y="2730888"/>
            <a:ext cx="6826337" cy="11033464"/>
          </a:xfrm>
          <a:prstGeom prst="rect">
            <a:avLst/>
          </a:prstGeom>
          <a:ln w="12700">
            <a:miter lim="400000"/>
          </a:ln>
        </p:spPr>
      </p:pic>
      <p:sp>
        <p:nvSpPr>
          <p:cNvPr id="562" name="11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11</a:t>
            </a:r>
            <a:endParaRPr dirty="0"/>
          </a:p>
        </p:txBody>
      </p:sp>
      <p:sp>
        <p:nvSpPr>
          <p:cNvPr id="563" name="Transverse structure inferred to be collisionless shock, weakening to solitary wa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Transverse structure inferred to be collisionless shock, weakening to solitary wave</a:t>
            </a:r>
          </a:p>
        </p:txBody>
      </p:sp>
      <p:sp>
        <p:nvSpPr>
          <p:cNvPr id="564" name="Early: Collisionless shockwave &amp; acceleration from channel"/>
          <p:cNvSpPr txBox="1"/>
          <p:nvPr/>
        </p:nvSpPr>
        <p:spPr>
          <a:xfrm>
            <a:off x="14614221" y="10824224"/>
            <a:ext cx="8788969" cy="1607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Early: Collisionless shockwave &amp; acceleration from channel</a:t>
            </a:r>
          </a:p>
        </p:txBody>
      </p:sp>
      <p:pic>
        <p:nvPicPr>
          <p:cNvPr id="565" name="y-vy_combined_40_80_120.pdf" descr="y-vy_combined_40_80_120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41" y="2822309"/>
            <a:ext cx="7176456" cy="10683007"/>
          </a:xfrm>
          <a:prstGeom prst="rect">
            <a:avLst/>
          </a:prstGeom>
          <a:ln w="12700">
            <a:miter lim="400000"/>
          </a:ln>
        </p:spPr>
      </p:pic>
      <p:sp>
        <p:nvSpPr>
          <p:cNvPr id="566" name="Line"/>
          <p:cNvSpPr/>
          <p:nvPr/>
        </p:nvSpPr>
        <p:spPr>
          <a:xfrm>
            <a:off x="1202838" y="11627814"/>
            <a:ext cx="5333651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67" name="Line"/>
          <p:cNvSpPr/>
          <p:nvPr/>
        </p:nvSpPr>
        <p:spPr>
          <a:xfrm>
            <a:off x="1286768" y="8763138"/>
            <a:ext cx="5318339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68" name="Line"/>
          <p:cNvSpPr/>
          <p:nvPr/>
        </p:nvSpPr>
        <p:spPr>
          <a:xfrm>
            <a:off x="6485668" y="8766656"/>
            <a:ext cx="766801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69" name="Line"/>
          <p:cNvSpPr/>
          <p:nvPr/>
        </p:nvSpPr>
        <p:spPr>
          <a:xfrm>
            <a:off x="6529517" y="11627814"/>
            <a:ext cx="76680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70" name="Mid: Collisionless shock weakens to solitary wave (MS~1.2)"/>
          <p:cNvSpPr txBox="1"/>
          <p:nvPr/>
        </p:nvSpPr>
        <p:spPr>
          <a:xfrm>
            <a:off x="14468324" y="7707746"/>
            <a:ext cx="9643044" cy="1607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Mid: Collisionless shock weakens to solitary wave (M</a:t>
            </a:r>
            <a:r>
              <a:rPr baseline="-5999"/>
              <a:t>S</a:t>
            </a:r>
            <a:r>
              <a:t>~1.2)</a:t>
            </a:r>
          </a:p>
        </p:txBody>
      </p:sp>
      <p:sp>
        <p:nvSpPr>
          <p:cNvPr id="571" name="Rectangle"/>
          <p:cNvSpPr/>
          <p:nvPr/>
        </p:nvSpPr>
        <p:spPr>
          <a:xfrm>
            <a:off x="7271033" y="4188982"/>
            <a:ext cx="8050800" cy="290317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waterfall_channelExpansion.pdf" descr="waterfall_channelExpansion.pdf"/>
          <p:cNvPicPr>
            <a:picLocks noChangeAspect="1"/>
          </p:cNvPicPr>
          <p:nvPr/>
        </p:nvPicPr>
        <p:blipFill>
          <a:blip r:embed="rId2"/>
          <a:srcRect t="1444"/>
          <a:stretch>
            <a:fillRect/>
          </a:stretch>
        </p:blipFill>
        <p:spPr>
          <a:xfrm>
            <a:off x="121573" y="2730888"/>
            <a:ext cx="6826337" cy="11033464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11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11</a:t>
            </a:r>
            <a:endParaRPr dirty="0"/>
          </a:p>
        </p:txBody>
      </p:sp>
      <p:sp>
        <p:nvSpPr>
          <p:cNvPr id="575" name="Transverse structure inferred to be collisionless shock, weakening to solitary wa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Transverse structure inferred to be collisionless shock, weakening to solitary wave</a:t>
            </a:r>
          </a:p>
        </p:txBody>
      </p:sp>
      <p:sp>
        <p:nvSpPr>
          <p:cNvPr id="576" name="Early: Collisionless shockwave &amp; acceleration from channel"/>
          <p:cNvSpPr txBox="1"/>
          <p:nvPr/>
        </p:nvSpPr>
        <p:spPr>
          <a:xfrm>
            <a:off x="14614221" y="10824224"/>
            <a:ext cx="8788969" cy="1607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Early: Collisionless shockwave &amp; acceleration from channel</a:t>
            </a:r>
          </a:p>
        </p:txBody>
      </p:sp>
      <p:pic>
        <p:nvPicPr>
          <p:cNvPr id="577" name="y-vy_combined_40_80_120.pdf" descr="y-vy_combined_40_80_120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41" y="2822309"/>
            <a:ext cx="7176456" cy="10683007"/>
          </a:xfrm>
          <a:prstGeom prst="rect">
            <a:avLst/>
          </a:prstGeom>
          <a:ln w="12700">
            <a:miter lim="400000"/>
          </a:ln>
        </p:spPr>
      </p:pic>
      <p:sp>
        <p:nvSpPr>
          <p:cNvPr id="578" name="Line"/>
          <p:cNvSpPr/>
          <p:nvPr/>
        </p:nvSpPr>
        <p:spPr>
          <a:xfrm>
            <a:off x="1202838" y="11627814"/>
            <a:ext cx="5333651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79" name="Line"/>
          <p:cNvSpPr/>
          <p:nvPr/>
        </p:nvSpPr>
        <p:spPr>
          <a:xfrm>
            <a:off x="1210495" y="6209355"/>
            <a:ext cx="5318338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80" name="Line"/>
          <p:cNvSpPr/>
          <p:nvPr/>
        </p:nvSpPr>
        <p:spPr>
          <a:xfrm>
            <a:off x="1286768" y="8763138"/>
            <a:ext cx="5318339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81" name="Line"/>
          <p:cNvSpPr/>
          <p:nvPr/>
        </p:nvSpPr>
        <p:spPr>
          <a:xfrm>
            <a:off x="6529517" y="6209355"/>
            <a:ext cx="76680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82" name="Line"/>
          <p:cNvSpPr/>
          <p:nvPr/>
        </p:nvSpPr>
        <p:spPr>
          <a:xfrm>
            <a:off x="6485668" y="8766656"/>
            <a:ext cx="766801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83" name="Line"/>
          <p:cNvSpPr/>
          <p:nvPr/>
        </p:nvSpPr>
        <p:spPr>
          <a:xfrm>
            <a:off x="6529517" y="11627814"/>
            <a:ext cx="76680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84" name="Mid: Collisionless shock weakens to solitary wave (MS~1.2)"/>
          <p:cNvSpPr txBox="1"/>
          <p:nvPr/>
        </p:nvSpPr>
        <p:spPr>
          <a:xfrm>
            <a:off x="14468324" y="7707746"/>
            <a:ext cx="9643044" cy="1607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Mid: Collisionless shock weakens to solitary wave (M</a:t>
            </a:r>
            <a:r>
              <a:rPr baseline="-5999"/>
              <a:t>S</a:t>
            </a:r>
            <a:r>
              <a:t>~1.2)</a:t>
            </a:r>
          </a:p>
        </p:txBody>
      </p:sp>
      <p:sp>
        <p:nvSpPr>
          <p:cNvPr id="585" name="Late: Strong gradients dissipate; channel fills in -&gt; lower shadowgram visibility"/>
          <p:cNvSpPr txBox="1"/>
          <p:nvPr/>
        </p:nvSpPr>
        <p:spPr>
          <a:xfrm>
            <a:off x="14468324" y="4628206"/>
            <a:ext cx="9643044" cy="2369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Late: Strong gradients dissipate; channel fills in -&gt; lower shadowgram visibility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waterfall_channelExpansion.pdf" descr="waterfall_channelExpansion.pdf"/>
          <p:cNvPicPr>
            <a:picLocks noChangeAspect="1"/>
          </p:cNvPicPr>
          <p:nvPr/>
        </p:nvPicPr>
        <p:blipFill>
          <a:blip r:embed="rId2"/>
          <a:srcRect t="1444"/>
          <a:stretch>
            <a:fillRect/>
          </a:stretch>
        </p:blipFill>
        <p:spPr>
          <a:xfrm>
            <a:off x="121573" y="2730888"/>
            <a:ext cx="6826337" cy="11033464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11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11</a:t>
            </a:r>
            <a:endParaRPr dirty="0"/>
          </a:p>
        </p:txBody>
      </p:sp>
      <p:sp>
        <p:nvSpPr>
          <p:cNvPr id="589" name="Transverse structure inferred to be collisionless shock, weakening to solitary wa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Transverse structure inferred to be collisionless shock, weakening to solitary wave</a:t>
            </a:r>
          </a:p>
        </p:txBody>
      </p:sp>
      <p:sp>
        <p:nvSpPr>
          <p:cNvPr id="590" name="Early: Collisionless shockwave &amp; acceleration from channel"/>
          <p:cNvSpPr txBox="1"/>
          <p:nvPr/>
        </p:nvSpPr>
        <p:spPr>
          <a:xfrm>
            <a:off x="14614221" y="10824224"/>
            <a:ext cx="8788969" cy="1607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Early: Collisionless shockwave &amp; acceleration from channel</a:t>
            </a:r>
          </a:p>
        </p:txBody>
      </p:sp>
      <p:pic>
        <p:nvPicPr>
          <p:cNvPr id="591" name="y-vy_combined_40_80_120.pdf" descr="y-vy_combined_40_80_120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41" y="2822309"/>
            <a:ext cx="7176456" cy="10683007"/>
          </a:xfrm>
          <a:prstGeom prst="rect">
            <a:avLst/>
          </a:prstGeom>
          <a:ln w="12700">
            <a:miter lim="400000"/>
          </a:ln>
        </p:spPr>
      </p:pic>
      <p:sp>
        <p:nvSpPr>
          <p:cNvPr id="592" name="Line"/>
          <p:cNvSpPr/>
          <p:nvPr/>
        </p:nvSpPr>
        <p:spPr>
          <a:xfrm>
            <a:off x="1202838" y="11627814"/>
            <a:ext cx="5333651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3" name="Line"/>
          <p:cNvSpPr/>
          <p:nvPr/>
        </p:nvSpPr>
        <p:spPr>
          <a:xfrm>
            <a:off x="1210495" y="6209355"/>
            <a:ext cx="5318338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4" name="Line"/>
          <p:cNvSpPr/>
          <p:nvPr/>
        </p:nvSpPr>
        <p:spPr>
          <a:xfrm>
            <a:off x="1286768" y="8763138"/>
            <a:ext cx="5318339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5" name="Line"/>
          <p:cNvSpPr/>
          <p:nvPr/>
        </p:nvSpPr>
        <p:spPr>
          <a:xfrm>
            <a:off x="6529517" y="6209355"/>
            <a:ext cx="76680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6" name="Line"/>
          <p:cNvSpPr/>
          <p:nvPr/>
        </p:nvSpPr>
        <p:spPr>
          <a:xfrm>
            <a:off x="6485668" y="8766656"/>
            <a:ext cx="766801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7" name="Line"/>
          <p:cNvSpPr/>
          <p:nvPr/>
        </p:nvSpPr>
        <p:spPr>
          <a:xfrm>
            <a:off x="6529517" y="11627814"/>
            <a:ext cx="76680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8" name="Mid: Collisionless shock weakens to solitary wave (MS~1.2)"/>
          <p:cNvSpPr txBox="1"/>
          <p:nvPr/>
        </p:nvSpPr>
        <p:spPr>
          <a:xfrm>
            <a:off x="14468324" y="7707746"/>
            <a:ext cx="9643044" cy="1607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Mid: Collisionless shock weakens to solitary wave (M</a:t>
            </a:r>
            <a:r>
              <a:rPr baseline="-5999"/>
              <a:t>S</a:t>
            </a:r>
            <a:r>
              <a:t>~1.2)</a:t>
            </a:r>
          </a:p>
        </p:txBody>
      </p:sp>
      <p:sp>
        <p:nvSpPr>
          <p:cNvPr id="599" name="Late: Strong gradients dissipate; channel fills in -&gt; lower shadowgram visibility"/>
          <p:cNvSpPr txBox="1"/>
          <p:nvPr/>
        </p:nvSpPr>
        <p:spPr>
          <a:xfrm>
            <a:off x="14468324" y="4628206"/>
            <a:ext cx="9643044" cy="2369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Late: Strong gradients dissipate; channel fills in -&gt; lower shadowgram visibility</a:t>
            </a:r>
          </a:p>
        </p:txBody>
      </p:sp>
      <p:sp>
        <p:nvSpPr>
          <p:cNvPr id="600" name="See also eg: Wei+ PRL 93 (2004); Singh+ Sci. Rep. 10:18452 (2020)"/>
          <p:cNvSpPr txBox="1"/>
          <p:nvPr/>
        </p:nvSpPr>
        <p:spPr>
          <a:xfrm>
            <a:off x="14658069" y="1931142"/>
            <a:ext cx="9643044" cy="1607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See also eg: Wei+ PRL 93 (2004); Singh+ Sci. Rep. 10:18452 (2020)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Most experiments with near critical density plasmas use near-IR laser drivers"/>
          <p:cNvSpPr txBox="1"/>
          <p:nvPr/>
        </p:nvSpPr>
        <p:spPr>
          <a:xfrm>
            <a:off x="1676400" y="3031066"/>
            <a:ext cx="21031200" cy="8144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spcBef>
                <a:spcPts val="5900"/>
              </a:spcBef>
              <a:defRPr>
                <a:solidFill>
                  <a:srgbClr val="747474"/>
                </a:solidFill>
              </a:defRPr>
            </a:lvl1pPr>
          </a:lstStyle>
          <a:p>
            <a:r>
              <a:t>Most experiments with near critical density plasmas use near-IR laser drivers</a:t>
            </a:r>
          </a:p>
        </p:txBody>
      </p:sp>
      <p:sp>
        <p:nvSpPr>
          <p:cNvPr id="152" name="Time"/>
          <p:cNvSpPr txBox="1"/>
          <p:nvPr/>
        </p:nvSpPr>
        <p:spPr>
          <a:xfrm>
            <a:off x="9606815" y="3850732"/>
            <a:ext cx="1458596" cy="84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Time</a:t>
            </a:r>
          </a:p>
        </p:txBody>
      </p:sp>
      <p:sp>
        <p:nvSpPr>
          <p:cNvPr id="153" name="Length"/>
          <p:cNvSpPr txBox="1"/>
          <p:nvPr/>
        </p:nvSpPr>
        <p:spPr>
          <a:xfrm>
            <a:off x="13396336" y="3850732"/>
            <a:ext cx="2007871" cy="84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Length</a:t>
            </a:r>
          </a:p>
        </p:txBody>
      </p:sp>
      <p:sp>
        <p:nvSpPr>
          <p:cNvPr id="154" name="Density"/>
          <p:cNvSpPr txBox="1"/>
          <p:nvPr/>
        </p:nvSpPr>
        <p:spPr>
          <a:xfrm>
            <a:off x="17975427" y="3850732"/>
            <a:ext cx="2124711" cy="84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Density</a:t>
            </a:r>
          </a:p>
        </p:txBody>
      </p:sp>
      <p:sp>
        <p:nvSpPr>
          <p:cNvPr id="155" name="~10 fs"/>
          <p:cNvSpPr txBox="1"/>
          <p:nvPr/>
        </p:nvSpPr>
        <p:spPr>
          <a:xfrm>
            <a:off x="9412187" y="4999232"/>
            <a:ext cx="184785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~10 fs</a:t>
            </a:r>
          </a:p>
        </p:txBody>
      </p:sp>
      <p:sp>
        <p:nvSpPr>
          <p:cNvPr id="156" name="~1 μm"/>
          <p:cNvSpPr txBox="1"/>
          <p:nvPr/>
        </p:nvSpPr>
        <p:spPr>
          <a:xfrm>
            <a:off x="13452851" y="4999232"/>
            <a:ext cx="189484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 μm</a:t>
            </a:r>
          </a:p>
        </p:txBody>
      </p:sp>
      <p:sp>
        <p:nvSpPr>
          <p:cNvPr id="157" name="&gt;~1021 cm-3"/>
          <p:cNvSpPr txBox="1"/>
          <p:nvPr/>
        </p:nvSpPr>
        <p:spPr>
          <a:xfrm>
            <a:off x="17297670" y="4999232"/>
            <a:ext cx="3480224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&gt;~10</a:t>
            </a:r>
            <a:r>
              <a:rPr baseline="31999"/>
              <a:t>21</a:t>
            </a:r>
            <a:r>
              <a:t> cm</a:t>
            </a:r>
            <a:r>
              <a:rPr baseline="31999"/>
              <a:t>-3</a:t>
            </a:r>
          </a:p>
        </p:txBody>
      </p:sp>
      <p:sp>
        <p:nvSpPr>
          <p:cNvPr id="158" name="Too quick"/>
          <p:cNvSpPr txBox="1"/>
          <p:nvPr/>
        </p:nvSpPr>
        <p:spPr>
          <a:xfrm>
            <a:off x="9149275" y="6339119"/>
            <a:ext cx="274955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Too quick</a:t>
            </a:r>
          </a:p>
        </p:txBody>
      </p:sp>
      <p:sp>
        <p:nvSpPr>
          <p:cNvPr id="159" name="Too short"/>
          <p:cNvSpPr txBox="1"/>
          <p:nvPr/>
        </p:nvSpPr>
        <p:spPr>
          <a:xfrm>
            <a:off x="13066771" y="6339119"/>
            <a:ext cx="266700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Too short</a:t>
            </a:r>
          </a:p>
        </p:txBody>
      </p:sp>
      <p:sp>
        <p:nvSpPr>
          <p:cNvPr id="160" name="Too dense"/>
          <p:cNvSpPr txBox="1"/>
          <p:nvPr/>
        </p:nvSpPr>
        <p:spPr>
          <a:xfrm>
            <a:off x="17562994" y="6339119"/>
            <a:ext cx="2949576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Too dense</a:t>
            </a:r>
          </a:p>
        </p:txBody>
      </p:sp>
      <p:sp>
        <p:nvSpPr>
          <p:cNvPr id="161" name="Typical dynamical scales"/>
          <p:cNvSpPr txBox="1"/>
          <p:nvPr/>
        </p:nvSpPr>
        <p:spPr>
          <a:xfrm>
            <a:off x="1041726" y="4975739"/>
            <a:ext cx="6939604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Typical dynamical scales</a:t>
            </a:r>
          </a:p>
        </p:txBody>
      </p:sp>
      <p:sp>
        <p:nvSpPr>
          <p:cNvPr id="162" name="Can we diagnose it?"/>
          <p:cNvSpPr txBox="1"/>
          <p:nvPr/>
        </p:nvSpPr>
        <p:spPr>
          <a:xfrm>
            <a:off x="1120900" y="6315627"/>
            <a:ext cx="6781256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Can we diagnose it?</a:t>
            </a:r>
          </a:p>
        </p:txBody>
      </p:sp>
      <p:sp>
        <p:nvSpPr>
          <p:cNvPr id="163" name="☹️"/>
          <p:cNvSpPr txBox="1"/>
          <p:nvPr/>
        </p:nvSpPr>
        <p:spPr>
          <a:xfrm>
            <a:off x="10149400" y="7226683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164" name="☹️"/>
          <p:cNvSpPr txBox="1"/>
          <p:nvPr/>
        </p:nvSpPr>
        <p:spPr>
          <a:xfrm>
            <a:off x="14176113" y="7189237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165" name="☹️"/>
          <p:cNvSpPr txBox="1"/>
          <p:nvPr/>
        </p:nvSpPr>
        <p:spPr>
          <a:xfrm>
            <a:off x="18884101" y="7226683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166" name="2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2</a:t>
            </a:r>
            <a:endParaRPr dirty="0"/>
          </a:p>
        </p:txBody>
      </p:sp>
      <p:sp>
        <p:nvSpPr>
          <p:cNvPr id="167" name="Diagnosing near critical density laser plasma interactions - tough to do in the lab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Diagnosing near critical density laser plasma interactions - tough to do in the lab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roup"/>
          <p:cNvGrpSpPr/>
          <p:nvPr/>
        </p:nvGrpSpPr>
        <p:grpSpPr>
          <a:xfrm>
            <a:off x="7204892" y="3123960"/>
            <a:ext cx="7191386" cy="5411872"/>
            <a:chOff x="0" y="0"/>
            <a:chExt cx="7191385" cy="5411870"/>
          </a:xfrm>
        </p:grpSpPr>
        <p:sp>
          <p:nvSpPr>
            <p:cNvPr id="602" name="Typical proton spectra"/>
            <p:cNvSpPr txBox="1"/>
            <p:nvPr/>
          </p:nvSpPr>
          <p:spPr>
            <a:xfrm>
              <a:off x="2550281" y="109266"/>
              <a:ext cx="3432894" cy="5798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4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Typical proton spectra</a:t>
              </a:r>
            </a:p>
          </p:txBody>
        </p:sp>
        <p:pic>
          <p:nvPicPr>
            <p:cNvPr id="603" name="Group" descr="Group"/>
            <p:cNvPicPr>
              <a:picLocks/>
            </p:cNvPicPr>
            <p:nvPr/>
          </p:nvPicPr>
          <p:blipFill>
            <a:blip r:embed="rId2"/>
            <a:srcRect l="11650" t="37501" r="56549" b="10513"/>
            <a:stretch>
              <a:fillRect/>
            </a:stretch>
          </p:blipFill>
          <p:spPr>
            <a:xfrm>
              <a:off x="1315311" y="636333"/>
              <a:ext cx="5133640" cy="37526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04" name="Energy (MeV)"/>
            <p:cNvSpPr txBox="1"/>
            <p:nvPr/>
          </p:nvSpPr>
          <p:spPr>
            <a:xfrm>
              <a:off x="2874536" y="4669945"/>
              <a:ext cx="2784383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Energy (MeV)</a:t>
              </a:r>
            </a:p>
          </p:txBody>
        </p:sp>
        <p:sp>
          <p:nvSpPr>
            <p:cNvPr id="605" name="Particles / MeV sr"/>
            <p:cNvSpPr txBox="1"/>
            <p:nvPr/>
          </p:nvSpPr>
          <p:spPr>
            <a:xfrm rot="16200000">
              <a:off x="-1484071" y="1484070"/>
              <a:ext cx="3670608" cy="7024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Particles / MeV sr</a:t>
              </a:r>
            </a:p>
          </p:txBody>
        </p:sp>
        <p:sp>
          <p:nvSpPr>
            <p:cNvPr id="606" name="0"/>
            <p:cNvSpPr txBox="1"/>
            <p:nvPr/>
          </p:nvSpPr>
          <p:spPr>
            <a:xfrm>
              <a:off x="1344637" y="4296595"/>
              <a:ext cx="457278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0</a:t>
              </a:r>
            </a:p>
          </p:txBody>
        </p:sp>
        <p:sp>
          <p:nvSpPr>
            <p:cNvPr id="607" name="0.5"/>
            <p:cNvSpPr txBox="1"/>
            <p:nvPr/>
          </p:nvSpPr>
          <p:spPr>
            <a:xfrm>
              <a:off x="2746710" y="4296595"/>
              <a:ext cx="803084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0.5</a:t>
              </a:r>
            </a:p>
          </p:txBody>
        </p:sp>
        <p:sp>
          <p:nvSpPr>
            <p:cNvPr id="608" name="1"/>
            <p:cNvSpPr txBox="1"/>
            <p:nvPr/>
          </p:nvSpPr>
          <p:spPr>
            <a:xfrm>
              <a:off x="4456489" y="4296595"/>
              <a:ext cx="457278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</a:t>
              </a:r>
            </a:p>
          </p:txBody>
        </p:sp>
        <p:sp>
          <p:nvSpPr>
            <p:cNvPr id="609" name="1.5"/>
            <p:cNvSpPr txBox="1"/>
            <p:nvPr/>
          </p:nvSpPr>
          <p:spPr>
            <a:xfrm>
              <a:off x="5896662" y="4296595"/>
              <a:ext cx="803084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1.5</a:t>
              </a:r>
            </a:p>
          </p:txBody>
        </p:sp>
        <p:sp>
          <p:nvSpPr>
            <p:cNvPr id="610" name="108"/>
            <p:cNvSpPr txBox="1"/>
            <p:nvPr/>
          </p:nvSpPr>
          <p:spPr>
            <a:xfrm>
              <a:off x="559045" y="3888437"/>
              <a:ext cx="841619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r>
                <a:t>10</a:t>
              </a:r>
              <a:r>
                <a:rPr baseline="31999"/>
                <a:t>8</a:t>
              </a:r>
            </a:p>
          </p:txBody>
        </p:sp>
        <p:sp>
          <p:nvSpPr>
            <p:cNvPr id="611" name="1010"/>
            <p:cNvSpPr txBox="1"/>
            <p:nvPr/>
          </p:nvSpPr>
          <p:spPr>
            <a:xfrm>
              <a:off x="405308" y="2497085"/>
              <a:ext cx="995356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r>
                <a:t>10</a:t>
              </a:r>
              <a:r>
                <a:rPr baseline="31999"/>
                <a:t>10</a:t>
              </a:r>
            </a:p>
          </p:txBody>
        </p:sp>
        <p:sp>
          <p:nvSpPr>
            <p:cNvPr id="612" name="1012"/>
            <p:cNvSpPr txBox="1"/>
            <p:nvPr/>
          </p:nvSpPr>
          <p:spPr>
            <a:xfrm>
              <a:off x="405308" y="1105733"/>
              <a:ext cx="995356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r>
                <a:t>10</a:t>
              </a:r>
              <a:r>
                <a:rPr baseline="31999"/>
                <a:t>12</a:t>
              </a:r>
            </a:p>
          </p:txBody>
        </p:sp>
        <p:sp>
          <p:nvSpPr>
            <p:cNvPr id="613" name="Protons"/>
            <p:cNvSpPr txBox="1"/>
            <p:nvPr/>
          </p:nvSpPr>
          <p:spPr>
            <a:xfrm>
              <a:off x="4407003" y="834545"/>
              <a:ext cx="2784383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Protons</a:t>
              </a:r>
            </a:p>
          </p:txBody>
        </p:sp>
        <p:sp>
          <p:nvSpPr>
            <p:cNvPr id="614" name="Background"/>
            <p:cNvSpPr txBox="1"/>
            <p:nvPr/>
          </p:nvSpPr>
          <p:spPr>
            <a:xfrm>
              <a:off x="4407003" y="1334079"/>
              <a:ext cx="2784383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Background</a:t>
              </a:r>
            </a:p>
          </p:txBody>
        </p:sp>
      </p:grpSp>
      <p:grpSp>
        <p:nvGrpSpPr>
          <p:cNvPr id="621" name="Group"/>
          <p:cNvGrpSpPr/>
          <p:nvPr/>
        </p:nvGrpSpPr>
        <p:grpSpPr>
          <a:xfrm>
            <a:off x="1161498" y="3293949"/>
            <a:ext cx="5301585" cy="5374577"/>
            <a:chOff x="0" y="0"/>
            <a:chExt cx="5301583" cy="5374576"/>
          </a:xfrm>
        </p:grpSpPr>
        <p:sp>
          <p:nvSpPr>
            <p:cNvPr id="616" name="Rectangle"/>
            <p:cNvSpPr/>
            <p:nvPr/>
          </p:nvSpPr>
          <p:spPr>
            <a:xfrm>
              <a:off x="1453635" y="4888010"/>
              <a:ext cx="2223675" cy="1134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617" name="ProtSpat447cmax500.png" descr="ProtSpat447cmax500.png"/>
            <p:cNvPicPr>
              <a:picLocks noChangeAspect="1"/>
            </p:cNvPicPr>
            <p:nvPr/>
          </p:nvPicPr>
          <p:blipFill>
            <a:blip r:embed="rId3"/>
            <a:srcRect l="17568" t="11758" r="22962" b="11758"/>
            <a:stretch>
              <a:fillRect/>
            </a:stretch>
          </p:blipFill>
          <p:spPr>
            <a:xfrm>
              <a:off x="0" y="0"/>
              <a:ext cx="4967386" cy="53184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18" name="20º cone"/>
            <p:cNvSpPr txBox="1"/>
            <p:nvPr/>
          </p:nvSpPr>
          <p:spPr>
            <a:xfrm>
              <a:off x="1291223" y="3920829"/>
              <a:ext cx="2656593" cy="5465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EE220C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20º cone</a:t>
              </a:r>
            </a:p>
          </p:txBody>
        </p:sp>
        <p:sp>
          <p:nvSpPr>
            <p:cNvPr id="619" name="75% contour"/>
            <p:cNvSpPr txBox="1"/>
            <p:nvPr/>
          </p:nvSpPr>
          <p:spPr>
            <a:xfrm>
              <a:off x="3400574" y="486274"/>
              <a:ext cx="1901010" cy="924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75% contour</a:t>
              </a:r>
            </a:p>
          </p:txBody>
        </p:sp>
        <p:sp>
          <p:nvSpPr>
            <p:cNvPr id="620" name="Protons &gt; 250 keV"/>
            <p:cNvSpPr txBox="1"/>
            <p:nvPr/>
          </p:nvSpPr>
          <p:spPr>
            <a:xfrm>
              <a:off x="1882162" y="4827996"/>
              <a:ext cx="2989289" cy="5465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0433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Protons &gt; 250 keV</a:t>
              </a:r>
            </a:p>
          </p:txBody>
        </p:sp>
      </p:grpSp>
      <p:sp>
        <p:nvSpPr>
          <p:cNvPr id="622" name="Proton beam spatial profile"/>
          <p:cNvSpPr txBox="1"/>
          <p:nvPr/>
        </p:nvSpPr>
        <p:spPr>
          <a:xfrm>
            <a:off x="1673919" y="2798982"/>
            <a:ext cx="372989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 sz="24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Proton beam spatial profile</a:t>
            </a:r>
          </a:p>
        </p:txBody>
      </p:sp>
      <p:grpSp>
        <p:nvGrpSpPr>
          <p:cNvPr id="625" name="Group"/>
          <p:cNvGrpSpPr/>
          <p:nvPr/>
        </p:nvGrpSpPr>
        <p:grpSpPr>
          <a:xfrm>
            <a:off x="1397672" y="9221392"/>
            <a:ext cx="11111034" cy="3839173"/>
            <a:chOff x="-1348284" y="-349555"/>
            <a:chExt cx="11111033" cy="3839172"/>
          </a:xfrm>
        </p:grpSpPr>
        <p:sp>
          <p:nvSpPr>
            <p:cNvPr id="623" name="Rounded Rectangle"/>
            <p:cNvSpPr/>
            <p:nvPr/>
          </p:nvSpPr>
          <p:spPr>
            <a:xfrm>
              <a:off x="-1348285" y="-349556"/>
              <a:ext cx="10302481" cy="3504260"/>
            </a:xfrm>
            <a:prstGeom prst="roundRect">
              <a:avLst>
                <a:gd name="adj" fmla="val 18781"/>
              </a:avLst>
            </a:prstGeom>
            <a:solidFill>
              <a:srgbClr val="FFFFFF"/>
            </a:solidFill>
            <a:ln w="25400" cap="flat">
              <a:solidFill>
                <a:srgbClr val="4F81B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4" name="Proton beams are:…"/>
            <p:cNvSpPr txBox="1"/>
            <p:nvPr/>
          </p:nvSpPr>
          <p:spPr>
            <a:xfrm>
              <a:off x="-1064196" y="56703"/>
              <a:ext cx="10826945" cy="34329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Proton beams are:</a:t>
              </a:r>
            </a:p>
            <a:p>
              <a:pPr marL="228600" lvl="2" indent="-228600" algn="l" defTabSz="914400">
                <a:buSzPct val="100000"/>
                <a:buChar char="•"/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Highly divergent (&gt;30º FWHM)</a:t>
              </a:r>
            </a:p>
            <a:p>
              <a:pPr marL="228600" lvl="2" indent="-228600" algn="l" defTabSz="914400">
                <a:buSzPct val="100000"/>
                <a:buChar char="•"/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Quasi-thermal</a:t>
              </a:r>
            </a:p>
            <a:p>
              <a:pPr marL="228600" lvl="2" indent="-228600" algn="l" defTabSz="914400">
                <a:buSzPct val="100000"/>
                <a:buChar char="•"/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Relatively low energy (max ~1 MeV)</a:t>
              </a:r>
            </a:p>
          </p:txBody>
        </p:sp>
      </p:grpSp>
      <p:sp>
        <p:nvSpPr>
          <p:cNvPr id="626" name="Line"/>
          <p:cNvSpPr/>
          <p:nvPr/>
        </p:nvSpPr>
        <p:spPr>
          <a:xfrm>
            <a:off x="11099800" y="4157133"/>
            <a:ext cx="398070" cy="1"/>
          </a:xfrm>
          <a:prstGeom prst="line">
            <a:avLst/>
          </a:prstGeom>
          <a:ln w="63500">
            <a:solidFill>
              <a:srgbClr val="3B75A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27" name="Line"/>
          <p:cNvSpPr/>
          <p:nvPr/>
        </p:nvSpPr>
        <p:spPr>
          <a:xfrm>
            <a:off x="11099800" y="4615178"/>
            <a:ext cx="398070" cy="1"/>
          </a:xfrm>
          <a:prstGeom prst="line">
            <a:avLst/>
          </a:prstGeom>
          <a:ln w="63500">
            <a:solidFill>
              <a:srgbClr val="EF8636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28" name="Forward going accelerated ions observed at the same time - despite no CSA / hole boring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Forward going accelerated ions observed at the same time - despite no CSA / hole boring!</a:t>
            </a:r>
          </a:p>
        </p:txBody>
      </p:sp>
      <p:sp>
        <p:nvSpPr>
          <p:cNvPr id="2" name="12">
            <a:extLst>
              <a:ext uri="{FF2B5EF4-FFF2-40B4-BE49-F238E27FC236}">
                <a16:creationId xmlns:a16="http://schemas.microsoft.com/office/drawing/2014/main" id="{7E434FB2-C442-A6A7-1A3A-D5C36883CB8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12</a:t>
            </a:r>
            <a:endParaRPr dirty="0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"/>
          <p:cNvGrpSpPr/>
          <p:nvPr/>
        </p:nvGrpSpPr>
        <p:grpSpPr>
          <a:xfrm>
            <a:off x="7204892" y="3123960"/>
            <a:ext cx="7191386" cy="5411872"/>
            <a:chOff x="0" y="0"/>
            <a:chExt cx="7191385" cy="5411870"/>
          </a:xfrm>
        </p:grpSpPr>
        <p:sp>
          <p:nvSpPr>
            <p:cNvPr id="630" name="Typical proton spectra"/>
            <p:cNvSpPr txBox="1"/>
            <p:nvPr/>
          </p:nvSpPr>
          <p:spPr>
            <a:xfrm>
              <a:off x="2550281" y="109266"/>
              <a:ext cx="3432894" cy="5798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4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Typical proton spectra</a:t>
              </a:r>
            </a:p>
          </p:txBody>
        </p:sp>
        <p:pic>
          <p:nvPicPr>
            <p:cNvPr id="631" name="Group" descr="Group"/>
            <p:cNvPicPr>
              <a:picLocks/>
            </p:cNvPicPr>
            <p:nvPr/>
          </p:nvPicPr>
          <p:blipFill>
            <a:blip r:embed="rId2"/>
            <a:srcRect l="11650" t="37501" r="56549" b="10513"/>
            <a:stretch>
              <a:fillRect/>
            </a:stretch>
          </p:blipFill>
          <p:spPr>
            <a:xfrm>
              <a:off x="1315311" y="636333"/>
              <a:ext cx="5133640" cy="37526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32" name="Energy (MeV)"/>
            <p:cNvSpPr txBox="1"/>
            <p:nvPr/>
          </p:nvSpPr>
          <p:spPr>
            <a:xfrm>
              <a:off x="2874536" y="4669945"/>
              <a:ext cx="2784383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Energy (MeV)</a:t>
              </a:r>
            </a:p>
          </p:txBody>
        </p:sp>
        <p:sp>
          <p:nvSpPr>
            <p:cNvPr id="633" name="Particles / MeV sr"/>
            <p:cNvSpPr txBox="1"/>
            <p:nvPr/>
          </p:nvSpPr>
          <p:spPr>
            <a:xfrm rot="16200000">
              <a:off x="-1484071" y="1484070"/>
              <a:ext cx="3670608" cy="7024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Particles / MeV sr</a:t>
              </a:r>
            </a:p>
          </p:txBody>
        </p:sp>
        <p:sp>
          <p:nvSpPr>
            <p:cNvPr id="634" name="0"/>
            <p:cNvSpPr txBox="1"/>
            <p:nvPr/>
          </p:nvSpPr>
          <p:spPr>
            <a:xfrm>
              <a:off x="1344637" y="4296595"/>
              <a:ext cx="457278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0</a:t>
              </a:r>
            </a:p>
          </p:txBody>
        </p:sp>
        <p:sp>
          <p:nvSpPr>
            <p:cNvPr id="635" name="0.5"/>
            <p:cNvSpPr txBox="1"/>
            <p:nvPr/>
          </p:nvSpPr>
          <p:spPr>
            <a:xfrm>
              <a:off x="2746710" y="4296595"/>
              <a:ext cx="803084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0.5</a:t>
              </a:r>
            </a:p>
          </p:txBody>
        </p:sp>
        <p:sp>
          <p:nvSpPr>
            <p:cNvPr id="636" name="1"/>
            <p:cNvSpPr txBox="1"/>
            <p:nvPr/>
          </p:nvSpPr>
          <p:spPr>
            <a:xfrm>
              <a:off x="4456489" y="4296595"/>
              <a:ext cx="457278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</a:t>
              </a:r>
            </a:p>
          </p:txBody>
        </p:sp>
        <p:sp>
          <p:nvSpPr>
            <p:cNvPr id="637" name="1.5"/>
            <p:cNvSpPr txBox="1"/>
            <p:nvPr/>
          </p:nvSpPr>
          <p:spPr>
            <a:xfrm>
              <a:off x="5896662" y="4296595"/>
              <a:ext cx="803084" cy="7419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1.5</a:t>
              </a:r>
            </a:p>
          </p:txBody>
        </p:sp>
        <p:sp>
          <p:nvSpPr>
            <p:cNvPr id="638" name="108"/>
            <p:cNvSpPr txBox="1"/>
            <p:nvPr/>
          </p:nvSpPr>
          <p:spPr>
            <a:xfrm>
              <a:off x="559045" y="3888437"/>
              <a:ext cx="841619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r>
                <a:t>10</a:t>
              </a:r>
              <a:r>
                <a:rPr baseline="31999"/>
                <a:t>8</a:t>
              </a:r>
            </a:p>
          </p:txBody>
        </p:sp>
        <p:sp>
          <p:nvSpPr>
            <p:cNvPr id="639" name="1010"/>
            <p:cNvSpPr txBox="1"/>
            <p:nvPr/>
          </p:nvSpPr>
          <p:spPr>
            <a:xfrm>
              <a:off x="405308" y="2497085"/>
              <a:ext cx="995356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r>
                <a:t>10</a:t>
              </a:r>
              <a:r>
                <a:rPr baseline="31999"/>
                <a:t>10</a:t>
              </a:r>
            </a:p>
          </p:txBody>
        </p:sp>
        <p:sp>
          <p:nvSpPr>
            <p:cNvPr id="640" name="1012"/>
            <p:cNvSpPr txBox="1"/>
            <p:nvPr/>
          </p:nvSpPr>
          <p:spPr>
            <a:xfrm>
              <a:off x="405308" y="1105733"/>
              <a:ext cx="995356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r>
                <a:t>10</a:t>
              </a:r>
              <a:r>
                <a:rPr baseline="31999"/>
                <a:t>12</a:t>
              </a:r>
            </a:p>
          </p:txBody>
        </p:sp>
        <p:sp>
          <p:nvSpPr>
            <p:cNvPr id="641" name="Protons"/>
            <p:cNvSpPr txBox="1"/>
            <p:nvPr/>
          </p:nvSpPr>
          <p:spPr>
            <a:xfrm>
              <a:off x="4407003" y="834545"/>
              <a:ext cx="2784383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Protons</a:t>
              </a:r>
            </a:p>
          </p:txBody>
        </p:sp>
        <p:sp>
          <p:nvSpPr>
            <p:cNvPr id="642" name="Background"/>
            <p:cNvSpPr txBox="1"/>
            <p:nvPr/>
          </p:nvSpPr>
          <p:spPr>
            <a:xfrm>
              <a:off x="4407003" y="1334079"/>
              <a:ext cx="2784383" cy="741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22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Background</a:t>
              </a:r>
            </a:p>
          </p:txBody>
        </p:sp>
      </p:grpSp>
      <p:grpSp>
        <p:nvGrpSpPr>
          <p:cNvPr id="649" name="Group"/>
          <p:cNvGrpSpPr/>
          <p:nvPr/>
        </p:nvGrpSpPr>
        <p:grpSpPr>
          <a:xfrm>
            <a:off x="1161498" y="3293949"/>
            <a:ext cx="5301585" cy="5374577"/>
            <a:chOff x="0" y="0"/>
            <a:chExt cx="5301583" cy="5374576"/>
          </a:xfrm>
        </p:grpSpPr>
        <p:sp>
          <p:nvSpPr>
            <p:cNvPr id="644" name="Rectangle"/>
            <p:cNvSpPr/>
            <p:nvPr/>
          </p:nvSpPr>
          <p:spPr>
            <a:xfrm>
              <a:off x="1453635" y="4888010"/>
              <a:ext cx="2223675" cy="1134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645" name="ProtSpat447cmax500.png" descr="ProtSpat447cmax500.png"/>
            <p:cNvPicPr>
              <a:picLocks noChangeAspect="1"/>
            </p:cNvPicPr>
            <p:nvPr/>
          </p:nvPicPr>
          <p:blipFill>
            <a:blip r:embed="rId3"/>
            <a:srcRect l="17568" t="11758" r="22962" b="11758"/>
            <a:stretch>
              <a:fillRect/>
            </a:stretch>
          </p:blipFill>
          <p:spPr>
            <a:xfrm>
              <a:off x="0" y="0"/>
              <a:ext cx="4967386" cy="53184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6" name="20º cone"/>
            <p:cNvSpPr txBox="1"/>
            <p:nvPr/>
          </p:nvSpPr>
          <p:spPr>
            <a:xfrm>
              <a:off x="1291223" y="3920829"/>
              <a:ext cx="2656593" cy="5465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EE220C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20º cone</a:t>
              </a:r>
            </a:p>
          </p:txBody>
        </p:sp>
        <p:sp>
          <p:nvSpPr>
            <p:cNvPr id="647" name="75% contour"/>
            <p:cNvSpPr txBox="1"/>
            <p:nvPr/>
          </p:nvSpPr>
          <p:spPr>
            <a:xfrm>
              <a:off x="3400574" y="486274"/>
              <a:ext cx="1901010" cy="924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75% contour</a:t>
              </a:r>
            </a:p>
          </p:txBody>
        </p:sp>
        <p:sp>
          <p:nvSpPr>
            <p:cNvPr id="648" name="Protons &gt; 250 keV"/>
            <p:cNvSpPr txBox="1"/>
            <p:nvPr/>
          </p:nvSpPr>
          <p:spPr>
            <a:xfrm>
              <a:off x="1882162" y="4827996"/>
              <a:ext cx="2989289" cy="5465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0433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Protons &gt; 250 keV</a:t>
              </a:r>
            </a:p>
          </p:txBody>
        </p:sp>
      </p:grpSp>
      <p:sp>
        <p:nvSpPr>
          <p:cNvPr id="650" name="Proton beam spatial profile"/>
          <p:cNvSpPr txBox="1"/>
          <p:nvPr/>
        </p:nvSpPr>
        <p:spPr>
          <a:xfrm>
            <a:off x="1673919" y="2798982"/>
            <a:ext cx="372989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 sz="24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Proton beam spatial profile</a:t>
            </a:r>
          </a:p>
        </p:txBody>
      </p:sp>
      <p:sp>
        <p:nvSpPr>
          <p:cNvPr id="651" name="Forward going accelerated ions observed at the same time - despite no CSA / hole boring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1"/>
            <a:r>
              <a:t>Forward going accelerated ions observed at the same time - despite no CSA / hole boring!</a:t>
            </a:r>
          </a:p>
        </p:txBody>
      </p:sp>
      <p:grpSp>
        <p:nvGrpSpPr>
          <p:cNvPr id="655" name="Group"/>
          <p:cNvGrpSpPr/>
          <p:nvPr/>
        </p:nvGrpSpPr>
        <p:grpSpPr>
          <a:xfrm>
            <a:off x="14646447" y="2812583"/>
            <a:ext cx="9267740" cy="10290890"/>
            <a:chOff x="0" y="0"/>
            <a:chExt cx="9267738" cy="10290888"/>
          </a:xfrm>
        </p:grpSpPr>
        <p:pic>
          <p:nvPicPr>
            <p:cNvPr id="652" name="energy_vs_cts.pdf" descr="energy_vs_cts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307" y="0"/>
              <a:ext cx="8808613" cy="5505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3" name="maxE_vs_energy.png" descr="maxE_vs_energy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564198"/>
              <a:ext cx="9267739" cy="57266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4" name="energy_vs_cts.pdf" descr="energy_vs_cts.pdf"/>
            <p:cNvPicPr>
              <a:picLocks noChangeAspect="1"/>
            </p:cNvPicPr>
            <p:nvPr/>
          </p:nvPicPr>
          <p:blipFill>
            <a:blip r:embed="rId4"/>
            <a:srcRect l="11389" t="22029" r="61033" b="67962"/>
            <a:stretch>
              <a:fillRect/>
            </a:stretch>
          </p:blipFill>
          <p:spPr>
            <a:xfrm>
              <a:off x="1413181" y="596007"/>
              <a:ext cx="2429202" cy="5509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58" name="Group"/>
          <p:cNvGrpSpPr/>
          <p:nvPr/>
        </p:nvGrpSpPr>
        <p:grpSpPr>
          <a:xfrm>
            <a:off x="1397672" y="9221392"/>
            <a:ext cx="11111034" cy="3839173"/>
            <a:chOff x="-1348284" y="-349555"/>
            <a:chExt cx="11111033" cy="3839172"/>
          </a:xfrm>
        </p:grpSpPr>
        <p:sp>
          <p:nvSpPr>
            <p:cNvPr id="656" name="Rounded Rectangle"/>
            <p:cNvSpPr/>
            <p:nvPr/>
          </p:nvSpPr>
          <p:spPr>
            <a:xfrm>
              <a:off x="-1348285" y="-349556"/>
              <a:ext cx="10302481" cy="3504260"/>
            </a:xfrm>
            <a:prstGeom prst="roundRect">
              <a:avLst>
                <a:gd name="adj" fmla="val 18781"/>
              </a:avLst>
            </a:prstGeom>
            <a:solidFill>
              <a:srgbClr val="FFFFFF"/>
            </a:solidFill>
            <a:ln w="25400" cap="flat">
              <a:solidFill>
                <a:srgbClr val="4F81B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57" name="Proton beams are:…"/>
            <p:cNvSpPr txBox="1"/>
            <p:nvPr/>
          </p:nvSpPr>
          <p:spPr>
            <a:xfrm>
              <a:off x="-1064196" y="56703"/>
              <a:ext cx="10826945" cy="34329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Proton beams are:</a:t>
              </a:r>
            </a:p>
            <a:p>
              <a:pPr marL="228600" lvl="2" indent="-228600" algn="l" defTabSz="914400">
                <a:buSzPct val="100000"/>
                <a:buChar char="•"/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Highly divergent (&gt;30º FWHM)</a:t>
              </a:r>
            </a:p>
            <a:p>
              <a:pPr marL="228600" lvl="2" indent="-228600" algn="l" defTabSz="914400">
                <a:buSzPct val="100000"/>
                <a:buChar char="•"/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Quasi-thermal</a:t>
              </a:r>
            </a:p>
            <a:p>
              <a:pPr marL="228600" lvl="2" indent="-228600" algn="l" defTabSz="914400">
                <a:buSzPct val="100000"/>
                <a:buChar char="•"/>
                <a:defRPr sz="43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Relatively low energy (max ~1 MeV)</a:t>
              </a:r>
            </a:p>
          </p:txBody>
        </p:sp>
      </p:grpSp>
      <p:sp>
        <p:nvSpPr>
          <p:cNvPr id="659" name="Line"/>
          <p:cNvSpPr/>
          <p:nvPr/>
        </p:nvSpPr>
        <p:spPr>
          <a:xfrm>
            <a:off x="11099800" y="4157133"/>
            <a:ext cx="398070" cy="1"/>
          </a:xfrm>
          <a:prstGeom prst="line">
            <a:avLst/>
          </a:prstGeom>
          <a:ln w="63500">
            <a:solidFill>
              <a:srgbClr val="3B75A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60" name="Line"/>
          <p:cNvSpPr/>
          <p:nvPr/>
        </p:nvSpPr>
        <p:spPr>
          <a:xfrm>
            <a:off x="11099800" y="4615178"/>
            <a:ext cx="398070" cy="1"/>
          </a:xfrm>
          <a:prstGeom prst="line">
            <a:avLst/>
          </a:prstGeom>
          <a:ln w="63500">
            <a:solidFill>
              <a:srgbClr val="EF8636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61" name="12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12</a:t>
            </a:r>
            <a:endParaRPr dirty="0"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2022bnl50.gif" descr="2022bnl50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414300" y="2777066"/>
            <a:ext cx="17287800" cy="11525203"/>
          </a:xfrm>
          <a:prstGeom prst="rect">
            <a:avLst/>
          </a:prstGeom>
          <a:ln w="12700">
            <a:miter lim="400000"/>
          </a:ln>
        </p:spPr>
      </p:pic>
      <p:sp>
        <p:nvSpPr>
          <p:cNvPr id="664" name="13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13</a:t>
            </a:r>
            <a:endParaRPr dirty="0"/>
          </a:p>
        </p:txBody>
      </p:sp>
      <p:sp>
        <p:nvSpPr>
          <p:cNvPr id="665" name="Simulations infer sheath acceleration at ionisation front in under-ionised gas je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Simulations infer sheath acceleration at ionisation front in under-ionised gas jets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2022bnl50.gif" descr="2022bnl50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414300" y="2777066"/>
            <a:ext cx="17287800" cy="11525203"/>
          </a:xfrm>
          <a:prstGeom prst="rect">
            <a:avLst/>
          </a:prstGeom>
          <a:ln w="12700">
            <a:miter lim="400000"/>
          </a:ln>
        </p:spPr>
      </p:pic>
      <p:sp>
        <p:nvSpPr>
          <p:cNvPr id="668" name="13"/>
          <p:cNvSpPr txBox="1">
            <a:spLocks noGrp="1"/>
          </p:cNvSpPr>
          <p:nvPr>
            <p:ph type="sldNum" sz="quarter" idx="2"/>
          </p:nvPr>
        </p:nvSpPr>
        <p:spPr>
          <a:xfrm>
            <a:off x="23055734" y="12796144"/>
            <a:ext cx="528991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13</a:t>
            </a:r>
            <a:endParaRPr dirty="0"/>
          </a:p>
        </p:txBody>
      </p:sp>
      <p:pic>
        <p:nvPicPr>
          <p:cNvPr id="669" name="2022bnl50-25 (dragged).tiff" descr="2022bnl50-25 (dragged).tiff"/>
          <p:cNvPicPr>
            <a:picLocks noChangeAspect="1"/>
          </p:cNvPicPr>
          <p:nvPr/>
        </p:nvPicPr>
        <p:blipFill>
          <a:blip r:embed="rId3"/>
          <a:srcRect l="55928" b="56910"/>
          <a:stretch>
            <a:fillRect/>
          </a:stretch>
        </p:blipFill>
        <p:spPr>
          <a:xfrm>
            <a:off x="17659417" y="6512086"/>
            <a:ext cx="6338839" cy="4131749"/>
          </a:xfrm>
          <a:prstGeom prst="rect">
            <a:avLst/>
          </a:prstGeom>
          <a:ln w="12700">
            <a:miter lim="400000"/>
          </a:ln>
        </p:spPr>
      </p:pic>
      <p:sp>
        <p:nvSpPr>
          <p:cNvPr id="670" name="Field in acceleration region is ~2x1010 V/m, the field ionisation threshold for hydrogen"/>
          <p:cNvSpPr txBox="1"/>
          <p:nvPr/>
        </p:nvSpPr>
        <p:spPr>
          <a:xfrm>
            <a:off x="16681426" y="2909652"/>
            <a:ext cx="6842920" cy="313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Field in acceleration region is ~2x10</a:t>
            </a:r>
            <a:r>
              <a:rPr baseline="31999"/>
              <a:t>10</a:t>
            </a:r>
            <a:r>
              <a:t> V/m, the field ionisation threshold for hydrogen</a:t>
            </a:r>
          </a:p>
        </p:txBody>
      </p:sp>
      <p:sp>
        <p:nvSpPr>
          <p:cNvPr id="671" name="Line"/>
          <p:cNvSpPr/>
          <p:nvPr/>
        </p:nvSpPr>
        <p:spPr>
          <a:xfrm flipH="1">
            <a:off x="20794489" y="6152857"/>
            <a:ext cx="146904" cy="1965750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72" name="Ion acceleration from sheath at ionisation front - divergent but good stability"/>
          <p:cNvSpPr txBox="1"/>
          <p:nvPr/>
        </p:nvSpPr>
        <p:spPr>
          <a:xfrm>
            <a:off x="15521492" y="10749466"/>
            <a:ext cx="8237009" cy="23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Ion acceleration from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sheath</a:t>
            </a:r>
            <a:r>
              <a:t> at ionisation front - divergent but good stability</a:t>
            </a:r>
          </a:p>
        </p:txBody>
      </p:sp>
      <p:sp>
        <p:nvSpPr>
          <p:cNvPr id="673" name="Simulations infer sheath acceleration at ionisation front in under-ionised gas je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Simulations infer sheath acceleration at ionisation front in under-ionised gas jets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1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34</a:t>
            </a:fld>
            <a:endParaRPr/>
          </a:p>
        </p:txBody>
      </p:sp>
      <p:sp>
        <p:nvSpPr>
          <p:cNvPr id="676" name="Summa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Summary</a:t>
            </a:r>
          </a:p>
        </p:txBody>
      </p:sp>
      <p:sp>
        <p:nvSpPr>
          <p:cNvPr id="677" name="11"/>
          <p:cNvSpPr txBox="1"/>
          <p:nvPr/>
        </p:nvSpPr>
        <p:spPr>
          <a:xfrm>
            <a:off x="23046752" y="12812267"/>
            <a:ext cx="537973" cy="548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b">
            <a:spAutoFit/>
          </a:bodyPr>
          <a:lstStyle>
            <a:lvl1pPr algn="r">
              <a:defRPr sz="3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11</a:t>
            </a:r>
          </a:p>
        </p:txBody>
      </p:sp>
      <p:pic>
        <p:nvPicPr>
          <p:cNvPr id="678" name="Fig1_mockup.pdf" descr="Fig1_mockup.pdf"/>
          <p:cNvPicPr>
            <a:picLocks noChangeAspect="1"/>
          </p:cNvPicPr>
          <p:nvPr/>
        </p:nvPicPr>
        <p:blipFill>
          <a:blip r:embed="rId2"/>
          <a:srcRect l="3246" t="1191" r="54323"/>
          <a:stretch>
            <a:fillRect/>
          </a:stretch>
        </p:blipFill>
        <p:spPr>
          <a:xfrm>
            <a:off x="15880840" y="1297019"/>
            <a:ext cx="8343459" cy="12702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679" name="2022BNL3D04.gif" descr="2022BNL3D04.gif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579534" y="7061770"/>
            <a:ext cx="9522336" cy="634822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85" name="Group"/>
          <p:cNvGrpSpPr/>
          <p:nvPr/>
        </p:nvGrpSpPr>
        <p:grpSpPr>
          <a:xfrm>
            <a:off x="611350" y="8085565"/>
            <a:ext cx="5301584" cy="5374577"/>
            <a:chOff x="0" y="0"/>
            <a:chExt cx="5301583" cy="5374576"/>
          </a:xfrm>
        </p:grpSpPr>
        <p:sp>
          <p:nvSpPr>
            <p:cNvPr id="680" name="Rectangle"/>
            <p:cNvSpPr/>
            <p:nvPr/>
          </p:nvSpPr>
          <p:spPr>
            <a:xfrm>
              <a:off x="1453635" y="4888010"/>
              <a:ext cx="2223675" cy="1134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681" name="ProtSpat447cmax500.png" descr="ProtSpat447cmax500.png"/>
            <p:cNvPicPr>
              <a:picLocks noChangeAspect="1"/>
            </p:cNvPicPr>
            <p:nvPr/>
          </p:nvPicPr>
          <p:blipFill>
            <a:blip r:embed="rId4"/>
            <a:srcRect l="17568" t="11758" r="22962" b="11758"/>
            <a:stretch>
              <a:fillRect/>
            </a:stretch>
          </p:blipFill>
          <p:spPr>
            <a:xfrm>
              <a:off x="0" y="0"/>
              <a:ext cx="4967386" cy="53184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82" name="20º cone"/>
            <p:cNvSpPr txBox="1"/>
            <p:nvPr/>
          </p:nvSpPr>
          <p:spPr>
            <a:xfrm>
              <a:off x="1291223" y="3920829"/>
              <a:ext cx="2656593" cy="5465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EE220C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20º cone</a:t>
              </a:r>
            </a:p>
          </p:txBody>
        </p:sp>
        <p:sp>
          <p:nvSpPr>
            <p:cNvPr id="683" name="75% contour"/>
            <p:cNvSpPr txBox="1"/>
            <p:nvPr/>
          </p:nvSpPr>
          <p:spPr>
            <a:xfrm>
              <a:off x="3400574" y="486274"/>
              <a:ext cx="1901010" cy="924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75% contour</a:t>
              </a:r>
            </a:p>
          </p:txBody>
        </p:sp>
        <p:sp>
          <p:nvSpPr>
            <p:cNvPr id="684" name="Protons &gt; 250 keV"/>
            <p:cNvSpPr txBox="1"/>
            <p:nvPr/>
          </p:nvSpPr>
          <p:spPr>
            <a:xfrm>
              <a:off x="1882162" y="4827996"/>
              <a:ext cx="2989289" cy="5465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spcBef>
                  <a:spcPts val="4200"/>
                </a:spcBef>
                <a:defRPr sz="1500">
                  <a:solidFill>
                    <a:srgbClr val="0433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t>Protons &gt; 250 keV</a:t>
              </a:r>
            </a:p>
          </p:txBody>
        </p:sp>
      </p:grpSp>
      <p:sp>
        <p:nvSpPr>
          <p:cNvPr id="686" name="Platform for near-critical density LPI using LWIR drive…"/>
          <p:cNvSpPr txBox="1">
            <a:spLocks noGrp="1"/>
          </p:cNvSpPr>
          <p:nvPr>
            <p:ph type="body" sz="half" idx="1"/>
          </p:nvPr>
        </p:nvSpPr>
        <p:spPr>
          <a:xfrm>
            <a:off x="41005" y="3372839"/>
            <a:ext cx="15712652" cy="8144604"/>
          </a:xfrm>
          <a:prstGeom prst="rect">
            <a:avLst/>
          </a:prstGeom>
        </p:spPr>
        <p:txBody>
          <a:bodyPr/>
          <a:lstStyle/>
          <a:p>
            <a:pPr lvl="1">
              <a:spcBef>
                <a:spcPts val="1000"/>
              </a:spcBef>
              <a:defRPr sz="4300">
                <a:solidFill>
                  <a:srgbClr val="000000"/>
                </a:solidFill>
              </a:defRPr>
            </a:pPr>
            <a:r>
              <a:t>Platform for near-critical density LPI using LWIR drive</a:t>
            </a:r>
          </a:p>
          <a:p>
            <a:pPr lvl="1">
              <a:spcBef>
                <a:spcPts val="1000"/>
              </a:spcBef>
              <a:defRPr sz="4300">
                <a:solidFill>
                  <a:srgbClr val="000000"/>
                </a:solidFill>
              </a:defRPr>
            </a:pPr>
            <a:r>
              <a:t>Investigated channeling in near critical density plasmas:</a:t>
            </a:r>
          </a:p>
          <a:p>
            <a:pPr lvl="2">
              <a:spcBef>
                <a:spcPts val="1000"/>
              </a:spcBef>
              <a:defRPr sz="4300">
                <a:solidFill>
                  <a:srgbClr val="000000"/>
                </a:solidFill>
              </a:defRPr>
            </a:pPr>
            <a:r>
              <a:t>Channeling velocity, inferring super-ponderomotive heating</a:t>
            </a:r>
          </a:p>
          <a:p>
            <a:pPr lvl="2">
              <a:spcBef>
                <a:spcPts val="1000"/>
              </a:spcBef>
              <a:defRPr sz="4300">
                <a:solidFill>
                  <a:srgbClr val="000000"/>
                </a:solidFill>
              </a:defRPr>
            </a:pPr>
            <a:r>
              <a:t>Transverse expansion of collisionless shock / solitary wave</a:t>
            </a:r>
          </a:p>
          <a:p>
            <a:pPr lvl="1">
              <a:spcBef>
                <a:spcPts val="1000"/>
              </a:spcBef>
              <a:defRPr sz="4300">
                <a:solidFill>
                  <a:srgbClr val="000000"/>
                </a:solidFill>
              </a:defRPr>
            </a:pPr>
            <a:r>
              <a:t>Ions simultaneously accelerated at the ionisation front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me"/>
          <p:cNvSpPr txBox="1"/>
          <p:nvPr/>
        </p:nvSpPr>
        <p:spPr>
          <a:xfrm>
            <a:off x="9606815" y="3850732"/>
            <a:ext cx="1458596" cy="84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Time</a:t>
            </a:r>
          </a:p>
        </p:txBody>
      </p:sp>
      <p:sp>
        <p:nvSpPr>
          <p:cNvPr id="170" name="Length"/>
          <p:cNvSpPr txBox="1"/>
          <p:nvPr/>
        </p:nvSpPr>
        <p:spPr>
          <a:xfrm>
            <a:off x="13396336" y="3850732"/>
            <a:ext cx="2007871" cy="84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Length</a:t>
            </a:r>
          </a:p>
        </p:txBody>
      </p:sp>
      <p:sp>
        <p:nvSpPr>
          <p:cNvPr id="171" name="Density"/>
          <p:cNvSpPr txBox="1"/>
          <p:nvPr/>
        </p:nvSpPr>
        <p:spPr>
          <a:xfrm>
            <a:off x="17975427" y="3850732"/>
            <a:ext cx="2124711" cy="84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Density</a:t>
            </a:r>
          </a:p>
        </p:txBody>
      </p:sp>
      <p:sp>
        <p:nvSpPr>
          <p:cNvPr id="172" name="~10 fs"/>
          <p:cNvSpPr txBox="1"/>
          <p:nvPr/>
        </p:nvSpPr>
        <p:spPr>
          <a:xfrm>
            <a:off x="9412187" y="4999232"/>
            <a:ext cx="184785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~10 fs</a:t>
            </a:r>
          </a:p>
        </p:txBody>
      </p:sp>
      <p:sp>
        <p:nvSpPr>
          <p:cNvPr id="173" name="~1 μm"/>
          <p:cNvSpPr txBox="1"/>
          <p:nvPr/>
        </p:nvSpPr>
        <p:spPr>
          <a:xfrm>
            <a:off x="13452851" y="4999232"/>
            <a:ext cx="189484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 μm</a:t>
            </a:r>
          </a:p>
        </p:txBody>
      </p:sp>
      <p:sp>
        <p:nvSpPr>
          <p:cNvPr id="174" name="&gt;~1021 cm-3"/>
          <p:cNvSpPr txBox="1"/>
          <p:nvPr/>
        </p:nvSpPr>
        <p:spPr>
          <a:xfrm>
            <a:off x="17297670" y="4999232"/>
            <a:ext cx="3480224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&gt;~10</a:t>
            </a:r>
            <a:r>
              <a:rPr baseline="31999"/>
              <a:t>21</a:t>
            </a:r>
            <a:r>
              <a:t> cm</a:t>
            </a:r>
            <a:r>
              <a:rPr baseline="31999"/>
              <a:t>-3</a:t>
            </a:r>
          </a:p>
        </p:txBody>
      </p:sp>
      <p:sp>
        <p:nvSpPr>
          <p:cNvPr id="175" name="Too quick"/>
          <p:cNvSpPr txBox="1"/>
          <p:nvPr/>
        </p:nvSpPr>
        <p:spPr>
          <a:xfrm>
            <a:off x="9149275" y="6339119"/>
            <a:ext cx="274955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Too quick</a:t>
            </a:r>
          </a:p>
        </p:txBody>
      </p:sp>
      <p:sp>
        <p:nvSpPr>
          <p:cNvPr id="176" name="Too short"/>
          <p:cNvSpPr txBox="1"/>
          <p:nvPr/>
        </p:nvSpPr>
        <p:spPr>
          <a:xfrm>
            <a:off x="13066771" y="6339119"/>
            <a:ext cx="266700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Too short</a:t>
            </a:r>
          </a:p>
        </p:txBody>
      </p:sp>
      <p:sp>
        <p:nvSpPr>
          <p:cNvPr id="177" name="Too dense"/>
          <p:cNvSpPr txBox="1"/>
          <p:nvPr/>
        </p:nvSpPr>
        <p:spPr>
          <a:xfrm>
            <a:off x="17562994" y="6339119"/>
            <a:ext cx="2949576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Too dense</a:t>
            </a:r>
          </a:p>
        </p:txBody>
      </p:sp>
      <p:sp>
        <p:nvSpPr>
          <p:cNvPr id="178" name="Typical dynamical scales"/>
          <p:cNvSpPr txBox="1"/>
          <p:nvPr/>
        </p:nvSpPr>
        <p:spPr>
          <a:xfrm>
            <a:off x="1041726" y="4975739"/>
            <a:ext cx="6939604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Typical dynamical scales</a:t>
            </a:r>
          </a:p>
        </p:txBody>
      </p:sp>
      <p:sp>
        <p:nvSpPr>
          <p:cNvPr id="179" name="Can we diagnose it?"/>
          <p:cNvSpPr txBox="1"/>
          <p:nvPr/>
        </p:nvSpPr>
        <p:spPr>
          <a:xfrm>
            <a:off x="1120900" y="6315627"/>
            <a:ext cx="6781256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Can we diagnose it?</a:t>
            </a:r>
          </a:p>
        </p:txBody>
      </p:sp>
      <p:sp>
        <p:nvSpPr>
          <p:cNvPr id="180" name="☹️"/>
          <p:cNvSpPr txBox="1"/>
          <p:nvPr/>
        </p:nvSpPr>
        <p:spPr>
          <a:xfrm>
            <a:off x="10149400" y="7226683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181" name="☹️"/>
          <p:cNvSpPr txBox="1"/>
          <p:nvPr/>
        </p:nvSpPr>
        <p:spPr>
          <a:xfrm>
            <a:off x="14176113" y="7189237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182" name="☹️"/>
          <p:cNvSpPr txBox="1"/>
          <p:nvPr/>
        </p:nvSpPr>
        <p:spPr>
          <a:xfrm>
            <a:off x="18884101" y="7226683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183" name="Rely on simulations, many assumptions"/>
          <p:cNvSpPr txBox="1"/>
          <p:nvPr/>
        </p:nvSpPr>
        <p:spPr>
          <a:xfrm>
            <a:off x="5371825" y="8767706"/>
            <a:ext cx="1127491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r>
              <a:t>Rely on simulations, many assumptions</a:t>
            </a:r>
          </a:p>
        </p:txBody>
      </p:sp>
      <p:sp>
        <p:nvSpPr>
          <p:cNvPr id="184" name="Uncertainty over experimental parameters…"/>
          <p:cNvSpPr txBox="1"/>
          <p:nvPr/>
        </p:nvSpPr>
        <p:spPr>
          <a:xfrm>
            <a:off x="6239646" y="10386460"/>
            <a:ext cx="12636972" cy="2419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95300" indent="-482600" algn="l">
              <a:spcBef>
                <a:spcPts val="400"/>
              </a:spcBef>
              <a:buSzPct val="100000"/>
              <a:buChar char="•"/>
              <a:defRPr>
                <a:solidFill>
                  <a:srgbClr val="FF2600"/>
                </a:solidFill>
              </a:defRPr>
            </a:pPr>
            <a:r>
              <a:t>Uncertainty over experimental parameters</a:t>
            </a:r>
          </a:p>
          <a:p>
            <a:pPr marL="495300" indent="-482600" algn="l">
              <a:spcBef>
                <a:spcPts val="400"/>
              </a:spcBef>
              <a:buSzPct val="100000"/>
              <a:buChar char="•"/>
              <a:defRPr>
                <a:solidFill>
                  <a:srgbClr val="FF2600"/>
                </a:solidFill>
              </a:defRPr>
            </a:pPr>
            <a:r>
              <a:t>Can only verify by looking at time integrated outputs e.g. generated particles / radiation</a:t>
            </a:r>
          </a:p>
        </p:txBody>
      </p:sp>
      <p:sp>
        <p:nvSpPr>
          <p:cNvPr id="185" name="Arrow"/>
          <p:cNvSpPr/>
          <p:nvPr/>
        </p:nvSpPr>
        <p:spPr>
          <a:xfrm>
            <a:off x="4485478" y="10564572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6" name="Most experiments with near critical density plasmas use near-IR laser drivers"/>
          <p:cNvSpPr txBox="1">
            <a:spLocks noGrp="1"/>
          </p:cNvSpPr>
          <p:nvPr>
            <p:ph type="body" sz="half" idx="1"/>
          </p:nvPr>
        </p:nvSpPr>
        <p:spPr>
          <a:xfrm>
            <a:off x="1676400" y="3031066"/>
            <a:ext cx="21031200" cy="514397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</a:lstStyle>
          <a:p>
            <a:r>
              <a:t>Most experiments with near critical density plasmas use near-IR laser drivers</a:t>
            </a:r>
          </a:p>
        </p:txBody>
      </p:sp>
      <p:sp>
        <p:nvSpPr>
          <p:cNvPr id="187" name="2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2</a:t>
            </a:r>
            <a:endParaRPr dirty="0"/>
          </a:p>
        </p:txBody>
      </p:sp>
      <p:sp>
        <p:nvSpPr>
          <p:cNvPr id="188" name="Diagnosing near critical density laser plasma interactions - tough to do in the lab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Diagnosing near critical density laser plasma interactions - tough to do in the lab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ollisionless laser plasmas can be defined using reference frequency*:"/>
          <p:cNvSpPr txBox="1">
            <a:spLocks noGrp="1"/>
          </p:cNvSpPr>
          <p:nvPr>
            <p:ph type="body" idx="1"/>
          </p:nvPr>
        </p:nvSpPr>
        <p:spPr>
          <a:xfrm>
            <a:off x="1705096" y="3031066"/>
            <a:ext cx="21031201" cy="8144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</a:lstStyle>
          <a:p>
            <a:r>
              <a:rPr dirty="0"/>
              <a:t>Collisionless laser plasmas can be </a:t>
            </a:r>
            <a:r>
              <a:rPr lang="en-GB" dirty="0"/>
              <a:t>scaled</a:t>
            </a:r>
            <a:r>
              <a:rPr dirty="0"/>
              <a:t> using reference frequency*:</a:t>
            </a:r>
          </a:p>
        </p:txBody>
      </p:sp>
      <p:sp>
        <p:nvSpPr>
          <p:cNvPr id="191" name="3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3</a:t>
            </a:r>
            <a:endParaRPr dirty="0"/>
          </a:p>
        </p:txBody>
      </p:sp>
      <p:sp>
        <p:nvSpPr>
          <p:cNvPr id="192" name="Exploiting dimensional scaling of collisionless laser-plasm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Exploiting dimensional scaling of collisionless laser-plasmas</a:t>
            </a:r>
          </a:p>
        </p:txBody>
      </p:sp>
      <p:sp>
        <p:nvSpPr>
          <p:cNvPr id="196" name="Time"/>
          <p:cNvSpPr txBox="1"/>
          <p:nvPr/>
        </p:nvSpPr>
        <p:spPr>
          <a:xfrm>
            <a:off x="5750617" y="4206267"/>
            <a:ext cx="1458596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Time</a:t>
            </a:r>
          </a:p>
        </p:txBody>
      </p:sp>
      <p:sp>
        <p:nvSpPr>
          <p:cNvPr id="197" name="Length"/>
          <p:cNvSpPr txBox="1"/>
          <p:nvPr/>
        </p:nvSpPr>
        <p:spPr>
          <a:xfrm>
            <a:off x="10170311" y="4206267"/>
            <a:ext cx="200787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Length</a:t>
            </a:r>
          </a:p>
        </p:txBody>
      </p:sp>
      <p:sp>
        <p:nvSpPr>
          <p:cNvPr id="199" name="~10 fs"/>
          <p:cNvSpPr txBox="1"/>
          <p:nvPr/>
        </p:nvSpPr>
        <p:spPr>
          <a:xfrm>
            <a:off x="5857987" y="8287464"/>
            <a:ext cx="184785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~10 fs</a:t>
            </a:r>
          </a:p>
        </p:txBody>
      </p:sp>
      <p:sp>
        <p:nvSpPr>
          <p:cNvPr id="201" name="&gt;~1021 cm-3"/>
          <p:cNvSpPr txBox="1"/>
          <p:nvPr/>
        </p:nvSpPr>
        <p:spPr>
          <a:xfrm>
            <a:off x="15176497" y="8287464"/>
            <a:ext cx="3480224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&gt;~10</a:t>
            </a:r>
            <a:r>
              <a:rPr baseline="31999"/>
              <a:t>21</a:t>
            </a:r>
            <a:r>
              <a:t> cm</a:t>
            </a:r>
            <a:r>
              <a:rPr baseline="31999"/>
              <a:t>-3</a:t>
            </a:r>
          </a:p>
        </p:txBody>
      </p:sp>
      <p:sp>
        <p:nvSpPr>
          <p:cNvPr id="202" name="☹️"/>
          <p:cNvSpPr txBox="1"/>
          <p:nvPr/>
        </p:nvSpPr>
        <p:spPr>
          <a:xfrm>
            <a:off x="19633398" y="8240154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203" name="near-IR"/>
          <p:cNvSpPr txBox="1"/>
          <p:nvPr/>
        </p:nvSpPr>
        <p:spPr>
          <a:xfrm>
            <a:off x="2729464" y="8216987"/>
            <a:ext cx="207899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near-IR</a:t>
            </a:r>
          </a:p>
        </p:txBody>
      </p:sp>
      <p:sp>
        <p:nvSpPr>
          <p:cNvPr id="204" name="*if e.g. ionisation/QED not important"/>
          <p:cNvSpPr txBox="1"/>
          <p:nvPr/>
        </p:nvSpPr>
        <p:spPr>
          <a:xfrm>
            <a:off x="1101846" y="12202281"/>
            <a:ext cx="22237701" cy="1268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spcBef>
                <a:spcPts val="5900"/>
              </a:spcBef>
              <a:defRPr>
                <a:solidFill>
                  <a:srgbClr val="747474"/>
                </a:solidFill>
              </a:defRPr>
            </a:lvl1pPr>
          </a:lstStyle>
          <a:p>
            <a:r>
              <a:t>*if e.g. ionisation/QED not important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406498-03EA-B617-4245-1AE868318FD2}"/>
                  </a:ext>
                </a:extLst>
              </p:cNvPr>
              <p:cNvSpPr txBox="1"/>
              <p:nvPr/>
            </p:nvSpPr>
            <p:spPr>
              <a:xfrm>
                <a:off x="15452727" y="5937328"/>
                <a:ext cx="2927764" cy="8726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406498-03EA-B617-4245-1AE868318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2727" y="5937328"/>
                <a:ext cx="2927764" cy="872611"/>
              </a:xfrm>
              <a:prstGeom prst="rect">
                <a:avLst/>
              </a:prstGeom>
              <a:blipFill>
                <a:blip r:embed="rId2"/>
                <a:stretch>
                  <a:fillRect t="-15714" b="-37143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E45265-03E3-740C-3C13-DAA05CFBC54E}"/>
                  </a:ext>
                </a:extLst>
              </p:cNvPr>
              <p:cNvSpPr txBox="1"/>
              <p:nvPr/>
            </p:nvSpPr>
            <p:spPr>
              <a:xfrm>
                <a:off x="9592658" y="5942746"/>
                <a:ext cx="3163175" cy="8617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E45265-03E3-740C-3C13-DAA05CFBC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658" y="5942746"/>
                <a:ext cx="3163175" cy="861774"/>
              </a:xfrm>
              <a:prstGeom prst="rect">
                <a:avLst/>
              </a:prstGeom>
              <a:blipFill>
                <a:blip r:embed="rId3"/>
                <a:stretch>
                  <a:fillRect t="-17647" b="-3823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F31FD7-470E-61AE-87DE-E9B8F9505A4A}"/>
                  </a:ext>
                </a:extLst>
              </p:cNvPr>
              <p:cNvSpPr txBox="1"/>
              <p:nvPr/>
            </p:nvSpPr>
            <p:spPr>
              <a:xfrm>
                <a:off x="3929590" y="5942746"/>
                <a:ext cx="4071357" cy="8617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F31FD7-470E-61AE-87DE-E9B8F9505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590" y="5942746"/>
                <a:ext cx="4071357" cy="861774"/>
              </a:xfrm>
              <a:prstGeom prst="rect">
                <a:avLst/>
              </a:prstGeom>
              <a:blipFill>
                <a:blip r:embed="rId4"/>
                <a:stretch>
                  <a:fillRect t="-2941" b="-2647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ensity">
            <a:extLst>
              <a:ext uri="{FF2B5EF4-FFF2-40B4-BE49-F238E27FC236}">
                <a16:creationId xmlns:a16="http://schemas.microsoft.com/office/drawing/2014/main" id="{85794D42-F927-556D-A9B0-AD09E4A140C0}"/>
              </a:ext>
            </a:extLst>
          </p:cNvPr>
          <p:cNvSpPr txBox="1"/>
          <p:nvPr/>
        </p:nvSpPr>
        <p:spPr>
          <a:xfrm>
            <a:off x="15745238" y="4215841"/>
            <a:ext cx="212471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Density</a:t>
            </a:r>
          </a:p>
        </p:txBody>
      </p:sp>
      <p:sp>
        <p:nvSpPr>
          <p:cNvPr id="13" name="~1 μm">
            <a:extLst>
              <a:ext uri="{FF2B5EF4-FFF2-40B4-BE49-F238E27FC236}">
                <a16:creationId xmlns:a16="http://schemas.microsoft.com/office/drawing/2014/main" id="{40F63680-6B99-A5A2-92A8-5AB6D62BA237}"/>
              </a:ext>
            </a:extLst>
          </p:cNvPr>
          <p:cNvSpPr txBox="1"/>
          <p:nvPr/>
        </p:nvSpPr>
        <p:spPr>
          <a:xfrm>
            <a:off x="10283341" y="8334774"/>
            <a:ext cx="189484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~1 </a:t>
            </a:r>
            <a:r>
              <a:rPr dirty="0" err="1"/>
              <a:t>μm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Rounded Rectangle Rounded rectangle" descr="Rounded Rectangle Rounded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53" y="9510479"/>
            <a:ext cx="21557218" cy="2750034"/>
          </a:xfrm>
          <a:prstGeom prst="rect">
            <a:avLst/>
          </a:prstGeom>
        </p:spPr>
      </p:pic>
      <p:sp>
        <p:nvSpPr>
          <p:cNvPr id="214" name="3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3</a:t>
            </a:r>
            <a:endParaRPr dirty="0"/>
          </a:p>
        </p:txBody>
      </p:sp>
      <p:sp>
        <p:nvSpPr>
          <p:cNvPr id="215" name="Exploiting dimensional scaling of collisionless laser-plasm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Exploiting dimensional scaling of collisionless laser-plasmas</a:t>
            </a:r>
          </a:p>
        </p:txBody>
      </p:sp>
      <p:sp>
        <p:nvSpPr>
          <p:cNvPr id="221" name="Time"/>
          <p:cNvSpPr txBox="1"/>
          <p:nvPr/>
        </p:nvSpPr>
        <p:spPr>
          <a:xfrm>
            <a:off x="5750617" y="4206267"/>
            <a:ext cx="1458596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Time</a:t>
            </a:r>
          </a:p>
        </p:txBody>
      </p:sp>
      <p:sp>
        <p:nvSpPr>
          <p:cNvPr id="222" name="Length"/>
          <p:cNvSpPr txBox="1"/>
          <p:nvPr/>
        </p:nvSpPr>
        <p:spPr>
          <a:xfrm>
            <a:off x="10170311" y="4206267"/>
            <a:ext cx="200787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Length</a:t>
            </a:r>
          </a:p>
        </p:txBody>
      </p:sp>
      <p:sp>
        <p:nvSpPr>
          <p:cNvPr id="223" name="Density"/>
          <p:cNvSpPr txBox="1"/>
          <p:nvPr/>
        </p:nvSpPr>
        <p:spPr>
          <a:xfrm>
            <a:off x="15745238" y="4215841"/>
            <a:ext cx="212471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Density</a:t>
            </a:r>
          </a:p>
        </p:txBody>
      </p:sp>
      <p:sp>
        <p:nvSpPr>
          <p:cNvPr id="224" name="~10 fs"/>
          <p:cNvSpPr txBox="1"/>
          <p:nvPr/>
        </p:nvSpPr>
        <p:spPr>
          <a:xfrm>
            <a:off x="5857987" y="8287464"/>
            <a:ext cx="184785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~10 fs</a:t>
            </a:r>
          </a:p>
        </p:txBody>
      </p:sp>
      <p:sp>
        <p:nvSpPr>
          <p:cNvPr id="225" name="~1 μm"/>
          <p:cNvSpPr txBox="1"/>
          <p:nvPr/>
        </p:nvSpPr>
        <p:spPr>
          <a:xfrm>
            <a:off x="10283341" y="8334774"/>
            <a:ext cx="189484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~1 </a:t>
            </a:r>
            <a:r>
              <a:rPr dirty="0" err="1"/>
              <a:t>μm</a:t>
            </a:r>
            <a:endParaRPr dirty="0"/>
          </a:p>
        </p:txBody>
      </p:sp>
      <p:sp>
        <p:nvSpPr>
          <p:cNvPr id="226" name="&gt;~1021 cm-3"/>
          <p:cNvSpPr txBox="1"/>
          <p:nvPr/>
        </p:nvSpPr>
        <p:spPr>
          <a:xfrm>
            <a:off x="15176497" y="8287464"/>
            <a:ext cx="3480224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&gt;~10</a:t>
            </a:r>
            <a:r>
              <a:rPr baseline="31999"/>
              <a:t>21</a:t>
            </a:r>
            <a:r>
              <a:t> cm</a:t>
            </a:r>
            <a:r>
              <a:rPr baseline="31999"/>
              <a:t>-3</a:t>
            </a:r>
          </a:p>
        </p:txBody>
      </p:sp>
      <p:sp>
        <p:nvSpPr>
          <p:cNvPr id="227" name="☹️"/>
          <p:cNvSpPr txBox="1"/>
          <p:nvPr/>
        </p:nvSpPr>
        <p:spPr>
          <a:xfrm>
            <a:off x="19633398" y="8240154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☹️</a:t>
            </a:r>
          </a:p>
        </p:txBody>
      </p:sp>
      <p:sp>
        <p:nvSpPr>
          <p:cNvPr id="228" name="near-IR"/>
          <p:cNvSpPr txBox="1"/>
          <p:nvPr/>
        </p:nvSpPr>
        <p:spPr>
          <a:xfrm>
            <a:off x="2729464" y="8216987"/>
            <a:ext cx="2078991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near-IR</a:t>
            </a:r>
          </a:p>
        </p:txBody>
      </p:sp>
      <p:sp>
        <p:nvSpPr>
          <p:cNvPr id="229" name="~100 fs"/>
          <p:cNvSpPr txBox="1"/>
          <p:nvPr/>
        </p:nvSpPr>
        <p:spPr>
          <a:xfrm>
            <a:off x="5572440" y="9780208"/>
            <a:ext cx="220091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~100 fs</a:t>
            </a:r>
          </a:p>
        </p:txBody>
      </p:sp>
      <p:sp>
        <p:nvSpPr>
          <p:cNvPr id="230" name="~10 μm"/>
          <p:cNvSpPr txBox="1"/>
          <p:nvPr/>
        </p:nvSpPr>
        <p:spPr>
          <a:xfrm>
            <a:off x="10294380" y="9780208"/>
            <a:ext cx="224790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~10 μm</a:t>
            </a:r>
          </a:p>
        </p:txBody>
      </p:sp>
      <p:sp>
        <p:nvSpPr>
          <p:cNvPr id="231" name="&gt;~1019 cm-3"/>
          <p:cNvSpPr txBox="1"/>
          <p:nvPr/>
        </p:nvSpPr>
        <p:spPr>
          <a:xfrm>
            <a:off x="15067482" y="9780208"/>
            <a:ext cx="3480224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&gt;~10</a:t>
            </a:r>
            <a:r>
              <a:rPr baseline="31999"/>
              <a:t>19</a:t>
            </a:r>
            <a:r>
              <a:t> cm</a:t>
            </a:r>
            <a:r>
              <a:rPr baseline="31999"/>
              <a:t>-3</a:t>
            </a:r>
          </a:p>
        </p:txBody>
      </p:sp>
      <p:sp>
        <p:nvSpPr>
          <p:cNvPr id="232" name="Resolvable"/>
          <p:cNvSpPr txBox="1"/>
          <p:nvPr/>
        </p:nvSpPr>
        <p:spPr>
          <a:xfrm>
            <a:off x="5227786" y="11120095"/>
            <a:ext cx="307848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Resolvable</a:t>
            </a:r>
          </a:p>
        </p:txBody>
      </p:sp>
      <p:sp>
        <p:nvSpPr>
          <p:cNvPr id="233" name="Resolvable"/>
          <p:cNvSpPr txBox="1"/>
          <p:nvPr/>
        </p:nvSpPr>
        <p:spPr>
          <a:xfrm>
            <a:off x="9973220" y="11120095"/>
            <a:ext cx="307848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Resolvable</a:t>
            </a:r>
          </a:p>
        </p:txBody>
      </p:sp>
      <p:sp>
        <p:nvSpPr>
          <p:cNvPr id="234" name="Ideal for optical probing"/>
          <p:cNvSpPr txBox="1"/>
          <p:nvPr/>
        </p:nvSpPr>
        <p:spPr>
          <a:xfrm>
            <a:off x="14202747" y="11120095"/>
            <a:ext cx="652526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Ideal for optical probing</a:t>
            </a:r>
          </a:p>
        </p:txBody>
      </p:sp>
      <p:sp>
        <p:nvSpPr>
          <p:cNvPr id="235" name="longwave-IR"/>
          <p:cNvSpPr txBox="1"/>
          <p:nvPr/>
        </p:nvSpPr>
        <p:spPr>
          <a:xfrm>
            <a:off x="1908931" y="9709732"/>
            <a:ext cx="3502026" cy="845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longwave-IR</a:t>
            </a:r>
          </a:p>
        </p:txBody>
      </p:sp>
      <p:sp>
        <p:nvSpPr>
          <p:cNvPr id="236" name="😃"/>
          <p:cNvSpPr txBox="1"/>
          <p:nvPr/>
        </p:nvSpPr>
        <p:spPr>
          <a:xfrm>
            <a:off x="19618512" y="9732898"/>
            <a:ext cx="74930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😃</a:t>
            </a:r>
          </a:p>
        </p:txBody>
      </p:sp>
      <p:sp>
        <p:nvSpPr>
          <p:cNvPr id="237" name="*if e.g. ionisation/QED not important"/>
          <p:cNvSpPr txBox="1"/>
          <p:nvPr/>
        </p:nvSpPr>
        <p:spPr>
          <a:xfrm>
            <a:off x="1101846" y="12202281"/>
            <a:ext cx="22237701" cy="1268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spcBef>
                <a:spcPts val="5900"/>
              </a:spcBef>
              <a:defRPr>
                <a:solidFill>
                  <a:srgbClr val="747474"/>
                </a:solidFill>
              </a:defRPr>
            </a:lvl1pPr>
          </a:lstStyle>
          <a:p>
            <a:r>
              <a:t>*if e.g. ionisation/QED not important</a:t>
            </a:r>
          </a:p>
        </p:txBody>
      </p:sp>
      <p:sp>
        <p:nvSpPr>
          <p:cNvPr id="242" name="Collisionless laser plasmas can be defined using reference frequency*:"/>
          <p:cNvSpPr txBox="1">
            <a:spLocks noGrp="1"/>
          </p:cNvSpPr>
          <p:nvPr>
            <p:ph type="body" idx="1"/>
          </p:nvPr>
        </p:nvSpPr>
        <p:spPr>
          <a:xfrm>
            <a:off x="1705096" y="3031066"/>
            <a:ext cx="21031201" cy="8144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</a:lstStyle>
          <a:p>
            <a:r>
              <a:rPr dirty="0"/>
              <a:t>Collisionless laser plasmas can be </a:t>
            </a:r>
            <a:r>
              <a:rPr lang="en-GB" dirty="0"/>
              <a:t>scaled</a:t>
            </a:r>
            <a:r>
              <a:rPr dirty="0"/>
              <a:t> using reference frequency*: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02AF7F-2F48-853C-F31B-4D12D7382F2D}"/>
                  </a:ext>
                </a:extLst>
              </p:cNvPr>
              <p:cNvSpPr txBox="1"/>
              <p:nvPr/>
            </p:nvSpPr>
            <p:spPr>
              <a:xfrm>
                <a:off x="15452727" y="5937328"/>
                <a:ext cx="2927764" cy="8726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02AF7F-2F48-853C-F31B-4D12D7382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2727" y="5937328"/>
                <a:ext cx="2927764" cy="872611"/>
              </a:xfrm>
              <a:prstGeom prst="rect">
                <a:avLst/>
              </a:prstGeom>
              <a:blipFill>
                <a:blip r:embed="rId3"/>
                <a:stretch>
                  <a:fillRect t="-15714" b="-37143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18C133-5EAF-275E-7D49-CF9341FA05EF}"/>
                  </a:ext>
                </a:extLst>
              </p:cNvPr>
              <p:cNvSpPr txBox="1"/>
              <p:nvPr/>
            </p:nvSpPr>
            <p:spPr>
              <a:xfrm>
                <a:off x="9592658" y="5942746"/>
                <a:ext cx="3163175" cy="8617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18C133-5EAF-275E-7D49-CF9341FA0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658" y="5942746"/>
                <a:ext cx="3163175" cy="861774"/>
              </a:xfrm>
              <a:prstGeom prst="rect">
                <a:avLst/>
              </a:prstGeom>
              <a:blipFill>
                <a:blip r:embed="rId4"/>
                <a:stretch>
                  <a:fillRect t="-17647" b="-3823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2F03D5-CEC7-8B35-1963-1AEAAF932277}"/>
                  </a:ext>
                </a:extLst>
              </p:cNvPr>
              <p:cNvSpPr txBox="1"/>
              <p:nvPr/>
            </p:nvSpPr>
            <p:spPr>
              <a:xfrm>
                <a:off x="3929590" y="5942746"/>
                <a:ext cx="4071357" cy="8617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2F03D5-CEC7-8B35-1963-1AEAAF9322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590" y="5942746"/>
                <a:ext cx="4071357" cy="861774"/>
              </a:xfrm>
              <a:prstGeom prst="rect">
                <a:avLst/>
              </a:prstGeom>
              <a:blipFill>
                <a:blip r:embed="rId5"/>
                <a:stretch>
                  <a:fillRect t="-2941" b="-2647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4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4</a:t>
            </a:r>
            <a:endParaRPr dirty="0"/>
          </a:p>
        </p:txBody>
      </p:sp>
      <p:pic>
        <p:nvPicPr>
          <p:cNvPr id="245" name="Screenshot 2023-02-27 at 18.03.08.png" descr="Screenshot 2023-02-27 at 18.03.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34" y="3098980"/>
            <a:ext cx="7312119" cy="8599270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Palmer+, Phys. Rev. Lett. 106, 014801 (2011)"/>
          <p:cNvSpPr txBox="1"/>
          <p:nvPr/>
        </p:nvSpPr>
        <p:spPr>
          <a:xfrm>
            <a:off x="1453622" y="11648264"/>
            <a:ext cx="5745943" cy="1386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Palmer+, Phys. Rev. Lett. 106, 014801 (2011)</a:t>
            </a:r>
          </a:p>
        </p:txBody>
      </p:sp>
      <p:sp>
        <p:nvSpPr>
          <p:cNvPr id="247" name="BNL"/>
          <p:cNvSpPr txBox="1"/>
          <p:nvPr/>
        </p:nvSpPr>
        <p:spPr>
          <a:xfrm>
            <a:off x="3663653" y="2828521"/>
            <a:ext cx="132588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BNL</a:t>
            </a:r>
          </a:p>
        </p:txBody>
      </p:sp>
      <p:sp>
        <p:nvSpPr>
          <p:cNvPr id="248" name="Collisionless shockwave acceleration with longwave-IR drives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0035467" cy="1968500"/>
          </a:xfrm>
          <a:prstGeom prst="rect">
            <a:avLst/>
          </a:prstGeom>
        </p:spPr>
        <p:txBody>
          <a:bodyPr/>
          <a:lstStyle/>
          <a:p>
            <a:r>
              <a:t>Collisionless shockwave acceleration with longwave-IR drives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4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4</a:t>
            </a:r>
            <a:endParaRPr dirty="0"/>
          </a:p>
        </p:txBody>
      </p:sp>
      <p:sp>
        <p:nvSpPr>
          <p:cNvPr id="251" name="Haberberger+, Nat. Phys. 8, 95 (2012)"/>
          <p:cNvSpPr txBox="1"/>
          <p:nvPr/>
        </p:nvSpPr>
        <p:spPr>
          <a:xfrm>
            <a:off x="9914052" y="10613524"/>
            <a:ext cx="6245485" cy="1386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Haberberger+, Nat. Phys. 8, 95 (2012)</a:t>
            </a:r>
          </a:p>
        </p:txBody>
      </p:sp>
      <p:pic>
        <p:nvPicPr>
          <p:cNvPr id="252" name="Screenshot 2024-04-17 at 18.24.38.png" descr="Screenshot 2024-04-17 at 18.24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709" y="4578784"/>
            <a:ext cx="7628026" cy="62353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Screenshot 2023-02-27 at 18.03.08.png" descr="Screenshot 2023-02-27 at 18.03.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34" y="3098980"/>
            <a:ext cx="7312119" cy="859927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Palmer+, Phys. Rev. Lett. 106, 014801 (2011)"/>
          <p:cNvSpPr txBox="1"/>
          <p:nvPr/>
        </p:nvSpPr>
        <p:spPr>
          <a:xfrm>
            <a:off x="1453622" y="11648264"/>
            <a:ext cx="5745943" cy="1386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Palmer+, Phys. Rev. Lett. 106, 014801 (2011)</a:t>
            </a:r>
          </a:p>
        </p:txBody>
      </p:sp>
      <p:sp>
        <p:nvSpPr>
          <p:cNvPr id="255" name="BNL"/>
          <p:cNvSpPr txBox="1"/>
          <p:nvPr/>
        </p:nvSpPr>
        <p:spPr>
          <a:xfrm>
            <a:off x="3663653" y="2828521"/>
            <a:ext cx="132588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BNL</a:t>
            </a:r>
          </a:p>
        </p:txBody>
      </p:sp>
      <p:sp>
        <p:nvSpPr>
          <p:cNvPr id="256" name="UCLA"/>
          <p:cNvSpPr txBox="1"/>
          <p:nvPr/>
        </p:nvSpPr>
        <p:spPr>
          <a:xfrm>
            <a:off x="11526041" y="2828521"/>
            <a:ext cx="173736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UCLA</a:t>
            </a:r>
          </a:p>
        </p:txBody>
      </p:sp>
      <p:sp>
        <p:nvSpPr>
          <p:cNvPr id="257" name="Collisionless shockwave acceleration with longwave-IR drives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0035467" cy="1968500"/>
          </a:xfrm>
          <a:prstGeom prst="rect">
            <a:avLst/>
          </a:prstGeom>
        </p:spPr>
        <p:txBody>
          <a:bodyPr/>
          <a:lstStyle/>
          <a:p>
            <a:r>
              <a:t>Collisionless shockwave acceleration with longwave-IR drives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4"/>
          <p:cNvSpPr txBox="1">
            <a:spLocks noGrp="1"/>
          </p:cNvSpPr>
          <p:nvPr>
            <p:ph type="sldNum" sz="quarter" idx="2"/>
          </p:nvPr>
        </p:nvSpPr>
        <p:spPr>
          <a:xfrm>
            <a:off x="23268933" y="12796144"/>
            <a:ext cx="315792" cy="5642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en-GB" dirty="0"/>
              <a:t>4</a:t>
            </a:r>
            <a:endParaRPr dirty="0"/>
          </a:p>
        </p:txBody>
      </p:sp>
      <p:pic>
        <p:nvPicPr>
          <p:cNvPr id="260" name="Screenshot 2023-02-27 at 18.03.08.png" descr="Screenshot 2023-02-27 at 18.03.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34" y="3098980"/>
            <a:ext cx="7312119" cy="8599270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Palmer+, Phys. Rev. Lett. 106, 014801 (2011)"/>
          <p:cNvSpPr txBox="1"/>
          <p:nvPr/>
        </p:nvSpPr>
        <p:spPr>
          <a:xfrm>
            <a:off x="1453622" y="11648264"/>
            <a:ext cx="5745943" cy="1386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Palmer+, Phys. Rev. Lett. 106, 014801 (2011)</a:t>
            </a:r>
          </a:p>
        </p:txBody>
      </p:sp>
      <p:sp>
        <p:nvSpPr>
          <p:cNvPr id="262" name="Haberberger+, Nat. Phys. 8, 95 (2012)"/>
          <p:cNvSpPr txBox="1"/>
          <p:nvPr/>
        </p:nvSpPr>
        <p:spPr>
          <a:xfrm>
            <a:off x="9914052" y="10613524"/>
            <a:ext cx="6245485" cy="1386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Haberberger+, Nat. Phys. 8, 95 (2012)</a:t>
            </a:r>
          </a:p>
        </p:txBody>
      </p:sp>
      <p:pic>
        <p:nvPicPr>
          <p:cNvPr id="263" name="Screenshot 2024-04-17 at 18.24.38.png" descr="Screenshot 2024-04-17 at 18.24.3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709" y="4578784"/>
            <a:ext cx="7628026" cy="6235359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Tresca+, Phys. Rev. Lett. 115, 094802 (2015)"/>
          <p:cNvSpPr txBox="1"/>
          <p:nvPr/>
        </p:nvSpPr>
        <p:spPr>
          <a:xfrm>
            <a:off x="18377944" y="10835682"/>
            <a:ext cx="4467228" cy="1490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8355" tIns="98355" rIns="98355" bIns="98355" anchor="ctr"/>
          <a:lstStyle>
            <a:lvl1pPr algn="l" defTabSz="1659751">
              <a:buClr>
                <a:srgbClr val="000000"/>
              </a:buClr>
              <a:defRPr sz="2800" i="1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Tresca+, Phys. Rev. Lett. 115, 094802 (2015)</a:t>
            </a:r>
          </a:p>
        </p:txBody>
      </p:sp>
      <p:pic>
        <p:nvPicPr>
          <p:cNvPr id="265" name="Screenshot 2024-04-17 at 18.27.45.png" descr="Screenshot 2024-04-17 at 18.27.4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5420" y="3937524"/>
            <a:ext cx="4292352" cy="70663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Screenshot 2024-04-17 at 18.27.33.png" descr="Screenshot 2024-04-17 at 18.27.3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53207" y="5627956"/>
            <a:ext cx="3579483" cy="3506432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Collisionless shockwave acceleration with longwave-IR drives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0035467" cy="1968500"/>
          </a:xfrm>
          <a:prstGeom prst="rect">
            <a:avLst/>
          </a:prstGeom>
        </p:spPr>
        <p:txBody>
          <a:bodyPr/>
          <a:lstStyle/>
          <a:p>
            <a:r>
              <a:t>Collisionless shockwave acceleration with longwave-IR drives</a:t>
            </a:r>
          </a:p>
        </p:txBody>
      </p:sp>
      <p:sp>
        <p:nvSpPr>
          <p:cNvPr id="268" name="BNL"/>
          <p:cNvSpPr txBox="1"/>
          <p:nvPr/>
        </p:nvSpPr>
        <p:spPr>
          <a:xfrm>
            <a:off x="3663653" y="2828521"/>
            <a:ext cx="132588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BNL</a:t>
            </a:r>
          </a:p>
        </p:txBody>
      </p:sp>
      <p:sp>
        <p:nvSpPr>
          <p:cNvPr id="269" name="UCLA"/>
          <p:cNvSpPr txBox="1"/>
          <p:nvPr/>
        </p:nvSpPr>
        <p:spPr>
          <a:xfrm>
            <a:off x="11526041" y="2828521"/>
            <a:ext cx="173736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UCLA</a:t>
            </a:r>
          </a:p>
        </p:txBody>
      </p:sp>
      <p:sp>
        <p:nvSpPr>
          <p:cNvPr id="270" name="BNL"/>
          <p:cNvSpPr txBox="1"/>
          <p:nvPr/>
        </p:nvSpPr>
        <p:spPr>
          <a:xfrm>
            <a:off x="19948617" y="2828521"/>
            <a:ext cx="1325881" cy="845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BNL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1573</Words>
  <Application>Microsoft Macintosh PowerPoint</Application>
  <PresentationFormat>Custom</PresentationFormat>
  <Paragraphs>323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Cambria Math</vt:lpstr>
      <vt:lpstr>Helvetica</vt:lpstr>
      <vt:lpstr>Helvetica Neue</vt:lpstr>
      <vt:lpstr>Helvetica Neue Light</vt:lpstr>
      <vt:lpstr>ModernPortfolio</vt:lpstr>
      <vt:lpstr>Diagnosing near-critical-density laser plasma interaction and ion acceleration using dynamic optical probing</vt:lpstr>
      <vt:lpstr>Diagnosing near critical density laser plasma interactions - tough to do in the lab</vt:lpstr>
      <vt:lpstr>Diagnosing near critical density laser plasma interactions - tough to do in the lab</vt:lpstr>
      <vt:lpstr>Diagnosing near critical density laser plasma interactions - tough to do in the lab</vt:lpstr>
      <vt:lpstr>Exploiting dimensional scaling of collisionless laser-plasmas</vt:lpstr>
      <vt:lpstr>Exploiting dimensional scaling of collisionless laser-plasmas</vt:lpstr>
      <vt:lpstr>Collisionless shockwave acceleration with longwave-IR drives</vt:lpstr>
      <vt:lpstr>Collisionless shockwave acceleration with longwave-IR drives</vt:lpstr>
      <vt:lpstr>Collisionless shockwave acceleration with longwave-IR drives</vt:lpstr>
      <vt:lpstr>A facility enabling direct dynamic optical measurement of near-critical density plasmas</vt:lpstr>
      <vt:lpstr>A facility enabling direct dynamic optical measurement of near-critical density plasmas</vt:lpstr>
      <vt:lpstr>A facility enabling direct dynamic optical measurement of near-critical density plasmas</vt:lpstr>
      <vt:lpstr>Plan to investigate channeling in near critical density plasma</vt:lpstr>
      <vt:lpstr>Development of channel in near-critical density plasma</vt:lpstr>
      <vt:lpstr>Development of channel in near-critical density plasma</vt:lpstr>
      <vt:lpstr>Development of channel in near-critical density plasma</vt:lpstr>
      <vt:lpstr>Depletion of laser in channel – etching from the front of the pulse</vt:lpstr>
      <vt:lpstr>What determines the channeling propagation?</vt:lpstr>
      <vt:lpstr>What determines the channeling propagation?</vt:lpstr>
      <vt:lpstr>What determines the channeling propagation?</vt:lpstr>
      <vt:lpstr>What determines the channeling propagation?</vt:lpstr>
      <vt:lpstr>What determines the channeling propagation?</vt:lpstr>
      <vt:lpstr>Evolution of the channel width</vt:lpstr>
      <vt:lpstr>Evolution of the channel width</vt:lpstr>
      <vt:lpstr>Transverse structure inferred to be collisionless shock, weakening to solitary wave</vt:lpstr>
      <vt:lpstr>Transverse structure inferred to be collisionless shock, weakening to solitary wave</vt:lpstr>
      <vt:lpstr>Transverse structure inferred to be collisionless shock, weakening to solitary wave</vt:lpstr>
      <vt:lpstr>Transverse structure inferred to be collisionless shock, weakening to solitary wave</vt:lpstr>
      <vt:lpstr>Transverse structure inferred to be collisionless shock, weakening to solitary wave</vt:lpstr>
      <vt:lpstr>Forward going accelerated ions observed at the same time - despite no CSA / hole boring!</vt:lpstr>
      <vt:lpstr>Forward going accelerated ions observed at the same time - despite no CSA / hole boring!</vt:lpstr>
      <vt:lpstr>Simulations infer sheath acceleration at ionisation front in under-ionised gas jets</vt:lpstr>
      <vt:lpstr>Simulations infer sheath acceleration at ionisation front in under-ionised gas jets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NicholasPeter Dover</cp:lastModifiedBy>
  <cp:revision>10</cp:revision>
  <dcterms:modified xsi:type="dcterms:W3CDTF">2026-07-30T18:35:09Z</dcterms:modified>
</cp:coreProperties>
</file>